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8" r:id="rId1"/>
    <p:sldMasterId id="2147483876" r:id="rId2"/>
  </p:sldMasterIdLst>
  <p:sldIdLst>
    <p:sldId id="665" r:id="rId3"/>
    <p:sldId id="666" r:id="rId4"/>
    <p:sldId id="684" r:id="rId5"/>
    <p:sldId id="669" r:id="rId6"/>
    <p:sldId id="670" r:id="rId7"/>
    <p:sldId id="685" r:id="rId8"/>
    <p:sldId id="687" r:id="rId9"/>
    <p:sldId id="694" r:id="rId10"/>
    <p:sldId id="686" r:id="rId11"/>
    <p:sldId id="720" r:id="rId12"/>
    <p:sldId id="721" r:id="rId13"/>
    <p:sldId id="722" r:id="rId14"/>
    <p:sldId id="724" r:id="rId15"/>
    <p:sldId id="725" r:id="rId16"/>
    <p:sldId id="726" r:id="rId17"/>
    <p:sldId id="727" r:id="rId18"/>
    <p:sldId id="728" r:id="rId19"/>
    <p:sldId id="729" r:id="rId20"/>
    <p:sldId id="730" r:id="rId21"/>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9900"/>
    <a:srgbClr val="BFDDFD"/>
    <a:srgbClr val="99CCFF"/>
    <a:srgbClr val="FF0000"/>
    <a:srgbClr val="CCFFFF"/>
    <a:srgbClr val="FFCC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412" autoAdjust="0"/>
    <p:restoredTop sz="94673" autoAdjust="0"/>
  </p:normalViewPr>
  <p:slideViewPr>
    <p:cSldViewPr>
      <p:cViewPr varScale="1">
        <p:scale>
          <a:sx n="74" d="100"/>
          <a:sy n="74" d="100"/>
        </p:scale>
        <p:origin x="1266" y="72"/>
      </p:cViewPr>
      <p:guideLst>
        <p:guide orient="horz" pos="2160"/>
        <p:guide pos="2880"/>
      </p:guideLst>
    </p:cSldViewPr>
  </p:slideViewPr>
  <p:outlineViewPr>
    <p:cViewPr>
      <p:scale>
        <a:sx n="33" d="100"/>
        <a:sy n="33" d="100"/>
      </p:scale>
      <p:origin x="0" y="312"/>
    </p:cViewPr>
  </p:outlineViewPr>
  <p:notesTextViewPr>
    <p:cViewPr>
      <p:scale>
        <a:sx n="100" d="100"/>
        <a:sy n="100" d="100"/>
      </p:scale>
      <p:origin x="0" y="0"/>
    </p:cViewPr>
  </p:notesTextViewPr>
  <p:sorterViewPr>
    <p:cViewPr>
      <p:scale>
        <a:sx n="66" d="100"/>
        <a:sy n="66" d="100"/>
      </p:scale>
      <p:origin x="-90" y="276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cs typeface="Arial" pitchFamily="34" charset="0"/>
              </a:defRPr>
            </a:lvl1pPr>
          </a:lstStyle>
          <a:p>
            <a:r>
              <a:rPr lang="en-US" dirty="0" smtClean="0"/>
              <a:t>Click to edit Master title style</a:t>
            </a:r>
            <a:endParaRPr lang="fa-IR"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fa-IR" dirty="0"/>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cs typeface="Arial" pitchFamily="34" charset="0"/>
              </a:defRPr>
            </a:lvl1pPr>
          </a:lstStyle>
          <a:p>
            <a:r>
              <a:rPr lang="en-US" dirty="0" smtClean="0"/>
              <a:t>Click to edit Master title style</a:t>
            </a:r>
            <a:endParaRPr lang="fa-IR"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cs typeface="Arial" pitchFamily="34" charset="0"/>
              </a:defRPr>
            </a:lvl1pPr>
            <a:lvl2pPr>
              <a:defRPr>
                <a:cs typeface="Arial" pitchFamily="34" charset="0"/>
              </a:defRPr>
            </a:lvl2pPr>
            <a:lvl3pPr>
              <a:defRPr>
                <a:cs typeface="Arial" pitchFamily="34" charset="0"/>
              </a:defRPr>
            </a:lvl3pPr>
            <a:lvl4pPr>
              <a:defRPr>
                <a:cs typeface="Arial" pitchFamily="34" charset="0"/>
              </a:defRPr>
            </a:lvl4pPr>
            <a:lvl5pPr>
              <a:defRPr>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cs typeface="Arial" pitchFamily="34" charset="0"/>
              </a:defRPr>
            </a:lvl1pPr>
          </a:lstStyle>
          <a:p>
            <a:r>
              <a:rPr lang="en-US" dirty="0" smtClean="0"/>
              <a:t>Click to edit Master title style</a:t>
            </a:r>
            <a:endParaRPr lang="fa-IR"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cs typeface="Arial" pitchFamily="34" charset="0"/>
              </a:defRPr>
            </a:lvl1pPr>
            <a:lvl2pPr>
              <a:defRPr>
                <a:cs typeface="Arial" pitchFamily="34" charset="0"/>
              </a:defRPr>
            </a:lvl2pPr>
            <a:lvl3pPr>
              <a:defRPr>
                <a:cs typeface="Arial" pitchFamily="34" charset="0"/>
              </a:defRPr>
            </a:lvl3pPr>
            <a:lvl4pPr>
              <a:defRPr>
                <a:cs typeface="Arial" pitchFamily="34" charset="0"/>
              </a:defRPr>
            </a:lvl4pPr>
            <a:lvl5pPr>
              <a:defRPr>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Tree>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01" name="Group 29"/>
          <p:cNvGrpSpPr>
            <a:grpSpLocks/>
          </p:cNvGrpSpPr>
          <p:nvPr/>
        </p:nvGrpSpPr>
        <p:grpSpPr bwMode="auto">
          <a:xfrm>
            <a:off x="1143000" y="628650"/>
            <a:ext cx="8012113" cy="2571750"/>
            <a:chOff x="720" y="396"/>
            <a:chExt cx="5047" cy="1620"/>
          </a:xfrm>
        </p:grpSpPr>
        <p:sp>
          <p:nvSpPr>
            <p:cNvPr id="3090" name="Rectangle 18"/>
            <p:cNvSpPr>
              <a:spLocks noChangeArrowheads="1"/>
            </p:cNvSpPr>
            <p:nvPr userDrawn="1"/>
          </p:nvSpPr>
          <p:spPr bwMode="gray">
            <a:xfrm>
              <a:off x="1081" y="396"/>
              <a:ext cx="4686" cy="1596"/>
            </a:xfrm>
            <a:prstGeom prst="rect">
              <a:avLst/>
            </a:prstGeom>
            <a:solidFill>
              <a:schemeClr val="folHlink"/>
            </a:solidFill>
            <a:ln w="9525">
              <a:noFill/>
              <a:miter lim="800000"/>
              <a:headEnd/>
              <a:tailEnd/>
            </a:ln>
          </p:spPr>
          <p:txBody>
            <a:bodyPr/>
            <a:lstStyle/>
            <a:p>
              <a:pPr algn="ctr" rtl="0"/>
              <a:endParaRPr lang="fa-IR">
                <a:solidFill>
                  <a:srgbClr val="000000"/>
                </a:solidFill>
                <a:latin typeface="Arial" charset="0"/>
              </a:endParaRPr>
            </a:p>
          </p:txBody>
        </p:sp>
        <p:sp>
          <p:nvSpPr>
            <p:cNvPr id="3100" name="Rectangle 28"/>
            <p:cNvSpPr>
              <a:spLocks noChangeArrowheads="1"/>
            </p:cNvSpPr>
            <p:nvPr userDrawn="1"/>
          </p:nvSpPr>
          <p:spPr bwMode="gray">
            <a:xfrm>
              <a:off x="720" y="1440"/>
              <a:ext cx="576" cy="576"/>
            </a:xfrm>
            <a:prstGeom prst="rect">
              <a:avLst/>
            </a:prstGeom>
            <a:solidFill>
              <a:schemeClr val="folHlink"/>
            </a:solidFill>
            <a:ln w="9525">
              <a:noFill/>
              <a:miter lim="800000"/>
              <a:headEnd/>
              <a:tailEnd/>
            </a:ln>
            <a:effectLst/>
          </p:spPr>
          <p:txBody>
            <a:bodyPr wrap="none" anchor="ctr"/>
            <a:lstStyle/>
            <a:p>
              <a:pPr algn="ctr" rtl="0"/>
              <a:endParaRPr lang="fa-IR">
                <a:solidFill>
                  <a:srgbClr val="000000"/>
                </a:solidFill>
                <a:latin typeface="Arial" charset="0"/>
              </a:endParaRPr>
            </a:p>
          </p:txBody>
        </p:sp>
      </p:grpSp>
      <p:sp>
        <p:nvSpPr>
          <p:cNvPr id="3089" name="Rectangle 17"/>
          <p:cNvSpPr>
            <a:spLocks noChangeArrowheads="1"/>
          </p:cNvSpPr>
          <p:nvPr/>
        </p:nvSpPr>
        <p:spPr bwMode="gray">
          <a:xfrm>
            <a:off x="1130300" y="3141663"/>
            <a:ext cx="8013700" cy="574675"/>
          </a:xfrm>
          <a:prstGeom prst="rect">
            <a:avLst/>
          </a:prstGeom>
          <a:solidFill>
            <a:schemeClr val="tx2"/>
          </a:solidFill>
          <a:ln w="9525">
            <a:noFill/>
            <a:miter lim="800000"/>
            <a:headEnd/>
            <a:tailEnd/>
          </a:ln>
          <a:effectLst/>
        </p:spPr>
        <p:txBody>
          <a:bodyPr wrap="none" anchor="ctr"/>
          <a:lstStyle/>
          <a:p>
            <a:pPr algn="ctr" rtl="0"/>
            <a:endParaRPr lang="fa-IR">
              <a:solidFill>
                <a:srgbClr val="000000"/>
              </a:solidFill>
              <a:latin typeface="Arial" charset="0"/>
            </a:endParaRPr>
          </a:p>
        </p:txBody>
      </p:sp>
      <p:sp>
        <p:nvSpPr>
          <p:cNvPr id="3091" name="Rectangle 19"/>
          <p:cNvSpPr>
            <a:spLocks noChangeArrowheads="1"/>
          </p:cNvSpPr>
          <p:nvPr/>
        </p:nvSpPr>
        <p:spPr bwMode="gray">
          <a:xfrm>
            <a:off x="573088" y="2520950"/>
            <a:ext cx="576262" cy="641350"/>
          </a:xfrm>
          <a:prstGeom prst="rect">
            <a:avLst/>
          </a:prstGeom>
          <a:solidFill>
            <a:schemeClr val="accent2"/>
          </a:solidFill>
          <a:ln w="9525">
            <a:noFill/>
            <a:miter lim="800000"/>
            <a:headEnd/>
            <a:tailEnd/>
          </a:ln>
        </p:spPr>
        <p:txBody>
          <a:bodyPr/>
          <a:lstStyle/>
          <a:p>
            <a:pPr algn="ctr" rtl="0"/>
            <a:endParaRPr lang="fa-IR">
              <a:solidFill>
                <a:srgbClr val="000000"/>
              </a:solidFill>
              <a:latin typeface="Arial" charset="0"/>
            </a:endParaRPr>
          </a:p>
        </p:txBody>
      </p:sp>
      <p:sp>
        <p:nvSpPr>
          <p:cNvPr id="3092" name="Rectangle 20"/>
          <p:cNvSpPr>
            <a:spLocks noChangeArrowheads="1"/>
          </p:cNvSpPr>
          <p:nvPr/>
        </p:nvSpPr>
        <p:spPr bwMode="gray">
          <a:xfrm>
            <a:off x="1716088" y="628650"/>
            <a:ext cx="566737" cy="636588"/>
          </a:xfrm>
          <a:prstGeom prst="rect">
            <a:avLst/>
          </a:prstGeom>
          <a:solidFill>
            <a:schemeClr val="hlink"/>
          </a:solidFill>
          <a:ln w="9525">
            <a:noFill/>
            <a:miter lim="800000"/>
            <a:headEnd/>
            <a:tailEnd/>
          </a:ln>
        </p:spPr>
        <p:txBody>
          <a:bodyPr/>
          <a:lstStyle/>
          <a:p>
            <a:pPr algn="ctr" rtl="0"/>
            <a:endParaRPr lang="fa-IR">
              <a:solidFill>
                <a:srgbClr val="000000"/>
              </a:solidFill>
              <a:latin typeface="Arial" charset="0"/>
            </a:endParaRPr>
          </a:p>
        </p:txBody>
      </p:sp>
      <p:sp>
        <p:nvSpPr>
          <p:cNvPr id="3093" name="Rectangle 21"/>
          <p:cNvSpPr>
            <a:spLocks noChangeArrowheads="1"/>
          </p:cNvSpPr>
          <p:nvPr/>
        </p:nvSpPr>
        <p:spPr bwMode="gray">
          <a:xfrm>
            <a:off x="2278063" y="0"/>
            <a:ext cx="585787" cy="635000"/>
          </a:xfrm>
          <a:prstGeom prst="rect">
            <a:avLst/>
          </a:prstGeom>
          <a:solidFill>
            <a:schemeClr val="hlink"/>
          </a:solidFill>
          <a:ln w="9525">
            <a:noFill/>
            <a:miter lim="800000"/>
            <a:headEnd/>
            <a:tailEnd/>
          </a:ln>
        </p:spPr>
        <p:txBody>
          <a:bodyPr/>
          <a:lstStyle/>
          <a:p>
            <a:pPr algn="ctr" rtl="0"/>
            <a:endParaRPr lang="fa-IR">
              <a:solidFill>
                <a:srgbClr val="000000"/>
              </a:solidFill>
              <a:latin typeface="Arial" charset="0"/>
            </a:endParaRPr>
          </a:p>
        </p:txBody>
      </p:sp>
      <p:sp>
        <p:nvSpPr>
          <p:cNvPr id="3094" name="Rectangle 22"/>
          <p:cNvSpPr>
            <a:spLocks noChangeArrowheads="1"/>
          </p:cNvSpPr>
          <p:nvPr/>
        </p:nvSpPr>
        <p:spPr bwMode="gray">
          <a:xfrm>
            <a:off x="2281238" y="628650"/>
            <a:ext cx="585787" cy="631825"/>
          </a:xfrm>
          <a:prstGeom prst="rect">
            <a:avLst/>
          </a:prstGeom>
          <a:solidFill>
            <a:schemeClr val="accent2"/>
          </a:solidFill>
          <a:ln w="9525">
            <a:noFill/>
            <a:miter lim="800000"/>
            <a:headEnd/>
            <a:tailEnd/>
          </a:ln>
        </p:spPr>
        <p:txBody>
          <a:bodyPr/>
          <a:lstStyle/>
          <a:p>
            <a:pPr algn="ctr" rtl="0"/>
            <a:endParaRPr lang="fa-IR">
              <a:solidFill>
                <a:srgbClr val="000000"/>
              </a:solidFill>
              <a:latin typeface="Arial" charset="0"/>
            </a:endParaRPr>
          </a:p>
        </p:txBody>
      </p:sp>
      <p:sp>
        <p:nvSpPr>
          <p:cNvPr id="3095" name="Rectangle 23"/>
          <p:cNvSpPr>
            <a:spLocks noChangeArrowheads="1"/>
          </p:cNvSpPr>
          <p:nvPr/>
        </p:nvSpPr>
        <p:spPr bwMode="gray">
          <a:xfrm>
            <a:off x="1141413" y="1262063"/>
            <a:ext cx="574675" cy="625475"/>
          </a:xfrm>
          <a:prstGeom prst="rect">
            <a:avLst/>
          </a:prstGeom>
          <a:solidFill>
            <a:schemeClr val="hlink"/>
          </a:solidFill>
          <a:ln w="9525">
            <a:noFill/>
            <a:miter lim="800000"/>
            <a:headEnd/>
            <a:tailEnd/>
          </a:ln>
        </p:spPr>
        <p:txBody>
          <a:bodyPr/>
          <a:lstStyle/>
          <a:p>
            <a:pPr algn="ctr" rtl="0"/>
            <a:endParaRPr lang="fa-IR">
              <a:solidFill>
                <a:srgbClr val="000000"/>
              </a:solidFill>
              <a:latin typeface="Arial" charset="0"/>
            </a:endParaRPr>
          </a:p>
        </p:txBody>
      </p:sp>
      <p:sp>
        <p:nvSpPr>
          <p:cNvPr id="3096" name="Rectangle 24"/>
          <p:cNvSpPr>
            <a:spLocks noChangeArrowheads="1"/>
          </p:cNvSpPr>
          <p:nvPr/>
        </p:nvSpPr>
        <p:spPr bwMode="gray">
          <a:xfrm>
            <a:off x="1716088" y="1263650"/>
            <a:ext cx="566737" cy="622300"/>
          </a:xfrm>
          <a:prstGeom prst="rect">
            <a:avLst/>
          </a:prstGeom>
          <a:solidFill>
            <a:schemeClr val="accent2"/>
          </a:solidFill>
          <a:ln w="9525">
            <a:noFill/>
            <a:miter lim="800000"/>
            <a:headEnd/>
            <a:tailEnd/>
          </a:ln>
        </p:spPr>
        <p:txBody>
          <a:bodyPr/>
          <a:lstStyle/>
          <a:p>
            <a:pPr algn="ctr" rtl="0"/>
            <a:endParaRPr lang="fa-IR">
              <a:solidFill>
                <a:srgbClr val="000000"/>
              </a:solidFill>
              <a:latin typeface="Arial" charset="0"/>
            </a:endParaRPr>
          </a:p>
        </p:txBody>
      </p:sp>
      <p:sp>
        <p:nvSpPr>
          <p:cNvPr id="3097" name="Rectangle 25"/>
          <p:cNvSpPr>
            <a:spLocks noChangeArrowheads="1"/>
          </p:cNvSpPr>
          <p:nvPr/>
        </p:nvSpPr>
        <p:spPr bwMode="gray">
          <a:xfrm>
            <a:off x="573088" y="1885950"/>
            <a:ext cx="576262" cy="644525"/>
          </a:xfrm>
          <a:prstGeom prst="rect">
            <a:avLst/>
          </a:prstGeom>
          <a:solidFill>
            <a:schemeClr val="hlink"/>
          </a:solidFill>
          <a:ln w="9525">
            <a:noFill/>
            <a:miter lim="800000"/>
            <a:headEnd/>
            <a:tailEnd/>
          </a:ln>
        </p:spPr>
        <p:txBody>
          <a:bodyPr/>
          <a:lstStyle/>
          <a:p>
            <a:pPr algn="ctr" rtl="0"/>
            <a:endParaRPr lang="fa-IR">
              <a:solidFill>
                <a:srgbClr val="000000"/>
              </a:solidFill>
              <a:latin typeface="Arial" charset="0"/>
            </a:endParaRPr>
          </a:p>
        </p:txBody>
      </p:sp>
      <p:sp>
        <p:nvSpPr>
          <p:cNvPr id="3098" name="Rectangle 26"/>
          <p:cNvSpPr>
            <a:spLocks noChangeArrowheads="1"/>
          </p:cNvSpPr>
          <p:nvPr/>
        </p:nvSpPr>
        <p:spPr bwMode="gray">
          <a:xfrm>
            <a:off x="1141413" y="1885950"/>
            <a:ext cx="576262" cy="644525"/>
          </a:xfrm>
          <a:prstGeom prst="rect">
            <a:avLst/>
          </a:prstGeom>
          <a:solidFill>
            <a:schemeClr val="accent2"/>
          </a:solidFill>
          <a:ln w="9525">
            <a:noFill/>
            <a:miter lim="800000"/>
            <a:headEnd/>
            <a:tailEnd/>
          </a:ln>
        </p:spPr>
        <p:txBody>
          <a:bodyPr/>
          <a:lstStyle/>
          <a:p>
            <a:pPr algn="ctr" rtl="0"/>
            <a:endParaRPr lang="fa-IR">
              <a:solidFill>
                <a:srgbClr val="000000"/>
              </a:solidFill>
              <a:latin typeface="Arial" charset="0"/>
            </a:endParaRPr>
          </a:p>
        </p:txBody>
      </p:sp>
      <p:sp>
        <p:nvSpPr>
          <p:cNvPr id="3099" name="Rectangle 27"/>
          <p:cNvSpPr>
            <a:spLocks noChangeArrowheads="1"/>
          </p:cNvSpPr>
          <p:nvPr/>
        </p:nvSpPr>
        <p:spPr bwMode="gray">
          <a:xfrm>
            <a:off x="0" y="2528888"/>
            <a:ext cx="574675" cy="633412"/>
          </a:xfrm>
          <a:prstGeom prst="rect">
            <a:avLst/>
          </a:prstGeom>
          <a:solidFill>
            <a:schemeClr val="hlink"/>
          </a:solidFill>
          <a:ln w="9525">
            <a:noFill/>
            <a:miter lim="800000"/>
            <a:headEnd/>
            <a:tailEnd/>
          </a:ln>
        </p:spPr>
        <p:txBody>
          <a:bodyPr/>
          <a:lstStyle/>
          <a:p>
            <a:pPr algn="ctr" rtl="0"/>
            <a:endParaRPr lang="fa-IR">
              <a:solidFill>
                <a:srgbClr val="000000"/>
              </a:solidFill>
              <a:latin typeface="Arial" charset="0"/>
            </a:endParaRPr>
          </a:p>
        </p:txBody>
      </p:sp>
      <p:sp>
        <p:nvSpPr>
          <p:cNvPr id="3074" name="Rectangle 2"/>
          <p:cNvSpPr>
            <a:spLocks noGrp="1" noChangeArrowheads="1"/>
          </p:cNvSpPr>
          <p:nvPr>
            <p:ph type="ctrTitle"/>
          </p:nvPr>
        </p:nvSpPr>
        <p:spPr bwMode="gray">
          <a:xfrm>
            <a:off x="1752600" y="1800225"/>
            <a:ext cx="6629400" cy="1012825"/>
          </a:xfrm>
        </p:spPr>
        <p:txBody>
          <a:bodyPr/>
          <a:lstStyle>
            <a:lvl1pPr algn="ctr">
              <a:defRPr sz="3600" i="1">
                <a:latin typeface="Verdana" pitchFamily="34" charset="0"/>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gray">
          <a:xfrm>
            <a:off x="1600200" y="3276600"/>
            <a:ext cx="6324600" cy="381000"/>
          </a:xfrm>
        </p:spPr>
        <p:txBody>
          <a:bodyPr/>
          <a:lstStyle>
            <a:lvl1pPr marL="0" indent="0" algn="ctr">
              <a:buFont typeface="Wingdings" pitchFamily="2" charset="2"/>
              <a:buNone/>
              <a:defRPr sz="1800" b="1">
                <a:solidFill>
                  <a:schemeClr val="bg1"/>
                </a:solidFill>
              </a:defRPr>
            </a:lvl1pPr>
          </a:lstStyle>
          <a:p>
            <a:r>
              <a:rPr lang="en-US" smtClean="0"/>
              <a:t>Click to edit Master subtitle style</a:t>
            </a:r>
            <a:endParaRPr lang="en-US"/>
          </a:p>
        </p:txBody>
      </p:sp>
      <p:grpSp>
        <p:nvGrpSpPr>
          <p:cNvPr id="3088" name="Group 16"/>
          <p:cNvGrpSpPr>
            <a:grpSpLocks/>
          </p:cNvGrpSpPr>
          <p:nvPr/>
        </p:nvGrpSpPr>
        <p:grpSpPr bwMode="auto">
          <a:xfrm>
            <a:off x="4191000" y="5410200"/>
            <a:ext cx="1295400" cy="695325"/>
            <a:chOff x="2680" y="3678"/>
            <a:chExt cx="680" cy="438"/>
          </a:xfrm>
        </p:grpSpPr>
        <p:sp>
          <p:nvSpPr>
            <p:cNvPr id="3086" name="Text Box 14"/>
            <p:cNvSpPr txBox="1">
              <a:spLocks noChangeArrowheads="1"/>
            </p:cNvSpPr>
            <p:nvPr userDrawn="1"/>
          </p:nvSpPr>
          <p:spPr bwMode="gray">
            <a:xfrm>
              <a:off x="2680" y="3789"/>
              <a:ext cx="680" cy="327"/>
            </a:xfrm>
            <a:prstGeom prst="rect">
              <a:avLst/>
            </a:prstGeom>
            <a:noFill/>
            <a:ln w="9525">
              <a:noFill/>
              <a:miter lim="800000"/>
              <a:headEnd/>
              <a:tailEnd/>
            </a:ln>
            <a:effectLst/>
          </p:spPr>
          <p:txBody>
            <a:bodyPr>
              <a:spAutoFit/>
            </a:bodyPr>
            <a:lstStyle/>
            <a:p>
              <a:pPr algn="l" rtl="0"/>
              <a:r>
                <a:rPr lang="en-US" sz="2800" b="1" dirty="0">
                  <a:solidFill>
                    <a:srgbClr val="000798"/>
                  </a:solidFill>
                  <a:latin typeface="Arial" charset="0"/>
                </a:rPr>
                <a:t>LOGO</a:t>
              </a:r>
            </a:p>
          </p:txBody>
        </p:sp>
        <p:sp>
          <p:nvSpPr>
            <p:cNvPr id="3087" name="AutoShape 15"/>
            <p:cNvSpPr>
              <a:spLocks noChangeArrowheads="1"/>
            </p:cNvSpPr>
            <p:nvPr userDrawn="1"/>
          </p:nvSpPr>
          <p:spPr bwMode="gray">
            <a:xfrm rot="5400000">
              <a:off x="2928" y="3493"/>
              <a:ext cx="172" cy="542"/>
            </a:xfrm>
            <a:prstGeom prst="moon">
              <a:avLst>
                <a:gd name="adj" fmla="val 21208"/>
              </a:avLst>
            </a:prstGeom>
            <a:solidFill>
              <a:schemeClr val="accent2"/>
            </a:solidFill>
            <a:ln w="9525">
              <a:noFill/>
              <a:miter lim="800000"/>
              <a:headEnd/>
              <a:tailEnd/>
            </a:ln>
            <a:effectLst/>
          </p:spPr>
          <p:txBody>
            <a:bodyPr wrap="none" anchor="ctr"/>
            <a:lstStyle/>
            <a:p>
              <a:pPr algn="ctr" rtl="0"/>
              <a:endParaRPr lang="fa-IR">
                <a:solidFill>
                  <a:srgbClr val="000000"/>
                </a:solidFill>
                <a:latin typeface="Arial" charset="0"/>
              </a:endParaRPr>
            </a:p>
          </p:txBody>
        </p:sp>
      </p:grpSp>
    </p:spTree>
    <p:extLst>
      <p:ext uri="{BB962C8B-B14F-4D97-AF65-F5344CB8AC3E}">
        <p14:creationId xmlns:p14="http://schemas.microsoft.com/office/powerpoint/2010/main" val="2075049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Footer Placeholder 3"/>
          <p:cNvSpPr>
            <a:spLocks noGrp="1"/>
          </p:cNvSpPr>
          <p:nvPr>
            <p:ph type="ftr" sz="quarter" idx="10"/>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F95E09AC-B79A-467D-9A28-BF6D302EABEB}" type="slidenum">
              <a:rPr lang="en-US">
                <a:solidFill>
                  <a:srgbClr val="000000"/>
                </a:solidFill>
              </a:rPr>
              <a:pPr/>
              <a:t>‹#›</a:t>
            </a:fld>
            <a:endParaRPr lang="en-US" dirty="0">
              <a:solidFill>
                <a:srgbClr val="000000"/>
              </a:solidFill>
            </a:endParaRPr>
          </a:p>
        </p:txBody>
      </p:sp>
      <p:sp>
        <p:nvSpPr>
          <p:cNvPr id="6" name="Date Placeholder 5"/>
          <p:cNvSpPr>
            <a:spLocks noGrp="1"/>
          </p:cNvSpPr>
          <p:nvPr>
            <p:ph type="dt" sz="half" idx="12"/>
          </p:nvPr>
        </p:nvSpPr>
        <p:spPr/>
        <p:txBody>
          <a:bodyPr/>
          <a:lstStyle>
            <a:lvl1pPr>
              <a:defRPr/>
            </a:lvl1pPr>
          </a:lstStyle>
          <a:p>
            <a:fld id="{FB0471B8-30ED-4B1B-AB06-7E04AD11B350}" type="datetime1">
              <a:rPr lang="en-US" smtClean="0">
                <a:solidFill>
                  <a:srgbClr val="000000"/>
                </a:solidFill>
              </a:rPr>
              <a:pPr/>
              <a:t>12/23/2015</a:t>
            </a:fld>
            <a:endParaRPr lang="en-US" dirty="0">
              <a:solidFill>
                <a:srgbClr val="000000"/>
              </a:solidFill>
            </a:endParaRPr>
          </a:p>
        </p:txBody>
      </p:sp>
    </p:spTree>
    <p:extLst>
      <p:ext uri="{BB962C8B-B14F-4D97-AF65-F5344CB8AC3E}">
        <p14:creationId xmlns:p14="http://schemas.microsoft.com/office/powerpoint/2010/main" val="2394005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3611B8CC-CDB5-4F91-9D6A-259A73AD8D71}" type="slidenum">
              <a:rPr lang="en-US">
                <a:solidFill>
                  <a:srgbClr val="000000"/>
                </a:solidFill>
              </a:rPr>
              <a:pPr/>
              <a:t>‹#›</a:t>
            </a:fld>
            <a:endParaRPr lang="en-US" dirty="0">
              <a:solidFill>
                <a:srgbClr val="000000"/>
              </a:solidFill>
            </a:endParaRPr>
          </a:p>
        </p:txBody>
      </p:sp>
      <p:sp>
        <p:nvSpPr>
          <p:cNvPr id="6" name="Date Placeholder 5"/>
          <p:cNvSpPr>
            <a:spLocks noGrp="1"/>
          </p:cNvSpPr>
          <p:nvPr>
            <p:ph type="dt" sz="half" idx="12"/>
          </p:nvPr>
        </p:nvSpPr>
        <p:spPr/>
        <p:txBody>
          <a:bodyPr/>
          <a:lstStyle>
            <a:lvl1pPr>
              <a:defRPr/>
            </a:lvl1pPr>
          </a:lstStyle>
          <a:p>
            <a:fld id="{E431D1CA-CF67-45A1-ACED-29896CA6004D}" type="datetime1">
              <a:rPr lang="en-US" smtClean="0">
                <a:solidFill>
                  <a:srgbClr val="000000"/>
                </a:solidFill>
              </a:rPr>
              <a:pPr/>
              <a:t>12/23/2015</a:t>
            </a:fld>
            <a:endParaRPr lang="en-US" dirty="0">
              <a:solidFill>
                <a:srgbClr val="000000"/>
              </a:solidFill>
            </a:endParaRPr>
          </a:p>
        </p:txBody>
      </p:sp>
    </p:spTree>
    <p:extLst>
      <p:ext uri="{BB962C8B-B14F-4D97-AF65-F5344CB8AC3E}">
        <p14:creationId xmlns:p14="http://schemas.microsoft.com/office/powerpoint/2010/main" val="1422699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2287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2287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Footer Placeholder 4"/>
          <p:cNvSpPr>
            <a:spLocks noGrp="1"/>
          </p:cNvSpPr>
          <p:nvPr>
            <p:ph type="ftr" sz="quarter" idx="10"/>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7790E82E-C226-4A2E-BAA1-8627531E1ABB}" type="slidenum">
              <a:rPr lang="en-US">
                <a:solidFill>
                  <a:srgbClr val="000000"/>
                </a:solidFill>
              </a:rPr>
              <a:pPr/>
              <a:t>‹#›</a:t>
            </a:fld>
            <a:endParaRPr lang="en-US" dirty="0">
              <a:solidFill>
                <a:srgbClr val="000000"/>
              </a:solidFill>
            </a:endParaRPr>
          </a:p>
        </p:txBody>
      </p:sp>
      <p:sp>
        <p:nvSpPr>
          <p:cNvPr id="7" name="Date Placeholder 6"/>
          <p:cNvSpPr>
            <a:spLocks noGrp="1"/>
          </p:cNvSpPr>
          <p:nvPr>
            <p:ph type="dt" sz="half" idx="12"/>
          </p:nvPr>
        </p:nvSpPr>
        <p:spPr/>
        <p:txBody>
          <a:bodyPr/>
          <a:lstStyle>
            <a:lvl1pPr>
              <a:defRPr/>
            </a:lvl1pPr>
          </a:lstStyle>
          <a:p>
            <a:fld id="{B8E80511-EF8D-4DC5-9779-7A6183092AA7}" type="datetime1">
              <a:rPr lang="en-US" smtClean="0">
                <a:solidFill>
                  <a:srgbClr val="000000"/>
                </a:solidFill>
              </a:rPr>
              <a:pPr/>
              <a:t>12/23/2015</a:t>
            </a:fld>
            <a:endParaRPr lang="en-US" dirty="0">
              <a:solidFill>
                <a:srgbClr val="000000"/>
              </a:solidFill>
            </a:endParaRPr>
          </a:p>
        </p:txBody>
      </p:sp>
    </p:spTree>
    <p:extLst>
      <p:ext uri="{BB962C8B-B14F-4D97-AF65-F5344CB8AC3E}">
        <p14:creationId xmlns:p14="http://schemas.microsoft.com/office/powerpoint/2010/main" val="3463843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Footer Placeholder 6"/>
          <p:cNvSpPr>
            <a:spLocks noGrp="1"/>
          </p:cNvSpPr>
          <p:nvPr>
            <p:ph type="ftr" sz="quarter" idx="10"/>
          </p:nvPr>
        </p:nvSpPr>
        <p:spPr/>
        <p:txBody>
          <a:bodyPr/>
          <a:lstStyle>
            <a:lvl1pPr>
              <a:defRPr/>
            </a:lvl1pPr>
          </a:lstStyle>
          <a:p>
            <a:endParaRPr lang="en-US" dirty="0">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28D45487-74F9-4E2E-9753-5098F9E26622}" type="slidenum">
              <a:rPr lang="en-US">
                <a:solidFill>
                  <a:srgbClr val="000000"/>
                </a:solidFill>
              </a:rPr>
              <a:pPr/>
              <a:t>‹#›</a:t>
            </a:fld>
            <a:endParaRPr lang="en-US" dirty="0">
              <a:solidFill>
                <a:srgbClr val="000000"/>
              </a:solidFill>
            </a:endParaRPr>
          </a:p>
        </p:txBody>
      </p:sp>
      <p:sp>
        <p:nvSpPr>
          <p:cNvPr id="9" name="Date Placeholder 8"/>
          <p:cNvSpPr>
            <a:spLocks noGrp="1"/>
          </p:cNvSpPr>
          <p:nvPr>
            <p:ph type="dt" sz="half" idx="12"/>
          </p:nvPr>
        </p:nvSpPr>
        <p:spPr/>
        <p:txBody>
          <a:bodyPr/>
          <a:lstStyle>
            <a:lvl1pPr>
              <a:defRPr/>
            </a:lvl1pPr>
          </a:lstStyle>
          <a:p>
            <a:fld id="{D0B354CF-21E2-41AE-A4FF-BE29CFEE7482}" type="datetime1">
              <a:rPr lang="en-US" smtClean="0">
                <a:solidFill>
                  <a:srgbClr val="000000"/>
                </a:solidFill>
              </a:rPr>
              <a:pPr/>
              <a:t>12/23/2015</a:t>
            </a:fld>
            <a:endParaRPr lang="en-US" dirty="0">
              <a:solidFill>
                <a:srgbClr val="000000"/>
              </a:solidFill>
            </a:endParaRPr>
          </a:p>
        </p:txBody>
      </p:sp>
    </p:spTree>
    <p:extLst>
      <p:ext uri="{BB962C8B-B14F-4D97-AF65-F5344CB8AC3E}">
        <p14:creationId xmlns:p14="http://schemas.microsoft.com/office/powerpoint/2010/main" val="1619022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Footer Placeholder 2"/>
          <p:cNvSpPr>
            <a:spLocks noGrp="1"/>
          </p:cNvSpPr>
          <p:nvPr>
            <p:ph type="ftr" sz="quarter" idx="10"/>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D856BEA0-B8DC-4A1D-9A0F-A22405879ED4}" type="slidenum">
              <a:rPr lang="en-US">
                <a:solidFill>
                  <a:srgbClr val="000000"/>
                </a:solidFill>
              </a:rPr>
              <a:pPr/>
              <a:t>‹#›</a:t>
            </a:fld>
            <a:endParaRPr lang="en-US" dirty="0">
              <a:solidFill>
                <a:srgbClr val="000000"/>
              </a:solidFill>
            </a:endParaRPr>
          </a:p>
        </p:txBody>
      </p:sp>
      <p:sp>
        <p:nvSpPr>
          <p:cNvPr id="5" name="Date Placeholder 4"/>
          <p:cNvSpPr>
            <a:spLocks noGrp="1"/>
          </p:cNvSpPr>
          <p:nvPr>
            <p:ph type="dt" sz="half" idx="12"/>
          </p:nvPr>
        </p:nvSpPr>
        <p:spPr/>
        <p:txBody>
          <a:bodyPr/>
          <a:lstStyle>
            <a:lvl1pPr>
              <a:defRPr/>
            </a:lvl1pPr>
          </a:lstStyle>
          <a:p>
            <a:fld id="{88C51A72-9034-4CC2-955F-CEE0C1488C3E}" type="datetime1">
              <a:rPr lang="en-US" smtClean="0">
                <a:solidFill>
                  <a:srgbClr val="000000"/>
                </a:solidFill>
              </a:rPr>
              <a:pPr/>
              <a:t>12/23/2015</a:t>
            </a:fld>
            <a:endParaRPr lang="en-US" dirty="0">
              <a:solidFill>
                <a:srgbClr val="000000"/>
              </a:solidFill>
            </a:endParaRPr>
          </a:p>
        </p:txBody>
      </p:sp>
    </p:spTree>
    <p:extLst>
      <p:ext uri="{BB962C8B-B14F-4D97-AF65-F5344CB8AC3E}">
        <p14:creationId xmlns:p14="http://schemas.microsoft.com/office/powerpoint/2010/main" val="1297813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CC913EAF-2E3F-4AD2-80C6-3FF6703DE4D1}" type="slidenum">
              <a:rPr lang="en-US">
                <a:solidFill>
                  <a:srgbClr val="000000"/>
                </a:solidFill>
              </a:rPr>
              <a:pPr/>
              <a:t>‹#›</a:t>
            </a:fld>
            <a:endParaRPr lang="en-US" dirty="0">
              <a:solidFill>
                <a:srgbClr val="000000"/>
              </a:solidFill>
            </a:endParaRPr>
          </a:p>
        </p:txBody>
      </p:sp>
      <p:sp>
        <p:nvSpPr>
          <p:cNvPr id="4" name="Date Placeholder 3"/>
          <p:cNvSpPr>
            <a:spLocks noGrp="1"/>
          </p:cNvSpPr>
          <p:nvPr>
            <p:ph type="dt" sz="half" idx="12"/>
          </p:nvPr>
        </p:nvSpPr>
        <p:spPr/>
        <p:txBody>
          <a:bodyPr/>
          <a:lstStyle>
            <a:lvl1pPr>
              <a:defRPr/>
            </a:lvl1pPr>
          </a:lstStyle>
          <a:p>
            <a:fld id="{03B2917E-580C-4DEE-AA20-A7C71A6671B0}" type="datetime1">
              <a:rPr lang="en-US" smtClean="0">
                <a:solidFill>
                  <a:srgbClr val="000000"/>
                </a:solidFill>
              </a:rPr>
              <a:pPr/>
              <a:t>12/23/2015</a:t>
            </a:fld>
            <a:endParaRPr lang="en-US" dirty="0">
              <a:solidFill>
                <a:srgbClr val="000000"/>
              </a:solidFill>
            </a:endParaRPr>
          </a:p>
        </p:txBody>
      </p:sp>
    </p:spTree>
    <p:extLst>
      <p:ext uri="{BB962C8B-B14F-4D97-AF65-F5344CB8AC3E}">
        <p14:creationId xmlns:p14="http://schemas.microsoft.com/office/powerpoint/2010/main" val="2825004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164B80B1-D847-4D8F-85B3-86EB7C7BA3D6}" type="slidenum">
              <a:rPr lang="en-US">
                <a:solidFill>
                  <a:srgbClr val="000000"/>
                </a:solidFill>
              </a:rPr>
              <a:pPr/>
              <a:t>‹#›</a:t>
            </a:fld>
            <a:endParaRPr lang="en-US" dirty="0">
              <a:solidFill>
                <a:srgbClr val="000000"/>
              </a:solidFill>
            </a:endParaRPr>
          </a:p>
        </p:txBody>
      </p:sp>
      <p:sp>
        <p:nvSpPr>
          <p:cNvPr id="7" name="Date Placeholder 6"/>
          <p:cNvSpPr>
            <a:spLocks noGrp="1"/>
          </p:cNvSpPr>
          <p:nvPr>
            <p:ph type="dt" sz="half" idx="12"/>
          </p:nvPr>
        </p:nvSpPr>
        <p:spPr/>
        <p:txBody>
          <a:bodyPr/>
          <a:lstStyle>
            <a:lvl1pPr>
              <a:defRPr/>
            </a:lvl1pPr>
          </a:lstStyle>
          <a:p>
            <a:fld id="{ED8BC615-AB27-43F7-8B6F-3A40197F989E}" type="datetime1">
              <a:rPr lang="en-US" smtClean="0">
                <a:solidFill>
                  <a:srgbClr val="000000"/>
                </a:solidFill>
              </a:rPr>
              <a:pPr/>
              <a:t>12/23/2015</a:t>
            </a:fld>
            <a:endParaRPr lang="en-US" dirty="0">
              <a:solidFill>
                <a:srgbClr val="000000"/>
              </a:solidFill>
            </a:endParaRPr>
          </a:p>
        </p:txBody>
      </p:sp>
    </p:spTree>
    <p:extLst>
      <p:ext uri="{BB962C8B-B14F-4D97-AF65-F5344CB8AC3E}">
        <p14:creationId xmlns:p14="http://schemas.microsoft.com/office/powerpoint/2010/main" val="298526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cs typeface="Arial" pitchFamily="34" charset="0"/>
              </a:defRPr>
            </a:lvl1pPr>
          </a:lstStyle>
          <a:p>
            <a:r>
              <a:rPr lang="en-US" dirty="0" smtClean="0"/>
              <a:t>Click to edit Master title style</a:t>
            </a:r>
            <a:endParaRPr lang="fa-IR"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cs typeface="Arial" pitchFamily="34" charset="0"/>
              </a:defRPr>
            </a:lvl1pPr>
            <a:lvl2pPr>
              <a:defRPr>
                <a:cs typeface="Arial" pitchFamily="34" charset="0"/>
              </a:defRPr>
            </a:lvl2pPr>
            <a:lvl3pPr>
              <a:defRPr>
                <a:cs typeface="Arial" pitchFamily="34" charset="0"/>
              </a:defRPr>
            </a:lvl3pPr>
            <a:lvl4pPr>
              <a:defRPr>
                <a:cs typeface="Arial" pitchFamily="34" charset="0"/>
              </a:defRPr>
            </a:lvl4pPr>
            <a:lvl5pPr>
              <a:defRPr>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Tree>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18972605-925D-4133-98D8-E1137F969CA8}" type="slidenum">
              <a:rPr lang="en-US">
                <a:solidFill>
                  <a:srgbClr val="000000"/>
                </a:solidFill>
              </a:rPr>
              <a:pPr/>
              <a:t>‹#›</a:t>
            </a:fld>
            <a:endParaRPr lang="en-US" dirty="0">
              <a:solidFill>
                <a:srgbClr val="000000"/>
              </a:solidFill>
            </a:endParaRPr>
          </a:p>
        </p:txBody>
      </p:sp>
      <p:sp>
        <p:nvSpPr>
          <p:cNvPr id="7" name="Date Placeholder 6"/>
          <p:cNvSpPr>
            <a:spLocks noGrp="1"/>
          </p:cNvSpPr>
          <p:nvPr>
            <p:ph type="dt" sz="half" idx="12"/>
          </p:nvPr>
        </p:nvSpPr>
        <p:spPr/>
        <p:txBody>
          <a:bodyPr/>
          <a:lstStyle>
            <a:lvl1pPr>
              <a:defRPr/>
            </a:lvl1pPr>
          </a:lstStyle>
          <a:p>
            <a:fld id="{C0A130BD-0DC0-4608-8760-84A3AB088482}" type="datetime1">
              <a:rPr lang="en-US" smtClean="0">
                <a:solidFill>
                  <a:srgbClr val="000000"/>
                </a:solidFill>
              </a:rPr>
              <a:pPr/>
              <a:t>12/23/2015</a:t>
            </a:fld>
            <a:endParaRPr lang="en-US" dirty="0">
              <a:solidFill>
                <a:srgbClr val="000000"/>
              </a:solidFill>
            </a:endParaRPr>
          </a:p>
        </p:txBody>
      </p:sp>
    </p:spTree>
    <p:extLst>
      <p:ext uri="{BB962C8B-B14F-4D97-AF65-F5344CB8AC3E}">
        <p14:creationId xmlns:p14="http://schemas.microsoft.com/office/powerpoint/2010/main" val="2242935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Footer Placeholder 3"/>
          <p:cNvSpPr>
            <a:spLocks noGrp="1"/>
          </p:cNvSpPr>
          <p:nvPr>
            <p:ph type="ftr" sz="quarter" idx="10"/>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9A43D16B-6B61-490F-87B0-3FDEB06B5792}" type="slidenum">
              <a:rPr lang="en-US">
                <a:solidFill>
                  <a:srgbClr val="000000"/>
                </a:solidFill>
              </a:rPr>
              <a:pPr/>
              <a:t>‹#›</a:t>
            </a:fld>
            <a:endParaRPr lang="en-US" dirty="0">
              <a:solidFill>
                <a:srgbClr val="000000"/>
              </a:solidFill>
            </a:endParaRPr>
          </a:p>
        </p:txBody>
      </p:sp>
      <p:sp>
        <p:nvSpPr>
          <p:cNvPr id="6" name="Date Placeholder 5"/>
          <p:cNvSpPr>
            <a:spLocks noGrp="1"/>
          </p:cNvSpPr>
          <p:nvPr>
            <p:ph type="dt" sz="half" idx="12"/>
          </p:nvPr>
        </p:nvSpPr>
        <p:spPr/>
        <p:txBody>
          <a:bodyPr/>
          <a:lstStyle>
            <a:lvl1pPr>
              <a:defRPr/>
            </a:lvl1pPr>
          </a:lstStyle>
          <a:p>
            <a:fld id="{4FBA6BD1-4580-4663-AECF-8403B1E495ED}" type="datetime1">
              <a:rPr lang="en-US" smtClean="0">
                <a:solidFill>
                  <a:srgbClr val="000000"/>
                </a:solidFill>
              </a:rPr>
              <a:pPr/>
              <a:t>12/23/2015</a:t>
            </a:fld>
            <a:endParaRPr lang="en-US" dirty="0">
              <a:solidFill>
                <a:srgbClr val="000000"/>
              </a:solidFill>
            </a:endParaRPr>
          </a:p>
        </p:txBody>
      </p:sp>
    </p:spTree>
    <p:extLst>
      <p:ext uri="{BB962C8B-B14F-4D97-AF65-F5344CB8AC3E}">
        <p14:creationId xmlns:p14="http://schemas.microsoft.com/office/powerpoint/2010/main" val="3809505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Footer Placeholder 3"/>
          <p:cNvSpPr>
            <a:spLocks noGrp="1"/>
          </p:cNvSpPr>
          <p:nvPr>
            <p:ph type="ftr" sz="quarter" idx="10"/>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1663B20E-5704-4C81-BD8C-C0A24874D599}" type="slidenum">
              <a:rPr lang="en-US">
                <a:solidFill>
                  <a:srgbClr val="000000"/>
                </a:solidFill>
              </a:rPr>
              <a:pPr/>
              <a:t>‹#›</a:t>
            </a:fld>
            <a:endParaRPr lang="en-US" dirty="0">
              <a:solidFill>
                <a:srgbClr val="000000"/>
              </a:solidFill>
            </a:endParaRPr>
          </a:p>
        </p:txBody>
      </p:sp>
      <p:sp>
        <p:nvSpPr>
          <p:cNvPr id="6" name="Date Placeholder 5"/>
          <p:cNvSpPr>
            <a:spLocks noGrp="1"/>
          </p:cNvSpPr>
          <p:nvPr>
            <p:ph type="dt" sz="half" idx="12"/>
          </p:nvPr>
        </p:nvSpPr>
        <p:spPr/>
        <p:txBody>
          <a:bodyPr/>
          <a:lstStyle>
            <a:lvl1pPr>
              <a:defRPr/>
            </a:lvl1pPr>
          </a:lstStyle>
          <a:p>
            <a:fld id="{818090DB-B8F3-4171-B21C-64CF96138625}" type="datetime1">
              <a:rPr lang="en-US" smtClean="0">
                <a:solidFill>
                  <a:srgbClr val="000000"/>
                </a:solidFill>
              </a:rPr>
              <a:pPr/>
              <a:t>12/23/2015</a:t>
            </a:fld>
            <a:endParaRPr lang="en-US" dirty="0">
              <a:solidFill>
                <a:srgbClr val="000000"/>
              </a:solidFill>
            </a:endParaRPr>
          </a:p>
        </p:txBody>
      </p:sp>
    </p:spTree>
    <p:extLst>
      <p:ext uri="{BB962C8B-B14F-4D97-AF65-F5344CB8AC3E}">
        <p14:creationId xmlns:p14="http://schemas.microsoft.com/office/powerpoint/2010/main" val="1462603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391400" cy="487363"/>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228725"/>
            <a:ext cx="8229600" cy="5248275"/>
          </a:xfrm>
        </p:spPr>
        <p:txBody>
          <a:bodyPr/>
          <a:lstStyle/>
          <a:p>
            <a:r>
              <a:rPr lang="en-US" dirty="0" smtClean="0"/>
              <a:t>Click icon to add table</a:t>
            </a:r>
            <a:endParaRPr lang="fa-IR"/>
          </a:p>
        </p:txBody>
      </p:sp>
      <p:sp>
        <p:nvSpPr>
          <p:cNvPr id="4" name="Footer Placeholder 3"/>
          <p:cNvSpPr>
            <a:spLocks noGrp="1"/>
          </p:cNvSpPr>
          <p:nvPr>
            <p:ph type="ftr" sz="quarter" idx="10"/>
          </p:nvPr>
        </p:nvSpPr>
        <p:spPr>
          <a:xfrm>
            <a:off x="5943600" y="6537325"/>
            <a:ext cx="2895600" cy="320675"/>
          </a:xfrm>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a:xfrm>
            <a:off x="2971800" y="6537325"/>
            <a:ext cx="2133600" cy="320675"/>
          </a:xfrm>
        </p:spPr>
        <p:txBody>
          <a:bodyPr/>
          <a:lstStyle>
            <a:lvl1pPr>
              <a:defRPr/>
            </a:lvl1pPr>
          </a:lstStyle>
          <a:p>
            <a:fld id="{E66BAEBF-C2BC-43DA-BFAB-8970FE1E5C9D}" type="slidenum">
              <a:rPr lang="en-US">
                <a:solidFill>
                  <a:srgbClr val="000000"/>
                </a:solidFill>
              </a:rPr>
              <a:pPr/>
              <a:t>‹#›</a:t>
            </a:fld>
            <a:endParaRPr lang="en-US" dirty="0">
              <a:solidFill>
                <a:srgbClr val="000000"/>
              </a:solidFill>
            </a:endParaRPr>
          </a:p>
        </p:txBody>
      </p:sp>
      <p:sp>
        <p:nvSpPr>
          <p:cNvPr id="6" name="Date Placeholder 5"/>
          <p:cNvSpPr>
            <a:spLocks noGrp="1"/>
          </p:cNvSpPr>
          <p:nvPr>
            <p:ph type="dt" sz="half" idx="12"/>
          </p:nvPr>
        </p:nvSpPr>
        <p:spPr>
          <a:xfrm>
            <a:off x="5943600" y="68263"/>
            <a:ext cx="2590800" cy="236537"/>
          </a:xfrm>
        </p:spPr>
        <p:txBody>
          <a:bodyPr/>
          <a:lstStyle>
            <a:lvl1pPr>
              <a:defRPr/>
            </a:lvl1pPr>
          </a:lstStyle>
          <a:p>
            <a:fld id="{55CBBD68-2C9A-4CE2-8552-2DB300ED2144}" type="datetime1">
              <a:rPr lang="en-US" smtClean="0">
                <a:solidFill>
                  <a:srgbClr val="000000"/>
                </a:solidFill>
              </a:rPr>
              <a:pPr/>
              <a:t>12/23/2015</a:t>
            </a:fld>
            <a:endParaRPr lang="en-US" dirty="0">
              <a:solidFill>
                <a:srgbClr val="000000"/>
              </a:solidFill>
            </a:endParaRPr>
          </a:p>
        </p:txBody>
      </p:sp>
    </p:spTree>
    <p:extLst>
      <p:ext uri="{BB962C8B-B14F-4D97-AF65-F5344CB8AC3E}">
        <p14:creationId xmlns:p14="http://schemas.microsoft.com/office/powerpoint/2010/main" val="362244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r">
              <a:defRPr sz="4000" b="1" cap="all">
                <a:cs typeface="Arial" pitchFamily="34" charset="0"/>
              </a:defRPr>
            </a:lvl1pPr>
          </a:lstStyle>
          <a:p>
            <a:r>
              <a:rPr lang="en-US" dirty="0" smtClean="0"/>
              <a:t>Click to edit Master title style</a:t>
            </a:r>
            <a:endParaRPr lang="fa-IR"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cs typeface="Arial" pitchFamily="34" charset="0"/>
              </a:defRPr>
            </a:lvl1pPr>
          </a:lstStyle>
          <a:p>
            <a:r>
              <a:rPr lang="en-US" dirty="0" smtClean="0"/>
              <a:t>Click to edit Master title style</a:t>
            </a:r>
            <a:endParaRPr lang="fa-IR"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cs typeface="Arial" pitchFamily="34" charset="0"/>
              </a:defRPr>
            </a:lvl1pPr>
            <a:lvl2pPr>
              <a:defRPr sz="2400">
                <a:cs typeface="Arial" pitchFamily="34" charset="0"/>
              </a:defRPr>
            </a:lvl2pPr>
            <a:lvl3pPr>
              <a:defRPr sz="2000">
                <a:cs typeface="Arial" pitchFamily="34" charset="0"/>
              </a:defRPr>
            </a:lvl3pPr>
            <a:lvl4pPr>
              <a:defRPr sz="1800">
                <a:cs typeface="Arial" pitchFamily="34" charset="0"/>
              </a:defRPr>
            </a:lvl4pPr>
            <a:lvl5pPr>
              <a:defRPr sz="180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cs typeface="Arial" pitchFamily="34" charset="0"/>
              </a:defRPr>
            </a:lvl1pPr>
            <a:lvl2pPr>
              <a:defRPr sz="2400">
                <a:cs typeface="Arial" pitchFamily="34" charset="0"/>
              </a:defRPr>
            </a:lvl2pPr>
            <a:lvl3pPr>
              <a:defRPr sz="2000">
                <a:cs typeface="Arial" pitchFamily="34" charset="0"/>
              </a:defRPr>
            </a:lvl3pPr>
            <a:lvl4pPr>
              <a:defRPr sz="1800">
                <a:cs typeface="Arial" pitchFamily="34" charset="0"/>
              </a:defRPr>
            </a:lvl4pPr>
            <a:lvl5pPr>
              <a:defRPr sz="180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cs typeface="Arial" pitchFamily="34" charset="0"/>
              </a:defRPr>
            </a:lvl1pPr>
          </a:lstStyle>
          <a:p>
            <a:r>
              <a:rPr lang="en-US" dirty="0" smtClean="0"/>
              <a:t>Click to edit Master title style</a:t>
            </a:r>
            <a:endParaRPr lang="fa-IR"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cs typeface="Arial" pitchFamily="34" charset="0"/>
              </a:defRPr>
            </a:lvl1pPr>
            <a:lvl2pPr>
              <a:defRPr sz="2000">
                <a:cs typeface="Arial" pitchFamily="34" charset="0"/>
              </a:defRPr>
            </a:lvl2pPr>
            <a:lvl3pPr>
              <a:defRPr sz="1800">
                <a:cs typeface="Arial" pitchFamily="34" charset="0"/>
              </a:defRPr>
            </a:lvl3pPr>
            <a:lvl4pPr>
              <a:defRPr sz="1600">
                <a:cs typeface="Arial" pitchFamily="34" charset="0"/>
              </a:defRPr>
            </a:lvl4pPr>
            <a:lvl5pPr>
              <a:defRPr sz="160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cs typeface="Arial" pitchFamily="34" charset="0"/>
              </a:defRPr>
            </a:lvl1pPr>
            <a:lvl2pPr>
              <a:defRPr sz="2000">
                <a:cs typeface="Arial" pitchFamily="34" charset="0"/>
              </a:defRPr>
            </a:lvl2pPr>
            <a:lvl3pPr>
              <a:defRPr sz="1800">
                <a:cs typeface="Arial" pitchFamily="34" charset="0"/>
              </a:defRPr>
            </a:lvl3pPr>
            <a:lvl4pPr>
              <a:defRPr sz="1600">
                <a:cs typeface="Arial" pitchFamily="34" charset="0"/>
              </a:defRPr>
            </a:lvl4pPr>
            <a:lvl5pPr>
              <a:defRPr sz="160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cs typeface="Arial" pitchFamily="34" charset="0"/>
              </a:defRPr>
            </a:lvl1pPr>
          </a:lstStyle>
          <a:p>
            <a:r>
              <a:rPr lang="en-US" dirty="0" smtClean="0"/>
              <a:t>Click to edit Master title style</a:t>
            </a:r>
            <a:endParaRPr lang="fa-IR" dirty="0"/>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r">
              <a:defRPr sz="2000" b="1">
                <a:cs typeface="Arial" pitchFamily="34" charset="0"/>
              </a:defRPr>
            </a:lvl1pPr>
          </a:lstStyle>
          <a:p>
            <a:r>
              <a:rPr lang="en-US" dirty="0" smtClean="0"/>
              <a:t>Click to edit Master title style</a:t>
            </a:r>
            <a:endParaRPr lang="fa-IR"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cs typeface="Arial" pitchFamily="34" charset="0"/>
              </a:defRPr>
            </a:lvl1pPr>
            <a:lvl2pPr>
              <a:defRPr sz="2800">
                <a:cs typeface="Arial" pitchFamily="34" charset="0"/>
              </a:defRPr>
            </a:lvl2pPr>
            <a:lvl3pPr>
              <a:defRPr sz="2400">
                <a:cs typeface="Arial" pitchFamily="34" charset="0"/>
              </a:defRPr>
            </a:lvl3pPr>
            <a:lvl4pPr>
              <a:defRPr sz="2000">
                <a:cs typeface="Arial" pitchFamily="34" charset="0"/>
              </a:defRPr>
            </a:lvl4pPr>
            <a:lvl5pPr>
              <a:defRPr sz="200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r">
              <a:defRPr sz="2000" b="1">
                <a:cs typeface="Arial" pitchFamily="34" charset="0"/>
              </a:defRPr>
            </a:lvl1pPr>
          </a:lstStyle>
          <a:p>
            <a:r>
              <a:rPr lang="en-US" dirty="0" smtClean="0"/>
              <a:t>Click to edit Master title style</a:t>
            </a:r>
            <a:endParaRPr lang="fa-IR"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a-IR"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owerpointstyle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Text Box 29"/>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a:defRPr/>
            </a:pPr>
            <a:r>
              <a:rPr lang="fr-FR" dirty="0">
                <a:latin typeface="110_Besmellah"/>
                <a:hlinkClick r:id="rId13"/>
              </a:rPr>
              <a:t>Free Powerpoint </a:t>
            </a:r>
            <a:r>
              <a:rPr lang="fr-FR" dirty="0" err="1">
                <a:latin typeface="110_Besmellah"/>
                <a:hlinkClick r:id="rId13"/>
              </a:rPr>
              <a:t>Templates</a:t>
            </a:r>
            <a:endParaRPr lang="fr-FR" dirty="0">
              <a:latin typeface="110_Besmellah"/>
            </a:endParaRPr>
          </a:p>
        </p:txBody>
      </p:sp>
      <p:pic>
        <p:nvPicPr>
          <p:cNvPr id="1027" name="Picture 28" descr="2"/>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32" name="Text Box 8"/>
          <p:cNvSpPr txBox="1">
            <a:spLocks noChangeArrowheads="1"/>
          </p:cNvSpPr>
          <p:nvPr/>
        </p:nvSpPr>
        <p:spPr bwMode="auto">
          <a:xfrm>
            <a:off x="7962900" y="6375400"/>
            <a:ext cx="1073150" cy="366713"/>
          </a:xfrm>
          <a:prstGeom prst="rect">
            <a:avLst/>
          </a:prstGeom>
          <a:noFill/>
          <a:ln w="9525">
            <a:noFill/>
            <a:miter lim="800000"/>
            <a:headEnd/>
            <a:tailEnd/>
          </a:ln>
          <a:effectLst/>
        </p:spPr>
        <p:txBody>
          <a:bodyPr wrap="none">
            <a:spAutoFit/>
          </a:bodyPr>
          <a:lstStyle/>
          <a:p>
            <a:pPr>
              <a:defRPr/>
            </a:pPr>
            <a:r>
              <a:rPr lang="fr-FR" b="1" dirty="0">
                <a:solidFill>
                  <a:schemeClr val="bg1"/>
                </a:solidFill>
                <a:latin typeface="110_Besmellah"/>
              </a:rPr>
              <a:t>Page </a:t>
            </a:r>
            <a:fld id="{A722487C-F08D-4758-BAB0-74A42080653D}" type="slidenum">
              <a:rPr lang="fr-FR" b="1">
                <a:solidFill>
                  <a:schemeClr val="bg1"/>
                </a:solidFill>
                <a:latin typeface="110_Besmellah"/>
              </a:rPr>
              <a:pPr>
                <a:defRPr/>
              </a:pPr>
              <a:t>‹#›</a:t>
            </a:fld>
            <a:endParaRPr lang="fr-FR" b="1" dirty="0">
              <a:solidFill>
                <a:schemeClr val="bg1"/>
              </a:solidFill>
              <a:latin typeface="110_Besmellah"/>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wedge/>
  </p:transition>
  <p:timing>
    <p:tnLst>
      <p:par>
        <p:cTn id="1" dur="indefinite" restart="never" nodeType="tmRoot"/>
      </p:par>
    </p:tn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Black" pitchFamily="34" charset="0"/>
          <a:cs typeface="Arial" pitchFamily="34" charset="0"/>
        </a:defRPr>
      </a:lvl2pPr>
      <a:lvl3pPr algn="ctr" rtl="1" eaLnBrk="0" fontAlgn="base" hangingPunct="0">
        <a:spcBef>
          <a:spcPct val="0"/>
        </a:spcBef>
        <a:spcAft>
          <a:spcPct val="0"/>
        </a:spcAft>
        <a:defRPr sz="4400">
          <a:solidFill>
            <a:schemeClr val="tx2"/>
          </a:solidFill>
          <a:latin typeface="Arial Black" pitchFamily="34" charset="0"/>
          <a:cs typeface="Arial" pitchFamily="34" charset="0"/>
        </a:defRPr>
      </a:lvl3pPr>
      <a:lvl4pPr algn="ctr" rtl="1" eaLnBrk="0" fontAlgn="base" hangingPunct="0">
        <a:spcBef>
          <a:spcPct val="0"/>
        </a:spcBef>
        <a:spcAft>
          <a:spcPct val="0"/>
        </a:spcAft>
        <a:defRPr sz="4400">
          <a:solidFill>
            <a:schemeClr val="tx2"/>
          </a:solidFill>
          <a:latin typeface="Arial Black" pitchFamily="34" charset="0"/>
          <a:cs typeface="Arial" pitchFamily="34" charset="0"/>
        </a:defRPr>
      </a:lvl4pPr>
      <a:lvl5pPr algn="ctr" rtl="1" eaLnBrk="0" fontAlgn="base" hangingPunct="0">
        <a:spcBef>
          <a:spcPct val="0"/>
        </a:spcBef>
        <a:spcAft>
          <a:spcPct val="0"/>
        </a:spcAft>
        <a:defRPr sz="4400">
          <a:solidFill>
            <a:schemeClr val="tx2"/>
          </a:solidFill>
          <a:latin typeface="Arial Black"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655638" y="360363"/>
            <a:ext cx="8497887" cy="719137"/>
          </a:xfrm>
          <a:prstGeom prst="rect">
            <a:avLst/>
          </a:prstGeom>
          <a:solidFill>
            <a:schemeClr val="folHlink"/>
          </a:solidFill>
          <a:ln w="9525">
            <a:noFill/>
            <a:miter lim="800000"/>
            <a:headEnd/>
            <a:tailEnd/>
          </a:ln>
        </p:spPr>
        <p:txBody>
          <a:bodyPr/>
          <a:lstStyle/>
          <a:p>
            <a:pPr algn="ctr" rtl="0"/>
            <a:endParaRPr lang="fa-IR">
              <a:solidFill>
                <a:srgbClr val="000000"/>
              </a:solidFill>
              <a:latin typeface="Arial" charset="0"/>
            </a:endParaRPr>
          </a:p>
        </p:txBody>
      </p:sp>
      <p:sp>
        <p:nvSpPr>
          <p:cNvPr id="1027" name="Rectangle 3"/>
          <p:cNvSpPr>
            <a:spLocks noGrp="1" noChangeArrowheads="1"/>
          </p:cNvSpPr>
          <p:nvPr>
            <p:ph type="body" idx="1"/>
          </p:nvPr>
        </p:nvSpPr>
        <p:spPr bwMode="auto">
          <a:xfrm>
            <a:off x="457200" y="1228725"/>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5943600" y="6537325"/>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rtl="0"/>
            <a:endParaRPr lang="en-US" dirty="0">
              <a:solidFill>
                <a:srgbClr val="000000"/>
              </a:solidFill>
            </a:endParaRPr>
          </a:p>
        </p:txBody>
      </p:sp>
      <p:sp>
        <p:nvSpPr>
          <p:cNvPr id="1030" name="Rectangle 6"/>
          <p:cNvSpPr>
            <a:spLocks noGrp="1" noChangeArrowheads="1"/>
          </p:cNvSpPr>
          <p:nvPr>
            <p:ph type="sldNum" sz="quarter" idx="4"/>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a:fld id="{A2A35C9B-1B2E-4C1B-A86B-21F133EBEE52}" type="slidenum">
              <a:rPr lang="en-US">
                <a:solidFill>
                  <a:srgbClr val="000000"/>
                </a:solidFill>
                <a:latin typeface="Arial" charset="0"/>
              </a:rPr>
              <a:pPr rtl="0"/>
              <a:t>‹#›</a:t>
            </a:fld>
            <a:endParaRPr lang="en-US" dirty="0">
              <a:solidFill>
                <a:srgbClr val="000000"/>
              </a:solidFill>
              <a:latin typeface="Arial" charset="0"/>
            </a:endParaRPr>
          </a:p>
        </p:txBody>
      </p:sp>
      <p:sp>
        <p:nvSpPr>
          <p:cNvPr id="1026" name="Rectangle 2"/>
          <p:cNvSpPr>
            <a:spLocks noGrp="1" noChangeArrowheads="1"/>
          </p:cNvSpPr>
          <p:nvPr>
            <p:ph type="title"/>
          </p:nvPr>
        </p:nvSpPr>
        <p:spPr bwMode="white">
          <a:xfrm>
            <a:off x="1143000" y="457200"/>
            <a:ext cx="7391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8" name="Rectangle 24"/>
          <p:cNvSpPr>
            <a:spLocks noChangeArrowheads="1"/>
          </p:cNvSpPr>
          <p:nvPr/>
        </p:nvSpPr>
        <p:spPr bwMode="gray">
          <a:xfrm>
            <a:off x="0" y="719138"/>
            <a:ext cx="328613" cy="361950"/>
          </a:xfrm>
          <a:prstGeom prst="rect">
            <a:avLst/>
          </a:prstGeom>
          <a:solidFill>
            <a:schemeClr val="hlink"/>
          </a:solidFill>
          <a:ln w="9525">
            <a:noFill/>
            <a:miter lim="800000"/>
            <a:headEnd/>
            <a:tailEnd/>
          </a:ln>
          <a:effectLst/>
        </p:spPr>
        <p:txBody>
          <a:bodyPr wrap="none" anchor="ctr"/>
          <a:lstStyle/>
          <a:p>
            <a:pPr algn="ctr" rtl="0"/>
            <a:endParaRPr lang="fa-IR">
              <a:solidFill>
                <a:srgbClr val="000000"/>
              </a:solidFill>
              <a:latin typeface="Arial" charset="0"/>
            </a:endParaRPr>
          </a:p>
        </p:txBody>
      </p:sp>
      <p:sp>
        <p:nvSpPr>
          <p:cNvPr id="1049" name="Rectangle 25"/>
          <p:cNvSpPr>
            <a:spLocks noChangeArrowheads="1"/>
          </p:cNvSpPr>
          <p:nvPr/>
        </p:nvSpPr>
        <p:spPr bwMode="gray">
          <a:xfrm>
            <a:off x="328613" y="357188"/>
            <a:ext cx="328612" cy="361950"/>
          </a:xfrm>
          <a:prstGeom prst="rect">
            <a:avLst/>
          </a:prstGeom>
          <a:solidFill>
            <a:schemeClr val="hlink"/>
          </a:solidFill>
          <a:ln w="9525">
            <a:noFill/>
            <a:miter lim="800000"/>
            <a:headEnd/>
            <a:tailEnd/>
          </a:ln>
          <a:effectLst/>
        </p:spPr>
        <p:txBody>
          <a:bodyPr wrap="none" anchor="ctr"/>
          <a:lstStyle/>
          <a:p>
            <a:pPr algn="ctr" rtl="0"/>
            <a:endParaRPr lang="fa-IR">
              <a:solidFill>
                <a:srgbClr val="000000"/>
              </a:solidFill>
              <a:latin typeface="Arial" charset="0"/>
            </a:endParaRPr>
          </a:p>
        </p:txBody>
      </p:sp>
      <p:sp>
        <p:nvSpPr>
          <p:cNvPr id="1050" name="Rectangle 26"/>
          <p:cNvSpPr>
            <a:spLocks noChangeArrowheads="1"/>
          </p:cNvSpPr>
          <p:nvPr/>
        </p:nvSpPr>
        <p:spPr bwMode="gray">
          <a:xfrm>
            <a:off x="657225" y="0"/>
            <a:ext cx="328613" cy="361950"/>
          </a:xfrm>
          <a:prstGeom prst="rect">
            <a:avLst/>
          </a:prstGeom>
          <a:solidFill>
            <a:schemeClr val="hlink"/>
          </a:solidFill>
          <a:ln w="9525">
            <a:noFill/>
            <a:miter lim="800000"/>
            <a:headEnd/>
            <a:tailEnd/>
          </a:ln>
          <a:effectLst/>
        </p:spPr>
        <p:txBody>
          <a:bodyPr wrap="none" anchor="ctr"/>
          <a:lstStyle/>
          <a:p>
            <a:pPr algn="ctr" rtl="0"/>
            <a:endParaRPr lang="fa-IR">
              <a:solidFill>
                <a:srgbClr val="000000"/>
              </a:solidFill>
              <a:latin typeface="Arial" charset="0"/>
            </a:endParaRPr>
          </a:p>
        </p:txBody>
      </p:sp>
      <p:sp>
        <p:nvSpPr>
          <p:cNvPr id="1052" name="Rectangle 28"/>
          <p:cNvSpPr>
            <a:spLocks noChangeArrowheads="1"/>
          </p:cNvSpPr>
          <p:nvPr/>
        </p:nvSpPr>
        <p:spPr bwMode="gray">
          <a:xfrm>
            <a:off x="657225" y="361950"/>
            <a:ext cx="328613" cy="361950"/>
          </a:xfrm>
          <a:prstGeom prst="rect">
            <a:avLst/>
          </a:prstGeom>
          <a:solidFill>
            <a:schemeClr val="accent2"/>
          </a:solidFill>
          <a:ln w="9525">
            <a:noFill/>
            <a:miter lim="800000"/>
            <a:headEnd/>
            <a:tailEnd/>
          </a:ln>
          <a:effectLst/>
        </p:spPr>
        <p:txBody>
          <a:bodyPr wrap="none" anchor="ctr"/>
          <a:lstStyle/>
          <a:p>
            <a:pPr algn="ctr" rtl="0"/>
            <a:endParaRPr lang="fa-IR">
              <a:solidFill>
                <a:srgbClr val="000000"/>
              </a:solidFill>
              <a:latin typeface="Arial" charset="0"/>
            </a:endParaRPr>
          </a:p>
        </p:txBody>
      </p:sp>
      <p:sp>
        <p:nvSpPr>
          <p:cNvPr id="1053" name="Rectangle 29"/>
          <p:cNvSpPr>
            <a:spLocks noChangeArrowheads="1"/>
          </p:cNvSpPr>
          <p:nvPr/>
        </p:nvSpPr>
        <p:spPr bwMode="gray">
          <a:xfrm>
            <a:off x="328613" y="719138"/>
            <a:ext cx="328612" cy="361950"/>
          </a:xfrm>
          <a:prstGeom prst="rect">
            <a:avLst/>
          </a:prstGeom>
          <a:solidFill>
            <a:schemeClr val="accent2"/>
          </a:solidFill>
          <a:ln w="9525">
            <a:noFill/>
            <a:miter lim="800000"/>
            <a:headEnd/>
            <a:tailEnd/>
          </a:ln>
          <a:effectLst/>
        </p:spPr>
        <p:txBody>
          <a:bodyPr wrap="none" anchor="ctr"/>
          <a:lstStyle/>
          <a:p>
            <a:pPr algn="ctr" rtl="0"/>
            <a:endParaRPr lang="fa-IR">
              <a:solidFill>
                <a:srgbClr val="000000"/>
              </a:solidFill>
              <a:latin typeface="Arial" charset="0"/>
            </a:endParaRPr>
          </a:p>
        </p:txBody>
      </p:sp>
      <p:sp>
        <p:nvSpPr>
          <p:cNvPr id="1054" name="Rectangle 30"/>
          <p:cNvSpPr>
            <a:spLocks noGrp="1" noChangeArrowheads="1"/>
          </p:cNvSpPr>
          <p:nvPr>
            <p:ph type="dt" sz="half" idx="2"/>
          </p:nvPr>
        </p:nvSpPr>
        <p:spPr bwMode="auto">
          <a:xfrm>
            <a:off x="5943600" y="68263"/>
            <a:ext cx="259080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atin typeface="+mn-lt"/>
              </a:defRPr>
            </a:lvl1pPr>
          </a:lstStyle>
          <a:p>
            <a:pPr rtl="0"/>
            <a:fld id="{E4DC2544-85B2-4B1E-9682-D8C582AD97DC}" type="datetime1">
              <a:rPr lang="en-US" smtClean="0">
                <a:solidFill>
                  <a:srgbClr val="000000"/>
                </a:solidFill>
              </a:rPr>
              <a:pPr rtl="0"/>
              <a:t>12/23/2015</a:t>
            </a:fld>
            <a:endParaRPr lang="en-US" dirty="0">
              <a:solidFill>
                <a:srgbClr val="000000"/>
              </a:solidFill>
            </a:endParaRPr>
          </a:p>
        </p:txBody>
      </p:sp>
    </p:spTree>
    <p:extLst>
      <p:ext uri="{BB962C8B-B14F-4D97-AF65-F5344CB8AC3E}">
        <p14:creationId xmlns:p14="http://schemas.microsoft.com/office/powerpoint/2010/main" val="307774549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hf hdr="0" ftr="0" dt="0"/>
  <p:txStyles>
    <p:title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p:titleStyle>
    <p:bodyStyle>
      <a:lvl1pPr marL="342900" indent="-342900" algn="r" rtl="1"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800">
          <a:solidFill>
            <a:schemeClr val="tx1"/>
          </a:solidFill>
          <a:latin typeface="+mj-lt"/>
        </a:defRPr>
      </a:lvl2pPr>
      <a:lvl3pPr marL="1143000" indent="-228600" algn="r" rtl="1" eaLnBrk="1" fontAlgn="base" hangingPunct="1">
        <a:spcBef>
          <a:spcPct val="20000"/>
        </a:spcBef>
        <a:spcAft>
          <a:spcPct val="0"/>
        </a:spcAft>
        <a:buClr>
          <a:schemeClr val="tx1"/>
        </a:buClr>
        <a:buChar char="•"/>
        <a:defRPr sz="2400">
          <a:solidFill>
            <a:schemeClr val="tx1"/>
          </a:solidFill>
          <a:latin typeface="+mj-lt"/>
        </a:defRPr>
      </a:lvl3pPr>
      <a:lvl4pPr marL="1600200" indent="-228600" algn="r" rtl="1" eaLnBrk="1" fontAlgn="base" hangingPunct="1">
        <a:spcBef>
          <a:spcPct val="20000"/>
        </a:spcBef>
        <a:spcAft>
          <a:spcPct val="0"/>
        </a:spcAft>
        <a:buChar char="–"/>
        <a:defRPr sz="2000">
          <a:solidFill>
            <a:schemeClr val="tx1"/>
          </a:solidFill>
          <a:latin typeface="+mj-lt"/>
        </a:defRPr>
      </a:lvl4pPr>
      <a:lvl5pPr marL="2057400" indent="-228600" algn="r" rtl="1" eaLnBrk="1" fontAlgn="base" hangingPunct="1">
        <a:spcBef>
          <a:spcPct val="20000"/>
        </a:spcBef>
        <a:spcAft>
          <a:spcPct val="0"/>
        </a:spcAft>
        <a:buChar char="»"/>
        <a:defRPr sz="2000">
          <a:solidFill>
            <a:schemeClr val="tx1"/>
          </a:solidFill>
          <a:latin typeface="+mj-lt"/>
        </a:defRPr>
      </a:lvl5pPr>
      <a:lvl6pPr marL="2514600" indent="-228600" algn="r" rtl="1" eaLnBrk="1" fontAlgn="base" hangingPunct="1">
        <a:spcBef>
          <a:spcPct val="20000"/>
        </a:spcBef>
        <a:spcAft>
          <a:spcPct val="0"/>
        </a:spcAft>
        <a:buChar char="»"/>
        <a:defRPr sz="2000">
          <a:solidFill>
            <a:schemeClr val="tx1"/>
          </a:solidFill>
          <a:latin typeface="+mj-lt"/>
        </a:defRPr>
      </a:lvl6pPr>
      <a:lvl7pPr marL="2971800" indent="-228600" algn="r" rtl="1" eaLnBrk="1" fontAlgn="base" hangingPunct="1">
        <a:spcBef>
          <a:spcPct val="20000"/>
        </a:spcBef>
        <a:spcAft>
          <a:spcPct val="0"/>
        </a:spcAft>
        <a:buChar char="»"/>
        <a:defRPr sz="2000">
          <a:solidFill>
            <a:schemeClr val="tx1"/>
          </a:solidFill>
          <a:latin typeface="+mj-lt"/>
        </a:defRPr>
      </a:lvl7pPr>
      <a:lvl8pPr marL="3429000" indent="-228600" algn="r" rtl="1" eaLnBrk="1" fontAlgn="base" hangingPunct="1">
        <a:spcBef>
          <a:spcPct val="20000"/>
        </a:spcBef>
        <a:spcAft>
          <a:spcPct val="0"/>
        </a:spcAft>
        <a:buChar char="»"/>
        <a:defRPr sz="2000">
          <a:solidFill>
            <a:schemeClr val="tx1"/>
          </a:solidFill>
          <a:latin typeface="+mj-lt"/>
        </a:defRPr>
      </a:lvl8pPr>
      <a:lvl9pPr marL="3886200" indent="-228600" algn="r" rtl="1" eaLnBrk="1" fontAlgn="base" hangingPunct="1">
        <a:spcBef>
          <a:spcPct val="20000"/>
        </a:spcBef>
        <a:spcAft>
          <a:spcPct val="0"/>
        </a:spcAft>
        <a:buChar char="»"/>
        <a:defRPr sz="2000">
          <a:solidFill>
            <a:schemeClr val="tx1"/>
          </a:solidFill>
          <a:latin typeface="+mj-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130184"/>
            <a:ext cx="5688632" cy="42806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0017878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idx="1"/>
          </p:nvPr>
        </p:nvSpPr>
        <p:spPr>
          <a:xfrm>
            <a:off x="107504" y="332656"/>
            <a:ext cx="8856984" cy="6336704"/>
          </a:xfrm>
          <a:prstGeom prst="rect">
            <a:avLst/>
          </a:prstGeom>
          <a:noFill/>
          <a:ln w="0" cap="flat" cmpd="sng">
            <a:noFill/>
            <a:prstDash/>
          </a:ln>
        </p:spPr>
        <p:txBody>
          <a:bodyPr wrap="square" lIns="91275" tIns="45638" rIns="91275" bIns="45638" anchor="t">
            <a:normAutofit/>
          </a:bodyPr>
          <a:lstStyle/>
          <a:p>
            <a:pPr marL="0" indent="0" algn="l" defTabSz="507086">
              <a:lnSpc>
                <a:spcPct val="104000"/>
              </a:lnSpc>
              <a:spcBef>
                <a:spcPts val="0"/>
              </a:spcBef>
              <a:spcAft>
                <a:spcPts val="0"/>
              </a:spcAft>
              <a:buNone/>
            </a:pPr>
            <a:r>
              <a:rPr lang="en-US" altLang="ko-KR" sz="2000" dirty="0"/>
              <a:t>Feelings of personal responsibility for a project apparently induce decision- makers to </a:t>
            </a:r>
            <a:r>
              <a:rPr lang="en-US" altLang="ko-KR" sz="2000" u="sng" dirty="0">
                <a:solidFill>
                  <a:srgbClr val="FF0000"/>
                </a:solidFill>
              </a:rPr>
              <a:t>stick</a:t>
            </a:r>
            <a:r>
              <a:rPr lang="en-US" altLang="ko-KR" sz="2000" dirty="0"/>
              <a:t> with a project despite evidence that it is failing</a:t>
            </a:r>
            <a:r>
              <a:rPr lang="en-US" altLang="ko-KR" dirty="0" smtClean="0">
                <a:latin typeface="Times New Roman" charset="0"/>
                <a:cs typeface="B Zar" panose="00000400000000000000" pitchFamily="2" charset="-78"/>
              </a:rPr>
              <a:t>.</a:t>
            </a:r>
          </a:p>
          <a:p>
            <a:pPr marL="0" indent="0" defTabSz="507086">
              <a:lnSpc>
                <a:spcPct val="104000"/>
              </a:lnSpc>
              <a:spcBef>
                <a:spcPts val="0"/>
              </a:spcBef>
              <a:spcAft>
                <a:spcPts val="0"/>
              </a:spcAft>
              <a:buNone/>
            </a:pPr>
            <a:r>
              <a:rPr lang="fa-IR" sz="2000" dirty="0">
                <a:solidFill>
                  <a:srgbClr val="003366"/>
                </a:solidFill>
                <a:latin typeface="Times New Roman" charset="0"/>
                <a:cs typeface="B Zar" panose="00000400000000000000" pitchFamily="2" charset="-78"/>
              </a:rPr>
              <a:t>احساس مسئولیت فردی برای یک پروژه تصمیم گیران را وادار به پیگیری یک پروژه علیرغم شواهد موجود مبنی بر شکست آن می کند</a:t>
            </a:r>
          </a:p>
          <a:p>
            <a:pPr marL="0" indent="0" algn="l" defTabSz="507086">
              <a:lnSpc>
                <a:spcPct val="104000"/>
              </a:lnSpc>
              <a:spcBef>
                <a:spcPts val="0"/>
              </a:spcBef>
              <a:spcAft>
                <a:spcPts val="0"/>
              </a:spcAft>
              <a:buNone/>
            </a:pPr>
            <a:r>
              <a:rPr lang="en-US" sz="2000" dirty="0"/>
              <a:t>A third </a:t>
            </a:r>
            <a:r>
              <a:rPr lang="en-US" sz="2000" u="sng" dirty="0">
                <a:solidFill>
                  <a:srgbClr val="FF0000"/>
                </a:solidFill>
              </a:rPr>
              <a:t>bias</a:t>
            </a:r>
            <a:r>
              <a:rPr lang="en-US" sz="2000" dirty="0"/>
              <a:t>, reasoning by analogy, involves the use of simple analogies to make sense out of complex problems</a:t>
            </a:r>
            <a:r>
              <a:rPr lang="en-US" dirty="0"/>
              <a:t>. </a:t>
            </a:r>
            <a:endParaRPr lang="fa-IR" dirty="0" smtClean="0"/>
          </a:p>
          <a:p>
            <a:pPr marL="0" indent="0" defTabSz="507086">
              <a:lnSpc>
                <a:spcPct val="104000"/>
              </a:lnSpc>
              <a:spcBef>
                <a:spcPts val="0"/>
              </a:spcBef>
              <a:spcAft>
                <a:spcPts val="0"/>
              </a:spcAft>
              <a:buNone/>
            </a:pPr>
            <a:r>
              <a:rPr lang="fa-IR" sz="2000" dirty="0">
                <a:solidFill>
                  <a:srgbClr val="003366"/>
                </a:solidFill>
                <a:latin typeface="Times New Roman" charset="0"/>
                <a:cs typeface="B Zar" panose="00000400000000000000" pitchFamily="2" charset="-78"/>
              </a:rPr>
              <a:t>انحراف سوم، استدلال از طریق قیاس، شامل استفاده از قیاس های ساده برای رفع مشکلات پیچیده است. مشکل این اصل اکتشافی  این است که شاید قیاس معتبر </a:t>
            </a:r>
            <a:r>
              <a:rPr lang="fa-IR" sz="2000" dirty="0" smtClean="0">
                <a:solidFill>
                  <a:srgbClr val="003366"/>
                </a:solidFill>
                <a:latin typeface="Times New Roman" charset="0"/>
                <a:cs typeface="B Zar" panose="00000400000000000000" pitchFamily="2" charset="-78"/>
              </a:rPr>
              <a:t>نباشد</a:t>
            </a:r>
          </a:p>
          <a:p>
            <a:pPr marL="0" indent="0" defTabSz="507086">
              <a:lnSpc>
                <a:spcPct val="104000"/>
              </a:lnSpc>
              <a:spcBef>
                <a:spcPts val="0"/>
              </a:spcBef>
              <a:spcAft>
                <a:spcPts val="0"/>
              </a:spcAft>
              <a:buNone/>
            </a:pPr>
            <a:endParaRPr lang="fa-IR" sz="2000" dirty="0">
              <a:solidFill>
                <a:srgbClr val="003366"/>
              </a:solidFill>
              <a:latin typeface="Times New Roman" charset="0"/>
              <a:cs typeface="B Zar" panose="00000400000000000000" pitchFamily="2" charset="-78"/>
            </a:endParaRPr>
          </a:p>
          <a:p>
            <a:pPr marL="0" indent="0" algn="l">
              <a:lnSpc>
                <a:spcPct val="115000"/>
              </a:lnSpc>
              <a:spcAft>
                <a:spcPts val="0"/>
              </a:spcAft>
              <a:buNone/>
            </a:pPr>
            <a:r>
              <a:rPr lang="fa-IR" sz="2000" dirty="0" smtClean="0">
                <a:latin typeface="Calibri"/>
                <a:ea typeface="Times New Roman"/>
                <a:cs typeface="Arial"/>
              </a:rPr>
              <a:t>تعصب،انحراف</a:t>
            </a:r>
            <a:r>
              <a:rPr lang="en-US" sz="2000" u="sng" dirty="0">
                <a:solidFill>
                  <a:srgbClr val="FF0000"/>
                </a:solidFill>
              </a:rPr>
              <a:t>bias= fanaticism </a:t>
            </a:r>
            <a:r>
              <a:rPr lang="en-US" sz="2000" dirty="0" smtClean="0"/>
              <a:t> </a:t>
            </a:r>
            <a:r>
              <a:rPr lang="fa-IR" sz="2000" dirty="0" smtClean="0"/>
              <a:t> </a:t>
            </a:r>
            <a:r>
              <a:rPr lang="fa-IR" sz="2000" dirty="0" smtClean="0">
                <a:latin typeface="Calibri"/>
                <a:ea typeface="Times New Roman"/>
                <a:cs typeface="Arial"/>
              </a:rPr>
              <a:t>  </a:t>
            </a:r>
          </a:p>
          <a:p>
            <a:pPr marL="0" indent="0" algn="l">
              <a:lnSpc>
                <a:spcPct val="115000"/>
              </a:lnSpc>
              <a:spcAft>
                <a:spcPts val="0"/>
              </a:spcAft>
              <a:buNone/>
            </a:pPr>
            <a:r>
              <a:rPr lang="fa-IR" sz="2000" dirty="0" smtClean="0">
                <a:latin typeface="Calibri"/>
                <a:ea typeface="Times New Roman"/>
                <a:cs typeface="Arial"/>
              </a:rPr>
              <a:t> وضع</a:t>
            </a:r>
            <a:r>
              <a:rPr lang="en-US" sz="2000" u="sng" dirty="0">
                <a:solidFill>
                  <a:srgbClr val="FF0000"/>
                </a:solidFill>
              </a:rPr>
              <a:t>Stick= situation </a:t>
            </a:r>
            <a:endParaRPr lang="ko-KR" altLang="en-US" sz="2000" u="sng" dirty="0">
              <a:solidFill>
                <a:srgbClr val="FF0000"/>
              </a:solidFill>
            </a:endParaRPr>
          </a:p>
        </p:txBody>
      </p:sp>
    </p:spTree>
    <p:extLst>
      <p:ext uri="{BB962C8B-B14F-4D97-AF65-F5344CB8AC3E}">
        <p14:creationId xmlns:p14="http://schemas.microsoft.com/office/powerpoint/2010/main" val="103147017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idx="1"/>
          </p:nvPr>
        </p:nvSpPr>
        <p:spPr>
          <a:xfrm>
            <a:off x="467544" y="332656"/>
            <a:ext cx="8229283" cy="5544616"/>
          </a:xfrm>
          <a:prstGeom prst="rect">
            <a:avLst/>
          </a:prstGeom>
          <a:noFill/>
          <a:ln w="0" cap="flat" cmpd="sng">
            <a:noFill/>
            <a:prstDash/>
          </a:ln>
        </p:spPr>
        <p:txBody>
          <a:bodyPr wrap="square" lIns="91275" tIns="45638" rIns="91275" bIns="45638" anchor="t">
            <a:normAutofit/>
          </a:bodyPr>
          <a:lstStyle/>
          <a:p>
            <a:pPr marL="0" indent="0" algn="l" defTabSz="507086">
              <a:lnSpc>
                <a:spcPct val="104000"/>
              </a:lnSpc>
              <a:spcBef>
                <a:spcPts val="0"/>
              </a:spcBef>
              <a:spcAft>
                <a:spcPts val="0"/>
              </a:spcAft>
              <a:buNone/>
            </a:pPr>
            <a:r>
              <a:rPr lang="en-US" sz="2000" dirty="0"/>
              <a:t>The problem with this </a:t>
            </a:r>
            <a:r>
              <a:rPr lang="en-US" sz="2000" u="sng" dirty="0">
                <a:solidFill>
                  <a:srgbClr val="FF0000"/>
                </a:solidFill>
              </a:rPr>
              <a:t>heuristic</a:t>
            </a:r>
            <a:r>
              <a:rPr lang="en-US" sz="2000" dirty="0"/>
              <a:t> is that the analogy may not be valid</a:t>
            </a:r>
            <a:endParaRPr lang="fa-IR" sz="2000" dirty="0"/>
          </a:p>
          <a:p>
            <a:pPr marL="0" indent="0" defTabSz="507086">
              <a:lnSpc>
                <a:spcPct val="104000"/>
              </a:lnSpc>
              <a:spcBef>
                <a:spcPts val="0"/>
              </a:spcBef>
              <a:spcAft>
                <a:spcPts val="0"/>
              </a:spcAft>
              <a:buNone/>
            </a:pPr>
            <a:endParaRPr lang="fa-IR" sz="2000" dirty="0" smtClean="0">
              <a:solidFill>
                <a:srgbClr val="003366"/>
              </a:solidFill>
              <a:latin typeface="Times New Roman" charset="0"/>
              <a:cs typeface="B Zar" panose="00000400000000000000" pitchFamily="2" charset="-78"/>
            </a:endParaRPr>
          </a:p>
          <a:p>
            <a:pPr marL="0" indent="0" defTabSz="507086">
              <a:lnSpc>
                <a:spcPct val="104000"/>
              </a:lnSpc>
              <a:spcBef>
                <a:spcPts val="0"/>
              </a:spcBef>
              <a:spcAft>
                <a:spcPts val="0"/>
              </a:spcAft>
              <a:buNone/>
            </a:pPr>
            <a:r>
              <a:rPr lang="fa-IR" sz="2000" dirty="0" smtClean="0">
                <a:solidFill>
                  <a:srgbClr val="003366"/>
                </a:solidFill>
                <a:latin typeface="Times New Roman" charset="0"/>
                <a:cs typeface="B Zar" panose="00000400000000000000" pitchFamily="2" charset="-78"/>
              </a:rPr>
              <a:t>مشکل </a:t>
            </a:r>
            <a:r>
              <a:rPr lang="fa-IR" sz="2000" dirty="0">
                <a:solidFill>
                  <a:srgbClr val="003366"/>
                </a:solidFill>
                <a:latin typeface="Times New Roman" charset="0"/>
                <a:cs typeface="B Zar" panose="00000400000000000000" pitchFamily="2" charset="-78"/>
              </a:rPr>
              <a:t>این اصل اکتشافی  این است که شاید قیاس معتبر </a:t>
            </a:r>
            <a:r>
              <a:rPr lang="fa-IR" sz="2000" dirty="0" smtClean="0">
                <a:solidFill>
                  <a:srgbClr val="003366"/>
                </a:solidFill>
                <a:latin typeface="Times New Roman" charset="0"/>
                <a:cs typeface="B Zar" panose="00000400000000000000" pitchFamily="2" charset="-78"/>
              </a:rPr>
              <a:t>نباشد</a:t>
            </a:r>
          </a:p>
          <a:p>
            <a:pPr marL="0" indent="0" defTabSz="507086">
              <a:lnSpc>
                <a:spcPct val="104000"/>
              </a:lnSpc>
              <a:spcBef>
                <a:spcPts val="0"/>
              </a:spcBef>
              <a:spcAft>
                <a:spcPts val="0"/>
              </a:spcAft>
              <a:buNone/>
            </a:pPr>
            <a:endParaRPr lang="fa-IR" sz="2000" dirty="0">
              <a:solidFill>
                <a:srgbClr val="003366"/>
              </a:solidFill>
              <a:latin typeface="Times New Roman" charset="0"/>
              <a:cs typeface="B Zar" panose="00000400000000000000" pitchFamily="2" charset="-78"/>
            </a:endParaRPr>
          </a:p>
          <a:p>
            <a:pPr marL="0" indent="0" algn="l" defTabSz="507086">
              <a:lnSpc>
                <a:spcPct val="104000"/>
              </a:lnSpc>
              <a:spcBef>
                <a:spcPts val="0"/>
              </a:spcBef>
              <a:spcAft>
                <a:spcPts val="0"/>
              </a:spcAft>
              <a:buNone/>
            </a:pPr>
            <a:r>
              <a:rPr lang="en-US" sz="2000" dirty="0"/>
              <a:t>A fourth bias, representativeness, is </a:t>
            </a:r>
            <a:r>
              <a:rPr lang="en-US" sz="2000" u="sng" dirty="0">
                <a:solidFill>
                  <a:srgbClr val="FF0000"/>
                </a:solidFill>
              </a:rPr>
              <a:t>rooted</a:t>
            </a:r>
            <a:r>
              <a:rPr lang="en-US" sz="2000" dirty="0"/>
              <a:t> in the tendency to generalize from a small sample or even a single </a:t>
            </a:r>
            <a:r>
              <a:rPr lang="en-US" sz="2000" u="sng" dirty="0">
                <a:solidFill>
                  <a:srgbClr val="FF0000"/>
                </a:solidFill>
              </a:rPr>
              <a:t>vivid</a:t>
            </a:r>
            <a:r>
              <a:rPr lang="en-US" sz="2000" dirty="0">
                <a:solidFill>
                  <a:srgbClr val="FF0000"/>
                </a:solidFill>
              </a:rPr>
              <a:t> </a:t>
            </a:r>
            <a:r>
              <a:rPr lang="en-US" sz="2000" u="sng" dirty="0">
                <a:solidFill>
                  <a:srgbClr val="FF0000"/>
                </a:solidFill>
              </a:rPr>
              <a:t>anecdote</a:t>
            </a:r>
            <a:r>
              <a:rPr lang="en-US" sz="2800" dirty="0" smtClean="0">
                <a:latin typeface="Calibri"/>
                <a:ea typeface="Times New Roman"/>
                <a:cs typeface="Arial"/>
              </a:rPr>
              <a:t>.</a:t>
            </a:r>
          </a:p>
          <a:p>
            <a:pPr marL="0" indent="0" defTabSz="507086">
              <a:lnSpc>
                <a:spcPct val="104000"/>
              </a:lnSpc>
              <a:spcBef>
                <a:spcPts val="0"/>
              </a:spcBef>
              <a:spcAft>
                <a:spcPts val="0"/>
              </a:spcAft>
              <a:buNone/>
            </a:pPr>
            <a:endParaRPr lang="fa-IR" sz="2800" dirty="0" smtClean="0">
              <a:latin typeface="Calibri"/>
              <a:ea typeface="Times New Roman"/>
              <a:cs typeface="B Zar"/>
            </a:endParaRPr>
          </a:p>
          <a:p>
            <a:pPr marL="0" indent="0" defTabSz="507086">
              <a:lnSpc>
                <a:spcPct val="104000"/>
              </a:lnSpc>
              <a:spcBef>
                <a:spcPts val="0"/>
              </a:spcBef>
              <a:spcAft>
                <a:spcPts val="0"/>
              </a:spcAft>
              <a:buNone/>
            </a:pPr>
            <a:r>
              <a:rPr lang="fa-IR" sz="2000" dirty="0">
                <a:solidFill>
                  <a:srgbClr val="003366"/>
                </a:solidFill>
                <a:latin typeface="Times New Roman" charset="0"/>
                <a:cs typeface="B Zar" panose="00000400000000000000" pitchFamily="2" charset="-78"/>
              </a:rPr>
              <a:t>انحراف چهارم، نماینده بودن، ریشه در تمایل به نتیجه گیری کلی از یک نمونه کوچک یا حتی تنها یک روایت واضح  باشد</a:t>
            </a:r>
          </a:p>
          <a:p>
            <a:pPr marL="0" indent="0" defTabSz="507086">
              <a:lnSpc>
                <a:spcPct val="104000"/>
              </a:lnSpc>
              <a:spcBef>
                <a:spcPts val="0"/>
              </a:spcBef>
              <a:spcAft>
                <a:spcPts val="0"/>
              </a:spcAft>
              <a:buNone/>
            </a:pPr>
            <a:endParaRPr lang="en-US" sz="2800" dirty="0" smtClean="0">
              <a:latin typeface="Calibri"/>
              <a:ea typeface="Times New Roman"/>
              <a:cs typeface="B Zar"/>
            </a:endParaRPr>
          </a:p>
          <a:p>
            <a:pPr marL="0" indent="0" algn="l" defTabSz="507086">
              <a:lnSpc>
                <a:spcPct val="104000"/>
              </a:lnSpc>
              <a:spcBef>
                <a:spcPts val="0"/>
              </a:spcBef>
              <a:spcAft>
                <a:spcPts val="0"/>
              </a:spcAft>
              <a:buNone/>
            </a:pPr>
            <a:r>
              <a:rPr lang="fa-IR" sz="2000" dirty="0">
                <a:solidFill>
                  <a:schemeClr val="accent4"/>
                </a:solidFill>
              </a:rPr>
              <a:t>اکتشافی</a:t>
            </a:r>
            <a:r>
              <a:rPr lang="en-US" sz="2000" dirty="0">
                <a:solidFill>
                  <a:srgbClr val="FF0000"/>
                </a:solidFill>
              </a:rPr>
              <a:t>Heuristic</a:t>
            </a:r>
            <a:r>
              <a:rPr lang="en-US" sz="2000" dirty="0">
                <a:solidFill>
                  <a:schemeClr val="accent4"/>
                </a:solidFill>
              </a:rPr>
              <a:t>= reconnaissance </a:t>
            </a:r>
          </a:p>
          <a:p>
            <a:pPr marL="0" indent="0" algn="l" defTabSz="507086">
              <a:lnSpc>
                <a:spcPct val="104000"/>
              </a:lnSpc>
              <a:spcBef>
                <a:spcPts val="0"/>
              </a:spcBef>
              <a:spcAft>
                <a:spcPts val="0"/>
              </a:spcAft>
              <a:buNone/>
            </a:pPr>
            <a:r>
              <a:rPr lang="fa-IR" sz="2000" dirty="0">
                <a:solidFill>
                  <a:schemeClr val="accent4"/>
                </a:solidFill>
              </a:rPr>
              <a:t>ریشه دار کردن</a:t>
            </a:r>
            <a:r>
              <a:rPr lang="en-US" sz="2000" dirty="0">
                <a:solidFill>
                  <a:srgbClr val="FF0000"/>
                </a:solidFill>
              </a:rPr>
              <a:t>rooted</a:t>
            </a:r>
            <a:r>
              <a:rPr lang="en-US" sz="2000" dirty="0">
                <a:solidFill>
                  <a:schemeClr val="accent4"/>
                </a:solidFill>
              </a:rPr>
              <a:t>=frill</a:t>
            </a:r>
            <a:r>
              <a:rPr lang="en-US" sz="2000" dirty="0">
                <a:solidFill>
                  <a:srgbClr val="FF0000"/>
                </a:solidFill>
              </a:rPr>
              <a:t> </a:t>
            </a:r>
          </a:p>
          <a:p>
            <a:pPr marL="0" indent="0" algn="l" defTabSz="507086">
              <a:lnSpc>
                <a:spcPct val="104000"/>
              </a:lnSpc>
              <a:spcBef>
                <a:spcPts val="0"/>
              </a:spcBef>
              <a:spcAft>
                <a:spcPts val="0"/>
              </a:spcAft>
              <a:buNone/>
            </a:pPr>
            <a:r>
              <a:rPr lang="fa-IR" sz="2000" dirty="0">
                <a:solidFill>
                  <a:schemeClr val="accent4"/>
                </a:solidFill>
              </a:rPr>
              <a:t>واضح</a:t>
            </a:r>
            <a:r>
              <a:rPr lang="en-US" sz="2000" dirty="0">
                <a:solidFill>
                  <a:srgbClr val="FF0000"/>
                </a:solidFill>
              </a:rPr>
              <a:t>Vivid</a:t>
            </a:r>
            <a:r>
              <a:rPr lang="en-US" sz="2000" dirty="0">
                <a:solidFill>
                  <a:schemeClr val="accent4"/>
                </a:solidFill>
              </a:rPr>
              <a:t>=clear</a:t>
            </a:r>
          </a:p>
          <a:p>
            <a:pPr marL="0" indent="0" algn="l" defTabSz="507086">
              <a:lnSpc>
                <a:spcPct val="104000"/>
              </a:lnSpc>
              <a:spcBef>
                <a:spcPts val="0"/>
              </a:spcBef>
              <a:spcAft>
                <a:spcPts val="0"/>
              </a:spcAft>
              <a:buNone/>
            </a:pPr>
            <a:r>
              <a:rPr lang="fa-IR" sz="2000" dirty="0">
                <a:solidFill>
                  <a:schemeClr val="accent4"/>
                </a:solidFill>
              </a:rPr>
              <a:t>حکایت</a:t>
            </a:r>
            <a:r>
              <a:rPr lang="en-US" sz="2000" dirty="0">
                <a:solidFill>
                  <a:srgbClr val="FF0000"/>
                </a:solidFill>
              </a:rPr>
              <a:t>anecdote</a:t>
            </a:r>
            <a:r>
              <a:rPr lang="en-US" sz="2000" dirty="0">
                <a:solidFill>
                  <a:schemeClr val="accent4"/>
                </a:solidFill>
              </a:rPr>
              <a:t>=story</a:t>
            </a:r>
            <a:r>
              <a:rPr lang="en-US" sz="2000" dirty="0">
                <a:solidFill>
                  <a:srgbClr val="FF0000"/>
                </a:solidFill>
              </a:rPr>
              <a:t> </a:t>
            </a:r>
            <a:endParaRPr lang="ko-KR" altLang="en-US" sz="2000" dirty="0">
              <a:solidFill>
                <a:srgbClr val="FF0000"/>
              </a:solidFill>
            </a:endParaRPr>
          </a:p>
        </p:txBody>
      </p:sp>
    </p:spTree>
    <p:extLst>
      <p:ext uri="{BB962C8B-B14F-4D97-AF65-F5344CB8AC3E}">
        <p14:creationId xmlns:p14="http://schemas.microsoft.com/office/powerpoint/2010/main" val="303777968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idx="1"/>
          </p:nvPr>
        </p:nvSpPr>
        <p:spPr>
          <a:xfrm>
            <a:off x="457042" y="548681"/>
            <a:ext cx="8229283" cy="5577884"/>
          </a:xfrm>
          <a:prstGeom prst="rect">
            <a:avLst/>
          </a:prstGeom>
          <a:noFill/>
          <a:ln w="0" cap="flat" cmpd="sng">
            <a:noFill/>
            <a:prstDash/>
          </a:ln>
        </p:spPr>
        <p:txBody>
          <a:bodyPr wrap="square" lIns="91275" tIns="45638" rIns="91275" bIns="45638" anchor="t">
            <a:normAutofit/>
          </a:bodyPr>
          <a:lstStyle/>
          <a:p>
            <a:pPr marL="0" indent="0" algn="l" defTabSz="507086">
              <a:lnSpc>
                <a:spcPct val="104000"/>
              </a:lnSpc>
              <a:spcBef>
                <a:spcPts val="0"/>
              </a:spcBef>
              <a:spcAft>
                <a:spcPts val="0"/>
              </a:spcAft>
              <a:buNone/>
            </a:pPr>
            <a:r>
              <a:rPr lang="en-US" sz="2000" dirty="0"/>
              <a:t>This bias </a:t>
            </a:r>
            <a:r>
              <a:rPr lang="en-US" sz="2000" u="sng" dirty="0">
                <a:solidFill>
                  <a:srgbClr val="FF0000"/>
                </a:solidFill>
              </a:rPr>
              <a:t>violates</a:t>
            </a:r>
            <a:r>
              <a:rPr lang="en-US" sz="2000" dirty="0"/>
              <a:t> the statistical law of large numbers, which says that it is inappropriate to generalize from a small sample, let alone from a single </a:t>
            </a:r>
            <a:endParaRPr lang="fa-IR" sz="2000" dirty="0" smtClean="0"/>
          </a:p>
          <a:p>
            <a:pPr marL="0" indent="0" algn="l" defTabSz="507086">
              <a:lnSpc>
                <a:spcPct val="104000"/>
              </a:lnSpc>
              <a:spcBef>
                <a:spcPts val="0"/>
              </a:spcBef>
              <a:spcAft>
                <a:spcPts val="0"/>
              </a:spcAft>
              <a:buNone/>
            </a:pPr>
            <a:r>
              <a:rPr lang="en-US" sz="2000" dirty="0" smtClean="0"/>
              <a:t>case</a:t>
            </a:r>
            <a:r>
              <a:rPr lang="en-US" sz="2000" dirty="0"/>
              <a:t>.</a:t>
            </a:r>
          </a:p>
          <a:p>
            <a:pPr marL="0" indent="0" defTabSz="507086">
              <a:lnSpc>
                <a:spcPct val="104000"/>
              </a:lnSpc>
              <a:spcBef>
                <a:spcPts val="0"/>
              </a:spcBef>
              <a:spcAft>
                <a:spcPts val="0"/>
              </a:spcAft>
              <a:buNone/>
            </a:pPr>
            <a:endParaRPr lang="fa-IR" sz="2000" dirty="0" smtClean="0">
              <a:solidFill>
                <a:srgbClr val="003366"/>
              </a:solidFill>
              <a:latin typeface="Times New Roman" charset="0"/>
              <a:cs typeface="B Zar" panose="00000400000000000000" pitchFamily="2" charset="-78"/>
            </a:endParaRPr>
          </a:p>
          <a:p>
            <a:pPr marL="0" indent="0" defTabSz="507086">
              <a:lnSpc>
                <a:spcPct val="104000"/>
              </a:lnSpc>
              <a:spcBef>
                <a:spcPts val="0"/>
              </a:spcBef>
              <a:spcAft>
                <a:spcPts val="0"/>
              </a:spcAft>
              <a:buNone/>
            </a:pPr>
            <a:r>
              <a:rPr lang="fa-IR" sz="2000" dirty="0" smtClean="0">
                <a:solidFill>
                  <a:srgbClr val="003366"/>
                </a:solidFill>
                <a:latin typeface="Times New Roman" charset="0"/>
                <a:cs typeface="B Zar" panose="00000400000000000000" pitchFamily="2" charset="-78"/>
              </a:rPr>
              <a:t>این </a:t>
            </a:r>
            <a:r>
              <a:rPr lang="fa-IR" sz="2000" dirty="0">
                <a:solidFill>
                  <a:srgbClr val="003366"/>
                </a:solidFill>
                <a:latin typeface="Times New Roman" charset="0"/>
                <a:cs typeface="B Zar" panose="00000400000000000000" pitchFamily="2" charset="-78"/>
              </a:rPr>
              <a:t>انحراف قانون آماری تعداد زیاد را نقض می کند، این قانون بیان می کند که نتیجه گیری کلی از یک نمونه کوچک نادرست است، چه برسد به نتیجه گیری از  یک مورد واحد</a:t>
            </a:r>
          </a:p>
          <a:p>
            <a:pPr marL="0" indent="0" defTabSz="507086">
              <a:lnSpc>
                <a:spcPct val="104000"/>
              </a:lnSpc>
              <a:spcBef>
                <a:spcPts val="0"/>
              </a:spcBef>
              <a:spcAft>
                <a:spcPts val="0"/>
              </a:spcAft>
              <a:buNone/>
            </a:pPr>
            <a:endParaRPr lang="fa-IR" sz="2800" dirty="0">
              <a:latin typeface="Calibri"/>
              <a:ea typeface="Times New Roman"/>
              <a:cs typeface="B Zar"/>
            </a:endParaRPr>
          </a:p>
          <a:p>
            <a:pPr marL="0" indent="0" defTabSz="507086">
              <a:lnSpc>
                <a:spcPct val="104000"/>
              </a:lnSpc>
              <a:spcBef>
                <a:spcPts val="0"/>
              </a:spcBef>
              <a:spcAft>
                <a:spcPts val="0"/>
              </a:spcAft>
              <a:buNone/>
            </a:pPr>
            <a:endParaRPr lang="fa-IR" sz="2800" dirty="0" smtClean="0">
              <a:latin typeface="Calibri"/>
              <a:ea typeface="Times New Roman"/>
              <a:cs typeface="B Zar"/>
            </a:endParaRPr>
          </a:p>
          <a:p>
            <a:pPr marL="0" indent="0" algn="l" defTabSz="507086">
              <a:lnSpc>
                <a:spcPct val="104000"/>
              </a:lnSpc>
              <a:spcBef>
                <a:spcPts val="0"/>
              </a:spcBef>
              <a:spcAft>
                <a:spcPts val="0"/>
              </a:spcAft>
              <a:buNone/>
            </a:pPr>
            <a:r>
              <a:rPr lang="fa-IR" sz="2000" dirty="0">
                <a:solidFill>
                  <a:srgbClr val="003366"/>
                </a:solidFill>
                <a:latin typeface="Times New Roman" charset="0"/>
                <a:cs typeface="B Zar" panose="00000400000000000000" pitchFamily="2" charset="-78"/>
              </a:rPr>
              <a:t>نقض می کند، رد می کند</a:t>
            </a:r>
            <a:r>
              <a:rPr lang="en-US" sz="2000" dirty="0">
                <a:solidFill>
                  <a:srgbClr val="FF0000"/>
                </a:solidFill>
                <a:latin typeface="Times New Roman" charset="0"/>
                <a:cs typeface="B Zar" panose="00000400000000000000" pitchFamily="2" charset="-78"/>
              </a:rPr>
              <a:t>violates </a:t>
            </a:r>
            <a:r>
              <a:rPr lang="en-US" sz="2000" dirty="0">
                <a:solidFill>
                  <a:srgbClr val="003366"/>
                </a:solidFill>
                <a:latin typeface="Times New Roman" charset="0"/>
                <a:cs typeface="B Zar" panose="00000400000000000000" pitchFamily="2" charset="-78"/>
              </a:rPr>
              <a:t>= quash= breach= disaffirm</a:t>
            </a:r>
            <a:r>
              <a:rPr lang="fa-IR" sz="2000" dirty="0">
                <a:solidFill>
                  <a:srgbClr val="003366"/>
                </a:solidFill>
                <a:latin typeface="Times New Roman" charset="0"/>
                <a:cs typeface="B Zar" panose="00000400000000000000" pitchFamily="2" charset="-78"/>
              </a:rPr>
              <a:t>  </a:t>
            </a:r>
            <a:endParaRPr lang="ko-KR" altLang="en-US" sz="2000" dirty="0">
              <a:solidFill>
                <a:srgbClr val="003366"/>
              </a:solidFill>
              <a:latin typeface="Times New Roman" charset="0"/>
              <a:cs typeface="B Zar" panose="00000400000000000000" pitchFamily="2" charset="-78"/>
            </a:endParaRPr>
          </a:p>
        </p:txBody>
      </p:sp>
    </p:spTree>
    <p:extLst>
      <p:ext uri="{BB962C8B-B14F-4D97-AF65-F5344CB8AC3E}">
        <p14:creationId xmlns:p14="http://schemas.microsoft.com/office/powerpoint/2010/main" val="42306696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idx="1"/>
          </p:nvPr>
        </p:nvSpPr>
        <p:spPr>
          <a:xfrm>
            <a:off x="395536" y="404664"/>
            <a:ext cx="8229283" cy="5472608"/>
          </a:xfrm>
          <a:prstGeom prst="rect">
            <a:avLst/>
          </a:prstGeom>
          <a:noFill/>
          <a:ln w="0" cap="flat" cmpd="sng">
            <a:noFill/>
            <a:prstDash/>
          </a:ln>
        </p:spPr>
        <p:txBody>
          <a:bodyPr wrap="square" lIns="91275" tIns="45638" rIns="91275" bIns="45638" anchor="t">
            <a:normAutofit/>
          </a:bodyPr>
          <a:lstStyle/>
          <a:p>
            <a:pPr marL="0" indent="0" algn="l" defTabSz="507086">
              <a:lnSpc>
                <a:spcPct val="106000"/>
              </a:lnSpc>
              <a:spcBef>
                <a:spcPts val="0"/>
              </a:spcBef>
              <a:spcAft>
                <a:spcPts val="0"/>
              </a:spcAft>
              <a:buNone/>
            </a:pPr>
            <a:r>
              <a:rPr lang="en-US" sz="2000" dirty="0"/>
              <a:t>In many respects, the dot- com boom of the late 1990s was based on reasoning by analogy and representativeness </a:t>
            </a:r>
          </a:p>
          <a:p>
            <a:pPr marL="0" indent="0">
              <a:lnSpc>
                <a:spcPct val="115000"/>
              </a:lnSpc>
              <a:spcAft>
                <a:spcPts val="0"/>
              </a:spcAft>
              <a:buNone/>
            </a:pPr>
            <a:r>
              <a:rPr lang="fa-IR" sz="2000" dirty="0">
                <a:solidFill>
                  <a:srgbClr val="003366"/>
                </a:solidFill>
                <a:latin typeface="Times New Roman" charset="0"/>
                <a:cs typeface="B Zar" panose="00000400000000000000" pitchFamily="2" charset="-78"/>
              </a:rPr>
              <a:t>از بسیاری جهات شرکت تجاری اینترنتی اواخر دهه 90 بر مبنای استدلال از طریق قیاس و نمایندگی بود.</a:t>
            </a:r>
          </a:p>
          <a:p>
            <a:pPr marL="0" indent="0" algn="l">
              <a:lnSpc>
                <a:spcPct val="115000"/>
              </a:lnSpc>
              <a:spcAft>
                <a:spcPts val="0"/>
              </a:spcAft>
              <a:buNone/>
            </a:pPr>
            <a:r>
              <a:rPr lang="en-US" sz="2000" u="sng" dirty="0">
                <a:solidFill>
                  <a:srgbClr val="FF0000"/>
                </a:solidFill>
              </a:rPr>
              <a:t>Prospective</a:t>
            </a:r>
            <a:r>
              <a:rPr lang="en-US" sz="2000" dirty="0"/>
              <a:t> entrepreneurs saw some of the early dot- com companies such Amazon and Yahoo achieve </a:t>
            </a:r>
            <a:r>
              <a:rPr lang="en-US" sz="2000" u="sng" dirty="0">
                <a:solidFill>
                  <a:srgbClr val="FF0000"/>
                </a:solidFill>
              </a:rPr>
              <a:t>rapid</a:t>
            </a:r>
            <a:r>
              <a:rPr lang="en-US" sz="2000" dirty="0"/>
              <a:t> success, at least </a:t>
            </a:r>
            <a:r>
              <a:rPr lang="en-US" sz="2000" dirty="0">
                <a:solidFill>
                  <a:srgbClr val="FF0000"/>
                </a:solidFill>
              </a:rPr>
              <a:t>judged</a:t>
            </a:r>
            <a:r>
              <a:rPr lang="en-US" sz="2000" dirty="0"/>
              <a:t> by some metrics.</a:t>
            </a:r>
            <a:r>
              <a:rPr lang="en-US" sz="2400" dirty="0" smtClean="0">
                <a:latin typeface="Calibri"/>
                <a:ea typeface="Times New Roman"/>
                <a:cs typeface="Arial"/>
              </a:rPr>
              <a:t> </a:t>
            </a:r>
          </a:p>
          <a:p>
            <a:pPr marL="0" indent="0" defTabSz="507086">
              <a:lnSpc>
                <a:spcPct val="115000"/>
              </a:lnSpc>
              <a:spcAft>
                <a:spcPts val="0"/>
              </a:spcAft>
              <a:buNone/>
            </a:pPr>
            <a:r>
              <a:rPr lang="fa-IR" sz="2000" dirty="0">
                <a:solidFill>
                  <a:srgbClr val="003366"/>
                </a:solidFill>
                <a:latin typeface="Times New Roman" charset="0"/>
                <a:cs typeface="B Zar" panose="00000400000000000000" pitchFamily="2" charset="-78"/>
              </a:rPr>
              <a:t>کارآفرینان آتی شاهد دستیابی سریع برخی ازاولین شرکتهای تجاری اینترنتی مثل آمازون ویاهو به موفقیت بودند که حداقل از طریق برخی معیارها تشخیص داده می </a:t>
            </a:r>
            <a:r>
              <a:rPr lang="fa-IR" sz="2000" dirty="0" smtClean="0">
                <a:solidFill>
                  <a:srgbClr val="003366"/>
                </a:solidFill>
                <a:latin typeface="Times New Roman" charset="0"/>
                <a:cs typeface="B Zar" panose="00000400000000000000" pitchFamily="2" charset="-78"/>
              </a:rPr>
              <a:t>شود</a:t>
            </a:r>
          </a:p>
          <a:p>
            <a:pPr marL="0" indent="0" defTabSz="507086">
              <a:lnSpc>
                <a:spcPct val="115000"/>
              </a:lnSpc>
              <a:spcAft>
                <a:spcPts val="0"/>
              </a:spcAft>
              <a:buNone/>
            </a:pPr>
            <a:endParaRPr lang="fa-IR" sz="2000" dirty="0">
              <a:solidFill>
                <a:srgbClr val="003366"/>
              </a:solidFill>
              <a:latin typeface="Times New Roman" charset="0"/>
              <a:cs typeface="B Zar" panose="00000400000000000000" pitchFamily="2" charset="-78"/>
            </a:endParaRPr>
          </a:p>
          <a:p>
            <a:pPr marL="0" indent="0" algn="l" defTabSz="507086">
              <a:lnSpc>
                <a:spcPct val="106000"/>
              </a:lnSpc>
              <a:spcBef>
                <a:spcPts val="0"/>
              </a:spcBef>
              <a:spcAft>
                <a:spcPts val="0"/>
              </a:spcAft>
              <a:buNone/>
            </a:pPr>
            <a:r>
              <a:rPr lang="fa-IR" sz="2000" dirty="0"/>
              <a:t>مربوط به آینده</a:t>
            </a:r>
            <a:r>
              <a:rPr lang="en-US" sz="2000" dirty="0">
                <a:solidFill>
                  <a:srgbClr val="FF0000"/>
                </a:solidFill>
              </a:rPr>
              <a:t>Prospective</a:t>
            </a:r>
            <a:r>
              <a:rPr lang="en-US" sz="2000" dirty="0"/>
              <a:t>=coming=approaching</a:t>
            </a:r>
            <a:endParaRPr lang="fa-IR" sz="2000" dirty="0"/>
          </a:p>
          <a:p>
            <a:pPr marL="0" indent="0" algn="l" defTabSz="507086">
              <a:lnSpc>
                <a:spcPct val="106000"/>
              </a:lnSpc>
              <a:spcBef>
                <a:spcPts val="0"/>
              </a:spcBef>
              <a:spcAft>
                <a:spcPts val="0"/>
              </a:spcAft>
              <a:buNone/>
            </a:pPr>
            <a:r>
              <a:rPr lang="fa-IR" sz="2000" dirty="0"/>
              <a:t>   تشخیص دادن</a:t>
            </a:r>
            <a:r>
              <a:rPr lang="en-US" sz="2000" dirty="0">
                <a:solidFill>
                  <a:srgbClr val="FF0000"/>
                </a:solidFill>
              </a:rPr>
              <a:t>judged</a:t>
            </a:r>
            <a:r>
              <a:rPr lang="en-US" sz="2000" dirty="0"/>
              <a:t>= discern</a:t>
            </a:r>
          </a:p>
          <a:p>
            <a:pPr marL="0" indent="0" algn="l" defTabSz="507086">
              <a:lnSpc>
                <a:spcPct val="106000"/>
              </a:lnSpc>
              <a:spcBef>
                <a:spcPts val="0"/>
              </a:spcBef>
              <a:spcAft>
                <a:spcPts val="0"/>
              </a:spcAft>
              <a:buNone/>
            </a:pPr>
            <a:r>
              <a:rPr lang="fa-IR" sz="2000" dirty="0"/>
              <a:t>سریع</a:t>
            </a:r>
            <a:r>
              <a:rPr lang="en-US" sz="2000" dirty="0">
                <a:solidFill>
                  <a:srgbClr val="FF0000"/>
                </a:solidFill>
              </a:rPr>
              <a:t>rapid</a:t>
            </a:r>
            <a:r>
              <a:rPr lang="en-US" sz="2000" dirty="0"/>
              <a:t>=fast=quick  </a:t>
            </a:r>
            <a:r>
              <a:rPr lang="en-US" sz="2400" dirty="0" smtClean="0"/>
              <a:t> </a:t>
            </a:r>
            <a:endParaRPr lang="ko-KR" altLang="en-US" sz="2400" dirty="0">
              <a:latin typeface="Times New Roman" charset="0"/>
              <a:cs typeface="B Zar" panose="00000400000000000000" pitchFamily="2" charset="-78"/>
            </a:endParaRPr>
          </a:p>
        </p:txBody>
      </p:sp>
    </p:spTree>
    <p:extLst>
      <p:ext uri="{BB962C8B-B14F-4D97-AF65-F5344CB8AC3E}">
        <p14:creationId xmlns:p14="http://schemas.microsoft.com/office/powerpoint/2010/main" val="282028353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idx="1"/>
          </p:nvPr>
        </p:nvSpPr>
        <p:spPr>
          <a:xfrm>
            <a:off x="539552" y="404664"/>
            <a:ext cx="8229283" cy="4525519"/>
          </a:xfrm>
          <a:prstGeom prst="rect">
            <a:avLst/>
          </a:prstGeom>
          <a:noFill/>
          <a:ln w="0" cap="flat" cmpd="sng">
            <a:noFill/>
            <a:prstDash/>
          </a:ln>
        </p:spPr>
        <p:txBody>
          <a:bodyPr wrap="square" lIns="91275" tIns="45638" rIns="91275" bIns="45638" anchor="t">
            <a:normAutofit lnSpcReduction="10000"/>
          </a:bodyPr>
          <a:lstStyle/>
          <a:p>
            <a:pPr marL="0" indent="0" algn="l" defTabSz="507086">
              <a:lnSpc>
                <a:spcPct val="104000"/>
              </a:lnSpc>
              <a:spcBef>
                <a:spcPts val="0"/>
              </a:spcBef>
              <a:spcAft>
                <a:spcPts val="0"/>
              </a:spcAft>
              <a:buNone/>
            </a:pPr>
            <a:r>
              <a:rPr lang="en-US" sz="2000" dirty="0"/>
              <a:t>Reasoning by analogy from a very small sample, they </a:t>
            </a:r>
            <a:r>
              <a:rPr lang="en-US" sz="2000" dirty="0">
                <a:solidFill>
                  <a:srgbClr val="FF0000"/>
                </a:solidFill>
              </a:rPr>
              <a:t>assumed</a:t>
            </a:r>
            <a:r>
              <a:rPr lang="en-US" sz="2000" dirty="0"/>
              <a:t> that any dot- com could achieve similar </a:t>
            </a:r>
            <a:r>
              <a:rPr lang="en-US" sz="2000" dirty="0" err="1"/>
              <a:t>succes</a:t>
            </a:r>
            <a:r>
              <a:rPr lang="en-US" sz="2400" dirty="0" smtClean="0">
                <a:latin typeface="Calibri"/>
                <a:ea typeface="Times New Roman"/>
                <a:cs typeface="Arial"/>
              </a:rPr>
              <a:t>. </a:t>
            </a:r>
            <a:endParaRPr lang="fa-IR" sz="2400" dirty="0" smtClean="0">
              <a:latin typeface="Calibri"/>
              <a:ea typeface="Times New Roman"/>
              <a:cs typeface="Arial"/>
            </a:endParaRPr>
          </a:p>
          <a:p>
            <a:pPr marL="0" indent="0" defTabSz="507086">
              <a:lnSpc>
                <a:spcPct val="115000"/>
              </a:lnSpc>
              <a:spcAft>
                <a:spcPts val="0"/>
              </a:spcAft>
              <a:buNone/>
            </a:pPr>
            <a:endParaRPr lang="fa-IR" sz="2000" dirty="0" smtClean="0">
              <a:solidFill>
                <a:srgbClr val="003366"/>
              </a:solidFill>
              <a:latin typeface="Times New Roman" charset="0"/>
              <a:cs typeface="B Zar" panose="00000400000000000000" pitchFamily="2" charset="-78"/>
            </a:endParaRPr>
          </a:p>
          <a:p>
            <a:pPr marL="0" indent="0" defTabSz="507086">
              <a:lnSpc>
                <a:spcPct val="115000"/>
              </a:lnSpc>
              <a:spcAft>
                <a:spcPts val="0"/>
              </a:spcAft>
              <a:buNone/>
            </a:pPr>
            <a:r>
              <a:rPr lang="fa-IR" sz="2000" dirty="0" smtClean="0">
                <a:solidFill>
                  <a:srgbClr val="003366"/>
                </a:solidFill>
                <a:latin typeface="Times New Roman" charset="0"/>
                <a:cs typeface="B Zar" panose="00000400000000000000" pitchFamily="2" charset="-78"/>
              </a:rPr>
              <a:t>با </a:t>
            </a:r>
            <a:r>
              <a:rPr lang="fa-IR" sz="2000" dirty="0">
                <a:solidFill>
                  <a:srgbClr val="003366"/>
                </a:solidFill>
                <a:latin typeface="Times New Roman" charset="0"/>
                <a:cs typeface="B Zar" panose="00000400000000000000" pitchFamily="2" charset="-78"/>
              </a:rPr>
              <a:t>استدلال از طریق قیاس از یک نمونه بسیار کوچک، آنها فرض کردند که هر شرکت تجاری اینترنتی می تواند به موفقیت های مشابهی دست پیدا </a:t>
            </a:r>
            <a:r>
              <a:rPr lang="fa-IR" sz="2000" dirty="0" smtClean="0">
                <a:solidFill>
                  <a:srgbClr val="003366"/>
                </a:solidFill>
                <a:latin typeface="Times New Roman" charset="0"/>
                <a:cs typeface="B Zar" panose="00000400000000000000" pitchFamily="2" charset="-78"/>
              </a:rPr>
              <a:t>کند</a:t>
            </a:r>
          </a:p>
          <a:p>
            <a:pPr marL="0" indent="0" defTabSz="507086">
              <a:lnSpc>
                <a:spcPct val="115000"/>
              </a:lnSpc>
              <a:spcAft>
                <a:spcPts val="0"/>
              </a:spcAft>
              <a:buNone/>
            </a:pPr>
            <a:endParaRPr lang="fa-IR" sz="2000" dirty="0">
              <a:solidFill>
                <a:srgbClr val="003366"/>
              </a:solidFill>
              <a:latin typeface="Times New Roman" charset="0"/>
              <a:cs typeface="B Zar" panose="00000400000000000000" pitchFamily="2" charset="-78"/>
            </a:endParaRPr>
          </a:p>
          <a:p>
            <a:pPr marL="0" indent="0" algn="l" defTabSz="507086">
              <a:lnSpc>
                <a:spcPct val="104000"/>
              </a:lnSpc>
              <a:spcBef>
                <a:spcPts val="0"/>
              </a:spcBef>
              <a:spcAft>
                <a:spcPts val="0"/>
              </a:spcAft>
              <a:buNone/>
            </a:pPr>
            <a:r>
              <a:rPr lang="en-US" altLang="ko-KR" sz="2000" dirty="0"/>
              <a:t>Many investors reached similar </a:t>
            </a:r>
            <a:r>
              <a:rPr lang="en-US" altLang="ko-KR" sz="2000" dirty="0">
                <a:solidFill>
                  <a:srgbClr val="FF0000"/>
                </a:solidFill>
              </a:rPr>
              <a:t>conclusions </a:t>
            </a:r>
          </a:p>
          <a:p>
            <a:pPr marL="0" indent="0" defTabSz="507086">
              <a:lnSpc>
                <a:spcPct val="115000"/>
              </a:lnSpc>
              <a:spcAft>
                <a:spcPts val="0"/>
              </a:spcAft>
              <a:buNone/>
            </a:pPr>
            <a:endParaRPr lang="fa-IR" sz="2000" dirty="0" smtClean="0">
              <a:solidFill>
                <a:srgbClr val="003366"/>
              </a:solidFill>
              <a:latin typeface="Times New Roman" charset="0"/>
              <a:cs typeface="B Zar" panose="00000400000000000000" pitchFamily="2" charset="-78"/>
            </a:endParaRPr>
          </a:p>
          <a:p>
            <a:pPr marL="0" indent="0" defTabSz="507086">
              <a:lnSpc>
                <a:spcPct val="115000"/>
              </a:lnSpc>
              <a:spcAft>
                <a:spcPts val="0"/>
              </a:spcAft>
              <a:buNone/>
            </a:pPr>
            <a:r>
              <a:rPr lang="fa-IR" sz="2000" dirty="0" smtClean="0">
                <a:solidFill>
                  <a:srgbClr val="003366"/>
                </a:solidFill>
                <a:latin typeface="Times New Roman" charset="0"/>
                <a:cs typeface="B Zar" panose="00000400000000000000" pitchFamily="2" charset="-78"/>
              </a:rPr>
              <a:t>بسیاری </a:t>
            </a:r>
            <a:r>
              <a:rPr lang="fa-IR" sz="2000" dirty="0">
                <a:solidFill>
                  <a:srgbClr val="003366"/>
                </a:solidFill>
                <a:latin typeface="Times New Roman" charset="0"/>
                <a:cs typeface="B Zar" panose="00000400000000000000" pitchFamily="2" charset="-78"/>
              </a:rPr>
              <a:t>از سرمایه گزاران نتیجه گیریهای مشابهی کردند </a:t>
            </a:r>
          </a:p>
          <a:p>
            <a:pPr marL="0" indent="0" algn="l" defTabSz="507086">
              <a:lnSpc>
                <a:spcPct val="104000"/>
              </a:lnSpc>
              <a:spcBef>
                <a:spcPts val="0"/>
              </a:spcBef>
              <a:spcAft>
                <a:spcPts val="0"/>
              </a:spcAft>
              <a:buNone/>
            </a:pPr>
            <a:endParaRPr lang="fa-IR" sz="2400" dirty="0" smtClean="0">
              <a:latin typeface="Calibri"/>
              <a:ea typeface="Times New Roman"/>
              <a:cs typeface="Arial"/>
            </a:endParaRPr>
          </a:p>
          <a:p>
            <a:pPr marL="0" indent="0" algn="l" defTabSz="507086">
              <a:lnSpc>
                <a:spcPct val="104000"/>
              </a:lnSpc>
              <a:spcBef>
                <a:spcPts val="0"/>
              </a:spcBef>
              <a:spcAft>
                <a:spcPts val="0"/>
              </a:spcAft>
              <a:buNone/>
            </a:pPr>
            <a:r>
              <a:rPr lang="fa-IR" sz="2400" dirty="0" smtClean="0">
                <a:latin typeface="Calibri"/>
                <a:ea typeface="Times New Roman"/>
                <a:cs typeface="Arial"/>
              </a:rPr>
              <a:t> </a:t>
            </a:r>
            <a:r>
              <a:rPr lang="fa-IR" sz="2000" dirty="0"/>
              <a:t>فرض</a:t>
            </a:r>
            <a:r>
              <a:rPr lang="fa-IR" sz="2400" dirty="0" smtClean="0">
                <a:latin typeface="Calibri"/>
                <a:ea typeface="Times New Roman"/>
                <a:cs typeface="Arial"/>
              </a:rPr>
              <a:t> </a:t>
            </a:r>
            <a:r>
              <a:rPr lang="en-US" sz="2000" dirty="0">
                <a:solidFill>
                  <a:srgbClr val="FF0000"/>
                </a:solidFill>
              </a:rPr>
              <a:t>assumed</a:t>
            </a:r>
            <a:r>
              <a:rPr lang="en-US" sz="2000" dirty="0"/>
              <a:t>= supposed</a:t>
            </a:r>
            <a:r>
              <a:rPr lang="fa-IR" sz="2000" dirty="0"/>
              <a:t> </a:t>
            </a:r>
            <a:endParaRPr lang="en-US" sz="2000" dirty="0"/>
          </a:p>
          <a:p>
            <a:pPr marL="0" indent="0" algn="l" defTabSz="507086">
              <a:lnSpc>
                <a:spcPct val="104000"/>
              </a:lnSpc>
              <a:spcBef>
                <a:spcPts val="0"/>
              </a:spcBef>
              <a:spcAft>
                <a:spcPts val="0"/>
              </a:spcAft>
              <a:buNone/>
            </a:pPr>
            <a:r>
              <a:rPr lang="fa-IR" sz="2000" dirty="0"/>
              <a:t>نتیجه </a:t>
            </a:r>
            <a:r>
              <a:rPr lang="fa-IR" sz="2000" dirty="0" smtClean="0"/>
              <a:t>گیری</a:t>
            </a:r>
            <a:r>
              <a:rPr lang="en-US" sz="2000" dirty="0" smtClean="0">
                <a:solidFill>
                  <a:srgbClr val="FF0000"/>
                </a:solidFill>
              </a:rPr>
              <a:t>Conclusions</a:t>
            </a:r>
            <a:r>
              <a:rPr lang="en-US" sz="2000" dirty="0" smtClean="0"/>
              <a:t>= result </a:t>
            </a:r>
            <a:endParaRPr lang="ko-KR" altLang="en-US" sz="2000" dirty="0"/>
          </a:p>
        </p:txBody>
      </p:sp>
    </p:spTree>
    <p:extLst>
      <p:ext uri="{BB962C8B-B14F-4D97-AF65-F5344CB8AC3E}">
        <p14:creationId xmlns:p14="http://schemas.microsoft.com/office/powerpoint/2010/main" val="42946559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idx="1"/>
          </p:nvPr>
        </p:nvSpPr>
        <p:spPr>
          <a:xfrm>
            <a:off x="323528" y="260648"/>
            <a:ext cx="8229283" cy="6264696"/>
          </a:xfrm>
          <a:prstGeom prst="rect">
            <a:avLst/>
          </a:prstGeom>
          <a:noFill/>
          <a:ln w="0" cap="flat" cmpd="sng">
            <a:noFill/>
            <a:prstDash/>
          </a:ln>
        </p:spPr>
        <p:txBody>
          <a:bodyPr wrap="square" lIns="91275" tIns="45638" rIns="91275" bIns="45638" anchor="t">
            <a:normAutofit/>
          </a:bodyPr>
          <a:lstStyle/>
          <a:p>
            <a:pPr marL="0" indent="0" algn="l" defTabSz="507086">
              <a:lnSpc>
                <a:spcPct val="104000"/>
              </a:lnSpc>
              <a:spcBef>
                <a:spcPts val="0"/>
              </a:spcBef>
              <a:spcAft>
                <a:spcPts val="0"/>
              </a:spcAft>
              <a:buNone/>
            </a:pPr>
            <a:r>
              <a:rPr lang="en-US" sz="2000" dirty="0"/>
              <a:t>The result was a </a:t>
            </a:r>
            <a:r>
              <a:rPr lang="en-US" sz="2000" u="sng" dirty="0">
                <a:solidFill>
                  <a:srgbClr val="FF0000"/>
                </a:solidFill>
              </a:rPr>
              <a:t>massive</a:t>
            </a:r>
            <a:r>
              <a:rPr lang="en-US" sz="2000" dirty="0"/>
              <a:t> wave of start- ups that jumped into the Internet space in an </a:t>
            </a:r>
            <a:r>
              <a:rPr lang="en-US" sz="2000" u="sng" dirty="0">
                <a:solidFill>
                  <a:srgbClr val="FF0000"/>
                </a:solidFill>
              </a:rPr>
              <a:t>attempt</a:t>
            </a:r>
            <a:r>
              <a:rPr lang="en-US" sz="2000" dirty="0"/>
              <a:t> to </a:t>
            </a:r>
            <a:r>
              <a:rPr lang="en-US" sz="2000" u="sng" dirty="0">
                <a:solidFill>
                  <a:srgbClr val="FF0000"/>
                </a:solidFill>
              </a:rPr>
              <a:t>capitalize</a:t>
            </a:r>
            <a:r>
              <a:rPr lang="en-US" sz="2000" dirty="0"/>
              <a:t> on the perceived </a:t>
            </a:r>
            <a:endParaRPr lang="fa-IR" sz="2000" dirty="0"/>
          </a:p>
          <a:p>
            <a:pPr marL="0" indent="0" algn="l" defTabSz="507086">
              <a:lnSpc>
                <a:spcPct val="104000"/>
              </a:lnSpc>
              <a:spcBef>
                <a:spcPts val="0"/>
              </a:spcBef>
              <a:spcAft>
                <a:spcPts val="0"/>
              </a:spcAft>
              <a:buNone/>
            </a:pPr>
            <a:r>
              <a:rPr lang="en-US" sz="2000" dirty="0"/>
              <a:t>Opportunities</a:t>
            </a:r>
            <a:r>
              <a:rPr lang="en-US" sz="2400" dirty="0" smtClean="0">
                <a:latin typeface="Calibri"/>
                <a:ea typeface="Times New Roman"/>
                <a:cs typeface="Arial"/>
              </a:rPr>
              <a:t> </a:t>
            </a:r>
          </a:p>
          <a:p>
            <a:pPr marL="0" indent="0" defTabSz="507086">
              <a:lnSpc>
                <a:spcPct val="104000"/>
              </a:lnSpc>
              <a:spcBef>
                <a:spcPts val="0"/>
              </a:spcBef>
              <a:spcAft>
                <a:spcPts val="0"/>
              </a:spcAft>
              <a:buNone/>
            </a:pPr>
            <a:r>
              <a:rPr lang="fa-IR" sz="2000" dirty="0">
                <a:solidFill>
                  <a:srgbClr val="003366"/>
                </a:solidFill>
                <a:latin typeface="Times New Roman" charset="0"/>
                <a:cs typeface="B Zar" panose="00000400000000000000" pitchFamily="2" charset="-78"/>
              </a:rPr>
              <a:t>نتیجه موج عظیم حرکت ها وجهش ها به فضای اینترنت در تلاش برای  سرمایه گذاری در فرصتهای دریافت شده بود</a:t>
            </a:r>
            <a:endParaRPr lang="en-US" sz="2000" dirty="0">
              <a:solidFill>
                <a:srgbClr val="003366"/>
              </a:solidFill>
              <a:latin typeface="Times New Roman" charset="0"/>
              <a:cs typeface="B Zar" panose="00000400000000000000" pitchFamily="2" charset="-78"/>
            </a:endParaRPr>
          </a:p>
          <a:p>
            <a:pPr marL="0" indent="0" algn="l" defTabSz="507086">
              <a:lnSpc>
                <a:spcPct val="104000"/>
              </a:lnSpc>
              <a:spcBef>
                <a:spcPts val="0"/>
              </a:spcBef>
              <a:spcAft>
                <a:spcPts val="0"/>
              </a:spcAft>
              <a:buNone/>
            </a:pPr>
            <a:r>
              <a:rPr lang="en-US" sz="2000" dirty="0"/>
              <a:t>That the vast </a:t>
            </a:r>
            <a:r>
              <a:rPr lang="en-US" sz="2000" u="sng" dirty="0">
                <a:solidFill>
                  <a:srgbClr val="FF0000"/>
                </a:solidFill>
              </a:rPr>
              <a:t>majority</a:t>
            </a:r>
            <a:r>
              <a:rPr lang="en-US" sz="2000" dirty="0"/>
              <a:t> of these companies subsequently went bankrupt is </a:t>
            </a:r>
            <a:r>
              <a:rPr lang="en-US" sz="2000" u="sng" dirty="0">
                <a:solidFill>
                  <a:srgbClr val="FF0000"/>
                </a:solidFill>
              </a:rPr>
              <a:t>testament</a:t>
            </a:r>
            <a:r>
              <a:rPr lang="en-US" sz="2000" dirty="0"/>
              <a:t> to the fact that the </a:t>
            </a:r>
            <a:r>
              <a:rPr lang="en-US" sz="2000" u="sng" dirty="0">
                <a:solidFill>
                  <a:srgbClr val="FF0000"/>
                </a:solidFill>
              </a:rPr>
              <a:t>analogy</a:t>
            </a:r>
            <a:r>
              <a:rPr lang="en-US" sz="2000" dirty="0"/>
              <a:t> was wrong and the success of the small sample of early entrants was no </a:t>
            </a:r>
            <a:endParaRPr lang="fa-IR" sz="2000" dirty="0"/>
          </a:p>
          <a:p>
            <a:pPr marL="0" indent="0" algn="l" defTabSz="507086">
              <a:lnSpc>
                <a:spcPct val="104000"/>
              </a:lnSpc>
              <a:spcBef>
                <a:spcPts val="0"/>
              </a:spcBef>
              <a:spcAft>
                <a:spcPts val="0"/>
              </a:spcAft>
              <a:buNone/>
            </a:pPr>
            <a:r>
              <a:rPr lang="fa-IR" sz="2000" dirty="0"/>
              <a:t> </a:t>
            </a:r>
            <a:r>
              <a:rPr lang="en-US" sz="2000" u="sng" dirty="0">
                <a:solidFill>
                  <a:srgbClr val="FF0000"/>
                </a:solidFill>
              </a:rPr>
              <a:t>guarantee</a:t>
            </a:r>
            <a:r>
              <a:rPr lang="en-US" sz="2000" dirty="0"/>
              <a:t> that other dot- coms would succeed </a:t>
            </a:r>
          </a:p>
          <a:p>
            <a:pPr marL="0" indent="0" defTabSz="507086">
              <a:lnSpc>
                <a:spcPct val="104000"/>
              </a:lnSpc>
              <a:spcBef>
                <a:spcPts val="0"/>
              </a:spcBef>
              <a:spcAft>
                <a:spcPts val="0"/>
              </a:spcAft>
              <a:buNone/>
            </a:pPr>
            <a:r>
              <a:rPr lang="fa-IR" sz="2000" dirty="0">
                <a:solidFill>
                  <a:srgbClr val="003366"/>
                </a:solidFill>
                <a:latin typeface="Times New Roman" charset="0"/>
                <a:cs typeface="B Zar" panose="00000400000000000000" pitchFamily="2" charset="-78"/>
              </a:rPr>
              <a:t>اینکه اکثریت قریب به اتفاق این شرکت ها متعاقبا ورشکست شدندگواهی بر این حقیقت که قیاس اشتباه بوده است واینکه موفقیت  نمونه کوچکی از هر تازه وارد تضمینی بر موفقیت دیگر شرکت های اینترنتی نیست</a:t>
            </a:r>
            <a:endParaRPr lang="en-US" sz="2000" dirty="0">
              <a:solidFill>
                <a:srgbClr val="003366"/>
              </a:solidFill>
              <a:latin typeface="Times New Roman" charset="0"/>
              <a:cs typeface="B Zar" panose="00000400000000000000" pitchFamily="2" charset="-78"/>
            </a:endParaRPr>
          </a:p>
          <a:p>
            <a:pPr marL="0" indent="0" algn="l" defTabSz="507086">
              <a:lnSpc>
                <a:spcPct val="104000"/>
              </a:lnSpc>
              <a:spcBef>
                <a:spcPts val="0"/>
              </a:spcBef>
              <a:spcAft>
                <a:spcPts val="0"/>
              </a:spcAft>
              <a:buNone/>
            </a:pPr>
            <a:r>
              <a:rPr lang="fa-IR" sz="2000" dirty="0"/>
              <a:t>تلاش</a:t>
            </a:r>
            <a:r>
              <a:rPr lang="en-US" sz="2000" u="sng" dirty="0">
                <a:solidFill>
                  <a:srgbClr val="FF0000"/>
                </a:solidFill>
              </a:rPr>
              <a:t>attempt</a:t>
            </a:r>
            <a:r>
              <a:rPr lang="en-US" sz="2000" dirty="0"/>
              <a:t> =effort</a:t>
            </a:r>
            <a:r>
              <a:rPr lang="fa-IR" sz="2000" dirty="0"/>
              <a:t>  عظیم</a:t>
            </a:r>
            <a:r>
              <a:rPr lang="en-US" sz="2000" u="sng" dirty="0">
                <a:solidFill>
                  <a:srgbClr val="FF0000"/>
                </a:solidFill>
              </a:rPr>
              <a:t>massive</a:t>
            </a:r>
            <a:r>
              <a:rPr lang="en-US" sz="2000" dirty="0"/>
              <a:t>= vast =enormous= </a:t>
            </a:r>
          </a:p>
          <a:p>
            <a:pPr marL="0" indent="0" algn="l" defTabSz="507086">
              <a:lnSpc>
                <a:spcPct val="104000"/>
              </a:lnSpc>
              <a:spcBef>
                <a:spcPts val="0"/>
              </a:spcBef>
              <a:spcAft>
                <a:spcPts val="0"/>
              </a:spcAft>
              <a:buNone/>
            </a:pPr>
            <a:r>
              <a:rPr lang="fa-IR" sz="2000" dirty="0"/>
              <a:t>اکثریت</a:t>
            </a:r>
            <a:r>
              <a:rPr lang="en-US" sz="2000" u="sng" dirty="0">
                <a:solidFill>
                  <a:srgbClr val="FF0000"/>
                </a:solidFill>
              </a:rPr>
              <a:t>Majority</a:t>
            </a:r>
            <a:r>
              <a:rPr lang="en-US" sz="2000" dirty="0"/>
              <a:t>= feck </a:t>
            </a:r>
            <a:r>
              <a:rPr lang="fa-IR" sz="2000" dirty="0"/>
              <a:t>   سرمایه گذاری</a:t>
            </a:r>
            <a:r>
              <a:rPr lang="en-US" sz="2000" u="sng" dirty="0">
                <a:solidFill>
                  <a:srgbClr val="FF0000"/>
                </a:solidFill>
              </a:rPr>
              <a:t>capitalize</a:t>
            </a:r>
            <a:r>
              <a:rPr lang="en-US" sz="2000" dirty="0"/>
              <a:t> =investment</a:t>
            </a:r>
          </a:p>
          <a:p>
            <a:pPr marL="0" indent="0" algn="l" defTabSz="507086">
              <a:lnSpc>
                <a:spcPct val="104000"/>
              </a:lnSpc>
              <a:spcBef>
                <a:spcPts val="0"/>
              </a:spcBef>
              <a:spcAft>
                <a:spcPts val="0"/>
              </a:spcAft>
              <a:buNone/>
            </a:pPr>
            <a:r>
              <a:rPr lang="fa-IR" sz="2000" dirty="0"/>
              <a:t>قیاس</a:t>
            </a:r>
            <a:r>
              <a:rPr lang="en-US" sz="2000" u="sng" dirty="0">
                <a:solidFill>
                  <a:srgbClr val="FF0000"/>
                </a:solidFill>
              </a:rPr>
              <a:t>analogy</a:t>
            </a:r>
            <a:r>
              <a:rPr lang="en-US" sz="2000" dirty="0"/>
              <a:t> =syllogism</a:t>
            </a:r>
            <a:r>
              <a:rPr lang="fa-IR" sz="2000" dirty="0"/>
              <a:t>  گواهی</a:t>
            </a:r>
            <a:r>
              <a:rPr lang="en-US" sz="2000" u="sng" dirty="0">
                <a:solidFill>
                  <a:srgbClr val="FF0000"/>
                </a:solidFill>
              </a:rPr>
              <a:t>testament</a:t>
            </a:r>
            <a:r>
              <a:rPr lang="en-US" sz="2000" dirty="0"/>
              <a:t>=evidence</a:t>
            </a:r>
          </a:p>
          <a:p>
            <a:pPr marL="0" indent="0" algn="l" defTabSz="507086">
              <a:lnSpc>
                <a:spcPct val="104000"/>
              </a:lnSpc>
              <a:spcBef>
                <a:spcPts val="0"/>
              </a:spcBef>
              <a:spcAft>
                <a:spcPts val="0"/>
              </a:spcAft>
              <a:buNone/>
            </a:pPr>
            <a:r>
              <a:rPr lang="fa-IR" sz="2000" dirty="0" smtClean="0"/>
              <a:t>ضمانت</a:t>
            </a:r>
            <a:r>
              <a:rPr lang="en-US" sz="2000" u="sng" dirty="0" smtClean="0">
                <a:solidFill>
                  <a:srgbClr val="FF0000"/>
                </a:solidFill>
              </a:rPr>
              <a:t>Guarantee</a:t>
            </a:r>
            <a:r>
              <a:rPr lang="en-US" sz="2000" dirty="0" smtClean="0"/>
              <a:t>= bail= guaranty</a:t>
            </a:r>
            <a:endParaRPr lang="ko-KR" altLang="en-US" sz="2000" dirty="0"/>
          </a:p>
        </p:txBody>
      </p:sp>
    </p:spTree>
    <p:extLst>
      <p:ext uri="{BB962C8B-B14F-4D97-AF65-F5344CB8AC3E}">
        <p14:creationId xmlns:p14="http://schemas.microsoft.com/office/powerpoint/2010/main" val="50410073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idx="1"/>
          </p:nvPr>
        </p:nvSpPr>
        <p:spPr>
          <a:xfrm>
            <a:off x="467544" y="332656"/>
            <a:ext cx="8229283" cy="5472608"/>
          </a:xfrm>
          <a:prstGeom prst="rect">
            <a:avLst/>
          </a:prstGeom>
          <a:noFill/>
          <a:ln w="0" cap="flat" cmpd="sng">
            <a:noFill/>
            <a:prstDash/>
          </a:ln>
        </p:spPr>
        <p:txBody>
          <a:bodyPr wrap="square" lIns="91275" tIns="45638" rIns="91275" bIns="45638" anchor="t">
            <a:normAutofit fontScale="92500" lnSpcReduction="10000"/>
          </a:bodyPr>
          <a:lstStyle/>
          <a:p>
            <a:pPr marL="0" indent="0" algn="l" defTabSz="507086">
              <a:lnSpc>
                <a:spcPct val="104000"/>
              </a:lnSpc>
              <a:spcBef>
                <a:spcPts val="0"/>
              </a:spcBef>
              <a:spcAft>
                <a:spcPts val="0"/>
              </a:spcAft>
              <a:buNone/>
            </a:pPr>
            <a:r>
              <a:rPr lang="en-US" sz="2200" dirty="0"/>
              <a:t>Another cognitive bias is known as the </a:t>
            </a:r>
            <a:r>
              <a:rPr lang="en-US" sz="2200" u="sng" dirty="0">
                <a:solidFill>
                  <a:srgbClr val="FF0000"/>
                </a:solidFill>
              </a:rPr>
              <a:t>illusion</a:t>
            </a:r>
            <a:r>
              <a:rPr lang="en-US" sz="2200" dirty="0">
                <a:solidFill>
                  <a:srgbClr val="FF0000"/>
                </a:solidFill>
              </a:rPr>
              <a:t> </a:t>
            </a:r>
            <a:r>
              <a:rPr lang="en-US" sz="2200" dirty="0"/>
              <a:t>of control</a:t>
            </a:r>
            <a:r>
              <a:rPr lang="en-US" sz="2400" dirty="0"/>
              <a:t>:</a:t>
            </a:r>
          </a:p>
          <a:p>
            <a:pPr marL="0" indent="0" algn="l">
              <a:lnSpc>
                <a:spcPct val="150000"/>
              </a:lnSpc>
              <a:spcAft>
                <a:spcPts val="1000"/>
              </a:spcAft>
              <a:buNone/>
            </a:pPr>
            <a:r>
              <a:rPr lang="en-US" sz="2200" dirty="0"/>
              <a:t>This is the </a:t>
            </a:r>
            <a:r>
              <a:rPr lang="en-US" sz="2200" u="sng" dirty="0">
                <a:solidFill>
                  <a:srgbClr val="FF0000"/>
                </a:solidFill>
              </a:rPr>
              <a:t>tendency</a:t>
            </a:r>
            <a:r>
              <a:rPr lang="en-US" sz="2200" dirty="0"/>
              <a:t> to overestimate one’s ability to control events</a:t>
            </a:r>
            <a:r>
              <a:rPr lang="en-US" sz="2000" dirty="0">
                <a:latin typeface="Calibri"/>
                <a:ea typeface="Times New Roman"/>
                <a:cs typeface="Arial"/>
              </a:rPr>
              <a:t>. </a:t>
            </a:r>
            <a:endParaRPr lang="en-US" sz="1800" dirty="0">
              <a:latin typeface="Calibri"/>
              <a:ea typeface="Times New Roman"/>
              <a:cs typeface="Arial"/>
            </a:endParaRPr>
          </a:p>
          <a:p>
            <a:pPr marL="0" indent="0" defTabSz="507086">
              <a:lnSpc>
                <a:spcPct val="124000"/>
              </a:lnSpc>
              <a:spcBef>
                <a:spcPts val="0"/>
              </a:spcBef>
              <a:spcAft>
                <a:spcPts val="0"/>
              </a:spcAft>
              <a:buNone/>
            </a:pPr>
            <a:r>
              <a:rPr lang="fa-IR" sz="2200" dirty="0">
                <a:solidFill>
                  <a:srgbClr val="003366"/>
                </a:solidFill>
                <a:latin typeface="Times New Roman" charset="0"/>
                <a:cs typeface="B Zar" panose="00000400000000000000" pitchFamily="2" charset="-78"/>
              </a:rPr>
              <a:t>یک انحراف شناختی دیگر باعنوان توهم کنترل شناخته می شود:</a:t>
            </a:r>
            <a:endParaRPr lang="en-US" sz="2200" dirty="0">
              <a:solidFill>
                <a:srgbClr val="003366"/>
              </a:solidFill>
              <a:latin typeface="Times New Roman" charset="0"/>
              <a:cs typeface="B Zar" panose="00000400000000000000" pitchFamily="2" charset="-78"/>
            </a:endParaRPr>
          </a:p>
          <a:p>
            <a:pPr marL="0" indent="0" defTabSz="507086">
              <a:lnSpc>
                <a:spcPct val="124000"/>
              </a:lnSpc>
              <a:spcBef>
                <a:spcPts val="0"/>
              </a:spcBef>
              <a:spcAft>
                <a:spcPts val="0"/>
              </a:spcAft>
              <a:buNone/>
            </a:pPr>
            <a:r>
              <a:rPr lang="fa-IR" sz="2200" dirty="0">
                <a:solidFill>
                  <a:srgbClr val="003366"/>
                </a:solidFill>
                <a:latin typeface="Times New Roman" charset="0"/>
                <a:cs typeface="B Zar" panose="00000400000000000000" pitchFamily="2" charset="-78"/>
              </a:rPr>
              <a:t>این تمایل برای برآورد بیش ازحد توانایی فرد برای کنترل رویدادهاست.</a:t>
            </a:r>
          </a:p>
          <a:p>
            <a:pPr marL="0" indent="0" algn="l">
              <a:lnSpc>
                <a:spcPct val="150000"/>
              </a:lnSpc>
              <a:spcAft>
                <a:spcPts val="1000"/>
              </a:spcAft>
              <a:buNone/>
            </a:pPr>
            <a:r>
              <a:rPr lang="en-US" sz="2200" dirty="0"/>
              <a:t>People seem to have tendency to attribute their success in life to their own good decision making and their </a:t>
            </a:r>
            <a:r>
              <a:rPr lang="en-US" sz="2200" u="sng" dirty="0">
                <a:solidFill>
                  <a:srgbClr val="FF0000"/>
                </a:solidFill>
              </a:rPr>
              <a:t>failures</a:t>
            </a:r>
            <a:r>
              <a:rPr lang="en-US" sz="2200" dirty="0"/>
              <a:t> to bad luck.</a:t>
            </a:r>
          </a:p>
          <a:p>
            <a:pPr marL="0" indent="0" defTabSz="507086">
              <a:lnSpc>
                <a:spcPct val="124000"/>
              </a:lnSpc>
              <a:spcBef>
                <a:spcPts val="0"/>
              </a:spcBef>
              <a:spcAft>
                <a:spcPts val="0"/>
              </a:spcAft>
              <a:buNone/>
            </a:pPr>
            <a:r>
              <a:rPr lang="fa-IR" sz="2200" dirty="0">
                <a:solidFill>
                  <a:srgbClr val="003366"/>
                </a:solidFill>
                <a:latin typeface="Times New Roman" charset="0"/>
                <a:cs typeface="B Zar" panose="00000400000000000000" pitchFamily="2" charset="-78"/>
              </a:rPr>
              <a:t>افراد ظاهرا تمایل دارند موفقیت خود را در زندگی به تصمیم گیری مناسب خود و شکست هایشان را به بدشانسی نسبت دهند</a:t>
            </a:r>
            <a:endParaRPr lang="en-US" sz="2200" dirty="0">
              <a:solidFill>
                <a:srgbClr val="003366"/>
              </a:solidFill>
              <a:latin typeface="Times New Roman" charset="0"/>
              <a:cs typeface="B Zar" panose="00000400000000000000" pitchFamily="2" charset="-78"/>
            </a:endParaRPr>
          </a:p>
          <a:p>
            <a:pPr marL="0" indent="0" algn="l">
              <a:lnSpc>
                <a:spcPct val="150000"/>
              </a:lnSpc>
              <a:spcAft>
                <a:spcPts val="1000"/>
              </a:spcAft>
              <a:buNone/>
            </a:pPr>
            <a:r>
              <a:rPr lang="fa-IR" sz="2400" dirty="0" smtClean="0">
                <a:latin typeface="Calibri"/>
                <a:ea typeface="Times New Roman"/>
                <a:cs typeface="Arial"/>
              </a:rPr>
              <a:t>توهم</a:t>
            </a:r>
            <a:r>
              <a:rPr lang="en-US" sz="2400" dirty="0">
                <a:solidFill>
                  <a:srgbClr val="FF0000"/>
                </a:solidFill>
                <a:latin typeface="Calibri"/>
                <a:ea typeface="Times New Roman"/>
                <a:cs typeface="Arial"/>
              </a:rPr>
              <a:t>illusion</a:t>
            </a:r>
            <a:r>
              <a:rPr lang="en-US" sz="2400" dirty="0">
                <a:latin typeface="Calibri"/>
                <a:ea typeface="Times New Roman"/>
                <a:cs typeface="Arial"/>
              </a:rPr>
              <a:t> = </a:t>
            </a:r>
            <a:r>
              <a:rPr lang="en-US" sz="2400" dirty="0" smtClean="0">
                <a:latin typeface="Calibri"/>
                <a:ea typeface="Times New Roman"/>
                <a:cs typeface="Arial"/>
              </a:rPr>
              <a:t>delusion</a:t>
            </a:r>
            <a:endParaRPr lang="fa-IR" sz="2400" dirty="0" smtClean="0">
              <a:latin typeface="Calibri"/>
              <a:ea typeface="Times New Roman"/>
              <a:cs typeface="Arial"/>
            </a:endParaRPr>
          </a:p>
          <a:p>
            <a:pPr marL="0" indent="0" algn="l">
              <a:lnSpc>
                <a:spcPct val="150000"/>
              </a:lnSpc>
              <a:spcAft>
                <a:spcPts val="1000"/>
              </a:spcAft>
              <a:buNone/>
            </a:pPr>
            <a:r>
              <a:rPr lang="fa-IR" sz="2400" dirty="0" smtClean="0">
                <a:latin typeface="Calibri"/>
                <a:ea typeface="Times New Roman"/>
                <a:cs typeface="Arial"/>
              </a:rPr>
              <a:t>گرایش، جهت</a:t>
            </a:r>
            <a:r>
              <a:rPr lang="en-US" sz="2400" dirty="0">
                <a:solidFill>
                  <a:srgbClr val="FF0000"/>
                </a:solidFill>
                <a:latin typeface="Calibri"/>
                <a:ea typeface="Times New Roman"/>
                <a:cs typeface="Arial"/>
              </a:rPr>
              <a:t>tendency</a:t>
            </a:r>
            <a:r>
              <a:rPr lang="en-US" sz="2400" dirty="0">
                <a:latin typeface="Calibri"/>
                <a:ea typeface="Times New Roman"/>
                <a:cs typeface="Arial"/>
              </a:rPr>
              <a:t> = tropism=</a:t>
            </a:r>
            <a:r>
              <a:rPr lang="en-US" sz="2000" dirty="0">
                <a:latin typeface="Calibri"/>
                <a:ea typeface="Times New Roman"/>
                <a:cs typeface="Arial"/>
              </a:rPr>
              <a:t> </a:t>
            </a:r>
            <a:r>
              <a:rPr lang="en-US" sz="2400" dirty="0" smtClean="0">
                <a:latin typeface="Calibri"/>
                <a:ea typeface="Times New Roman"/>
                <a:cs typeface="Arial"/>
              </a:rPr>
              <a:t>orientation</a:t>
            </a:r>
            <a:endParaRPr lang="fa-IR" sz="2400" dirty="0" smtClean="0">
              <a:latin typeface="Calibri"/>
              <a:ea typeface="Times New Roman"/>
              <a:cs typeface="Arial"/>
            </a:endParaRPr>
          </a:p>
          <a:p>
            <a:pPr marL="0" indent="0" algn="l">
              <a:lnSpc>
                <a:spcPct val="150000"/>
              </a:lnSpc>
              <a:spcAft>
                <a:spcPts val="1000"/>
              </a:spcAft>
              <a:buNone/>
            </a:pPr>
            <a:r>
              <a:rPr lang="fa-IR" sz="2400" dirty="0" smtClean="0">
                <a:latin typeface="Calibri"/>
                <a:ea typeface="Times New Roman"/>
                <a:cs typeface="Arial"/>
              </a:rPr>
              <a:t>شکست</a:t>
            </a:r>
            <a:r>
              <a:rPr lang="en-US" sz="2400" dirty="0">
                <a:solidFill>
                  <a:srgbClr val="FF0000"/>
                </a:solidFill>
                <a:latin typeface="Calibri"/>
                <a:ea typeface="Times New Roman"/>
                <a:cs typeface="Arial"/>
              </a:rPr>
              <a:t>failures</a:t>
            </a:r>
            <a:r>
              <a:rPr lang="en-US" sz="2400" dirty="0">
                <a:latin typeface="Calibri"/>
                <a:ea typeface="Times New Roman"/>
                <a:cs typeface="Arial"/>
              </a:rPr>
              <a:t> = defeat</a:t>
            </a:r>
            <a:r>
              <a:rPr lang="fa-IR" sz="2400" dirty="0" smtClean="0">
                <a:latin typeface="Calibri"/>
                <a:ea typeface="Times New Roman"/>
                <a:cs typeface="Arial"/>
              </a:rPr>
              <a:t> </a:t>
            </a:r>
            <a:endParaRPr lang="en-US" sz="2400" dirty="0">
              <a:latin typeface="Calibri"/>
              <a:ea typeface="Times New Roman"/>
              <a:cs typeface="Arial"/>
            </a:endParaRPr>
          </a:p>
          <a:p>
            <a:pPr marL="0" indent="0" defTabSz="507086">
              <a:lnSpc>
                <a:spcPct val="104000"/>
              </a:lnSpc>
              <a:spcBef>
                <a:spcPts val="0"/>
              </a:spcBef>
              <a:spcAft>
                <a:spcPts val="0"/>
              </a:spcAft>
              <a:buNone/>
            </a:pPr>
            <a:endParaRPr lang="ko-KR" altLang="en-US" sz="2000" dirty="0">
              <a:latin typeface="Times New Roman" charset="0"/>
              <a:cs typeface="B Zar" panose="00000400000000000000" pitchFamily="2" charset="-78"/>
            </a:endParaRPr>
          </a:p>
        </p:txBody>
      </p:sp>
    </p:spTree>
    <p:extLst>
      <p:ext uri="{BB962C8B-B14F-4D97-AF65-F5344CB8AC3E}">
        <p14:creationId xmlns:p14="http://schemas.microsoft.com/office/powerpoint/2010/main" val="241238283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idx="1"/>
          </p:nvPr>
        </p:nvSpPr>
        <p:spPr>
          <a:xfrm>
            <a:off x="323528" y="188640"/>
            <a:ext cx="8229283" cy="5832648"/>
          </a:xfrm>
          <a:prstGeom prst="rect">
            <a:avLst/>
          </a:prstGeom>
          <a:noFill/>
          <a:ln w="0" cap="flat" cmpd="sng">
            <a:noFill/>
            <a:prstDash/>
          </a:ln>
        </p:spPr>
        <p:txBody>
          <a:bodyPr wrap="square" lIns="91275" tIns="45638" rIns="91275" bIns="45638" anchor="t"/>
          <a:lstStyle/>
          <a:p>
            <a:pPr marL="0" indent="0" algn="l">
              <a:lnSpc>
                <a:spcPct val="115000"/>
              </a:lnSpc>
              <a:spcAft>
                <a:spcPts val="0"/>
              </a:spcAft>
              <a:buNone/>
            </a:pPr>
            <a:r>
              <a:rPr lang="en-US" sz="2000" dirty="0"/>
              <a:t>General or top managers seem to be particularly </a:t>
            </a:r>
            <a:r>
              <a:rPr lang="en-US" sz="2000" u="sng" dirty="0">
                <a:solidFill>
                  <a:srgbClr val="FF0000"/>
                </a:solidFill>
              </a:rPr>
              <a:t>prone</a:t>
            </a:r>
            <a:r>
              <a:rPr lang="en-US" sz="2000" dirty="0"/>
              <a:t> to this bias:</a:t>
            </a:r>
          </a:p>
          <a:p>
            <a:pPr marL="0" indent="0" algn="l" defTabSz="507086">
              <a:lnSpc>
                <a:spcPct val="104000"/>
              </a:lnSpc>
              <a:spcBef>
                <a:spcPts val="0"/>
              </a:spcBef>
              <a:spcAft>
                <a:spcPts val="0"/>
              </a:spcAft>
              <a:buNone/>
            </a:pPr>
            <a:r>
              <a:rPr lang="en-US" sz="2000" dirty="0"/>
              <a:t>Having risen to the top of an organization, they tend to be overconfident about their ability to succeed.</a:t>
            </a:r>
          </a:p>
          <a:p>
            <a:pPr marL="0" indent="0" defTabSz="507086">
              <a:lnSpc>
                <a:spcPct val="104000"/>
              </a:lnSpc>
              <a:spcBef>
                <a:spcPts val="0"/>
              </a:spcBef>
              <a:spcAft>
                <a:spcPts val="0"/>
              </a:spcAft>
              <a:buNone/>
            </a:pPr>
            <a:r>
              <a:rPr lang="en-US" sz="1600" dirty="0">
                <a:latin typeface="Calibri"/>
                <a:ea typeface="Times New Roman"/>
                <a:cs typeface="Arial"/>
              </a:rPr>
              <a:t> </a:t>
            </a:r>
            <a:r>
              <a:rPr lang="fa-IR" sz="2000" dirty="0">
                <a:latin typeface="Calibri"/>
                <a:ea typeface="Times New Roman"/>
                <a:cs typeface="B Zar"/>
              </a:rPr>
              <a:t>مدیران کل یا ارشد  ظاهرا به طور خاص مستعد این انحراف هستند:</a:t>
            </a:r>
            <a:r>
              <a:rPr lang="fa-IR" sz="1600" dirty="0">
                <a:ea typeface="Times New Roman"/>
                <a:cs typeface="Calibri"/>
              </a:rPr>
              <a:t> </a:t>
            </a:r>
            <a:endParaRPr lang="en-US" sz="1600" dirty="0" smtClean="0">
              <a:ea typeface="Times New Roman"/>
              <a:cs typeface="Calibri"/>
            </a:endParaRPr>
          </a:p>
          <a:p>
            <a:pPr marL="0" indent="0">
              <a:lnSpc>
                <a:spcPct val="115000"/>
              </a:lnSpc>
              <a:spcAft>
                <a:spcPts val="0"/>
              </a:spcAft>
              <a:buNone/>
            </a:pPr>
            <a:r>
              <a:rPr lang="fa-IR" sz="2000" dirty="0">
                <a:latin typeface="Calibri"/>
                <a:ea typeface="Times New Roman"/>
                <a:cs typeface="B Zar"/>
              </a:rPr>
              <a:t>با </a:t>
            </a:r>
            <a:r>
              <a:rPr lang="fa-IR" sz="2000" dirty="0" smtClean="0">
                <a:latin typeface="Calibri"/>
                <a:ea typeface="Times New Roman"/>
                <a:cs typeface="B Zar"/>
              </a:rPr>
              <a:t>ترقی کردن به </a:t>
            </a:r>
            <a:r>
              <a:rPr lang="fa-IR" sz="2000" dirty="0">
                <a:latin typeface="Calibri"/>
                <a:ea typeface="Times New Roman"/>
                <a:cs typeface="B Zar"/>
              </a:rPr>
              <a:t>راس یک سازمان آنها بیش ازحد به توانایی خود برای موفقیت اطمینان پیدا می </a:t>
            </a:r>
            <a:r>
              <a:rPr lang="fa-IR" sz="2000" dirty="0" smtClean="0">
                <a:latin typeface="Calibri"/>
                <a:ea typeface="Times New Roman"/>
                <a:cs typeface="B Zar"/>
              </a:rPr>
              <a:t>کنند.</a:t>
            </a:r>
          </a:p>
          <a:p>
            <a:pPr marL="0" indent="0" algn="l">
              <a:lnSpc>
                <a:spcPct val="115000"/>
              </a:lnSpc>
              <a:spcAft>
                <a:spcPts val="0"/>
              </a:spcAft>
              <a:buNone/>
            </a:pPr>
            <a:endParaRPr lang="en-US" sz="1400" dirty="0">
              <a:latin typeface="Calibri"/>
              <a:ea typeface="Times New Roman"/>
              <a:cs typeface="Arial"/>
            </a:endParaRPr>
          </a:p>
          <a:p>
            <a:pPr marL="0" indent="0" algn="l">
              <a:lnSpc>
                <a:spcPct val="115000"/>
              </a:lnSpc>
              <a:spcAft>
                <a:spcPts val="0"/>
              </a:spcAft>
              <a:buNone/>
            </a:pPr>
            <a:r>
              <a:rPr lang="en-US" sz="2000" dirty="0"/>
              <a:t>According to Richard Roll, such over</a:t>
            </a:r>
            <a:r>
              <a:rPr lang="en-US" sz="2000" dirty="0">
                <a:solidFill>
                  <a:srgbClr val="FF0000"/>
                </a:solidFill>
              </a:rPr>
              <a:t>confidence</a:t>
            </a:r>
            <a:r>
              <a:rPr lang="en-US" sz="2000" dirty="0"/>
              <a:t> leads to what he has termed the </a:t>
            </a:r>
            <a:r>
              <a:rPr lang="en-US" sz="2000" u="sng" dirty="0">
                <a:solidFill>
                  <a:srgbClr val="FF0000"/>
                </a:solidFill>
              </a:rPr>
              <a:t>hubris</a:t>
            </a:r>
            <a:r>
              <a:rPr lang="en-US" sz="2000" dirty="0"/>
              <a:t> </a:t>
            </a:r>
            <a:r>
              <a:rPr lang="en-US" sz="2000" u="sng" dirty="0">
                <a:solidFill>
                  <a:srgbClr val="FF0000"/>
                </a:solidFill>
              </a:rPr>
              <a:t>hypothesis </a:t>
            </a:r>
            <a:r>
              <a:rPr lang="en-US" sz="2000" dirty="0"/>
              <a:t>of takeovers. </a:t>
            </a:r>
          </a:p>
          <a:p>
            <a:pPr marL="0" indent="0">
              <a:lnSpc>
                <a:spcPct val="115000"/>
              </a:lnSpc>
              <a:spcAft>
                <a:spcPts val="0"/>
              </a:spcAft>
              <a:buNone/>
            </a:pPr>
            <a:r>
              <a:rPr lang="fa-IR" sz="1900" dirty="0" smtClean="0">
                <a:latin typeface="Calibri"/>
                <a:ea typeface="Times New Roman"/>
                <a:cs typeface="B Zar"/>
              </a:rPr>
              <a:t>به اعتقاد ریچارد بول، این  اطمینان بیش از حد موجب چیزی می شود که او آنرا فرضیه اعمال کنترل مغرورانه نامید</a:t>
            </a:r>
          </a:p>
          <a:p>
            <a:pPr marL="0" indent="0" algn="l">
              <a:lnSpc>
                <a:spcPct val="115000"/>
              </a:lnSpc>
              <a:spcAft>
                <a:spcPts val="0"/>
              </a:spcAft>
              <a:buNone/>
            </a:pPr>
            <a:r>
              <a:rPr lang="fa-IR" sz="1900" dirty="0" smtClean="0">
                <a:latin typeface="Calibri"/>
                <a:ea typeface="Times New Roman"/>
                <a:cs typeface="Arial"/>
              </a:rPr>
              <a:t>   </a:t>
            </a:r>
            <a:r>
              <a:rPr lang="fa-IR" sz="2000" dirty="0" smtClean="0">
                <a:latin typeface="Calibri"/>
                <a:ea typeface="Times New Roman"/>
                <a:cs typeface="Arial"/>
              </a:rPr>
              <a:t>مستعد کردن</a:t>
            </a:r>
            <a:r>
              <a:rPr lang="en-US" sz="2000" dirty="0">
                <a:solidFill>
                  <a:srgbClr val="FF0000"/>
                </a:solidFill>
              </a:rPr>
              <a:t>prone</a:t>
            </a:r>
            <a:r>
              <a:rPr lang="en-US" sz="2000" dirty="0" smtClean="0"/>
              <a:t>=predisposed</a:t>
            </a:r>
          </a:p>
          <a:p>
            <a:pPr marL="0" indent="0" algn="l" defTabSz="507086">
              <a:lnSpc>
                <a:spcPct val="115000"/>
              </a:lnSpc>
              <a:spcAft>
                <a:spcPts val="0"/>
              </a:spcAft>
              <a:buNone/>
            </a:pPr>
            <a:r>
              <a:rPr lang="fa-IR" sz="2000" dirty="0" smtClean="0"/>
              <a:t>ترقی کردن</a:t>
            </a:r>
            <a:r>
              <a:rPr lang="en-US" sz="2000" dirty="0" err="1"/>
              <a:t>Climp</a:t>
            </a:r>
            <a:r>
              <a:rPr lang="en-US" sz="2000" dirty="0"/>
              <a:t>=grow</a:t>
            </a:r>
            <a:r>
              <a:rPr lang="en-US" sz="2000" dirty="0" smtClean="0"/>
              <a:t> </a:t>
            </a:r>
            <a:r>
              <a:rPr lang="fa-IR" sz="2000" dirty="0" smtClean="0"/>
              <a:t>=</a:t>
            </a:r>
            <a:r>
              <a:rPr lang="en-US" sz="2000" dirty="0">
                <a:solidFill>
                  <a:srgbClr val="FF0000"/>
                </a:solidFill>
              </a:rPr>
              <a:t>risen</a:t>
            </a:r>
            <a:endParaRPr lang="fa-IR" sz="2000" dirty="0">
              <a:solidFill>
                <a:srgbClr val="FF0000"/>
              </a:solidFill>
            </a:endParaRPr>
          </a:p>
          <a:p>
            <a:pPr marL="0" indent="0" algn="l" defTabSz="507086">
              <a:lnSpc>
                <a:spcPct val="115000"/>
              </a:lnSpc>
              <a:spcAft>
                <a:spcPts val="0"/>
              </a:spcAft>
              <a:buNone/>
            </a:pPr>
            <a:r>
              <a:rPr lang="fa-IR" sz="2000" dirty="0"/>
              <a:t>مطمئن</a:t>
            </a:r>
            <a:r>
              <a:rPr lang="en-US" sz="2000" dirty="0">
                <a:solidFill>
                  <a:srgbClr val="FF0000"/>
                </a:solidFill>
              </a:rPr>
              <a:t>Confident</a:t>
            </a:r>
            <a:r>
              <a:rPr lang="en-US" sz="2000" dirty="0"/>
              <a:t>=safe</a:t>
            </a:r>
            <a:endParaRPr lang="fa-IR" altLang="ko-KR" sz="2000" dirty="0"/>
          </a:p>
          <a:p>
            <a:pPr marL="0" indent="0" algn="l" defTabSz="507086">
              <a:lnSpc>
                <a:spcPct val="115000"/>
              </a:lnSpc>
              <a:spcAft>
                <a:spcPts val="0"/>
              </a:spcAft>
              <a:buNone/>
            </a:pPr>
            <a:r>
              <a:rPr lang="fa-IR" sz="2000" dirty="0"/>
              <a:t>غرور</a:t>
            </a:r>
            <a:r>
              <a:rPr lang="en-US" sz="2000" dirty="0" err="1">
                <a:solidFill>
                  <a:srgbClr val="FF0000"/>
                </a:solidFill>
              </a:rPr>
              <a:t>hurbris</a:t>
            </a:r>
            <a:r>
              <a:rPr lang="en-US" sz="2000" dirty="0"/>
              <a:t>= pride</a:t>
            </a:r>
            <a:endParaRPr lang="fa-IR" altLang="ko-KR" sz="2000" dirty="0"/>
          </a:p>
          <a:p>
            <a:pPr marL="0" indent="0" algn="l" defTabSz="507086">
              <a:lnSpc>
                <a:spcPct val="115000"/>
              </a:lnSpc>
              <a:spcAft>
                <a:spcPts val="0"/>
              </a:spcAft>
              <a:buNone/>
            </a:pPr>
            <a:r>
              <a:rPr lang="fa-IR" sz="2000" dirty="0"/>
              <a:t>فرضیه</a:t>
            </a:r>
            <a:r>
              <a:rPr lang="en-US" sz="2000" u="sng" dirty="0">
                <a:solidFill>
                  <a:srgbClr val="FF0000"/>
                </a:solidFill>
              </a:rPr>
              <a:t>hypothesis</a:t>
            </a:r>
            <a:r>
              <a:rPr lang="en-US" sz="2000" dirty="0"/>
              <a:t>=theory</a:t>
            </a:r>
            <a:endParaRPr lang="ko-KR" altLang="en-US" sz="2000" dirty="0"/>
          </a:p>
        </p:txBody>
      </p:sp>
    </p:spTree>
    <p:extLst>
      <p:ext uri="{BB962C8B-B14F-4D97-AF65-F5344CB8AC3E}">
        <p14:creationId xmlns:p14="http://schemas.microsoft.com/office/powerpoint/2010/main" val="255529782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type="subTitle" idx="1"/>
          </p:nvPr>
        </p:nvSpPr>
        <p:spPr>
          <a:xfrm>
            <a:off x="457042" y="273813"/>
            <a:ext cx="8229283" cy="5852752"/>
          </a:xfrm>
          <a:prstGeom prst="rect">
            <a:avLst/>
          </a:prstGeom>
          <a:noFill/>
          <a:ln w="0" cap="flat" cmpd="sng">
            <a:noFill/>
            <a:prstDash/>
          </a:ln>
        </p:spPr>
        <p:txBody>
          <a:bodyPr wrap="square" lIns="91275" tIns="45638" rIns="91275" bIns="45638" anchor="t">
            <a:normAutofit lnSpcReduction="10000"/>
          </a:bodyPr>
          <a:lstStyle/>
          <a:p>
            <a:pPr algn="l" defTabSz="507086">
              <a:lnSpc>
                <a:spcPct val="104000"/>
              </a:lnSpc>
              <a:spcBef>
                <a:spcPts val="0"/>
              </a:spcBef>
              <a:spcAft>
                <a:spcPts val="0"/>
              </a:spcAft>
            </a:pPr>
            <a:r>
              <a:rPr lang="en-US" sz="2000" dirty="0">
                <a:latin typeface="Calibri"/>
                <a:ea typeface="Times New Roman"/>
                <a:cs typeface="Arial"/>
              </a:rPr>
              <a:t>Roll argues that top managers are typically overconfident about their abilities </a:t>
            </a:r>
            <a:endParaRPr lang="fa-IR" sz="2000" dirty="0" smtClean="0">
              <a:latin typeface="Calibri"/>
              <a:ea typeface="Times New Roman"/>
              <a:cs typeface="Arial"/>
            </a:endParaRPr>
          </a:p>
          <a:p>
            <a:pPr algn="l" defTabSz="507086">
              <a:lnSpc>
                <a:spcPct val="104000"/>
              </a:lnSpc>
              <a:spcBef>
                <a:spcPts val="0"/>
              </a:spcBef>
              <a:spcAft>
                <a:spcPts val="0"/>
              </a:spcAft>
            </a:pPr>
            <a:r>
              <a:rPr lang="en-US" sz="2000" dirty="0" smtClean="0">
                <a:latin typeface="Calibri"/>
                <a:ea typeface="Times New Roman"/>
                <a:cs typeface="Arial"/>
              </a:rPr>
              <a:t>to </a:t>
            </a:r>
            <a:r>
              <a:rPr lang="en-US" sz="2000" dirty="0">
                <a:latin typeface="Calibri"/>
                <a:ea typeface="Times New Roman"/>
                <a:cs typeface="Arial"/>
              </a:rPr>
              <a:t>create value by acquiring another company</a:t>
            </a:r>
            <a:r>
              <a:rPr lang="en-US" sz="2000" dirty="0" smtClean="0">
                <a:latin typeface="Calibri"/>
                <a:ea typeface="Times New Roman"/>
                <a:cs typeface="Arial"/>
              </a:rPr>
              <a:t>.</a:t>
            </a:r>
          </a:p>
          <a:p>
            <a:pPr algn="r" defTabSz="507086">
              <a:lnSpc>
                <a:spcPct val="114000"/>
              </a:lnSpc>
              <a:spcBef>
                <a:spcPts val="0"/>
              </a:spcBef>
              <a:spcAft>
                <a:spcPts val="0"/>
              </a:spcAft>
            </a:pPr>
            <a:r>
              <a:rPr lang="fa-IR" sz="2000" dirty="0">
                <a:solidFill>
                  <a:srgbClr val="003366"/>
                </a:solidFill>
                <a:latin typeface="Times New Roman" charset="0"/>
                <a:cs typeface="B Zar" panose="00000400000000000000" pitchFamily="2" charset="-78"/>
              </a:rPr>
              <a:t>رول استدلال می کند که مدیران ارشد معمولا به توانایی خود برای خلق ارزش از طریق تحصیل یک شرکت دیگر اعتماد بیش از حد دارند</a:t>
            </a:r>
            <a:endParaRPr lang="en-US" sz="2000" dirty="0">
              <a:solidFill>
                <a:srgbClr val="003366"/>
              </a:solidFill>
              <a:latin typeface="Times New Roman" charset="0"/>
              <a:cs typeface="B Zar" panose="00000400000000000000" pitchFamily="2" charset="-78"/>
            </a:endParaRPr>
          </a:p>
          <a:p>
            <a:pPr algn="l">
              <a:lnSpc>
                <a:spcPct val="115000"/>
              </a:lnSpc>
              <a:spcAft>
                <a:spcPts val="0"/>
              </a:spcAft>
            </a:pPr>
            <a:r>
              <a:rPr lang="en-US" sz="2000" dirty="0"/>
              <a:t>Hence, they end up making poor </a:t>
            </a:r>
            <a:r>
              <a:rPr lang="en-US" sz="2000" u="sng" dirty="0">
                <a:solidFill>
                  <a:srgbClr val="FF0000"/>
                </a:solidFill>
              </a:rPr>
              <a:t>acquisition</a:t>
            </a:r>
            <a:r>
              <a:rPr lang="en-US" sz="2000" dirty="0"/>
              <a:t> decisions, often paying far too much for the companies they acquire</a:t>
            </a:r>
            <a:r>
              <a:rPr lang="en-US" sz="2000" dirty="0">
                <a:latin typeface="Calibri"/>
                <a:ea typeface="Times New Roman"/>
                <a:cs typeface="Arial"/>
              </a:rPr>
              <a:t>.</a:t>
            </a:r>
            <a:endParaRPr lang="en-US" sz="1800" dirty="0">
              <a:latin typeface="Calibri"/>
              <a:ea typeface="Times New Roman"/>
              <a:cs typeface="Arial"/>
            </a:endParaRPr>
          </a:p>
          <a:p>
            <a:pPr algn="r" defTabSz="507086">
              <a:lnSpc>
                <a:spcPct val="114000"/>
              </a:lnSpc>
              <a:spcBef>
                <a:spcPts val="0"/>
              </a:spcBef>
              <a:spcAft>
                <a:spcPts val="0"/>
              </a:spcAft>
            </a:pPr>
            <a:r>
              <a:rPr lang="fa-IR" sz="2000" dirty="0">
                <a:solidFill>
                  <a:srgbClr val="003366"/>
                </a:solidFill>
                <a:latin typeface="Times New Roman" charset="0"/>
                <a:cs typeface="B Zar" panose="00000400000000000000" pitchFamily="2" charset="-78"/>
              </a:rPr>
              <a:t>بنابراین، آنها تصمیمات تحصیل ضعیفی اتخاذ می کنند، غالبا هزینه بسیار بالایی را برای شرکت هایی که تحصیل می کنند پرداخت می نمایند</a:t>
            </a:r>
          </a:p>
          <a:p>
            <a:pPr algn="l">
              <a:lnSpc>
                <a:spcPct val="115000"/>
              </a:lnSpc>
              <a:spcAft>
                <a:spcPts val="0"/>
              </a:spcAft>
            </a:pPr>
            <a:r>
              <a:rPr lang="en-US" sz="2000" dirty="0"/>
              <a:t>Subsequently, servicing the debt taken on to finance such an acquisition makes it all but </a:t>
            </a:r>
            <a:r>
              <a:rPr lang="en-US" sz="2000" dirty="0">
                <a:solidFill>
                  <a:srgbClr val="FF0000"/>
                </a:solidFill>
              </a:rPr>
              <a:t>impossible</a:t>
            </a:r>
            <a:r>
              <a:rPr lang="en-US" sz="2000" dirty="0"/>
              <a:t> to make money from the acquisition</a:t>
            </a:r>
            <a:r>
              <a:rPr lang="en-US" sz="2000" dirty="0">
                <a:latin typeface="Calibri"/>
                <a:ea typeface="Times New Roman"/>
                <a:cs typeface="Arial"/>
              </a:rPr>
              <a:t>.</a:t>
            </a:r>
            <a:endParaRPr lang="en-US" sz="1800" dirty="0">
              <a:latin typeface="Calibri"/>
              <a:ea typeface="Times New Roman"/>
              <a:cs typeface="Arial"/>
            </a:endParaRPr>
          </a:p>
          <a:p>
            <a:pPr algn="r" defTabSz="507086">
              <a:lnSpc>
                <a:spcPct val="104000"/>
              </a:lnSpc>
              <a:spcBef>
                <a:spcPts val="0"/>
              </a:spcBef>
              <a:spcAft>
                <a:spcPts val="0"/>
              </a:spcAft>
            </a:pPr>
            <a:r>
              <a:rPr lang="fa-IR" sz="2000" dirty="0">
                <a:solidFill>
                  <a:srgbClr val="003366"/>
                </a:solidFill>
                <a:latin typeface="Times New Roman" charset="0"/>
                <a:cs typeface="B Zar" panose="00000400000000000000" pitchFamily="2" charset="-78"/>
              </a:rPr>
              <a:t>در ادامه، تامین بدهی پذیرفته شده برای تامین مالی این تحصیل ها کسب درآمد از شرکت های تحصیل شده را غیر ممکن می سازد</a:t>
            </a:r>
            <a:r>
              <a:rPr lang="en-US" sz="2000" dirty="0" smtClean="0">
                <a:latin typeface="Calibri"/>
                <a:ea typeface="Times New Roman"/>
                <a:cs typeface="B Zar"/>
              </a:rPr>
              <a:t>.</a:t>
            </a:r>
            <a:endParaRPr lang="fa-IR" sz="2000" dirty="0" smtClean="0">
              <a:latin typeface="Calibri"/>
              <a:ea typeface="Times New Roman"/>
              <a:cs typeface="B Zar"/>
            </a:endParaRPr>
          </a:p>
          <a:p>
            <a:pPr algn="r" defTabSz="507086">
              <a:lnSpc>
                <a:spcPct val="104000"/>
              </a:lnSpc>
              <a:spcBef>
                <a:spcPts val="0"/>
              </a:spcBef>
              <a:spcAft>
                <a:spcPts val="0"/>
              </a:spcAft>
            </a:pPr>
            <a:endParaRPr lang="fa-IR" sz="2000" dirty="0" smtClean="0">
              <a:latin typeface="Calibri"/>
              <a:ea typeface="Times New Roman"/>
              <a:cs typeface="B Zar"/>
            </a:endParaRPr>
          </a:p>
          <a:p>
            <a:pPr lvl="0" algn="l" defTabSz="507086">
              <a:lnSpc>
                <a:spcPct val="104000"/>
              </a:lnSpc>
              <a:spcBef>
                <a:spcPts val="0"/>
              </a:spcBef>
              <a:spcAft>
                <a:spcPts val="0"/>
              </a:spcAft>
            </a:pPr>
            <a:r>
              <a:rPr lang="fa-IR" sz="2000" dirty="0">
                <a:solidFill>
                  <a:srgbClr val="000000"/>
                </a:solidFill>
                <a:latin typeface="Calibri"/>
                <a:ea typeface="Times New Roman"/>
                <a:cs typeface="Arial"/>
              </a:rPr>
              <a:t>حصول،اکتساب،دستیابی</a:t>
            </a:r>
            <a:r>
              <a:rPr lang="en-US" sz="2000" dirty="0">
                <a:solidFill>
                  <a:srgbClr val="FF0000"/>
                </a:solidFill>
              </a:rPr>
              <a:t>Acquisition</a:t>
            </a:r>
            <a:r>
              <a:rPr lang="en-US" sz="2000" dirty="0"/>
              <a:t>=attainment=access=reach= acquisition </a:t>
            </a:r>
            <a:endParaRPr lang="fa-IR" sz="2000" dirty="0"/>
          </a:p>
          <a:p>
            <a:pPr algn="l" defTabSz="507086">
              <a:lnSpc>
                <a:spcPct val="104000"/>
              </a:lnSpc>
              <a:spcBef>
                <a:spcPts val="0"/>
              </a:spcBef>
              <a:spcAft>
                <a:spcPts val="0"/>
              </a:spcAft>
            </a:pPr>
            <a:r>
              <a:rPr lang="fa-IR" sz="2000" dirty="0"/>
              <a:t>غیر ممکن ،نشدنی،غیر عملی</a:t>
            </a:r>
            <a:r>
              <a:rPr lang="en-US" sz="2000" dirty="0">
                <a:solidFill>
                  <a:srgbClr val="FF0000"/>
                </a:solidFill>
              </a:rPr>
              <a:t>Impossible</a:t>
            </a:r>
            <a:r>
              <a:rPr lang="en-US" sz="2000" dirty="0"/>
              <a:t>= infeasible= impractical</a:t>
            </a:r>
            <a:r>
              <a:rPr lang="fa-IR" sz="2000" dirty="0"/>
              <a:t> </a:t>
            </a:r>
          </a:p>
          <a:p>
            <a:pPr algn="l" defTabSz="507086">
              <a:lnSpc>
                <a:spcPct val="104000"/>
              </a:lnSpc>
              <a:spcBef>
                <a:spcPts val="0"/>
              </a:spcBef>
              <a:spcAft>
                <a:spcPts val="0"/>
              </a:spcAft>
            </a:pPr>
            <a:endParaRPr lang="fa-IR" altLang="ko-KR" sz="2000" dirty="0">
              <a:solidFill>
                <a:srgbClr val="000000"/>
              </a:solidFill>
              <a:latin typeface="Times New Roman" charset="0"/>
              <a:cs typeface="B Zar" panose="00000400000000000000" pitchFamily="2" charset="-78"/>
            </a:endParaRPr>
          </a:p>
        </p:txBody>
      </p:sp>
    </p:spTree>
    <p:extLst>
      <p:ext uri="{BB962C8B-B14F-4D97-AF65-F5344CB8AC3E}">
        <p14:creationId xmlns:p14="http://schemas.microsoft.com/office/powerpoint/2010/main" val="31056141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4453" name="WordArt 5"/>
          <p:cNvSpPr>
            <a:spLocks noChangeArrowheads="1" noChangeShapeType="1" noTextEdit="1"/>
          </p:cNvSpPr>
          <p:nvPr/>
        </p:nvSpPr>
        <p:spPr bwMode="gray">
          <a:xfrm>
            <a:off x="3131840" y="692696"/>
            <a:ext cx="3672408" cy="2160240"/>
          </a:xfrm>
          <a:prstGeom prst="rect">
            <a:avLst/>
          </a:prstGeom>
        </p:spPr>
        <p:txBody>
          <a:bodyPr wrap="none" fromWordArt="1">
            <a:prstTxWarp prst="textDeflate">
              <a:avLst>
                <a:gd name="adj" fmla="val 0"/>
              </a:avLst>
            </a:prstTxWarp>
          </a:bodyPr>
          <a:lstStyle/>
          <a:p>
            <a:pPr algn="ctr" rtl="0"/>
            <a:r>
              <a:rPr lang="fa-IR" sz="4400" b="1" kern="10" dirty="0" smtClean="0">
                <a:ln w="28575">
                  <a:solidFill>
                    <a:srgbClr val="FFFFFF"/>
                  </a:solidFill>
                  <a:round/>
                  <a:headEnd/>
                  <a:tailEnd/>
                </a:ln>
                <a:gradFill rotWithShape="1">
                  <a:gsLst>
                    <a:gs pos="0">
                      <a:srgbClr val="99CCFF"/>
                    </a:gs>
                    <a:gs pos="100000">
                      <a:srgbClr val="1B33E7"/>
                    </a:gs>
                  </a:gsLst>
                  <a:lin ang="0" scaled="1"/>
                </a:gradFill>
                <a:effectLst>
                  <a:outerShdw dist="53882" dir="2700000" algn="ctr" rotWithShape="0">
                    <a:srgbClr val="000798">
                      <a:alpha val="50000"/>
                    </a:srgbClr>
                  </a:outerShdw>
                </a:effectLst>
                <a:latin typeface="IranNastaliq" panose="02020505000000020003" pitchFamily="18" charset="0"/>
                <a:cs typeface="IranNastaliq" panose="02020505000000020003" pitchFamily="18" charset="0"/>
              </a:rPr>
              <a:t> سپاس از توجه شما </a:t>
            </a:r>
            <a:endParaRPr lang="fa-IR" sz="4400" b="1" kern="10" dirty="0">
              <a:ln w="28575">
                <a:solidFill>
                  <a:srgbClr val="FFFFFF"/>
                </a:solidFill>
                <a:round/>
                <a:headEnd/>
                <a:tailEnd/>
              </a:ln>
              <a:gradFill rotWithShape="1">
                <a:gsLst>
                  <a:gs pos="0">
                    <a:srgbClr val="99CCFF"/>
                  </a:gs>
                  <a:gs pos="100000">
                    <a:srgbClr val="1B33E7"/>
                  </a:gs>
                </a:gsLst>
                <a:lin ang="0" scaled="1"/>
              </a:gradFill>
              <a:effectLst>
                <a:outerShdw dist="53882" dir="2700000" algn="ctr" rotWithShape="0">
                  <a:srgbClr val="000798">
                    <a:alpha val="50000"/>
                  </a:srgbClr>
                </a:outerShdw>
              </a:effectLst>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429002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fade">
                                      <p:cBhvr>
                                        <p:cTn id="7" dur="1000"/>
                                        <p:tgtEl>
                                          <p:spTgt spid="104453"/>
                                        </p:tgtEl>
                                      </p:cBhvr>
                                    </p:animEffect>
                                    <p:anim calcmode="lin" valueType="num">
                                      <p:cBhvr>
                                        <p:cTn id="8" dur="1000" fill="hold"/>
                                        <p:tgtEl>
                                          <p:spTgt spid="104453"/>
                                        </p:tgtEl>
                                        <p:attrNameLst>
                                          <p:attrName>ppt_x</p:attrName>
                                        </p:attrNameLst>
                                      </p:cBhvr>
                                      <p:tavLst>
                                        <p:tav tm="0">
                                          <p:val>
                                            <p:strVal val="#ppt_x"/>
                                          </p:val>
                                        </p:tav>
                                        <p:tav tm="100000">
                                          <p:val>
                                            <p:strVal val="#ppt_x"/>
                                          </p:val>
                                        </p:tav>
                                      </p:tavLst>
                                    </p:anim>
                                    <p:anim calcmode="lin" valueType="num">
                                      <p:cBhvr>
                                        <p:cTn id="9" dur="1000" fill="hold"/>
                                        <p:tgtEl>
                                          <p:spTgt spid="1044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owchart: Terminator 22"/>
          <p:cNvSpPr/>
          <p:nvPr/>
        </p:nvSpPr>
        <p:spPr>
          <a:xfrm>
            <a:off x="4214810" y="4214818"/>
            <a:ext cx="4572032" cy="1000132"/>
          </a:xfrm>
          <a:prstGeom prst="flowChartTerminator">
            <a:avLst/>
          </a:prstGeom>
          <a:solidFill>
            <a:srgbClr val="FDFBFF"/>
          </a:solidFill>
          <a:ln>
            <a:solidFill>
              <a:srgbClr val="7030A0"/>
            </a:solidFill>
          </a:ln>
        </p:spPr>
        <p:style>
          <a:lnRef idx="1">
            <a:schemeClr val="accent1"/>
          </a:lnRef>
          <a:fillRef idx="2">
            <a:schemeClr val="accent1"/>
          </a:fillRef>
          <a:effectRef idx="1">
            <a:schemeClr val="accent1"/>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cs typeface="B Lotus" panose="00000400000000000000" pitchFamily="2" charset="-78"/>
              </a:rPr>
              <a:t>خانم دکتر غفورنیا</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cs typeface="B Lotus" panose="00000400000000000000" pitchFamily="2" charset="-78"/>
            </a:endParaRPr>
          </a:p>
        </p:txBody>
      </p:sp>
      <p:sp>
        <p:nvSpPr>
          <p:cNvPr id="10" name="Rounded Rectangle 9"/>
          <p:cNvSpPr/>
          <p:nvPr/>
        </p:nvSpPr>
        <p:spPr>
          <a:xfrm>
            <a:off x="117620" y="1844824"/>
            <a:ext cx="8858312" cy="1869928"/>
          </a:xfrm>
          <a:prstGeom prst="roundRect">
            <a:avLst>
              <a:gd name="adj" fmla="val 8813"/>
            </a:avLst>
          </a:prstGeom>
          <a:ln>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sz="3600" dirty="0"/>
          </a:p>
        </p:txBody>
      </p:sp>
      <p:sp>
        <p:nvSpPr>
          <p:cNvPr id="11" name="Rounded Rectangle 10"/>
          <p:cNvSpPr/>
          <p:nvPr/>
        </p:nvSpPr>
        <p:spPr>
          <a:xfrm rot="5400000">
            <a:off x="-534434" y="2589233"/>
            <a:ext cx="1893588" cy="396156"/>
          </a:xfrm>
          <a:prstGeom prst="roundRect">
            <a:avLst>
              <a:gd name="adj" fmla="val 50000"/>
            </a:avLst>
          </a:prstGeom>
          <a:ln>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lIns="0" tIns="0" rIns="0" bIns="0" anchor="ctr" anchorCtr="1">
            <a:scene3d>
              <a:camera prst="orthographicFront"/>
              <a:lightRig rig="soft" dir="t">
                <a:rot lat="0" lon="0" rev="10800000"/>
              </a:lightRig>
            </a:scene3d>
            <a:sp3d>
              <a:bevelT w="27940" h="12700"/>
              <a:contourClr>
                <a:srgbClr val="DDDDDD"/>
              </a:contourClr>
            </a:sp3d>
          </a:bodyPr>
          <a:lstStyle/>
          <a:p>
            <a:pPr algn="ctr" fontAlgn="auto">
              <a:lnSpc>
                <a:spcPct val="50000"/>
              </a:lnSpc>
              <a:spcBef>
                <a:spcPts val="0"/>
              </a:spcBef>
              <a:spcAft>
                <a:spcPts val="0"/>
              </a:spcAft>
              <a:defRPr/>
            </a:pPr>
            <a:r>
              <a:rPr lang="fa-IR" sz="1200" b="1" spc="150" dirty="0">
                <a:ln w="11430"/>
                <a:solidFill>
                  <a:srgbClr val="F8F8F8"/>
                </a:solidFill>
                <a:effectLst>
                  <a:outerShdw blurRad="25400" algn="tl" rotWithShape="0">
                    <a:srgbClr val="000000">
                      <a:alpha val="43000"/>
                    </a:srgbClr>
                  </a:outerShdw>
                </a:effectLst>
              </a:rPr>
              <a:t>...................................</a:t>
            </a:r>
            <a:endParaRPr lang="en-US" sz="1200" b="1" spc="150" dirty="0">
              <a:ln w="11430"/>
              <a:solidFill>
                <a:srgbClr val="F8F8F8"/>
              </a:solidFill>
              <a:effectLst>
                <a:outerShdw blurRad="25400" algn="tl" rotWithShape="0">
                  <a:srgbClr val="000000">
                    <a:alpha val="43000"/>
                  </a:srgbClr>
                </a:outerShdw>
              </a:effectLst>
            </a:endParaRPr>
          </a:p>
        </p:txBody>
      </p:sp>
      <p:sp>
        <p:nvSpPr>
          <p:cNvPr id="13" name="Title 1"/>
          <p:cNvSpPr txBox="1">
            <a:spLocks/>
          </p:cNvSpPr>
          <p:nvPr/>
        </p:nvSpPr>
        <p:spPr>
          <a:xfrm>
            <a:off x="202063" y="1196752"/>
            <a:ext cx="8858312" cy="2719204"/>
          </a:xfrm>
          <a:prstGeom prst="rect">
            <a:avLst/>
          </a:prstGeom>
          <a:effec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lnSpc>
                <a:spcPct val="200000"/>
              </a:lnSpc>
              <a:spcAft>
                <a:spcPts val="0"/>
              </a:spcAft>
              <a:defRPr/>
            </a:pPr>
            <a:r>
              <a:rPr lang="fa-IR" sz="6000" b="1" spc="50" dirty="0">
                <a:ln w="11430"/>
                <a:solidFill>
                  <a:srgbClr val="006600"/>
                </a:solidFill>
                <a:effectLst>
                  <a:outerShdw blurRad="76200" dist="50800" dir="5400000" algn="tl" rotWithShape="0">
                    <a:srgbClr val="000000">
                      <a:alpha val="65000"/>
                    </a:srgbClr>
                  </a:outerShdw>
                </a:effectLst>
                <a:latin typeface="IranNastaliq" panose="02020505000000020003" pitchFamily="18" charset="0"/>
                <a:ea typeface="+mj-ea"/>
                <a:cs typeface="IranNastaliq" panose="02020505000000020003" pitchFamily="18" charset="0"/>
              </a:rPr>
              <a:t>ارائه  </a:t>
            </a:r>
            <a:r>
              <a:rPr lang="fa-IR" sz="6000" b="1" spc="50" dirty="0" smtClean="0">
                <a:ln w="11430"/>
                <a:solidFill>
                  <a:srgbClr val="006600"/>
                </a:solidFill>
                <a:effectLst>
                  <a:outerShdw blurRad="76200" dist="50800" dir="5400000" algn="tl" rotWithShape="0">
                    <a:srgbClr val="000000">
                      <a:alpha val="65000"/>
                    </a:srgbClr>
                  </a:outerShdw>
                </a:effectLst>
                <a:latin typeface="IranNastaliq" panose="02020505000000020003" pitchFamily="18" charset="0"/>
                <a:ea typeface="+mj-ea"/>
                <a:cs typeface="IranNastaliq" panose="02020505000000020003" pitchFamily="18" charset="0"/>
              </a:rPr>
              <a:t>گروه</a:t>
            </a:r>
            <a:r>
              <a:rPr lang="en-US" sz="6000" b="1" spc="50" dirty="0" smtClean="0">
                <a:ln w="11430"/>
                <a:solidFill>
                  <a:srgbClr val="006600"/>
                </a:solidFill>
                <a:effectLst>
                  <a:outerShdw blurRad="76200" dist="50800" dir="5400000" algn="tl" rotWithShape="0">
                    <a:srgbClr val="000000">
                      <a:alpha val="65000"/>
                    </a:srgbClr>
                  </a:outerShdw>
                </a:effectLst>
                <a:latin typeface="IranNastaliq" panose="02020505000000020003" pitchFamily="18" charset="0"/>
                <a:ea typeface="+mj-ea"/>
                <a:cs typeface="IranNastaliq" panose="02020505000000020003" pitchFamily="18" charset="0"/>
              </a:rPr>
              <a:t> </a:t>
            </a:r>
            <a:r>
              <a:rPr lang="fa-IR" sz="6000" b="1" spc="50" dirty="0" smtClean="0">
                <a:ln w="11430"/>
                <a:solidFill>
                  <a:srgbClr val="006600"/>
                </a:solidFill>
                <a:effectLst>
                  <a:outerShdw blurRad="76200" dist="50800" dir="5400000" algn="tl" rotWithShape="0">
                    <a:srgbClr val="000000">
                      <a:alpha val="65000"/>
                    </a:srgbClr>
                  </a:outerShdw>
                </a:effectLst>
                <a:latin typeface="IranNastaliq" panose="02020505000000020003" pitchFamily="18" charset="0"/>
                <a:ea typeface="+mj-ea"/>
                <a:cs typeface="IranNastaliq" panose="02020505000000020003" pitchFamily="18" charset="0"/>
              </a:rPr>
              <a:t>9</a:t>
            </a:r>
            <a:r>
              <a:rPr lang="en-US" sz="6000" b="1" spc="50" dirty="0" smtClean="0">
                <a:ln w="11430"/>
                <a:solidFill>
                  <a:srgbClr val="006600"/>
                </a:solidFill>
                <a:effectLst>
                  <a:outerShdw blurRad="76200" dist="50800" dir="5400000" algn="tl" rotWithShape="0">
                    <a:srgbClr val="000000">
                      <a:alpha val="65000"/>
                    </a:srgbClr>
                  </a:outerShdw>
                </a:effectLst>
                <a:latin typeface="IranNastaliq" panose="02020505000000020003" pitchFamily="18" charset="0"/>
                <a:ea typeface="+mj-ea"/>
                <a:cs typeface="IranNastaliq" panose="02020505000000020003" pitchFamily="18" charset="0"/>
              </a:rPr>
              <a:t> </a:t>
            </a:r>
            <a:r>
              <a:rPr lang="fa-IR" sz="6000" b="1" spc="50" dirty="0" smtClean="0">
                <a:ln w="11430"/>
                <a:solidFill>
                  <a:srgbClr val="006600"/>
                </a:solidFill>
                <a:effectLst>
                  <a:outerShdw blurRad="76200" dist="50800" dir="5400000" algn="tl" rotWithShape="0">
                    <a:srgbClr val="000000">
                      <a:alpha val="65000"/>
                    </a:srgbClr>
                  </a:outerShdw>
                </a:effectLst>
                <a:latin typeface="IranNastaliq" panose="02020505000000020003" pitchFamily="18" charset="0"/>
                <a:ea typeface="+mj-ea"/>
                <a:cs typeface="IranNastaliq" panose="02020505000000020003" pitchFamily="18" charset="0"/>
              </a:rPr>
              <a:t>زبان </a:t>
            </a:r>
            <a:r>
              <a:rPr lang="fa-IR" sz="6000" b="1" spc="50" dirty="0">
                <a:ln w="11430"/>
                <a:solidFill>
                  <a:srgbClr val="006600"/>
                </a:solidFill>
                <a:effectLst>
                  <a:outerShdw blurRad="76200" dist="50800" dir="5400000" algn="tl" rotWithShape="0">
                    <a:srgbClr val="000000">
                      <a:alpha val="65000"/>
                    </a:srgbClr>
                  </a:outerShdw>
                </a:effectLst>
                <a:latin typeface="IranNastaliq" panose="02020505000000020003" pitchFamily="18" charset="0"/>
                <a:ea typeface="+mj-ea"/>
                <a:cs typeface="IranNastaliq" panose="02020505000000020003" pitchFamily="18" charset="0"/>
              </a:rPr>
              <a:t>تخصصی  </a:t>
            </a:r>
          </a:p>
        </p:txBody>
      </p:sp>
      <p:sp>
        <p:nvSpPr>
          <p:cNvPr id="14" name="Rounded Rectangle 13"/>
          <p:cNvSpPr/>
          <p:nvPr/>
        </p:nvSpPr>
        <p:spPr>
          <a:xfrm rot="5400000">
            <a:off x="7822271" y="2579557"/>
            <a:ext cx="1874235" cy="396156"/>
          </a:xfrm>
          <a:prstGeom prst="roundRect">
            <a:avLst>
              <a:gd name="adj" fmla="val 50000"/>
            </a:avLst>
          </a:prstGeom>
          <a:ln>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lIns="0" tIns="0" rIns="0" bIns="0" anchor="ctr" anchorCtr="1">
            <a:scene3d>
              <a:camera prst="orthographicFront"/>
              <a:lightRig rig="soft" dir="t">
                <a:rot lat="0" lon="0" rev="10800000"/>
              </a:lightRig>
            </a:scene3d>
            <a:sp3d>
              <a:bevelT w="27940" h="12700"/>
              <a:contourClr>
                <a:srgbClr val="DDDDDD"/>
              </a:contourClr>
            </a:sp3d>
          </a:bodyPr>
          <a:lstStyle/>
          <a:p>
            <a:pPr algn="ctr" fontAlgn="auto">
              <a:lnSpc>
                <a:spcPct val="50000"/>
              </a:lnSpc>
              <a:spcBef>
                <a:spcPts val="0"/>
              </a:spcBef>
              <a:spcAft>
                <a:spcPts val="0"/>
              </a:spcAft>
              <a:defRPr/>
            </a:pPr>
            <a:r>
              <a:rPr lang="fa-IR" sz="1200" b="1" spc="150" dirty="0">
                <a:ln w="11430"/>
                <a:solidFill>
                  <a:srgbClr val="F8F8F8"/>
                </a:solidFill>
                <a:effectLst>
                  <a:outerShdw blurRad="25400" algn="tl" rotWithShape="0">
                    <a:srgbClr val="000000">
                      <a:alpha val="43000"/>
                    </a:srgbClr>
                  </a:outerShdw>
                </a:effectLst>
              </a:rPr>
              <a:t>...................................</a:t>
            </a:r>
            <a:endParaRPr lang="en-US" sz="1200" b="1" spc="150" dirty="0">
              <a:ln w="11430"/>
              <a:solidFill>
                <a:srgbClr val="F8F8F8"/>
              </a:solidFill>
              <a:effectLst>
                <a:outerShdw blurRad="25400" algn="tl" rotWithShape="0">
                  <a:srgbClr val="000000">
                    <a:alpha val="43000"/>
                  </a:srgbClr>
                </a:outerShdw>
              </a:effectLst>
            </a:endParaRPr>
          </a:p>
        </p:txBody>
      </p:sp>
      <p:sp>
        <p:nvSpPr>
          <p:cNvPr id="21" name="Rounded Rectangle 20"/>
          <p:cNvSpPr/>
          <p:nvPr/>
        </p:nvSpPr>
        <p:spPr>
          <a:xfrm rot="5400000">
            <a:off x="8160136" y="4516806"/>
            <a:ext cx="1143008" cy="396156"/>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tIns="0" rIns="0" bIns="0" anchor="ctr" anchorCtr="1"/>
          <a:lstStyle>
            <a:lvl1pPr>
              <a:defRPr>
                <a:solidFill>
                  <a:schemeClr val="tx1"/>
                </a:solidFill>
                <a:latin typeface="Calibri" pitchFamily="34" charset="0"/>
                <a:cs typeface="B Nazanin" pitchFamily="2" charset="-78"/>
              </a:defRPr>
            </a:lvl1pPr>
            <a:lvl2pPr marL="742950" indent="-285750">
              <a:defRPr>
                <a:solidFill>
                  <a:schemeClr val="tx1"/>
                </a:solidFill>
                <a:latin typeface="Calibri" pitchFamily="34" charset="0"/>
                <a:cs typeface="B Nazanin" pitchFamily="2" charset="-78"/>
              </a:defRPr>
            </a:lvl2pPr>
            <a:lvl3pPr marL="1143000" indent="-228600">
              <a:defRPr>
                <a:solidFill>
                  <a:schemeClr val="tx1"/>
                </a:solidFill>
                <a:latin typeface="Calibri" pitchFamily="34" charset="0"/>
                <a:cs typeface="B Nazanin" pitchFamily="2" charset="-78"/>
              </a:defRPr>
            </a:lvl3pPr>
            <a:lvl4pPr marL="1600200" indent="-228600">
              <a:defRPr>
                <a:solidFill>
                  <a:schemeClr val="tx1"/>
                </a:solidFill>
                <a:latin typeface="Calibri" pitchFamily="34" charset="0"/>
                <a:cs typeface="B Nazanin" pitchFamily="2" charset="-78"/>
              </a:defRPr>
            </a:lvl4pPr>
            <a:lvl5pPr marL="2057400" indent="-228600">
              <a:defRPr>
                <a:solidFill>
                  <a:schemeClr val="tx1"/>
                </a:solidFill>
                <a:latin typeface="Calibri" pitchFamily="34" charset="0"/>
                <a:cs typeface="B Nazanin" pitchFamily="2" charset="-78"/>
              </a:defRPr>
            </a:lvl5pPr>
            <a:lvl6pPr marL="2514600" indent="-228600" algn="l" rtl="0" fontAlgn="base">
              <a:spcBef>
                <a:spcPct val="0"/>
              </a:spcBef>
              <a:spcAft>
                <a:spcPct val="0"/>
              </a:spcAft>
              <a:defRPr>
                <a:solidFill>
                  <a:schemeClr val="tx1"/>
                </a:solidFill>
                <a:latin typeface="Calibri" pitchFamily="34" charset="0"/>
                <a:cs typeface="B Nazanin" pitchFamily="2" charset="-78"/>
              </a:defRPr>
            </a:lvl6pPr>
            <a:lvl7pPr marL="2971800" indent="-228600" algn="l" rtl="0" fontAlgn="base">
              <a:spcBef>
                <a:spcPct val="0"/>
              </a:spcBef>
              <a:spcAft>
                <a:spcPct val="0"/>
              </a:spcAft>
              <a:defRPr>
                <a:solidFill>
                  <a:schemeClr val="tx1"/>
                </a:solidFill>
                <a:latin typeface="Calibri" pitchFamily="34" charset="0"/>
                <a:cs typeface="B Nazanin" pitchFamily="2" charset="-78"/>
              </a:defRPr>
            </a:lvl7pPr>
            <a:lvl8pPr marL="3429000" indent="-228600" algn="l" rtl="0" fontAlgn="base">
              <a:spcBef>
                <a:spcPct val="0"/>
              </a:spcBef>
              <a:spcAft>
                <a:spcPct val="0"/>
              </a:spcAft>
              <a:defRPr>
                <a:solidFill>
                  <a:schemeClr val="tx1"/>
                </a:solidFill>
                <a:latin typeface="Calibri" pitchFamily="34" charset="0"/>
                <a:cs typeface="B Nazanin" pitchFamily="2" charset="-78"/>
              </a:defRPr>
            </a:lvl8pPr>
            <a:lvl9pPr marL="3886200" indent="-228600" algn="l" rtl="0" fontAlgn="base">
              <a:spcBef>
                <a:spcPct val="0"/>
              </a:spcBef>
              <a:spcAft>
                <a:spcPct val="0"/>
              </a:spcAft>
              <a:defRPr>
                <a:solidFill>
                  <a:schemeClr val="tx1"/>
                </a:solidFill>
                <a:latin typeface="Calibri" pitchFamily="34" charset="0"/>
                <a:cs typeface="B Nazanin" pitchFamily="2" charset="-78"/>
              </a:defRPr>
            </a:lvl9pPr>
          </a:lstStyle>
          <a:p>
            <a:pPr algn="ctr">
              <a:defRPr/>
            </a:pPr>
            <a:r>
              <a:rPr lang="fa-IR" altLang="fa-IR" b="1" dirty="0" smtClean="0">
                <a:solidFill>
                  <a:srgbClr val="000000"/>
                </a:solidFill>
              </a:rPr>
              <a:t>استاد محترم</a:t>
            </a:r>
            <a:endParaRPr lang="en-US" altLang="fa-IR" b="1" dirty="0" smtClean="0">
              <a:solidFill>
                <a:srgbClr val="000000"/>
              </a:solidFill>
            </a:endParaRPr>
          </a:p>
        </p:txBody>
      </p:sp>
      <p:sp>
        <p:nvSpPr>
          <p:cNvPr id="24" name="Flowchart: Terminator 23"/>
          <p:cNvSpPr/>
          <p:nvPr/>
        </p:nvSpPr>
        <p:spPr>
          <a:xfrm>
            <a:off x="360177" y="4214818"/>
            <a:ext cx="3643338" cy="1000132"/>
          </a:xfrm>
          <a:prstGeom prst="flowChartTerminator">
            <a:avLst/>
          </a:prstGeom>
          <a:solidFill>
            <a:srgbClr val="FDFBFF"/>
          </a:solidFill>
          <a:ln>
            <a:solidFill>
              <a:srgbClr val="7030A0"/>
            </a:solidFill>
          </a:ln>
        </p:spPr>
        <p:style>
          <a:lnRef idx="1">
            <a:schemeClr val="accent1"/>
          </a:lnRef>
          <a:fillRef idx="2">
            <a:schemeClr val="accent1"/>
          </a:fillRef>
          <a:effectRef idx="1">
            <a:schemeClr val="accent1"/>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fa-IR" sz="20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cs typeface="B Roya" panose="00000400000000000000" pitchFamily="2" charset="-78"/>
              </a:rPr>
              <a:t>رخشانی و فاضل فر و مختاری</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cs typeface="B Roya" panose="00000400000000000000" pitchFamily="2" charset="-78"/>
            </a:endParaRPr>
          </a:p>
        </p:txBody>
      </p:sp>
      <p:sp>
        <p:nvSpPr>
          <p:cNvPr id="25" name="Rounded Rectangle 24"/>
          <p:cNvSpPr/>
          <p:nvPr/>
        </p:nvSpPr>
        <p:spPr>
          <a:xfrm rot="5400000" flipV="1">
            <a:off x="-178627" y="4536289"/>
            <a:ext cx="1143008" cy="357190"/>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tIns="0" rIns="0" bIns="0" anchor="ctr" anchorCtr="1"/>
          <a:lstStyle>
            <a:lvl1pPr>
              <a:defRPr>
                <a:solidFill>
                  <a:schemeClr val="tx1"/>
                </a:solidFill>
                <a:latin typeface="Calibri" pitchFamily="34" charset="0"/>
                <a:cs typeface="B Nazanin" pitchFamily="2" charset="-78"/>
              </a:defRPr>
            </a:lvl1pPr>
            <a:lvl2pPr marL="742950" indent="-285750">
              <a:defRPr>
                <a:solidFill>
                  <a:schemeClr val="tx1"/>
                </a:solidFill>
                <a:latin typeface="Calibri" pitchFamily="34" charset="0"/>
                <a:cs typeface="B Nazanin" pitchFamily="2" charset="-78"/>
              </a:defRPr>
            </a:lvl2pPr>
            <a:lvl3pPr marL="1143000" indent="-228600">
              <a:defRPr>
                <a:solidFill>
                  <a:schemeClr val="tx1"/>
                </a:solidFill>
                <a:latin typeface="Calibri" pitchFamily="34" charset="0"/>
                <a:cs typeface="B Nazanin" pitchFamily="2" charset="-78"/>
              </a:defRPr>
            </a:lvl3pPr>
            <a:lvl4pPr marL="1600200" indent="-228600">
              <a:defRPr>
                <a:solidFill>
                  <a:schemeClr val="tx1"/>
                </a:solidFill>
                <a:latin typeface="Calibri" pitchFamily="34" charset="0"/>
                <a:cs typeface="B Nazanin" pitchFamily="2" charset="-78"/>
              </a:defRPr>
            </a:lvl4pPr>
            <a:lvl5pPr marL="2057400" indent="-228600">
              <a:defRPr>
                <a:solidFill>
                  <a:schemeClr val="tx1"/>
                </a:solidFill>
                <a:latin typeface="Calibri" pitchFamily="34" charset="0"/>
                <a:cs typeface="B Nazanin" pitchFamily="2" charset="-78"/>
              </a:defRPr>
            </a:lvl5pPr>
            <a:lvl6pPr marL="2514600" indent="-228600" algn="l" rtl="0" fontAlgn="base">
              <a:spcBef>
                <a:spcPct val="0"/>
              </a:spcBef>
              <a:spcAft>
                <a:spcPct val="0"/>
              </a:spcAft>
              <a:defRPr>
                <a:solidFill>
                  <a:schemeClr val="tx1"/>
                </a:solidFill>
                <a:latin typeface="Calibri" pitchFamily="34" charset="0"/>
                <a:cs typeface="B Nazanin" pitchFamily="2" charset="-78"/>
              </a:defRPr>
            </a:lvl6pPr>
            <a:lvl7pPr marL="2971800" indent="-228600" algn="l" rtl="0" fontAlgn="base">
              <a:spcBef>
                <a:spcPct val="0"/>
              </a:spcBef>
              <a:spcAft>
                <a:spcPct val="0"/>
              </a:spcAft>
              <a:defRPr>
                <a:solidFill>
                  <a:schemeClr val="tx1"/>
                </a:solidFill>
                <a:latin typeface="Calibri" pitchFamily="34" charset="0"/>
                <a:cs typeface="B Nazanin" pitchFamily="2" charset="-78"/>
              </a:defRPr>
            </a:lvl7pPr>
            <a:lvl8pPr marL="3429000" indent="-228600" algn="l" rtl="0" fontAlgn="base">
              <a:spcBef>
                <a:spcPct val="0"/>
              </a:spcBef>
              <a:spcAft>
                <a:spcPct val="0"/>
              </a:spcAft>
              <a:defRPr>
                <a:solidFill>
                  <a:schemeClr val="tx1"/>
                </a:solidFill>
                <a:latin typeface="Calibri" pitchFamily="34" charset="0"/>
                <a:cs typeface="B Nazanin" pitchFamily="2" charset="-78"/>
              </a:defRPr>
            </a:lvl8pPr>
            <a:lvl9pPr marL="3886200" indent="-228600" algn="l" rtl="0" fontAlgn="base">
              <a:spcBef>
                <a:spcPct val="0"/>
              </a:spcBef>
              <a:spcAft>
                <a:spcPct val="0"/>
              </a:spcAft>
              <a:defRPr>
                <a:solidFill>
                  <a:schemeClr val="tx1"/>
                </a:solidFill>
                <a:latin typeface="Calibri" pitchFamily="34" charset="0"/>
                <a:cs typeface="B Nazanin" pitchFamily="2" charset="-78"/>
              </a:defRPr>
            </a:lvl9pPr>
          </a:lstStyle>
          <a:p>
            <a:pPr algn="ctr">
              <a:defRPr/>
            </a:pPr>
            <a:r>
              <a:rPr lang="fa-IR" altLang="fa-IR" b="1" dirty="0" smtClean="0">
                <a:solidFill>
                  <a:srgbClr val="000000"/>
                </a:solidFill>
              </a:rPr>
              <a:t>دانشجویان</a:t>
            </a:r>
            <a:endParaRPr lang="en-US" altLang="fa-IR" b="1" dirty="0" smtClean="0">
              <a:solidFill>
                <a:srgbClr val="000000"/>
              </a:solidFill>
            </a:endParaRPr>
          </a:p>
        </p:txBody>
      </p:sp>
      <p:sp>
        <p:nvSpPr>
          <p:cNvPr id="30" name="Rectangle 29"/>
          <p:cNvSpPr/>
          <p:nvPr/>
        </p:nvSpPr>
        <p:spPr>
          <a:xfrm flipV="1">
            <a:off x="566766" y="6429396"/>
            <a:ext cx="8077200" cy="45719"/>
          </a:xfrm>
          <a:prstGeom prst="rect">
            <a:avLst/>
          </a:prstGeom>
          <a:gradFill flip="none" rotWithShape="1">
            <a:gsLst>
              <a:gs pos="100000">
                <a:srgbClr val="DDEBCF">
                  <a:alpha val="0"/>
                </a:srgbClr>
              </a:gs>
              <a:gs pos="50000">
                <a:srgbClr val="9CB86E"/>
              </a:gs>
              <a:gs pos="100000">
                <a:srgbClr val="156B1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B Nazanin" pitchFamily="2" charset="-78"/>
              </a:defRPr>
            </a:lvl1pPr>
            <a:lvl2pPr marL="742950" indent="-285750">
              <a:defRPr>
                <a:solidFill>
                  <a:schemeClr val="tx1"/>
                </a:solidFill>
                <a:latin typeface="Calibri" pitchFamily="34" charset="0"/>
                <a:cs typeface="B Nazanin" pitchFamily="2" charset="-78"/>
              </a:defRPr>
            </a:lvl2pPr>
            <a:lvl3pPr marL="1143000" indent="-228600">
              <a:defRPr>
                <a:solidFill>
                  <a:schemeClr val="tx1"/>
                </a:solidFill>
                <a:latin typeface="Calibri" pitchFamily="34" charset="0"/>
                <a:cs typeface="B Nazanin" pitchFamily="2" charset="-78"/>
              </a:defRPr>
            </a:lvl3pPr>
            <a:lvl4pPr marL="1600200" indent="-228600">
              <a:defRPr>
                <a:solidFill>
                  <a:schemeClr val="tx1"/>
                </a:solidFill>
                <a:latin typeface="Calibri" pitchFamily="34" charset="0"/>
                <a:cs typeface="B Nazanin" pitchFamily="2" charset="-78"/>
              </a:defRPr>
            </a:lvl4pPr>
            <a:lvl5pPr marL="2057400" indent="-228600">
              <a:defRPr>
                <a:solidFill>
                  <a:schemeClr val="tx1"/>
                </a:solidFill>
                <a:latin typeface="Calibri" pitchFamily="34" charset="0"/>
                <a:cs typeface="B Nazanin" pitchFamily="2" charset="-78"/>
              </a:defRPr>
            </a:lvl5pPr>
            <a:lvl6pPr marL="2514600" indent="-228600" algn="l" rtl="0" fontAlgn="base">
              <a:spcBef>
                <a:spcPct val="0"/>
              </a:spcBef>
              <a:spcAft>
                <a:spcPct val="0"/>
              </a:spcAft>
              <a:defRPr>
                <a:solidFill>
                  <a:schemeClr val="tx1"/>
                </a:solidFill>
                <a:latin typeface="Calibri" pitchFamily="34" charset="0"/>
                <a:cs typeface="B Nazanin" pitchFamily="2" charset="-78"/>
              </a:defRPr>
            </a:lvl6pPr>
            <a:lvl7pPr marL="2971800" indent="-228600" algn="l" rtl="0" fontAlgn="base">
              <a:spcBef>
                <a:spcPct val="0"/>
              </a:spcBef>
              <a:spcAft>
                <a:spcPct val="0"/>
              </a:spcAft>
              <a:defRPr>
                <a:solidFill>
                  <a:schemeClr val="tx1"/>
                </a:solidFill>
                <a:latin typeface="Calibri" pitchFamily="34" charset="0"/>
                <a:cs typeface="B Nazanin" pitchFamily="2" charset="-78"/>
              </a:defRPr>
            </a:lvl7pPr>
            <a:lvl8pPr marL="3429000" indent="-228600" algn="l" rtl="0" fontAlgn="base">
              <a:spcBef>
                <a:spcPct val="0"/>
              </a:spcBef>
              <a:spcAft>
                <a:spcPct val="0"/>
              </a:spcAft>
              <a:defRPr>
                <a:solidFill>
                  <a:schemeClr val="tx1"/>
                </a:solidFill>
                <a:latin typeface="Calibri" pitchFamily="34" charset="0"/>
                <a:cs typeface="B Nazanin" pitchFamily="2" charset="-78"/>
              </a:defRPr>
            </a:lvl8pPr>
            <a:lvl9pPr marL="3886200" indent="-228600" algn="l" rtl="0" fontAlgn="base">
              <a:spcBef>
                <a:spcPct val="0"/>
              </a:spcBef>
              <a:spcAft>
                <a:spcPct val="0"/>
              </a:spcAft>
              <a:defRPr>
                <a:solidFill>
                  <a:schemeClr val="tx1"/>
                </a:solidFill>
                <a:latin typeface="Calibri" pitchFamily="34" charset="0"/>
                <a:cs typeface="B Nazanin" pitchFamily="2" charset="-78"/>
              </a:defRPr>
            </a:lvl9pPr>
          </a:lstStyle>
          <a:p>
            <a:pPr algn="ctr">
              <a:defRPr/>
            </a:pPr>
            <a:endParaRPr lang="fa-IR" altLang="fa-IR" smtClean="0">
              <a:solidFill>
                <a:srgbClr val="FFFFFF"/>
              </a:solidFill>
            </a:endParaRPr>
          </a:p>
        </p:txBody>
      </p:sp>
      <p:sp>
        <p:nvSpPr>
          <p:cNvPr id="31" name="Rectangle 30"/>
          <p:cNvSpPr/>
          <p:nvPr/>
        </p:nvSpPr>
        <p:spPr>
          <a:xfrm>
            <a:off x="1785966" y="6505597"/>
            <a:ext cx="5638800" cy="45719"/>
          </a:xfrm>
          <a:prstGeom prst="rect">
            <a:avLst/>
          </a:prstGeom>
          <a:gradFill flip="none" rotWithShape="1">
            <a:gsLst>
              <a:gs pos="100000">
                <a:srgbClr val="DDEBCF">
                  <a:alpha val="0"/>
                </a:srgbClr>
              </a:gs>
              <a:gs pos="50000">
                <a:srgbClr val="9CB86E"/>
              </a:gs>
              <a:gs pos="100000">
                <a:srgbClr val="156B1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B Nazanin" pitchFamily="2" charset="-78"/>
              </a:defRPr>
            </a:lvl1pPr>
            <a:lvl2pPr marL="742950" indent="-285750">
              <a:defRPr>
                <a:solidFill>
                  <a:schemeClr val="tx1"/>
                </a:solidFill>
                <a:latin typeface="Calibri" pitchFamily="34" charset="0"/>
                <a:cs typeface="B Nazanin" pitchFamily="2" charset="-78"/>
              </a:defRPr>
            </a:lvl2pPr>
            <a:lvl3pPr marL="1143000" indent="-228600">
              <a:defRPr>
                <a:solidFill>
                  <a:schemeClr val="tx1"/>
                </a:solidFill>
                <a:latin typeface="Calibri" pitchFamily="34" charset="0"/>
                <a:cs typeface="B Nazanin" pitchFamily="2" charset="-78"/>
              </a:defRPr>
            </a:lvl3pPr>
            <a:lvl4pPr marL="1600200" indent="-228600">
              <a:defRPr>
                <a:solidFill>
                  <a:schemeClr val="tx1"/>
                </a:solidFill>
                <a:latin typeface="Calibri" pitchFamily="34" charset="0"/>
                <a:cs typeface="B Nazanin" pitchFamily="2" charset="-78"/>
              </a:defRPr>
            </a:lvl4pPr>
            <a:lvl5pPr marL="2057400" indent="-228600">
              <a:defRPr>
                <a:solidFill>
                  <a:schemeClr val="tx1"/>
                </a:solidFill>
                <a:latin typeface="Calibri" pitchFamily="34" charset="0"/>
                <a:cs typeface="B Nazanin" pitchFamily="2" charset="-78"/>
              </a:defRPr>
            </a:lvl5pPr>
            <a:lvl6pPr marL="2514600" indent="-228600" algn="l" rtl="0" fontAlgn="base">
              <a:spcBef>
                <a:spcPct val="0"/>
              </a:spcBef>
              <a:spcAft>
                <a:spcPct val="0"/>
              </a:spcAft>
              <a:defRPr>
                <a:solidFill>
                  <a:schemeClr val="tx1"/>
                </a:solidFill>
                <a:latin typeface="Calibri" pitchFamily="34" charset="0"/>
                <a:cs typeface="B Nazanin" pitchFamily="2" charset="-78"/>
              </a:defRPr>
            </a:lvl6pPr>
            <a:lvl7pPr marL="2971800" indent="-228600" algn="l" rtl="0" fontAlgn="base">
              <a:spcBef>
                <a:spcPct val="0"/>
              </a:spcBef>
              <a:spcAft>
                <a:spcPct val="0"/>
              </a:spcAft>
              <a:defRPr>
                <a:solidFill>
                  <a:schemeClr val="tx1"/>
                </a:solidFill>
                <a:latin typeface="Calibri" pitchFamily="34" charset="0"/>
                <a:cs typeface="B Nazanin" pitchFamily="2" charset="-78"/>
              </a:defRPr>
            </a:lvl7pPr>
            <a:lvl8pPr marL="3429000" indent="-228600" algn="l" rtl="0" fontAlgn="base">
              <a:spcBef>
                <a:spcPct val="0"/>
              </a:spcBef>
              <a:spcAft>
                <a:spcPct val="0"/>
              </a:spcAft>
              <a:defRPr>
                <a:solidFill>
                  <a:schemeClr val="tx1"/>
                </a:solidFill>
                <a:latin typeface="Calibri" pitchFamily="34" charset="0"/>
                <a:cs typeface="B Nazanin" pitchFamily="2" charset="-78"/>
              </a:defRPr>
            </a:lvl8pPr>
            <a:lvl9pPr marL="3886200" indent="-228600" algn="l" rtl="0" fontAlgn="base">
              <a:spcBef>
                <a:spcPct val="0"/>
              </a:spcBef>
              <a:spcAft>
                <a:spcPct val="0"/>
              </a:spcAft>
              <a:defRPr>
                <a:solidFill>
                  <a:schemeClr val="tx1"/>
                </a:solidFill>
                <a:latin typeface="Calibri" pitchFamily="34" charset="0"/>
                <a:cs typeface="B Nazanin" pitchFamily="2" charset="-78"/>
              </a:defRPr>
            </a:lvl9pPr>
          </a:lstStyle>
          <a:p>
            <a:pPr algn="ctr">
              <a:defRPr/>
            </a:pPr>
            <a:endParaRPr lang="fa-IR" altLang="fa-IR" smtClean="0">
              <a:solidFill>
                <a:srgbClr val="FFFFFF"/>
              </a:solidFill>
            </a:endParaRPr>
          </a:p>
        </p:txBody>
      </p:sp>
      <p:sp>
        <p:nvSpPr>
          <p:cNvPr id="32" name="Rectangle 31"/>
          <p:cNvSpPr/>
          <p:nvPr/>
        </p:nvSpPr>
        <p:spPr>
          <a:xfrm>
            <a:off x="2928966" y="6581797"/>
            <a:ext cx="3352800" cy="45719"/>
          </a:xfrm>
          <a:prstGeom prst="rect">
            <a:avLst/>
          </a:prstGeom>
          <a:gradFill flip="none" rotWithShape="1">
            <a:gsLst>
              <a:gs pos="100000">
                <a:srgbClr val="DDEBCF">
                  <a:alpha val="0"/>
                </a:srgbClr>
              </a:gs>
              <a:gs pos="50000">
                <a:srgbClr val="9CB86E"/>
              </a:gs>
              <a:gs pos="100000">
                <a:srgbClr val="156B1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B Nazanin" pitchFamily="2" charset="-78"/>
              </a:defRPr>
            </a:lvl1pPr>
            <a:lvl2pPr marL="742950" indent="-285750">
              <a:defRPr>
                <a:solidFill>
                  <a:schemeClr val="tx1"/>
                </a:solidFill>
                <a:latin typeface="Calibri" pitchFamily="34" charset="0"/>
                <a:cs typeface="B Nazanin" pitchFamily="2" charset="-78"/>
              </a:defRPr>
            </a:lvl2pPr>
            <a:lvl3pPr marL="1143000" indent="-228600">
              <a:defRPr>
                <a:solidFill>
                  <a:schemeClr val="tx1"/>
                </a:solidFill>
                <a:latin typeface="Calibri" pitchFamily="34" charset="0"/>
                <a:cs typeface="B Nazanin" pitchFamily="2" charset="-78"/>
              </a:defRPr>
            </a:lvl3pPr>
            <a:lvl4pPr marL="1600200" indent="-228600">
              <a:defRPr>
                <a:solidFill>
                  <a:schemeClr val="tx1"/>
                </a:solidFill>
                <a:latin typeface="Calibri" pitchFamily="34" charset="0"/>
                <a:cs typeface="B Nazanin" pitchFamily="2" charset="-78"/>
              </a:defRPr>
            </a:lvl4pPr>
            <a:lvl5pPr marL="2057400" indent="-228600">
              <a:defRPr>
                <a:solidFill>
                  <a:schemeClr val="tx1"/>
                </a:solidFill>
                <a:latin typeface="Calibri" pitchFamily="34" charset="0"/>
                <a:cs typeface="B Nazanin" pitchFamily="2" charset="-78"/>
              </a:defRPr>
            </a:lvl5pPr>
            <a:lvl6pPr marL="2514600" indent="-228600" algn="l" rtl="0" fontAlgn="base">
              <a:spcBef>
                <a:spcPct val="0"/>
              </a:spcBef>
              <a:spcAft>
                <a:spcPct val="0"/>
              </a:spcAft>
              <a:defRPr>
                <a:solidFill>
                  <a:schemeClr val="tx1"/>
                </a:solidFill>
                <a:latin typeface="Calibri" pitchFamily="34" charset="0"/>
                <a:cs typeface="B Nazanin" pitchFamily="2" charset="-78"/>
              </a:defRPr>
            </a:lvl6pPr>
            <a:lvl7pPr marL="2971800" indent="-228600" algn="l" rtl="0" fontAlgn="base">
              <a:spcBef>
                <a:spcPct val="0"/>
              </a:spcBef>
              <a:spcAft>
                <a:spcPct val="0"/>
              </a:spcAft>
              <a:defRPr>
                <a:solidFill>
                  <a:schemeClr val="tx1"/>
                </a:solidFill>
                <a:latin typeface="Calibri" pitchFamily="34" charset="0"/>
                <a:cs typeface="B Nazanin" pitchFamily="2" charset="-78"/>
              </a:defRPr>
            </a:lvl7pPr>
            <a:lvl8pPr marL="3429000" indent="-228600" algn="l" rtl="0" fontAlgn="base">
              <a:spcBef>
                <a:spcPct val="0"/>
              </a:spcBef>
              <a:spcAft>
                <a:spcPct val="0"/>
              </a:spcAft>
              <a:defRPr>
                <a:solidFill>
                  <a:schemeClr val="tx1"/>
                </a:solidFill>
                <a:latin typeface="Calibri" pitchFamily="34" charset="0"/>
                <a:cs typeface="B Nazanin" pitchFamily="2" charset="-78"/>
              </a:defRPr>
            </a:lvl8pPr>
            <a:lvl9pPr marL="3886200" indent="-228600" algn="l" rtl="0" fontAlgn="base">
              <a:spcBef>
                <a:spcPct val="0"/>
              </a:spcBef>
              <a:spcAft>
                <a:spcPct val="0"/>
              </a:spcAft>
              <a:defRPr>
                <a:solidFill>
                  <a:schemeClr val="tx1"/>
                </a:solidFill>
                <a:latin typeface="Calibri" pitchFamily="34" charset="0"/>
                <a:cs typeface="B Nazanin" pitchFamily="2" charset="-78"/>
              </a:defRPr>
            </a:lvl9pPr>
          </a:lstStyle>
          <a:p>
            <a:pPr algn="ctr">
              <a:defRPr/>
            </a:pPr>
            <a:endParaRPr lang="fa-IR" altLang="fa-IR" smtClean="0">
              <a:solidFill>
                <a:srgbClr val="FFFFFF"/>
              </a:solidFill>
            </a:endParaRPr>
          </a:p>
        </p:txBody>
      </p:sp>
      <p:sp>
        <p:nvSpPr>
          <p:cNvPr id="2" name="Rectangle 1"/>
          <p:cNvSpPr/>
          <p:nvPr/>
        </p:nvSpPr>
        <p:spPr bwMode="auto">
          <a:xfrm>
            <a:off x="3707904" y="5570145"/>
            <a:ext cx="2232248" cy="50405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a-IR" sz="2000" b="1" dirty="0" smtClean="0">
                <a:latin typeface="110_Besmellah"/>
              </a:rPr>
              <a:t>کد درس 11514</a:t>
            </a:r>
            <a:endParaRPr kumimoji="0" lang="en-US" sz="2000" b="1" i="0" u="none" strike="noStrike" cap="none" normalizeH="0" baseline="0" dirty="0" smtClean="0">
              <a:ln>
                <a:noFill/>
              </a:ln>
              <a:solidFill>
                <a:schemeClr val="tx1"/>
              </a:solidFill>
              <a:effectLst/>
              <a:latin typeface="110_Besmellah"/>
            </a:endParaRPr>
          </a:p>
        </p:txBody>
      </p:sp>
    </p:spTree>
    <p:extLst>
      <p:ext uri="{BB962C8B-B14F-4D97-AF65-F5344CB8AC3E}">
        <p14:creationId xmlns:p14="http://schemas.microsoft.com/office/powerpoint/2010/main" val="1824460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idx="1"/>
          </p:nvPr>
        </p:nvSpPr>
        <p:spPr>
          <a:xfrm>
            <a:off x="457042" y="332657"/>
            <a:ext cx="8507446" cy="5793908"/>
          </a:xfrm>
          <a:prstGeom prst="rect">
            <a:avLst/>
          </a:prstGeom>
          <a:noFill/>
          <a:ln w="0" cap="flat" cmpd="sng">
            <a:noFill/>
            <a:prstDash/>
          </a:ln>
        </p:spPr>
        <p:txBody>
          <a:bodyPr wrap="square" lIns="91275" tIns="45638" rIns="91275" bIns="45638" anchor="t">
            <a:normAutofit/>
          </a:bodyPr>
          <a:lstStyle/>
          <a:p>
            <a:pPr marL="0" indent="0" algn="l" defTabSz="507086">
              <a:lnSpc>
                <a:spcPct val="104000"/>
              </a:lnSpc>
              <a:spcBef>
                <a:spcPts val="0"/>
              </a:spcBef>
              <a:spcAft>
                <a:spcPts val="0"/>
              </a:spcAft>
              <a:buNone/>
            </a:pPr>
            <a:r>
              <a:rPr lang="en-US" altLang="ko-KR" sz="2000" u="sng" dirty="0">
                <a:solidFill>
                  <a:srgbClr val="FF0000"/>
                </a:solidFill>
                <a:latin typeface="Times New Roman" charset="0"/>
                <a:cs typeface="B Zar" panose="00000400000000000000" pitchFamily="2" charset="-78"/>
              </a:rPr>
              <a:t>Cognitive</a:t>
            </a:r>
            <a:r>
              <a:rPr lang="en-US" altLang="ko-KR" sz="2000" dirty="0">
                <a:latin typeface="Times New Roman" charset="0"/>
                <a:cs typeface="B Zar" panose="00000400000000000000" pitchFamily="2" charset="-78"/>
              </a:rPr>
              <a:t> Biases</a:t>
            </a:r>
          </a:p>
          <a:p>
            <a:pPr marL="0" indent="0" algn="l" defTabSz="507086">
              <a:lnSpc>
                <a:spcPct val="104000"/>
              </a:lnSpc>
              <a:spcBef>
                <a:spcPts val="0"/>
              </a:spcBef>
              <a:spcAft>
                <a:spcPts val="0"/>
              </a:spcAft>
              <a:buNone/>
            </a:pPr>
            <a:r>
              <a:rPr lang="fa-IR" altLang="ko-KR" sz="2000" dirty="0">
                <a:latin typeface="Times New Roman" charset="0"/>
                <a:cs typeface="B Zar" panose="00000400000000000000" pitchFamily="2" charset="-78"/>
              </a:rPr>
              <a:t>انحرافات شناختی</a:t>
            </a:r>
          </a:p>
          <a:p>
            <a:pPr marL="0" indent="0" algn="l" defTabSz="507086">
              <a:lnSpc>
                <a:spcPct val="104000"/>
              </a:lnSpc>
              <a:spcBef>
                <a:spcPts val="0"/>
              </a:spcBef>
              <a:spcAft>
                <a:spcPts val="0"/>
              </a:spcAft>
              <a:buNone/>
            </a:pPr>
            <a:endParaRPr lang="fa-IR" altLang="ko-KR" sz="2000" dirty="0">
              <a:latin typeface="Times New Roman" charset="0"/>
              <a:cs typeface="B Zar" panose="00000400000000000000" pitchFamily="2" charset="-78"/>
            </a:endParaRPr>
          </a:p>
          <a:p>
            <a:pPr marL="0" indent="0" algn="l" defTabSz="507086">
              <a:lnSpc>
                <a:spcPct val="104000"/>
              </a:lnSpc>
              <a:spcBef>
                <a:spcPts val="0"/>
              </a:spcBef>
              <a:spcAft>
                <a:spcPts val="0"/>
              </a:spcAft>
              <a:buNone/>
            </a:pPr>
            <a:r>
              <a:rPr lang="en-US" altLang="ko-KR" sz="2000" dirty="0">
                <a:latin typeface="Times New Roman" charset="0"/>
                <a:cs typeface="B Zar" panose="00000400000000000000" pitchFamily="2" charset="-78"/>
              </a:rPr>
              <a:t>The rationality of human decision makers is bounded by our own cognitive capabilities.</a:t>
            </a:r>
          </a:p>
          <a:p>
            <a:pPr marL="0" indent="0" algn="l" defTabSz="507086">
              <a:lnSpc>
                <a:spcPct val="104000"/>
              </a:lnSpc>
              <a:spcBef>
                <a:spcPts val="0"/>
              </a:spcBef>
              <a:spcAft>
                <a:spcPts val="0"/>
              </a:spcAft>
              <a:buNone/>
            </a:pPr>
            <a:endParaRPr lang="fa-IR" altLang="ko-KR" sz="2000" dirty="0">
              <a:latin typeface="Times New Roman" charset="0"/>
              <a:cs typeface="B Zar" panose="00000400000000000000" pitchFamily="2" charset="-78"/>
            </a:endParaRPr>
          </a:p>
          <a:p>
            <a:pPr marL="0" indent="0" defTabSz="507086">
              <a:lnSpc>
                <a:spcPct val="104000"/>
              </a:lnSpc>
              <a:spcBef>
                <a:spcPts val="0"/>
              </a:spcBef>
              <a:spcAft>
                <a:spcPts val="0"/>
              </a:spcAft>
              <a:buNone/>
            </a:pPr>
            <a:r>
              <a:rPr lang="fa-IR" altLang="ko-KR" sz="2000" b="1" dirty="0">
                <a:solidFill>
                  <a:srgbClr val="000066"/>
                </a:solidFill>
                <a:cs typeface="B Mitra" pitchFamily="2" charset="-78"/>
              </a:rPr>
              <a:t>عقلانیت </a:t>
            </a:r>
            <a:r>
              <a:rPr lang="fa-IR" altLang="ko-KR" sz="2000" b="1" dirty="0">
                <a:solidFill>
                  <a:srgbClr val="003366"/>
                </a:solidFill>
                <a:cs typeface="B Mitra" pitchFamily="2" charset="-78"/>
              </a:rPr>
              <a:t>تصمیم گیران انسانی </a:t>
            </a:r>
            <a:r>
              <a:rPr lang="fa-IR" altLang="ko-KR" sz="2000" b="1" dirty="0">
                <a:solidFill>
                  <a:srgbClr val="000066"/>
                </a:solidFill>
                <a:cs typeface="B Mitra" pitchFamily="2" charset="-78"/>
              </a:rPr>
              <a:t>محدود به قابلیتهای شناختی آنهاست</a:t>
            </a:r>
          </a:p>
          <a:p>
            <a:pPr marL="0" indent="0" algn="l" defTabSz="507086">
              <a:lnSpc>
                <a:spcPct val="104000"/>
              </a:lnSpc>
              <a:spcBef>
                <a:spcPts val="0"/>
              </a:spcBef>
              <a:spcAft>
                <a:spcPts val="0"/>
              </a:spcAft>
              <a:buNone/>
            </a:pPr>
            <a:endParaRPr lang="fa-IR" altLang="ko-KR" sz="2000" dirty="0">
              <a:latin typeface="Times New Roman" charset="0"/>
              <a:cs typeface="B Zar" panose="00000400000000000000" pitchFamily="2" charset="-78"/>
            </a:endParaRPr>
          </a:p>
          <a:p>
            <a:pPr marL="0" indent="0" algn="l" defTabSz="507086">
              <a:lnSpc>
                <a:spcPct val="104000"/>
              </a:lnSpc>
              <a:spcBef>
                <a:spcPts val="0"/>
              </a:spcBef>
              <a:spcAft>
                <a:spcPts val="0"/>
              </a:spcAft>
              <a:buNone/>
            </a:pPr>
            <a:r>
              <a:rPr lang="en-US" altLang="ko-KR" sz="2000" dirty="0">
                <a:latin typeface="Times New Roman" charset="0"/>
                <a:cs typeface="B Zar" panose="00000400000000000000" pitchFamily="2" charset="-78"/>
              </a:rPr>
              <a:t>It is difficult for us </a:t>
            </a:r>
            <a:r>
              <a:rPr lang="en-US" altLang="ko-KR" sz="2000" u="sng" dirty="0">
                <a:solidFill>
                  <a:srgbClr val="FF0000"/>
                </a:solidFill>
                <a:latin typeface="Times New Roman" charset="0"/>
                <a:cs typeface="B Zar" panose="00000400000000000000" pitchFamily="2" charset="-78"/>
              </a:rPr>
              <a:t>absorb</a:t>
            </a:r>
            <a:r>
              <a:rPr lang="en-US" altLang="ko-KR" sz="2000" dirty="0">
                <a:latin typeface="Times New Roman" charset="0"/>
                <a:cs typeface="B Zar" panose="00000400000000000000" pitchFamily="2" charset="-78"/>
              </a:rPr>
              <a:t> and process large amounts of information effectively. </a:t>
            </a:r>
          </a:p>
          <a:p>
            <a:pPr marL="0" indent="0" algn="l" defTabSz="507086">
              <a:lnSpc>
                <a:spcPct val="104000"/>
              </a:lnSpc>
              <a:spcBef>
                <a:spcPts val="0"/>
              </a:spcBef>
              <a:spcAft>
                <a:spcPts val="0"/>
              </a:spcAft>
              <a:buNone/>
            </a:pPr>
            <a:endParaRPr lang="fa-IR" altLang="ko-KR" sz="2000" dirty="0">
              <a:latin typeface="Times New Roman" charset="0"/>
              <a:cs typeface="B Zar" panose="00000400000000000000" pitchFamily="2" charset="-78"/>
            </a:endParaRPr>
          </a:p>
          <a:p>
            <a:pPr marL="0" indent="0" defTabSz="507086">
              <a:lnSpc>
                <a:spcPct val="104000"/>
              </a:lnSpc>
              <a:spcBef>
                <a:spcPts val="0"/>
              </a:spcBef>
              <a:spcAft>
                <a:spcPts val="0"/>
              </a:spcAft>
              <a:buNone/>
            </a:pPr>
            <a:r>
              <a:rPr lang="fa-IR" altLang="ko-KR" sz="2000" b="1" dirty="0">
                <a:solidFill>
                  <a:srgbClr val="000066"/>
                </a:solidFill>
                <a:cs typeface="B Mitra" pitchFamily="2" charset="-78"/>
              </a:rPr>
              <a:t>در نتیجه، هنگام تصمیم گیری ما تمایل داریم به قوانین سرانگشتی، یا اصول اکتشافی، برگردیم که به سردرآوردن ما از یک دنیای پیچیده و مبهم کمک می </a:t>
            </a:r>
            <a:r>
              <a:rPr lang="fa-IR" altLang="ko-KR" sz="2000" b="1" dirty="0" smtClean="0">
                <a:solidFill>
                  <a:srgbClr val="000066"/>
                </a:solidFill>
                <a:cs typeface="B Mitra" pitchFamily="2" charset="-78"/>
              </a:rPr>
              <a:t>کنند</a:t>
            </a:r>
          </a:p>
          <a:p>
            <a:pPr marL="0" indent="0" defTabSz="507086">
              <a:lnSpc>
                <a:spcPct val="104000"/>
              </a:lnSpc>
              <a:spcBef>
                <a:spcPts val="0"/>
              </a:spcBef>
              <a:spcAft>
                <a:spcPts val="0"/>
              </a:spcAft>
              <a:buNone/>
            </a:pPr>
            <a:endParaRPr lang="fa-IR" altLang="ko-KR" sz="2000" b="1" dirty="0">
              <a:solidFill>
                <a:srgbClr val="000066"/>
              </a:solidFill>
              <a:cs typeface="B Mitra" pitchFamily="2" charset="-78"/>
            </a:endParaRPr>
          </a:p>
          <a:p>
            <a:pPr marL="0" indent="0" algn="l" defTabSz="507086">
              <a:lnSpc>
                <a:spcPct val="104000"/>
              </a:lnSpc>
              <a:spcBef>
                <a:spcPts val="0"/>
              </a:spcBef>
              <a:spcAft>
                <a:spcPts val="0"/>
              </a:spcAft>
              <a:buNone/>
            </a:pPr>
            <a:r>
              <a:rPr lang="fa-IR" altLang="ko-KR" sz="2000" dirty="0" smtClean="0">
                <a:latin typeface="Times New Roman" charset="0"/>
                <a:cs typeface="B Zar" panose="00000400000000000000" pitchFamily="2" charset="-78"/>
              </a:rPr>
              <a:t> (ادراک </a:t>
            </a:r>
            <a:r>
              <a:rPr lang="fa-IR" altLang="ko-KR" sz="2000" dirty="0">
                <a:latin typeface="Times New Roman" charset="0"/>
                <a:cs typeface="B Zar" panose="00000400000000000000" pitchFamily="2" charset="-78"/>
              </a:rPr>
              <a:t>،معرفت ، </a:t>
            </a:r>
            <a:r>
              <a:rPr lang="fa-IR" altLang="ko-KR" sz="2000" dirty="0" smtClean="0">
                <a:latin typeface="Times New Roman" charset="0"/>
                <a:cs typeface="B Zar" panose="00000400000000000000" pitchFamily="2" charset="-78"/>
              </a:rPr>
              <a:t>شناخت</a:t>
            </a:r>
            <a:r>
              <a:rPr lang="en-US" altLang="ko-KR" sz="2000" dirty="0" smtClean="0">
                <a:solidFill>
                  <a:srgbClr val="FF0000"/>
                </a:solidFill>
                <a:latin typeface="Times New Roman" charset="0"/>
                <a:cs typeface="B Zar" panose="00000400000000000000" pitchFamily="2" charset="-78"/>
              </a:rPr>
              <a:t>Cognition=discernment</a:t>
            </a:r>
            <a:r>
              <a:rPr lang="fa-IR" altLang="ko-KR" sz="2000" dirty="0" smtClean="0">
                <a:latin typeface="Times New Roman" charset="0"/>
                <a:cs typeface="B Zar" panose="00000400000000000000" pitchFamily="2" charset="-78"/>
              </a:rPr>
              <a:t>)</a:t>
            </a:r>
          </a:p>
          <a:p>
            <a:pPr marL="0" indent="0" algn="l" defTabSz="507086">
              <a:lnSpc>
                <a:spcPct val="104000"/>
              </a:lnSpc>
              <a:spcBef>
                <a:spcPts val="0"/>
              </a:spcBef>
              <a:spcAft>
                <a:spcPts val="0"/>
              </a:spcAft>
              <a:buNone/>
            </a:pPr>
            <a:r>
              <a:rPr lang="fa-IR" altLang="ko-KR" sz="2000" dirty="0" smtClean="0">
                <a:latin typeface="Times New Roman" charset="0"/>
                <a:cs typeface="B Zar" panose="00000400000000000000" pitchFamily="2" charset="-78"/>
              </a:rPr>
              <a:t> (جذب کردن</a:t>
            </a:r>
            <a:r>
              <a:rPr lang="en-US" altLang="ko-KR" sz="2000" dirty="0">
                <a:latin typeface="Times New Roman" charset="0"/>
                <a:cs typeface="B Zar" panose="00000400000000000000" pitchFamily="2" charset="-78"/>
              </a:rPr>
              <a:t>(</a:t>
            </a:r>
            <a:r>
              <a:rPr lang="en-US" altLang="ko-KR" sz="2000" dirty="0">
                <a:solidFill>
                  <a:srgbClr val="FF0000"/>
                </a:solidFill>
                <a:latin typeface="Times New Roman" charset="0"/>
                <a:cs typeface="B Zar" panose="00000400000000000000" pitchFamily="2" charset="-78"/>
              </a:rPr>
              <a:t>Absorb= sop </a:t>
            </a:r>
            <a:r>
              <a:rPr lang="en-US" altLang="ko-KR" sz="2000" dirty="0" smtClean="0">
                <a:solidFill>
                  <a:srgbClr val="FF0000"/>
                </a:solidFill>
                <a:latin typeface="Times New Roman" charset="0"/>
                <a:cs typeface="B Zar" panose="00000400000000000000" pitchFamily="2" charset="-78"/>
              </a:rPr>
              <a:t>up</a:t>
            </a:r>
            <a:endParaRPr lang="fa-IR" altLang="ko-KR" sz="2000" dirty="0">
              <a:solidFill>
                <a:srgbClr val="FF0000"/>
              </a:solidFill>
              <a:latin typeface="Times New Roman" charset="0"/>
              <a:cs typeface="B Zar" panose="00000400000000000000" pitchFamily="2" charset="-78"/>
            </a:endParaRPr>
          </a:p>
          <a:p>
            <a:pPr marL="0" indent="0" algn="l" defTabSz="507086">
              <a:lnSpc>
                <a:spcPct val="104000"/>
              </a:lnSpc>
              <a:spcBef>
                <a:spcPts val="0"/>
              </a:spcBef>
              <a:spcAft>
                <a:spcPts val="0"/>
              </a:spcAft>
              <a:buNone/>
            </a:pPr>
            <a:r>
              <a:rPr lang="fa-IR" altLang="ko-KR" sz="2000" dirty="0" smtClean="0">
                <a:latin typeface="Times New Roman" charset="0"/>
                <a:cs typeface="B Zar" panose="00000400000000000000" pitchFamily="2" charset="-78"/>
              </a:rPr>
              <a:t>.</a:t>
            </a:r>
            <a:endParaRPr lang="ko-KR" altLang="en-US" sz="2000" dirty="0">
              <a:latin typeface="Times New Roman" charset="0"/>
              <a:cs typeface="B Zar" panose="00000400000000000000" pitchFamily="2" charset="-78"/>
            </a:endParaRPr>
          </a:p>
        </p:txBody>
      </p:sp>
    </p:spTree>
    <p:extLst>
      <p:ext uri="{BB962C8B-B14F-4D97-AF65-F5344CB8AC3E}">
        <p14:creationId xmlns:p14="http://schemas.microsoft.com/office/powerpoint/2010/main" val="40348471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404664"/>
            <a:ext cx="8371655" cy="5638800"/>
          </a:xfrm>
        </p:spPr>
        <p:txBody>
          <a:bodyPr/>
          <a:lstStyle/>
          <a:p>
            <a:pPr algn="l"/>
            <a:r>
              <a:rPr lang="en-US" sz="2000" dirty="0">
                <a:latin typeface="Times New Roman" charset="0"/>
                <a:cs typeface="B Zar" panose="00000400000000000000" pitchFamily="2" charset="-78"/>
              </a:rPr>
              <a:t>These heuristics can be quite useful, but sometimes their application can result in severe and systematic errors in the decision- making process.</a:t>
            </a:r>
          </a:p>
          <a:p>
            <a:pPr algn="r"/>
            <a:endParaRPr lang="fa-IR" sz="2000" dirty="0" smtClean="0">
              <a:solidFill>
                <a:srgbClr val="003366"/>
              </a:solidFill>
              <a:latin typeface="Times New Roman" charset="0"/>
              <a:cs typeface="B Zar" panose="00000400000000000000" pitchFamily="2" charset="-78"/>
            </a:endParaRPr>
          </a:p>
          <a:p>
            <a:pPr algn="r"/>
            <a:r>
              <a:rPr lang="fa-IR" sz="2000" dirty="0" smtClean="0">
                <a:solidFill>
                  <a:srgbClr val="003366"/>
                </a:solidFill>
                <a:latin typeface="Times New Roman" charset="0"/>
                <a:cs typeface="B Zar" panose="00000400000000000000" pitchFamily="2" charset="-78"/>
              </a:rPr>
              <a:t>این </a:t>
            </a:r>
            <a:r>
              <a:rPr lang="fa-IR" sz="2000" dirty="0">
                <a:solidFill>
                  <a:srgbClr val="003366"/>
                </a:solidFill>
                <a:latin typeface="Times New Roman" charset="0"/>
                <a:cs typeface="B Zar" panose="00000400000000000000" pitchFamily="2" charset="-78"/>
              </a:rPr>
              <a:t>اصول اکتشافی می توانند کاملا سودمند باشند، اما گاهی اوقات کاربرد آنها می تواند موجب خطاهای شدید و اصولی در فرآیند تصمیم گیری </a:t>
            </a:r>
            <a:r>
              <a:rPr lang="fa-IR" sz="2000" dirty="0" smtClean="0">
                <a:solidFill>
                  <a:srgbClr val="003366"/>
                </a:solidFill>
                <a:latin typeface="Times New Roman" charset="0"/>
                <a:cs typeface="B Zar" panose="00000400000000000000" pitchFamily="2" charset="-78"/>
              </a:rPr>
              <a:t>شود</a:t>
            </a:r>
          </a:p>
          <a:p>
            <a:pPr algn="l"/>
            <a:endParaRPr lang="fa-IR" sz="2000" dirty="0" smtClean="0">
              <a:latin typeface="Times New Roman" charset="0"/>
              <a:cs typeface="B Zar" panose="00000400000000000000" pitchFamily="2" charset="-78"/>
            </a:endParaRPr>
          </a:p>
          <a:p>
            <a:pPr algn="l"/>
            <a:r>
              <a:rPr lang="en-US" sz="2000" dirty="0" smtClean="0">
                <a:latin typeface="Times New Roman" charset="0"/>
                <a:cs typeface="B Zar" panose="00000400000000000000" pitchFamily="2" charset="-78"/>
              </a:rPr>
              <a:t>Systematic </a:t>
            </a:r>
            <a:r>
              <a:rPr lang="en-US" sz="2000" dirty="0">
                <a:latin typeface="Times New Roman" charset="0"/>
                <a:cs typeface="B Zar" panose="00000400000000000000" pitchFamily="2" charset="-78"/>
              </a:rPr>
              <a:t>errors are those that </a:t>
            </a:r>
            <a:r>
              <a:rPr lang="en-US" sz="2000" u="sng" dirty="0">
                <a:solidFill>
                  <a:srgbClr val="FF0000"/>
                </a:solidFill>
                <a:latin typeface="Times New Roman" charset="0"/>
                <a:cs typeface="B Zar" panose="00000400000000000000" pitchFamily="2" charset="-78"/>
              </a:rPr>
              <a:t>appear</a:t>
            </a:r>
            <a:r>
              <a:rPr lang="en-US" sz="2000" dirty="0">
                <a:latin typeface="Times New Roman" charset="0"/>
                <a:cs typeface="B Zar" panose="00000400000000000000" pitchFamily="2" charset="-78"/>
              </a:rPr>
              <a:t> time and time </a:t>
            </a:r>
            <a:r>
              <a:rPr lang="fa-IR" sz="2000" dirty="0">
                <a:latin typeface="Times New Roman" charset="0"/>
                <a:cs typeface="B Zar" panose="00000400000000000000" pitchFamily="2" charset="-78"/>
              </a:rPr>
              <a:t>.</a:t>
            </a:r>
            <a:r>
              <a:rPr lang="en-US" sz="2000" dirty="0">
                <a:latin typeface="Times New Roman" charset="0"/>
                <a:cs typeface="B Zar" panose="00000400000000000000" pitchFamily="2" charset="-78"/>
              </a:rPr>
              <a:t>again</a:t>
            </a:r>
          </a:p>
          <a:p>
            <a:pPr algn="r">
              <a:lnSpc>
                <a:spcPct val="115000"/>
              </a:lnSpc>
              <a:spcAft>
                <a:spcPts val="0"/>
              </a:spcAft>
            </a:pPr>
            <a:endParaRPr lang="fa-IR" sz="2000" dirty="0" smtClean="0">
              <a:solidFill>
                <a:srgbClr val="003366"/>
              </a:solidFill>
              <a:latin typeface="Times New Roman" charset="0"/>
              <a:cs typeface="B Zar" panose="00000400000000000000" pitchFamily="2" charset="-78"/>
            </a:endParaRPr>
          </a:p>
          <a:p>
            <a:pPr algn="r">
              <a:lnSpc>
                <a:spcPct val="115000"/>
              </a:lnSpc>
              <a:spcAft>
                <a:spcPts val="0"/>
              </a:spcAft>
            </a:pPr>
            <a:r>
              <a:rPr lang="fa-IR" sz="2000" dirty="0" smtClean="0">
                <a:solidFill>
                  <a:srgbClr val="003366"/>
                </a:solidFill>
                <a:latin typeface="Times New Roman" charset="0"/>
                <a:cs typeface="B Zar" panose="00000400000000000000" pitchFamily="2" charset="-78"/>
              </a:rPr>
              <a:t>خطاهای </a:t>
            </a:r>
            <a:r>
              <a:rPr lang="fa-IR" sz="2000" dirty="0">
                <a:solidFill>
                  <a:srgbClr val="003366"/>
                </a:solidFill>
                <a:latin typeface="Times New Roman" charset="0"/>
                <a:cs typeface="B Zar" panose="00000400000000000000" pitchFamily="2" charset="-78"/>
              </a:rPr>
              <a:t>اصولی  مواردی هستند که بارها و بارها پدید می آیند.</a:t>
            </a:r>
            <a:endParaRPr lang="en-US" sz="2000" dirty="0">
              <a:solidFill>
                <a:srgbClr val="003366"/>
              </a:solidFill>
              <a:latin typeface="Times New Roman" charset="0"/>
              <a:cs typeface="B Zar" panose="00000400000000000000" pitchFamily="2" charset="-78"/>
            </a:endParaRPr>
          </a:p>
          <a:p>
            <a:pPr algn="l"/>
            <a:r>
              <a:rPr lang="fa-IR" sz="2000" dirty="0">
                <a:latin typeface="Times New Roman" charset="0"/>
                <a:cs typeface="B Zar" panose="00000400000000000000" pitchFamily="2" charset="-78"/>
              </a:rPr>
              <a:t>(پدیدار شدن</a:t>
            </a:r>
            <a:r>
              <a:rPr lang="en-US" sz="2000" dirty="0">
                <a:solidFill>
                  <a:srgbClr val="FF0000"/>
                </a:solidFill>
                <a:latin typeface="Times New Roman" charset="0"/>
                <a:cs typeface="B Zar" panose="00000400000000000000" pitchFamily="2" charset="-78"/>
              </a:rPr>
              <a:t>(Appear=emerge</a:t>
            </a:r>
            <a:endParaRPr lang="fa-IR" sz="2000" dirty="0">
              <a:solidFill>
                <a:srgbClr val="FF0000"/>
              </a:solidFill>
              <a:latin typeface="Times New Roman" charset="0"/>
              <a:cs typeface="B Zar" panose="00000400000000000000" pitchFamily="2" charset="-78"/>
            </a:endParaRPr>
          </a:p>
          <a:p>
            <a:pPr algn="l"/>
            <a:endParaRPr lang="fa-IR" sz="2000" dirty="0">
              <a:latin typeface="Times New Roman" charset="0"/>
              <a:cs typeface="B Zar" panose="00000400000000000000" pitchFamily="2" charset="-78"/>
            </a:endParaRPr>
          </a:p>
        </p:txBody>
      </p:sp>
    </p:spTree>
    <p:extLst>
      <p:ext uri="{BB962C8B-B14F-4D97-AF65-F5344CB8AC3E}">
        <p14:creationId xmlns:p14="http://schemas.microsoft.com/office/powerpoint/2010/main" val="361959219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260648"/>
            <a:ext cx="8640960" cy="5616624"/>
          </a:xfrm>
        </p:spPr>
        <p:txBody>
          <a:bodyPr/>
          <a:lstStyle/>
          <a:p>
            <a:pPr algn="l"/>
            <a:r>
              <a:rPr lang="en-US" sz="2000" dirty="0"/>
              <a:t>They seem to arise from a series of cognitive biases in the way that human decision makers process information and reach decisions.</a:t>
            </a:r>
          </a:p>
          <a:p>
            <a:pPr algn="r"/>
            <a:r>
              <a:rPr lang="fa-IR" sz="2000" b="1" dirty="0">
                <a:solidFill>
                  <a:srgbClr val="000066"/>
                </a:solidFill>
                <a:cs typeface="B Mitra" pitchFamily="2" charset="-78"/>
              </a:rPr>
              <a:t>آنها ظاهرا از یک سری انحرافات شناختی درروش پردازش اطلاعات و رسیدن به تصمیمها توسط تصمیم گیران نشات می </a:t>
            </a:r>
            <a:r>
              <a:rPr lang="fa-IR" sz="2000" b="1" dirty="0" smtClean="0">
                <a:solidFill>
                  <a:srgbClr val="000066"/>
                </a:solidFill>
                <a:cs typeface="B Mitra" pitchFamily="2" charset="-78"/>
              </a:rPr>
              <a:t>گیرند</a:t>
            </a:r>
          </a:p>
          <a:p>
            <a:pPr algn="l"/>
            <a:r>
              <a:rPr lang="en-US" sz="2000" dirty="0"/>
              <a:t>Because of cognitive biases, many managers end up making poor decisions, even when they have good information at their disposal and use a good decision- making process that is consistent with the </a:t>
            </a:r>
            <a:r>
              <a:rPr lang="en-US" sz="2000" u="sng" dirty="0">
                <a:solidFill>
                  <a:srgbClr val="FF0000"/>
                </a:solidFill>
                <a:latin typeface="Times New Roman" charset="0"/>
                <a:cs typeface="B Zar" panose="00000400000000000000" pitchFamily="2" charset="-78"/>
              </a:rPr>
              <a:t>rational</a:t>
            </a:r>
            <a:r>
              <a:rPr lang="en-US" sz="2000" dirty="0"/>
              <a:t> decision- making model.</a:t>
            </a:r>
          </a:p>
          <a:p>
            <a:pPr algn="r"/>
            <a:r>
              <a:rPr lang="fa-IR" sz="2000" b="1" dirty="0">
                <a:solidFill>
                  <a:srgbClr val="000066"/>
                </a:solidFill>
                <a:cs typeface="B Mitra" pitchFamily="2" charset="-78"/>
              </a:rPr>
              <a:t>به دلیل انحرافات شناختی، بسیاری از مدیران تصمیمات ضعیفی را اتخاذ می کنند، حتی زمانی که  اطلاعات خوبی در زمینه ارائه و استفاده از فرآیند تصمیم گیری  دارند که بامدل تصمیم گیری منطقی در انطباق </a:t>
            </a:r>
            <a:r>
              <a:rPr lang="fa-IR" sz="2000" b="1" dirty="0" smtClean="0">
                <a:solidFill>
                  <a:srgbClr val="000066"/>
                </a:solidFill>
                <a:cs typeface="B Mitra" pitchFamily="2" charset="-78"/>
              </a:rPr>
              <a:t>است</a:t>
            </a:r>
          </a:p>
          <a:p>
            <a:pPr algn="l"/>
            <a:r>
              <a:rPr lang="fa-IR" sz="2000" b="1" dirty="0" smtClean="0">
                <a:solidFill>
                  <a:srgbClr val="000066"/>
                </a:solidFill>
                <a:cs typeface="B Mitra" pitchFamily="2" charset="-78"/>
              </a:rPr>
              <a:t> (منطقی،عقلانی</a:t>
            </a:r>
            <a:r>
              <a:rPr lang="en-US" sz="2000" dirty="0" smtClean="0">
                <a:solidFill>
                  <a:srgbClr val="FF0000"/>
                </a:solidFill>
                <a:latin typeface="Times New Roman" charset="0"/>
                <a:cs typeface="B Zar" panose="00000400000000000000" pitchFamily="2" charset="-78"/>
              </a:rPr>
              <a:t>(Rational=logical</a:t>
            </a:r>
            <a:r>
              <a:rPr lang="fa-IR" sz="2000" b="1" dirty="0" smtClean="0">
                <a:solidFill>
                  <a:srgbClr val="000066"/>
                </a:solidFill>
                <a:cs typeface="B Mitra" pitchFamily="2" charset="-78"/>
              </a:rPr>
              <a:t>)</a:t>
            </a:r>
          </a:p>
        </p:txBody>
      </p:sp>
    </p:spTree>
    <p:extLst>
      <p:ext uri="{BB962C8B-B14F-4D97-AF65-F5344CB8AC3E}">
        <p14:creationId xmlns:p14="http://schemas.microsoft.com/office/powerpoint/2010/main" val="11527275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 3"/>
          <p:cNvSpPr>
            <a:spLocks noGrp="1" noChangeArrowheads="1"/>
          </p:cNvSpPr>
          <p:nvPr>
            <p:ph idx="1"/>
          </p:nvPr>
        </p:nvSpPr>
        <p:spPr>
          <a:xfrm>
            <a:off x="251520" y="260648"/>
            <a:ext cx="8661331" cy="5544616"/>
          </a:xfrm>
          <a:prstGeom prst="rect">
            <a:avLst/>
          </a:prstGeom>
          <a:noFill/>
          <a:ln w="0" cap="flat" cmpd="sng">
            <a:noFill/>
            <a:prstDash/>
          </a:ln>
        </p:spPr>
        <p:txBody>
          <a:bodyPr wrap="square" lIns="91275" tIns="45638" rIns="91275" bIns="45638" anchor="t"/>
          <a:lstStyle/>
          <a:p>
            <a:pPr marL="431023" indent="0" algn="l" defTabSz="507086">
              <a:lnSpc>
                <a:spcPct val="104000"/>
              </a:lnSpc>
              <a:spcBef>
                <a:spcPts val="0"/>
              </a:spcBef>
              <a:spcAft>
                <a:spcPts val="0"/>
              </a:spcAft>
              <a:buNone/>
            </a:pPr>
            <a:r>
              <a:rPr lang="en-US" sz="2000" dirty="0"/>
              <a:t>Several biases have been verified repeatedly in laboratory settings, so we can be reasonably sure that they </a:t>
            </a:r>
            <a:r>
              <a:rPr lang="en-US" sz="2000" u="sng" dirty="0">
                <a:solidFill>
                  <a:srgbClr val="FF0000"/>
                </a:solidFill>
                <a:latin typeface="Times New Roman" charset="0"/>
                <a:cs typeface="B Zar" panose="00000400000000000000" pitchFamily="2" charset="-78"/>
              </a:rPr>
              <a:t>exist</a:t>
            </a:r>
            <a:r>
              <a:rPr lang="en-US" sz="2000" dirty="0"/>
              <a:t> and that we are all </a:t>
            </a:r>
            <a:r>
              <a:rPr lang="en-US" sz="2000" u="sng" dirty="0">
                <a:solidFill>
                  <a:srgbClr val="FF0000"/>
                </a:solidFill>
                <a:latin typeface="Times New Roman" charset="0"/>
                <a:cs typeface="B Zar" panose="00000400000000000000" pitchFamily="2" charset="-78"/>
              </a:rPr>
              <a:t>prone</a:t>
            </a:r>
            <a:r>
              <a:rPr lang="en-US" sz="2000" dirty="0"/>
              <a:t> to them</a:t>
            </a:r>
            <a:r>
              <a:rPr lang="en-US" sz="2000" dirty="0" smtClean="0"/>
              <a:t>.</a:t>
            </a:r>
            <a:endParaRPr lang="en-US" sz="2000" dirty="0"/>
          </a:p>
          <a:p>
            <a:pPr marL="431023" indent="0" defTabSz="507086">
              <a:lnSpc>
                <a:spcPct val="104000"/>
              </a:lnSpc>
              <a:spcBef>
                <a:spcPts val="0"/>
              </a:spcBef>
              <a:spcAft>
                <a:spcPts val="0"/>
              </a:spcAft>
              <a:buNone/>
            </a:pPr>
            <a:r>
              <a:rPr lang="fa-IR" sz="2000" dirty="0">
                <a:solidFill>
                  <a:srgbClr val="003366"/>
                </a:solidFill>
                <a:latin typeface="Times New Roman" charset="0"/>
                <a:cs typeface="B Zar" panose="00000400000000000000" pitchFamily="2" charset="-78"/>
              </a:rPr>
              <a:t>چندین انحراف شناختی به دفعات در موقعیت های آزما یشگاهی تایید شده اند بنابراین می توانیم به طور منطقی مطمین باشیم که  آنها وجود دارند و همه ما متمایل به آنها هستیم</a:t>
            </a:r>
          </a:p>
          <a:p>
            <a:pPr marL="431023" indent="0" algn="l" defTabSz="507086">
              <a:lnSpc>
                <a:spcPct val="104000"/>
              </a:lnSpc>
              <a:spcBef>
                <a:spcPts val="0"/>
              </a:spcBef>
              <a:spcAft>
                <a:spcPts val="0"/>
              </a:spcAft>
              <a:buNone/>
            </a:pPr>
            <a:r>
              <a:rPr lang="en-US" sz="2000" dirty="0"/>
              <a:t>The prior </a:t>
            </a:r>
            <a:r>
              <a:rPr lang="en-US" sz="2000" b="1" dirty="0"/>
              <a:t>hypothesis bias</a:t>
            </a:r>
            <a:r>
              <a:rPr lang="en-US" sz="2000" dirty="0"/>
              <a:t> refers to the fact that decision makers who have </a:t>
            </a:r>
            <a:r>
              <a:rPr lang="en-US" sz="2000" u="sng" dirty="0">
                <a:solidFill>
                  <a:srgbClr val="FF0000"/>
                </a:solidFill>
                <a:latin typeface="Times New Roman" charset="0"/>
                <a:cs typeface="B Zar" panose="00000400000000000000" pitchFamily="2" charset="-78"/>
              </a:rPr>
              <a:t>strong</a:t>
            </a:r>
            <a:r>
              <a:rPr lang="en-US" sz="2000" dirty="0"/>
              <a:t> prior beliefs about the relationship between two variables tend to make decisions on the basis of these beliefs, even when presented with evidence that their beliefs are </a:t>
            </a:r>
            <a:r>
              <a:rPr lang="en-US" sz="2000" u="sng" dirty="0">
                <a:solidFill>
                  <a:srgbClr val="FF0000"/>
                </a:solidFill>
                <a:latin typeface="Times New Roman" charset="0"/>
                <a:cs typeface="B Zar" panose="00000400000000000000" pitchFamily="2" charset="-78"/>
              </a:rPr>
              <a:t>wrong</a:t>
            </a:r>
            <a:endParaRPr lang="fa-IR" sz="2000" u="sng" dirty="0">
              <a:solidFill>
                <a:srgbClr val="FF0000"/>
              </a:solidFill>
              <a:latin typeface="Times New Roman" charset="0"/>
              <a:cs typeface="B Zar" panose="00000400000000000000" pitchFamily="2" charset="-78"/>
            </a:endParaRPr>
          </a:p>
          <a:p>
            <a:pPr marL="431023" indent="0" defTabSz="507086">
              <a:lnSpc>
                <a:spcPct val="104000"/>
              </a:lnSpc>
              <a:spcBef>
                <a:spcPts val="0"/>
              </a:spcBef>
              <a:spcAft>
                <a:spcPts val="0"/>
              </a:spcAft>
              <a:buNone/>
            </a:pPr>
            <a:r>
              <a:rPr lang="fa-IR" sz="2000" dirty="0">
                <a:solidFill>
                  <a:srgbClr val="003366"/>
                </a:solidFill>
                <a:latin typeface="Times New Roman" charset="0"/>
                <a:cs typeface="B Zar" panose="00000400000000000000" pitchFamily="2" charset="-78"/>
              </a:rPr>
              <a:t>فرضیه انحراف قبلی به این حقیقت اشاره دارد که تصمیم گیرانی که عقاید قبلی محکمی  در مورد رابطه میان دو متغیر دارند تمایل دارند بر اساس این عقاید تصمیم اتخاذ کنند، حتی زمانی که  شواهدی ارائه شوند که عقاید </a:t>
            </a:r>
            <a:r>
              <a:rPr lang="fa-IR" sz="2000" dirty="0">
                <a:solidFill>
                  <a:srgbClr val="002060"/>
                </a:solidFill>
                <a:latin typeface="Times New Roman" charset="0"/>
                <a:cs typeface="B Zar" panose="00000400000000000000" pitchFamily="2" charset="-78"/>
              </a:rPr>
              <a:t>آنها  اشتباه </a:t>
            </a:r>
            <a:r>
              <a:rPr lang="fa-IR" sz="2000" dirty="0">
                <a:solidFill>
                  <a:srgbClr val="003366"/>
                </a:solidFill>
                <a:latin typeface="Times New Roman" charset="0"/>
                <a:cs typeface="B Zar" panose="00000400000000000000" pitchFamily="2" charset="-78"/>
              </a:rPr>
              <a:t>است</a:t>
            </a:r>
          </a:p>
          <a:p>
            <a:pPr marL="431023" indent="0" algn="l" defTabSz="507086">
              <a:lnSpc>
                <a:spcPct val="104000"/>
              </a:lnSpc>
              <a:spcBef>
                <a:spcPts val="0"/>
              </a:spcBef>
              <a:spcAft>
                <a:spcPts val="0"/>
              </a:spcAft>
              <a:buNone/>
            </a:pPr>
            <a:r>
              <a:rPr lang="ar-SA" sz="2000" u="sng" dirty="0">
                <a:solidFill>
                  <a:schemeClr val="accent4"/>
                </a:solidFill>
                <a:latin typeface="Times New Roman" charset="0"/>
                <a:cs typeface="B Zar" panose="00000400000000000000" pitchFamily="2" charset="-78"/>
              </a:rPr>
              <a:t>وجود داشتن </a:t>
            </a:r>
            <a:r>
              <a:rPr lang="en-US" sz="2000" u="sng" dirty="0">
                <a:solidFill>
                  <a:srgbClr val="FF0000"/>
                </a:solidFill>
                <a:latin typeface="Times New Roman" charset="0"/>
                <a:cs typeface="B Zar" panose="00000400000000000000" pitchFamily="2" charset="-78"/>
              </a:rPr>
              <a:t>exist</a:t>
            </a:r>
            <a:r>
              <a:rPr lang="en-US" sz="2000" u="sng" dirty="0">
                <a:solidFill>
                  <a:schemeClr val="accent4"/>
                </a:solidFill>
                <a:latin typeface="Times New Roman" charset="0"/>
                <a:cs typeface="B Zar" panose="00000400000000000000" pitchFamily="2" charset="-78"/>
              </a:rPr>
              <a:t>= live</a:t>
            </a:r>
          </a:p>
          <a:p>
            <a:pPr marL="431023" indent="0" algn="l" defTabSz="507086">
              <a:lnSpc>
                <a:spcPct val="104000"/>
              </a:lnSpc>
              <a:spcBef>
                <a:spcPts val="0"/>
              </a:spcBef>
              <a:spcAft>
                <a:spcPts val="0"/>
              </a:spcAft>
              <a:buNone/>
            </a:pPr>
            <a:r>
              <a:rPr lang="ar-SA" sz="2000" u="sng" dirty="0">
                <a:solidFill>
                  <a:schemeClr val="accent4"/>
                </a:solidFill>
                <a:latin typeface="Times New Roman" charset="0"/>
                <a:cs typeface="B Zar" panose="00000400000000000000" pitchFamily="2" charset="-78"/>
              </a:rPr>
              <a:t>متمایل</a:t>
            </a:r>
            <a:r>
              <a:rPr lang="en-US" sz="2000" u="sng" dirty="0">
                <a:solidFill>
                  <a:srgbClr val="FF0000"/>
                </a:solidFill>
                <a:latin typeface="Times New Roman" charset="0"/>
                <a:cs typeface="B Zar" panose="00000400000000000000" pitchFamily="2" charset="-78"/>
              </a:rPr>
              <a:t>prone</a:t>
            </a:r>
            <a:r>
              <a:rPr lang="en-US" sz="2000" u="sng" dirty="0">
                <a:solidFill>
                  <a:schemeClr val="accent4"/>
                </a:solidFill>
                <a:latin typeface="Times New Roman" charset="0"/>
                <a:cs typeface="B Zar" panose="00000400000000000000" pitchFamily="2" charset="-78"/>
              </a:rPr>
              <a:t>= disposed </a:t>
            </a:r>
          </a:p>
          <a:p>
            <a:pPr marL="431023" indent="0" algn="l" defTabSz="507086">
              <a:lnSpc>
                <a:spcPct val="104000"/>
              </a:lnSpc>
              <a:spcBef>
                <a:spcPts val="0"/>
              </a:spcBef>
              <a:spcAft>
                <a:spcPts val="0"/>
              </a:spcAft>
              <a:buNone/>
            </a:pPr>
            <a:r>
              <a:rPr lang="ar-SA" sz="2000" u="sng" dirty="0">
                <a:solidFill>
                  <a:schemeClr val="accent4"/>
                </a:solidFill>
                <a:latin typeface="Times New Roman" charset="0"/>
                <a:cs typeface="B Zar" panose="00000400000000000000" pitchFamily="2" charset="-78"/>
              </a:rPr>
              <a:t>قوی،نیرومند ،محکم </a:t>
            </a:r>
            <a:r>
              <a:rPr lang="en-US" sz="2000" u="sng" dirty="0" smtClean="0">
                <a:solidFill>
                  <a:srgbClr val="FF0000"/>
                </a:solidFill>
                <a:latin typeface="Times New Roman" charset="0"/>
                <a:cs typeface="B Zar" panose="00000400000000000000" pitchFamily="2" charset="-78"/>
              </a:rPr>
              <a:t>Strong</a:t>
            </a:r>
            <a:r>
              <a:rPr lang="en-US" sz="2000" u="sng" dirty="0">
                <a:solidFill>
                  <a:schemeClr val="accent4"/>
                </a:solidFill>
                <a:latin typeface="Times New Roman" charset="0"/>
                <a:cs typeface="B Zar" panose="00000400000000000000" pitchFamily="2" charset="-78"/>
              </a:rPr>
              <a:t>=mighty=vigorous</a:t>
            </a:r>
            <a:endParaRPr lang="fa-IR" sz="2000" u="sng" dirty="0">
              <a:solidFill>
                <a:schemeClr val="accent4"/>
              </a:solidFill>
              <a:latin typeface="Times New Roman" charset="0"/>
              <a:cs typeface="B Zar" panose="00000400000000000000" pitchFamily="2" charset="-78"/>
            </a:endParaRPr>
          </a:p>
          <a:p>
            <a:pPr marL="431023" indent="0" algn="l" defTabSz="507086">
              <a:lnSpc>
                <a:spcPct val="104000"/>
              </a:lnSpc>
              <a:spcBef>
                <a:spcPts val="0"/>
              </a:spcBef>
              <a:spcAft>
                <a:spcPts val="0"/>
              </a:spcAft>
              <a:buNone/>
            </a:pPr>
            <a:r>
              <a:rPr lang="fa-IR" sz="2000" u="sng" dirty="0">
                <a:solidFill>
                  <a:schemeClr val="accent4"/>
                </a:solidFill>
                <a:latin typeface="Times New Roman" charset="0"/>
                <a:cs typeface="B Zar" panose="00000400000000000000" pitchFamily="2" charset="-78"/>
              </a:rPr>
              <a:t>خطا ،اشتباه   </a:t>
            </a:r>
            <a:r>
              <a:rPr lang="en-US" sz="2000" u="sng" dirty="0" err="1">
                <a:solidFill>
                  <a:srgbClr val="FF0000"/>
                </a:solidFill>
                <a:latin typeface="Times New Roman" charset="0"/>
                <a:cs typeface="B Zar" panose="00000400000000000000" pitchFamily="2" charset="-78"/>
              </a:rPr>
              <a:t>wrog</a:t>
            </a:r>
            <a:r>
              <a:rPr lang="en-US" sz="2000" u="sng" dirty="0">
                <a:solidFill>
                  <a:schemeClr val="accent4"/>
                </a:solidFill>
                <a:latin typeface="Times New Roman" charset="0"/>
                <a:cs typeface="B Zar" panose="00000400000000000000" pitchFamily="2" charset="-78"/>
              </a:rPr>
              <a:t>=inaccurate=inexact</a:t>
            </a:r>
            <a:r>
              <a:rPr lang="en-US" sz="2000" u="sng" dirty="0">
                <a:solidFill>
                  <a:srgbClr val="FF0000"/>
                </a:solidFill>
                <a:latin typeface="Times New Roman" charset="0"/>
                <a:cs typeface="B Zar" panose="00000400000000000000" pitchFamily="2" charset="-78"/>
              </a:rPr>
              <a:t> </a:t>
            </a:r>
            <a:endParaRPr lang="ko-KR" altLang="en-US" sz="2000" u="sng" dirty="0">
              <a:solidFill>
                <a:srgbClr val="FF0000"/>
              </a:solidFill>
              <a:latin typeface="Times New Roman" charset="0"/>
              <a:cs typeface="B Zar" panose="00000400000000000000" pitchFamily="2" charset="-78"/>
            </a:endParaRPr>
          </a:p>
        </p:txBody>
      </p:sp>
    </p:spTree>
    <p:extLst>
      <p:ext uri="{BB962C8B-B14F-4D97-AF65-F5344CB8AC3E}">
        <p14:creationId xmlns:p14="http://schemas.microsoft.com/office/powerpoint/2010/main" val="22787560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sz="quarter" idx="4294967295"/>
          </p:nvPr>
        </p:nvSpPr>
        <p:spPr>
          <a:xfrm>
            <a:off x="251520" y="404664"/>
            <a:ext cx="8568952" cy="5472608"/>
          </a:xfrm>
          <a:prstGeom prst="rect">
            <a:avLst/>
          </a:prstGeom>
          <a:noFill/>
          <a:ln w="0" cap="flat" cmpd="sng">
            <a:noFill/>
            <a:prstDash/>
          </a:ln>
        </p:spPr>
        <p:txBody>
          <a:bodyPr wrap="square" lIns="91275" tIns="45638" rIns="91275" bIns="45638" anchor="t">
            <a:normAutofit/>
          </a:bodyPr>
          <a:lstStyle/>
          <a:p>
            <a:pPr marL="0" indent="0" algn="l" defTabSz="507086">
              <a:lnSpc>
                <a:spcPct val="104000"/>
              </a:lnSpc>
              <a:spcBef>
                <a:spcPts val="0"/>
              </a:spcBef>
              <a:spcAft>
                <a:spcPts val="0"/>
              </a:spcAft>
              <a:buNone/>
            </a:pPr>
            <a:r>
              <a:rPr lang="en-US" sz="2000" u="sng" dirty="0">
                <a:solidFill>
                  <a:srgbClr val="FF0000"/>
                </a:solidFill>
                <a:cs typeface="Arial" pitchFamily="34" charset="0"/>
              </a:rPr>
              <a:t>Moreover</a:t>
            </a:r>
            <a:r>
              <a:rPr lang="en-US" sz="2000" dirty="0">
                <a:cs typeface="Arial" pitchFamily="34" charset="0"/>
              </a:rPr>
              <a:t>, they tend to seek and use information that is consistent with their prior beliefs, while </a:t>
            </a:r>
            <a:r>
              <a:rPr lang="en-US" sz="2000" u="sng" dirty="0">
                <a:solidFill>
                  <a:srgbClr val="FF0000"/>
                </a:solidFill>
                <a:cs typeface="Arial" pitchFamily="34" charset="0"/>
              </a:rPr>
              <a:t>ignor</a:t>
            </a:r>
            <a:r>
              <a:rPr lang="en-US" sz="2000" dirty="0">
                <a:cs typeface="Arial" pitchFamily="34" charset="0"/>
              </a:rPr>
              <a:t>ing information that </a:t>
            </a:r>
            <a:r>
              <a:rPr lang="en-US" sz="2000" u="sng" dirty="0">
                <a:solidFill>
                  <a:srgbClr val="FF0000"/>
                </a:solidFill>
                <a:cs typeface="Arial" pitchFamily="34" charset="0"/>
              </a:rPr>
              <a:t>contradicts</a:t>
            </a:r>
            <a:r>
              <a:rPr lang="en-US" sz="2000" dirty="0">
                <a:cs typeface="Arial" pitchFamily="34" charset="0"/>
              </a:rPr>
              <a:t> these beliefs</a:t>
            </a:r>
            <a:endParaRPr lang="fa-IR" sz="2000" dirty="0">
              <a:cs typeface="Arial" pitchFamily="34" charset="0"/>
            </a:endParaRPr>
          </a:p>
          <a:p>
            <a:pPr marL="0" indent="0" defTabSz="507086">
              <a:lnSpc>
                <a:spcPct val="104000"/>
              </a:lnSpc>
              <a:spcBef>
                <a:spcPts val="0"/>
              </a:spcBef>
              <a:spcAft>
                <a:spcPts val="0"/>
              </a:spcAft>
              <a:buNone/>
            </a:pPr>
            <a:endParaRPr lang="fa-IR" sz="2000" dirty="0" smtClean="0">
              <a:solidFill>
                <a:srgbClr val="003366"/>
              </a:solidFill>
              <a:latin typeface="Times New Roman" charset="0"/>
              <a:cs typeface="B Zar" panose="00000400000000000000" pitchFamily="2" charset="-78"/>
            </a:endParaRPr>
          </a:p>
          <a:p>
            <a:pPr marL="0" indent="0" defTabSz="507086">
              <a:lnSpc>
                <a:spcPct val="104000"/>
              </a:lnSpc>
              <a:spcBef>
                <a:spcPts val="0"/>
              </a:spcBef>
              <a:spcAft>
                <a:spcPts val="0"/>
              </a:spcAft>
              <a:buNone/>
            </a:pPr>
            <a:r>
              <a:rPr lang="fa-IR" sz="2000" dirty="0" smtClean="0">
                <a:solidFill>
                  <a:srgbClr val="003366"/>
                </a:solidFill>
                <a:latin typeface="Times New Roman" charset="0"/>
                <a:cs typeface="B Zar" panose="00000400000000000000" pitchFamily="2" charset="-78"/>
              </a:rPr>
              <a:t>به </a:t>
            </a:r>
            <a:r>
              <a:rPr lang="fa-IR" sz="2000" dirty="0">
                <a:solidFill>
                  <a:srgbClr val="003366"/>
                </a:solidFill>
                <a:latin typeface="Times New Roman" charset="0"/>
                <a:cs typeface="B Zar" panose="00000400000000000000" pitchFamily="2" charset="-78"/>
              </a:rPr>
              <a:t>علاوه، آنها تمایل دارند به دنبال اطلاعاتی باشند و از اطلاعاتی استفاده کنند که با عقاید پیشین آنها در انطباق هستند، در حالیکه  از اطلاعاتی  که خلاف این عقاید است چشم پوشی می کنند</a:t>
            </a:r>
            <a:r>
              <a:rPr lang="fa-IR" sz="2000" dirty="0" smtClean="0">
                <a:solidFill>
                  <a:srgbClr val="003366"/>
                </a:solidFill>
                <a:latin typeface="Times New Roman" charset="0"/>
                <a:cs typeface="B Zar" panose="00000400000000000000" pitchFamily="2" charset="-78"/>
              </a:rPr>
              <a:t>.</a:t>
            </a:r>
          </a:p>
          <a:p>
            <a:pPr marL="0" indent="0" defTabSz="507086">
              <a:lnSpc>
                <a:spcPct val="104000"/>
              </a:lnSpc>
              <a:spcBef>
                <a:spcPts val="0"/>
              </a:spcBef>
              <a:spcAft>
                <a:spcPts val="0"/>
              </a:spcAft>
              <a:buNone/>
            </a:pPr>
            <a:endParaRPr lang="fa-IR" sz="2000" dirty="0">
              <a:solidFill>
                <a:srgbClr val="003366"/>
              </a:solidFill>
              <a:latin typeface="Times New Roman" charset="0"/>
              <a:cs typeface="B Zar" panose="00000400000000000000" pitchFamily="2" charset="-78"/>
            </a:endParaRPr>
          </a:p>
          <a:p>
            <a:pPr marL="0" indent="0" algn="l" defTabSz="507086">
              <a:lnSpc>
                <a:spcPct val="104000"/>
              </a:lnSpc>
              <a:spcBef>
                <a:spcPts val="0"/>
              </a:spcBef>
              <a:spcAft>
                <a:spcPts val="0"/>
              </a:spcAft>
              <a:buNone/>
            </a:pPr>
            <a:r>
              <a:rPr lang="fa-IR" sz="2000" dirty="0">
                <a:cs typeface="Arial" pitchFamily="34" charset="0"/>
              </a:rPr>
              <a:t>علاوه بر این،بعلاوه</a:t>
            </a:r>
            <a:r>
              <a:rPr lang="en-US" sz="2000" dirty="0">
                <a:solidFill>
                  <a:srgbClr val="FF0000"/>
                </a:solidFill>
                <a:cs typeface="Arial" pitchFamily="34" charset="0"/>
              </a:rPr>
              <a:t>Moreover</a:t>
            </a:r>
            <a:r>
              <a:rPr lang="en-US" sz="2000" dirty="0">
                <a:cs typeface="Arial" pitchFamily="34" charset="0"/>
              </a:rPr>
              <a:t>=also=further </a:t>
            </a:r>
            <a:endParaRPr lang="en-US" sz="2000" dirty="0" smtClean="0">
              <a:cs typeface="Arial" pitchFamily="34" charset="0"/>
            </a:endParaRPr>
          </a:p>
          <a:p>
            <a:pPr marL="0" indent="0" algn="l" defTabSz="507086">
              <a:lnSpc>
                <a:spcPct val="104000"/>
              </a:lnSpc>
              <a:spcBef>
                <a:spcPts val="0"/>
              </a:spcBef>
              <a:spcAft>
                <a:spcPts val="0"/>
              </a:spcAft>
              <a:buNone/>
            </a:pPr>
            <a:endParaRPr lang="en-US" sz="2000" dirty="0">
              <a:cs typeface="Arial" pitchFamily="34" charset="0"/>
            </a:endParaRPr>
          </a:p>
          <a:p>
            <a:pPr marL="0" indent="0" algn="l" defTabSz="507086">
              <a:lnSpc>
                <a:spcPct val="104000"/>
              </a:lnSpc>
              <a:spcBef>
                <a:spcPts val="0"/>
              </a:spcBef>
              <a:spcAft>
                <a:spcPts val="0"/>
              </a:spcAft>
              <a:buNone/>
            </a:pPr>
            <a:r>
              <a:rPr lang="fa-IR" sz="2000" dirty="0" smtClean="0">
                <a:cs typeface="Arial" pitchFamily="34" charset="0"/>
              </a:rPr>
              <a:t>چشم پوشیدن</a:t>
            </a:r>
            <a:r>
              <a:rPr lang="en-US" sz="2000" dirty="0">
                <a:solidFill>
                  <a:srgbClr val="FF0000"/>
                </a:solidFill>
                <a:cs typeface="Arial" pitchFamily="34" charset="0"/>
              </a:rPr>
              <a:t>ignore</a:t>
            </a:r>
            <a:r>
              <a:rPr lang="en-US" sz="2000" dirty="0">
                <a:cs typeface="Arial" pitchFamily="34" charset="0"/>
              </a:rPr>
              <a:t>= </a:t>
            </a:r>
            <a:r>
              <a:rPr lang="en-US" sz="2000" dirty="0" smtClean="0">
                <a:cs typeface="Arial" pitchFamily="34" charset="0"/>
              </a:rPr>
              <a:t>relinquish</a:t>
            </a:r>
          </a:p>
          <a:p>
            <a:pPr marL="0" indent="0" algn="l" defTabSz="507086">
              <a:lnSpc>
                <a:spcPct val="104000"/>
              </a:lnSpc>
              <a:spcBef>
                <a:spcPts val="0"/>
              </a:spcBef>
              <a:spcAft>
                <a:spcPts val="0"/>
              </a:spcAft>
              <a:buNone/>
            </a:pPr>
            <a:endParaRPr lang="en-US" sz="2000" dirty="0">
              <a:cs typeface="Arial" pitchFamily="34" charset="0"/>
            </a:endParaRPr>
          </a:p>
          <a:p>
            <a:pPr marL="0" indent="0" algn="l" defTabSz="507086">
              <a:lnSpc>
                <a:spcPct val="104000"/>
              </a:lnSpc>
              <a:spcBef>
                <a:spcPts val="0"/>
              </a:spcBef>
              <a:spcAft>
                <a:spcPts val="0"/>
              </a:spcAft>
              <a:buNone/>
            </a:pPr>
            <a:r>
              <a:rPr lang="fa-IR" sz="2000" dirty="0">
                <a:cs typeface="Arial" pitchFamily="34" charset="0"/>
              </a:rPr>
              <a:t>مغایر </a:t>
            </a:r>
            <a:r>
              <a:rPr lang="fa-IR" sz="2000" dirty="0" smtClean="0">
                <a:cs typeface="Arial" pitchFamily="34" charset="0"/>
              </a:rPr>
              <a:t>بودن</a:t>
            </a:r>
            <a:r>
              <a:rPr lang="en-US" sz="2000" dirty="0">
                <a:solidFill>
                  <a:srgbClr val="FF0000"/>
                </a:solidFill>
                <a:cs typeface="Arial" pitchFamily="34" charset="0"/>
              </a:rPr>
              <a:t>contradict</a:t>
            </a:r>
            <a:r>
              <a:rPr lang="en-US" sz="2000" dirty="0" smtClean="0">
                <a:cs typeface="Arial" pitchFamily="34" charset="0"/>
              </a:rPr>
              <a:t>=disagree</a:t>
            </a:r>
            <a:endParaRPr lang="ko-KR" altLang="en-US" sz="2000" dirty="0">
              <a:cs typeface="Arial" pitchFamily="34" charset="0"/>
            </a:endParaRPr>
          </a:p>
        </p:txBody>
      </p:sp>
    </p:spTree>
    <p:extLst>
      <p:ext uri="{BB962C8B-B14F-4D97-AF65-F5344CB8AC3E}">
        <p14:creationId xmlns:p14="http://schemas.microsoft.com/office/powerpoint/2010/main" val="246741528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idx="1"/>
          </p:nvPr>
        </p:nvSpPr>
        <p:spPr>
          <a:xfrm>
            <a:off x="179512" y="404664"/>
            <a:ext cx="8589323" cy="5544616"/>
          </a:xfrm>
          <a:prstGeom prst="rect">
            <a:avLst/>
          </a:prstGeom>
          <a:noFill/>
          <a:ln w="0" cap="flat" cmpd="sng">
            <a:noFill/>
            <a:prstDash/>
          </a:ln>
        </p:spPr>
        <p:txBody>
          <a:bodyPr wrap="square" lIns="91275" tIns="45638" rIns="91275" bIns="45638" anchor="t">
            <a:normAutofit/>
          </a:bodyPr>
          <a:lstStyle/>
          <a:p>
            <a:pPr marL="0" indent="0" algn="l" defTabSz="507086">
              <a:lnSpc>
                <a:spcPct val="104000"/>
              </a:lnSpc>
              <a:spcBef>
                <a:spcPts val="0"/>
              </a:spcBef>
              <a:spcAft>
                <a:spcPts val="0"/>
              </a:spcAft>
              <a:buNone/>
            </a:pPr>
            <a:r>
              <a:rPr lang="en-US" sz="2000" dirty="0"/>
              <a:t>To put this bias in a strategic context, it suggests that a CEO who has a strong prior belief that a certain strategy makes sense might continue to pursue that strategy, </a:t>
            </a:r>
            <a:r>
              <a:rPr lang="en-US" sz="2000" u="sng" dirty="0">
                <a:solidFill>
                  <a:srgbClr val="FF0000"/>
                </a:solidFill>
              </a:rPr>
              <a:t>despite</a:t>
            </a:r>
            <a:r>
              <a:rPr lang="en-US" sz="2000" dirty="0"/>
              <a:t> evidence that it is </a:t>
            </a:r>
            <a:r>
              <a:rPr lang="en-US" sz="2000" u="sng" dirty="0">
                <a:solidFill>
                  <a:srgbClr val="FF0000"/>
                </a:solidFill>
              </a:rPr>
              <a:t>inappropriate</a:t>
            </a:r>
            <a:r>
              <a:rPr lang="en-US" sz="2000" dirty="0"/>
              <a:t> or failing.</a:t>
            </a:r>
          </a:p>
          <a:p>
            <a:pPr marL="0" indent="0" defTabSz="507086" rtl="1">
              <a:lnSpc>
                <a:spcPct val="104000"/>
              </a:lnSpc>
              <a:spcBef>
                <a:spcPts val="0"/>
              </a:spcBef>
              <a:spcAft>
                <a:spcPts val="0"/>
              </a:spcAft>
              <a:buNone/>
            </a:pPr>
            <a:endParaRPr lang="fa-IR" altLang="ko-KR" sz="2000" dirty="0"/>
          </a:p>
          <a:p>
            <a:pPr marL="0" indent="0" defTabSz="507086">
              <a:lnSpc>
                <a:spcPct val="104000"/>
              </a:lnSpc>
              <a:spcBef>
                <a:spcPts val="0"/>
              </a:spcBef>
              <a:spcAft>
                <a:spcPts val="0"/>
              </a:spcAft>
              <a:buNone/>
            </a:pPr>
            <a:r>
              <a:rPr lang="fa-IR" sz="2000" dirty="0">
                <a:solidFill>
                  <a:srgbClr val="003366"/>
                </a:solidFill>
                <a:latin typeface="Times New Roman" charset="0"/>
                <a:cs typeface="B Zar" panose="00000400000000000000" pitchFamily="2" charset="-78"/>
              </a:rPr>
              <a:t>برای قرار دادن این انحراف در یافتی راهبردی، این فرضیه نشان می دهد که یک مدیرکل اجرائی که دارای عقیده قبلی مستحکمی هست مبنی بر اینکه یک راهبرد مشخص معنادار است شاید،علیرغم وجود شواهدی مبنی بر نامناسب بودن یا شکست آنها، همچنان آن راهبرد را دنبال کند</a:t>
            </a:r>
          </a:p>
          <a:p>
            <a:pPr marL="0" indent="0" algn="l" defTabSz="507086">
              <a:lnSpc>
                <a:spcPct val="104000"/>
              </a:lnSpc>
              <a:spcBef>
                <a:spcPts val="0"/>
              </a:spcBef>
              <a:spcAft>
                <a:spcPts val="0"/>
              </a:spcAft>
              <a:buNone/>
            </a:pPr>
            <a:endParaRPr lang="fa-IR" sz="2000" u="sng" dirty="0" smtClean="0">
              <a:solidFill>
                <a:srgbClr val="FF0000"/>
              </a:solidFill>
            </a:endParaRPr>
          </a:p>
          <a:p>
            <a:pPr marL="0" indent="0" algn="l" defTabSz="507086">
              <a:lnSpc>
                <a:spcPct val="104000"/>
              </a:lnSpc>
              <a:spcBef>
                <a:spcPts val="0"/>
              </a:spcBef>
              <a:spcAft>
                <a:spcPts val="0"/>
              </a:spcAft>
              <a:buNone/>
            </a:pPr>
            <a:r>
              <a:rPr lang="fa-IR" sz="2000" u="sng" dirty="0">
                <a:solidFill>
                  <a:schemeClr val="accent4"/>
                </a:solidFill>
              </a:rPr>
              <a:t>با وجود،با اینکه</a:t>
            </a:r>
            <a:r>
              <a:rPr lang="en-US" sz="2000" u="sng" dirty="0" smtClean="0">
                <a:solidFill>
                  <a:srgbClr val="FF0000"/>
                </a:solidFill>
              </a:rPr>
              <a:t>despite</a:t>
            </a:r>
            <a:r>
              <a:rPr lang="en-US" sz="2000" u="sng" dirty="0">
                <a:solidFill>
                  <a:schemeClr val="accent4"/>
                </a:solidFill>
              </a:rPr>
              <a:t>=</a:t>
            </a:r>
            <a:r>
              <a:rPr lang="en-US" sz="2000" u="sng" dirty="0" smtClean="0">
                <a:solidFill>
                  <a:schemeClr val="accent4"/>
                </a:solidFill>
              </a:rPr>
              <a:t>in </a:t>
            </a:r>
            <a:r>
              <a:rPr lang="en-US" sz="2000" u="sng" dirty="0">
                <a:solidFill>
                  <a:schemeClr val="accent4"/>
                </a:solidFill>
              </a:rPr>
              <a:t>the face of </a:t>
            </a:r>
          </a:p>
          <a:p>
            <a:pPr marL="0" indent="0" algn="l" defTabSz="507086">
              <a:lnSpc>
                <a:spcPct val="104000"/>
              </a:lnSpc>
              <a:spcBef>
                <a:spcPts val="0"/>
              </a:spcBef>
              <a:spcAft>
                <a:spcPts val="0"/>
              </a:spcAft>
              <a:buNone/>
            </a:pPr>
            <a:endParaRPr lang="fa-IR" sz="2000" u="sng" dirty="0" smtClean="0">
              <a:solidFill>
                <a:srgbClr val="FF0000"/>
              </a:solidFill>
            </a:endParaRPr>
          </a:p>
          <a:p>
            <a:pPr marL="0" indent="0" algn="l" defTabSz="507086">
              <a:lnSpc>
                <a:spcPct val="104000"/>
              </a:lnSpc>
              <a:spcBef>
                <a:spcPts val="0"/>
              </a:spcBef>
              <a:spcAft>
                <a:spcPts val="0"/>
              </a:spcAft>
              <a:buNone/>
            </a:pPr>
            <a:r>
              <a:rPr lang="fa-IR" sz="2000" u="sng" dirty="0">
                <a:solidFill>
                  <a:schemeClr val="accent4"/>
                </a:solidFill>
              </a:rPr>
              <a:t>نامناسب</a:t>
            </a:r>
            <a:r>
              <a:rPr lang="en-US" sz="2000" u="sng" dirty="0">
                <a:solidFill>
                  <a:srgbClr val="FF0000"/>
                </a:solidFill>
              </a:rPr>
              <a:t>inappropriate</a:t>
            </a:r>
            <a:r>
              <a:rPr lang="en-US" sz="2000" u="sng" dirty="0">
                <a:solidFill>
                  <a:schemeClr val="accent4"/>
                </a:solidFill>
              </a:rPr>
              <a:t>= unsuitable</a:t>
            </a:r>
          </a:p>
          <a:p>
            <a:pPr marL="0" indent="0" algn="l" defTabSz="507086">
              <a:lnSpc>
                <a:spcPct val="104000"/>
              </a:lnSpc>
              <a:spcBef>
                <a:spcPts val="0"/>
              </a:spcBef>
              <a:spcAft>
                <a:spcPts val="0"/>
              </a:spcAft>
              <a:buNone/>
            </a:pPr>
            <a:endParaRPr lang="fa-IR" sz="2000" u="sng" dirty="0">
              <a:solidFill>
                <a:srgbClr val="FF0000"/>
              </a:solidFill>
            </a:endParaRPr>
          </a:p>
          <a:p>
            <a:pPr marL="0" indent="0" algn="l" defTabSz="507086">
              <a:lnSpc>
                <a:spcPct val="104000"/>
              </a:lnSpc>
              <a:spcBef>
                <a:spcPts val="0"/>
              </a:spcBef>
              <a:spcAft>
                <a:spcPts val="0"/>
              </a:spcAft>
              <a:buNone/>
            </a:pPr>
            <a:endParaRPr lang="ko-KR" altLang="en-US" sz="2000" u="sng" dirty="0">
              <a:solidFill>
                <a:srgbClr val="FF0000"/>
              </a:solidFill>
            </a:endParaRPr>
          </a:p>
        </p:txBody>
      </p:sp>
    </p:spTree>
    <p:extLst>
      <p:ext uri="{BB962C8B-B14F-4D97-AF65-F5344CB8AC3E}">
        <p14:creationId xmlns:p14="http://schemas.microsoft.com/office/powerpoint/2010/main" val="40025222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 3"/>
          <p:cNvSpPr>
            <a:spLocks noGrp="1" noChangeArrowheads="1"/>
          </p:cNvSpPr>
          <p:nvPr>
            <p:ph idx="1"/>
          </p:nvPr>
        </p:nvSpPr>
        <p:spPr>
          <a:xfrm>
            <a:off x="395536" y="476672"/>
            <a:ext cx="8229283" cy="5400600"/>
          </a:xfrm>
          <a:prstGeom prst="rect">
            <a:avLst/>
          </a:prstGeom>
          <a:noFill/>
          <a:ln w="0" cap="flat" cmpd="sng">
            <a:noFill/>
            <a:prstDash/>
          </a:ln>
        </p:spPr>
        <p:txBody>
          <a:bodyPr wrap="square" lIns="91275" tIns="45638" rIns="91275" bIns="45638" anchor="t"/>
          <a:lstStyle/>
          <a:p>
            <a:pPr marL="0" indent="0" algn="l" defTabSz="507086">
              <a:lnSpc>
                <a:spcPts val="2595"/>
              </a:lnSpc>
              <a:spcBef>
                <a:spcPts val="0"/>
              </a:spcBef>
              <a:spcAft>
                <a:spcPts val="0"/>
              </a:spcAft>
              <a:buNone/>
            </a:pPr>
            <a:r>
              <a:rPr lang="en-US" sz="2000" dirty="0"/>
              <a:t>Another well- known cognitive bias, </a:t>
            </a:r>
            <a:r>
              <a:rPr lang="en-US" sz="2000" u="sng" dirty="0">
                <a:solidFill>
                  <a:srgbClr val="FF0000"/>
                </a:solidFill>
              </a:rPr>
              <a:t>escalating</a:t>
            </a:r>
            <a:r>
              <a:rPr lang="en-US" sz="2000" dirty="0"/>
              <a:t> commitment, occurs when decision- makers, having already committed significant resources to a project, commit even more resources if they receive feedback that the project is failing.</a:t>
            </a:r>
            <a:endParaRPr lang="fa-IR" sz="2000" dirty="0"/>
          </a:p>
          <a:p>
            <a:pPr marL="0" indent="0" defTabSz="507086">
              <a:lnSpc>
                <a:spcPts val="2595"/>
              </a:lnSpc>
              <a:spcBef>
                <a:spcPts val="0"/>
              </a:spcBef>
              <a:spcAft>
                <a:spcPts val="0"/>
              </a:spcAft>
              <a:buNone/>
            </a:pPr>
            <a:r>
              <a:rPr lang="fa-IR" sz="2000" dirty="0">
                <a:solidFill>
                  <a:srgbClr val="003366"/>
                </a:solidFill>
                <a:latin typeface="Times New Roman" charset="0"/>
                <a:cs typeface="B Zar" panose="00000400000000000000" pitchFamily="2" charset="-78"/>
              </a:rPr>
              <a:t>یک انحراف شناختی مشهور دیگر، تعهد تشدید ، زمانی رخ می دهد که تصمیم گیران، که منابع قابل توجهی برای یک پروژه دارند، اگر بازخوردی را مبنی بر شکست پروژه دریافت کنند، حتی منابع بیشتری را به کار گیرند</a:t>
            </a:r>
          </a:p>
          <a:p>
            <a:pPr marL="0" indent="0" algn="l" defTabSz="507086">
              <a:lnSpc>
                <a:spcPts val="2595"/>
              </a:lnSpc>
              <a:spcBef>
                <a:spcPts val="0"/>
              </a:spcBef>
              <a:spcAft>
                <a:spcPts val="0"/>
              </a:spcAft>
              <a:buNone/>
            </a:pPr>
            <a:r>
              <a:rPr lang="en-US" altLang="ko-KR" sz="2000" dirty="0"/>
              <a:t>This may be an irrational response; a more logical response would be to </a:t>
            </a:r>
            <a:r>
              <a:rPr lang="en-US" altLang="ko-KR" sz="2000" dirty="0">
                <a:solidFill>
                  <a:srgbClr val="FF0000"/>
                </a:solidFill>
              </a:rPr>
              <a:t>abandon</a:t>
            </a:r>
            <a:r>
              <a:rPr lang="en-US" altLang="ko-KR" sz="2000" dirty="0"/>
              <a:t> the project and move on (i.e., to cut your losses and run), rather than escalate </a:t>
            </a:r>
            <a:r>
              <a:rPr lang="en-US" altLang="ko-KR" sz="2000" u="sng" dirty="0">
                <a:solidFill>
                  <a:srgbClr val="FF0000"/>
                </a:solidFill>
              </a:rPr>
              <a:t>commitment</a:t>
            </a:r>
            <a:r>
              <a:rPr lang="en-US" altLang="ko-KR" sz="2000" dirty="0"/>
              <a:t>.</a:t>
            </a:r>
          </a:p>
          <a:p>
            <a:pPr marL="0" indent="0">
              <a:lnSpc>
                <a:spcPct val="115000"/>
              </a:lnSpc>
              <a:spcAft>
                <a:spcPts val="0"/>
              </a:spcAft>
              <a:buNone/>
            </a:pPr>
            <a:r>
              <a:rPr lang="fa-IR" sz="2000" dirty="0">
                <a:solidFill>
                  <a:srgbClr val="003366"/>
                </a:solidFill>
                <a:latin typeface="Times New Roman" charset="0"/>
                <a:cs typeface="B Zar" panose="00000400000000000000" pitchFamily="2" charset="-78"/>
              </a:rPr>
              <a:t>این می تواند یک پاسخ غیر منطقی باشد؛ یک پاسخ منطقی تر می تواند رها کردن پروژه  و ادامه حرکت (یعنی قطع روند زیا ن ها و حرکت به جلو)، به جای افزایش تعهد باشد</a:t>
            </a:r>
            <a:r>
              <a:rPr lang="fa-IR" sz="2000" dirty="0" smtClean="0">
                <a:latin typeface="Calibri"/>
                <a:ea typeface="Times New Roman"/>
                <a:cs typeface="B Zar"/>
              </a:rPr>
              <a:t>.</a:t>
            </a:r>
          </a:p>
          <a:p>
            <a:pPr marL="0" indent="0" algn="ctr">
              <a:lnSpc>
                <a:spcPct val="115000"/>
              </a:lnSpc>
              <a:spcAft>
                <a:spcPts val="0"/>
              </a:spcAft>
              <a:buNone/>
            </a:pPr>
            <a:r>
              <a:rPr lang="fa-IR" sz="2000" dirty="0">
                <a:solidFill>
                  <a:schemeClr val="accent4"/>
                </a:solidFill>
              </a:rPr>
              <a:t>تشدید </a:t>
            </a:r>
            <a:r>
              <a:rPr lang="en-US" sz="2000" dirty="0">
                <a:solidFill>
                  <a:srgbClr val="FF0000"/>
                </a:solidFill>
              </a:rPr>
              <a:t>Escalating</a:t>
            </a:r>
            <a:r>
              <a:rPr lang="en-US" sz="2000" dirty="0">
                <a:solidFill>
                  <a:schemeClr val="accent4"/>
                </a:solidFill>
              </a:rPr>
              <a:t>= Intensification</a:t>
            </a:r>
          </a:p>
          <a:p>
            <a:pPr marL="0" indent="0" algn="ctr">
              <a:lnSpc>
                <a:spcPct val="115000"/>
              </a:lnSpc>
              <a:spcAft>
                <a:spcPts val="0"/>
              </a:spcAft>
              <a:buNone/>
            </a:pPr>
            <a:r>
              <a:rPr lang="fa-IR" sz="2000" dirty="0">
                <a:solidFill>
                  <a:schemeClr val="accent4"/>
                </a:solidFill>
              </a:rPr>
              <a:t>تعهد</a:t>
            </a:r>
            <a:r>
              <a:rPr lang="en-US" sz="2000" dirty="0">
                <a:solidFill>
                  <a:srgbClr val="FF0000"/>
                </a:solidFill>
              </a:rPr>
              <a:t>commitment</a:t>
            </a:r>
            <a:r>
              <a:rPr lang="en-US" sz="2000" dirty="0">
                <a:solidFill>
                  <a:schemeClr val="accent4"/>
                </a:solidFill>
              </a:rPr>
              <a:t>=duty=task</a:t>
            </a:r>
            <a:r>
              <a:rPr lang="en-US" sz="2000" dirty="0">
                <a:solidFill>
                  <a:srgbClr val="FF0000"/>
                </a:solidFill>
              </a:rPr>
              <a:t> </a:t>
            </a:r>
          </a:p>
          <a:p>
            <a:pPr marL="0" indent="0" algn="ctr" defTabSz="507086">
              <a:lnSpc>
                <a:spcPts val="2595"/>
              </a:lnSpc>
              <a:spcBef>
                <a:spcPts val="0"/>
              </a:spcBef>
              <a:spcAft>
                <a:spcPts val="0"/>
              </a:spcAft>
              <a:buNone/>
            </a:pPr>
            <a:r>
              <a:rPr lang="fa-IR" sz="2000" dirty="0">
                <a:solidFill>
                  <a:schemeClr val="accent4"/>
                </a:solidFill>
              </a:rPr>
              <a:t>ترک کردن</a:t>
            </a:r>
            <a:r>
              <a:rPr lang="en-US" sz="2000" dirty="0">
                <a:solidFill>
                  <a:srgbClr val="FF0000"/>
                </a:solidFill>
              </a:rPr>
              <a:t>abandon</a:t>
            </a:r>
            <a:r>
              <a:rPr lang="en-US" sz="2000" dirty="0">
                <a:solidFill>
                  <a:schemeClr val="accent4"/>
                </a:solidFill>
              </a:rPr>
              <a:t>=leave</a:t>
            </a:r>
            <a:r>
              <a:rPr lang="en-US" sz="2000" dirty="0">
                <a:solidFill>
                  <a:srgbClr val="FF0000"/>
                </a:solidFill>
              </a:rPr>
              <a:t> </a:t>
            </a:r>
            <a:endParaRPr lang="ko-KR" altLang="en-US" sz="2000" dirty="0">
              <a:solidFill>
                <a:srgbClr val="FF0000"/>
              </a:solidFill>
            </a:endParaRPr>
          </a:p>
        </p:txBody>
      </p:sp>
    </p:spTree>
    <p:extLst>
      <p:ext uri="{BB962C8B-B14F-4D97-AF65-F5344CB8AC3E}">
        <p14:creationId xmlns:p14="http://schemas.microsoft.com/office/powerpoint/2010/main" val="209589278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Arial Black"/>
        <a:ea typeface=""/>
        <a:cs typeface="Arial"/>
      </a:majorFont>
      <a:minorFont>
        <a:latin typeface="Calisto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RT (7)">
  <a:themeElements>
    <a:clrScheme name="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samp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14193</Template>
  <TotalTime>3646</TotalTime>
  <Words>1804</Words>
  <Application>Microsoft Office PowerPoint</Application>
  <PresentationFormat>On-screen Show (4:3)</PresentationFormat>
  <Paragraphs>152</Paragraphs>
  <Slides>19</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19</vt:i4>
      </vt:variant>
    </vt:vector>
  </HeadingPairs>
  <TitlesOfParts>
    <vt:vector size="35" baseType="lpstr">
      <vt:lpstr>110_Besmellah</vt:lpstr>
      <vt:lpstr>Arial</vt:lpstr>
      <vt:lpstr>Arial Black</vt:lpstr>
      <vt:lpstr>B Lotus</vt:lpstr>
      <vt:lpstr>B Mitra</vt:lpstr>
      <vt:lpstr>B Nazanin</vt:lpstr>
      <vt:lpstr>B Roya</vt:lpstr>
      <vt:lpstr>B Zar</vt:lpstr>
      <vt:lpstr>Calibri</vt:lpstr>
      <vt:lpstr>Calisto MT</vt:lpstr>
      <vt:lpstr>IranNastaliq</vt:lpstr>
      <vt:lpstr>Times New Roman</vt:lpstr>
      <vt:lpstr>Verdana</vt:lpstr>
      <vt:lpstr>Wingdings</vt:lpstr>
      <vt:lpstr>Modèle par défaut</vt:lpstr>
      <vt:lpstr>MRT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تئوري و طراحي سازمان ريچارد ال.دفت</dc:title>
  <dc:creator>shaban</dc:creator>
  <cp:lastModifiedBy>RAD</cp:lastModifiedBy>
  <cp:revision>271</cp:revision>
  <dcterms:created xsi:type="dcterms:W3CDTF">2006-08-15T16:17:14Z</dcterms:created>
  <dcterms:modified xsi:type="dcterms:W3CDTF">2015-12-23T02:59:26Z</dcterms:modified>
</cp:coreProperties>
</file>