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67" r:id="rId2"/>
    <p:sldId id="257" r:id="rId3"/>
    <p:sldId id="256" r:id="rId4"/>
    <p:sldId id="268" r:id="rId5"/>
    <p:sldId id="259" r:id="rId6"/>
    <p:sldId id="261" r:id="rId7"/>
    <p:sldId id="263" r:id="rId8"/>
    <p:sldId id="264" r:id="rId9"/>
    <p:sldId id="265" r:id="rId10"/>
    <p:sldId id="266" r:id="rId11"/>
    <p:sldId id="269" r:id="rId12"/>
    <p:sldId id="270" r:id="rId13"/>
    <p:sldId id="271" r:id="rId14"/>
    <p:sldId id="272" r:id="rId15"/>
    <p:sldId id="273" r:id="rId16"/>
    <p:sldId id="276" r:id="rId17"/>
    <p:sldId id="277" r:id="rId18"/>
    <p:sldId id="278" r:id="rId19"/>
  </p:sldIdLst>
  <p:sldSz cx="9144000" cy="6858000" type="screen4x3"/>
  <p:notesSz cx="6858000" cy="9144000"/>
  <p:defaultTextStyle>
    <a:defPPr>
      <a:defRPr lang="fa-IR"/>
    </a:defPPr>
    <a:lvl1pPr algn="r" rtl="1" fontAlgn="base">
      <a:spcBef>
        <a:spcPct val="0"/>
      </a:spcBef>
      <a:spcAft>
        <a:spcPct val="0"/>
      </a:spcAft>
      <a:defRPr kern="1200">
        <a:solidFill>
          <a:schemeClr val="tx1"/>
        </a:solidFill>
        <a:latin typeface="Arial" charset="0"/>
        <a:ea typeface="+mn-ea"/>
        <a:cs typeface="Arial" charset="0"/>
      </a:defRPr>
    </a:lvl1pPr>
    <a:lvl2pPr marL="457200" algn="r" rtl="1" fontAlgn="base">
      <a:spcBef>
        <a:spcPct val="0"/>
      </a:spcBef>
      <a:spcAft>
        <a:spcPct val="0"/>
      </a:spcAft>
      <a:defRPr kern="1200">
        <a:solidFill>
          <a:schemeClr val="tx1"/>
        </a:solidFill>
        <a:latin typeface="Arial" charset="0"/>
        <a:ea typeface="+mn-ea"/>
        <a:cs typeface="Arial" charset="0"/>
      </a:defRPr>
    </a:lvl2pPr>
    <a:lvl3pPr marL="914400" algn="r" rtl="1" fontAlgn="base">
      <a:spcBef>
        <a:spcPct val="0"/>
      </a:spcBef>
      <a:spcAft>
        <a:spcPct val="0"/>
      </a:spcAft>
      <a:defRPr kern="1200">
        <a:solidFill>
          <a:schemeClr val="tx1"/>
        </a:solidFill>
        <a:latin typeface="Arial" charset="0"/>
        <a:ea typeface="+mn-ea"/>
        <a:cs typeface="Arial" charset="0"/>
      </a:defRPr>
    </a:lvl3pPr>
    <a:lvl4pPr marL="1371600" algn="r" rtl="1" fontAlgn="base">
      <a:spcBef>
        <a:spcPct val="0"/>
      </a:spcBef>
      <a:spcAft>
        <a:spcPct val="0"/>
      </a:spcAft>
      <a:defRPr kern="1200">
        <a:solidFill>
          <a:schemeClr val="tx1"/>
        </a:solidFill>
        <a:latin typeface="Arial" charset="0"/>
        <a:ea typeface="+mn-ea"/>
        <a:cs typeface="Arial" charset="0"/>
      </a:defRPr>
    </a:lvl4pPr>
    <a:lvl5pPr marL="1828800" algn="r" rtl="1"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38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pPr>
              <a:defRPr/>
            </a:pPr>
            <a:fld id="{635BD394-37FE-40B1-8909-63FE4F17594F}" type="datetimeFigureOut">
              <a:rPr lang="fa-IR" smtClean="0"/>
              <a:pPr>
                <a:defRPr/>
              </a:pPr>
              <a:t>1433/12/14</a:t>
            </a:fld>
            <a:endParaRPr lang="fa-IR"/>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pPr>
              <a:defRPr/>
            </a:pPr>
            <a:endParaRPr lang="fa-IR"/>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pPr>
              <a:defRPr/>
            </a:pPr>
            <a:fld id="{C1A412EE-E96F-4AF5-A46D-0FDF11932FA1}" type="slidenum">
              <a:rPr lang="fa-IR" smtClean="0"/>
              <a:pPr>
                <a:defRPr/>
              </a:pPr>
              <a:t>‹#›</a:t>
            </a:fld>
            <a:endParaRPr lang="fa-I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42E8F640-CE84-4ECA-9488-55BF1B30BEE7}" type="datetimeFigureOut">
              <a:rPr lang="fa-IR" smtClean="0"/>
              <a:pPr>
                <a:defRPr/>
              </a:pPr>
              <a:t>1433/12/14</a:t>
            </a:fld>
            <a:endParaRPr lang="fa-IR"/>
          </a:p>
        </p:txBody>
      </p:sp>
      <p:sp>
        <p:nvSpPr>
          <p:cNvPr id="5" name="Footer Placeholder 4"/>
          <p:cNvSpPr>
            <a:spLocks noGrp="1"/>
          </p:cNvSpPr>
          <p:nvPr>
            <p:ph type="ftr" sz="quarter" idx="11"/>
          </p:nvPr>
        </p:nvSpPr>
        <p:spPr/>
        <p:txBody>
          <a:bodyPr/>
          <a:lstStyle/>
          <a:p>
            <a:pPr>
              <a:defRPr/>
            </a:pPr>
            <a:endParaRPr lang="fa-IR"/>
          </a:p>
        </p:txBody>
      </p:sp>
      <p:sp>
        <p:nvSpPr>
          <p:cNvPr id="6" name="Slide Number Placeholder 5"/>
          <p:cNvSpPr>
            <a:spLocks noGrp="1"/>
          </p:cNvSpPr>
          <p:nvPr>
            <p:ph type="sldNum" sz="quarter" idx="12"/>
          </p:nvPr>
        </p:nvSpPr>
        <p:spPr/>
        <p:txBody>
          <a:bodyPr/>
          <a:lstStyle/>
          <a:p>
            <a:pPr>
              <a:defRPr/>
            </a:pPr>
            <a:fld id="{A29E2B05-BD10-41B0-8C99-13935DD353D1}" type="slidenum">
              <a:rPr lang="fa-IR" smtClean="0"/>
              <a:pPr>
                <a:defRPr/>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DA426B70-B2E0-4468-8E34-DE3D8F40374F}" type="datetimeFigureOut">
              <a:rPr lang="fa-IR" smtClean="0"/>
              <a:pPr>
                <a:defRPr/>
              </a:pPr>
              <a:t>1433/12/14</a:t>
            </a:fld>
            <a:endParaRPr lang="fa-IR"/>
          </a:p>
        </p:txBody>
      </p:sp>
      <p:sp>
        <p:nvSpPr>
          <p:cNvPr id="5" name="Footer Placeholder 4"/>
          <p:cNvSpPr>
            <a:spLocks noGrp="1"/>
          </p:cNvSpPr>
          <p:nvPr>
            <p:ph type="ftr" sz="quarter" idx="11"/>
          </p:nvPr>
        </p:nvSpPr>
        <p:spPr/>
        <p:txBody>
          <a:bodyPr/>
          <a:lstStyle/>
          <a:p>
            <a:pPr>
              <a:defRPr/>
            </a:pPr>
            <a:endParaRPr lang="fa-IR"/>
          </a:p>
        </p:txBody>
      </p:sp>
      <p:sp>
        <p:nvSpPr>
          <p:cNvPr id="6" name="Slide Number Placeholder 5"/>
          <p:cNvSpPr>
            <a:spLocks noGrp="1"/>
          </p:cNvSpPr>
          <p:nvPr>
            <p:ph type="sldNum" sz="quarter" idx="12"/>
          </p:nvPr>
        </p:nvSpPr>
        <p:spPr/>
        <p:txBody>
          <a:bodyPr/>
          <a:lstStyle/>
          <a:p>
            <a:pPr>
              <a:defRPr/>
            </a:pPr>
            <a:fld id="{A6DFCEBB-19A8-439B-B066-447A2CD96108}" type="slidenum">
              <a:rPr lang="fa-IR" smtClean="0"/>
              <a:pPr>
                <a:defRPr/>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pPr>
              <a:defRPr/>
            </a:pPr>
            <a:fld id="{ACF16DF7-88BA-4A3E-BF31-A51611EE1AC9}" type="datetimeFigureOut">
              <a:rPr lang="fa-IR" smtClean="0"/>
              <a:pPr>
                <a:defRPr/>
              </a:pPr>
              <a:t>1433/12/14</a:t>
            </a:fld>
            <a:endParaRPr lang="fa-IR"/>
          </a:p>
        </p:txBody>
      </p:sp>
      <p:sp>
        <p:nvSpPr>
          <p:cNvPr id="5" name="Footer Placeholder 4"/>
          <p:cNvSpPr>
            <a:spLocks noGrp="1"/>
          </p:cNvSpPr>
          <p:nvPr>
            <p:ph type="ftr" sz="quarter" idx="11"/>
          </p:nvPr>
        </p:nvSpPr>
        <p:spPr>
          <a:xfrm>
            <a:off x="457200" y="6480969"/>
            <a:ext cx="4260056" cy="300831"/>
          </a:xfrm>
        </p:spPr>
        <p:txBody>
          <a:bodyPr/>
          <a:lstStyle/>
          <a:p>
            <a:pPr>
              <a:defRPr/>
            </a:pPr>
            <a:endParaRPr lang="fa-IR"/>
          </a:p>
        </p:txBody>
      </p:sp>
      <p:sp>
        <p:nvSpPr>
          <p:cNvPr id="6" name="Slide Number Placeholder 5"/>
          <p:cNvSpPr>
            <a:spLocks noGrp="1"/>
          </p:cNvSpPr>
          <p:nvPr>
            <p:ph type="sldNum" sz="quarter" idx="12"/>
          </p:nvPr>
        </p:nvSpPr>
        <p:spPr/>
        <p:txBody>
          <a:bodyPr/>
          <a:lstStyle/>
          <a:p>
            <a:pPr>
              <a:defRPr/>
            </a:pPr>
            <a:fld id="{D8C9BBBE-57F8-465F-A716-C07FADBEF67D}" type="slidenum">
              <a:rPr lang="fa-IR" smtClean="0"/>
              <a:pPr>
                <a:defRPr/>
              </a:pPr>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pPr>
              <a:defRPr/>
            </a:pPr>
            <a:fld id="{2FF12833-422C-4E19-8649-E1AEA2850F65}" type="datetimeFigureOut">
              <a:rPr lang="fa-IR" smtClean="0"/>
              <a:pPr>
                <a:defRPr/>
              </a:pPr>
              <a:t>1433/12/14</a:t>
            </a:fld>
            <a:endParaRPr lang="fa-IR"/>
          </a:p>
        </p:txBody>
      </p:sp>
      <p:sp>
        <p:nvSpPr>
          <p:cNvPr id="5" name="Footer Placeholder 4"/>
          <p:cNvSpPr>
            <a:spLocks noGrp="1"/>
          </p:cNvSpPr>
          <p:nvPr>
            <p:ph type="ftr" sz="quarter" idx="11"/>
          </p:nvPr>
        </p:nvSpPr>
        <p:spPr>
          <a:xfrm>
            <a:off x="2619376" y="6480969"/>
            <a:ext cx="4260056" cy="300831"/>
          </a:xfrm>
        </p:spPr>
        <p:txBody>
          <a:bodyPr/>
          <a:lstStyle/>
          <a:p>
            <a:pPr>
              <a:defRPr/>
            </a:pPr>
            <a:endParaRPr lang="fa-IR"/>
          </a:p>
        </p:txBody>
      </p:sp>
      <p:sp>
        <p:nvSpPr>
          <p:cNvPr id="6" name="Slide Number Placeholder 5"/>
          <p:cNvSpPr>
            <a:spLocks noGrp="1"/>
          </p:cNvSpPr>
          <p:nvPr>
            <p:ph type="sldNum" sz="quarter" idx="12"/>
          </p:nvPr>
        </p:nvSpPr>
        <p:spPr>
          <a:xfrm>
            <a:off x="8451056" y="809624"/>
            <a:ext cx="502920" cy="300831"/>
          </a:xfrm>
        </p:spPr>
        <p:txBody>
          <a:bodyPr/>
          <a:lstStyle/>
          <a:p>
            <a:pPr>
              <a:defRPr/>
            </a:pPr>
            <a:fld id="{22EC711C-1824-4B90-A935-7BFF24566C30}" type="slidenum">
              <a:rPr lang="fa-IR" smtClean="0"/>
              <a:pPr>
                <a:defRPr/>
              </a:pPr>
              <a:t>‹#›</a:t>
            </a:fld>
            <a:endParaRPr lang="fa-IR"/>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pPr>
              <a:defRPr/>
            </a:pPr>
            <a:fld id="{472FFB8C-673D-4C5D-A8D6-EEF358EAF12E}" type="datetimeFigureOut">
              <a:rPr lang="fa-IR" smtClean="0"/>
              <a:pPr>
                <a:defRPr/>
              </a:pPr>
              <a:t>1433/12/14</a:t>
            </a:fld>
            <a:endParaRPr lang="fa-IR"/>
          </a:p>
        </p:txBody>
      </p:sp>
      <p:sp>
        <p:nvSpPr>
          <p:cNvPr id="6" name="Footer Placeholder 5"/>
          <p:cNvSpPr>
            <a:spLocks noGrp="1"/>
          </p:cNvSpPr>
          <p:nvPr>
            <p:ph type="ftr" sz="quarter" idx="11"/>
          </p:nvPr>
        </p:nvSpPr>
        <p:spPr>
          <a:xfrm>
            <a:off x="457200" y="6480969"/>
            <a:ext cx="4260056" cy="301752"/>
          </a:xfrm>
        </p:spPr>
        <p:txBody>
          <a:bodyPr/>
          <a:lstStyle/>
          <a:p>
            <a:pPr>
              <a:defRPr/>
            </a:pPr>
            <a:endParaRPr lang="fa-IR"/>
          </a:p>
        </p:txBody>
      </p:sp>
      <p:sp>
        <p:nvSpPr>
          <p:cNvPr id="7" name="Slide Number Placeholder 6"/>
          <p:cNvSpPr>
            <a:spLocks noGrp="1"/>
          </p:cNvSpPr>
          <p:nvPr>
            <p:ph type="sldNum" sz="quarter" idx="12"/>
          </p:nvPr>
        </p:nvSpPr>
        <p:spPr>
          <a:xfrm>
            <a:off x="7589520" y="6480969"/>
            <a:ext cx="502920" cy="301752"/>
          </a:xfrm>
        </p:spPr>
        <p:txBody>
          <a:bodyPr/>
          <a:lstStyle/>
          <a:p>
            <a:pPr>
              <a:defRPr/>
            </a:pPr>
            <a:fld id="{369F227B-1A3F-4BC7-931B-6A112DB064E5}" type="slidenum">
              <a:rPr lang="fa-IR" smtClean="0"/>
              <a:pPr>
                <a:defRPr/>
              </a:pPr>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pPr>
              <a:defRPr/>
            </a:pPr>
            <a:fld id="{FD80F96F-7646-4C55-A5DE-B70E18300B4A}" type="datetimeFigureOut">
              <a:rPr lang="fa-IR" smtClean="0"/>
              <a:pPr>
                <a:defRPr/>
              </a:pPr>
              <a:t>1433/12/14</a:t>
            </a:fld>
            <a:endParaRPr lang="fa-IR"/>
          </a:p>
        </p:txBody>
      </p:sp>
      <p:sp>
        <p:nvSpPr>
          <p:cNvPr id="8" name="Footer Placeholder 7"/>
          <p:cNvSpPr>
            <a:spLocks noGrp="1"/>
          </p:cNvSpPr>
          <p:nvPr>
            <p:ph type="ftr" sz="quarter" idx="11"/>
          </p:nvPr>
        </p:nvSpPr>
        <p:spPr>
          <a:xfrm>
            <a:off x="457200" y="6480969"/>
            <a:ext cx="4261104" cy="301752"/>
          </a:xfrm>
        </p:spPr>
        <p:txBody>
          <a:bodyPr/>
          <a:lstStyle/>
          <a:p>
            <a:pPr>
              <a:defRPr/>
            </a:pPr>
            <a:endParaRPr lang="fa-IR"/>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pPr>
              <a:defRPr/>
            </a:pPr>
            <a:fld id="{FFD5B9FC-692F-4AC1-90E3-B78B7C072CED}" type="slidenum">
              <a:rPr lang="fa-IR" smtClean="0"/>
              <a:pPr>
                <a:defRPr/>
              </a:pPr>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defRPr/>
            </a:pPr>
            <a:fld id="{C093646C-96A0-4ACA-A6F6-3F2BA0903023}" type="datetimeFigureOut">
              <a:rPr lang="fa-IR" smtClean="0"/>
              <a:pPr>
                <a:defRPr/>
              </a:pPr>
              <a:t>1433/12/14</a:t>
            </a:fld>
            <a:endParaRPr lang="fa-IR"/>
          </a:p>
        </p:txBody>
      </p:sp>
      <p:sp>
        <p:nvSpPr>
          <p:cNvPr id="4" name="Footer Placeholder 3"/>
          <p:cNvSpPr>
            <a:spLocks noGrp="1"/>
          </p:cNvSpPr>
          <p:nvPr>
            <p:ph type="ftr" sz="quarter" idx="11"/>
          </p:nvPr>
        </p:nvSpPr>
        <p:spPr/>
        <p:txBody>
          <a:bodyPr/>
          <a:lstStyle/>
          <a:p>
            <a:pPr>
              <a:defRPr/>
            </a:pPr>
            <a:endParaRPr lang="fa-IR"/>
          </a:p>
        </p:txBody>
      </p:sp>
      <p:sp>
        <p:nvSpPr>
          <p:cNvPr id="5" name="Slide Number Placeholder 4"/>
          <p:cNvSpPr>
            <a:spLocks noGrp="1"/>
          </p:cNvSpPr>
          <p:nvPr>
            <p:ph type="sldNum" sz="quarter" idx="12"/>
          </p:nvPr>
        </p:nvSpPr>
        <p:spPr/>
        <p:txBody>
          <a:bodyPr/>
          <a:lstStyle/>
          <a:p>
            <a:pPr>
              <a:defRPr/>
            </a:pPr>
            <a:fld id="{70B0933B-7318-44A4-A880-82799AF57A48}" type="slidenum">
              <a:rPr lang="fa-IR" smtClean="0"/>
              <a:pPr>
                <a:defRPr/>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pPr>
              <a:defRPr/>
            </a:pPr>
            <a:fld id="{74A9D8E7-12DA-47C6-AC37-2F629AC5AE00}" type="datetimeFigureOut">
              <a:rPr lang="fa-IR" smtClean="0"/>
              <a:pPr>
                <a:defRPr/>
              </a:pPr>
              <a:t>1433/12/14</a:t>
            </a:fld>
            <a:endParaRPr lang="fa-IR"/>
          </a:p>
        </p:txBody>
      </p:sp>
      <p:sp>
        <p:nvSpPr>
          <p:cNvPr id="3" name="Footer Placeholder 2"/>
          <p:cNvSpPr>
            <a:spLocks noGrp="1"/>
          </p:cNvSpPr>
          <p:nvPr>
            <p:ph type="ftr" sz="quarter" idx="11"/>
          </p:nvPr>
        </p:nvSpPr>
        <p:spPr>
          <a:xfrm>
            <a:off x="457200" y="6481890"/>
            <a:ext cx="4260056" cy="300831"/>
          </a:xfrm>
        </p:spPr>
        <p:txBody>
          <a:bodyPr/>
          <a:lstStyle/>
          <a:p>
            <a:pPr>
              <a:defRPr/>
            </a:pPr>
            <a:endParaRPr lang="fa-IR"/>
          </a:p>
        </p:txBody>
      </p:sp>
      <p:sp>
        <p:nvSpPr>
          <p:cNvPr id="4" name="Slide Number Placeholder 3"/>
          <p:cNvSpPr>
            <a:spLocks noGrp="1"/>
          </p:cNvSpPr>
          <p:nvPr>
            <p:ph type="sldNum" sz="quarter" idx="12"/>
          </p:nvPr>
        </p:nvSpPr>
        <p:spPr>
          <a:xfrm>
            <a:off x="7589520" y="6480969"/>
            <a:ext cx="502920" cy="301752"/>
          </a:xfrm>
        </p:spPr>
        <p:txBody>
          <a:bodyPr/>
          <a:lstStyle/>
          <a:p>
            <a:pPr>
              <a:defRPr/>
            </a:pPr>
            <a:fld id="{48B0DF00-399F-469C-A395-DD23BB899117}" type="slidenum">
              <a:rPr lang="fa-IR" smtClean="0"/>
              <a:pPr>
                <a:defRPr/>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pPr>
              <a:defRPr/>
            </a:pPr>
            <a:fld id="{F081C9CA-B09F-40CC-8731-D4C0491BCEC8}" type="datetimeFigureOut">
              <a:rPr lang="fa-IR" smtClean="0"/>
              <a:pPr>
                <a:defRPr/>
              </a:pPr>
              <a:t>1433/12/14</a:t>
            </a:fld>
            <a:endParaRPr lang="fa-IR"/>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pPr>
              <a:defRPr/>
            </a:pPr>
            <a:endParaRPr lang="fa-IR"/>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pPr>
              <a:defRPr/>
            </a:pPr>
            <a:fld id="{A96AC886-90F3-424A-8163-3AF224E91BA1}" type="slidenum">
              <a:rPr lang="fa-IR" smtClean="0"/>
              <a:pPr>
                <a:defRPr/>
              </a:pPr>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pPr>
              <a:defRPr/>
            </a:pPr>
            <a:fld id="{25234571-766F-419E-BA5D-6800487CCA5A}" type="datetimeFigureOut">
              <a:rPr lang="fa-IR" smtClean="0"/>
              <a:pPr>
                <a:defRPr/>
              </a:pPr>
              <a:t>1433/12/14</a:t>
            </a:fld>
            <a:endParaRPr lang="fa-IR"/>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pPr>
              <a:defRPr/>
            </a:pPr>
            <a:endParaRPr lang="fa-IR"/>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pPr>
              <a:defRPr/>
            </a:pPr>
            <a:fld id="{5D9D75EF-C8D3-435F-91AF-33D1507DF59B}" type="slidenum">
              <a:rPr lang="fa-IR" smtClean="0"/>
              <a:pPr>
                <a:defRPr/>
              </a:pPr>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pPr>
              <a:defRPr/>
            </a:pPr>
            <a:fld id="{B188F7D5-7C1B-4C4C-A783-64EA72BC2E7F}" type="datetimeFigureOut">
              <a:rPr lang="fa-IR" smtClean="0"/>
              <a:pPr>
                <a:defRPr/>
              </a:pPr>
              <a:t>1433/12/14</a:t>
            </a:fld>
            <a:endParaRPr lang="fa-IR"/>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pPr>
              <a:defRPr/>
            </a:pPr>
            <a:endParaRPr lang="fa-IR"/>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pPr>
              <a:defRPr/>
            </a:pPr>
            <a:fld id="{5E878CE0-B33B-413A-AC02-2AD23630D1B6}" type="slidenum">
              <a:rPr lang="fa-IR" smtClean="0"/>
              <a:pPr>
                <a:defRPr/>
              </a:pPr>
              <a:t>‹#›</a:t>
            </a:fld>
            <a:endParaRPr lang="fa-I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hyperlink" Target="ftp://ftp.modares.ac.ir/"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www.sciencedirect.com/science?_ob=BrowseListURL&amp;_type=subject&amp;subjColl=6&amp;zone=brws&amp;_acct=C000052576&amp;_version=1&amp;_urlVersion=0&amp;_userid=1399990&amp;md5=14e5a7ace4510244638ad2ef92730e1c" TargetMode="External"/><Relationship Id="rId13" Type="http://schemas.openxmlformats.org/officeDocument/2006/relationships/hyperlink" Target="http://www.sciencedirect.com/science?_ob=BrowseListURL&amp;_type=subject&amp;subjColl=26&amp;zone=brws&amp;_acct=C000052576&amp;_version=1&amp;_urlVersion=0&amp;_userid=1399990&amp;md5=14e5a7ace4510244638ad2ef92730e1c" TargetMode="External"/><Relationship Id="rId18" Type="http://schemas.openxmlformats.org/officeDocument/2006/relationships/hyperlink" Target="http://www.sciencedirect.com/science?_ob=BrowseListURL&amp;_type=subject&amp;subjColl=13&amp;zone=brws&amp;_acct=C000052576&amp;_version=1&amp;_urlVersion=0&amp;_userid=1399990&amp;md5=14e5a7ace4510244638ad2ef92730e1c" TargetMode="External"/><Relationship Id="rId26" Type="http://schemas.openxmlformats.org/officeDocument/2006/relationships/hyperlink" Target="http://www.sciencedirect.com/science?_ob=BrowseListURL&amp;_type=subject&amp;subjColl=18&amp;zone=brws&amp;_acct=C000052576&amp;_version=1&amp;_urlVersion=0&amp;_userid=1399990&amp;md5=14e5a7ace4510244638ad2ef92730e1c" TargetMode="External"/><Relationship Id="rId3" Type="http://schemas.openxmlformats.org/officeDocument/2006/relationships/hyperlink" Target="http://www.sciencedirect.com/science?_ob=BrowseListURL&amp;_type=subject&amp;subjColl=21&amp;zone=brws&amp;_acct=C000052576&amp;_version=1&amp;_urlVersion=0&amp;_userid=1399990&amp;md5=14e5a7ace4510244638ad2ef92730e1c" TargetMode="External"/><Relationship Id="rId21" Type="http://schemas.openxmlformats.org/officeDocument/2006/relationships/hyperlink" Target="http://www.sciencedirect.com/science?_ob=BrowseListURL&amp;_type=subject&amp;subjColl=19&amp;zone=brws&amp;_acct=C000052576&amp;_version=1&amp;_urlVersion=0&amp;_userid=1399990&amp;md5=14e5a7ace4510244638ad2ef92730e1c" TargetMode="External"/><Relationship Id="rId7" Type="http://schemas.openxmlformats.org/officeDocument/2006/relationships/hyperlink" Target="http://www.sciencedirect.com/science?_ob=BrowseListURL&amp;_type=subject&amp;subjColl=533&amp;zone=brws&amp;_acct=C000052576&amp;_version=1&amp;_urlVersion=0&amp;_userid=1399990&amp;md5=14e5a7ace4510244638ad2ef92730e1c" TargetMode="External"/><Relationship Id="rId12" Type="http://schemas.openxmlformats.org/officeDocument/2006/relationships/hyperlink" Target="http://www.sciencedirect.com/science?_ob=BrowseListURL&amp;_type=subject&amp;subjColl=25&amp;zone=brws&amp;_acct=C000052576&amp;_version=1&amp;_urlVersion=0&amp;_userid=1399990&amp;md5=14e5a7ace4510244638ad2ef92730e1c" TargetMode="External"/><Relationship Id="rId17" Type="http://schemas.openxmlformats.org/officeDocument/2006/relationships/hyperlink" Target="http://www.sciencedirect.com/science?_ob=BrowseListURL&amp;_type=subject&amp;subjColl=11&amp;zone=brws&amp;_acct=C000052576&amp;_version=1&amp;_urlVersion=0&amp;_userid=1399990&amp;md5=14e5a7ace4510244638ad2ef92730e1c" TargetMode="External"/><Relationship Id="rId25" Type="http://schemas.openxmlformats.org/officeDocument/2006/relationships/hyperlink" Target="http://www.sciencedirect.com/science?_ob=BrowseListURL&amp;_type=subject&amp;subjColl=5&amp;zone=brws&amp;_acct=C000052576&amp;_version=1&amp;_urlVersion=0&amp;_userid=1399990&amp;md5=14e5a7ace4510244638ad2ef92730e1c" TargetMode="External"/><Relationship Id="rId2" Type="http://schemas.openxmlformats.org/officeDocument/2006/relationships/hyperlink" Target="http://www.sciencedirect.com/science?_ob=BrowseListURL&amp;_type=subject&amp;subjColl=532&amp;zone=brws&amp;_acct=C000052576&amp;_version=1&amp;_urlVersion=0&amp;_userid=1399990&amp;md5=14e5a7ace4510244638ad2ef92730e1c" TargetMode="External"/><Relationship Id="rId16" Type="http://schemas.openxmlformats.org/officeDocument/2006/relationships/hyperlink" Target="http://www.sciencedirect.com/science?_ob=BrowseListURL&amp;_type=subject&amp;subjColl=9&amp;zone=brws&amp;_acct=C000052576&amp;_version=1&amp;_urlVersion=0&amp;_userid=1399990&amp;md5=14e5a7ace4510244638ad2ef92730e1c" TargetMode="External"/><Relationship Id="rId20" Type="http://schemas.openxmlformats.org/officeDocument/2006/relationships/hyperlink" Target="http://www.sciencedirect.com/science?_ob=BrowseListURL&amp;_type=subject&amp;subjColl=16&amp;zone=brws&amp;_acct=C000052576&amp;_version=1&amp;_urlVersion=0&amp;_userid=1399990&amp;md5=14e5a7ace4510244638ad2ef92730e1c" TargetMode="External"/><Relationship Id="rId29" Type="http://schemas.openxmlformats.org/officeDocument/2006/relationships/hyperlink" Target="http://www.sciencedirect.com/science?_ob=BrowseListURL&amp;_type=subject&amp;subjColl=22&amp;zone=brws&amp;_acct=C000052576&amp;_version=1&amp;_urlVersion=0&amp;_userid=1399990&amp;md5=14e5a7ace4510244638ad2ef92730e1c" TargetMode="External"/><Relationship Id="rId1" Type="http://schemas.openxmlformats.org/officeDocument/2006/relationships/slideLayout" Target="../slideLayouts/slideLayout1.xml"/><Relationship Id="rId6" Type="http://schemas.openxmlformats.org/officeDocument/2006/relationships/hyperlink" Target="http://www.sciencedirect.com/science?_ob=BrowseListURL&amp;_type=subject&amp;subjColl=487&amp;zone=brws&amp;_acct=C000052576&amp;_version=1&amp;_urlVersion=0&amp;_userid=1399990&amp;md5=14e5a7ace4510244638ad2ef92730e1c" TargetMode="External"/><Relationship Id="rId11" Type="http://schemas.openxmlformats.org/officeDocument/2006/relationships/hyperlink" Target="http://www.sciencedirect.com/science?_ob=BrowseListURL&amp;_type=subject&amp;subjColl=14&amp;zone=brws&amp;_acct=C000052576&amp;_version=1&amp;_urlVersion=0&amp;_userid=1399990&amp;md5=14e5a7ace4510244638ad2ef92730e1c" TargetMode="External"/><Relationship Id="rId24" Type="http://schemas.openxmlformats.org/officeDocument/2006/relationships/hyperlink" Target="http://www.sciencedirect.com/science?_ob=BrowseListURL&amp;_type=subject&amp;subjColl=531&amp;zone=brws&amp;_acct=C000052576&amp;_version=1&amp;_urlVersion=0&amp;_userid=1399990&amp;md5=14e5a7ace4510244638ad2ef92730e1c" TargetMode="External"/><Relationship Id="rId5" Type="http://schemas.openxmlformats.org/officeDocument/2006/relationships/hyperlink" Target="http://www.sciencedirect.com/science?_ob=BrowseListURL&amp;_type=subject&amp;subjColl=23&amp;zone=brws&amp;_acct=C000052576&amp;_version=1&amp;_urlVersion=0&amp;_userid=1399990&amp;md5=14e5a7ace4510244638ad2ef92730e1c" TargetMode="External"/><Relationship Id="rId15" Type="http://schemas.openxmlformats.org/officeDocument/2006/relationships/hyperlink" Target="http://www.sciencedirect.com/science?_ob=BrowseListURL&amp;_type=subject&amp;subjColl=8&amp;zone=brws&amp;_acct=C000052576&amp;_version=1&amp;_urlVersion=0&amp;_userid=1399990&amp;md5=14e5a7ace4510244638ad2ef92730e1c" TargetMode="External"/><Relationship Id="rId23" Type="http://schemas.openxmlformats.org/officeDocument/2006/relationships/hyperlink" Target="http://www.sciencedirect.com/science?_ob=BrowseListURL&amp;_type=subject&amp;subjColl=24&amp;zone=brws&amp;_acct=C000052576&amp;_version=1&amp;_urlVersion=0&amp;_userid=1399990&amp;md5=14e5a7ace4510244638ad2ef92730e1c" TargetMode="External"/><Relationship Id="rId28" Type="http://schemas.openxmlformats.org/officeDocument/2006/relationships/hyperlink" Target="http://www.sciencedirect.com/science?_ob=BrowseListURL&amp;_type=subject&amp;subjColl=220&amp;zone=brws&amp;_acct=C000052576&amp;_version=1&amp;_urlVersion=0&amp;_userid=1399990&amp;md5=14e5a7ace4510244638ad2ef92730e1c" TargetMode="External"/><Relationship Id="rId10" Type="http://schemas.openxmlformats.org/officeDocument/2006/relationships/hyperlink" Target="http://www.sciencedirect.com/science?_ob=BrowseListURL&amp;_type=subject&amp;subjColl=12&amp;zone=brws&amp;_acct=C000052576&amp;_version=1&amp;_urlVersion=0&amp;_userid=1399990&amp;md5=14e5a7ace4510244638ad2ef92730e1c" TargetMode="External"/><Relationship Id="rId19" Type="http://schemas.openxmlformats.org/officeDocument/2006/relationships/hyperlink" Target="http://www.sciencedirect.com/science?_ob=BrowseListURL&amp;_type=subject&amp;subjColl=15&amp;zone=brws&amp;_acct=C000052576&amp;_version=1&amp;_urlVersion=0&amp;_userid=1399990&amp;md5=14e5a7ace4510244638ad2ef92730e1c" TargetMode="External"/><Relationship Id="rId4" Type="http://schemas.openxmlformats.org/officeDocument/2006/relationships/hyperlink" Target="http://www.sciencedirect.com/science?_ob=BrowseListURL&amp;_type=subject&amp;subjColl=466&amp;zone=brws&amp;_acct=C000052576&amp;_version=1&amp;_urlVersion=0&amp;_userid=1399990&amp;md5=14e5a7ace4510244638ad2ef92730e1c" TargetMode="External"/><Relationship Id="rId9" Type="http://schemas.openxmlformats.org/officeDocument/2006/relationships/hyperlink" Target="http://www.sciencedirect.com/science?_ob=BrowseListURL&amp;_type=subject&amp;subjColl=7&amp;zone=brws&amp;_acct=C000052576&amp;_version=1&amp;_urlVersion=0&amp;_userid=1399990&amp;md5=14e5a7ace4510244638ad2ef92730e1c" TargetMode="External"/><Relationship Id="rId14" Type="http://schemas.openxmlformats.org/officeDocument/2006/relationships/hyperlink" Target="http://www.sciencedirect.com/science?_ob=BrowseListURL&amp;_type=subject&amp;subjColl=530&amp;zone=brws&amp;_acct=C000052576&amp;_version=1&amp;_urlVersion=0&amp;_userid=1399990&amp;md5=14e5a7ace4510244638ad2ef92730e1c" TargetMode="External"/><Relationship Id="rId22" Type="http://schemas.openxmlformats.org/officeDocument/2006/relationships/hyperlink" Target="http://www.sciencedirect.com/science?_ob=BrowseListURL&amp;_type=subject&amp;subjColl=20&amp;zone=brws&amp;_acct=C000052576&amp;_version=1&amp;_urlVersion=0&amp;_userid=1399990&amp;md5=14e5a7ace4510244638ad2ef92730e1c" TargetMode="External"/><Relationship Id="rId27" Type="http://schemas.openxmlformats.org/officeDocument/2006/relationships/hyperlink" Target="http://www.sciencedirect.com/science?_ob=BrowseListURL&amp;_type=subject&amp;subjColl=17&amp;zone=brws&amp;_acct=C000052576&amp;_version=1&amp;_urlVersion=0&amp;_userid=1399990&amp;md5=14e5a7ace4510244638ad2ef92730e1c"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algn="ctr" eaLnBrk="1" hangingPunct="1"/>
            <a:r>
              <a:rPr lang="fa-IR" b="1" smtClean="0">
                <a:cs typeface="B Nazanin" pitchFamily="2" charset="-78"/>
              </a:rPr>
              <a:t>به نام خدا</a:t>
            </a:r>
            <a:endParaRPr lang="en-US" b="1" smtClean="0">
              <a:cs typeface="B Nazanin" pitchFamily="2" charset="-78"/>
            </a:endParaRPr>
          </a:p>
        </p:txBody>
      </p:sp>
      <p:sp>
        <p:nvSpPr>
          <p:cNvPr id="35843" name="Rectangle 3"/>
          <p:cNvSpPr>
            <a:spLocks noGrp="1" noChangeArrowheads="1"/>
          </p:cNvSpPr>
          <p:nvPr>
            <p:ph idx="1"/>
          </p:nvPr>
        </p:nvSpPr>
        <p:spPr>
          <a:xfrm>
            <a:off x="457200" y="2133600"/>
            <a:ext cx="8229600" cy="1828799"/>
          </a:xfrm>
        </p:spPr>
        <p:txBody>
          <a:bodyPr>
            <a:noAutofit/>
          </a:bodyPr>
          <a:lstStyle/>
          <a:p>
            <a:pPr algn="ctr" rtl="1" eaLnBrk="1" hangingPunct="1">
              <a:lnSpc>
                <a:spcPct val="200000"/>
              </a:lnSpc>
              <a:buFontTx/>
              <a:buNone/>
            </a:pPr>
            <a:r>
              <a:rPr lang="fa-IR" sz="2800" b="1" dirty="0" smtClean="0">
                <a:cs typeface="B Nazanin" pitchFamily="2" charset="-78"/>
              </a:rPr>
              <a:t>جهت </a:t>
            </a:r>
            <a:r>
              <a:rPr lang="fa-IR" sz="2800" b="1" dirty="0" smtClean="0">
                <a:cs typeface="B Nazanin" pitchFamily="2" charset="-78"/>
              </a:rPr>
              <a:t>آشنایی </a:t>
            </a:r>
            <a:r>
              <a:rPr lang="fa-IR" sz="2800" b="1" dirty="0" smtClean="0">
                <a:cs typeface="B Nazanin" pitchFamily="2" charset="-78"/>
              </a:rPr>
              <a:t>با </a:t>
            </a:r>
            <a:r>
              <a:rPr lang="fa-IR" sz="2800" b="1" dirty="0" smtClean="0">
                <a:cs typeface="B Nazanin" pitchFamily="2" charset="-78"/>
              </a:rPr>
              <a:t>پایگاه اطلاعاتی </a:t>
            </a:r>
            <a:r>
              <a:rPr lang="en-US" sz="2800" b="1" dirty="0" smtClean="0">
                <a:cs typeface="B Nazanin" pitchFamily="2" charset="-78"/>
              </a:rPr>
              <a:t>Sciencedirect</a:t>
            </a:r>
            <a:r>
              <a:rPr lang="fa-IR" sz="2800" b="1" dirty="0" smtClean="0">
                <a:cs typeface="B Nazanin" pitchFamily="2" charset="-78"/>
              </a:rPr>
              <a:t> </a:t>
            </a:r>
            <a:r>
              <a:rPr lang="fa-IR" sz="2800" b="1" dirty="0" smtClean="0">
                <a:cs typeface="B Nazanin" pitchFamily="2" charset="-78"/>
              </a:rPr>
              <a:t>این فایل را مطالعه نمایید.</a:t>
            </a:r>
            <a:endParaRPr lang="fa-IR" sz="2800" b="1" dirty="0" smtClean="0">
              <a:cs typeface="B Nazanin" pitchFamily="2" charset="-78"/>
            </a:endParaRPr>
          </a:p>
          <a:p>
            <a:pPr algn="ctr" rtl="1" eaLnBrk="1" hangingPunct="1">
              <a:lnSpc>
                <a:spcPct val="200000"/>
              </a:lnSpc>
              <a:buFontTx/>
              <a:buNone/>
            </a:pPr>
            <a:endParaRPr lang="fa-IR" sz="2800" b="1" dirty="0" smtClean="0">
              <a:cs typeface="B Nazanin" pitchFamily="2" charset="-78"/>
            </a:endParaRPr>
          </a:p>
          <a:p>
            <a:pPr algn="ctr" rtl="1" eaLnBrk="1" hangingPunct="1">
              <a:lnSpc>
                <a:spcPct val="200000"/>
              </a:lnSpc>
              <a:buFontTx/>
              <a:buNone/>
            </a:pPr>
            <a:endParaRPr lang="en-US" sz="2800" b="1" dirty="0" smtClean="0">
              <a:cs typeface="B Nazani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5842"/>
                                        </p:tgtEl>
                                        <p:attrNameLst>
                                          <p:attrName>style.visibility</p:attrName>
                                        </p:attrNameLst>
                                      </p:cBhvr>
                                      <p:to>
                                        <p:strVal val="visible"/>
                                      </p:to>
                                    </p:set>
                                    <p:animEffect transition="in" filter="fade">
                                      <p:cBhvr>
                                        <p:cTn id="7" dur="2000"/>
                                        <p:tgtEl>
                                          <p:spTgt spid="35842"/>
                                        </p:tgtEl>
                                      </p:cBhvr>
                                    </p:animEffect>
                                  </p:childTnLst>
                                </p:cTn>
                              </p:par>
                            </p:childTnLst>
                          </p:cTn>
                        </p:par>
                        <p:par>
                          <p:cTn id="8" fill="hold">
                            <p:stCondLst>
                              <p:cond delay="2000"/>
                            </p:stCondLst>
                            <p:childTnLst>
                              <p:par>
                                <p:cTn id="9" presetID="55" presetClass="entr" presetSubtype="0" fill="hold" grpId="0" nodeType="afterEffect">
                                  <p:stCondLst>
                                    <p:cond delay="0"/>
                                  </p:stCondLst>
                                  <p:childTnLst>
                                    <p:set>
                                      <p:cBhvr>
                                        <p:cTn id="10" dur="1" fill="hold">
                                          <p:stCondLst>
                                            <p:cond delay="0"/>
                                          </p:stCondLst>
                                        </p:cTn>
                                        <p:tgtEl>
                                          <p:spTgt spid="35843">
                                            <p:txEl>
                                              <p:pRg st="0" end="0"/>
                                            </p:txEl>
                                          </p:spTgt>
                                        </p:tgtEl>
                                        <p:attrNameLst>
                                          <p:attrName>style.visibility</p:attrName>
                                        </p:attrNameLst>
                                      </p:cBhvr>
                                      <p:to>
                                        <p:strVal val="visible"/>
                                      </p:to>
                                    </p:set>
                                    <p:anim calcmode="lin" valueType="num">
                                      <p:cBhvr>
                                        <p:cTn id="11" dur="1000" fill="hold"/>
                                        <p:tgtEl>
                                          <p:spTgt spid="35843">
                                            <p:txEl>
                                              <p:pRg st="0" end="0"/>
                                            </p:txEl>
                                          </p:spTgt>
                                        </p:tgtEl>
                                        <p:attrNameLst>
                                          <p:attrName>ppt_w</p:attrName>
                                        </p:attrNameLst>
                                      </p:cBhvr>
                                      <p:tavLst>
                                        <p:tav tm="0">
                                          <p:val>
                                            <p:strVal val="#ppt_w*0.70"/>
                                          </p:val>
                                        </p:tav>
                                        <p:tav tm="100000">
                                          <p:val>
                                            <p:strVal val="#ppt_w"/>
                                          </p:val>
                                        </p:tav>
                                      </p:tavLst>
                                    </p:anim>
                                    <p:anim calcmode="lin" valueType="num">
                                      <p:cBhvr>
                                        <p:cTn id="12" dur="1000" fill="hold"/>
                                        <p:tgtEl>
                                          <p:spTgt spid="35843">
                                            <p:txEl>
                                              <p:pRg st="0" end="0"/>
                                            </p:txEl>
                                          </p:spTgt>
                                        </p:tgtEl>
                                        <p:attrNameLst>
                                          <p:attrName>ppt_h</p:attrName>
                                        </p:attrNameLst>
                                      </p:cBhvr>
                                      <p:tavLst>
                                        <p:tav tm="0">
                                          <p:val>
                                            <p:strVal val="#ppt_h"/>
                                          </p:val>
                                        </p:tav>
                                        <p:tav tm="100000">
                                          <p:val>
                                            <p:strVal val="#ppt_h"/>
                                          </p:val>
                                        </p:tav>
                                      </p:tavLst>
                                    </p:anim>
                                    <p:animEffect transition="in" filter="fade">
                                      <p:cBhvr>
                                        <p:cTn id="13" dur="1000"/>
                                        <p:tgtEl>
                                          <p:spTgt spid="3584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2" grpId="0"/>
      <p:bldP spid="3584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1">
            <a:normAutofit/>
          </a:bodyPr>
          <a:lstStyle/>
          <a:p>
            <a:pPr eaLnBrk="1" fontAlgn="auto" hangingPunct="1">
              <a:spcAft>
                <a:spcPts val="0"/>
              </a:spcAft>
              <a:defRPr/>
            </a:pPr>
            <a:r>
              <a:rPr lang="fa-IR" sz="2800" b="1" dirty="0" smtClean="0">
                <a:solidFill>
                  <a:schemeClr val="bg2">
                    <a:lumMod val="25000"/>
                  </a:schemeClr>
                </a:solidFill>
                <a:cs typeface="B Nazanin" pitchFamily="2" charset="-78"/>
              </a:rPr>
              <a:t>با کلیک روی عناوین مجلات می توان فهرست مندرجات آن را مشاهده نمود و متن کامل مقالات را دانلود کرد</a:t>
            </a:r>
          </a:p>
        </p:txBody>
      </p:sp>
      <p:sp>
        <p:nvSpPr>
          <p:cNvPr id="11267" name="Content Placeholder 5"/>
          <p:cNvSpPr>
            <a:spLocks noGrp="1"/>
          </p:cNvSpPr>
          <p:nvPr>
            <p:ph idx="1"/>
          </p:nvPr>
        </p:nvSpPr>
        <p:spPr>
          <a:xfrm>
            <a:off x="142875" y="1600200"/>
            <a:ext cx="8858250" cy="4614863"/>
          </a:xfrm>
        </p:spPr>
        <p:txBody>
          <a:bodyPr/>
          <a:lstStyle/>
          <a:p>
            <a:pPr eaLnBrk="1" hangingPunct="1"/>
            <a:endParaRPr lang="ar-SA" smtClean="0"/>
          </a:p>
        </p:txBody>
      </p:sp>
      <p:pic>
        <p:nvPicPr>
          <p:cNvPr id="11268" name="Picture 3"/>
          <p:cNvPicPr>
            <a:picLocks noChangeAspect="1" noChangeArrowheads="1"/>
          </p:cNvPicPr>
          <p:nvPr/>
        </p:nvPicPr>
        <p:blipFill>
          <a:blip r:embed="rId2"/>
          <a:srcRect/>
          <a:stretch>
            <a:fillRect/>
          </a:stretch>
        </p:blipFill>
        <p:spPr bwMode="auto">
          <a:xfrm>
            <a:off x="0" y="1643063"/>
            <a:ext cx="8929688" cy="4924425"/>
          </a:xfrm>
          <a:prstGeom prst="rect">
            <a:avLst/>
          </a:prstGeom>
          <a:noFill/>
          <a:ln w="9525">
            <a:noFill/>
            <a:miter lim="800000"/>
            <a:headEnd/>
            <a:tailEnd/>
          </a:ln>
        </p:spPr>
      </p:pic>
      <p:sp>
        <p:nvSpPr>
          <p:cNvPr id="7" name="Rounded Rectangular Callout 6"/>
          <p:cNvSpPr/>
          <p:nvPr/>
        </p:nvSpPr>
        <p:spPr>
          <a:xfrm>
            <a:off x="1500188" y="5429250"/>
            <a:ext cx="1214437" cy="1285875"/>
          </a:xfrm>
          <a:prstGeom prst="wedgeRoundRectCallout">
            <a:avLst>
              <a:gd name="adj1" fmla="val -59694"/>
              <a:gd name="adj2" fmla="val -126747"/>
              <a:gd name="adj3" fmla="val 16667"/>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fa-IR" b="1" dirty="0">
                <a:solidFill>
                  <a:schemeClr val="bg2">
                    <a:lumMod val="25000"/>
                  </a:schemeClr>
                </a:solidFill>
                <a:cs typeface="B Nazanin" pitchFamily="2" charset="-78"/>
              </a:rPr>
              <a:t>شماره های موجود</a:t>
            </a:r>
          </a:p>
        </p:txBody>
      </p:sp>
      <p:sp>
        <p:nvSpPr>
          <p:cNvPr id="8" name="Rounded Rectangular Callout 7"/>
          <p:cNvSpPr/>
          <p:nvPr/>
        </p:nvSpPr>
        <p:spPr>
          <a:xfrm>
            <a:off x="7429500" y="2857500"/>
            <a:ext cx="1214438" cy="1285875"/>
          </a:xfrm>
          <a:prstGeom prst="wedgeRoundRectCallout">
            <a:avLst>
              <a:gd name="adj1" fmla="val -153204"/>
              <a:gd name="adj2" fmla="val -101514"/>
              <a:gd name="adj3" fmla="val 16667"/>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fa-IR" b="1" dirty="0">
                <a:solidFill>
                  <a:schemeClr val="bg2">
                    <a:lumMod val="25000"/>
                  </a:schemeClr>
                </a:solidFill>
                <a:cs typeface="B Nazanin" pitchFamily="2" charset="-78"/>
              </a:rPr>
              <a:t>قابلیت دانلود همزمان 20 مقاله اول </a:t>
            </a:r>
          </a:p>
        </p:txBody>
      </p:sp>
      <p:sp>
        <p:nvSpPr>
          <p:cNvPr id="9" name="Rounded Rectangular Callout 8"/>
          <p:cNvSpPr/>
          <p:nvPr/>
        </p:nvSpPr>
        <p:spPr>
          <a:xfrm>
            <a:off x="214313" y="1000125"/>
            <a:ext cx="1714500" cy="1000125"/>
          </a:xfrm>
          <a:prstGeom prst="wedgeRoundRectCallout">
            <a:avLst>
              <a:gd name="adj1" fmla="val 107390"/>
              <a:gd name="adj2" fmla="val 50805"/>
              <a:gd name="adj3" fmla="val 16667"/>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fa-IR" b="1" dirty="0">
                <a:solidFill>
                  <a:schemeClr val="bg2">
                    <a:lumMod val="25000"/>
                  </a:schemeClr>
                </a:solidFill>
                <a:cs typeface="B Nazanin" pitchFamily="2" charset="-78"/>
              </a:rPr>
              <a:t>ارسال مقالات به پست الکترونیکی </a:t>
            </a:r>
          </a:p>
        </p:txBody>
      </p:sp>
      <p:sp>
        <p:nvSpPr>
          <p:cNvPr id="10" name="Rounded Rectangular Callout 9"/>
          <p:cNvSpPr/>
          <p:nvPr/>
        </p:nvSpPr>
        <p:spPr>
          <a:xfrm>
            <a:off x="1643063" y="2857500"/>
            <a:ext cx="1571625" cy="1285875"/>
          </a:xfrm>
          <a:prstGeom prst="wedgeRoundRectCallout">
            <a:avLst>
              <a:gd name="adj1" fmla="val 162544"/>
              <a:gd name="adj2" fmla="val -100367"/>
              <a:gd name="adj3" fmla="val 16667"/>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fa-IR" b="1" dirty="0">
                <a:solidFill>
                  <a:schemeClr val="bg2">
                    <a:lumMod val="25000"/>
                  </a:schemeClr>
                </a:solidFill>
                <a:cs typeface="B Nazanin" pitchFamily="2" charset="-78"/>
              </a:rPr>
              <a:t>ارسال مقالات به نرم افزار های مدیریت فایلها</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par>
                          <p:cTn id="10" fill="hold">
                            <p:stCondLst>
                              <p:cond delay="1000"/>
                            </p:stCondLst>
                            <p:childTnLst>
                              <p:par>
                                <p:cTn id="11" presetID="4" presetClass="entr" presetSubtype="16" fill="hold" grpId="0" nodeType="after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box(in)">
                                      <p:cBhvr>
                                        <p:cTn id="13" dur="2000"/>
                                        <p:tgtEl>
                                          <p:spTgt spid="7"/>
                                        </p:tgtEl>
                                      </p:cBhvr>
                                    </p:animEffect>
                                  </p:childTnLst>
                                </p:cTn>
                              </p:par>
                            </p:childTnLst>
                          </p:cTn>
                        </p:par>
                        <p:par>
                          <p:cTn id="14" fill="hold">
                            <p:stCondLst>
                              <p:cond delay="3000"/>
                            </p:stCondLst>
                            <p:childTnLst>
                              <p:par>
                                <p:cTn id="15" presetID="4" presetClass="entr" presetSubtype="16" fill="hold" grpId="0" nodeType="after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box(in)">
                                      <p:cBhvr>
                                        <p:cTn id="17" dur="2000"/>
                                        <p:tgtEl>
                                          <p:spTgt spid="9"/>
                                        </p:tgtEl>
                                      </p:cBhvr>
                                    </p:animEffect>
                                  </p:childTnLst>
                                </p:cTn>
                              </p:par>
                            </p:childTnLst>
                          </p:cTn>
                        </p:par>
                        <p:par>
                          <p:cTn id="18" fill="hold">
                            <p:stCondLst>
                              <p:cond delay="5000"/>
                            </p:stCondLst>
                            <p:childTnLst>
                              <p:par>
                                <p:cTn id="19" presetID="4" presetClass="entr" presetSubtype="16" fill="hold" grpId="0" nodeType="after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box(in)">
                                      <p:cBhvr>
                                        <p:cTn id="21" dur="2000"/>
                                        <p:tgtEl>
                                          <p:spTgt spid="10"/>
                                        </p:tgtEl>
                                      </p:cBhvr>
                                    </p:animEffect>
                                  </p:childTnLst>
                                </p:cTn>
                              </p:par>
                            </p:childTnLst>
                          </p:cTn>
                        </p:par>
                        <p:par>
                          <p:cTn id="22" fill="hold">
                            <p:stCondLst>
                              <p:cond delay="7000"/>
                            </p:stCondLst>
                            <p:childTnLst>
                              <p:par>
                                <p:cTn id="23" presetID="4" presetClass="entr" presetSubtype="16" fill="hold" grpId="0" nodeType="after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box(in)">
                                      <p:cBhvr>
                                        <p:cTn id="25"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animBg="1"/>
      <p:bldP spid="8" grpId="0" animBg="1"/>
      <p:bldP spid="9" grpId="0" animBg="1"/>
      <p:bldP spid="10"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625" y="428625"/>
            <a:ext cx="8229600" cy="1143000"/>
          </a:xfrm>
        </p:spPr>
        <p:txBody>
          <a:bodyPr rtlCol="1">
            <a:normAutofit fontScale="90000"/>
          </a:bodyPr>
          <a:lstStyle/>
          <a:p>
            <a:pPr eaLnBrk="1" fontAlgn="auto" hangingPunct="1">
              <a:spcAft>
                <a:spcPts val="0"/>
              </a:spcAft>
              <a:defRPr/>
            </a:pPr>
            <a:r>
              <a:rPr lang="fa-IR" b="1" dirty="0" smtClean="0">
                <a:solidFill>
                  <a:schemeClr val="bg2">
                    <a:lumMod val="25000"/>
                  </a:schemeClr>
                </a:solidFill>
                <a:cs typeface="B Nazanin" pitchFamily="2" charset="-78"/>
              </a:rPr>
              <a:t>مشاهده فصلهای کتاب و امکان دانلود هر فصل به صورت مجزا</a:t>
            </a:r>
            <a:br>
              <a:rPr lang="fa-IR" b="1" dirty="0" smtClean="0">
                <a:solidFill>
                  <a:schemeClr val="bg2">
                    <a:lumMod val="25000"/>
                  </a:schemeClr>
                </a:solidFill>
                <a:cs typeface="B Nazanin" pitchFamily="2" charset="-78"/>
              </a:rPr>
            </a:br>
            <a:endParaRPr lang="fa-IR" b="1" dirty="0" smtClean="0">
              <a:solidFill>
                <a:schemeClr val="bg2">
                  <a:lumMod val="25000"/>
                </a:schemeClr>
              </a:solidFill>
              <a:cs typeface="B Nazanin" pitchFamily="2" charset="-78"/>
            </a:endParaRPr>
          </a:p>
        </p:txBody>
      </p:sp>
      <p:sp>
        <p:nvSpPr>
          <p:cNvPr id="12291" name="Content Placeholder 2"/>
          <p:cNvSpPr>
            <a:spLocks noGrp="1"/>
          </p:cNvSpPr>
          <p:nvPr>
            <p:ph idx="1"/>
          </p:nvPr>
        </p:nvSpPr>
        <p:spPr/>
        <p:txBody>
          <a:bodyPr/>
          <a:lstStyle/>
          <a:p>
            <a:pPr eaLnBrk="1" hangingPunct="1"/>
            <a:endParaRPr lang="ar-SA" smtClean="0"/>
          </a:p>
        </p:txBody>
      </p:sp>
      <p:pic>
        <p:nvPicPr>
          <p:cNvPr id="12292" name="Picture 2"/>
          <p:cNvPicPr>
            <a:picLocks noChangeAspect="1" noChangeArrowheads="1"/>
          </p:cNvPicPr>
          <p:nvPr/>
        </p:nvPicPr>
        <p:blipFill>
          <a:blip r:embed="rId2"/>
          <a:srcRect/>
          <a:stretch>
            <a:fillRect/>
          </a:stretch>
        </p:blipFill>
        <p:spPr bwMode="auto">
          <a:xfrm>
            <a:off x="571500" y="1214438"/>
            <a:ext cx="7358063" cy="5386387"/>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Title 5"/>
          <p:cNvSpPr>
            <a:spLocks noGrp="1"/>
          </p:cNvSpPr>
          <p:nvPr>
            <p:ph type="title"/>
          </p:nvPr>
        </p:nvSpPr>
        <p:spPr/>
        <p:txBody>
          <a:bodyPr/>
          <a:lstStyle/>
          <a:p>
            <a:pPr eaLnBrk="1" hangingPunct="1"/>
            <a:endParaRPr lang="ar-SA" sz="2400" b="1" smtClean="0"/>
          </a:p>
        </p:txBody>
      </p:sp>
      <p:sp>
        <p:nvSpPr>
          <p:cNvPr id="3" name="Content Placeholder 2"/>
          <p:cNvSpPr>
            <a:spLocks noGrp="1"/>
          </p:cNvSpPr>
          <p:nvPr>
            <p:ph idx="1"/>
          </p:nvPr>
        </p:nvSpPr>
        <p:spPr>
          <a:xfrm>
            <a:off x="500063" y="1000125"/>
            <a:ext cx="8229600" cy="4525963"/>
          </a:xfrm>
        </p:spPr>
        <p:txBody>
          <a:bodyPr rtlCol="1">
            <a:normAutofit/>
          </a:bodyPr>
          <a:lstStyle/>
          <a:p>
            <a:pPr algn="ctr" eaLnBrk="1" fontAlgn="auto" hangingPunct="1">
              <a:spcAft>
                <a:spcPts val="0"/>
              </a:spcAft>
              <a:buFont typeface="Arial" pitchFamily="34" charset="0"/>
              <a:buNone/>
              <a:defRPr/>
            </a:pPr>
            <a:r>
              <a:rPr lang="fa-IR" b="1" dirty="0" smtClean="0">
                <a:solidFill>
                  <a:schemeClr val="accent2">
                    <a:lumMod val="75000"/>
                  </a:schemeClr>
                </a:solidFill>
                <a:cs typeface="B Nazanin" pitchFamily="2" charset="-78"/>
              </a:rPr>
              <a:t>چنانچه مایل باشید می توانید در این پایگاه عضو شوید و از برخی امکانات آن استفاده نمایید</a:t>
            </a:r>
          </a:p>
        </p:txBody>
      </p:sp>
      <p:pic>
        <p:nvPicPr>
          <p:cNvPr id="13315" name="Picture 3"/>
          <p:cNvPicPr>
            <a:picLocks noChangeAspect="1" noChangeArrowheads="1"/>
          </p:cNvPicPr>
          <p:nvPr/>
        </p:nvPicPr>
        <p:blipFill>
          <a:blip r:embed="rId2"/>
          <a:srcRect/>
          <a:stretch>
            <a:fillRect/>
          </a:stretch>
        </p:blipFill>
        <p:spPr bwMode="auto">
          <a:xfrm>
            <a:off x="0" y="2428875"/>
            <a:ext cx="9228138" cy="3857625"/>
          </a:xfrm>
          <a:prstGeom prst="rect">
            <a:avLst/>
          </a:prstGeom>
          <a:noFill/>
          <a:ln w="9525">
            <a:noFill/>
            <a:miter lim="800000"/>
            <a:headEnd/>
            <a:tailEnd/>
          </a:ln>
        </p:spPr>
      </p:pic>
      <p:sp>
        <p:nvSpPr>
          <p:cNvPr id="7" name="Rounded Rectangular Callout 6"/>
          <p:cNvSpPr/>
          <p:nvPr/>
        </p:nvSpPr>
        <p:spPr>
          <a:xfrm>
            <a:off x="3714750" y="5143500"/>
            <a:ext cx="2000250" cy="1214438"/>
          </a:xfrm>
          <a:prstGeom prst="wedgeRoundRectCallout">
            <a:avLst>
              <a:gd name="adj1" fmla="val 120468"/>
              <a:gd name="adj2" fmla="val -147594"/>
              <a:gd name="adj3" fmla="val 16667"/>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fa-IR" b="1" dirty="0">
                <a:solidFill>
                  <a:schemeClr val="bg2">
                    <a:lumMod val="25000"/>
                  </a:schemeClr>
                </a:solidFill>
                <a:cs typeface="B Nazanin" pitchFamily="2" charset="-78"/>
              </a:rPr>
              <a:t>در صورتی که قبلاً عضو شده اید، نام کاربری و رمز عبور خود را وارد نمایید</a:t>
            </a:r>
          </a:p>
        </p:txBody>
      </p:sp>
      <p:sp>
        <p:nvSpPr>
          <p:cNvPr id="8" name="Rounded Rectangular Callout 7"/>
          <p:cNvSpPr/>
          <p:nvPr/>
        </p:nvSpPr>
        <p:spPr>
          <a:xfrm>
            <a:off x="4286250" y="2571750"/>
            <a:ext cx="1428750" cy="1071563"/>
          </a:xfrm>
          <a:prstGeom prst="wedgeRoundRectCallout">
            <a:avLst>
              <a:gd name="adj1" fmla="val 189517"/>
              <a:gd name="adj2" fmla="val -28825"/>
              <a:gd name="adj3" fmla="val 16667"/>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fa-IR" b="1" dirty="0">
                <a:solidFill>
                  <a:schemeClr val="bg2">
                    <a:lumMod val="25000"/>
                  </a:schemeClr>
                </a:solidFill>
                <a:cs typeface="B Nazanin" pitchFamily="2" charset="-78"/>
              </a:rPr>
              <a:t>برای عضویت اینجا کلیک کنید</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par>
                          <p:cTn id="10" fill="hold">
                            <p:stCondLst>
                              <p:cond delay="1000"/>
                            </p:stCondLst>
                            <p:childTnLst>
                              <p:par>
                                <p:cTn id="11" presetID="4" presetClass="entr" presetSubtype="16" fill="hold" grpId="0" nodeType="after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box(in)">
                                      <p:cBhvr>
                                        <p:cTn id="13" dur="1000"/>
                                        <p:tgtEl>
                                          <p:spTgt spid="8"/>
                                        </p:tgtEl>
                                      </p:cBhvr>
                                    </p:animEffect>
                                  </p:childTnLst>
                                </p:cTn>
                              </p:par>
                            </p:childTnLst>
                          </p:cTn>
                        </p:par>
                        <p:par>
                          <p:cTn id="14" fill="hold">
                            <p:stCondLst>
                              <p:cond delay="2000"/>
                            </p:stCondLst>
                            <p:childTnLst>
                              <p:par>
                                <p:cTn id="15" presetID="4" presetClass="entr" presetSubtype="16" fill="hold" grpId="0" nodeType="after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ox(in)">
                                      <p:cBhvr>
                                        <p:cTn id="17"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7" grpId="0" animBg="1"/>
      <p:bldP spid="8"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eaLnBrk="1" hangingPunct="1"/>
            <a:endParaRPr lang="ar-SA" smtClean="0"/>
          </a:p>
        </p:txBody>
      </p:sp>
      <p:pic>
        <p:nvPicPr>
          <p:cNvPr id="14339" name="Picture 2"/>
          <p:cNvPicPr>
            <a:picLocks noGrp="1" noChangeAspect="1" noChangeArrowheads="1"/>
          </p:cNvPicPr>
          <p:nvPr>
            <p:ph idx="1"/>
          </p:nvPr>
        </p:nvPicPr>
        <p:blipFill>
          <a:blip r:embed="rId2"/>
          <a:srcRect/>
          <a:stretch>
            <a:fillRect/>
          </a:stretch>
        </p:blipFill>
        <p:spPr>
          <a:xfrm>
            <a:off x="214313" y="1643063"/>
            <a:ext cx="8818562" cy="3571875"/>
          </a:xfrm>
          <a:noFill/>
        </p:spPr>
      </p:pic>
      <p:sp>
        <p:nvSpPr>
          <p:cNvPr id="6" name="Rounded Rectangular Callout 5"/>
          <p:cNvSpPr/>
          <p:nvPr/>
        </p:nvSpPr>
        <p:spPr>
          <a:xfrm>
            <a:off x="6715125" y="500063"/>
            <a:ext cx="1571625" cy="928687"/>
          </a:xfrm>
          <a:prstGeom prst="wedgeRoundRectCallout">
            <a:avLst>
              <a:gd name="adj1" fmla="val 8591"/>
              <a:gd name="adj2" fmla="val 80996"/>
              <a:gd name="adj3" fmla="val 16667"/>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fa-IR" b="1" dirty="0">
                <a:solidFill>
                  <a:schemeClr val="bg2">
                    <a:lumMod val="25000"/>
                  </a:schemeClr>
                </a:solidFill>
                <a:cs typeface="B Nazanin" pitchFamily="2" charset="-78"/>
              </a:rPr>
              <a:t>صفحه شخصی</a:t>
            </a:r>
          </a:p>
        </p:txBody>
      </p:sp>
      <p:sp>
        <p:nvSpPr>
          <p:cNvPr id="8" name="Left Arrow Callout 7"/>
          <p:cNvSpPr/>
          <p:nvPr/>
        </p:nvSpPr>
        <p:spPr>
          <a:xfrm>
            <a:off x="3286125" y="3643313"/>
            <a:ext cx="3571875" cy="2428875"/>
          </a:xfrm>
          <a:prstGeom prst="leftArrowCallout">
            <a:avLst>
              <a:gd name="adj1" fmla="val 15285"/>
              <a:gd name="adj2" fmla="val 14677"/>
              <a:gd name="adj3" fmla="val 31679"/>
              <a:gd name="adj4" fmla="val 64977"/>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fa-IR" sz="2000" b="1" dirty="0">
                <a:solidFill>
                  <a:schemeClr val="accent2">
                    <a:lumMod val="75000"/>
                  </a:schemeClr>
                </a:solidFill>
                <a:cs typeface="B Nazanin" pitchFamily="2" charset="-78"/>
              </a:rPr>
              <a:t>تنظیمات شخصی</a:t>
            </a:r>
          </a:p>
          <a:p>
            <a:pPr algn="ctr" fontAlgn="auto">
              <a:spcBef>
                <a:spcPts val="0"/>
              </a:spcBef>
              <a:spcAft>
                <a:spcPts val="0"/>
              </a:spcAft>
              <a:defRPr/>
            </a:pPr>
            <a:endParaRPr lang="fa-IR" b="1" dirty="0">
              <a:solidFill>
                <a:schemeClr val="accent2">
                  <a:lumMod val="75000"/>
                </a:schemeClr>
              </a:solidFill>
              <a:cs typeface="B Nazanin" pitchFamily="2" charset="-78"/>
            </a:endParaRPr>
          </a:p>
          <a:p>
            <a:pPr algn="ctr" fontAlgn="auto">
              <a:spcBef>
                <a:spcPts val="0"/>
              </a:spcBef>
              <a:spcAft>
                <a:spcPts val="0"/>
              </a:spcAft>
              <a:defRPr/>
            </a:pPr>
            <a:r>
              <a:rPr lang="fa-IR" b="1" dirty="0">
                <a:solidFill>
                  <a:schemeClr val="bg2">
                    <a:lumMod val="25000"/>
                  </a:schemeClr>
                </a:solidFill>
                <a:cs typeface="B Nazanin" pitchFamily="2" charset="-78"/>
              </a:rPr>
              <a:t>1- تنظیم </a:t>
            </a:r>
            <a:r>
              <a:rPr lang="en-US" b="1" dirty="0">
                <a:solidFill>
                  <a:schemeClr val="bg2">
                    <a:lumMod val="25000"/>
                  </a:schemeClr>
                </a:solidFill>
                <a:cs typeface="B Nazanin" pitchFamily="2" charset="-78"/>
              </a:rPr>
              <a:t>Alert</a:t>
            </a:r>
          </a:p>
          <a:p>
            <a:pPr algn="ctr" fontAlgn="auto">
              <a:spcBef>
                <a:spcPts val="0"/>
              </a:spcBef>
              <a:spcAft>
                <a:spcPts val="0"/>
              </a:spcAft>
              <a:defRPr/>
            </a:pPr>
            <a:r>
              <a:rPr lang="fa-IR" b="1" dirty="0">
                <a:solidFill>
                  <a:schemeClr val="bg2">
                    <a:lumMod val="25000"/>
                  </a:schemeClr>
                </a:solidFill>
                <a:cs typeface="B Nazanin" pitchFamily="2" charset="-78"/>
              </a:rPr>
              <a:t>2- اصلاح مشخصات فردی</a:t>
            </a:r>
          </a:p>
          <a:p>
            <a:pPr algn="ctr" fontAlgn="auto">
              <a:spcBef>
                <a:spcPts val="0"/>
              </a:spcBef>
              <a:spcAft>
                <a:spcPts val="0"/>
              </a:spcAft>
              <a:defRPr/>
            </a:pPr>
            <a:r>
              <a:rPr lang="fa-IR" b="1" dirty="0">
                <a:solidFill>
                  <a:schemeClr val="bg2">
                    <a:lumMod val="25000"/>
                  </a:schemeClr>
                </a:solidFill>
                <a:cs typeface="B Nazanin" pitchFamily="2" charset="-78"/>
              </a:rPr>
              <a:t>3- تغییر رمز عبور</a:t>
            </a:r>
          </a:p>
          <a:p>
            <a:pPr algn="ctr" fontAlgn="auto">
              <a:spcBef>
                <a:spcPts val="0"/>
              </a:spcBef>
              <a:spcAft>
                <a:spcPts val="0"/>
              </a:spcAft>
              <a:defRPr/>
            </a:pPr>
            <a:r>
              <a:rPr lang="fa-IR" b="1" dirty="0">
                <a:solidFill>
                  <a:schemeClr val="bg2">
                    <a:lumMod val="25000"/>
                  </a:schemeClr>
                </a:solidFill>
                <a:cs typeface="B Nazanin" pitchFamily="2" charset="-78"/>
              </a:rPr>
              <a:t>4- ارسال گزارشات به پست الکترونیکی</a:t>
            </a:r>
          </a:p>
          <a:p>
            <a:pPr algn="ctr" fontAlgn="auto">
              <a:spcBef>
                <a:spcPts val="0"/>
              </a:spcBef>
              <a:spcAft>
                <a:spcPts val="0"/>
              </a:spcAft>
              <a:defRPr/>
            </a:pPr>
            <a:endParaRPr lang="fa-IR" dirty="0">
              <a:solidFill>
                <a:schemeClr val="bg2">
                  <a:lumMod val="25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ox(in)">
                                      <p:cBhvr>
                                        <p:cTn id="7" dur="1000"/>
                                        <p:tgtEl>
                                          <p:spTgt spid="6"/>
                                        </p:tgtEl>
                                      </p:cBhvr>
                                    </p:animEffect>
                                  </p:childTnLst>
                                </p:cTn>
                              </p:par>
                            </p:childTnLst>
                          </p:cTn>
                        </p:par>
                        <p:par>
                          <p:cTn id="8" fill="hold">
                            <p:stCondLst>
                              <p:cond delay="1000"/>
                            </p:stCondLst>
                            <p:childTnLst>
                              <p:par>
                                <p:cTn id="9" presetID="8" presetClass="entr" presetSubtype="16"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diamond(in)">
                                      <p:cBhvr>
                                        <p:cTn id="11"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0" y="0"/>
            <a:ext cx="2714625" cy="1285875"/>
          </a:xfrm>
        </p:spPr>
        <p:txBody>
          <a:bodyPr rtlCol="1">
            <a:normAutofit fontScale="90000"/>
          </a:bodyPr>
          <a:lstStyle/>
          <a:p>
            <a:pPr eaLnBrk="1" fontAlgn="auto" hangingPunct="1">
              <a:spcAft>
                <a:spcPts val="0"/>
              </a:spcAft>
              <a:defRPr/>
            </a:pPr>
            <a:r>
              <a:rPr lang="fa-IR" b="1" dirty="0" smtClean="0">
                <a:solidFill>
                  <a:schemeClr val="accent2">
                    <a:lumMod val="50000"/>
                  </a:schemeClr>
                </a:solidFill>
                <a:cs typeface="B Nazanin" pitchFamily="2" charset="-78"/>
              </a:rPr>
              <a:t>استفاده از امکانات </a:t>
            </a:r>
            <a:r>
              <a:rPr lang="en-US" b="1" dirty="0" smtClean="0">
                <a:solidFill>
                  <a:schemeClr val="accent2">
                    <a:lumMod val="50000"/>
                  </a:schemeClr>
                </a:solidFill>
                <a:cs typeface="B Nazanin" pitchFamily="2" charset="-78"/>
              </a:rPr>
              <a:t>Alert</a:t>
            </a:r>
            <a:endParaRPr lang="fa-IR" b="1" dirty="0" smtClean="0">
              <a:solidFill>
                <a:schemeClr val="accent2">
                  <a:lumMod val="50000"/>
                </a:schemeClr>
              </a:solidFill>
              <a:cs typeface="B Nazanin" pitchFamily="2" charset="-78"/>
            </a:endParaRPr>
          </a:p>
        </p:txBody>
      </p:sp>
      <p:pic>
        <p:nvPicPr>
          <p:cNvPr id="10242" name="Picture 2"/>
          <p:cNvPicPr>
            <a:picLocks noGrp="1" noChangeAspect="1" noChangeArrowheads="1"/>
          </p:cNvPicPr>
          <p:nvPr>
            <p:ph idx="1"/>
          </p:nvPr>
        </p:nvPicPr>
        <p:blipFill>
          <a:blip r:embed="rId2"/>
          <a:srcRect/>
          <a:stretch>
            <a:fillRect/>
          </a:stretch>
        </p:blipFill>
        <p:spPr>
          <a:xfrm>
            <a:off x="0" y="1928813"/>
            <a:ext cx="6043613" cy="4929187"/>
          </a:xfrm>
          <a:noFill/>
        </p:spPr>
      </p:pic>
      <p:pic>
        <p:nvPicPr>
          <p:cNvPr id="10243" name="Picture 3"/>
          <p:cNvPicPr>
            <a:picLocks noChangeAspect="1" noChangeArrowheads="1"/>
          </p:cNvPicPr>
          <p:nvPr/>
        </p:nvPicPr>
        <p:blipFill>
          <a:blip r:embed="rId3"/>
          <a:srcRect/>
          <a:stretch>
            <a:fillRect/>
          </a:stretch>
        </p:blipFill>
        <p:spPr bwMode="auto">
          <a:xfrm>
            <a:off x="3228975" y="285750"/>
            <a:ext cx="5915025" cy="3667125"/>
          </a:xfrm>
          <a:prstGeom prst="rect">
            <a:avLst/>
          </a:prstGeom>
          <a:noFill/>
          <a:ln w="9525">
            <a:noFill/>
            <a:miter lim="800000"/>
            <a:headEnd/>
            <a:tailEnd/>
          </a:ln>
        </p:spPr>
      </p:pic>
      <p:sp>
        <p:nvSpPr>
          <p:cNvPr id="6" name="Flowchart: Sequential Access Storage 5"/>
          <p:cNvSpPr/>
          <p:nvPr/>
        </p:nvSpPr>
        <p:spPr>
          <a:xfrm>
            <a:off x="3143250" y="214313"/>
            <a:ext cx="2928938" cy="2071687"/>
          </a:xfrm>
          <a:prstGeom prst="flowChartMagneticTape">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fa-IR" b="1" dirty="0">
                <a:solidFill>
                  <a:schemeClr val="accent2">
                    <a:lumMod val="50000"/>
                  </a:schemeClr>
                </a:solidFill>
                <a:cs typeface="B Nazanin" pitchFamily="2" charset="-78"/>
              </a:rPr>
              <a:t>برای عضویت در سیستم </a:t>
            </a:r>
            <a:r>
              <a:rPr lang="en-US" b="1" dirty="0">
                <a:solidFill>
                  <a:schemeClr val="accent2">
                    <a:lumMod val="50000"/>
                  </a:schemeClr>
                </a:solidFill>
                <a:cs typeface="B Nazanin" pitchFamily="2" charset="-78"/>
              </a:rPr>
              <a:t>Alert</a:t>
            </a:r>
            <a:r>
              <a:rPr lang="fa-IR" b="1" dirty="0">
                <a:solidFill>
                  <a:schemeClr val="accent2">
                    <a:lumMod val="50000"/>
                  </a:schemeClr>
                </a:solidFill>
                <a:cs typeface="B Nazanin" pitchFamily="2" charset="-78"/>
              </a:rPr>
              <a:t> روی پیوند </a:t>
            </a:r>
            <a:r>
              <a:rPr lang="en-US" b="1" dirty="0">
                <a:solidFill>
                  <a:schemeClr val="accent2">
                    <a:lumMod val="50000"/>
                  </a:schemeClr>
                </a:solidFill>
                <a:cs typeface="B Nazanin" pitchFamily="2" charset="-78"/>
              </a:rPr>
              <a:t>Register Now</a:t>
            </a:r>
            <a:r>
              <a:rPr lang="fa-IR" b="1" dirty="0">
                <a:solidFill>
                  <a:schemeClr val="accent2">
                    <a:lumMod val="50000"/>
                  </a:schemeClr>
                </a:solidFill>
                <a:cs typeface="B Nazanin" pitchFamily="2" charset="-78"/>
              </a:rPr>
              <a:t> کلیک نمایید و فرم عضویت را تکمیل کنید </a:t>
            </a:r>
          </a:p>
        </p:txBody>
      </p:sp>
      <p:sp>
        <p:nvSpPr>
          <p:cNvPr id="8" name="Rounded Rectangular Callout 7"/>
          <p:cNvSpPr/>
          <p:nvPr/>
        </p:nvSpPr>
        <p:spPr>
          <a:xfrm>
            <a:off x="5715000" y="3714750"/>
            <a:ext cx="2428875" cy="1357313"/>
          </a:xfrm>
          <a:prstGeom prst="wedgeRoundRectCallout">
            <a:avLst>
              <a:gd name="adj1" fmla="val -57150"/>
              <a:gd name="adj2" fmla="val -105627"/>
              <a:gd name="adj3" fmla="val 16667"/>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fa-IR" sz="2000" b="1" dirty="0">
                <a:solidFill>
                  <a:schemeClr val="accent2">
                    <a:lumMod val="50000"/>
                  </a:schemeClr>
                </a:solidFill>
                <a:cs typeface="B Nazanin" pitchFamily="2" charset="-78"/>
              </a:rPr>
              <a:t>در صورتی که قبلاً عضو شدید نام کاربری و رمز عبور خود را وارد کنید</a:t>
            </a:r>
          </a:p>
        </p:txBody>
      </p:sp>
      <p:sp>
        <p:nvSpPr>
          <p:cNvPr id="9" name="Left Arrow 8"/>
          <p:cNvSpPr/>
          <p:nvPr/>
        </p:nvSpPr>
        <p:spPr>
          <a:xfrm>
            <a:off x="5715000" y="5572125"/>
            <a:ext cx="1928813" cy="1285875"/>
          </a:xfrm>
          <a:prstGeom prst="leftArrow">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fa-IR" sz="2400" b="1" dirty="0">
                <a:solidFill>
                  <a:schemeClr val="accent2">
                    <a:lumMod val="50000"/>
                  </a:schemeClr>
                </a:solidFill>
                <a:cs typeface="B Nazanin" pitchFamily="2" charset="-78"/>
              </a:rPr>
              <a:t>فرم عضویت</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par>
                          <p:cTn id="10" fill="hold">
                            <p:stCondLst>
                              <p:cond delay="1000"/>
                            </p:stCondLst>
                            <p:childTnLst>
                              <p:par>
                                <p:cTn id="11" presetID="4" presetClass="entr" presetSubtype="16" fill="hold" nodeType="afterEffect">
                                  <p:stCondLst>
                                    <p:cond delay="0"/>
                                  </p:stCondLst>
                                  <p:childTnLst>
                                    <p:set>
                                      <p:cBhvr>
                                        <p:cTn id="12" dur="1" fill="hold">
                                          <p:stCondLst>
                                            <p:cond delay="0"/>
                                          </p:stCondLst>
                                        </p:cTn>
                                        <p:tgtEl>
                                          <p:spTgt spid="10243"/>
                                        </p:tgtEl>
                                        <p:attrNameLst>
                                          <p:attrName>style.visibility</p:attrName>
                                        </p:attrNameLst>
                                      </p:cBhvr>
                                      <p:to>
                                        <p:strVal val="visible"/>
                                      </p:to>
                                    </p:set>
                                    <p:animEffect transition="in" filter="box(in)">
                                      <p:cBhvr>
                                        <p:cTn id="13" dur="1000"/>
                                        <p:tgtEl>
                                          <p:spTgt spid="10243"/>
                                        </p:tgtEl>
                                      </p:cBhvr>
                                    </p:animEffect>
                                  </p:childTnLst>
                                </p:cTn>
                              </p:par>
                            </p:childTnLst>
                          </p:cTn>
                        </p:par>
                        <p:par>
                          <p:cTn id="14" fill="hold">
                            <p:stCondLst>
                              <p:cond delay="2000"/>
                            </p:stCondLst>
                            <p:childTnLst>
                              <p:par>
                                <p:cTn id="15" presetID="4" presetClass="entr" presetSubtype="16" fill="hold" grpId="0" nodeType="after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ox(in)">
                                      <p:cBhvr>
                                        <p:cTn id="17" dur="2000"/>
                                        <p:tgtEl>
                                          <p:spTgt spid="8"/>
                                        </p:tgtEl>
                                      </p:cBhvr>
                                    </p:animEffect>
                                  </p:childTnLst>
                                </p:cTn>
                              </p:par>
                            </p:childTnLst>
                          </p:cTn>
                        </p:par>
                        <p:par>
                          <p:cTn id="18" fill="hold">
                            <p:stCondLst>
                              <p:cond delay="4000"/>
                            </p:stCondLst>
                            <p:childTnLst>
                              <p:par>
                                <p:cTn id="19" presetID="4" presetClass="entr" presetSubtype="16" fill="hold" grpId="0" nodeType="after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box(in)">
                                      <p:cBhvr>
                                        <p:cTn id="21" dur="2000"/>
                                        <p:tgtEl>
                                          <p:spTgt spid="6"/>
                                        </p:tgtEl>
                                      </p:cBhvr>
                                    </p:animEffect>
                                  </p:childTnLst>
                                </p:cTn>
                              </p:par>
                            </p:childTnLst>
                          </p:cTn>
                        </p:par>
                        <p:par>
                          <p:cTn id="22" fill="hold">
                            <p:stCondLst>
                              <p:cond delay="6000"/>
                            </p:stCondLst>
                            <p:childTnLst>
                              <p:par>
                                <p:cTn id="23" presetID="4" presetClass="entr" presetSubtype="16" fill="hold" nodeType="afterEffect">
                                  <p:stCondLst>
                                    <p:cond delay="0"/>
                                  </p:stCondLst>
                                  <p:childTnLst>
                                    <p:set>
                                      <p:cBhvr>
                                        <p:cTn id="24" dur="1" fill="hold">
                                          <p:stCondLst>
                                            <p:cond delay="0"/>
                                          </p:stCondLst>
                                        </p:cTn>
                                        <p:tgtEl>
                                          <p:spTgt spid="10242"/>
                                        </p:tgtEl>
                                        <p:attrNameLst>
                                          <p:attrName>style.visibility</p:attrName>
                                        </p:attrNameLst>
                                      </p:cBhvr>
                                      <p:to>
                                        <p:strVal val="visible"/>
                                      </p:to>
                                    </p:set>
                                    <p:animEffect transition="in" filter="box(in)">
                                      <p:cBhvr>
                                        <p:cTn id="25" dur="1000"/>
                                        <p:tgtEl>
                                          <p:spTgt spid="10242"/>
                                        </p:tgtEl>
                                      </p:cBhvr>
                                    </p:animEffect>
                                  </p:childTnLst>
                                </p:cTn>
                              </p:par>
                            </p:childTnLst>
                          </p:cTn>
                        </p:par>
                        <p:par>
                          <p:cTn id="26" fill="hold">
                            <p:stCondLst>
                              <p:cond delay="7000"/>
                            </p:stCondLst>
                            <p:childTnLst>
                              <p:par>
                                <p:cTn id="27" presetID="4" presetClass="entr" presetSubtype="16" fill="hold" grpId="0" nodeType="afterEffect">
                                  <p:stCondLst>
                                    <p:cond delay="0"/>
                                  </p:stCondLst>
                                  <p:childTnLst>
                                    <p:set>
                                      <p:cBhvr>
                                        <p:cTn id="28" dur="1" fill="hold">
                                          <p:stCondLst>
                                            <p:cond delay="0"/>
                                          </p:stCondLst>
                                        </p:cTn>
                                        <p:tgtEl>
                                          <p:spTgt spid="9"/>
                                        </p:tgtEl>
                                        <p:attrNameLst>
                                          <p:attrName>style.visibility</p:attrName>
                                        </p:attrNameLst>
                                      </p:cBhvr>
                                      <p:to>
                                        <p:strVal val="visible"/>
                                      </p:to>
                                    </p:set>
                                    <p:animEffect transition="in" filter="box(in)">
                                      <p:cBhvr>
                                        <p:cTn id="29"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6" grpId="0" animBg="1"/>
      <p:bldP spid="8" grpId="0" animBg="1"/>
      <p:bldP spid="9"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143125" y="0"/>
            <a:ext cx="7000875" cy="785813"/>
          </a:xfrm>
        </p:spPr>
        <p:txBody>
          <a:bodyPr>
            <a:normAutofit fontScale="90000"/>
          </a:bodyPr>
          <a:lstStyle/>
          <a:p>
            <a:pPr eaLnBrk="1" hangingPunct="1"/>
            <a:r>
              <a:rPr lang="fa-IR" b="1" dirty="0" smtClean="0">
                <a:solidFill>
                  <a:srgbClr val="C00000"/>
                </a:solidFill>
                <a:cs typeface="B Nazanin" pitchFamily="2" charset="-78"/>
              </a:rPr>
              <a:t>انواع </a:t>
            </a:r>
            <a:r>
              <a:rPr lang="en-US" b="1" dirty="0" smtClean="0">
                <a:solidFill>
                  <a:srgbClr val="C00000"/>
                </a:solidFill>
                <a:cs typeface="B Nazanin" pitchFamily="2" charset="-78"/>
              </a:rPr>
              <a:t>Alert</a:t>
            </a:r>
            <a:r>
              <a:rPr lang="fa-IR" b="1" dirty="0" smtClean="0">
                <a:solidFill>
                  <a:srgbClr val="C00000"/>
                </a:solidFill>
                <a:cs typeface="B Nazanin" pitchFamily="2" charset="-78"/>
              </a:rPr>
              <a:t> در </a:t>
            </a:r>
            <a:r>
              <a:rPr lang="en-US" b="1" dirty="0" smtClean="0">
                <a:solidFill>
                  <a:srgbClr val="C00000"/>
                </a:solidFill>
                <a:cs typeface="B Nazanin" pitchFamily="2" charset="-78"/>
              </a:rPr>
              <a:t>Sciencedirect</a:t>
            </a:r>
            <a:endParaRPr lang="fa-IR" b="1" dirty="0" smtClean="0">
              <a:solidFill>
                <a:srgbClr val="C00000"/>
              </a:solidFill>
              <a:cs typeface="B Nazanin" pitchFamily="2" charset="-78"/>
            </a:endParaRPr>
          </a:p>
        </p:txBody>
      </p:sp>
      <p:sp>
        <p:nvSpPr>
          <p:cNvPr id="3" name="Content Placeholder 2"/>
          <p:cNvSpPr>
            <a:spLocks noGrp="1"/>
          </p:cNvSpPr>
          <p:nvPr>
            <p:ph idx="1"/>
          </p:nvPr>
        </p:nvSpPr>
        <p:spPr>
          <a:xfrm>
            <a:off x="500063" y="928688"/>
            <a:ext cx="8286750" cy="5500687"/>
          </a:xfrm>
        </p:spPr>
        <p:txBody>
          <a:bodyPr/>
          <a:lstStyle/>
          <a:p>
            <a:pPr eaLnBrk="1" hangingPunct="1">
              <a:buFont typeface="Arial" charset="0"/>
              <a:buNone/>
            </a:pPr>
            <a:r>
              <a:rPr lang="fa-IR" sz="2800" b="1" smtClean="0">
                <a:cs typeface="B Nazanin" pitchFamily="2" charset="-78"/>
              </a:rPr>
              <a:t>1- جستجوی یک کلیدواژه و ذخیره آن به عنوان </a:t>
            </a:r>
            <a:r>
              <a:rPr lang="en-US" sz="2800" b="1" smtClean="0">
                <a:cs typeface="B Nazanin" pitchFamily="2" charset="-78"/>
              </a:rPr>
              <a:t>Alert</a:t>
            </a:r>
            <a:r>
              <a:rPr lang="fa-IR" sz="2800" b="1" smtClean="0">
                <a:cs typeface="B Nazanin" pitchFamily="2" charset="-78"/>
              </a:rPr>
              <a:t>؛</a:t>
            </a:r>
            <a:endParaRPr lang="en-US" sz="2800" b="1" smtClean="0">
              <a:cs typeface="B Nazanin" pitchFamily="2" charset="-78"/>
            </a:endParaRPr>
          </a:p>
          <a:p>
            <a:pPr algn="l" eaLnBrk="1" hangingPunct="1">
              <a:buFont typeface="Arial" charset="0"/>
              <a:buNone/>
            </a:pPr>
            <a:r>
              <a:rPr lang="fa-IR" sz="2800" b="1" smtClean="0">
                <a:cs typeface="B Nazanin" pitchFamily="2" charset="-78"/>
              </a:rPr>
              <a:t>در این حالت مقالات جدید </a:t>
            </a:r>
            <a:r>
              <a:rPr lang="fa-IR" sz="2800" b="1" smtClean="0">
                <a:solidFill>
                  <a:srgbClr val="FF0000"/>
                </a:solidFill>
                <a:cs typeface="B Nazanin" pitchFamily="2" charset="-78"/>
              </a:rPr>
              <a:t>مرتبط با کلیدواژه </a:t>
            </a:r>
            <a:r>
              <a:rPr lang="fa-IR" sz="2800" b="1" smtClean="0">
                <a:cs typeface="B Nazanin" pitchFamily="2" charset="-78"/>
              </a:rPr>
              <a:t>مورد نظر به پست الکترونیکی شما ارسال خواهد شد</a:t>
            </a:r>
          </a:p>
          <a:p>
            <a:pPr eaLnBrk="1" hangingPunct="1">
              <a:buFont typeface="Arial" charset="0"/>
              <a:buNone/>
            </a:pPr>
            <a:endParaRPr lang="en-US" sz="2800" b="1" smtClean="0">
              <a:cs typeface="B Nazanin" pitchFamily="2" charset="-78"/>
            </a:endParaRPr>
          </a:p>
          <a:p>
            <a:pPr eaLnBrk="1" hangingPunct="1">
              <a:buFont typeface="Arial" charset="0"/>
              <a:buNone/>
            </a:pPr>
            <a:r>
              <a:rPr lang="fa-IR" sz="2800" b="1" smtClean="0">
                <a:cs typeface="B Nazanin" pitchFamily="2" charset="-78"/>
              </a:rPr>
              <a:t>2- انتخاب یک موضوع به عنوان </a:t>
            </a:r>
            <a:r>
              <a:rPr lang="en-US" sz="2800" b="1" smtClean="0">
                <a:cs typeface="B Nazanin" pitchFamily="2" charset="-78"/>
              </a:rPr>
              <a:t>Alert</a:t>
            </a:r>
            <a:r>
              <a:rPr lang="fa-IR" sz="2800" b="1" smtClean="0">
                <a:cs typeface="B Nazanin" pitchFamily="2" charset="-78"/>
              </a:rPr>
              <a:t>؛</a:t>
            </a:r>
          </a:p>
          <a:p>
            <a:pPr algn="l" eaLnBrk="1" hangingPunct="1">
              <a:buFont typeface="Arial" charset="0"/>
              <a:buNone/>
            </a:pPr>
            <a:r>
              <a:rPr lang="fa-IR" sz="2800" b="1" smtClean="0">
                <a:cs typeface="B Nazanin" pitchFamily="2" charset="-78"/>
              </a:rPr>
              <a:t>در این حالت مقالات جدید </a:t>
            </a:r>
            <a:r>
              <a:rPr lang="fa-IR" sz="2800" b="1" smtClean="0">
                <a:solidFill>
                  <a:srgbClr val="FF0000"/>
                </a:solidFill>
                <a:cs typeface="B Nazanin" pitchFamily="2" charset="-78"/>
              </a:rPr>
              <a:t>مرتبط با موضوع </a:t>
            </a:r>
            <a:r>
              <a:rPr lang="fa-IR" sz="2800" b="1" smtClean="0">
                <a:cs typeface="B Nazanin" pitchFamily="2" charset="-78"/>
              </a:rPr>
              <a:t>انتخابی شمابه پست الکترونیکی شما ارسال خواهد شد</a:t>
            </a:r>
          </a:p>
          <a:p>
            <a:pPr eaLnBrk="1" hangingPunct="1">
              <a:buFont typeface="Arial" charset="0"/>
              <a:buNone/>
            </a:pPr>
            <a:endParaRPr lang="fa-IR" sz="2800" b="1" smtClean="0">
              <a:cs typeface="B Nazanin" pitchFamily="2" charset="-78"/>
            </a:endParaRPr>
          </a:p>
          <a:p>
            <a:pPr eaLnBrk="1" hangingPunct="1">
              <a:buFont typeface="Arial" charset="0"/>
              <a:buNone/>
            </a:pPr>
            <a:r>
              <a:rPr lang="fa-IR" sz="2800" b="1" smtClean="0">
                <a:cs typeface="B Nazanin" pitchFamily="2" charset="-78"/>
              </a:rPr>
              <a:t> 3- انتخاب یک یا چند مجله به عنوان </a:t>
            </a:r>
            <a:r>
              <a:rPr lang="en-US" sz="2800" b="1" smtClean="0">
                <a:cs typeface="B Nazanin" pitchFamily="2" charset="-78"/>
              </a:rPr>
              <a:t>Alert</a:t>
            </a:r>
            <a:r>
              <a:rPr lang="fa-IR" sz="2800" b="1" smtClean="0">
                <a:cs typeface="B Nazanin" pitchFamily="2" charset="-78"/>
              </a:rPr>
              <a:t>؛</a:t>
            </a:r>
          </a:p>
          <a:p>
            <a:pPr algn="l" eaLnBrk="1" hangingPunct="1">
              <a:buFont typeface="Arial" charset="0"/>
              <a:buNone/>
            </a:pPr>
            <a:r>
              <a:rPr lang="fa-IR" sz="2800" b="1" smtClean="0">
                <a:cs typeface="B Nazanin" pitchFamily="2" charset="-78"/>
              </a:rPr>
              <a:t>در این حالت </a:t>
            </a:r>
            <a:r>
              <a:rPr lang="fa-IR" sz="2800" b="1" smtClean="0">
                <a:solidFill>
                  <a:srgbClr val="FF0000"/>
                </a:solidFill>
                <a:cs typeface="B Nazanin" pitchFamily="2" charset="-78"/>
              </a:rPr>
              <a:t>فهرست مندرجات شماره جدید مجله </a:t>
            </a:r>
            <a:r>
              <a:rPr lang="fa-IR" sz="2800" b="1" smtClean="0">
                <a:cs typeface="B Nazanin" pitchFamily="2" charset="-78"/>
              </a:rPr>
              <a:t>انتخابی، به پست الکترونیکی شما ارسال خواهد شد</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par>
                          <p:cTn id="10" fill="hold">
                            <p:stCondLst>
                              <p:cond delay="1000"/>
                            </p:stCondLst>
                            <p:childTnLst>
                              <p:par>
                                <p:cTn id="11" presetID="55" presetClass="entr" presetSubtype="0" fill="hold"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14"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5" dur="1000"/>
                                        <p:tgtEl>
                                          <p:spTgt spid="3">
                                            <p:txEl>
                                              <p:pRg st="1" end="1"/>
                                            </p:txEl>
                                          </p:spTgt>
                                        </p:tgtEl>
                                      </p:cBhvr>
                                    </p:animEffect>
                                  </p:childTnLst>
                                </p:cTn>
                              </p:par>
                            </p:childTnLst>
                          </p:cTn>
                        </p:par>
                        <p:par>
                          <p:cTn id="16" fill="hold">
                            <p:stCondLst>
                              <p:cond delay="2000"/>
                            </p:stCondLst>
                            <p:childTnLst>
                              <p:par>
                                <p:cTn id="17" presetID="55" presetClass="entr" presetSubtype="0" fill="hold"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p:cTn id="19" dur="10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20"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21" dur="1000"/>
                                        <p:tgtEl>
                                          <p:spTgt spid="3">
                                            <p:txEl>
                                              <p:pRg st="3" end="3"/>
                                            </p:txEl>
                                          </p:spTgt>
                                        </p:tgtEl>
                                      </p:cBhvr>
                                    </p:animEffect>
                                  </p:childTnLst>
                                </p:cTn>
                              </p:par>
                            </p:childTnLst>
                          </p:cTn>
                        </p:par>
                        <p:par>
                          <p:cTn id="22" fill="hold">
                            <p:stCondLst>
                              <p:cond delay="3000"/>
                            </p:stCondLst>
                            <p:childTnLst>
                              <p:par>
                                <p:cTn id="23" presetID="55" presetClass="entr" presetSubtype="0" fill="hold" nodeType="after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p:cTn id="25" dur="10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26" dur="10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27" dur="1000"/>
                                        <p:tgtEl>
                                          <p:spTgt spid="3">
                                            <p:txEl>
                                              <p:pRg st="4" end="4"/>
                                            </p:txEl>
                                          </p:spTgt>
                                        </p:tgtEl>
                                      </p:cBhvr>
                                    </p:animEffect>
                                  </p:childTnLst>
                                </p:cTn>
                              </p:par>
                            </p:childTnLst>
                          </p:cTn>
                        </p:par>
                        <p:par>
                          <p:cTn id="28" fill="hold">
                            <p:stCondLst>
                              <p:cond delay="4000"/>
                            </p:stCondLst>
                            <p:childTnLst>
                              <p:par>
                                <p:cTn id="29" presetID="55" presetClass="entr" presetSubtype="0" fill="hold" nodeType="after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p:cTn id="31" dur="1000" fill="hold"/>
                                        <p:tgtEl>
                                          <p:spTgt spid="3">
                                            <p:txEl>
                                              <p:pRg st="6" end="6"/>
                                            </p:txEl>
                                          </p:spTgt>
                                        </p:tgtEl>
                                        <p:attrNameLst>
                                          <p:attrName>ppt_w</p:attrName>
                                        </p:attrNameLst>
                                      </p:cBhvr>
                                      <p:tavLst>
                                        <p:tav tm="0">
                                          <p:val>
                                            <p:strVal val="#ppt_w*0.70"/>
                                          </p:val>
                                        </p:tav>
                                        <p:tav tm="100000">
                                          <p:val>
                                            <p:strVal val="#ppt_w"/>
                                          </p:val>
                                        </p:tav>
                                      </p:tavLst>
                                    </p:anim>
                                    <p:anim calcmode="lin" valueType="num">
                                      <p:cBhvr>
                                        <p:cTn id="32" dur="1000" fill="hold"/>
                                        <p:tgtEl>
                                          <p:spTgt spid="3">
                                            <p:txEl>
                                              <p:pRg st="6" end="6"/>
                                            </p:txEl>
                                          </p:spTgt>
                                        </p:tgtEl>
                                        <p:attrNameLst>
                                          <p:attrName>ppt_h</p:attrName>
                                        </p:attrNameLst>
                                      </p:cBhvr>
                                      <p:tavLst>
                                        <p:tav tm="0">
                                          <p:val>
                                            <p:strVal val="#ppt_h"/>
                                          </p:val>
                                        </p:tav>
                                        <p:tav tm="100000">
                                          <p:val>
                                            <p:strVal val="#ppt_h"/>
                                          </p:val>
                                        </p:tav>
                                      </p:tavLst>
                                    </p:anim>
                                    <p:animEffect transition="in" filter="fade">
                                      <p:cBhvr>
                                        <p:cTn id="33" dur="1000"/>
                                        <p:tgtEl>
                                          <p:spTgt spid="3">
                                            <p:txEl>
                                              <p:pRg st="6" end="6"/>
                                            </p:txEl>
                                          </p:spTgt>
                                        </p:tgtEl>
                                      </p:cBhvr>
                                    </p:animEffect>
                                  </p:childTnLst>
                                </p:cTn>
                              </p:par>
                            </p:childTnLst>
                          </p:cTn>
                        </p:par>
                        <p:par>
                          <p:cTn id="34" fill="hold">
                            <p:stCondLst>
                              <p:cond delay="5000"/>
                            </p:stCondLst>
                            <p:childTnLst>
                              <p:par>
                                <p:cTn id="35" presetID="55" presetClass="entr" presetSubtype="0" fill="hold" nodeType="after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p:cTn id="37" dur="1000" fill="hold"/>
                                        <p:tgtEl>
                                          <p:spTgt spid="3">
                                            <p:txEl>
                                              <p:pRg st="7" end="7"/>
                                            </p:txEl>
                                          </p:spTgt>
                                        </p:tgtEl>
                                        <p:attrNameLst>
                                          <p:attrName>ppt_w</p:attrName>
                                        </p:attrNameLst>
                                      </p:cBhvr>
                                      <p:tavLst>
                                        <p:tav tm="0">
                                          <p:val>
                                            <p:strVal val="#ppt_w*0.70"/>
                                          </p:val>
                                        </p:tav>
                                        <p:tav tm="100000">
                                          <p:val>
                                            <p:strVal val="#ppt_w"/>
                                          </p:val>
                                        </p:tav>
                                      </p:tavLst>
                                    </p:anim>
                                    <p:anim calcmode="lin" valueType="num">
                                      <p:cBhvr>
                                        <p:cTn id="38" dur="1000" fill="hold"/>
                                        <p:tgtEl>
                                          <p:spTgt spid="3">
                                            <p:txEl>
                                              <p:pRg st="7" end="7"/>
                                            </p:txEl>
                                          </p:spTgt>
                                        </p:tgtEl>
                                        <p:attrNameLst>
                                          <p:attrName>ppt_h</p:attrName>
                                        </p:attrNameLst>
                                      </p:cBhvr>
                                      <p:tavLst>
                                        <p:tav tm="0">
                                          <p:val>
                                            <p:strVal val="#ppt_h"/>
                                          </p:val>
                                        </p:tav>
                                        <p:tav tm="100000">
                                          <p:val>
                                            <p:strVal val="#ppt_h"/>
                                          </p:val>
                                        </p:tav>
                                      </p:tavLst>
                                    </p:anim>
                                    <p:animEffect transition="in" filter="fade">
                                      <p:cBhvr>
                                        <p:cTn id="39"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625" y="571500"/>
            <a:ext cx="8229600" cy="1143000"/>
          </a:xfrm>
        </p:spPr>
        <p:txBody>
          <a:bodyPr>
            <a:normAutofit fontScale="90000"/>
          </a:bodyPr>
          <a:lstStyle/>
          <a:p>
            <a:pPr>
              <a:defRPr/>
            </a:pPr>
            <a:r>
              <a:rPr lang="fa-IR" b="1" dirty="0" smtClean="0">
                <a:solidFill>
                  <a:schemeClr val="accent3">
                    <a:lumMod val="50000"/>
                  </a:schemeClr>
                </a:solidFill>
                <a:cs typeface="B Mitra" pitchFamily="2" charset="-78"/>
              </a:rPr>
              <a:t>نحوه ذخیره 20 فایل همزمان از</a:t>
            </a:r>
            <a:br>
              <a:rPr lang="fa-IR" b="1" dirty="0" smtClean="0">
                <a:solidFill>
                  <a:schemeClr val="accent3">
                    <a:lumMod val="50000"/>
                  </a:schemeClr>
                </a:solidFill>
                <a:cs typeface="B Mitra" pitchFamily="2" charset="-78"/>
              </a:rPr>
            </a:br>
            <a:r>
              <a:rPr lang="fa-IR" b="1" dirty="0" smtClean="0">
                <a:solidFill>
                  <a:schemeClr val="accent3">
                    <a:lumMod val="50000"/>
                  </a:schemeClr>
                </a:solidFill>
                <a:cs typeface="B Mitra" pitchFamily="2" charset="-78"/>
              </a:rPr>
              <a:t> پایگاه </a:t>
            </a:r>
            <a:r>
              <a:rPr lang="en-US" b="1" dirty="0" smtClean="0">
                <a:solidFill>
                  <a:schemeClr val="accent3">
                    <a:lumMod val="50000"/>
                  </a:schemeClr>
                </a:solidFill>
                <a:cs typeface="B Mitra" pitchFamily="2" charset="-78"/>
              </a:rPr>
              <a:t>Sciencedirect</a:t>
            </a:r>
            <a:r>
              <a:rPr lang="fa-IR" b="1" dirty="0" smtClean="0">
                <a:solidFill>
                  <a:schemeClr val="accent3">
                    <a:lumMod val="50000"/>
                  </a:schemeClr>
                </a:solidFill>
                <a:cs typeface="B Mitra" pitchFamily="2" charset="-78"/>
              </a:rPr>
              <a:t/>
            </a:r>
            <a:br>
              <a:rPr lang="fa-IR" b="1" dirty="0" smtClean="0">
                <a:solidFill>
                  <a:schemeClr val="accent3">
                    <a:lumMod val="50000"/>
                  </a:schemeClr>
                </a:solidFill>
                <a:cs typeface="B Mitra" pitchFamily="2" charset="-78"/>
              </a:rPr>
            </a:br>
            <a:endParaRPr lang="fa-IR" dirty="0"/>
          </a:p>
        </p:txBody>
      </p:sp>
      <p:sp>
        <p:nvSpPr>
          <p:cNvPr id="3" name="Content Placeholder 2"/>
          <p:cNvSpPr>
            <a:spLocks noGrp="1"/>
          </p:cNvSpPr>
          <p:nvPr>
            <p:ph idx="1"/>
          </p:nvPr>
        </p:nvSpPr>
        <p:spPr>
          <a:xfrm>
            <a:off x="571500" y="2000250"/>
            <a:ext cx="8229600" cy="4525963"/>
          </a:xfrm>
        </p:spPr>
        <p:txBody>
          <a:bodyPr/>
          <a:lstStyle/>
          <a:p>
            <a:pPr algn="ctr">
              <a:buFont typeface="Arial" pitchFamily="34" charset="0"/>
              <a:buNone/>
              <a:defRPr/>
            </a:pPr>
            <a:r>
              <a:rPr lang="fa-IR" sz="4000" b="1" dirty="0" smtClean="0">
                <a:solidFill>
                  <a:schemeClr val="accent1">
                    <a:lumMod val="50000"/>
                  </a:schemeClr>
                </a:solidFill>
                <a:cs typeface="B Mitra" pitchFamily="2" charset="-78"/>
              </a:rPr>
              <a:t>برای استفاده از این قابلیت پایگاه </a:t>
            </a:r>
            <a:r>
              <a:rPr lang="en-US" sz="4000" b="1" dirty="0" smtClean="0">
                <a:solidFill>
                  <a:schemeClr val="accent1">
                    <a:lumMod val="50000"/>
                  </a:schemeClr>
                </a:solidFill>
                <a:cs typeface="B Mitra" pitchFamily="2" charset="-78"/>
              </a:rPr>
              <a:t>Sciencedirect</a:t>
            </a:r>
            <a:r>
              <a:rPr lang="fa-IR" sz="4000" b="1" dirty="0" smtClean="0">
                <a:solidFill>
                  <a:schemeClr val="accent1">
                    <a:lumMod val="50000"/>
                  </a:schemeClr>
                </a:solidFill>
                <a:cs typeface="B Mitra" pitchFamily="2" charset="-78"/>
              </a:rPr>
              <a:t> لازم است که نرم افزار جاوا بر روی سیستم شما نصب شود</a:t>
            </a:r>
            <a:br>
              <a:rPr lang="fa-IR" sz="4000" b="1" dirty="0" smtClean="0">
                <a:solidFill>
                  <a:schemeClr val="accent1">
                    <a:lumMod val="50000"/>
                  </a:schemeClr>
                </a:solidFill>
                <a:cs typeface="B Mitra" pitchFamily="2" charset="-78"/>
              </a:rPr>
            </a:br>
            <a:r>
              <a:rPr lang="fa-IR" sz="4000" b="1" dirty="0" smtClean="0">
                <a:solidFill>
                  <a:schemeClr val="accent1">
                    <a:lumMod val="50000"/>
                  </a:schemeClr>
                </a:solidFill>
                <a:cs typeface="B Mitra" pitchFamily="2" charset="-78"/>
              </a:rPr>
              <a:t/>
            </a:r>
            <a:br>
              <a:rPr lang="fa-IR" sz="4000" b="1" dirty="0" smtClean="0">
                <a:solidFill>
                  <a:schemeClr val="accent1">
                    <a:lumMod val="50000"/>
                  </a:schemeClr>
                </a:solidFill>
                <a:cs typeface="B Mitra" pitchFamily="2" charset="-78"/>
              </a:rPr>
            </a:br>
            <a:r>
              <a:rPr lang="fa-IR" sz="4000" b="1" dirty="0" smtClean="0">
                <a:solidFill>
                  <a:srgbClr val="7030A0"/>
                </a:solidFill>
                <a:cs typeface="B Davat" pitchFamily="2" charset="-78"/>
              </a:rPr>
              <a:t>می توانید آن را از </a:t>
            </a:r>
            <a:r>
              <a:rPr lang="en-US" sz="4000" b="1" dirty="0" smtClean="0">
                <a:solidFill>
                  <a:srgbClr val="7030A0"/>
                </a:solidFill>
                <a:cs typeface="B Davat" pitchFamily="2" charset="-78"/>
                <a:hlinkClick r:id="rId2"/>
              </a:rPr>
              <a:t>ftp.modares.ac.ir</a:t>
            </a:r>
            <a:r>
              <a:rPr lang="fa-IR" sz="4000" b="1" dirty="0" smtClean="0">
                <a:solidFill>
                  <a:srgbClr val="7030A0"/>
                </a:solidFill>
                <a:cs typeface="B Davat" pitchFamily="2" charset="-78"/>
              </a:rPr>
              <a:t> دانلود نمایید</a:t>
            </a:r>
          </a:p>
          <a:p>
            <a:pPr algn="ctr">
              <a:buFont typeface="Arial" pitchFamily="34" charset="0"/>
              <a:buNone/>
              <a:defRPr/>
            </a:pPr>
            <a:endParaRPr lang="fa-IR" sz="4000" dirty="0"/>
          </a:p>
        </p:txBody>
      </p:sp>
      <p:pic>
        <p:nvPicPr>
          <p:cNvPr id="4" name="Picture 2"/>
          <p:cNvPicPr>
            <a:picLocks noChangeAspect="1" noChangeArrowheads="1"/>
          </p:cNvPicPr>
          <p:nvPr/>
        </p:nvPicPr>
        <p:blipFill>
          <a:blip r:embed="rId3"/>
          <a:srcRect/>
          <a:stretch>
            <a:fillRect/>
          </a:stretch>
        </p:blipFill>
        <p:spPr bwMode="auto">
          <a:xfrm>
            <a:off x="1571625" y="5286375"/>
            <a:ext cx="1643063" cy="13684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par>
                          <p:cTn id="10" fill="hold">
                            <p:stCondLst>
                              <p:cond delay="1000"/>
                            </p:stCondLst>
                            <p:childTnLst>
                              <p:par>
                                <p:cTn id="11" presetID="17" presetClass="entr" presetSubtype="10" fill="hold" grpId="0"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2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20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par>
                          <p:cTn id="15" fill="hold">
                            <p:stCondLst>
                              <p:cond delay="3000"/>
                            </p:stCondLst>
                            <p:childTnLst>
                              <p:par>
                                <p:cTn id="16" presetID="4" presetClass="entr" presetSubtype="16" fill="hold" nodeType="after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box(in)">
                                      <p:cBhvr>
                                        <p:cTn id="18"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endParaRPr lang="ar-SA" smtClean="0">
              <a:solidFill>
                <a:srgbClr val="7B9899"/>
              </a:solidFill>
            </a:endParaRPr>
          </a:p>
        </p:txBody>
      </p:sp>
      <p:pic>
        <p:nvPicPr>
          <p:cNvPr id="1027" name="Picture 3"/>
          <p:cNvPicPr>
            <a:picLocks noGrp="1" noChangeAspect="1" noChangeArrowheads="1"/>
          </p:cNvPicPr>
          <p:nvPr>
            <p:ph idx="1"/>
          </p:nvPr>
        </p:nvPicPr>
        <p:blipFill>
          <a:blip r:embed="rId2"/>
          <a:stretch>
            <a:fillRect/>
          </a:stretch>
        </p:blipFill>
        <p:spPr>
          <a:xfrm>
            <a:off x="1383862" y="1882775"/>
            <a:ext cx="6376276" cy="4572000"/>
          </a:xfrm>
          <a:noFill/>
        </p:spPr>
      </p:pic>
      <p:pic>
        <p:nvPicPr>
          <p:cNvPr id="1026" name="Picture 2"/>
          <p:cNvPicPr>
            <a:picLocks noChangeAspect="1" noChangeArrowheads="1"/>
          </p:cNvPicPr>
          <p:nvPr/>
        </p:nvPicPr>
        <p:blipFill>
          <a:blip r:embed="rId3"/>
          <a:srcRect/>
          <a:stretch>
            <a:fillRect/>
          </a:stretch>
        </p:blipFill>
        <p:spPr bwMode="auto">
          <a:xfrm>
            <a:off x="0" y="0"/>
            <a:ext cx="6429375" cy="2219325"/>
          </a:xfrm>
          <a:prstGeom prst="rect">
            <a:avLst/>
          </a:prstGeom>
          <a:noFill/>
          <a:ln w="9525">
            <a:noFill/>
            <a:miter lim="800000"/>
            <a:headEnd/>
            <a:tailEnd/>
          </a:ln>
        </p:spPr>
      </p:pic>
      <p:sp>
        <p:nvSpPr>
          <p:cNvPr id="6" name="Left Arrow 5"/>
          <p:cNvSpPr/>
          <p:nvPr/>
        </p:nvSpPr>
        <p:spPr>
          <a:xfrm>
            <a:off x="2643188" y="1143000"/>
            <a:ext cx="3000375" cy="1285875"/>
          </a:xfrm>
          <a:prstGeom prst="leftArrow">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fa-IR" sz="2000" b="1" dirty="0">
                <a:solidFill>
                  <a:schemeClr val="accent3">
                    <a:lumMod val="50000"/>
                  </a:schemeClr>
                </a:solidFill>
                <a:cs typeface="B Mitra" pitchFamily="2" charset="-78"/>
              </a:rPr>
              <a:t>جستجوی کلید واژه در پایگاه</a:t>
            </a:r>
          </a:p>
        </p:txBody>
      </p:sp>
      <p:sp>
        <p:nvSpPr>
          <p:cNvPr id="7" name="Right Arrow Callout 6"/>
          <p:cNvSpPr/>
          <p:nvPr/>
        </p:nvSpPr>
        <p:spPr>
          <a:xfrm>
            <a:off x="285750" y="3000375"/>
            <a:ext cx="2357438" cy="2143125"/>
          </a:xfrm>
          <a:prstGeom prst="rightArrowCallou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fa-IR" sz="2400" b="1" dirty="0">
                <a:solidFill>
                  <a:schemeClr val="accent3">
                    <a:lumMod val="50000"/>
                  </a:schemeClr>
                </a:solidFill>
                <a:cs typeface="B Mitra" pitchFamily="2" charset="-78"/>
              </a:rPr>
              <a:t>نمایش نتایج جستجو</a:t>
            </a:r>
          </a:p>
        </p:txBody>
      </p:sp>
      <p:sp>
        <p:nvSpPr>
          <p:cNvPr id="8" name="Up Arrow Callout 7"/>
          <p:cNvSpPr/>
          <p:nvPr/>
        </p:nvSpPr>
        <p:spPr>
          <a:xfrm>
            <a:off x="4643438" y="2857500"/>
            <a:ext cx="2071687" cy="1785938"/>
          </a:xfrm>
          <a:prstGeom prst="upArrowCallou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en-US" b="1" dirty="0">
                <a:solidFill>
                  <a:schemeClr val="accent3">
                    <a:lumMod val="50000"/>
                  </a:schemeClr>
                </a:solidFill>
              </a:rPr>
              <a:t>Download Multiple PDFs</a:t>
            </a:r>
            <a:endParaRPr lang="fa-IR" b="1" dirty="0">
              <a:solidFill>
                <a:schemeClr val="accent3">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with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box(in)">
                                      <p:cBhvr>
                                        <p:cTn id="7" dur="2000"/>
                                        <p:tgtEl>
                                          <p:spTgt spid="1026"/>
                                        </p:tgtEl>
                                      </p:cBhvr>
                                    </p:animEffect>
                                  </p:childTnLst>
                                </p:cTn>
                              </p:par>
                            </p:childTnLst>
                          </p:cTn>
                        </p:par>
                        <p:par>
                          <p:cTn id="8" fill="hold">
                            <p:stCondLst>
                              <p:cond delay="2000"/>
                            </p:stCondLst>
                            <p:childTnLst>
                              <p:par>
                                <p:cTn id="9" presetID="2" presetClass="entr" presetSubtype="2"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2000" fill="hold"/>
                                        <p:tgtEl>
                                          <p:spTgt spid="6"/>
                                        </p:tgtEl>
                                        <p:attrNameLst>
                                          <p:attrName>ppt_x</p:attrName>
                                        </p:attrNameLst>
                                      </p:cBhvr>
                                      <p:tavLst>
                                        <p:tav tm="0">
                                          <p:val>
                                            <p:strVal val="1+#ppt_w/2"/>
                                          </p:val>
                                        </p:tav>
                                        <p:tav tm="100000">
                                          <p:val>
                                            <p:strVal val="#ppt_x"/>
                                          </p:val>
                                        </p:tav>
                                      </p:tavLst>
                                    </p:anim>
                                    <p:anim calcmode="lin" valueType="num">
                                      <p:cBhvr additive="base">
                                        <p:cTn id="12" dur="2000" fill="hold"/>
                                        <p:tgtEl>
                                          <p:spTgt spid="6"/>
                                        </p:tgtEl>
                                        <p:attrNameLst>
                                          <p:attrName>ppt_y</p:attrName>
                                        </p:attrNameLst>
                                      </p:cBhvr>
                                      <p:tavLst>
                                        <p:tav tm="0">
                                          <p:val>
                                            <p:strVal val="#ppt_y"/>
                                          </p:val>
                                        </p:tav>
                                        <p:tav tm="100000">
                                          <p:val>
                                            <p:strVal val="#ppt_y"/>
                                          </p:val>
                                        </p:tav>
                                      </p:tavLst>
                                    </p:anim>
                                  </p:childTnLst>
                                </p:cTn>
                              </p:par>
                            </p:childTnLst>
                          </p:cTn>
                        </p:par>
                        <p:par>
                          <p:cTn id="13" fill="hold">
                            <p:stCondLst>
                              <p:cond delay="4000"/>
                            </p:stCondLst>
                            <p:childTnLst>
                              <p:par>
                                <p:cTn id="14" presetID="4" presetClass="entr" presetSubtype="16" fill="hold" nodeType="afterEffect">
                                  <p:stCondLst>
                                    <p:cond delay="0"/>
                                  </p:stCondLst>
                                  <p:childTnLst>
                                    <p:set>
                                      <p:cBhvr>
                                        <p:cTn id="15" dur="1" fill="hold">
                                          <p:stCondLst>
                                            <p:cond delay="0"/>
                                          </p:stCondLst>
                                        </p:cTn>
                                        <p:tgtEl>
                                          <p:spTgt spid="1027"/>
                                        </p:tgtEl>
                                        <p:attrNameLst>
                                          <p:attrName>style.visibility</p:attrName>
                                        </p:attrNameLst>
                                      </p:cBhvr>
                                      <p:to>
                                        <p:strVal val="visible"/>
                                      </p:to>
                                    </p:set>
                                    <p:animEffect transition="in" filter="box(in)">
                                      <p:cBhvr>
                                        <p:cTn id="16" dur="2000"/>
                                        <p:tgtEl>
                                          <p:spTgt spid="1027"/>
                                        </p:tgtEl>
                                      </p:cBhvr>
                                    </p:animEffect>
                                  </p:childTnLst>
                                </p:cTn>
                              </p:par>
                            </p:childTnLst>
                          </p:cTn>
                        </p:par>
                        <p:par>
                          <p:cTn id="17" fill="hold">
                            <p:stCondLst>
                              <p:cond delay="6000"/>
                            </p:stCondLst>
                            <p:childTnLst>
                              <p:par>
                                <p:cTn id="18" presetID="2" presetClass="entr" presetSubtype="8" fill="hold" grpId="0" nodeType="afterEffect">
                                  <p:stCondLst>
                                    <p:cond delay="0"/>
                                  </p:stCondLst>
                                  <p:childTnLst>
                                    <p:set>
                                      <p:cBhvr>
                                        <p:cTn id="19" dur="1" fill="hold">
                                          <p:stCondLst>
                                            <p:cond delay="0"/>
                                          </p:stCondLst>
                                        </p:cTn>
                                        <p:tgtEl>
                                          <p:spTgt spid="7"/>
                                        </p:tgtEl>
                                        <p:attrNameLst>
                                          <p:attrName>style.visibility</p:attrName>
                                        </p:attrNameLst>
                                      </p:cBhvr>
                                      <p:to>
                                        <p:strVal val="visible"/>
                                      </p:to>
                                    </p:set>
                                    <p:anim calcmode="lin" valueType="num">
                                      <p:cBhvr additive="base">
                                        <p:cTn id="20" dur="1000" fill="hold"/>
                                        <p:tgtEl>
                                          <p:spTgt spid="7"/>
                                        </p:tgtEl>
                                        <p:attrNameLst>
                                          <p:attrName>ppt_x</p:attrName>
                                        </p:attrNameLst>
                                      </p:cBhvr>
                                      <p:tavLst>
                                        <p:tav tm="0">
                                          <p:val>
                                            <p:strVal val="0-#ppt_w/2"/>
                                          </p:val>
                                        </p:tav>
                                        <p:tav tm="100000">
                                          <p:val>
                                            <p:strVal val="#ppt_x"/>
                                          </p:val>
                                        </p:tav>
                                      </p:tavLst>
                                    </p:anim>
                                    <p:anim calcmode="lin" valueType="num">
                                      <p:cBhvr additive="base">
                                        <p:cTn id="21" dur="1000" fill="hold"/>
                                        <p:tgtEl>
                                          <p:spTgt spid="7"/>
                                        </p:tgtEl>
                                        <p:attrNameLst>
                                          <p:attrName>ppt_y</p:attrName>
                                        </p:attrNameLst>
                                      </p:cBhvr>
                                      <p:tavLst>
                                        <p:tav tm="0">
                                          <p:val>
                                            <p:strVal val="#ppt_y"/>
                                          </p:val>
                                        </p:tav>
                                        <p:tav tm="100000">
                                          <p:val>
                                            <p:strVal val="#ppt_y"/>
                                          </p:val>
                                        </p:tav>
                                      </p:tavLst>
                                    </p:anim>
                                  </p:childTnLst>
                                </p:cTn>
                              </p:par>
                            </p:childTnLst>
                          </p:cTn>
                        </p:par>
                        <p:par>
                          <p:cTn id="22" fill="hold">
                            <p:stCondLst>
                              <p:cond delay="7000"/>
                            </p:stCondLst>
                            <p:childTnLst>
                              <p:par>
                                <p:cTn id="23" presetID="4" presetClass="entr" presetSubtype="32" fill="hold" grpId="0" nodeType="after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box(out)">
                                      <p:cBhvr>
                                        <p:cTn id="25"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endParaRPr lang="ar-SA" smtClean="0">
              <a:solidFill>
                <a:srgbClr val="7B9899"/>
              </a:solidFill>
            </a:endParaRPr>
          </a:p>
        </p:txBody>
      </p:sp>
      <p:pic>
        <p:nvPicPr>
          <p:cNvPr id="3074" name="Picture 2"/>
          <p:cNvPicPr>
            <a:picLocks noGrp="1" noChangeAspect="1" noChangeArrowheads="1"/>
          </p:cNvPicPr>
          <p:nvPr>
            <p:ph idx="1"/>
          </p:nvPr>
        </p:nvPicPr>
        <p:blipFill>
          <a:blip r:embed="rId2"/>
          <a:srcRect/>
          <a:stretch>
            <a:fillRect/>
          </a:stretch>
        </p:blipFill>
        <p:spPr>
          <a:xfrm>
            <a:off x="0" y="0"/>
            <a:ext cx="7429500" cy="3246438"/>
          </a:xfrm>
          <a:noFill/>
        </p:spPr>
      </p:pic>
      <p:sp>
        <p:nvSpPr>
          <p:cNvPr id="5" name="Rounded Rectangle 4"/>
          <p:cNvSpPr/>
          <p:nvPr/>
        </p:nvSpPr>
        <p:spPr>
          <a:xfrm>
            <a:off x="1500188" y="2786063"/>
            <a:ext cx="1500187" cy="428625"/>
          </a:xfrm>
          <a:prstGeom prst="round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fa-IR" dirty="0">
              <a:solidFill>
                <a:schemeClr val="accent2">
                  <a:lumMod val="50000"/>
                </a:schemeClr>
              </a:solidFill>
            </a:endParaRPr>
          </a:p>
        </p:txBody>
      </p:sp>
      <p:pic>
        <p:nvPicPr>
          <p:cNvPr id="3075" name="Picture 3"/>
          <p:cNvPicPr>
            <a:picLocks noChangeAspect="1" noChangeArrowheads="1"/>
          </p:cNvPicPr>
          <p:nvPr/>
        </p:nvPicPr>
        <p:blipFill>
          <a:blip r:embed="rId3"/>
          <a:srcRect/>
          <a:stretch>
            <a:fillRect/>
          </a:stretch>
        </p:blipFill>
        <p:spPr bwMode="auto">
          <a:xfrm>
            <a:off x="1257300" y="3286125"/>
            <a:ext cx="7886700" cy="3400425"/>
          </a:xfrm>
          <a:prstGeom prst="rect">
            <a:avLst/>
          </a:prstGeom>
          <a:noFill/>
          <a:ln w="9525">
            <a:noFill/>
            <a:miter lim="800000"/>
            <a:headEnd/>
            <a:tailEnd/>
          </a:ln>
        </p:spPr>
      </p:pic>
      <p:sp>
        <p:nvSpPr>
          <p:cNvPr id="7" name="Right Arrow Callout 6"/>
          <p:cNvSpPr/>
          <p:nvPr/>
        </p:nvSpPr>
        <p:spPr>
          <a:xfrm>
            <a:off x="0" y="3929063"/>
            <a:ext cx="1785938" cy="1285875"/>
          </a:xfrm>
          <a:prstGeom prst="rightArrowCallout">
            <a:avLst>
              <a:gd name="adj1" fmla="val 25000"/>
              <a:gd name="adj2" fmla="val 25000"/>
              <a:gd name="adj3" fmla="val 41057"/>
              <a:gd name="adj4" fmla="val 64977"/>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fa-IR" sz="2000" b="1" dirty="0">
                <a:solidFill>
                  <a:schemeClr val="accent3">
                    <a:lumMod val="50000"/>
                  </a:schemeClr>
                </a:solidFill>
                <a:cs typeface="B Mitra" pitchFamily="2" charset="-78"/>
              </a:rPr>
              <a:t>نمایش دانلود فایلها</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box(out)">
                                      <p:cBhvr>
                                        <p:cTn id="7" dur="2000"/>
                                        <p:tgtEl>
                                          <p:spTgt spid="3074"/>
                                        </p:tgtEl>
                                      </p:cBhvr>
                                    </p:animEffect>
                                  </p:childTnLst>
                                </p:cTn>
                              </p:par>
                            </p:childTnLst>
                          </p:cTn>
                        </p:par>
                        <p:par>
                          <p:cTn id="8" fill="hold">
                            <p:stCondLst>
                              <p:cond delay="2000"/>
                            </p:stCondLst>
                            <p:childTnLst>
                              <p:par>
                                <p:cTn id="9" presetID="8" presetClass="entr" presetSubtype="16"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diamond(in)">
                                      <p:cBhvr>
                                        <p:cTn id="11" dur="1000"/>
                                        <p:tgtEl>
                                          <p:spTgt spid="5"/>
                                        </p:tgtEl>
                                      </p:cBhvr>
                                    </p:animEffect>
                                  </p:childTnLst>
                                </p:cTn>
                              </p:par>
                            </p:childTnLst>
                          </p:cTn>
                        </p:par>
                        <p:par>
                          <p:cTn id="12" fill="hold">
                            <p:stCondLst>
                              <p:cond delay="3000"/>
                            </p:stCondLst>
                            <p:childTnLst>
                              <p:par>
                                <p:cTn id="13" presetID="4" presetClass="entr" presetSubtype="32" fill="hold" nodeType="afterEffect">
                                  <p:stCondLst>
                                    <p:cond delay="0"/>
                                  </p:stCondLst>
                                  <p:childTnLst>
                                    <p:set>
                                      <p:cBhvr>
                                        <p:cTn id="14" dur="1" fill="hold">
                                          <p:stCondLst>
                                            <p:cond delay="0"/>
                                          </p:stCondLst>
                                        </p:cTn>
                                        <p:tgtEl>
                                          <p:spTgt spid="3075"/>
                                        </p:tgtEl>
                                        <p:attrNameLst>
                                          <p:attrName>style.visibility</p:attrName>
                                        </p:attrNameLst>
                                      </p:cBhvr>
                                      <p:to>
                                        <p:strVal val="visible"/>
                                      </p:to>
                                    </p:set>
                                    <p:animEffect transition="in" filter="box(out)">
                                      <p:cBhvr>
                                        <p:cTn id="15" dur="2000"/>
                                        <p:tgtEl>
                                          <p:spTgt spid="3075"/>
                                        </p:tgtEl>
                                      </p:cBhvr>
                                    </p:animEffect>
                                  </p:childTnLst>
                                </p:cTn>
                              </p:par>
                            </p:childTnLst>
                          </p:cTn>
                        </p:par>
                        <p:par>
                          <p:cTn id="16" fill="hold">
                            <p:stCondLst>
                              <p:cond delay="5000"/>
                            </p:stCondLst>
                            <p:childTnLst>
                              <p:par>
                                <p:cTn id="17" presetID="2" presetClass="entr" presetSubtype="8"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1000" fill="hold"/>
                                        <p:tgtEl>
                                          <p:spTgt spid="7"/>
                                        </p:tgtEl>
                                        <p:attrNameLst>
                                          <p:attrName>ppt_x</p:attrName>
                                        </p:attrNameLst>
                                      </p:cBhvr>
                                      <p:tavLst>
                                        <p:tav tm="0">
                                          <p:val>
                                            <p:strVal val="0-#ppt_w/2"/>
                                          </p:val>
                                        </p:tav>
                                        <p:tav tm="100000">
                                          <p:val>
                                            <p:strVal val="#ppt_x"/>
                                          </p:val>
                                        </p:tav>
                                      </p:tavLst>
                                    </p:anim>
                                    <p:anim calcmode="lin" valueType="num">
                                      <p:cBhvr additive="base">
                                        <p:cTn id="20" dur="10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pPr algn="r" eaLnBrk="1" hangingPunct="1"/>
            <a:r>
              <a:rPr lang="fa-IR" dirty="0" smtClean="0"/>
              <a:t>معرفی :</a:t>
            </a:r>
            <a:endParaRPr lang="ar-SA" dirty="0" smtClean="0"/>
          </a:p>
        </p:txBody>
      </p:sp>
      <p:sp>
        <p:nvSpPr>
          <p:cNvPr id="3" name="Content Placeholder 2"/>
          <p:cNvSpPr>
            <a:spLocks noGrp="1"/>
          </p:cNvSpPr>
          <p:nvPr>
            <p:ph idx="1"/>
          </p:nvPr>
        </p:nvSpPr>
        <p:spPr/>
        <p:txBody>
          <a:bodyPr rtlCol="1">
            <a:normAutofit/>
          </a:bodyPr>
          <a:lstStyle/>
          <a:p>
            <a:pPr algn="just" rtl="1" eaLnBrk="1" fontAlgn="auto" hangingPunct="1">
              <a:spcAft>
                <a:spcPts val="0"/>
              </a:spcAft>
              <a:buFont typeface="Arial" pitchFamily="34" charset="0"/>
              <a:buChar char="•"/>
              <a:defRPr/>
            </a:pPr>
            <a:r>
              <a:rPr lang="en-US" b="1" dirty="0" smtClean="0">
                <a:solidFill>
                  <a:schemeClr val="bg2">
                    <a:lumMod val="25000"/>
                  </a:schemeClr>
                </a:solidFill>
                <a:latin typeface="Times New Roman" pitchFamily="18" charset="0"/>
                <a:cs typeface="B Nazanin" pitchFamily="2" charset="-78"/>
              </a:rPr>
              <a:t>Sciencedirect</a:t>
            </a:r>
            <a:r>
              <a:rPr lang="fa-IR" b="1" dirty="0" smtClean="0">
                <a:solidFill>
                  <a:schemeClr val="bg2">
                    <a:lumMod val="25000"/>
                  </a:schemeClr>
                </a:solidFill>
                <a:cs typeface="B Nazanin" pitchFamily="2" charset="-78"/>
              </a:rPr>
              <a:t> یک پایگاه اطلاعاتی علمی تمام متن در زمینه مجلات و کتابهای علمی است که شامل بیش از 2500 مجله </a:t>
            </a:r>
            <a:r>
              <a:rPr lang="fa-IR" b="1" dirty="0" smtClean="0">
                <a:solidFill>
                  <a:schemeClr val="accent2">
                    <a:lumMod val="75000"/>
                  </a:schemeClr>
                </a:solidFill>
                <a:cs typeface="B Nazanin" pitchFamily="2" charset="-78"/>
              </a:rPr>
              <a:t>(1906 عنوان قابل دسترس) </a:t>
            </a:r>
            <a:r>
              <a:rPr lang="fa-IR" b="1" dirty="0" smtClean="0">
                <a:solidFill>
                  <a:schemeClr val="bg2">
                    <a:lumMod val="25000"/>
                  </a:schemeClr>
                </a:solidFill>
                <a:cs typeface="B Nazanin" pitchFamily="2" charset="-78"/>
              </a:rPr>
              <a:t>و 11000 کتاب </a:t>
            </a:r>
            <a:r>
              <a:rPr lang="fa-IR" b="1" dirty="0" smtClean="0">
                <a:solidFill>
                  <a:schemeClr val="accent2">
                    <a:lumMod val="75000"/>
                  </a:schemeClr>
                </a:solidFill>
                <a:cs typeface="B Nazanin" pitchFamily="2" charset="-78"/>
              </a:rPr>
              <a:t>(1958 عنوان قابل دسترس) </a:t>
            </a:r>
            <a:r>
              <a:rPr lang="fa-IR" b="1" dirty="0" smtClean="0">
                <a:solidFill>
                  <a:schemeClr val="bg2">
                    <a:lumMod val="25000"/>
                  </a:schemeClr>
                </a:solidFill>
                <a:cs typeface="B Nazanin" pitchFamily="2" charset="-78"/>
              </a:rPr>
              <a:t>می باشد؛</a:t>
            </a:r>
          </a:p>
          <a:p>
            <a:pPr algn="just" rtl="1" eaLnBrk="1" fontAlgn="auto" hangingPunct="1">
              <a:spcAft>
                <a:spcPts val="0"/>
              </a:spcAft>
              <a:buFont typeface="Arial" pitchFamily="34" charset="0"/>
              <a:buNone/>
              <a:defRPr/>
            </a:pPr>
            <a:endParaRPr lang="fa-IR" b="1" dirty="0" smtClean="0">
              <a:solidFill>
                <a:schemeClr val="bg2">
                  <a:lumMod val="25000"/>
                </a:schemeClr>
              </a:solidFill>
              <a:cs typeface="B Nazanin" pitchFamily="2" charset="-78"/>
            </a:endParaRPr>
          </a:p>
          <a:p>
            <a:pPr algn="just" rtl="1" eaLnBrk="1" fontAlgn="auto" hangingPunct="1">
              <a:spcAft>
                <a:spcPts val="0"/>
              </a:spcAft>
              <a:buFont typeface="Arial" pitchFamily="34" charset="0"/>
              <a:buChar char="•"/>
              <a:defRPr/>
            </a:pPr>
            <a:r>
              <a:rPr lang="fa-IR" b="1" dirty="0" smtClean="0">
                <a:solidFill>
                  <a:schemeClr val="bg2">
                    <a:lumMod val="25000"/>
                  </a:schemeClr>
                </a:solidFill>
                <a:cs typeface="B Nazanin" pitchFamily="2" charset="-78"/>
              </a:rPr>
              <a:t> در حال حاضر بیش از 9/5 میلیون مقاله و کتاب در این پایگاه موجود است که هر سال تقریباً 0/5 میلیون به آن افزوده می شود؛</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8" dur="1000" fill="hold"/>
                                        <p:tgtEl>
                                          <p:spTgt spid="3">
                                            <p:txEl>
                                              <p:pRg st="0" end="0"/>
                                            </p:txEl>
                                          </p:spTgt>
                                        </p:tgtEl>
                                        <p:attrNameLst>
                                          <p:attrName>ppt_y</p:attrName>
                                        </p:attrNameLst>
                                      </p:cBhvr>
                                      <p:tavLst>
                                        <p:tav tm="0">
                                          <p:val>
                                            <p:strVal val="#ppt_y-#ppt_h/2"/>
                                          </p:val>
                                        </p:tav>
                                        <p:tav tm="100000">
                                          <p:val>
                                            <p:strVal val="#ppt_y"/>
                                          </p:val>
                                        </p:tav>
                                      </p:tavLst>
                                    </p:anim>
                                    <p:anim calcmode="lin" valueType="num">
                                      <p:cBhvr>
                                        <p:cTn id="9" dur="1000" fill="hold"/>
                                        <p:tgtEl>
                                          <p:spTgt spid="3">
                                            <p:txEl>
                                              <p:pRg st="0" end="0"/>
                                            </p:txEl>
                                          </p:spTgt>
                                        </p:tgtEl>
                                        <p:attrNameLst>
                                          <p:attrName>ppt_w</p:attrName>
                                        </p:attrNameLst>
                                      </p:cBhvr>
                                      <p:tavLst>
                                        <p:tav tm="0">
                                          <p:val>
                                            <p:strVal val="#ppt_w"/>
                                          </p:val>
                                        </p:tav>
                                        <p:tav tm="100000">
                                          <p:val>
                                            <p:strVal val="#ppt_w"/>
                                          </p:val>
                                        </p:tav>
                                      </p:tavLst>
                                    </p:anim>
                                    <p:anim calcmode="lin" valueType="num">
                                      <p:cBhvr>
                                        <p:cTn id="10" dur="1000" fill="hold"/>
                                        <p:tgtEl>
                                          <p:spTgt spid="3">
                                            <p:txEl>
                                              <p:pRg st="0" end="0"/>
                                            </p:txEl>
                                          </p:spTgt>
                                        </p:tgtEl>
                                        <p:attrNameLst>
                                          <p:attrName>ppt_h</p:attrName>
                                        </p:attrNameLst>
                                      </p:cBhvr>
                                      <p:tavLst>
                                        <p:tav tm="0">
                                          <p:val>
                                            <p:fltVal val="0"/>
                                          </p:val>
                                        </p:tav>
                                        <p:tav tm="100000">
                                          <p:val>
                                            <p:strVal val="#ppt_h"/>
                                          </p:val>
                                        </p:tav>
                                      </p:tavLst>
                                    </p:anim>
                                  </p:childTnLst>
                                </p:cTn>
                              </p:par>
                            </p:childTnLst>
                          </p:cTn>
                        </p:par>
                        <p:par>
                          <p:cTn id="11" fill="hold">
                            <p:stCondLst>
                              <p:cond delay="1000"/>
                            </p:stCondLst>
                            <p:childTnLst>
                              <p:par>
                                <p:cTn id="12" presetID="17" presetClass="entr" presetSubtype="1" fill="hold" grpId="0" nodeType="after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 calcmode="lin" valueType="num">
                                      <p:cBhvr>
                                        <p:cTn id="1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2" end="2"/>
                                            </p:txEl>
                                          </p:spTgt>
                                        </p:tgtEl>
                                        <p:attrNameLst>
                                          <p:attrName>ppt_y</p:attrName>
                                        </p:attrNameLst>
                                      </p:cBhvr>
                                      <p:tavLst>
                                        <p:tav tm="0">
                                          <p:val>
                                            <p:strVal val="#ppt_y-#ppt_h/2"/>
                                          </p:val>
                                        </p:tav>
                                        <p:tav tm="100000">
                                          <p:val>
                                            <p:strVal val="#ppt_y"/>
                                          </p:val>
                                        </p:tav>
                                      </p:tavLst>
                                    </p:anim>
                                    <p:anim calcmode="lin" valueType="num">
                                      <p:cBhvr>
                                        <p:cTn id="16" dur="1000" fill="hold"/>
                                        <p:tgtEl>
                                          <p:spTgt spid="3">
                                            <p:txEl>
                                              <p:pRg st="2" end="2"/>
                                            </p:txEl>
                                          </p:spTgt>
                                        </p:tgtEl>
                                        <p:attrNameLst>
                                          <p:attrName>ppt_w</p:attrName>
                                        </p:attrNameLst>
                                      </p:cBhvr>
                                      <p:tavLst>
                                        <p:tav tm="0">
                                          <p:val>
                                            <p:strVal val="#ppt_w"/>
                                          </p:val>
                                        </p:tav>
                                        <p:tav tm="100000">
                                          <p:val>
                                            <p:strVal val="#ppt_w"/>
                                          </p:val>
                                        </p:tav>
                                      </p:tavLst>
                                    </p:anim>
                                    <p:anim calcmode="lin" valueType="num">
                                      <p:cBhvr>
                                        <p:cTn id="17" dur="10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786313" y="1214438"/>
            <a:ext cx="3600450" cy="5214937"/>
          </a:xfrm>
        </p:spPr>
        <p:txBody>
          <a:bodyPr>
            <a:normAutofit fontScale="90000"/>
          </a:bodyPr>
          <a:lstStyle/>
          <a:p>
            <a:pPr algn="l" rtl="0" eaLnBrk="1" hangingPunct="1"/>
            <a:r>
              <a:rPr lang="en-US" sz="2000" b="1" u="sng" smtClean="0">
                <a:cs typeface="Times New Roman" pitchFamily="18" charset="0"/>
                <a:hlinkClick r:id="rId2"/>
              </a:rPr>
              <a:t>Health Sciences</a:t>
            </a:r>
            <a:r>
              <a:rPr lang="en-US" sz="2000" u="sng" smtClean="0">
                <a:cs typeface="Times New Roman" pitchFamily="18" charset="0"/>
              </a:rPr>
              <a:t> </a:t>
            </a:r>
            <a:br>
              <a:rPr lang="en-US" sz="2000" u="sng" smtClean="0">
                <a:cs typeface="Times New Roman" pitchFamily="18" charset="0"/>
              </a:rPr>
            </a:br>
            <a:r>
              <a:rPr lang="en-US" sz="2000" u="sng" smtClean="0">
                <a:cs typeface="Times New Roman" pitchFamily="18" charset="0"/>
                <a:hlinkClick r:id="rId3"/>
              </a:rPr>
              <a:t>Medicine and Dentistry</a:t>
            </a:r>
            <a:r>
              <a:rPr lang="en-US" sz="2000" u="sng" smtClean="0">
                <a:cs typeface="Times New Roman" pitchFamily="18" charset="0"/>
              </a:rPr>
              <a:t> </a:t>
            </a:r>
            <a:br>
              <a:rPr lang="en-US" sz="2000" u="sng" smtClean="0">
                <a:cs typeface="Times New Roman" pitchFamily="18" charset="0"/>
              </a:rPr>
            </a:br>
            <a:r>
              <a:rPr lang="en-US" sz="2000" u="sng" smtClean="0">
                <a:cs typeface="Times New Roman" pitchFamily="18" charset="0"/>
                <a:hlinkClick r:id="rId4"/>
              </a:rPr>
              <a:t>Nursing and Health Professions</a:t>
            </a:r>
            <a:r>
              <a:rPr lang="en-US" sz="2000" u="sng" smtClean="0">
                <a:cs typeface="Times New Roman" pitchFamily="18" charset="0"/>
              </a:rPr>
              <a:t> </a:t>
            </a:r>
            <a:br>
              <a:rPr lang="en-US" sz="2000" u="sng" smtClean="0">
                <a:cs typeface="Times New Roman" pitchFamily="18" charset="0"/>
              </a:rPr>
            </a:br>
            <a:r>
              <a:rPr lang="en-US" sz="2000" u="sng" smtClean="0">
                <a:cs typeface="Times New Roman" pitchFamily="18" charset="0"/>
                <a:hlinkClick r:id="rId5"/>
              </a:rPr>
              <a:t>Pharmacology, Toxicology and Pharmaceutical Science</a:t>
            </a:r>
            <a:r>
              <a:rPr lang="en-US" sz="2000" u="sng" smtClean="0">
                <a:cs typeface="Times New Roman" pitchFamily="18" charset="0"/>
              </a:rPr>
              <a:t> </a:t>
            </a:r>
            <a:br>
              <a:rPr lang="en-US" sz="2000" u="sng" smtClean="0">
                <a:cs typeface="Times New Roman" pitchFamily="18" charset="0"/>
              </a:rPr>
            </a:br>
            <a:r>
              <a:rPr lang="en-US" sz="2000" u="sng" smtClean="0">
                <a:cs typeface="Times New Roman" pitchFamily="18" charset="0"/>
                <a:hlinkClick r:id="rId6"/>
              </a:rPr>
              <a:t>Veterinary Science and Veterinary Medicine</a:t>
            </a:r>
            <a:r>
              <a:rPr lang="en-US" sz="2000" u="sng" smtClean="0">
                <a:cs typeface="Times New Roman" pitchFamily="18" charset="0"/>
              </a:rPr>
              <a:t> </a:t>
            </a:r>
            <a:br>
              <a:rPr lang="en-US" sz="2000" u="sng" smtClean="0">
                <a:cs typeface="Times New Roman" pitchFamily="18" charset="0"/>
              </a:rPr>
            </a:br>
            <a:r>
              <a:rPr lang="en-US" sz="2000" b="1" u="sng" smtClean="0">
                <a:cs typeface="Times New Roman" pitchFamily="18" charset="0"/>
                <a:hlinkClick r:id="rId7"/>
              </a:rPr>
              <a:t>Social Sciences and Humanities</a:t>
            </a:r>
            <a:r>
              <a:rPr lang="en-US" sz="2000" u="sng" smtClean="0">
                <a:cs typeface="Times New Roman" pitchFamily="18" charset="0"/>
              </a:rPr>
              <a:t> </a:t>
            </a:r>
            <a:br>
              <a:rPr lang="en-US" sz="2000" u="sng" smtClean="0">
                <a:cs typeface="Times New Roman" pitchFamily="18" charset="0"/>
              </a:rPr>
            </a:br>
            <a:r>
              <a:rPr lang="en-US" sz="2000" u="sng" smtClean="0">
                <a:cs typeface="Times New Roman" pitchFamily="18" charset="0"/>
                <a:hlinkClick r:id="rId8"/>
              </a:rPr>
              <a:t>Arts and Humanities</a:t>
            </a:r>
            <a:r>
              <a:rPr lang="en-US" sz="2000" u="sng" smtClean="0">
                <a:cs typeface="Times New Roman" pitchFamily="18" charset="0"/>
              </a:rPr>
              <a:t> </a:t>
            </a:r>
            <a:br>
              <a:rPr lang="en-US" sz="2000" u="sng" smtClean="0">
                <a:cs typeface="Times New Roman" pitchFamily="18" charset="0"/>
              </a:rPr>
            </a:br>
            <a:r>
              <a:rPr lang="en-US" sz="2000" u="sng" smtClean="0">
                <a:cs typeface="Times New Roman" pitchFamily="18" charset="0"/>
                <a:hlinkClick r:id="rId9"/>
              </a:rPr>
              <a:t>Business, Management and Accounting</a:t>
            </a:r>
            <a:r>
              <a:rPr lang="en-US" sz="2000" u="sng" smtClean="0">
                <a:cs typeface="Times New Roman" pitchFamily="18" charset="0"/>
              </a:rPr>
              <a:t> </a:t>
            </a:r>
            <a:br>
              <a:rPr lang="en-US" sz="2000" u="sng" smtClean="0">
                <a:cs typeface="Times New Roman" pitchFamily="18" charset="0"/>
              </a:rPr>
            </a:br>
            <a:r>
              <a:rPr lang="en-US" sz="2000" u="sng" smtClean="0">
                <a:cs typeface="Times New Roman" pitchFamily="18" charset="0"/>
                <a:hlinkClick r:id="rId10"/>
              </a:rPr>
              <a:t>Decision Sciences</a:t>
            </a:r>
            <a:r>
              <a:rPr lang="en-US" sz="2000" u="sng" smtClean="0">
                <a:cs typeface="Times New Roman" pitchFamily="18" charset="0"/>
              </a:rPr>
              <a:t> </a:t>
            </a:r>
            <a:br>
              <a:rPr lang="en-US" sz="2000" u="sng" smtClean="0">
                <a:cs typeface="Times New Roman" pitchFamily="18" charset="0"/>
              </a:rPr>
            </a:br>
            <a:r>
              <a:rPr lang="en-US" sz="2000" u="sng" smtClean="0">
                <a:cs typeface="Times New Roman" pitchFamily="18" charset="0"/>
                <a:hlinkClick r:id="rId11"/>
              </a:rPr>
              <a:t>Economics, Econometrics and Finance</a:t>
            </a:r>
            <a:r>
              <a:rPr lang="en-US" sz="2000" u="sng" smtClean="0">
                <a:cs typeface="Times New Roman" pitchFamily="18" charset="0"/>
              </a:rPr>
              <a:t> </a:t>
            </a:r>
            <a:br>
              <a:rPr lang="en-US" sz="2000" u="sng" smtClean="0">
                <a:cs typeface="Times New Roman" pitchFamily="18" charset="0"/>
              </a:rPr>
            </a:br>
            <a:r>
              <a:rPr lang="en-US" sz="2000" u="sng" smtClean="0">
                <a:cs typeface="Times New Roman" pitchFamily="18" charset="0"/>
                <a:hlinkClick r:id="rId12"/>
              </a:rPr>
              <a:t>Psychology</a:t>
            </a:r>
            <a:r>
              <a:rPr lang="en-US" sz="2000" u="sng" smtClean="0">
                <a:cs typeface="Times New Roman" pitchFamily="18" charset="0"/>
              </a:rPr>
              <a:t> </a:t>
            </a:r>
            <a:br>
              <a:rPr lang="en-US" sz="2000" u="sng" smtClean="0">
                <a:cs typeface="Times New Roman" pitchFamily="18" charset="0"/>
              </a:rPr>
            </a:br>
            <a:r>
              <a:rPr lang="en-US" sz="2000" u="sng" smtClean="0">
                <a:cs typeface="Times New Roman" pitchFamily="18" charset="0"/>
                <a:hlinkClick r:id="rId13"/>
              </a:rPr>
              <a:t>Social Sciences</a:t>
            </a:r>
            <a:r>
              <a:rPr lang="en-US" sz="2000" u="sng" smtClean="0">
                <a:cs typeface="Times New Roman" pitchFamily="18" charset="0"/>
              </a:rPr>
              <a:t> </a:t>
            </a:r>
          </a:p>
        </p:txBody>
      </p:sp>
      <p:sp>
        <p:nvSpPr>
          <p:cNvPr id="3" name="Subtitle 2"/>
          <p:cNvSpPr>
            <a:spLocks noGrp="1"/>
          </p:cNvSpPr>
          <p:nvPr>
            <p:ph type="subTitle" idx="1"/>
          </p:nvPr>
        </p:nvSpPr>
        <p:spPr>
          <a:xfrm>
            <a:off x="4286250" y="0"/>
            <a:ext cx="4614863" cy="1143000"/>
          </a:xfrm>
        </p:spPr>
        <p:txBody>
          <a:bodyPr rtlCol="1">
            <a:normAutofit/>
          </a:bodyPr>
          <a:lstStyle/>
          <a:p>
            <a:pPr eaLnBrk="1" fontAlgn="auto" hangingPunct="1">
              <a:spcAft>
                <a:spcPts val="0"/>
              </a:spcAft>
              <a:buFont typeface="Arial" pitchFamily="34" charset="0"/>
              <a:buNone/>
              <a:defRPr/>
            </a:pPr>
            <a:r>
              <a:rPr lang="fa-IR" b="1" dirty="0" smtClean="0">
                <a:solidFill>
                  <a:schemeClr val="bg2">
                    <a:lumMod val="25000"/>
                  </a:schemeClr>
                </a:solidFill>
                <a:cs typeface="B Nazanin" pitchFamily="2" charset="-78"/>
              </a:rPr>
              <a:t>فهرست موضوعی</a:t>
            </a:r>
          </a:p>
        </p:txBody>
      </p:sp>
      <p:sp>
        <p:nvSpPr>
          <p:cNvPr id="4" name="Rectangle 3"/>
          <p:cNvSpPr>
            <a:spLocks noChangeArrowheads="1"/>
          </p:cNvSpPr>
          <p:nvPr/>
        </p:nvSpPr>
        <p:spPr bwMode="auto">
          <a:xfrm>
            <a:off x="214313" y="1000125"/>
            <a:ext cx="4143375" cy="5632450"/>
          </a:xfrm>
          <a:prstGeom prst="rect">
            <a:avLst/>
          </a:prstGeom>
          <a:noFill/>
          <a:ln w="9525">
            <a:noFill/>
            <a:miter lim="800000"/>
            <a:headEnd/>
            <a:tailEnd/>
          </a:ln>
        </p:spPr>
        <p:txBody>
          <a:bodyPr>
            <a:spAutoFit/>
          </a:bodyPr>
          <a:lstStyle/>
          <a:p>
            <a:pPr algn="l" rtl="0"/>
            <a:r>
              <a:rPr lang="en-US" sz="2000" b="1">
                <a:latin typeface="Calibri" pitchFamily="34" charset="0"/>
                <a:hlinkClick r:id="rId14"/>
              </a:rPr>
              <a:t>Physical Sciences and Engineering</a:t>
            </a:r>
            <a:r>
              <a:rPr lang="en-US" sz="2000">
                <a:latin typeface="Calibri" pitchFamily="34" charset="0"/>
              </a:rPr>
              <a:t> </a:t>
            </a:r>
          </a:p>
          <a:p>
            <a:pPr lvl="1" algn="l" rtl="0"/>
            <a:r>
              <a:rPr lang="en-US" sz="2000">
                <a:latin typeface="Calibri" pitchFamily="34" charset="0"/>
                <a:hlinkClick r:id="rId15"/>
              </a:rPr>
              <a:t>Chemical Engineering</a:t>
            </a:r>
            <a:r>
              <a:rPr lang="en-US" sz="2000">
                <a:latin typeface="Calibri" pitchFamily="34" charset="0"/>
              </a:rPr>
              <a:t> </a:t>
            </a:r>
          </a:p>
          <a:p>
            <a:pPr lvl="1" algn="l" rtl="0"/>
            <a:r>
              <a:rPr lang="en-US" sz="2000">
                <a:latin typeface="Calibri" pitchFamily="34" charset="0"/>
                <a:hlinkClick r:id="rId16"/>
              </a:rPr>
              <a:t>Chemistry</a:t>
            </a:r>
            <a:r>
              <a:rPr lang="en-US" sz="2000">
                <a:latin typeface="Calibri" pitchFamily="34" charset="0"/>
              </a:rPr>
              <a:t> </a:t>
            </a:r>
          </a:p>
          <a:p>
            <a:pPr lvl="1" algn="l" rtl="0"/>
            <a:r>
              <a:rPr lang="en-US" sz="2000">
                <a:latin typeface="Calibri" pitchFamily="34" charset="0"/>
                <a:hlinkClick r:id="rId17"/>
              </a:rPr>
              <a:t>Computer Science</a:t>
            </a:r>
            <a:r>
              <a:rPr lang="en-US" sz="2000">
                <a:latin typeface="Calibri" pitchFamily="34" charset="0"/>
              </a:rPr>
              <a:t> </a:t>
            </a:r>
          </a:p>
          <a:p>
            <a:pPr lvl="1" algn="l" rtl="0"/>
            <a:r>
              <a:rPr lang="en-US" sz="2000">
                <a:latin typeface="Calibri" pitchFamily="34" charset="0"/>
                <a:hlinkClick r:id="rId18"/>
              </a:rPr>
              <a:t>Earth and Planetary Sciences</a:t>
            </a:r>
            <a:r>
              <a:rPr lang="en-US" sz="2000">
                <a:latin typeface="Calibri" pitchFamily="34" charset="0"/>
              </a:rPr>
              <a:t> </a:t>
            </a:r>
          </a:p>
          <a:p>
            <a:pPr lvl="1" algn="l" rtl="0"/>
            <a:r>
              <a:rPr lang="en-US" sz="2000">
                <a:latin typeface="Calibri" pitchFamily="34" charset="0"/>
                <a:hlinkClick r:id="rId19"/>
              </a:rPr>
              <a:t>Energy</a:t>
            </a:r>
            <a:r>
              <a:rPr lang="en-US" sz="2000">
                <a:latin typeface="Calibri" pitchFamily="34" charset="0"/>
              </a:rPr>
              <a:t> </a:t>
            </a:r>
          </a:p>
          <a:p>
            <a:pPr lvl="1" algn="l" rtl="0"/>
            <a:r>
              <a:rPr lang="en-US" sz="2000">
                <a:latin typeface="Calibri" pitchFamily="34" charset="0"/>
                <a:hlinkClick r:id="rId20"/>
              </a:rPr>
              <a:t>Engineering</a:t>
            </a:r>
            <a:r>
              <a:rPr lang="en-US" sz="2000">
                <a:latin typeface="Calibri" pitchFamily="34" charset="0"/>
              </a:rPr>
              <a:t> </a:t>
            </a:r>
          </a:p>
          <a:p>
            <a:pPr lvl="1" algn="l" rtl="0"/>
            <a:r>
              <a:rPr lang="en-US" sz="2000">
                <a:latin typeface="Calibri" pitchFamily="34" charset="0"/>
                <a:hlinkClick r:id="rId21"/>
              </a:rPr>
              <a:t>Materials Science</a:t>
            </a:r>
            <a:r>
              <a:rPr lang="en-US" sz="2000">
                <a:latin typeface="Calibri" pitchFamily="34" charset="0"/>
              </a:rPr>
              <a:t> </a:t>
            </a:r>
          </a:p>
          <a:p>
            <a:pPr lvl="1" algn="l" rtl="0"/>
            <a:r>
              <a:rPr lang="en-US" sz="2000">
                <a:latin typeface="Calibri" pitchFamily="34" charset="0"/>
                <a:hlinkClick r:id="rId22"/>
              </a:rPr>
              <a:t>Mathematics</a:t>
            </a:r>
            <a:r>
              <a:rPr lang="en-US" sz="2000">
                <a:latin typeface="Calibri" pitchFamily="34" charset="0"/>
              </a:rPr>
              <a:t> </a:t>
            </a:r>
          </a:p>
          <a:p>
            <a:pPr lvl="1" algn="l" rtl="0"/>
            <a:r>
              <a:rPr lang="en-US" sz="2000">
                <a:latin typeface="Calibri" pitchFamily="34" charset="0"/>
                <a:hlinkClick r:id="rId23"/>
              </a:rPr>
              <a:t>Physics and Astronomy</a:t>
            </a:r>
            <a:r>
              <a:rPr lang="en-US" sz="2000">
                <a:latin typeface="Calibri" pitchFamily="34" charset="0"/>
              </a:rPr>
              <a:t> </a:t>
            </a:r>
          </a:p>
          <a:p>
            <a:pPr algn="l" rtl="0"/>
            <a:r>
              <a:rPr lang="en-US" sz="2000" b="1">
                <a:latin typeface="Calibri" pitchFamily="34" charset="0"/>
                <a:hlinkClick r:id="rId24"/>
              </a:rPr>
              <a:t>Life Sciences</a:t>
            </a:r>
            <a:r>
              <a:rPr lang="en-US" sz="2000">
                <a:latin typeface="Calibri" pitchFamily="34" charset="0"/>
              </a:rPr>
              <a:t> </a:t>
            </a:r>
          </a:p>
          <a:p>
            <a:pPr lvl="1" algn="l" rtl="0"/>
            <a:r>
              <a:rPr lang="en-US" sz="2000">
                <a:latin typeface="Calibri" pitchFamily="34" charset="0"/>
                <a:hlinkClick r:id="rId25"/>
              </a:rPr>
              <a:t>Agricultural and Biological Sciences</a:t>
            </a:r>
            <a:r>
              <a:rPr lang="en-US" sz="2000">
                <a:latin typeface="Calibri" pitchFamily="34" charset="0"/>
              </a:rPr>
              <a:t> </a:t>
            </a:r>
          </a:p>
          <a:p>
            <a:pPr lvl="1" algn="l" rtl="0"/>
            <a:r>
              <a:rPr lang="en-US" sz="2000">
                <a:latin typeface="Calibri" pitchFamily="34" charset="0"/>
                <a:hlinkClick r:id="rId26"/>
              </a:rPr>
              <a:t>Biochemistry, Genetics and Molecular Biology</a:t>
            </a:r>
            <a:r>
              <a:rPr lang="en-US" sz="2000">
                <a:latin typeface="Calibri" pitchFamily="34" charset="0"/>
              </a:rPr>
              <a:t> </a:t>
            </a:r>
          </a:p>
          <a:p>
            <a:pPr lvl="1" algn="l" rtl="0"/>
            <a:r>
              <a:rPr lang="en-US" sz="2000">
                <a:latin typeface="Calibri" pitchFamily="34" charset="0"/>
                <a:hlinkClick r:id="rId27"/>
              </a:rPr>
              <a:t>Environmental Science</a:t>
            </a:r>
            <a:r>
              <a:rPr lang="en-US" sz="2000">
                <a:latin typeface="Calibri" pitchFamily="34" charset="0"/>
              </a:rPr>
              <a:t> </a:t>
            </a:r>
          </a:p>
          <a:p>
            <a:pPr lvl="1" algn="l" rtl="0"/>
            <a:r>
              <a:rPr lang="en-US" sz="2000">
                <a:latin typeface="Calibri" pitchFamily="34" charset="0"/>
                <a:hlinkClick r:id="rId28"/>
              </a:rPr>
              <a:t>Immunology and Microbiology</a:t>
            </a:r>
            <a:r>
              <a:rPr lang="en-US" sz="2000">
                <a:latin typeface="Calibri" pitchFamily="34" charset="0"/>
              </a:rPr>
              <a:t> </a:t>
            </a:r>
          </a:p>
          <a:p>
            <a:pPr lvl="1" algn="l" rtl="0"/>
            <a:r>
              <a:rPr lang="en-US" sz="2000">
                <a:latin typeface="Calibri" pitchFamily="34" charset="0"/>
                <a:hlinkClick r:id="rId29"/>
              </a:rPr>
              <a:t>Neuroscience</a:t>
            </a:r>
            <a:r>
              <a:rPr lang="en-US" sz="2000">
                <a:latin typeface="Calibri" pitchFamily="34"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out)">
                                      <p:cBhvr>
                                        <p:cTn id="7" dur="1000"/>
                                        <p:tgtEl>
                                          <p:spTgt spid="4"/>
                                        </p:tgtEl>
                                      </p:cBhvr>
                                    </p:animEffect>
                                  </p:childTnLst>
                                </p:cTn>
                              </p:par>
                            </p:childTnLst>
                          </p:cTn>
                        </p:par>
                        <p:par>
                          <p:cTn id="8" fill="hold">
                            <p:stCondLst>
                              <p:cond delay="1000"/>
                            </p:stCondLst>
                            <p:childTnLst>
                              <p:par>
                                <p:cTn id="9" presetID="4" presetClass="entr" presetSubtype="32"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box(out)">
                                      <p:cBhvr>
                                        <p:cTn id="11"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algn="r" rtl="1" eaLnBrk="1" hangingPunct="1"/>
            <a:r>
              <a:rPr lang="fa-IR" dirty="0" smtClean="0">
                <a:cs typeface="Times New Roman" pitchFamily="18" charset="0"/>
              </a:rPr>
              <a:t>آدرس :</a:t>
            </a:r>
            <a:endParaRPr lang="en-US" dirty="0" smtClean="0">
              <a:cs typeface="Times New Roman" pitchFamily="18" charset="0"/>
            </a:endParaRPr>
          </a:p>
        </p:txBody>
      </p:sp>
      <p:sp>
        <p:nvSpPr>
          <p:cNvPr id="3075" name="Rectangle 3"/>
          <p:cNvSpPr>
            <a:spLocks noGrp="1" noChangeArrowheads="1"/>
          </p:cNvSpPr>
          <p:nvPr>
            <p:ph idx="1"/>
          </p:nvPr>
        </p:nvSpPr>
        <p:spPr>
          <a:xfrm>
            <a:off x="500063" y="1357313"/>
            <a:ext cx="8229600" cy="4525962"/>
          </a:xfrm>
        </p:spPr>
        <p:txBody>
          <a:bodyPr rtlCol="1">
            <a:normAutofit/>
          </a:bodyPr>
          <a:lstStyle/>
          <a:p>
            <a:pPr algn="ctr" rtl="1" eaLnBrk="1" fontAlgn="auto" hangingPunct="1">
              <a:spcAft>
                <a:spcPts val="0"/>
              </a:spcAft>
              <a:buFontTx/>
              <a:buNone/>
              <a:defRPr/>
            </a:pPr>
            <a:r>
              <a:rPr lang="fa-IR" b="1" dirty="0" smtClean="0">
                <a:solidFill>
                  <a:schemeClr val="bg2">
                    <a:lumMod val="25000"/>
                  </a:schemeClr>
                </a:solidFill>
                <a:cs typeface="B Nazanin" pitchFamily="2" charset="-78"/>
              </a:rPr>
              <a:t>آدرس مستقیم:</a:t>
            </a:r>
            <a:endParaRPr lang="fa-IR" b="1" dirty="0" smtClean="0">
              <a:solidFill>
                <a:schemeClr val="bg2">
                  <a:lumMod val="25000"/>
                </a:schemeClr>
              </a:solidFill>
              <a:cs typeface="B Nazanin" pitchFamily="2" charset="-78"/>
            </a:endParaRPr>
          </a:p>
          <a:p>
            <a:pPr algn="ctr" rtl="1" eaLnBrk="1" fontAlgn="auto" hangingPunct="1">
              <a:spcAft>
                <a:spcPts val="0"/>
              </a:spcAft>
              <a:buFontTx/>
              <a:buNone/>
              <a:defRPr/>
            </a:pPr>
            <a:r>
              <a:rPr lang="en-US" b="1" u="sng" dirty="0" smtClean="0">
                <a:solidFill>
                  <a:schemeClr val="accent6">
                    <a:lumMod val="50000"/>
                  </a:schemeClr>
                </a:solidFill>
                <a:cs typeface="B Nazanin" pitchFamily="2" charset="-78"/>
              </a:rPr>
              <a:t>www.sciencedirect.com</a:t>
            </a:r>
            <a:endParaRPr lang="fa-IR" b="1" u="sng" dirty="0" smtClean="0">
              <a:solidFill>
                <a:schemeClr val="accent6">
                  <a:lumMod val="50000"/>
                </a:schemeClr>
              </a:solidFill>
              <a:cs typeface="B Nazanin" pitchFamily="2" charset="-78"/>
            </a:endParaRPr>
          </a:p>
          <a:p>
            <a:pPr algn="ctr" rtl="1" eaLnBrk="1" fontAlgn="auto" hangingPunct="1">
              <a:spcAft>
                <a:spcPts val="0"/>
              </a:spcAft>
              <a:buFontTx/>
              <a:buNone/>
              <a:defRPr/>
            </a:pPr>
            <a:endParaRPr lang="fa-IR" b="1" dirty="0" smtClean="0">
              <a:solidFill>
                <a:schemeClr val="bg2">
                  <a:lumMod val="25000"/>
                </a:schemeClr>
              </a:solidFill>
              <a:cs typeface="B Nazanin" pitchFamily="2" charset="-78"/>
            </a:endParaRPr>
          </a:p>
          <a:p>
            <a:pPr algn="ctr" rtl="1" eaLnBrk="1" fontAlgn="auto" hangingPunct="1">
              <a:spcAft>
                <a:spcPts val="0"/>
              </a:spcAft>
              <a:buFontTx/>
              <a:buNone/>
              <a:defRPr/>
            </a:pPr>
            <a:endParaRPr lang="fa-IR" b="1" dirty="0" smtClean="0">
              <a:solidFill>
                <a:schemeClr val="bg2">
                  <a:lumMod val="25000"/>
                </a:schemeClr>
              </a:solidFill>
              <a:cs typeface="B Nazanin" pitchFamily="2" charset="-78"/>
            </a:endParaRPr>
          </a:p>
          <a:p>
            <a:pPr algn="ctr" rtl="1" eaLnBrk="1" fontAlgn="auto" hangingPunct="1">
              <a:spcAft>
                <a:spcPts val="0"/>
              </a:spcAft>
              <a:buFontTx/>
              <a:buNone/>
              <a:defRPr/>
            </a:pPr>
            <a:r>
              <a:rPr lang="fa-IR" b="1" dirty="0" smtClean="0">
                <a:solidFill>
                  <a:schemeClr val="bg2">
                    <a:lumMod val="25000"/>
                  </a:schemeClr>
                </a:solidFill>
                <a:cs typeface="B Nazanin" pitchFamily="2" charset="-78"/>
              </a:rPr>
              <a:t>و یا از طریق صفحه خانگی کتابخانه مرکزی وارد </a:t>
            </a:r>
            <a:r>
              <a:rPr lang="fa-IR" b="1" dirty="0" smtClean="0">
                <a:solidFill>
                  <a:schemeClr val="bg2">
                    <a:lumMod val="25000"/>
                  </a:schemeClr>
                </a:solidFill>
                <a:cs typeface="B Nazanin" pitchFamily="2" charset="-78"/>
              </a:rPr>
              <a:t>شوید:</a:t>
            </a:r>
            <a:endParaRPr lang="fa-IR" b="1" dirty="0" smtClean="0">
              <a:solidFill>
                <a:schemeClr val="bg2">
                  <a:lumMod val="25000"/>
                </a:schemeClr>
              </a:solidFill>
              <a:cs typeface="B Nazanin" pitchFamily="2" charset="-78"/>
            </a:endParaRPr>
          </a:p>
          <a:p>
            <a:pPr algn="ctr" rtl="1"/>
            <a:r>
              <a:rPr lang="en-US" sz="2700" b="1" u="sng" dirty="0" smtClean="0">
                <a:solidFill>
                  <a:srgbClr val="002060"/>
                </a:solidFill>
              </a:rPr>
              <a:t>http://library.znu.ac.ir/pages/bank/bank.htm</a:t>
            </a:r>
          </a:p>
          <a:p>
            <a:pPr algn="ctr" rtl="1" eaLnBrk="1" fontAlgn="auto" hangingPunct="1">
              <a:spcAft>
                <a:spcPts val="0"/>
              </a:spcAft>
              <a:buFontTx/>
              <a:buNone/>
              <a:defRPr/>
            </a:pPr>
            <a:endParaRPr lang="en-US" b="1" dirty="0" smtClean="0">
              <a:cs typeface="B Nazani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with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 calcmode="lin" valueType="num">
                                      <p:cBhvr>
                                        <p:cTn id="7" dur="1000" fill="hold"/>
                                        <p:tgtEl>
                                          <p:spTgt spid="3075">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075">
                                            <p:txEl>
                                              <p:pRg st="0" end="0"/>
                                            </p:txEl>
                                          </p:spTgt>
                                        </p:tgtEl>
                                        <p:attrNameLst>
                                          <p:attrName>ppt_h</p:attrName>
                                        </p:attrNameLst>
                                      </p:cBhvr>
                                      <p:tavLst>
                                        <p:tav tm="0">
                                          <p:val>
                                            <p:strVal val="#ppt_h"/>
                                          </p:val>
                                        </p:tav>
                                        <p:tav tm="100000">
                                          <p:val>
                                            <p:strVal val="#ppt_h"/>
                                          </p:val>
                                        </p:tav>
                                      </p:tavLst>
                                    </p:anim>
                                  </p:childTnLst>
                                </p:cTn>
                              </p:par>
                              <p:par>
                                <p:cTn id="9" presetID="17" presetClass="entr" presetSubtype="10" fill="hold" grpId="0" nodeType="withEffect">
                                  <p:stCondLst>
                                    <p:cond delay="0"/>
                                  </p:stCondLst>
                                  <p:childTnLst>
                                    <p:set>
                                      <p:cBhvr>
                                        <p:cTn id="10" dur="1" fill="hold">
                                          <p:stCondLst>
                                            <p:cond delay="0"/>
                                          </p:stCondLst>
                                        </p:cTn>
                                        <p:tgtEl>
                                          <p:spTgt spid="3075">
                                            <p:txEl>
                                              <p:pRg st="1" end="1"/>
                                            </p:txEl>
                                          </p:spTgt>
                                        </p:tgtEl>
                                        <p:attrNameLst>
                                          <p:attrName>style.visibility</p:attrName>
                                        </p:attrNameLst>
                                      </p:cBhvr>
                                      <p:to>
                                        <p:strVal val="visible"/>
                                      </p:to>
                                    </p:set>
                                    <p:anim calcmode="lin" valueType="num">
                                      <p:cBhvr>
                                        <p:cTn id="11" dur="1000" fill="hold"/>
                                        <p:tgtEl>
                                          <p:spTgt spid="3075">
                                            <p:txEl>
                                              <p:pRg st="1" end="1"/>
                                            </p:txEl>
                                          </p:spTgt>
                                        </p:tgtEl>
                                        <p:attrNameLst>
                                          <p:attrName>ppt_w</p:attrName>
                                        </p:attrNameLst>
                                      </p:cBhvr>
                                      <p:tavLst>
                                        <p:tav tm="0">
                                          <p:val>
                                            <p:fltVal val="0"/>
                                          </p:val>
                                        </p:tav>
                                        <p:tav tm="100000">
                                          <p:val>
                                            <p:strVal val="#ppt_w"/>
                                          </p:val>
                                        </p:tav>
                                      </p:tavLst>
                                    </p:anim>
                                    <p:anim calcmode="lin" valueType="num">
                                      <p:cBhvr>
                                        <p:cTn id="12" dur="1000" fill="hold"/>
                                        <p:tgtEl>
                                          <p:spTgt spid="3075">
                                            <p:txEl>
                                              <p:pRg st="1" end="1"/>
                                            </p:txEl>
                                          </p:spTgt>
                                        </p:tgtEl>
                                        <p:attrNameLst>
                                          <p:attrName>ppt_h</p:attrName>
                                        </p:attrNameLst>
                                      </p:cBhvr>
                                      <p:tavLst>
                                        <p:tav tm="0">
                                          <p:val>
                                            <p:strVal val="#ppt_h"/>
                                          </p:val>
                                        </p:tav>
                                        <p:tav tm="100000">
                                          <p:val>
                                            <p:strVal val="#ppt_h"/>
                                          </p:val>
                                        </p:tav>
                                      </p:tavLst>
                                    </p:anim>
                                  </p:childTnLst>
                                </p:cTn>
                              </p:par>
                              <p:par>
                                <p:cTn id="13" presetID="17" presetClass="entr" presetSubtype="10" fill="hold" grpId="0" nodeType="withEffect">
                                  <p:stCondLst>
                                    <p:cond delay="0"/>
                                  </p:stCondLst>
                                  <p:childTnLst>
                                    <p:set>
                                      <p:cBhvr>
                                        <p:cTn id="14" dur="1" fill="hold">
                                          <p:stCondLst>
                                            <p:cond delay="0"/>
                                          </p:stCondLst>
                                        </p:cTn>
                                        <p:tgtEl>
                                          <p:spTgt spid="3075">
                                            <p:txEl>
                                              <p:pRg st="4" end="4"/>
                                            </p:txEl>
                                          </p:spTgt>
                                        </p:tgtEl>
                                        <p:attrNameLst>
                                          <p:attrName>style.visibility</p:attrName>
                                        </p:attrNameLst>
                                      </p:cBhvr>
                                      <p:to>
                                        <p:strVal val="visible"/>
                                      </p:to>
                                    </p:set>
                                    <p:anim calcmode="lin" valueType="num">
                                      <p:cBhvr>
                                        <p:cTn id="15" dur="1000" fill="hold"/>
                                        <p:tgtEl>
                                          <p:spTgt spid="3075">
                                            <p:txEl>
                                              <p:pRg st="4" end="4"/>
                                            </p:txEl>
                                          </p:spTgt>
                                        </p:tgtEl>
                                        <p:attrNameLst>
                                          <p:attrName>ppt_w</p:attrName>
                                        </p:attrNameLst>
                                      </p:cBhvr>
                                      <p:tavLst>
                                        <p:tav tm="0">
                                          <p:val>
                                            <p:fltVal val="0"/>
                                          </p:val>
                                        </p:tav>
                                        <p:tav tm="100000">
                                          <p:val>
                                            <p:strVal val="#ppt_w"/>
                                          </p:val>
                                        </p:tav>
                                      </p:tavLst>
                                    </p:anim>
                                    <p:anim calcmode="lin" valueType="num">
                                      <p:cBhvr>
                                        <p:cTn id="16" dur="1000" fill="hold"/>
                                        <p:tgtEl>
                                          <p:spTgt spid="3075">
                                            <p:txEl>
                                              <p:pRg st="4" end="4"/>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eaLnBrk="1" hangingPunct="1"/>
            <a:endParaRPr lang="ar-SA" smtClean="0"/>
          </a:p>
        </p:txBody>
      </p:sp>
      <p:sp>
        <p:nvSpPr>
          <p:cNvPr id="6147" name="Content Placeholder 2"/>
          <p:cNvSpPr>
            <a:spLocks noGrp="1"/>
          </p:cNvSpPr>
          <p:nvPr>
            <p:ph idx="1"/>
          </p:nvPr>
        </p:nvSpPr>
        <p:spPr/>
        <p:txBody>
          <a:bodyPr/>
          <a:lstStyle/>
          <a:p>
            <a:pPr eaLnBrk="1" hangingPunct="1"/>
            <a:endParaRPr lang="ar-SA" smtClean="0"/>
          </a:p>
        </p:txBody>
      </p:sp>
      <p:pic>
        <p:nvPicPr>
          <p:cNvPr id="1026" name="Picture 2"/>
          <p:cNvPicPr>
            <a:picLocks noChangeAspect="1" noChangeArrowheads="1"/>
          </p:cNvPicPr>
          <p:nvPr/>
        </p:nvPicPr>
        <p:blipFill>
          <a:blip r:embed="rId2"/>
          <a:srcRect/>
          <a:stretch>
            <a:fillRect/>
          </a:stretch>
        </p:blipFill>
        <p:spPr bwMode="auto">
          <a:xfrm>
            <a:off x="285750" y="642938"/>
            <a:ext cx="8401050" cy="2667000"/>
          </a:xfrm>
          <a:prstGeom prst="rect">
            <a:avLst/>
          </a:prstGeom>
          <a:noFill/>
          <a:ln w="9525">
            <a:noFill/>
            <a:miter lim="800000"/>
            <a:headEnd/>
            <a:tailEnd/>
          </a:ln>
        </p:spPr>
      </p:pic>
      <p:sp>
        <p:nvSpPr>
          <p:cNvPr id="5" name="Up Arrow Callout 4"/>
          <p:cNvSpPr/>
          <p:nvPr/>
        </p:nvSpPr>
        <p:spPr>
          <a:xfrm>
            <a:off x="2000250" y="3214688"/>
            <a:ext cx="3000375" cy="1500187"/>
          </a:xfrm>
          <a:prstGeom prst="upArrowCallou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fa-IR" b="1" dirty="0">
                <a:solidFill>
                  <a:schemeClr val="bg2">
                    <a:lumMod val="25000"/>
                  </a:schemeClr>
                </a:solidFill>
                <a:cs typeface="B Nazanin" pitchFamily="2" charset="-78"/>
              </a:rPr>
              <a:t>چنانچه به دنبال مجله یا کتاب خاصی با مشخصات آن هستید در این قسمت وارد نمایید</a:t>
            </a:r>
          </a:p>
        </p:txBody>
      </p:sp>
      <p:sp>
        <p:nvSpPr>
          <p:cNvPr id="6" name="Down Arrow Callout 5"/>
          <p:cNvSpPr/>
          <p:nvPr/>
        </p:nvSpPr>
        <p:spPr>
          <a:xfrm>
            <a:off x="2357438" y="1143000"/>
            <a:ext cx="2214562" cy="1285875"/>
          </a:xfrm>
          <a:prstGeom prst="downArrowCallou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fa-IR" b="1" dirty="0">
                <a:solidFill>
                  <a:schemeClr val="bg2">
                    <a:lumMod val="25000"/>
                  </a:schemeClr>
                </a:solidFill>
                <a:cs typeface="B Nazanin" pitchFamily="2" charset="-78"/>
              </a:rPr>
              <a:t>برای جستجوی سریع کلید واژه خود را در این قسمت وارد نمایید</a:t>
            </a:r>
          </a:p>
        </p:txBody>
      </p:sp>
      <p:sp>
        <p:nvSpPr>
          <p:cNvPr id="7" name="Rounded Rectangular Callout 6"/>
          <p:cNvSpPr/>
          <p:nvPr/>
        </p:nvSpPr>
        <p:spPr>
          <a:xfrm>
            <a:off x="0" y="3286125"/>
            <a:ext cx="1643063" cy="857250"/>
          </a:xfrm>
          <a:prstGeom prst="wedgeRoundRectCallout">
            <a:avLst>
              <a:gd name="adj1" fmla="val 59056"/>
              <a:gd name="adj2" fmla="val -159434"/>
              <a:gd name="adj3" fmla="val 16667"/>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fa-IR" sz="1600" b="1" dirty="0">
                <a:solidFill>
                  <a:schemeClr val="bg2">
                    <a:lumMod val="25000"/>
                  </a:schemeClr>
                </a:solidFill>
                <a:cs typeface="B Nazanin" pitchFamily="2" charset="-78"/>
              </a:rPr>
              <a:t>یا وارد صفحه جستجو شوید</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with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diamond(in)">
                                      <p:cBhvr>
                                        <p:cTn id="7" dur="1000"/>
                                        <p:tgtEl>
                                          <p:spTgt spid="1026"/>
                                        </p:tgtEl>
                                      </p:cBhvr>
                                    </p:animEffect>
                                  </p:childTnLst>
                                </p:cTn>
                              </p:par>
                            </p:childTnLst>
                          </p:cTn>
                        </p:par>
                        <p:par>
                          <p:cTn id="8" fill="hold">
                            <p:stCondLst>
                              <p:cond delay="1000"/>
                            </p:stCondLst>
                            <p:childTnLst>
                              <p:par>
                                <p:cTn id="9" presetID="4" presetClass="entr" presetSubtype="16"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box(in)">
                                      <p:cBhvr>
                                        <p:cTn id="11" dur="2000"/>
                                        <p:tgtEl>
                                          <p:spTgt spid="6"/>
                                        </p:tgtEl>
                                      </p:cBhvr>
                                    </p:animEffect>
                                  </p:childTnLst>
                                </p:cTn>
                              </p:par>
                            </p:childTnLst>
                          </p:cTn>
                        </p:par>
                        <p:par>
                          <p:cTn id="12" fill="hold">
                            <p:stCondLst>
                              <p:cond delay="3000"/>
                            </p:stCondLst>
                            <p:childTnLst>
                              <p:par>
                                <p:cTn id="13" presetID="4" presetClass="entr" presetSubtype="32" fill="hold" grpId="0" nodeType="after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box(out)">
                                      <p:cBhvr>
                                        <p:cTn id="15" dur="2000"/>
                                        <p:tgtEl>
                                          <p:spTgt spid="5"/>
                                        </p:tgtEl>
                                      </p:cBhvr>
                                    </p:animEffect>
                                  </p:childTnLst>
                                </p:cTn>
                              </p:par>
                            </p:childTnLst>
                          </p:cTn>
                        </p:par>
                        <p:par>
                          <p:cTn id="16" fill="hold">
                            <p:stCondLst>
                              <p:cond delay="5000"/>
                            </p:stCondLst>
                            <p:childTnLst>
                              <p:par>
                                <p:cTn id="17" presetID="4" presetClass="entr" presetSubtype="16"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box(in)">
                                      <p:cBhvr>
                                        <p:cTn id="19"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00888" y="0"/>
            <a:ext cx="2043112" cy="1011238"/>
          </a:xfrm>
          <a:solidFill>
            <a:schemeClr val="bg1"/>
          </a:solidFill>
        </p:spPr>
        <p:txBody>
          <a:bodyPr rtlCol="1">
            <a:normAutofit fontScale="90000"/>
          </a:bodyPr>
          <a:lstStyle/>
          <a:p>
            <a:pPr eaLnBrk="1" fontAlgn="auto" hangingPunct="1">
              <a:spcAft>
                <a:spcPts val="0"/>
              </a:spcAft>
              <a:defRPr/>
            </a:pPr>
            <a:r>
              <a:rPr lang="fa-IR" b="1" dirty="0" smtClean="0">
                <a:solidFill>
                  <a:schemeClr val="bg2">
                    <a:lumMod val="25000"/>
                  </a:schemeClr>
                </a:solidFill>
                <a:cs typeface="B Nazanin" pitchFamily="2" charset="-78"/>
              </a:rPr>
              <a:t>صفحه جستجو</a:t>
            </a:r>
          </a:p>
        </p:txBody>
      </p:sp>
      <p:pic>
        <p:nvPicPr>
          <p:cNvPr id="3074" name="Picture 2"/>
          <p:cNvPicPr>
            <a:picLocks noGrp="1" noChangeAspect="1" noChangeArrowheads="1"/>
          </p:cNvPicPr>
          <p:nvPr>
            <p:ph idx="1"/>
          </p:nvPr>
        </p:nvPicPr>
        <p:blipFill>
          <a:blip r:embed="rId2"/>
          <a:srcRect/>
          <a:stretch>
            <a:fillRect/>
          </a:stretch>
        </p:blipFill>
        <p:spPr>
          <a:xfrm>
            <a:off x="1071563" y="1857375"/>
            <a:ext cx="6486525" cy="4572000"/>
          </a:xfrm>
          <a:noFill/>
        </p:spPr>
      </p:pic>
      <p:pic>
        <p:nvPicPr>
          <p:cNvPr id="5" name="Picture 2"/>
          <p:cNvPicPr>
            <a:picLocks noChangeAspect="1" noChangeArrowheads="1"/>
          </p:cNvPicPr>
          <p:nvPr/>
        </p:nvPicPr>
        <p:blipFill>
          <a:blip r:embed="rId3"/>
          <a:srcRect/>
          <a:stretch>
            <a:fillRect/>
          </a:stretch>
        </p:blipFill>
        <p:spPr bwMode="auto">
          <a:xfrm>
            <a:off x="428625" y="428625"/>
            <a:ext cx="6929438" cy="1905000"/>
          </a:xfrm>
          <a:prstGeom prst="rect">
            <a:avLst/>
          </a:prstGeom>
          <a:noFill/>
          <a:ln w="9525">
            <a:noFill/>
            <a:miter lim="800000"/>
            <a:headEnd/>
            <a:tailEnd/>
          </a:ln>
        </p:spPr>
      </p:pic>
      <p:sp>
        <p:nvSpPr>
          <p:cNvPr id="6" name="Rounded Rectangular Callout 5"/>
          <p:cNvSpPr/>
          <p:nvPr/>
        </p:nvSpPr>
        <p:spPr>
          <a:xfrm>
            <a:off x="6500813" y="1357313"/>
            <a:ext cx="2428875" cy="1214437"/>
          </a:xfrm>
          <a:prstGeom prst="wedgeRoundRectCallout">
            <a:avLst>
              <a:gd name="adj1" fmla="val -147488"/>
              <a:gd name="adj2" fmla="val 84359"/>
              <a:gd name="adj3" fmla="val 16667"/>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fa-IR" b="1" dirty="0">
                <a:solidFill>
                  <a:schemeClr val="bg2">
                    <a:lumMod val="25000"/>
                  </a:schemeClr>
                </a:solidFill>
                <a:cs typeface="B Nazanin" pitchFamily="2" charset="-78"/>
              </a:rPr>
              <a:t>درج کلید واژه ها  و انتخاب</a:t>
            </a:r>
          </a:p>
          <a:p>
            <a:pPr algn="ctr" fontAlgn="auto">
              <a:spcBef>
                <a:spcPts val="0"/>
              </a:spcBef>
              <a:spcAft>
                <a:spcPts val="0"/>
              </a:spcAft>
              <a:defRPr/>
            </a:pPr>
            <a:r>
              <a:rPr lang="fa-IR" b="1" dirty="0">
                <a:solidFill>
                  <a:schemeClr val="bg2">
                    <a:lumMod val="25000"/>
                  </a:schemeClr>
                </a:solidFill>
                <a:cs typeface="B Nazanin" pitchFamily="2" charset="-78"/>
              </a:rPr>
              <a:t> فیلد مورد نظر</a:t>
            </a:r>
          </a:p>
        </p:txBody>
      </p:sp>
      <p:sp>
        <p:nvSpPr>
          <p:cNvPr id="7" name="Rounded Rectangular Callout 6"/>
          <p:cNvSpPr/>
          <p:nvPr/>
        </p:nvSpPr>
        <p:spPr>
          <a:xfrm>
            <a:off x="0" y="1857375"/>
            <a:ext cx="1285875" cy="1571625"/>
          </a:xfrm>
          <a:prstGeom prst="wedgeRoundRectCallout">
            <a:avLst>
              <a:gd name="adj1" fmla="val 134991"/>
              <a:gd name="adj2" fmla="val 67942"/>
              <a:gd name="adj3" fmla="val 16667"/>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fa-IR" b="1" dirty="0">
                <a:solidFill>
                  <a:schemeClr val="bg2">
                    <a:lumMod val="25000"/>
                  </a:schemeClr>
                </a:solidFill>
                <a:cs typeface="B Nazanin" pitchFamily="2" charset="-78"/>
              </a:rPr>
              <a:t>جستجو در مجلات یا کتابها و یا هر دو</a:t>
            </a:r>
          </a:p>
        </p:txBody>
      </p:sp>
      <p:sp>
        <p:nvSpPr>
          <p:cNvPr id="8" name="Rounded Rectangular Callout 7"/>
          <p:cNvSpPr/>
          <p:nvPr/>
        </p:nvSpPr>
        <p:spPr>
          <a:xfrm>
            <a:off x="5857875" y="4857750"/>
            <a:ext cx="2571750" cy="1714500"/>
          </a:xfrm>
          <a:prstGeom prst="wedgeRoundRectCallout">
            <a:avLst>
              <a:gd name="adj1" fmla="val -111797"/>
              <a:gd name="adj2" fmla="val -35832"/>
              <a:gd name="adj3" fmla="val 16667"/>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fa-IR" b="1" dirty="0">
                <a:solidFill>
                  <a:schemeClr val="bg2">
                    <a:lumMod val="25000"/>
                  </a:schemeClr>
                </a:solidFill>
                <a:cs typeface="B Nazanin" pitchFamily="2" charset="-78"/>
              </a:rPr>
              <a:t>انتخاب دامنه موضوعی</a:t>
            </a:r>
          </a:p>
          <a:p>
            <a:pPr algn="ctr" fontAlgn="auto">
              <a:spcBef>
                <a:spcPts val="0"/>
              </a:spcBef>
              <a:spcAft>
                <a:spcPts val="0"/>
              </a:spcAft>
              <a:defRPr/>
            </a:pPr>
            <a:r>
              <a:rPr lang="fa-IR" b="1" dirty="0">
                <a:solidFill>
                  <a:srgbClr val="C00000"/>
                </a:solidFill>
                <a:cs typeface="B Nazanin" pitchFamily="2" charset="-78"/>
              </a:rPr>
              <a:t>(برای انتخاب چند موضوع کلید </a:t>
            </a:r>
            <a:r>
              <a:rPr lang="en-US" b="1" dirty="0">
                <a:solidFill>
                  <a:srgbClr val="C00000"/>
                </a:solidFill>
                <a:cs typeface="B Nazanin" pitchFamily="2" charset="-78"/>
              </a:rPr>
              <a:t>Ctrl</a:t>
            </a:r>
            <a:r>
              <a:rPr lang="fa-IR" b="1" dirty="0">
                <a:solidFill>
                  <a:srgbClr val="C00000"/>
                </a:solidFill>
                <a:cs typeface="B Nazanin" pitchFamily="2" charset="-78"/>
              </a:rPr>
              <a:t> را نگهدارید)</a:t>
            </a:r>
          </a:p>
        </p:txBody>
      </p:sp>
      <p:sp>
        <p:nvSpPr>
          <p:cNvPr id="9" name="Rounded Rectangular Callout 8"/>
          <p:cNvSpPr/>
          <p:nvPr/>
        </p:nvSpPr>
        <p:spPr>
          <a:xfrm>
            <a:off x="0" y="3786188"/>
            <a:ext cx="1214438" cy="1500187"/>
          </a:xfrm>
          <a:prstGeom prst="wedgeRoundRectCallout">
            <a:avLst>
              <a:gd name="adj1" fmla="val 73704"/>
              <a:gd name="adj2" fmla="val 76118"/>
              <a:gd name="adj3" fmla="val 16667"/>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fa-IR" b="1" dirty="0">
                <a:solidFill>
                  <a:schemeClr val="bg2">
                    <a:lumMod val="25000"/>
                  </a:schemeClr>
                </a:solidFill>
                <a:cs typeface="B Nazanin" pitchFamily="2" charset="-78"/>
              </a:rPr>
              <a:t>انتخاب سالهای مورد نظر</a:t>
            </a:r>
          </a:p>
        </p:txBody>
      </p:sp>
      <p:sp>
        <p:nvSpPr>
          <p:cNvPr id="10" name="Rounded Rectangular Callout 9"/>
          <p:cNvSpPr/>
          <p:nvPr/>
        </p:nvSpPr>
        <p:spPr>
          <a:xfrm>
            <a:off x="5286375" y="3214688"/>
            <a:ext cx="2571750" cy="1214437"/>
          </a:xfrm>
          <a:prstGeom prst="wedgeRoundRectCallout">
            <a:avLst>
              <a:gd name="adj1" fmla="val -126163"/>
              <a:gd name="adj2" fmla="val 39426"/>
              <a:gd name="adj3" fmla="val 16667"/>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fa-IR" b="1" dirty="0">
                <a:solidFill>
                  <a:schemeClr val="bg2">
                    <a:lumMod val="25000"/>
                  </a:schemeClr>
                </a:solidFill>
                <a:cs typeface="B Nazanin" pitchFamily="2" charset="-78"/>
              </a:rPr>
              <a:t>جستجو در تمام منابع یا فقط منابع مورد اشتراک</a:t>
            </a:r>
          </a:p>
        </p:txBody>
      </p:sp>
      <p:sp>
        <p:nvSpPr>
          <p:cNvPr id="11" name="Flowchart: Alternate Process 10"/>
          <p:cNvSpPr/>
          <p:nvPr/>
        </p:nvSpPr>
        <p:spPr>
          <a:xfrm>
            <a:off x="1214438" y="6000750"/>
            <a:ext cx="1071562" cy="571500"/>
          </a:xfrm>
          <a:prstGeom prst="flowChartAlternateProcess">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fa-I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32"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amond(out)">
                                      <p:cBhvr>
                                        <p:cTn id="7" dur="1000"/>
                                        <p:tgtEl>
                                          <p:spTgt spid="5"/>
                                        </p:tgtEl>
                                      </p:cBhvr>
                                    </p:animEffect>
                                  </p:childTnLst>
                                </p:cTn>
                              </p:par>
                              <p:par>
                                <p:cTn id="8" presetID="8" presetClass="entr" presetSubtype="32" fill="hold" nodeType="withEffect">
                                  <p:stCondLst>
                                    <p:cond delay="0"/>
                                  </p:stCondLst>
                                  <p:childTnLst>
                                    <p:set>
                                      <p:cBhvr>
                                        <p:cTn id="9" dur="1" fill="hold">
                                          <p:stCondLst>
                                            <p:cond delay="0"/>
                                          </p:stCondLst>
                                        </p:cTn>
                                        <p:tgtEl>
                                          <p:spTgt spid="3074"/>
                                        </p:tgtEl>
                                        <p:attrNameLst>
                                          <p:attrName>style.visibility</p:attrName>
                                        </p:attrNameLst>
                                      </p:cBhvr>
                                      <p:to>
                                        <p:strVal val="visible"/>
                                      </p:to>
                                    </p:set>
                                    <p:animEffect transition="in" filter="diamond(out)">
                                      <p:cBhvr>
                                        <p:cTn id="10" dur="1000"/>
                                        <p:tgtEl>
                                          <p:spTgt spid="3074"/>
                                        </p:tgtEl>
                                      </p:cBhvr>
                                    </p:animEffect>
                                  </p:childTnLst>
                                </p:cTn>
                              </p:par>
                            </p:childTnLst>
                          </p:cTn>
                        </p:par>
                        <p:par>
                          <p:cTn id="11" fill="hold">
                            <p:stCondLst>
                              <p:cond delay="1000"/>
                            </p:stCondLst>
                            <p:childTnLst>
                              <p:par>
                                <p:cTn id="12" presetID="55" presetClass="entr" presetSubtype="0" fill="hold" grpId="0" nodeType="after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p:cTn id="14" dur="2000" fill="hold"/>
                                        <p:tgtEl>
                                          <p:spTgt spid="6"/>
                                        </p:tgtEl>
                                        <p:attrNameLst>
                                          <p:attrName>ppt_w</p:attrName>
                                        </p:attrNameLst>
                                      </p:cBhvr>
                                      <p:tavLst>
                                        <p:tav tm="0">
                                          <p:val>
                                            <p:strVal val="#ppt_w*0.70"/>
                                          </p:val>
                                        </p:tav>
                                        <p:tav tm="100000">
                                          <p:val>
                                            <p:strVal val="#ppt_w"/>
                                          </p:val>
                                        </p:tav>
                                      </p:tavLst>
                                    </p:anim>
                                    <p:anim calcmode="lin" valueType="num">
                                      <p:cBhvr>
                                        <p:cTn id="15" dur="2000" fill="hold"/>
                                        <p:tgtEl>
                                          <p:spTgt spid="6"/>
                                        </p:tgtEl>
                                        <p:attrNameLst>
                                          <p:attrName>ppt_h</p:attrName>
                                        </p:attrNameLst>
                                      </p:cBhvr>
                                      <p:tavLst>
                                        <p:tav tm="0">
                                          <p:val>
                                            <p:strVal val="#ppt_h"/>
                                          </p:val>
                                        </p:tav>
                                        <p:tav tm="100000">
                                          <p:val>
                                            <p:strVal val="#ppt_h"/>
                                          </p:val>
                                        </p:tav>
                                      </p:tavLst>
                                    </p:anim>
                                    <p:animEffect transition="in" filter="fade">
                                      <p:cBhvr>
                                        <p:cTn id="16" dur="2000"/>
                                        <p:tgtEl>
                                          <p:spTgt spid="6"/>
                                        </p:tgtEl>
                                      </p:cBhvr>
                                    </p:animEffect>
                                  </p:childTnLst>
                                </p:cTn>
                              </p:par>
                            </p:childTnLst>
                          </p:cTn>
                        </p:par>
                        <p:par>
                          <p:cTn id="17" fill="hold">
                            <p:stCondLst>
                              <p:cond delay="3000"/>
                            </p:stCondLst>
                            <p:childTnLst>
                              <p:par>
                                <p:cTn id="18" presetID="8" presetClass="entr" presetSubtype="16" fill="hold" grpId="0" nodeType="after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diamond(in)">
                                      <p:cBhvr>
                                        <p:cTn id="20" dur="2000"/>
                                        <p:tgtEl>
                                          <p:spTgt spid="7"/>
                                        </p:tgtEl>
                                      </p:cBhvr>
                                    </p:animEffect>
                                  </p:childTnLst>
                                </p:cTn>
                              </p:par>
                            </p:childTnLst>
                          </p:cTn>
                        </p:par>
                        <p:par>
                          <p:cTn id="21" fill="hold">
                            <p:stCondLst>
                              <p:cond delay="5000"/>
                            </p:stCondLst>
                            <p:childTnLst>
                              <p:par>
                                <p:cTn id="22" presetID="8" presetClass="entr" presetSubtype="32" fill="hold" grpId="0" nodeType="after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diamond(out)">
                                      <p:cBhvr>
                                        <p:cTn id="24" dur="2000"/>
                                        <p:tgtEl>
                                          <p:spTgt spid="10"/>
                                        </p:tgtEl>
                                      </p:cBhvr>
                                    </p:animEffect>
                                  </p:childTnLst>
                                </p:cTn>
                              </p:par>
                            </p:childTnLst>
                          </p:cTn>
                        </p:par>
                        <p:par>
                          <p:cTn id="25" fill="hold">
                            <p:stCondLst>
                              <p:cond delay="7000"/>
                            </p:stCondLst>
                            <p:childTnLst>
                              <p:par>
                                <p:cTn id="26" presetID="4" presetClass="entr" presetSubtype="32" fill="hold" grpId="0" nodeType="after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box(out)">
                                      <p:cBhvr>
                                        <p:cTn id="28" dur="2000"/>
                                        <p:tgtEl>
                                          <p:spTgt spid="9"/>
                                        </p:tgtEl>
                                      </p:cBhvr>
                                    </p:animEffect>
                                  </p:childTnLst>
                                </p:cTn>
                              </p:par>
                            </p:childTnLst>
                          </p:cTn>
                        </p:par>
                        <p:par>
                          <p:cTn id="29" fill="hold">
                            <p:stCondLst>
                              <p:cond delay="9000"/>
                            </p:stCondLst>
                            <p:childTnLst>
                              <p:par>
                                <p:cTn id="30" presetID="4" presetClass="entr" presetSubtype="16" fill="hold" grpId="0" nodeType="after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box(in)">
                                      <p:cBhvr>
                                        <p:cTn id="32" dur="2000"/>
                                        <p:tgtEl>
                                          <p:spTgt spid="8"/>
                                        </p:tgtEl>
                                      </p:cBhvr>
                                    </p:animEffect>
                                  </p:childTnLst>
                                </p:cTn>
                              </p:par>
                            </p:childTnLst>
                          </p:cTn>
                        </p:par>
                        <p:par>
                          <p:cTn id="33" fill="hold">
                            <p:stCondLst>
                              <p:cond delay="11000"/>
                            </p:stCondLst>
                            <p:childTnLst>
                              <p:par>
                                <p:cTn id="34" presetID="8" presetClass="entr" presetSubtype="16" fill="hold" grpId="0" nodeType="afterEffect">
                                  <p:stCondLst>
                                    <p:cond delay="0"/>
                                  </p:stCondLst>
                                  <p:childTnLst>
                                    <p:set>
                                      <p:cBhvr>
                                        <p:cTn id="35" dur="1" fill="hold">
                                          <p:stCondLst>
                                            <p:cond delay="0"/>
                                          </p:stCondLst>
                                        </p:cTn>
                                        <p:tgtEl>
                                          <p:spTgt spid="11"/>
                                        </p:tgtEl>
                                        <p:attrNameLst>
                                          <p:attrName>style.visibility</p:attrName>
                                        </p:attrNameLst>
                                      </p:cBhvr>
                                      <p:to>
                                        <p:strVal val="visible"/>
                                      </p:to>
                                    </p:set>
                                    <p:animEffect transition="in" filter="diamond(in)">
                                      <p:cBhvr>
                                        <p:cTn id="36"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63" y="0"/>
            <a:ext cx="8229600" cy="654050"/>
          </a:xfrm>
        </p:spPr>
        <p:txBody>
          <a:bodyPr rtlCol="1">
            <a:normAutofit fontScale="90000"/>
          </a:bodyPr>
          <a:lstStyle/>
          <a:p>
            <a:pPr eaLnBrk="1" fontAlgn="auto" hangingPunct="1">
              <a:spcAft>
                <a:spcPts val="0"/>
              </a:spcAft>
              <a:defRPr/>
            </a:pPr>
            <a:r>
              <a:rPr lang="fa-IR" b="1" dirty="0" smtClean="0">
                <a:solidFill>
                  <a:schemeClr val="bg2">
                    <a:lumMod val="25000"/>
                  </a:schemeClr>
                </a:solidFill>
                <a:cs typeface="B Nazanin" pitchFamily="2" charset="-78"/>
              </a:rPr>
              <a:t>نمونه جستجو</a:t>
            </a:r>
          </a:p>
        </p:txBody>
      </p:sp>
      <p:sp>
        <p:nvSpPr>
          <p:cNvPr id="8195" name="Content Placeholder 2"/>
          <p:cNvSpPr>
            <a:spLocks noGrp="1"/>
          </p:cNvSpPr>
          <p:nvPr>
            <p:ph idx="1"/>
          </p:nvPr>
        </p:nvSpPr>
        <p:spPr/>
        <p:txBody>
          <a:bodyPr/>
          <a:lstStyle/>
          <a:p>
            <a:pPr eaLnBrk="1" hangingPunct="1"/>
            <a:endParaRPr lang="ar-SA" smtClean="0"/>
          </a:p>
        </p:txBody>
      </p:sp>
      <p:pic>
        <p:nvPicPr>
          <p:cNvPr id="8196" name="Picture 3"/>
          <p:cNvPicPr>
            <a:picLocks noChangeAspect="1" noChangeArrowheads="1"/>
          </p:cNvPicPr>
          <p:nvPr/>
        </p:nvPicPr>
        <p:blipFill>
          <a:blip r:embed="rId2"/>
          <a:srcRect/>
          <a:stretch>
            <a:fillRect/>
          </a:stretch>
        </p:blipFill>
        <p:spPr bwMode="auto">
          <a:xfrm>
            <a:off x="500063" y="785813"/>
            <a:ext cx="8215312" cy="5849937"/>
          </a:xfrm>
          <a:prstGeom prst="rect">
            <a:avLst/>
          </a:prstGeom>
          <a:noFill/>
          <a:ln w="9525">
            <a:noFill/>
            <a:miter lim="800000"/>
            <a:headEnd/>
            <a:tailEnd/>
          </a:ln>
        </p:spPr>
      </p:pic>
      <p:sp>
        <p:nvSpPr>
          <p:cNvPr id="6" name="Flowchart: Alternate Process 5"/>
          <p:cNvSpPr/>
          <p:nvPr/>
        </p:nvSpPr>
        <p:spPr>
          <a:xfrm>
            <a:off x="785813" y="1571625"/>
            <a:ext cx="1857375" cy="642938"/>
          </a:xfrm>
          <a:prstGeom prst="flowChartAlternateProcess">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fa-IR"/>
          </a:p>
        </p:txBody>
      </p:sp>
      <p:sp>
        <p:nvSpPr>
          <p:cNvPr id="7" name="Flowchart: Alternate Process 6"/>
          <p:cNvSpPr/>
          <p:nvPr/>
        </p:nvSpPr>
        <p:spPr>
          <a:xfrm>
            <a:off x="642938" y="4357688"/>
            <a:ext cx="4214812" cy="1143000"/>
          </a:xfrm>
          <a:prstGeom prst="flowChartAlternateProcess">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fa-IR"/>
          </a:p>
        </p:txBody>
      </p:sp>
      <p:sp>
        <p:nvSpPr>
          <p:cNvPr id="8" name="Flowchart: Alternate Process 7"/>
          <p:cNvSpPr/>
          <p:nvPr/>
        </p:nvSpPr>
        <p:spPr>
          <a:xfrm>
            <a:off x="571500" y="3000375"/>
            <a:ext cx="1285875" cy="642938"/>
          </a:xfrm>
          <a:prstGeom prst="flowChartAlternateProcess">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fa-IR"/>
          </a:p>
        </p:txBody>
      </p:sp>
      <p:sp>
        <p:nvSpPr>
          <p:cNvPr id="9" name="Flowchart: Alternate Process 8"/>
          <p:cNvSpPr/>
          <p:nvPr/>
        </p:nvSpPr>
        <p:spPr>
          <a:xfrm>
            <a:off x="1928813" y="5643563"/>
            <a:ext cx="2214562" cy="642937"/>
          </a:xfrm>
          <a:prstGeom prst="flowChartAlternateProcess">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fa-IR"/>
          </a:p>
        </p:txBody>
      </p:sp>
      <p:sp>
        <p:nvSpPr>
          <p:cNvPr id="10" name="Flowchart: Alternate Process 9"/>
          <p:cNvSpPr/>
          <p:nvPr/>
        </p:nvSpPr>
        <p:spPr>
          <a:xfrm>
            <a:off x="642938" y="6286500"/>
            <a:ext cx="1143000" cy="571500"/>
          </a:xfrm>
          <a:prstGeom prst="flowChartAlternateProcess">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fa-IR"/>
          </a:p>
        </p:txBody>
      </p:sp>
      <p:sp>
        <p:nvSpPr>
          <p:cNvPr id="11" name="Flowchart: Alternate Process 10"/>
          <p:cNvSpPr/>
          <p:nvPr/>
        </p:nvSpPr>
        <p:spPr>
          <a:xfrm>
            <a:off x="5000625" y="1643063"/>
            <a:ext cx="2214563" cy="2786062"/>
          </a:xfrm>
          <a:prstGeom prst="flowChartAlternateProcess">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fa-I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amond(in)">
                                      <p:cBhvr>
                                        <p:cTn id="7" dur="2000"/>
                                        <p:tgtEl>
                                          <p:spTgt spid="6"/>
                                        </p:tgtEl>
                                      </p:cBhvr>
                                    </p:animEffect>
                                  </p:childTnLst>
                                </p:cTn>
                              </p:par>
                            </p:childTnLst>
                          </p:cTn>
                        </p:par>
                        <p:par>
                          <p:cTn id="8" fill="hold">
                            <p:stCondLst>
                              <p:cond delay="2000"/>
                            </p:stCondLst>
                            <p:childTnLst>
                              <p:par>
                                <p:cTn id="9" presetID="8" presetClass="entr" presetSubtype="32"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diamond(out)">
                                      <p:cBhvr>
                                        <p:cTn id="11" dur="2000"/>
                                        <p:tgtEl>
                                          <p:spTgt spid="11"/>
                                        </p:tgtEl>
                                      </p:cBhvr>
                                    </p:animEffect>
                                  </p:childTnLst>
                                </p:cTn>
                              </p:par>
                            </p:childTnLst>
                          </p:cTn>
                        </p:par>
                        <p:par>
                          <p:cTn id="12" fill="hold">
                            <p:stCondLst>
                              <p:cond delay="4000"/>
                            </p:stCondLst>
                            <p:childTnLst>
                              <p:par>
                                <p:cTn id="13" presetID="8" presetClass="entr" presetSubtype="16" fill="hold" grpId="0" nodeType="after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diamond(in)">
                                      <p:cBhvr>
                                        <p:cTn id="15" dur="2000"/>
                                        <p:tgtEl>
                                          <p:spTgt spid="8"/>
                                        </p:tgtEl>
                                      </p:cBhvr>
                                    </p:animEffect>
                                  </p:childTnLst>
                                </p:cTn>
                              </p:par>
                            </p:childTnLst>
                          </p:cTn>
                        </p:par>
                        <p:par>
                          <p:cTn id="16" fill="hold">
                            <p:stCondLst>
                              <p:cond delay="6000"/>
                            </p:stCondLst>
                            <p:childTnLst>
                              <p:par>
                                <p:cTn id="17" presetID="8" presetClass="entr" presetSubtype="16"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diamond(in)">
                                      <p:cBhvr>
                                        <p:cTn id="19" dur="2000"/>
                                        <p:tgtEl>
                                          <p:spTgt spid="7"/>
                                        </p:tgtEl>
                                      </p:cBhvr>
                                    </p:animEffect>
                                  </p:childTnLst>
                                </p:cTn>
                              </p:par>
                            </p:childTnLst>
                          </p:cTn>
                        </p:par>
                        <p:par>
                          <p:cTn id="20" fill="hold">
                            <p:stCondLst>
                              <p:cond delay="8000"/>
                            </p:stCondLst>
                            <p:childTnLst>
                              <p:par>
                                <p:cTn id="21" presetID="8" presetClass="entr" presetSubtype="32" fill="hold" grpId="0" nodeType="after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diamond(out)">
                                      <p:cBhvr>
                                        <p:cTn id="23" dur="2000"/>
                                        <p:tgtEl>
                                          <p:spTgt spid="9"/>
                                        </p:tgtEl>
                                      </p:cBhvr>
                                    </p:animEffect>
                                  </p:childTnLst>
                                </p:cTn>
                              </p:par>
                            </p:childTnLst>
                          </p:cTn>
                        </p:par>
                        <p:par>
                          <p:cTn id="24" fill="hold">
                            <p:stCondLst>
                              <p:cond delay="10000"/>
                            </p:stCondLst>
                            <p:childTnLst>
                              <p:par>
                                <p:cTn id="25" presetID="4" presetClass="entr" presetSubtype="16" fill="hold" grpId="0" nodeType="after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box(in)">
                                      <p:cBhvr>
                                        <p:cTn id="27"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1"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00938" y="214313"/>
            <a:ext cx="1428750" cy="1011237"/>
          </a:xfrm>
        </p:spPr>
        <p:txBody>
          <a:bodyPr rtlCol="1">
            <a:normAutofit fontScale="90000"/>
          </a:bodyPr>
          <a:lstStyle/>
          <a:p>
            <a:pPr eaLnBrk="1" fontAlgn="auto" hangingPunct="1">
              <a:spcAft>
                <a:spcPts val="0"/>
              </a:spcAft>
              <a:defRPr/>
            </a:pPr>
            <a:r>
              <a:rPr lang="fa-IR" b="1" dirty="0" smtClean="0">
                <a:solidFill>
                  <a:schemeClr val="bg2">
                    <a:lumMod val="25000"/>
                  </a:schemeClr>
                </a:solidFill>
                <a:cs typeface="B Nazanin" pitchFamily="2" charset="-78"/>
              </a:rPr>
              <a:t>نتایج</a:t>
            </a:r>
          </a:p>
        </p:txBody>
      </p:sp>
      <p:pic>
        <p:nvPicPr>
          <p:cNvPr id="9219" name="Picture 2"/>
          <p:cNvPicPr>
            <a:picLocks noGrp="1" noChangeAspect="1" noChangeArrowheads="1"/>
          </p:cNvPicPr>
          <p:nvPr>
            <p:ph idx="1"/>
          </p:nvPr>
        </p:nvPicPr>
        <p:blipFill>
          <a:blip r:embed="rId2"/>
          <a:srcRect/>
          <a:stretch>
            <a:fillRect/>
          </a:stretch>
        </p:blipFill>
        <p:spPr>
          <a:xfrm>
            <a:off x="0" y="1500188"/>
            <a:ext cx="8783638" cy="5357812"/>
          </a:xfrm>
          <a:noFill/>
        </p:spPr>
      </p:pic>
      <p:pic>
        <p:nvPicPr>
          <p:cNvPr id="9220" name="Picture 4"/>
          <p:cNvPicPr>
            <a:picLocks noChangeAspect="1" noChangeArrowheads="1"/>
          </p:cNvPicPr>
          <p:nvPr/>
        </p:nvPicPr>
        <p:blipFill>
          <a:blip r:embed="rId3"/>
          <a:srcRect/>
          <a:stretch>
            <a:fillRect/>
          </a:stretch>
        </p:blipFill>
        <p:spPr bwMode="auto">
          <a:xfrm>
            <a:off x="0" y="0"/>
            <a:ext cx="8786813" cy="1357313"/>
          </a:xfrm>
          <a:prstGeom prst="rect">
            <a:avLst/>
          </a:prstGeom>
          <a:noFill/>
          <a:ln w="9525">
            <a:noFill/>
            <a:miter lim="800000"/>
            <a:headEnd/>
            <a:tailEnd/>
          </a:ln>
        </p:spPr>
      </p:pic>
      <p:sp>
        <p:nvSpPr>
          <p:cNvPr id="8" name="Up Arrow 7"/>
          <p:cNvSpPr/>
          <p:nvPr/>
        </p:nvSpPr>
        <p:spPr>
          <a:xfrm>
            <a:off x="0" y="285750"/>
            <a:ext cx="1071563" cy="785813"/>
          </a:xfrm>
          <a:prstGeom prst="upArrow">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fa-IR" sz="1400" b="1" dirty="0">
                <a:solidFill>
                  <a:schemeClr val="bg2">
                    <a:lumMod val="25000"/>
                  </a:schemeClr>
                </a:solidFill>
                <a:cs typeface="B Nazanin" pitchFamily="2" charset="-78"/>
              </a:rPr>
              <a:t>تعداد نتایج</a:t>
            </a:r>
          </a:p>
        </p:txBody>
      </p:sp>
      <p:sp>
        <p:nvSpPr>
          <p:cNvPr id="10" name="Left Arrow Callout 9"/>
          <p:cNvSpPr/>
          <p:nvPr/>
        </p:nvSpPr>
        <p:spPr>
          <a:xfrm>
            <a:off x="1428750" y="2786063"/>
            <a:ext cx="1285875" cy="2214562"/>
          </a:xfrm>
          <a:prstGeom prst="leftArrowCallou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fa-IR" sz="1600" b="1" dirty="0">
                <a:solidFill>
                  <a:schemeClr val="bg2">
                    <a:lumMod val="25000"/>
                  </a:schemeClr>
                </a:solidFill>
                <a:cs typeface="B Nazanin" pitchFamily="2" charset="-78"/>
              </a:rPr>
              <a:t>امکان محدود کردن جستجو به روشهای مختلف</a:t>
            </a:r>
          </a:p>
        </p:txBody>
      </p:sp>
      <p:sp>
        <p:nvSpPr>
          <p:cNvPr id="11" name="Rounded Rectangular Callout 10"/>
          <p:cNvSpPr/>
          <p:nvPr/>
        </p:nvSpPr>
        <p:spPr>
          <a:xfrm>
            <a:off x="4857750" y="714375"/>
            <a:ext cx="1071563" cy="642938"/>
          </a:xfrm>
          <a:prstGeom prst="wedgeRoundRectCallout">
            <a:avLst>
              <a:gd name="adj1" fmla="val -96531"/>
              <a:gd name="adj2" fmla="val -81360"/>
              <a:gd name="adj3" fmla="val 16667"/>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fa-IR" b="1" dirty="0">
                <a:solidFill>
                  <a:schemeClr val="bg2">
                    <a:lumMod val="25000"/>
                  </a:schemeClr>
                </a:solidFill>
                <a:cs typeface="B Nazanin" pitchFamily="2" charset="-78"/>
              </a:rPr>
              <a:t>اصلاح جستجو</a:t>
            </a:r>
          </a:p>
        </p:txBody>
      </p:sp>
      <p:sp>
        <p:nvSpPr>
          <p:cNvPr id="12" name="Rounded Rectangular Callout 11"/>
          <p:cNvSpPr/>
          <p:nvPr/>
        </p:nvSpPr>
        <p:spPr>
          <a:xfrm>
            <a:off x="6286500" y="1071563"/>
            <a:ext cx="2000250" cy="571500"/>
          </a:xfrm>
          <a:prstGeom prst="wedgeRoundRectCallout">
            <a:avLst>
              <a:gd name="adj1" fmla="val -18080"/>
              <a:gd name="adj2" fmla="val -145589"/>
              <a:gd name="adj3" fmla="val 16667"/>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fa-IR" b="1" dirty="0">
                <a:solidFill>
                  <a:schemeClr val="bg2">
                    <a:lumMod val="25000"/>
                  </a:schemeClr>
                </a:solidFill>
                <a:cs typeface="B Nazanin" pitchFamily="2" charset="-78"/>
              </a:rPr>
              <a:t>امکان ذخیره جستجو به عنوان </a:t>
            </a:r>
            <a:r>
              <a:rPr lang="en-US" b="1" dirty="0">
                <a:solidFill>
                  <a:schemeClr val="bg2">
                    <a:lumMod val="25000"/>
                  </a:schemeClr>
                </a:solidFill>
                <a:cs typeface="B Nazanin" pitchFamily="2" charset="-78"/>
              </a:rPr>
              <a:t>Alert</a:t>
            </a:r>
            <a:endParaRPr lang="fa-IR" b="1" dirty="0">
              <a:solidFill>
                <a:schemeClr val="bg2">
                  <a:lumMod val="25000"/>
                </a:schemeClr>
              </a:solidFill>
              <a:cs typeface="B Nazanin" pitchFamily="2" charset="-78"/>
            </a:endParaRPr>
          </a:p>
        </p:txBody>
      </p:sp>
      <p:sp>
        <p:nvSpPr>
          <p:cNvPr id="14" name="Up Arrow 13"/>
          <p:cNvSpPr/>
          <p:nvPr/>
        </p:nvSpPr>
        <p:spPr>
          <a:xfrm>
            <a:off x="4143375" y="4857750"/>
            <a:ext cx="1071563" cy="785813"/>
          </a:xfrm>
          <a:prstGeom prst="upArrow">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fa-IR" sz="1400" b="1" dirty="0">
                <a:solidFill>
                  <a:schemeClr val="bg2">
                    <a:lumMod val="10000"/>
                  </a:schemeClr>
                </a:solidFill>
                <a:cs typeface="B Nazanin" pitchFamily="2" charset="-78"/>
              </a:rPr>
              <a:t>متن کامل</a:t>
            </a:r>
          </a:p>
        </p:txBody>
      </p:sp>
      <p:sp>
        <p:nvSpPr>
          <p:cNvPr id="15" name="Rounded Rectangular Callout 14"/>
          <p:cNvSpPr/>
          <p:nvPr/>
        </p:nvSpPr>
        <p:spPr>
          <a:xfrm>
            <a:off x="1857375" y="2000250"/>
            <a:ext cx="1071563" cy="642938"/>
          </a:xfrm>
          <a:prstGeom prst="wedgeRoundRectCallout">
            <a:avLst>
              <a:gd name="adj1" fmla="val -96531"/>
              <a:gd name="adj2" fmla="val -81360"/>
              <a:gd name="adj3" fmla="val 16667"/>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fa-IR" sz="1300" b="1" dirty="0">
                <a:solidFill>
                  <a:schemeClr val="bg2">
                    <a:lumMod val="10000"/>
                  </a:schemeClr>
                </a:solidFill>
                <a:cs typeface="B Nazanin" pitchFamily="2" charset="-78"/>
              </a:rPr>
              <a:t>جستجوی کلمه جدید در نتایج فعلی</a:t>
            </a:r>
          </a:p>
        </p:txBody>
      </p:sp>
      <p:grpSp>
        <p:nvGrpSpPr>
          <p:cNvPr id="3" name="Group 12"/>
          <p:cNvGrpSpPr>
            <a:grpSpLocks/>
          </p:cNvGrpSpPr>
          <p:nvPr/>
        </p:nvGrpSpPr>
        <p:grpSpPr bwMode="auto">
          <a:xfrm>
            <a:off x="2214563" y="714375"/>
            <a:ext cx="1785937" cy="1071563"/>
            <a:chOff x="2214563" y="714375"/>
            <a:chExt cx="1785937" cy="1071563"/>
          </a:xfrm>
        </p:grpSpPr>
        <p:sp>
          <p:nvSpPr>
            <p:cNvPr id="7" name="Left Arrow 6"/>
            <p:cNvSpPr/>
            <p:nvPr/>
          </p:nvSpPr>
          <p:spPr>
            <a:xfrm>
              <a:off x="2214563" y="714375"/>
              <a:ext cx="1785937" cy="1071563"/>
            </a:xfrm>
            <a:prstGeom prst="leftArrow">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fa-IR" sz="1600" b="1" dirty="0">
                  <a:solidFill>
                    <a:schemeClr val="bg2">
                      <a:lumMod val="25000"/>
                    </a:schemeClr>
                  </a:solidFill>
                  <a:cs typeface="B Nazanin" pitchFamily="2" charset="-78"/>
                </a:rPr>
                <a:t>نشانه مقالات</a:t>
              </a:r>
            </a:p>
            <a:p>
              <a:pPr algn="ctr" fontAlgn="auto">
                <a:spcBef>
                  <a:spcPts val="0"/>
                </a:spcBef>
                <a:spcAft>
                  <a:spcPts val="0"/>
                </a:spcAft>
                <a:defRPr/>
              </a:pPr>
              <a:r>
                <a:rPr lang="fa-IR" sz="1600" b="1" dirty="0">
                  <a:solidFill>
                    <a:schemeClr val="bg2">
                      <a:lumMod val="25000"/>
                    </a:schemeClr>
                  </a:solidFill>
                  <a:cs typeface="B Nazanin" pitchFamily="2" charset="-78"/>
                </a:rPr>
                <a:t> قابل دسترس</a:t>
              </a:r>
            </a:p>
          </p:txBody>
        </p:sp>
        <p:pic>
          <p:nvPicPr>
            <p:cNvPr id="9229" name="Picture 12"/>
            <p:cNvPicPr>
              <a:picLocks noChangeAspect="1" noChangeArrowheads="1"/>
            </p:cNvPicPr>
            <p:nvPr/>
          </p:nvPicPr>
          <p:blipFill>
            <a:blip r:embed="rId4"/>
            <a:srcRect/>
            <a:stretch>
              <a:fillRect/>
            </a:stretch>
          </p:blipFill>
          <p:spPr bwMode="auto">
            <a:xfrm>
              <a:off x="2500298" y="1142984"/>
              <a:ext cx="209550" cy="200025"/>
            </a:xfrm>
            <a:prstGeom prst="rect">
              <a:avLst/>
            </a:prstGeom>
            <a:noFill/>
            <a:ln w="9525">
              <a:noFill/>
              <a:miter lim="800000"/>
              <a:headEnd/>
              <a:tailEnd/>
            </a:ln>
          </p:spPr>
        </p:pic>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2" fill="hold" nodeType="after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2000" fill="hold"/>
                                        <p:tgtEl>
                                          <p:spTgt spid="3"/>
                                        </p:tgtEl>
                                        <p:attrNameLst>
                                          <p:attrName>ppt_x</p:attrName>
                                        </p:attrNameLst>
                                      </p:cBhvr>
                                      <p:tavLst>
                                        <p:tav tm="0">
                                          <p:val>
                                            <p:strVal val="1+#ppt_w/2"/>
                                          </p:val>
                                        </p:tav>
                                        <p:tav tm="100000">
                                          <p:val>
                                            <p:strVal val="#ppt_x"/>
                                          </p:val>
                                        </p:tav>
                                      </p:tavLst>
                                    </p:anim>
                                    <p:anim calcmode="lin" valueType="num">
                                      <p:cBhvr additive="base">
                                        <p:cTn id="13" dur="2000" fill="hold"/>
                                        <p:tgtEl>
                                          <p:spTgt spid="3"/>
                                        </p:tgtEl>
                                        <p:attrNameLst>
                                          <p:attrName>ppt_y</p:attrName>
                                        </p:attrNameLst>
                                      </p:cBhvr>
                                      <p:tavLst>
                                        <p:tav tm="0">
                                          <p:val>
                                            <p:strVal val="#ppt_y"/>
                                          </p:val>
                                        </p:tav>
                                        <p:tav tm="100000">
                                          <p:val>
                                            <p:strVal val="#ppt_y"/>
                                          </p:val>
                                        </p:tav>
                                      </p:tavLst>
                                    </p:anim>
                                  </p:childTnLst>
                                </p:cTn>
                              </p:par>
                            </p:childTnLst>
                          </p:cTn>
                        </p:par>
                        <p:par>
                          <p:cTn id="14" fill="hold">
                            <p:stCondLst>
                              <p:cond delay="2500"/>
                            </p:stCondLst>
                            <p:childTnLst>
                              <p:par>
                                <p:cTn id="15" presetID="4" presetClass="entr" presetSubtype="16" fill="hold" grpId="0" nodeType="after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box(in)">
                                      <p:cBhvr>
                                        <p:cTn id="17" dur="2000"/>
                                        <p:tgtEl>
                                          <p:spTgt spid="15"/>
                                        </p:tgtEl>
                                      </p:cBhvr>
                                    </p:animEffect>
                                  </p:childTnLst>
                                </p:cTn>
                              </p:par>
                            </p:childTnLst>
                          </p:cTn>
                        </p:par>
                        <p:par>
                          <p:cTn id="18" fill="hold">
                            <p:stCondLst>
                              <p:cond delay="4500"/>
                            </p:stCondLst>
                            <p:childTnLst>
                              <p:par>
                                <p:cTn id="19" presetID="4" presetClass="entr" presetSubtype="16" fill="hold" grpId="0" nodeType="after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box(in)">
                                      <p:cBhvr>
                                        <p:cTn id="21" dur="2000"/>
                                        <p:tgtEl>
                                          <p:spTgt spid="10"/>
                                        </p:tgtEl>
                                      </p:cBhvr>
                                    </p:animEffect>
                                  </p:childTnLst>
                                </p:cTn>
                              </p:par>
                            </p:childTnLst>
                          </p:cTn>
                        </p:par>
                        <p:par>
                          <p:cTn id="22" fill="hold">
                            <p:stCondLst>
                              <p:cond delay="6500"/>
                            </p:stCondLst>
                            <p:childTnLst>
                              <p:par>
                                <p:cTn id="23" presetID="4" presetClass="entr" presetSubtype="16" fill="hold" grpId="0" nodeType="after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box(in)">
                                      <p:cBhvr>
                                        <p:cTn id="25" dur="2000"/>
                                        <p:tgtEl>
                                          <p:spTgt spid="11"/>
                                        </p:tgtEl>
                                      </p:cBhvr>
                                    </p:animEffect>
                                  </p:childTnLst>
                                </p:cTn>
                              </p:par>
                            </p:childTnLst>
                          </p:cTn>
                        </p:par>
                        <p:par>
                          <p:cTn id="26" fill="hold">
                            <p:stCondLst>
                              <p:cond delay="8500"/>
                            </p:stCondLst>
                            <p:childTnLst>
                              <p:par>
                                <p:cTn id="27" presetID="4" presetClass="entr" presetSubtype="16" fill="hold" grpId="0" nodeType="afterEffect">
                                  <p:stCondLst>
                                    <p:cond delay="0"/>
                                  </p:stCondLst>
                                  <p:childTnLst>
                                    <p:set>
                                      <p:cBhvr>
                                        <p:cTn id="28" dur="1" fill="hold">
                                          <p:stCondLst>
                                            <p:cond delay="0"/>
                                          </p:stCondLst>
                                        </p:cTn>
                                        <p:tgtEl>
                                          <p:spTgt spid="12"/>
                                        </p:tgtEl>
                                        <p:attrNameLst>
                                          <p:attrName>style.visibility</p:attrName>
                                        </p:attrNameLst>
                                      </p:cBhvr>
                                      <p:to>
                                        <p:strVal val="visible"/>
                                      </p:to>
                                    </p:set>
                                    <p:animEffect transition="in" filter="box(in)">
                                      <p:cBhvr>
                                        <p:cTn id="29" dur="2000"/>
                                        <p:tgtEl>
                                          <p:spTgt spid="12"/>
                                        </p:tgtEl>
                                      </p:cBhvr>
                                    </p:animEffect>
                                  </p:childTnLst>
                                </p:cTn>
                              </p:par>
                            </p:childTnLst>
                          </p:cTn>
                        </p:par>
                        <p:par>
                          <p:cTn id="30" fill="hold">
                            <p:stCondLst>
                              <p:cond delay="10500"/>
                            </p:stCondLst>
                            <p:childTnLst>
                              <p:par>
                                <p:cTn id="31" presetID="2" presetClass="entr" presetSubtype="4" fill="hold" grpId="0" nodeType="afterEffect">
                                  <p:stCondLst>
                                    <p:cond delay="0"/>
                                  </p:stCondLst>
                                  <p:childTnLst>
                                    <p:set>
                                      <p:cBhvr>
                                        <p:cTn id="32" dur="1" fill="hold">
                                          <p:stCondLst>
                                            <p:cond delay="0"/>
                                          </p:stCondLst>
                                        </p:cTn>
                                        <p:tgtEl>
                                          <p:spTgt spid="14"/>
                                        </p:tgtEl>
                                        <p:attrNameLst>
                                          <p:attrName>style.visibility</p:attrName>
                                        </p:attrNameLst>
                                      </p:cBhvr>
                                      <p:to>
                                        <p:strVal val="visible"/>
                                      </p:to>
                                    </p:set>
                                    <p:anim calcmode="lin" valueType="num">
                                      <p:cBhvr additive="base">
                                        <p:cTn id="33" dur="2000" fill="hold"/>
                                        <p:tgtEl>
                                          <p:spTgt spid="14"/>
                                        </p:tgtEl>
                                        <p:attrNameLst>
                                          <p:attrName>ppt_x</p:attrName>
                                        </p:attrNameLst>
                                      </p:cBhvr>
                                      <p:tavLst>
                                        <p:tav tm="0">
                                          <p:val>
                                            <p:strVal val="#ppt_x"/>
                                          </p:val>
                                        </p:tav>
                                        <p:tav tm="100000">
                                          <p:val>
                                            <p:strVal val="#ppt_x"/>
                                          </p:val>
                                        </p:tav>
                                      </p:tavLst>
                                    </p:anim>
                                    <p:anim calcmode="lin" valueType="num">
                                      <p:cBhvr additive="base">
                                        <p:cTn id="34" dur="20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0" grpId="0" animBg="1"/>
      <p:bldP spid="11" grpId="0" animBg="1"/>
      <p:bldP spid="12" grpId="0" animBg="1"/>
      <p:bldP spid="14" grpId="0" animBg="1"/>
      <p:bldP spid="1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625" y="0"/>
            <a:ext cx="8229600" cy="1143000"/>
          </a:xfrm>
        </p:spPr>
        <p:txBody>
          <a:bodyPr rtlCol="1">
            <a:normAutofit/>
          </a:bodyPr>
          <a:lstStyle/>
          <a:p>
            <a:pPr eaLnBrk="1" fontAlgn="auto" hangingPunct="1">
              <a:spcAft>
                <a:spcPts val="0"/>
              </a:spcAft>
              <a:defRPr/>
            </a:pPr>
            <a:r>
              <a:rPr lang="fa-IR" b="1" dirty="0" smtClean="0">
                <a:solidFill>
                  <a:schemeClr val="bg2">
                    <a:lumMod val="10000"/>
                  </a:schemeClr>
                </a:solidFill>
                <a:cs typeface="B Nazanin" pitchFamily="2" charset="-78"/>
              </a:rPr>
              <a:t>مرور مجلات و کتابها </a:t>
            </a:r>
          </a:p>
        </p:txBody>
      </p:sp>
      <p:pic>
        <p:nvPicPr>
          <p:cNvPr id="10243" name="Picture 2"/>
          <p:cNvPicPr>
            <a:picLocks noGrp="1" noChangeAspect="1" noChangeArrowheads="1"/>
          </p:cNvPicPr>
          <p:nvPr>
            <p:ph idx="1"/>
          </p:nvPr>
        </p:nvPicPr>
        <p:blipFill>
          <a:blip r:embed="rId2"/>
          <a:srcRect/>
          <a:stretch>
            <a:fillRect/>
          </a:stretch>
        </p:blipFill>
        <p:spPr>
          <a:xfrm>
            <a:off x="214313" y="1285875"/>
            <a:ext cx="8643937" cy="5000625"/>
          </a:xfrm>
          <a:noFill/>
        </p:spPr>
      </p:pic>
      <p:sp>
        <p:nvSpPr>
          <p:cNvPr id="5" name="Rounded Rectangular Callout 4"/>
          <p:cNvSpPr/>
          <p:nvPr/>
        </p:nvSpPr>
        <p:spPr>
          <a:xfrm>
            <a:off x="3571875" y="3286125"/>
            <a:ext cx="1285875" cy="1714500"/>
          </a:xfrm>
          <a:prstGeom prst="wedgeRoundRectCallout">
            <a:avLst>
              <a:gd name="adj1" fmla="val -60826"/>
              <a:gd name="adj2" fmla="val -101800"/>
              <a:gd name="adj3" fmla="val 16667"/>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fa-IR" b="1" dirty="0">
                <a:solidFill>
                  <a:schemeClr val="bg2">
                    <a:lumMod val="10000"/>
                  </a:schemeClr>
                </a:solidFill>
                <a:cs typeface="B Nazanin" pitchFamily="2" charset="-78"/>
              </a:rPr>
              <a:t>مشاهده الفبایی عناوین مجلات و کتابها</a:t>
            </a:r>
          </a:p>
        </p:txBody>
      </p:sp>
      <p:sp>
        <p:nvSpPr>
          <p:cNvPr id="6" name="Rounded Rectangular Callout 5"/>
          <p:cNvSpPr/>
          <p:nvPr/>
        </p:nvSpPr>
        <p:spPr>
          <a:xfrm>
            <a:off x="285750" y="0"/>
            <a:ext cx="2000250" cy="1714500"/>
          </a:xfrm>
          <a:prstGeom prst="wedgeRoundRectCallout">
            <a:avLst>
              <a:gd name="adj1" fmla="val -3687"/>
              <a:gd name="adj2" fmla="val 84865"/>
              <a:gd name="adj3" fmla="val 16667"/>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fa-IR" b="1" dirty="0">
                <a:solidFill>
                  <a:schemeClr val="bg2">
                    <a:lumMod val="10000"/>
                  </a:schemeClr>
                </a:solidFill>
                <a:cs typeface="B Nazanin" pitchFamily="2" charset="-78"/>
              </a:rPr>
              <a:t>مشاهده عناوین مجلات و کتابها</a:t>
            </a:r>
          </a:p>
          <a:p>
            <a:pPr algn="ctr" fontAlgn="auto">
              <a:spcBef>
                <a:spcPts val="0"/>
              </a:spcBef>
              <a:spcAft>
                <a:spcPts val="0"/>
              </a:spcAft>
              <a:defRPr/>
            </a:pPr>
            <a:r>
              <a:rPr lang="fa-IR" b="1" dirty="0">
                <a:solidFill>
                  <a:schemeClr val="bg2">
                    <a:lumMod val="10000"/>
                  </a:schemeClr>
                </a:solidFill>
                <a:cs typeface="B Nazanin" pitchFamily="2" charset="-78"/>
              </a:rPr>
              <a:t>بر اساس موضوعات موجود</a:t>
            </a:r>
          </a:p>
        </p:txBody>
      </p:sp>
      <p:sp>
        <p:nvSpPr>
          <p:cNvPr id="7" name="Rounded Rectangular Callout 6"/>
          <p:cNvSpPr/>
          <p:nvPr/>
        </p:nvSpPr>
        <p:spPr>
          <a:xfrm>
            <a:off x="2928938" y="5786438"/>
            <a:ext cx="1571625" cy="1071562"/>
          </a:xfrm>
          <a:prstGeom prst="wedgeRoundRectCallout">
            <a:avLst>
              <a:gd name="adj1" fmla="val 93356"/>
              <a:gd name="adj2" fmla="val -101851"/>
              <a:gd name="adj3" fmla="val 16667"/>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fa-IR" b="1" dirty="0">
                <a:solidFill>
                  <a:schemeClr val="bg2">
                    <a:lumMod val="10000"/>
                  </a:schemeClr>
                </a:solidFill>
                <a:cs typeface="B Nazanin" pitchFamily="2" charset="-78"/>
              </a:rPr>
              <a:t>وضعیت اشتراک</a:t>
            </a:r>
          </a:p>
        </p:txBody>
      </p:sp>
      <p:sp>
        <p:nvSpPr>
          <p:cNvPr id="8" name="Rounded Rectangular Callout 7"/>
          <p:cNvSpPr/>
          <p:nvPr/>
        </p:nvSpPr>
        <p:spPr>
          <a:xfrm>
            <a:off x="7143750" y="5572125"/>
            <a:ext cx="1357313" cy="1071563"/>
          </a:xfrm>
          <a:prstGeom prst="wedgeRoundRectCallout">
            <a:avLst>
              <a:gd name="adj1" fmla="val 50183"/>
              <a:gd name="adj2" fmla="val -112862"/>
              <a:gd name="adj3" fmla="val 16667"/>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fa-IR" b="1" dirty="0">
                <a:solidFill>
                  <a:schemeClr val="bg2">
                    <a:lumMod val="10000"/>
                  </a:schemeClr>
                </a:solidFill>
                <a:cs typeface="B Nazanin" pitchFamily="2" charset="-78"/>
              </a:rPr>
              <a:t>امکان افزودن مجله به </a:t>
            </a:r>
            <a:r>
              <a:rPr lang="en-US" b="1" dirty="0">
                <a:solidFill>
                  <a:schemeClr val="bg2">
                    <a:lumMod val="10000"/>
                  </a:schemeClr>
                </a:solidFill>
                <a:cs typeface="B Nazanin" pitchFamily="2" charset="-78"/>
              </a:rPr>
              <a:t>Alert</a:t>
            </a:r>
            <a:endParaRPr lang="fa-IR" b="1" dirty="0">
              <a:solidFill>
                <a:schemeClr val="bg2">
                  <a:lumMod val="10000"/>
                </a:schemeClr>
              </a:solidFill>
              <a:cs typeface="B Nazanin" pitchFamily="2" charset="-78"/>
            </a:endParaRPr>
          </a:p>
        </p:txBody>
      </p:sp>
      <p:sp>
        <p:nvSpPr>
          <p:cNvPr id="9" name="Rounded Rectangular Callout 8"/>
          <p:cNvSpPr/>
          <p:nvPr/>
        </p:nvSpPr>
        <p:spPr>
          <a:xfrm>
            <a:off x="7286625" y="3143250"/>
            <a:ext cx="1571625" cy="928688"/>
          </a:xfrm>
          <a:prstGeom prst="wedgeRoundRectCallout">
            <a:avLst>
              <a:gd name="adj1" fmla="val -48725"/>
              <a:gd name="adj2" fmla="val 74006"/>
              <a:gd name="adj3" fmla="val 16667"/>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fa-IR" b="1" dirty="0">
                <a:solidFill>
                  <a:schemeClr val="bg2">
                    <a:lumMod val="10000"/>
                  </a:schemeClr>
                </a:solidFill>
                <a:cs typeface="B Nazanin" pitchFamily="2" charset="-78"/>
              </a:rPr>
              <a:t>امکان افزودن مجله به </a:t>
            </a:r>
            <a:r>
              <a:rPr lang="en-US" b="1" dirty="0">
                <a:solidFill>
                  <a:schemeClr val="bg2">
                    <a:lumMod val="10000"/>
                  </a:schemeClr>
                </a:solidFill>
                <a:cs typeface="B Nazanin" pitchFamily="2" charset="-78"/>
              </a:rPr>
              <a:t>RSS</a:t>
            </a:r>
            <a:endParaRPr lang="fa-IR" b="1" dirty="0">
              <a:solidFill>
                <a:schemeClr val="bg2">
                  <a:lumMod val="10000"/>
                </a:schemeClr>
              </a:solidFill>
              <a:cs typeface="B Nazanin" pitchFamily="2" charset="-78"/>
            </a:endParaRPr>
          </a:p>
        </p:txBody>
      </p:sp>
      <p:sp>
        <p:nvSpPr>
          <p:cNvPr id="11" name="Rounded Rectangular Callout 10"/>
          <p:cNvSpPr/>
          <p:nvPr/>
        </p:nvSpPr>
        <p:spPr>
          <a:xfrm>
            <a:off x="5072063" y="5429250"/>
            <a:ext cx="1643062" cy="1428750"/>
          </a:xfrm>
          <a:prstGeom prst="wedgeRoundRectCallout">
            <a:avLst>
              <a:gd name="adj1" fmla="val 43758"/>
              <a:gd name="adj2" fmla="val -84991"/>
              <a:gd name="adj3" fmla="val 16667"/>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fa-IR" sz="1600" b="1" dirty="0">
                <a:solidFill>
                  <a:schemeClr val="bg2">
                    <a:lumMod val="10000"/>
                  </a:schemeClr>
                </a:solidFill>
                <a:cs typeface="B Nazanin" pitchFamily="2" charset="-78"/>
              </a:rPr>
              <a:t>امکان مشاهده فرمت الکترونیکی قبل از انتشار مجله به شکل چاپی</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amond(in)">
                                      <p:cBhvr>
                                        <p:cTn id="7" dur="2000"/>
                                        <p:tgtEl>
                                          <p:spTgt spid="5"/>
                                        </p:tgtEl>
                                      </p:cBhvr>
                                    </p:animEffect>
                                  </p:childTnLst>
                                </p:cTn>
                              </p:par>
                            </p:childTnLst>
                          </p:cTn>
                        </p:par>
                        <p:par>
                          <p:cTn id="8" fill="hold">
                            <p:stCondLst>
                              <p:cond delay="2000"/>
                            </p:stCondLst>
                            <p:childTnLst>
                              <p:par>
                                <p:cTn id="9" presetID="8" presetClass="entr" presetSubtype="16"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diamond(in)">
                                      <p:cBhvr>
                                        <p:cTn id="11" dur="2000"/>
                                        <p:tgtEl>
                                          <p:spTgt spid="6"/>
                                        </p:tgtEl>
                                      </p:cBhvr>
                                    </p:animEffect>
                                  </p:childTnLst>
                                </p:cTn>
                              </p:par>
                            </p:childTnLst>
                          </p:cTn>
                        </p:par>
                        <p:par>
                          <p:cTn id="12" fill="hold">
                            <p:stCondLst>
                              <p:cond delay="4000"/>
                            </p:stCondLst>
                            <p:childTnLst>
                              <p:par>
                                <p:cTn id="13" presetID="8" presetClass="entr" presetSubtype="16" fill="hold" grpId="0" nodeType="after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diamond(in)">
                                      <p:cBhvr>
                                        <p:cTn id="15" dur="2000"/>
                                        <p:tgtEl>
                                          <p:spTgt spid="7"/>
                                        </p:tgtEl>
                                      </p:cBhvr>
                                    </p:animEffect>
                                  </p:childTnLst>
                                </p:cTn>
                              </p:par>
                            </p:childTnLst>
                          </p:cTn>
                        </p:par>
                        <p:par>
                          <p:cTn id="16" fill="hold">
                            <p:stCondLst>
                              <p:cond delay="6000"/>
                            </p:stCondLst>
                            <p:childTnLst>
                              <p:par>
                                <p:cTn id="17" presetID="8" presetClass="entr" presetSubtype="16" fill="hold" grpId="0" nodeType="after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diamond(in)">
                                      <p:cBhvr>
                                        <p:cTn id="19" dur="2000"/>
                                        <p:tgtEl>
                                          <p:spTgt spid="8"/>
                                        </p:tgtEl>
                                      </p:cBhvr>
                                    </p:animEffect>
                                  </p:childTnLst>
                                </p:cTn>
                              </p:par>
                            </p:childTnLst>
                          </p:cTn>
                        </p:par>
                        <p:par>
                          <p:cTn id="20" fill="hold">
                            <p:stCondLst>
                              <p:cond delay="8000"/>
                            </p:stCondLst>
                            <p:childTnLst>
                              <p:par>
                                <p:cTn id="21" presetID="8" presetClass="entr" presetSubtype="16" fill="hold" grpId="0" nodeType="after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diamond(in)">
                                      <p:cBhvr>
                                        <p:cTn id="23" dur="2000"/>
                                        <p:tgtEl>
                                          <p:spTgt spid="9"/>
                                        </p:tgtEl>
                                      </p:cBhvr>
                                    </p:animEffect>
                                  </p:childTnLst>
                                </p:cTn>
                              </p:par>
                            </p:childTnLst>
                          </p:cTn>
                        </p:par>
                        <p:par>
                          <p:cTn id="24" fill="hold">
                            <p:stCondLst>
                              <p:cond delay="10000"/>
                            </p:stCondLst>
                            <p:childTnLst>
                              <p:par>
                                <p:cTn id="25" presetID="8" presetClass="entr" presetSubtype="16" fill="hold" grpId="0" nodeType="after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diamond(in)">
                                      <p:cBhvr>
                                        <p:cTn id="27"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1"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4</TotalTime>
  <Words>575</Words>
  <Application>Microsoft Office PowerPoint</Application>
  <PresentationFormat>On-screen Show (4:3)</PresentationFormat>
  <Paragraphs>95</Paragraphs>
  <Slides>18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Arial</vt:lpstr>
      <vt:lpstr>Calibri</vt:lpstr>
      <vt:lpstr>Times New Roman</vt:lpstr>
      <vt:lpstr>B Nazanin</vt:lpstr>
      <vt:lpstr>B Mitra</vt:lpstr>
      <vt:lpstr>B Davat</vt:lpstr>
      <vt:lpstr>Verve</vt:lpstr>
      <vt:lpstr>به نام خدا</vt:lpstr>
      <vt:lpstr>معرفی :</vt:lpstr>
      <vt:lpstr>Health Sciences  Medicine and Dentistry  Nursing and Health Professions  Pharmacology, Toxicology and Pharmaceutical Science  Veterinary Science and Veterinary Medicine  Social Sciences and Humanities  Arts and Humanities  Business, Management and Accounting  Decision Sciences  Economics, Econometrics and Finance  Psychology  Social Sciences </vt:lpstr>
      <vt:lpstr>آدرس :</vt:lpstr>
      <vt:lpstr>Slide 5</vt:lpstr>
      <vt:lpstr>صفحه جستجو</vt:lpstr>
      <vt:lpstr>نمونه جستجو</vt:lpstr>
      <vt:lpstr>نتایج</vt:lpstr>
      <vt:lpstr>مرور مجلات و کتابها </vt:lpstr>
      <vt:lpstr>با کلیک روی عناوین مجلات می توان فهرست مندرجات آن را مشاهده نمود و متن کامل مقالات را دانلود کرد</vt:lpstr>
      <vt:lpstr>مشاهده فصلهای کتاب و امکان دانلود هر فصل به صورت مجزا </vt:lpstr>
      <vt:lpstr>Slide 12</vt:lpstr>
      <vt:lpstr>Slide 13</vt:lpstr>
      <vt:lpstr>استفاده از امکانات Alert</vt:lpstr>
      <vt:lpstr>انواع Alert در Sciencedirect</vt:lpstr>
      <vt:lpstr>نحوه ذخیره 20 فایل همزمان از  پایگاه Sciencedirect </vt:lpstr>
      <vt:lpstr>Slide 17</vt:lpstr>
      <vt:lpstr>Slide 18</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به نام خدا</dc:title>
  <dc:creator>lib</dc:creator>
  <cp:lastModifiedBy>lib</cp:lastModifiedBy>
  <cp:revision>1</cp:revision>
  <dcterms:created xsi:type="dcterms:W3CDTF">2012-10-29T04:57:59Z</dcterms:created>
  <dcterms:modified xsi:type="dcterms:W3CDTF">2012-10-29T05:02:54Z</dcterms:modified>
</cp:coreProperties>
</file>