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0B0F0"/>
                </a:solidFill>
                <a:cs typeface="2  Bardiya" panose="00000400000000000000" pitchFamily="2" charset="-78"/>
              </a:rPr>
              <a:t>طراحی و کنترل پروژ۰</a:t>
            </a:r>
            <a:endParaRPr lang="en-US" dirty="0">
              <a:solidFill>
                <a:srgbClr val="00B0F0"/>
              </a:solidFill>
              <a:cs typeface="2  Bardiya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دانشگاه صنعتی قوچان – مرداد ماه ۱۳۹۷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683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جلسه </a:t>
            </a:r>
            <a:r>
              <a:rPr lang="fa-IR" dirty="0" smtClean="0"/>
              <a:t>هشتم </a:t>
            </a:r>
            <a:r>
              <a:rPr lang="fa-IR" dirty="0"/>
              <a:t>- طراحی </a:t>
            </a:r>
            <a:r>
              <a:rPr lang="fa-IR" dirty="0" smtClean="0"/>
              <a:t>برای ...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500" y="2160589"/>
            <a:ext cx="8448502" cy="4291011"/>
          </a:xfrm>
        </p:spPr>
        <p:txBody>
          <a:bodyPr>
            <a:normAutofit/>
          </a:bodyPr>
          <a:lstStyle/>
          <a:p>
            <a:pPr lvl="0" algn="r" rtl="1"/>
            <a:r>
              <a:rPr lang="fa-IR" dirty="0" smtClean="0"/>
              <a:t>... سهولت ساخت و تولید یا مونتاژ</a:t>
            </a:r>
          </a:p>
          <a:p>
            <a:pPr algn="r" rtl="1"/>
            <a:r>
              <a:rPr lang="fa-IR" dirty="0" smtClean="0"/>
              <a:t> ... کاربری ساده </a:t>
            </a:r>
          </a:p>
          <a:p>
            <a:pPr algn="r" rtl="1"/>
            <a:r>
              <a:rPr lang="fa-IR" dirty="0" smtClean="0"/>
              <a:t> ... کارایی عالی</a:t>
            </a:r>
          </a:p>
          <a:p>
            <a:pPr algn="r" rtl="1"/>
            <a:r>
              <a:rPr lang="fa-IR" dirty="0" smtClean="0"/>
              <a:t> ... پابرجایی و ماندگاری</a:t>
            </a:r>
            <a:endParaRPr lang="fa-IR" dirty="0"/>
          </a:p>
          <a:p>
            <a:pPr algn="r" rtl="1"/>
            <a:r>
              <a:rPr lang="fa-IR" dirty="0" smtClean="0"/>
              <a:t> ... جداسازی ، سرویس،‌ تعمیر و نگهداری راحت </a:t>
            </a:r>
          </a:p>
          <a:p>
            <a:pPr lvl="0" algn="r" rtl="1"/>
            <a:r>
              <a:rPr lang="fa-IR" dirty="0" smtClean="0"/>
              <a:t> ... کاربری مطمئن</a:t>
            </a:r>
          </a:p>
          <a:p>
            <a:pPr algn="r" rtl="1"/>
            <a:r>
              <a:rPr lang="fa-IR" dirty="0" smtClean="0"/>
              <a:t> ... تدارکات </a:t>
            </a:r>
            <a:r>
              <a:rPr lang="fa-IR" dirty="0"/>
              <a:t>و پشتیبانی</a:t>
            </a:r>
            <a:endParaRPr lang="en-US" dirty="0"/>
          </a:p>
          <a:p>
            <a:pPr lvl="0" algn="r" rtl="1"/>
            <a:r>
              <a:rPr lang="fa-IR" dirty="0" smtClean="0"/>
              <a:t> ... امنیت</a:t>
            </a:r>
          </a:p>
          <a:p>
            <a:pPr lvl="0" algn="r" rtl="1"/>
            <a:r>
              <a:rPr lang="fa-IR" dirty="0" smtClean="0"/>
              <a:t> ... سازگاری با طبیعت</a:t>
            </a:r>
          </a:p>
          <a:p>
            <a:pPr lvl="0" algn="r" rtl="1"/>
            <a:r>
              <a:rPr lang="fa-IR" dirty="0" smtClean="0"/>
              <a:t> ... کاهش هزینه ها و اقتصادی بودن </a:t>
            </a:r>
          </a:p>
          <a:p>
            <a:pPr lvl="0"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853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جلسه </a:t>
            </a:r>
            <a:r>
              <a:rPr lang="fa-IR" dirty="0" smtClean="0"/>
              <a:t>نهم </a:t>
            </a:r>
            <a:r>
              <a:rPr lang="fa-IR" dirty="0"/>
              <a:t>- مدیریت </a:t>
            </a:r>
            <a:r>
              <a:rPr lang="fa-IR" dirty="0" smtClean="0"/>
              <a:t>پروژه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2160589"/>
            <a:ext cx="8689802" cy="3414711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مدیریت چیست؟</a:t>
            </a:r>
          </a:p>
          <a:p>
            <a:pPr algn="r" rtl="1"/>
            <a:r>
              <a:rPr lang="fa-IR" dirty="0" smtClean="0"/>
              <a:t>چرا مدیریت پروژه مهم است؟</a:t>
            </a:r>
          </a:p>
          <a:p>
            <a:pPr algn="r" rtl="1"/>
            <a:r>
              <a:rPr lang="fa-IR" dirty="0" smtClean="0"/>
              <a:t>چگونه پروژه ها را مدیریت کنیم؟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37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جلسه </a:t>
            </a:r>
            <a:r>
              <a:rPr lang="fa-IR" dirty="0" smtClean="0"/>
              <a:t>دهم </a:t>
            </a:r>
            <a:r>
              <a:rPr lang="fa-IR" dirty="0"/>
              <a:t>- جمع </a:t>
            </a:r>
            <a:r>
              <a:rPr lang="fa-IR" dirty="0" smtClean="0"/>
              <a:t>بندی و نتیجه گیری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2160589"/>
            <a:ext cx="8689802" cy="1458911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تفکر سیستمی</a:t>
            </a:r>
          </a:p>
          <a:p>
            <a:pPr algn="r" rtl="1"/>
            <a:r>
              <a:rPr lang="fa-IR" dirty="0" smtClean="0"/>
              <a:t>طراحی </a:t>
            </a:r>
            <a:r>
              <a:rPr lang="fa-IR" dirty="0" smtClean="0"/>
              <a:t>پروژه برای یک شرکت تولیدی</a:t>
            </a:r>
            <a:endParaRPr lang="fa-IR" dirty="0" smtClean="0"/>
          </a:p>
          <a:p>
            <a:pPr algn="r" rtl="1"/>
            <a:r>
              <a:rPr lang="fa-IR" dirty="0" smtClean="0"/>
              <a:t>مدیریت و کنترل پروژه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206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مراجع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2160589"/>
            <a:ext cx="8689802" cy="3414711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درس نامه های شعبانعلی، دکتر مشایخی</a:t>
            </a:r>
          </a:p>
          <a:p>
            <a:pPr algn="r" rtl="1"/>
            <a:r>
              <a:rPr lang="fa-IR" dirty="0"/>
              <a:t>مدیریت استراتژیک شرکت هواپیمایی </a:t>
            </a:r>
            <a:r>
              <a:rPr lang="fa-IR" dirty="0" smtClean="0"/>
              <a:t>بوئینگ</a:t>
            </a:r>
          </a:p>
          <a:p>
            <a:pPr algn="r" rtl="1"/>
            <a:r>
              <a:rPr lang="fa-IR" dirty="0" smtClean="0"/>
              <a:t>کتابهای تفکر سیستمی</a:t>
            </a:r>
          </a:p>
          <a:p>
            <a:pPr algn="r" rtl="1"/>
            <a:r>
              <a:rPr lang="fa-IR" dirty="0" smtClean="0"/>
              <a:t>کتاب های طراحی مهندسی</a:t>
            </a:r>
          </a:p>
          <a:p>
            <a:pPr algn="r" rtl="1"/>
            <a:r>
              <a:rPr lang="fa-IR" dirty="0" smtClean="0"/>
              <a:t>کتاب تحلیل و مهندسی </a:t>
            </a:r>
            <a:r>
              <a:rPr lang="fa-IR" dirty="0"/>
              <a:t>سیستم </a:t>
            </a:r>
            <a:r>
              <a:rPr lang="fa-IR" dirty="0" smtClean="0"/>
              <a:t>بلانچارد </a:t>
            </a:r>
            <a:r>
              <a:rPr lang="fa-IR" dirty="0"/>
              <a:t>فابریچی</a:t>
            </a:r>
            <a:endParaRPr lang="en-US" dirty="0"/>
          </a:p>
          <a:p>
            <a:pPr marL="0" indent="0" algn="r" rtl="1">
              <a:buNone/>
            </a:pPr>
            <a:r>
              <a:rPr lang="fa-IR" dirty="0" smtClean="0"/>
              <a:t> </a:t>
            </a:r>
            <a:endParaRPr lang="fa-IR" dirty="0" smtClean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339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رئوس مطالب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مقدمه</a:t>
            </a:r>
          </a:p>
          <a:p>
            <a:pPr algn="r" rtl="1"/>
            <a:r>
              <a:rPr lang="fa-IR" dirty="0" smtClean="0"/>
              <a:t>مفهوم نگاه و تفگر سیستمی</a:t>
            </a:r>
          </a:p>
          <a:p>
            <a:pPr algn="r" rtl="1"/>
            <a:r>
              <a:rPr lang="fa-IR" dirty="0" smtClean="0"/>
              <a:t>چرخه حیات پروژه</a:t>
            </a:r>
          </a:p>
          <a:p>
            <a:pPr algn="r" rtl="1"/>
            <a:r>
              <a:rPr lang="fa-IR" dirty="0" smtClean="0"/>
              <a:t>نیازشناسی </a:t>
            </a:r>
          </a:p>
          <a:p>
            <a:pPr algn="r" rtl="1"/>
            <a:r>
              <a:rPr lang="fa-IR" dirty="0" smtClean="0"/>
              <a:t>طراحی اولیه</a:t>
            </a:r>
          </a:p>
          <a:p>
            <a:pPr algn="r" rtl="1"/>
            <a:r>
              <a:rPr lang="fa-IR" dirty="0" smtClean="0"/>
              <a:t>طراحی مقدماتی</a:t>
            </a:r>
          </a:p>
          <a:p>
            <a:pPr algn="r" rtl="1"/>
            <a:r>
              <a:rPr lang="fa-IR" dirty="0" smtClean="0"/>
              <a:t>طراحی دقیق</a:t>
            </a:r>
          </a:p>
          <a:p>
            <a:pPr algn="r" rtl="1"/>
            <a:r>
              <a:rPr lang="fa-IR" dirty="0" smtClean="0"/>
              <a:t>طراحی برای ... </a:t>
            </a:r>
          </a:p>
          <a:p>
            <a:pPr algn="r" rtl="1"/>
            <a:r>
              <a:rPr lang="fa-IR" dirty="0" smtClean="0"/>
              <a:t>زمان بندی و کنترل پروژه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29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جلسه اول - مقدمه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تعریف مهندسی</a:t>
            </a:r>
          </a:p>
          <a:p>
            <a:pPr algn="r" rtl="1"/>
            <a:r>
              <a:rPr lang="fa-IR" dirty="0" smtClean="0"/>
              <a:t>جایگاه سیستم </a:t>
            </a:r>
          </a:p>
          <a:p>
            <a:pPr algn="r" rtl="1"/>
            <a:r>
              <a:rPr lang="fa-IR" dirty="0" smtClean="0"/>
              <a:t>توجه به طراحی سیستم و پروژه</a:t>
            </a:r>
          </a:p>
          <a:p>
            <a:pPr algn="r" rtl="1"/>
            <a:r>
              <a:rPr lang="fa-IR" dirty="0" smtClean="0"/>
              <a:t>ارزشهای بنیادی شرکت های بزرگ</a:t>
            </a:r>
          </a:p>
          <a:p>
            <a:pPr algn="r" rtl="1"/>
            <a:r>
              <a:rPr lang="fa-IR" dirty="0" smtClean="0"/>
              <a:t>طراحی پروژه در ایران</a:t>
            </a:r>
          </a:p>
          <a:p>
            <a:pPr algn="r" rtl="1"/>
            <a:r>
              <a:rPr lang="fa-IR" dirty="0" smtClean="0"/>
              <a:t>طراحی در در دانشگاه ها</a:t>
            </a:r>
          </a:p>
          <a:p>
            <a:pPr algn="r" rtl="1"/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156761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جلسه </a:t>
            </a:r>
            <a:r>
              <a:rPr lang="fa-IR" dirty="0" smtClean="0"/>
              <a:t>دوم </a:t>
            </a:r>
            <a:r>
              <a:rPr lang="fa-IR" dirty="0"/>
              <a:t>- مفهوم </a:t>
            </a:r>
            <a:r>
              <a:rPr lang="fa-IR" dirty="0" smtClean="0"/>
              <a:t>نگاه و تفکر سیستمی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چند نمونه کار : شعبانعلی، دکتر علینقی مشایخی، پیترسنگه </a:t>
            </a:r>
          </a:p>
          <a:p>
            <a:pPr algn="r" rtl="1"/>
            <a:r>
              <a:rPr lang="fa-IR" dirty="0" smtClean="0"/>
              <a:t>تفکر سیستمی به عنوان ویژگی مهم مدیر موفق و متعالی</a:t>
            </a:r>
          </a:p>
          <a:p>
            <a:pPr algn="r" rtl="1"/>
            <a:r>
              <a:rPr lang="fa-IR" dirty="0" smtClean="0"/>
              <a:t>تفکر سیستمی در مقابل تفکر خطی</a:t>
            </a:r>
          </a:p>
          <a:p>
            <a:pPr algn="r" rtl="1"/>
            <a:r>
              <a:rPr lang="fa-IR" dirty="0" smtClean="0"/>
              <a:t>تفکر سیستمی و تفکر استراتژیک </a:t>
            </a:r>
          </a:p>
          <a:p>
            <a:pPr algn="r" rtl="1"/>
            <a:r>
              <a:rPr lang="fa-IR" dirty="0" smtClean="0"/>
              <a:t>سیستم و پروژه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91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جلسه سوم - چرخه </a:t>
            </a:r>
            <a:r>
              <a:rPr lang="fa-IR" dirty="0" smtClean="0"/>
              <a:t>حیات پروژه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800" y="2160589"/>
            <a:ext cx="8080202" cy="658811"/>
          </a:xfrm>
        </p:spPr>
        <p:txBody>
          <a:bodyPr/>
          <a:lstStyle/>
          <a:p>
            <a:pPr algn="r" rtl="1"/>
            <a:r>
              <a:rPr lang="fa-IR" dirty="0" smtClean="0"/>
              <a:t>نیاز، طراحی، اجرا و راه اندازی،‌تعمیر و نگهداری، انهدام و بازیافت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2960689"/>
            <a:ext cx="5638800" cy="36052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868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جلسه چهارم - نیازشناسی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فلسفه نیازشناسی (چیستی،‌چرایی و چگونگی)</a:t>
            </a:r>
          </a:p>
          <a:p>
            <a:pPr algn="r" rtl="1"/>
            <a:r>
              <a:rPr lang="fa-IR" dirty="0" smtClean="0"/>
              <a:t>نیازشناسی چیست؟</a:t>
            </a:r>
          </a:p>
          <a:p>
            <a:pPr algn="r" rtl="1"/>
            <a:r>
              <a:rPr lang="fa-IR" dirty="0" smtClean="0"/>
              <a:t>چرا نیازشناسی لازم است؟</a:t>
            </a:r>
          </a:p>
          <a:p>
            <a:pPr algn="r" rtl="1"/>
            <a:r>
              <a:rPr lang="fa-IR" dirty="0" smtClean="0"/>
              <a:t>چگونه نیازشناسی انجام می شود؟</a:t>
            </a:r>
          </a:p>
          <a:p>
            <a:pPr marL="0" indent="0" algn="r" rtl="1">
              <a:buNone/>
            </a:pPr>
            <a:r>
              <a:rPr lang="fa-IR" dirty="0" smtClean="0"/>
              <a:t> 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97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جلسه </a:t>
            </a:r>
            <a:r>
              <a:rPr lang="fa-IR" dirty="0" smtClean="0"/>
              <a:t>پنجم </a:t>
            </a:r>
            <a:r>
              <a:rPr lang="fa-IR" dirty="0"/>
              <a:t>- طراحی مفهومی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5400" y="2160589"/>
            <a:ext cx="4168602" cy="1056033"/>
          </a:xfrm>
        </p:spPr>
        <p:txBody>
          <a:bodyPr/>
          <a:lstStyle/>
          <a:p>
            <a:pPr algn="r" rtl="1"/>
            <a:r>
              <a:rPr lang="fa-IR" dirty="0" smtClean="0"/>
              <a:t>مثال رودخانه</a:t>
            </a:r>
          </a:p>
          <a:p>
            <a:pPr algn="r" rtl="1"/>
            <a:r>
              <a:rPr lang="fa-IR" dirty="0" smtClean="0"/>
              <a:t>زاویه دید،‌ نگاه از کل نگر، ‌افق نگاه </a:t>
            </a:r>
            <a:endParaRPr lang="en-US" dirty="0"/>
          </a:p>
        </p:txBody>
      </p:sp>
      <p:pic>
        <p:nvPicPr>
          <p:cNvPr id="1026" name="Picture 2" descr="Image result for â«Ø²Ø§ÙÛÙ Ø¯ÛØ¯â¬â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40" y="2045493"/>
            <a:ext cx="3317875" cy="206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â«Ø§ÙÙ Ø¯ÛØ¯â¬â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00" y="4221162"/>
            <a:ext cx="3249956" cy="2063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â«ÙÚ¯Ø§Ù Ú©Ù ÙÚ¯Ø±â¬â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18"/>
          <a:stretch/>
        </p:blipFill>
        <p:spPr bwMode="auto">
          <a:xfrm>
            <a:off x="4241800" y="4221162"/>
            <a:ext cx="3882880" cy="206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3316" y="3216622"/>
            <a:ext cx="2498984" cy="306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1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جلسه </a:t>
            </a:r>
            <a:r>
              <a:rPr lang="fa-IR" dirty="0" smtClean="0"/>
              <a:t>ششم </a:t>
            </a:r>
            <a:r>
              <a:rPr lang="fa-IR" dirty="0"/>
              <a:t>- طراحی </a:t>
            </a:r>
            <a:r>
              <a:rPr lang="fa-IR" dirty="0" smtClean="0"/>
              <a:t>مقدماتی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2160589"/>
            <a:ext cx="8397702" cy="2589211"/>
          </a:xfrm>
        </p:spPr>
        <p:txBody>
          <a:bodyPr/>
          <a:lstStyle/>
          <a:p>
            <a:pPr lvl="0" algn="r" rtl="1"/>
            <a:r>
              <a:rPr lang="ar-SA" dirty="0" smtClean="0"/>
              <a:t>الزامات </a:t>
            </a:r>
            <a:r>
              <a:rPr lang="ar-SA" dirty="0"/>
              <a:t>طراحی برای </a:t>
            </a:r>
            <a:r>
              <a:rPr lang="ar-SA" dirty="0" smtClean="0"/>
              <a:t>عناصر </a:t>
            </a:r>
            <a:r>
              <a:rPr lang="ar-SA" dirty="0"/>
              <a:t>اصلی </a:t>
            </a:r>
            <a:r>
              <a:rPr lang="fa-IR" dirty="0" smtClean="0"/>
              <a:t>پروژه</a:t>
            </a:r>
            <a:endParaRPr lang="en-US" dirty="0"/>
          </a:p>
          <a:p>
            <a:pPr lvl="0" algn="r" rtl="1"/>
            <a:r>
              <a:rPr lang="ar-SA" dirty="0"/>
              <a:t>تهیه مشخصات محصول، فرایند استحصال و مواد </a:t>
            </a:r>
            <a:r>
              <a:rPr lang="ar-SA" dirty="0" smtClean="0"/>
              <a:t>اولیه</a:t>
            </a:r>
            <a:endParaRPr lang="en-US" dirty="0"/>
          </a:p>
          <a:p>
            <a:pPr lvl="0" algn="r" rtl="1"/>
            <a:r>
              <a:rPr lang="ar-SA" dirty="0" smtClean="0"/>
              <a:t>متغیرشناسی </a:t>
            </a:r>
            <a:r>
              <a:rPr lang="ar-SA" dirty="0"/>
              <a:t>در سطوح مختلف</a:t>
            </a:r>
            <a:endParaRPr lang="en-US" dirty="0"/>
          </a:p>
          <a:p>
            <a:pPr lvl="0" algn="r" rtl="1"/>
            <a:r>
              <a:rPr lang="ar-SA" dirty="0" smtClean="0"/>
              <a:t>طراحی </a:t>
            </a:r>
            <a:r>
              <a:rPr lang="ar-SA" dirty="0"/>
              <a:t>با استفاده از ابزارهای مرتبط مهندسی و فناوری</a:t>
            </a:r>
            <a:endParaRPr lang="en-US" dirty="0"/>
          </a:p>
          <a:p>
            <a:pPr lvl="0" algn="r" rtl="1"/>
            <a:r>
              <a:rPr lang="ar-SA" dirty="0"/>
              <a:t>انجام مصالحه برای بهبود اثربخشی</a:t>
            </a:r>
            <a:endParaRPr lang="en-US" dirty="0"/>
          </a:p>
          <a:p>
            <a:pPr lvl="0" algn="r" rtl="1"/>
            <a:r>
              <a:rPr lang="ar-SA" dirty="0"/>
              <a:t>بازنگری طراحی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69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جلسه </a:t>
            </a:r>
            <a:r>
              <a:rPr lang="fa-IR" dirty="0" smtClean="0"/>
              <a:t>هفتم </a:t>
            </a:r>
            <a:r>
              <a:rPr lang="fa-IR" dirty="0"/>
              <a:t>- طراحی </a:t>
            </a:r>
            <a:r>
              <a:rPr lang="fa-IR" dirty="0" smtClean="0"/>
              <a:t>دقیق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2160589"/>
            <a:ext cx="8397702" cy="2589211"/>
          </a:xfrm>
        </p:spPr>
        <p:txBody>
          <a:bodyPr/>
          <a:lstStyle/>
          <a:p>
            <a:pPr lvl="0" algn="r" rtl="1"/>
            <a:r>
              <a:rPr lang="ar-SA" dirty="0" smtClean="0"/>
              <a:t>الزامات </a:t>
            </a:r>
            <a:r>
              <a:rPr lang="fa-IR" dirty="0" smtClean="0"/>
              <a:t>نهایی </a:t>
            </a:r>
            <a:r>
              <a:rPr lang="ar-SA" dirty="0" smtClean="0"/>
              <a:t>طراحی </a:t>
            </a:r>
            <a:endParaRPr lang="fa-IR" dirty="0" smtClean="0"/>
          </a:p>
          <a:p>
            <a:pPr lvl="0" algn="r" rtl="1"/>
            <a:endParaRPr lang="en-US" dirty="0"/>
          </a:p>
          <a:p>
            <a:pPr lvl="0" algn="r" rtl="1"/>
            <a:r>
              <a:rPr lang="ar-SA" dirty="0" smtClean="0"/>
              <a:t>بازنگری </a:t>
            </a:r>
            <a:r>
              <a:rPr lang="ar-SA" dirty="0"/>
              <a:t>طراحی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744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514</TotalTime>
  <Words>349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2  Bardiya</vt:lpstr>
      <vt:lpstr>Arial</vt:lpstr>
      <vt:lpstr>Tahoma</vt:lpstr>
      <vt:lpstr>Trebuchet MS</vt:lpstr>
      <vt:lpstr>Wingdings 3</vt:lpstr>
      <vt:lpstr>Facet</vt:lpstr>
      <vt:lpstr>طراحی و کنترل پروژ۰</vt:lpstr>
      <vt:lpstr>رئوس مطالب</vt:lpstr>
      <vt:lpstr>جلسه اول - مقدمه</vt:lpstr>
      <vt:lpstr>جلسه دوم - مفهوم نگاه و تفکر سیستمی</vt:lpstr>
      <vt:lpstr>جلسه سوم - چرخه حیات پروژه</vt:lpstr>
      <vt:lpstr>جلسه چهارم - نیازشناسی</vt:lpstr>
      <vt:lpstr>جلسه پنجم - طراحی مفهومی</vt:lpstr>
      <vt:lpstr>جلسه ششم - طراحی مقدماتی</vt:lpstr>
      <vt:lpstr>جلسه هفتم - طراحی دقیق</vt:lpstr>
      <vt:lpstr>جلسه هشتم - طراحی برای ... </vt:lpstr>
      <vt:lpstr>جلسه نهم - مدیریت پروژه</vt:lpstr>
      <vt:lpstr>جلسه دهم - جمع بندی و نتیجه گیری</vt:lpstr>
      <vt:lpstr>مراجع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رشد و تعالی از دیدگاه قرآن</dc:title>
  <dc:creator>KP</dc:creator>
  <cp:lastModifiedBy>KP</cp:lastModifiedBy>
  <cp:revision>25</cp:revision>
  <dcterms:created xsi:type="dcterms:W3CDTF">2018-07-31T11:44:24Z</dcterms:created>
  <dcterms:modified xsi:type="dcterms:W3CDTF">2018-08-05T14:37:58Z</dcterms:modified>
</cp:coreProperties>
</file>