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38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AA5D0-DFF5-4311-9BDD-922F281A7498}" type="datetimeFigureOut">
              <a:rPr lang="fa-IR" smtClean="0"/>
              <a:pPr/>
              <a:t>1422/10/17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E2E4-92E7-4A44-86D9-D5ECE528392A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5357850"/>
          </a:xfrm>
        </p:spPr>
        <p:txBody>
          <a:bodyPr>
            <a:normAutofit/>
          </a:bodyPr>
          <a:lstStyle/>
          <a:p>
            <a:pPr algn="r"/>
            <a:r>
              <a:rPr lang="fa-IR" sz="6600" b="1" dirty="0" smtClean="0"/>
              <a:t>سوالات درس اول و دوم اجتماعی</a:t>
            </a:r>
            <a:br>
              <a:rPr lang="fa-IR" sz="6600" b="1" dirty="0" smtClean="0"/>
            </a:br>
            <a:r>
              <a:rPr lang="fa-IR" sz="6600" b="1" dirty="0"/>
              <a:t/>
            </a:r>
            <a:br>
              <a:rPr lang="fa-IR" sz="6600" b="1" dirty="0"/>
            </a:br>
            <a:r>
              <a:rPr lang="fa-IR" sz="4800" b="1" dirty="0" smtClean="0"/>
              <a:t>نویسنده: هانیا مرواری  </a:t>
            </a:r>
            <a:br>
              <a:rPr lang="fa-IR" sz="4800" b="1" dirty="0" smtClean="0"/>
            </a:br>
            <a:r>
              <a:rPr lang="fa-IR" sz="4800" b="1" dirty="0" smtClean="0"/>
              <a:t>نام معلم: خانم پرشنگ عبداللهی</a:t>
            </a:r>
            <a:br>
              <a:rPr lang="fa-IR" sz="4800" b="1" dirty="0" smtClean="0"/>
            </a:br>
            <a:r>
              <a:rPr lang="fa-IR" sz="4800" b="1" dirty="0" smtClean="0"/>
              <a:t>مدرسه ی شقایق</a:t>
            </a:r>
            <a:endParaRPr lang="fa-IR" sz="66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15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685778"/>
            </a:xfrm>
            <a:prstGeom prst="rect">
              <a:avLst/>
            </a:prstGeom>
          </p:spPr>
        </p:pic>
        <p:pic>
          <p:nvPicPr>
            <p:cNvPr id="5" name="Picture 4" descr="15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943247" y="3228975"/>
              <a:ext cx="6572272" cy="685778"/>
            </a:xfrm>
            <a:prstGeom prst="rect">
              <a:avLst/>
            </a:prstGeom>
          </p:spPr>
        </p:pic>
        <p:pic>
          <p:nvPicPr>
            <p:cNvPr id="6" name="Picture 5" descr="15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72222"/>
              <a:ext cx="9144000" cy="685778"/>
            </a:xfrm>
            <a:prstGeom prst="rect">
              <a:avLst/>
            </a:prstGeom>
          </p:spPr>
        </p:pic>
        <p:pic>
          <p:nvPicPr>
            <p:cNvPr id="7" name="Picture 6" descr="15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550694" y="3264694"/>
              <a:ext cx="6500834" cy="685778"/>
            </a:xfrm>
            <a:prstGeom prst="rect">
              <a:avLst/>
            </a:prstGeom>
          </p:spPr>
        </p:pic>
      </p:grpSp>
      <p:pic>
        <p:nvPicPr>
          <p:cNvPr id="8" name="Picture 7" descr="butterfly4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5000636"/>
            <a:ext cx="1438275" cy="1181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2000264"/>
          </a:xfrm>
        </p:spPr>
        <p:txBody>
          <a:bodyPr>
            <a:normAutofit/>
          </a:bodyPr>
          <a:lstStyle/>
          <a:p>
            <a:pPr algn="r"/>
            <a:r>
              <a:rPr lang="fa-IR" sz="6000" b="1" dirty="0" smtClean="0"/>
              <a:t>8- یکی از موضوعات مهم در روابط دوستی، ......... است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000" b="1" dirty="0" smtClean="0">
                <a:solidFill>
                  <a:schemeClr val="tx1"/>
                </a:solidFill>
              </a:rPr>
              <a:t>انتخاب دوستی</a:t>
            </a:r>
            <a:endParaRPr lang="fa-IR" sz="6000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3" y="0"/>
            <a:ext cx="9144004" cy="6858000"/>
            <a:chOff x="-3" y="0"/>
            <a:chExt cx="9144004" cy="6858000"/>
          </a:xfrm>
        </p:grpSpPr>
        <p:pic>
          <p:nvPicPr>
            <p:cNvPr id="4" name="Picture 3" descr="67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676275"/>
            </a:xfrm>
            <a:prstGeom prst="rect">
              <a:avLst/>
            </a:prstGeom>
          </p:spPr>
        </p:pic>
        <p:pic>
          <p:nvPicPr>
            <p:cNvPr id="5" name="Picture 4" descr="67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81725"/>
              <a:ext cx="9144000" cy="676275"/>
            </a:xfrm>
            <a:prstGeom prst="rect">
              <a:avLst/>
            </a:prstGeom>
          </p:spPr>
        </p:pic>
        <p:pic>
          <p:nvPicPr>
            <p:cNvPr id="6" name="Picture 5" descr="67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626543" y="3055144"/>
              <a:ext cx="5929356" cy="676275"/>
            </a:xfrm>
            <a:prstGeom prst="rect">
              <a:avLst/>
            </a:prstGeom>
          </p:spPr>
        </p:pic>
        <p:pic>
          <p:nvPicPr>
            <p:cNvPr id="7" name="Picture 6" descr="67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841188" y="3126582"/>
              <a:ext cx="5929352" cy="67627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857388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9- دوست خوب با شما...... و ..... است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صادق و یک رنگ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17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85794"/>
            </a:xfrm>
            <a:prstGeom prst="rect">
              <a:avLst/>
            </a:prstGeom>
          </p:spPr>
        </p:pic>
        <p:pic>
          <p:nvPicPr>
            <p:cNvPr id="5" name="Picture 4" descr="17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786426" y="3071822"/>
              <a:ext cx="5929354" cy="785794"/>
            </a:xfrm>
            <a:prstGeom prst="rect">
              <a:avLst/>
            </a:prstGeom>
          </p:spPr>
        </p:pic>
        <p:pic>
          <p:nvPicPr>
            <p:cNvPr id="6" name="Picture 5" descr="17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607499" y="3107541"/>
              <a:ext cx="6000792" cy="785794"/>
            </a:xfrm>
            <a:prstGeom prst="rect">
              <a:avLst/>
            </a:prstGeom>
          </p:spPr>
        </p:pic>
        <p:pic>
          <p:nvPicPr>
            <p:cNvPr id="7" name="Picture 6" descr="17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072206"/>
              <a:ext cx="9144000" cy="78579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772400" cy="1714512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10- دوست خوب......و.....است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خوش اخلاق  و با ادب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-214346" y="0"/>
            <a:ext cx="9358346" cy="6858000"/>
            <a:chOff x="-214346" y="0"/>
            <a:chExt cx="9358346" cy="6858000"/>
          </a:xfrm>
        </p:grpSpPr>
        <p:pic>
          <p:nvPicPr>
            <p:cNvPr id="5" name="Picture 4" descr="2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1162050"/>
            </a:xfrm>
            <a:prstGeom prst="rect">
              <a:avLst/>
            </a:prstGeom>
          </p:spPr>
        </p:pic>
        <p:pic>
          <p:nvPicPr>
            <p:cNvPr id="6" name="Picture 5" descr="2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705155" y="2990851"/>
              <a:ext cx="6143668" cy="1162050"/>
            </a:xfrm>
            <a:prstGeom prst="rect">
              <a:avLst/>
            </a:prstGeom>
          </p:spPr>
        </p:pic>
        <p:pic>
          <p:nvPicPr>
            <p:cNvPr id="7" name="Picture 6" descr="2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491141" y="2847975"/>
              <a:ext cx="6143668" cy="1162050"/>
            </a:xfrm>
            <a:prstGeom prst="rect">
              <a:avLst/>
            </a:prstGeom>
          </p:spPr>
        </p:pic>
        <p:pic>
          <p:nvPicPr>
            <p:cNvPr id="8" name="Picture 7" descr="2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695950"/>
              <a:ext cx="9144000" cy="116205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142984"/>
            <a:ext cx="7772400" cy="2071702"/>
          </a:xfrm>
        </p:spPr>
        <p:txBody>
          <a:bodyPr>
            <a:normAutofit/>
          </a:bodyPr>
          <a:lstStyle/>
          <a:p>
            <a:pPr algn="r"/>
            <a:r>
              <a:rPr lang="fa-IR" sz="6000" b="1" dirty="0" smtClean="0"/>
              <a:t>11- ...... دوست آسان است اما ........ آن مشکل!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14568"/>
          </a:xfrm>
        </p:spPr>
        <p:txBody>
          <a:bodyPr>
            <a:normAutofit lnSpcReduction="10000"/>
          </a:bodyPr>
          <a:lstStyle/>
          <a:p>
            <a:pPr algn="r"/>
            <a:r>
              <a:rPr lang="fa-IR" sz="6600" b="1" dirty="0" smtClean="0">
                <a:solidFill>
                  <a:schemeClr val="tx1"/>
                </a:solidFill>
              </a:rPr>
              <a:t>1- پیدا کردن</a:t>
            </a:r>
          </a:p>
          <a:p>
            <a:pPr algn="r"/>
            <a:r>
              <a:rPr lang="fa-IR" sz="6600" b="1" dirty="0" smtClean="0">
                <a:solidFill>
                  <a:schemeClr val="tx1"/>
                </a:solidFill>
              </a:rPr>
              <a:t>2- نگهداری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28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857232"/>
            </a:xfrm>
            <a:prstGeom prst="rect">
              <a:avLst/>
            </a:prstGeom>
          </p:spPr>
        </p:pic>
        <p:pic>
          <p:nvPicPr>
            <p:cNvPr id="5" name="Picture 4" descr="28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000768"/>
              <a:ext cx="9144000" cy="85723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142984"/>
            <a:ext cx="8286808" cy="1785950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12- .......و.....دوستی یک موضوع مهم است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071942"/>
            <a:ext cx="6858048" cy="1752600"/>
          </a:xfrm>
        </p:spPr>
        <p:txBody>
          <a:bodyPr>
            <a:normAutofit/>
          </a:bodyPr>
          <a:lstStyle/>
          <a:p>
            <a:r>
              <a:rPr lang="fa-IR" sz="6000" b="1" dirty="0" smtClean="0">
                <a:solidFill>
                  <a:schemeClr val="tx1"/>
                </a:solidFill>
              </a:rPr>
              <a:t>حفظ و نگهداری</a:t>
            </a:r>
            <a:endParaRPr lang="fa-IR" sz="6000" b="1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4" descr="86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928670"/>
            </a:xfrm>
            <a:prstGeom prst="rect">
              <a:avLst/>
            </a:prstGeom>
          </p:spPr>
        </p:pic>
        <p:pic>
          <p:nvPicPr>
            <p:cNvPr id="6" name="Picture 5" descr="86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929330"/>
              <a:ext cx="9144000" cy="92867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2143140"/>
          </a:xfrm>
        </p:spPr>
        <p:txBody>
          <a:bodyPr>
            <a:normAutofit/>
          </a:bodyPr>
          <a:lstStyle/>
          <a:p>
            <a:pPr algn="r"/>
            <a:r>
              <a:rPr lang="fa-IR" sz="6000" b="1" dirty="0" smtClean="0"/>
              <a:t>13- هر چیزی .......و...... دارد. 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حد و مرزی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75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571500"/>
            </a:xfrm>
            <a:prstGeom prst="rect">
              <a:avLst/>
            </a:prstGeom>
          </p:spPr>
        </p:pic>
        <p:pic>
          <p:nvPicPr>
            <p:cNvPr id="5" name="Picture 4" descr="75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286500"/>
              <a:ext cx="9144000" cy="571500"/>
            </a:xfrm>
            <a:prstGeom prst="rect">
              <a:avLst/>
            </a:prstGeom>
          </p:spPr>
        </p:pic>
        <p:pic>
          <p:nvPicPr>
            <p:cNvPr id="7" name="Picture 6" descr="75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857854" y="3143250"/>
              <a:ext cx="6000792" cy="571500"/>
            </a:xfrm>
            <a:prstGeom prst="rect">
              <a:avLst/>
            </a:prstGeom>
          </p:spPr>
        </p:pic>
        <p:pic>
          <p:nvPicPr>
            <p:cNvPr id="8" name="Picture 7" descr="75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714646" y="3143250"/>
              <a:ext cx="6000792" cy="5715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928670"/>
            <a:ext cx="7358114" cy="1785950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14- باید از دوستی های ...... پرهیز کرد.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افراطی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3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1000108"/>
            </a:xfrm>
            <a:prstGeom prst="rect">
              <a:avLst/>
            </a:prstGeom>
          </p:spPr>
        </p:pic>
        <p:pic>
          <p:nvPicPr>
            <p:cNvPr id="5" name="Picture 4" descr="3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857892"/>
              <a:ext cx="9144000" cy="1000108"/>
            </a:xfrm>
            <a:prstGeom prst="rect">
              <a:avLst/>
            </a:prstGeom>
          </p:spPr>
        </p:pic>
        <p:pic>
          <p:nvPicPr>
            <p:cNvPr id="6" name="Picture 5" descr="3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035979" y="2964649"/>
              <a:ext cx="5072066" cy="1000108"/>
            </a:xfrm>
            <a:prstGeom prst="rect">
              <a:avLst/>
            </a:prstGeom>
          </p:spPr>
        </p:pic>
        <p:pic>
          <p:nvPicPr>
            <p:cNvPr id="7" name="Picture 6" descr="3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6179335" y="2893227"/>
              <a:ext cx="4929222" cy="100010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85860"/>
            <a:ext cx="9144000" cy="1857388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15- به دوست وفادار باشیم و در ..... دوستمان هم از او دفاع کنیم. 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غیاب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88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1162050"/>
            </a:xfrm>
            <a:prstGeom prst="rect">
              <a:avLst/>
            </a:prstGeom>
          </p:spPr>
        </p:pic>
        <p:pic>
          <p:nvPicPr>
            <p:cNvPr id="5" name="Picture 4" descr="88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695950"/>
              <a:ext cx="9144000" cy="116205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2984"/>
            <a:ext cx="9144000" cy="2071702"/>
          </a:xfrm>
        </p:spPr>
        <p:txBody>
          <a:bodyPr>
            <a:normAutofit/>
          </a:bodyPr>
          <a:lstStyle/>
          <a:p>
            <a:pPr algn="r"/>
            <a:r>
              <a:rPr lang="fa-IR" sz="6000" b="1" dirty="0" smtClean="0"/>
              <a:t>16- اگر خطایی از دوستمان دیدیم، ............نکنیم.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عیب جویی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84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072206"/>
              <a:ext cx="9144000" cy="785794"/>
            </a:xfrm>
            <a:prstGeom prst="rect">
              <a:avLst/>
            </a:prstGeom>
          </p:spPr>
        </p:pic>
        <p:pic>
          <p:nvPicPr>
            <p:cNvPr id="5" name="Picture 4" descr="82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85723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928826"/>
          </a:xfrm>
        </p:spPr>
        <p:txBody>
          <a:bodyPr>
            <a:normAutofit/>
          </a:bodyPr>
          <a:lstStyle/>
          <a:p>
            <a:pPr algn="r"/>
            <a:r>
              <a:rPr lang="fa-IR" sz="6000" b="1" dirty="0" smtClean="0"/>
              <a:t>17- همه ی ما در زندگی به کمک .......... نیاز دارد.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دیگران</a:t>
            </a:r>
            <a:endParaRPr lang="fa-IR" sz="66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10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857232"/>
          </a:xfrm>
          <a:prstGeom prst="rect">
            <a:avLst/>
          </a:prstGeom>
        </p:spPr>
      </p:pic>
      <p:pic>
        <p:nvPicPr>
          <p:cNvPr id="5" name="Picture 4" descr="10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00768"/>
            <a:ext cx="9144000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2428892"/>
          </a:xfrm>
        </p:spPr>
        <p:txBody>
          <a:bodyPr>
            <a:noAutofit/>
          </a:bodyPr>
          <a:lstStyle/>
          <a:p>
            <a:pPr algn="r"/>
            <a:r>
              <a:rPr lang="fa-IR" sz="6000" b="1" dirty="0" smtClean="0"/>
              <a:t>1- انسان موجودی ....... است و </a:t>
            </a:r>
            <a:r>
              <a:rPr lang="fa-IR" sz="6000" b="1" dirty="0" smtClean="0"/>
              <a:t>نمی </a:t>
            </a:r>
            <a:r>
              <a:rPr lang="fa-IR" sz="6000" b="1" dirty="0" smtClean="0"/>
              <a:t>تواند تنها زندگی کند.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اجتماعی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1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85790"/>
            </a:xfrm>
            <a:prstGeom prst="rect">
              <a:avLst/>
            </a:prstGeom>
          </p:spPr>
        </p:pic>
        <p:pic>
          <p:nvPicPr>
            <p:cNvPr id="5" name="Picture 4" descr="1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607845" y="3321845"/>
              <a:ext cx="6286520" cy="785790"/>
            </a:xfrm>
            <a:prstGeom prst="rect">
              <a:avLst/>
            </a:prstGeom>
          </p:spPr>
        </p:pic>
        <p:pic>
          <p:nvPicPr>
            <p:cNvPr id="6" name="Picture 5" descr="1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714658" y="3357552"/>
              <a:ext cx="6215106" cy="785790"/>
            </a:xfrm>
            <a:prstGeom prst="rect">
              <a:avLst/>
            </a:prstGeom>
          </p:spPr>
        </p:pic>
        <p:pic>
          <p:nvPicPr>
            <p:cNvPr id="7" name="Picture 6" descr="1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48" y="6072210"/>
              <a:ext cx="7715304" cy="78579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500990" cy="2500330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18- ......و..... دوستان در تاثیر می گذارد و مانیز تاثیراتیبر روی دوستان خود داریم. 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143380"/>
            <a:ext cx="6400800" cy="1752600"/>
          </a:xfrm>
        </p:spPr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رفتار و اخلاق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pic>
          <p:nvPicPr>
            <p:cNvPr id="4" name="Picture 3" descr="106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1071546"/>
            </a:xfrm>
            <a:prstGeom prst="rect">
              <a:avLst/>
            </a:prstGeom>
          </p:spPr>
        </p:pic>
        <p:pic>
          <p:nvPicPr>
            <p:cNvPr id="5" name="Picture 4" descr="106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786454"/>
              <a:ext cx="9144000" cy="1071546"/>
            </a:xfrm>
            <a:prstGeom prst="rect">
              <a:avLst/>
            </a:prstGeom>
          </p:spPr>
        </p:pic>
        <p:pic>
          <p:nvPicPr>
            <p:cNvPr id="6" name="Picture 5" descr="106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6192336" y="2808790"/>
              <a:ext cx="4831783" cy="1071546"/>
            </a:xfrm>
            <a:prstGeom prst="rect">
              <a:avLst/>
            </a:prstGeom>
          </p:spPr>
        </p:pic>
        <p:pic>
          <p:nvPicPr>
            <p:cNvPr id="7" name="Picture 6" descr="106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1964557" y="2893227"/>
              <a:ext cx="5000660" cy="107154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785950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19- داشتن دوستان خوب ...... و .........زیادی دارد.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مزایا و فواید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117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642918"/>
            </a:xfrm>
            <a:prstGeom prst="rect">
              <a:avLst/>
            </a:prstGeom>
          </p:spPr>
        </p:pic>
        <p:pic>
          <p:nvPicPr>
            <p:cNvPr id="5" name="Picture 4" descr="117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215082"/>
              <a:ext cx="9144000" cy="642918"/>
            </a:xfrm>
            <a:prstGeom prst="rect">
              <a:avLst/>
            </a:prstGeom>
          </p:spPr>
        </p:pic>
        <p:pic>
          <p:nvPicPr>
            <p:cNvPr id="6" name="Picture 5" descr="117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965021" y="3178979"/>
              <a:ext cx="5715040" cy="642918"/>
            </a:xfrm>
            <a:prstGeom prst="rect">
              <a:avLst/>
            </a:prstGeom>
          </p:spPr>
        </p:pic>
        <p:pic>
          <p:nvPicPr>
            <p:cNvPr id="7" name="Picture 6" descr="117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536061" y="3178979"/>
              <a:ext cx="5715040" cy="64291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2643206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20- بد ترین افراد کسانی هستند که میان مردم .......... می کنند و بین دوستان جدایی می اندازند.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4357694"/>
            <a:ext cx="6400800" cy="1752600"/>
          </a:xfrm>
        </p:spPr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سخن چینی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9144002" cy="6858000"/>
            <a:chOff x="0" y="0"/>
            <a:chExt cx="9144002" cy="6858000"/>
          </a:xfrm>
        </p:grpSpPr>
        <p:pic>
          <p:nvPicPr>
            <p:cNvPr id="5" name="Picture 4" descr="186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965028" y="3036108"/>
              <a:ext cx="6000791" cy="357157"/>
            </a:xfrm>
            <a:prstGeom prst="rect">
              <a:avLst/>
            </a:prstGeom>
          </p:spPr>
        </p:pic>
        <p:pic>
          <p:nvPicPr>
            <p:cNvPr id="6" name="Picture 5" descr="193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144000" cy="600075"/>
            </a:xfrm>
            <a:prstGeom prst="rect">
              <a:avLst/>
            </a:prstGeom>
          </p:spPr>
        </p:pic>
        <p:pic>
          <p:nvPicPr>
            <p:cNvPr id="7" name="Picture 6" descr="193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6257925"/>
              <a:ext cx="9144000" cy="600075"/>
            </a:xfrm>
            <a:prstGeom prst="rect">
              <a:avLst/>
            </a:prstGeom>
          </p:spPr>
        </p:pic>
        <p:pic>
          <p:nvPicPr>
            <p:cNvPr id="8" name="Picture 7" descr="186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821817" y="3178983"/>
              <a:ext cx="6000791" cy="357157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2071702"/>
          </a:xfrm>
        </p:spPr>
        <p:txBody>
          <a:bodyPr>
            <a:normAutofit/>
          </a:bodyPr>
          <a:lstStyle/>
          <a:p>
            <a:pPr algn="r"/>
            <a:r>
              <a:rPr lang="fa-IR" sz="6000" b="1" dirty="0" smtClean="0"/>
              <a:t>2- تنهایی برای انسان ها ................است.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4429132"/>
            <a:ext cx="6400800" cy="1752600"/>
          </a:xfrm>
        </p:spPr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احساس ناخوشایند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Picture 6" descr="11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642918"/>
            </a:xfrm>
            <a:prstGeom prst="rect">
              <a:avLst/>
            </a:prstGeom>
          </p:spPr>
        </p:pic>
        <p:pic>
          <p:nvPicPr>
            <p:cNvPr id="8" name="Picture 7" descr="11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6036458" y="3178980"/>
              <a:ext cx="5572165" cy="642918"/>
            </a:xfrm>
            <a:prstGeom prst="rect">
              <a:avLst/>
            </a:prstGeom>
          </p:spPr>
        </p:pic>
        <p:pic>
          <p:nvPicPr>
            <p:cNvPr id="9" name="Picture 8" descr="11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464621" y="3036101"/>
              <a:ext cx="5572160" cy="642918"/>
            </a:xfrm>
            <a:prstGeom prst="rect">
              <a:avLst/>
            </a:prstGeom>
          </p:spPr>
        </p:pic>
        <p:pic>
          <p:nvPicPr>
            <p:cNvPr id="10" name="Picture 9" descr="11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215082"/>
              <a:ext cx="9144000" cy="64291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772400" cy="1857388"/>
          </a:xfrm>
        </p:spPr>
        <p:txBody>
          <a:bodyPr>
            <a:noAutofit/>
          </a:bodyPr>
          <a:lstStyle/>
          <a:p>
            <a:pPr algn="r"/>
            <a:r>
              <a:rPr lang="fa-IR" sz="6000" b="1" dirty="0" smtClean="0"/>
              <a:t>3- ..........یکی از مهم ترین نیاز های ما به شمار می رود.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دوستی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4" descr="167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857232"/>
            </a:xfrm>
            <a:prstGeom prst="rect">
              <a:avLst/>
            </a:prstGeom>
          </p:spPr>
        </p:pic>
        <p:pic>
          <p:nvPicPr>
            <p:cNvPr id="6" name="Picture 5" descr="167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857852" y="2928934"/>
              <a:ext cx="5715064" cy="857232"/>
            </a:xfrm>
            <a:prstGeom prst="rect">
              <a:avLst/>
            </a:prstGeom>
          </p:spPr>
        </p:pic>
        <p:pic>
          <p:nvPicPr>
            <p:cNvPr id="7" name="Picture 6" descr="167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286028" y="2928946"/>
              <a:ext cx="5429288" cy="857232"/>
            </a:xfrm>
            <a:prstGeom prst="rect">
              <a:avLst/>
            </a:prstGeom>
          </p:spPr>
        </p:pic>
        <p:pic>
          <p:nvPicPr>
            <p:cNvPr id="8" name="Picture 7" descr="167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000768"/>
              <a:ext cx="9144000" cy="85723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928826"/>
          </a:xfrm>
        </p:spPr>
        <p:txBody>
          <a:bodyPr>
            <a:noAutofit/>
          </a:bodyPr>
          <a:lstStyle/>
          <a:p>
            <a:pPr algn="r"/>
            <a:r>
              <a:rPr lang="fa-IR" b="1" dirty="0" smtClean="0"/>
              <a:t>4- همه ی ما نیاز داریم که دوستانی داشته باشیم تا هم به آن ها محبت کنیم و هم مورد ........و......دیگران قرار بگیریم </a:t>
            </a:r>
            <a:endParaRPr lang="fa-I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توجه و مهربانی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2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14356"/>
            </a:xfrm>
            <a:prstGeom prst="rect">
              <a:avLst/>
            </a:prstGeom>
          </p:spPr>
        </p:pic>
        <p:pic>
          <p:nvPicPr>
            <p:cNvPr id="5" name="Picture 4" descr="2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643218" y="3071822"/>
              <a:ext cx="6000792" cy="714356"/>
            </a:xfrm>
            <a:prstGeom prst="rect">
              <a:avLst/>
            </a:prstGeom>
          </p:spPr>
        </p:pic>
        <p:pic>
          <p:nvPicPr>
            <p:cNvPr id="6" name="Picture 5" descr="2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786426" y="3000384"/>
              <a:ext cx="6000792" cy="714356"/>
            </a:xfrm>
            <a:prstGeom prst="rect">
              <a:avLst/>
            </a:prstGeom>
          </p:spPr>
        </p:pic>
        <p:pic>
          <p:nvPicPr>
            <p:cNvPr id="7" name="Picture 6" descr="21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143644"/>
              <a:ext cx="9144000" cy="71435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2286016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/>
              <a:t>5- خداوند در........ماانسان ها میل به محبت کردن و محبت دیدن ونیاز برقراری ارتباط با دیگران را قرار داده  است. </a:t>
            </a:r>
            <a:endParaRPr lang="fa-I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214818"/>
            <a:ext cx="6400800" cy="1752600"/>
          </a:xfrm>
        </p:spPr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سرشت</a:t>
            </a:r>
            <a:endParaRPr lang="fa-IR" sz="66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2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81025"/>
          </a:xfrm>
          <a:prstGeom prst="rect">
            <a:avLst/>
          </a:prstGeom>
        </p:spPr>
      </p:pic>
      <p:pic>
        <p:nvPicPr>
          <p:cNvPr id="5" name="Picture 4" descr="2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2888463" y="3174190"/>
            <a:ext cx="6357950" cy="58102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2" y="0"/>
            <a:ext cx="9144002" cy="6858000"/>
            <a:chOff x="-2" y="0"/>
            <a:chExt cx="9144002" cy="6858000"/>
          </a:xfrm>
        </p:grpSpPr>
        <p:pic>
          <p:nvPicPr>
            <p:cNvPr id="6" name="Picture 5" descr="2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603075" y="3317074"/>
              <a:ext cx="6500826" cy="581025"/>
            </a:xfrm>
            <a:prstGeom prst="rect">
              <a:avLst/>
            </a:prstGeom>
          </p:spPr>
        </p:pic>
        <p:pic>
          <p:nvPicPr>
            <p:cNvPr id="7" name="Picture 6" descr="2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276975"/>
              <a:ext cx="9144000" cy="581025"/>
            </a:xfrm>
            <a:prstGeom prst="rect">
              <a:avLst/>
            </a:prstGeom>
          </p:spPr>
        </p:pic>
        <p:pic>
          <p:nvPicPr>
            <p:cNvPr id="8" name="Picture 7" descr="2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" y="0"/>
              <a:ext cx="9144000" cy="581025"/>
            </a:xfrm>
            <a:prstGeom prst="rect">
              <a:avLst/>
            </a:prstGeom>
          </p:spPr>
        </p:pic>
        <p:pic>
          <p:nvPicPr>
            <p:cNvPr id="9" name="Picture 8" descr="22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888464" y="3174190"/>
              <a:ext cx="6357950" cy="58102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857388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انسان از........و......با دوستان خوب لذت می برد.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3857628"/>
            <a:ext cx="7929618" cy="2109790"/>
          </a:xfrm>
        </p:spPr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صحبت کردن و هم نشینی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Picture 3" descr="1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500042"/>
            </a:xfrm>
            <a:prstGeom prst="rect">
              <a:avLst/>
            </a:prstGeom>
          </p:spPr>
        </p:pic>
        <p:pic>
          <p:nvPicPr>
            <p:cNvPr id="5" name="Picture 4" descr="1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357958"/>
              <a:ext cx="9144000" cy="500042"/>
            </a:xfrm>
            <a:prstGeom prst="rect">
              <a:avLst/>
            </a:prstGeom>
          </p:spPr>
        </p:pic>
        <p:pic>
          <p:nvPicPr>
            <p:cNvPr id="6" name="Picture 5" descr="1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893583" y="3036103"/>
              <a:ext cx="6000792" cy="500042"/>
            </a:xfrm>
            <a:prstGeom prst="rect">
              <a:avLst/>
            </a:prstGeom>
          </p:spPr>
        </p:pic>
        <p:pic>
          <p:nvPicPr>
            <p:cNvPr id="7" name="Picture 6" descr="19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750375" y="3107541"/>
              <a:ext cx="6000792" cy="50004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772400" cy="2000264"/>
          </a:xfrm>
        </p:spPr>
        <p:txBody>
          <a:bodyPr>
            <a:normAutofit/>
          </a:bodyPr>
          <a:lstStyle/>
          <a:p>
            <a:pPr algn="r"/>
            <a:r>
              <a:rPr lang="fa-IR" sz="6000" b="1" dirty="0" smtClean="0"/>
              <a:t>6- دوستان، ما را در......یاری می کند.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500570"/>
            <a:ext cx="6400800" cy="1752600"/>
          </a:xfrm>
        </p:spPr>
        <p:txBody>
          <a:bodyPr>
            <a:normAutofit/>
          </a:bodyPr>
          <a:lstStyle/>
          <a:p>
            <a:r>
              <a:rPr lang="fa-IR" sz="6600" b="1" dirty="0" smtClean="0">
                <a:solidFill>
                  <a:schemeClr val="tx1"/>
                </a:solidFill>
              </a:rPr>
              <a:t>مشکلات</a:t>
            </a:r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" y="0"/>
            <a:ext cx="9144004" cy="6858000"/>
            <a:chOff x="-1" y="0"/>
            <a:chExt cx="9144004" cy="6858000"/>
          </a:xfrm>
        </p:grpSpPr>
        <p:pic>
          <p:nvPicPr>
            <p:cNvPr id="4" name="Picture 3" descr="148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428625"/>
            </a:xfrm>
            <a:prstGeom prst="rect">
              <a:avLst/>
            </a:prstGeom>
          </p:spPr>
        </p:pic>
        <p:pic>
          <p:nvPicPr>
            <p:cNvPr id="5" name="Picture 4" descr="148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714995" y="3000388"/>
              <a:ext cx="6215106" cy="642910"/>
            </a:xfrm>
            <a:prstGeom prst="rect">
              <a:avLst/>
            </a:prstGeom>
          </p:spPr>
        </p:pic>
        <p:pic>
          <p:nvPicPr>
            <p:cNvPr id="6" name="Picture 5" descr="148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928961" y="3143250"/>
              <a:ext cx="6286546" cy="428625"/>
            </a:xfrm>
            <a:prstGeom prst="rect">
              <a:avLst/>
            </a:prstGeom>
          </p:spPr>
        </p:pic>
        <p:pic>
          <p:nvPicPr>
            <p:cNvPr id="7" name="Picture 6" descr="148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29375"/>
              <a:ext cx="9144000" cy="42862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2357454"/>
          </a:xfrm>
        </p:spPr>
        <p:txBody>
          <a:bodyPr>
            <a:normAutofit fontScale="90000"/>
          </a:bodyPr>
          <a:lstStyle/>
          <a:p>
            <a:pPr algn="r"/>
            <a:r>
              <a:rPr lang="fa-IR" sz="6000" b="1" dirty="0" smtClean="0"/>
              <a:t>7- صحبت کردن با یک دوست</a:t>
            </a:r>
            <a:br>
              <a:rPr lang="fa-IR" sz="6000" b="1" dirty="0" smtClean="0"/>
            </a:br>
            <a:r>
              <a:rPr lang="fa-IR" sz="6000" b="1" dirty="0" smtClean="0"/>
              <a:t>.....و..... باعث میشود تا احساس .......و..... کنیم</a:t>
            </a:r>
            <a:endParaRPr lang="fa-I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43196"/>
          </a:xfrm>
        </p:spPr>
        <p:txBody>
          <a:bodyPr>
            <a:normAutofit/>
          </a:bodyPr>
          <a:lstStyle/>
          <a:p>
            <a:pPr algn="r"/>
            <a:r>
              <a:rPr lang="fa-IR" sz="6600" b="1" dirty="0" smtClean="0">
                <a:solidFill>
                  <a:schemeClr val="tx1"/>
                </a:solidFill>
              </a:rPr>
              <a:t>1- عاقل و صبور</a:t>
            </a:r>
          </a:p>
          <a:p>
            <a:pPr algn="r"/>
            <a:r>
              <a:rPr lang="fa-IR" sz="6600" b="1" dirty="0" smtClean="0">
                <a:solidFill>
                  <a:schemeClr val="tx1"/>
                </a:solidFill>
              </a:rPr>
              <a:t>2- سبکی و آرامش</a:t>
            </a:r>
            <a:endParaRPr lang="fa-IR" sz="6600" b="1" dirty="0" smtClean="0">
              <a:solidFill>
                <a:schemeClr val="tx1"/>
              </a:solidFill>
            </a:endParaRPr>
          </a:p>
          <a:p>
            <a:pPr algn="r"/>
            <a:endParaRPr lang="fa-IR" sz="6600" b="1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Picture 6" descr="3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642918"/>
            </a:xfrm>
            <a:prstGeom prst="rect">
              <a:avLst/>
            </a:prstGeom>
          </p:spPr>
        </p:pic>
        <p:pic>
          <p:nvPicPr>
            <p:cNvPr id="8" name="Picture 7" descr="3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5965037" y="3178963"/>
              <a:ext cx="5715008" cy="642918"/>
            </a:xfrm>
            <a:prstGeom prst="rect">
              <a:avLst/>
            </a:prstGeom>
          </p:spPr>
        </p:pic>
        <p:pic>
          <p:nvPicPr>
            <p:cNvPr id="9" name="Picture 8" descr="3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-2643206" y="3071810"/>
              <a:ext cx="6000760" cy="714348"/>
            </a:xfrm>
            <a:prstGeom prst="rect">
              <a:avLst/>
            </a:prstGeom>
          </p:spPr>
        </p:pic>
        <p:pic>
          <p:nvPicPr>
            <p:cNvPr id="10" name="Picture 9" descr="30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215082"/>
              <a:ext cx="9144000" cy="64291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321</Words>
  <Application>Microsoft Office PowerPoint</Application>
  <PresentationFormat>On-screen Show (4:3)</PresentationFormat>
  <Paragraphs>45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سوالات درس اول و دوم اجتماعی  نویسنده: هانیا مرواری   نام معلم: خانم پرشنگ عبداللهی مدرسه ی شقایق</vt:lpstr>
      <vt:lpstr>1- انسان موجودی ....... است و نمی تواند تنها زندگی کند.</vt:lpstr>
      <vt:lpstr>2- تنهایی برای انسان ها ................است.</vt:lpstr>
      <vt:lpstr>3- ..........یکی از مهم ترین نیاز های ما به شمار می رود.</vt:lpstr>
      <vt:lpstr>4- همه ی ما نیاز داریم که دوستانی داشته باشیم تا هم به آن ها محبت کنیم و هم مورد ........و......دیگران قرار بگیریم </vt:lpstr>
      <vt:lpstr>5- خداوند در........ماانسان ها میل به محبت کردن و محبت دیدن ونیاز برقراری ارتباط با دیگران را قرار داده  است. </vt:lpstr>
      <vt:lpstr>انسان از........و......با دوستان خوب لذت می برد.</vt:lpstr>
      <vt:lpstr>6- دوستان، ما را در......یاری می کند.</vt:lpstr>
      <vt:lpstr>7- صحبت کردن با یک دوست .....و..... باعث میشود تا احساس .......و..... کنیم</vt:lpstr>
      <vt:lpstr>8- یکی از موضوعات مهم در روابط دوستی، ......... است</vt:lpstr>
      <vt:lpstr>9- دوست خوب با شما...... و ..... است</vt:lpstr>
      <vt:lpstr>10- دوست خوب......و.....است</vt:lpstr>
      <vt:lpstr>11- ...... دوست آسان است اما ........ آن مشکل!</vt:lpstr>
      <vt:lpstr>12- .......و.....دوستی یک موضوع مهم است</vt:lpstr>
      <vt:lpstr>13- هر چیزی .......و...... دارد. </vt:lpstr>
      <vt:lpstr>14- باید از دوستی های ...... پرهیز کرد.</vt:lpstr>
      <vt:lpstr>15- به دوست وفادار باشیم و در ..... دوستمان هم از او دفاع کنیم. </vt:lpstr>
      <vt:lpstr>16- اگر خطایی از دوستمان دیدیم، ............نکنیم.</vt:lpstr>
      <vt:lpstr>17- همه ی ما در زندگی به کمک .......... نیاز دارد.</vt:lpstr>
      <vt:lpstr>18- ......و..... دوستان در تاثیر می گذارد و مانیز تاثیراتیبر روی دوستان خود داریم. </vt:lpstr>
      <vt:lpstr>19- داشتن دوستان خوب ...... و .........زیادی دارد.</vt:lpstr>
      <vt:lpstr>20- بد ترین افراد کسانی هستند که میان مردم .......... می کنند و بین دوستان جدایی می اندازند.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سوالات درس اول و دوم اجتماعی  نویسنده: هانیا مرواری   نام معلم: خانم پرشنگ عبداللهی مدرسه ی شقایق</dc:title>
  <dc:creator>NedaKurd</dc:creator>
  <cp:lastModifiedBy>NedaKurd</cp:lastModifiedBy>
  <cp:revision>3</cp:revision>
  <dcterms:created xsi:type="dcterms:W3CDTF">2001-12-31T21:27:56Z</dcterms:created>
  <dcterms:modified xsi:type="dcterms:W3CDTF">2001-12-31T22:51:21Z</dcterms:modified>
</cp:coreProperties>
</file>