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1" r:id="rId3"/>
    <p:sldId id="262" r:id="rId4"/>
    <p:sldId id="279" r:id="rId5"/>
    <p:sldId id="257" r:id="rId6"/>
    <p:sldId id="258" r:id="rId7"/>
    <p:sldId id="260" r:id="rId8"/>
    <p:sldId id="259" r:id="rId9"/>
    <p:sldId id="264" r:id="rId10"/>
    <p:sldId id="267" r:id="rId11"/>
    <p:sldId id="269" r:id="rId12"/>
    <p:sldId id="266" r:id="rId13"/>
    <p:sldId id="270" r:id="rId14"/>
    <p:sldId id="273" r:id="rId15"/>
    <p:sldId id="274" r:id="rId16"/>
    <p:sldId id="281" r:id="rId17"/>
    <p:sldId id="282" r:id="rId18"/>
    <p:sldId id="283" r:id="rId19"/>
    <p:sldId id="285" r:id="rId20"/>
    <p:sldId id="276" r:id="rId21"/>
    <p:sldId id="277" r:id="rId22"/>
    <p:sldId id="278" r:id="rId23"/>
    <p:sldId id="284" r:id="rId24"/>
    <p:sldId id="28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CFFB8F-C3DF-4700-A508-F1954A9B8292}" type="doc">
      <dgm:prSet loTypeId="urn:microsoft.com/office/officeart/2011/layout/Tab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BA9C04A-D37B-4E13-9F80-943762BEFA68}">
      <dgm:prSet phldrT="[Text]" custT="1"/>
      <dgm:spPr/>
      <dgm:t>
        <a:bodyPr/>
        <a:lstStyle/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نخست</a:t>
          </a:r>
        </a:p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تا اوایل دهه 1950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751AA6AB-1258-4177-8A03-F559C9DF12A4}" type="parTrans" cxnId="{B12A88A5-40A2-48A1-91A2-32F03618591E}">
      <dgm:prSet/>
      <dgm:spPr/>
      <dgm:t>
        <a:bodyPr/>
        <a:lstStyle/>
        <a:p>
          <a:endParaRPr lang="en-US"/>
        </a:p>
      </dgm:t>
    </dgm:pt>
    <dgm:pt modelId="{DF891866-F3DF-4889-AB55-4D2577E24C18}" type="sibTrans" cxnId="{B12A88A5-40A2-48A1-91A2-32F03618591E}">
      <dgm:prSet/>
      <dgm:spPr/>
      <dgm:t>
        <a:bodyPr/>
        <a:lstStyle/>
        <a:p>
          <a:endParaRPr lang="en-US"/>
        </a:p>
      </dgm:t>
    </dgm:pt>
    <dgm:pt modelId="{6FDB1065-E3BC-4F99-9883-0698896A3C50}">
      <dgm:prSet phldrT="[Text]" custT="1"/>
      <dgm:spPr/>
      <dgm:t>
        <a:bodyPr/>
        <a:lstStyle/>
        <a:p>
          <a:r>
            <a:rPr lang="fa-IR" sz="36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نگرش تولید مدار</a:t>
          </a:r>
          <a:endParaRPr lang="en-US" sz="36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9A9DF7BC-82E5-4D1A-A822-FE398C557A8F}" type="parTrans" cxnId="{5AD42FD3-2351-4D2B-9CB1-B8CBACF55FF0}">
      <dgm:prSet/>
      <dgm:spPr/>
      <dgm:t>
        <a:bodyPr/>
        <a:lstStyle/>
        <a:p>
          <a:endParaRPr lang="en-US"/>
        </a:p>
      </dgm:t>
    </dgm:pt>
    <dgm:pt modelId="{1C08598A-48E7-475D-9551-5B9538888859}" type="sibTrans" cxnId="{5AD42FD3-2351-4D2B-9CB1-B8CBACF55FF0}">
      <dgm:prSet/>
      <dgm:spPr/>
      <dgm:t>
        <a:bodyPr/>
        <a:lstStyle/>
        <a:p>
          <a:endParaRPr lang="en-US"/>
        </a:p>
      </dgm:t>
    </dgm:pt>
    <dgm:pt modelId="{DC1F0255-B52A-44A6-99E9-C9A8A9153C7A}">
      <dgm:prSet phldrT="[Text]" custT="1"/>
      <dgm:spPr/>
      <dgm:t>
        <a:bodyPr/>
        <a:lstStyle/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دوم </a:t>
          </a:r>
        </a:p>
        <a:p>
          <a:r>
            <a:rPr lang="fa-IR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دراواسط</a:t>
          </a:r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 دهه 1950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2E1FF720-6203-498D-A00C-E0F9105A470D}" type="parTrans" cxnId="{49BFB8F6-1FCA-45FA-8C16-1B8C157B0565}">
      <dgm:prSet/>
      <dgm:spPr/>
      <dgm:t>
        <a:bodyPr/>
        <a:lstStyle/>
        <a:p>
          <a:endParaRPr lang="en-US"/>
        </a:p>
      </dgm:t>
    </dgm:pt>
    <dgm:pt modelId="{7574C6E7-59E3-4D29-A7F5-D9FEC2382336}" type="sibTrans" cxnId="{49BFB8F6-1FCA-45FA-8C16-1B8C157B0565}">
      <dgm:prSet/>
      <dgm:spPr/>
      <dgm:t>
        <a:bodyPr/>
        <a:lstStyle/>
        <a:p>
          <a:endParaRPr lang="en-US"/>
        </a:p>
      </dgm:t>
    </dgm:pt>
    <dgm:pt modelId="{E943CBFA-A404-4E03-AD5A-570B37BE99D7}">
      <dgm:prSet phldrT="[Text]" custT="1"/>
      <dgm:spPr/>
      <dgm:t>
        <a:bodyPr/>
        <a:lstStyle/>
        <a:p>
          <a:r>
            <a:rPr lang="fa-I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نگرش فروش مدار</a:t>
          </a:r>
          <a:endParaRPr lang="en-US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9400C711-7A6A-4A8C-8BC6-805BE1C53734}" type="parTrans" cxnId="{1271C1A8-EDDD-4F1C-9936-F0A4F22915A4}">
      <dgm:prSet/>
      <dgm:spPr/>
      <dgm:t>
        <a:bodyPr/>
        <a:lstStyle/>
        <a:p>
          <a:endParaRPr lang="en-US"/>
        </a:p>
      </dgm:t>
    </dgm:pt>
    <dgm:pt modelId="{BE2FA0BD-E9CA-4F88-8A8C-8CA3D1FEB927}" type="sibTrans" cxnId="{1271C1A8-EDDD-4F1C-9936-F0A4F22915A4}">
      <dgm:prSet/>
      <dgm:spPr/>
      <dgm:t>
        <a:bodyPr/>
        <a:lstStyle/>
        <a:p>
          <a:endParaRPr lang="en-US"/>
        </a:p>
      </dgm:t>
    </dgm:pt>
    <dgm:pt modelId="{C9883C78-E695-4710-B6CA-70F8CE3B21C3}">
      <dgm:prSet custT="1"/>
      <dgm:spPr/>
      <dgm:t>
        <a:bodyPr/>
        <a:lstStyle/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چهارم</a:t>
          </a:r>
        </a:p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سال های اخیر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3F609D21-1947-421B-B850-9CD56633E432}" type="parTrans" cxnId="{D2CFE58B-8D6C-4B31-AA61-57928C18322E}">
      <dgm:prSet/>
      <dgm:spPr/>
      <dgm:t>
        <a:bodyPr/>
        <a:lstStyle/>
        <a:p>
          <a:endParaRPr lang="en-US"/>
        </a:p>
      </dgm:t>
    </dgm:pt>
    <dgm:pt modelId="{D0D59478-9176-4DFC-B851-0ACFD674963D}" type="sibTrans" cxnId="{D2CFE58B-8D6C-4B31-AA61-57928C18322E}">
      <dgm:prSet/>
      <dgm:spPr/>
      <dgm:t>
        <a:bodyPr/>
        <a:lstStyle/>
        <a:p>
          <a:endParaRPr lang="en-US"/>
        </a:p>
      </dgm:t>
    </dgm:pt>
    <dgm:pt modelId="{7395C0DB-5D27-4D55-985C-A749C4708AFB}">
      <dgm:prSet custT="1"/>
      <dgm:spPr/>
      <dgm:t>
        <a:bodyPr/>
        <a:lstStyle/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سوم</a:t>
          </a:r>
        </a:p>
        <a:p>
          <a:r>
            <a:rPr lang="fa-I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از اوایل دهه1970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D5A1FBC9-6426-4BE4-A782-F733479862B8}" type="parTrans" cxnId="{48DA434B-1710-4881-9D87-5F86E33594EF}">
      <dgm:prSet/>
      <dgm:spPr/>
      <dgm:t>
        <a:bodyPr/>
        <a:lstStyle/>
        <a:p>
          <a:endParaRPr lang="en-US"/>
        </a:p>
      </dgm:t>
    </dgm:pt>
    <dgm:pt modelId="{DD87222D-39F4-4794-BE88-5B1E1B834463}" type="sibTrans" cxnId="{48DA434B-1710-4881-9D87-5F86E33594EF}">
      <dgm:prSet/>
      <dgm:spPr/>
      <dgm:t>
        <a:bodyPr/>
        <a:lstStyle/>
        <a:p>
          <a:endParaRPr lang="en-US"/>
        </a:p>
      </dgm:t>
    </dgm:pt>
    <dgm:pt modelId="{B5F8B102-5F95-462F-9353-57F4FCA2D3D5}" type="pres">
      <dgm:prSet presAssocID="{F6CFFB8F-C3DF-4700-A508-F1954A9B829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1281A815-4C4E-4F97-AF5E-044C6C52CFCA}" type="pres">
      <dgm:prSet presAssocID="{0BA9C04A-D37B-4E13-9F80-943762BEFA68}" presName="composite" presStyleCnt="0"/>
      <dgm:spPr/>
    </dgm:pt>
    <dgm:pt modelId="{433A7766-9B8F-4240-A7E7-2EF6A0C56412}" type="pres">
      <dgm:prSet presAssocID="{0BA9C04A-D37B-4E13-9F80-943762BEFA68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6901C4B-D1C1-49D0-9CDC-FD65DC419694}" type="pres">
      <dgm:prSet presAssocID="{0BA9C04A-D37B-4E13-9F80-943762BEFA68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48BF8E-BC3A-4467-846F-2781776E3184}" type="pres">
      <dgm:prSet presAssocID="{0BA9C04A-D37B-4E13-9F80-943762BEFA68}" presName="Accent" presStyleLbl="parChTrans1D1" presStyleIdx="0" presStyleCnt="4"/>
      <dgm:spPr/>
    </dgm:pt>
    <dgm:pt modelId="{D6E0A0F4-6AA6-4306-A5C9-A4ECACA138A2}" type="pres">
      <dgm:prSet presAssocID="{DF891866-F3DF-4889-AB55-4D2577E24C18}" presName="sibTrans" presStyleCnt="0"/>
      <dgm:spPr/>
    </dgm:pt>
    <dgm:pt modelId="{7A705F08-AE95-4A09-A91D-C1252D085988}" type="pres">
      <dgm:prSet presAssocID="{DC1F0255-B52A-44A6-99E9-C9A8A9153C7A}" presName="composite" presStyleCnt="0"/>
      <dgm:spPr/>
    </dgm:pt>
    <dgm:pt modelId="{53E02B9A-FA73-4625-B2D9-32E76B548561}" type="pres">
      <dgm:prSet presAssocID="{DC1F0255-B52A-44A6-99E9-C9A8A9153C7A}" presName="First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ED07E-A54E-4A78-BC28-5E4E86AD2CE4}" type="pres">
      <dgm:prSet presAssocID="{DC1F0255-B52A-44A6-99E9-C9A8A9153C7A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736BA-2C67-4728-83FD-0F14FCE7B091}" type="pres">
      <dgm:prSet presAssocID="{DC1F0255-B52A-44A6-99E9-C9A8A9153C7A}" presName="Accent" presStyleLbl="parChTrans1D1" presStyleIdx="1" presStyleCnt="4"/>
      <dgm:spPr/>
    </dgm:pt>
    <dgm:pt modelId="{C58133A9-A622-4ED8-A141-A5BAB7C86D79}" type="pres">
      <dgm:prSet presAssocID="{7574C6E7-59E3-4D29-A7F5-D9FEC2382336}" presName="sibTrans" presStyleCnt="0"/>
      <dgm:spPr/>
    </dgm:pt>
    <dgm:pt modelId="{A2BA5E48-6D59-42B0-9DD9-48F0B7543DA5}" type="pres">
      <dgm:prSet presAssocID="{7395C0DB-5D27-4D55-985C-A749C4708AFB}" presName="composite" presStyleCnt="0"/>
      <dgm:spPr/>
    </dgm:pt>
    <dgm:pt modelId="{9997207C-8729-44D8-8241-6E04B80BD1B5}" type="pres">
      <dgm:prSet presAssocID="{7395C0DB-5D27-4D55-985C-A749C4708AFB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C10E7F84-C8A3-4D86-AC83-E5C13A818539}" type="pres">
      <dgm:prSet presAssocID="{7395C0DB-5D27-4D55-985C-A749C4708AFB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94131C19-B70A-41A9-B8A7-3EDB41DB8614}" type="pres">
      <dgm:prSet presAssocID="{7395C0DB-5D27-4D55-985C-A749C4708AFB}" presName="Accent" presStyleLbl="parChTrans1D1" presStyleIdx="2" presStyleCnt="4"/>
      <dgm:spPr/>
    </dgm:pt>
    <dgm:pt modelId="{64A1C27D-1EF9-468C-883C-EEE0B011A46B}" type="pres">
      <dgm:prSet presAssocID="{DD87222D-39F4-4794-BE88-5B1E1B834463}" presName="sibTrans" presStyleCnt="0"/>
      <dgm:spPr/>
    </dgm:pt>
    <dgm:pt modelId="{F47E754E-0A30-4342-95FE-03F6B37667A1}" type="pres">
      <dgm:prSet presAssocID="{C9883C78-E695-4710-B6CA-70F8CE3B21C3}" presName="composite" presStyleCnt="0"/>
      <dgm:spPr/>
    </dgm:pt>
    <dgm:pt modelId="{CCE97D66-6B23-4AF2-93A2-F44993A6F18E}" type="pres">
      <dgm:prSet presAssocID="{C9883C78-E695-4710-B6CA-70F8CE3B21C3}" presName="FirstChild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D41A4390-D1BE-48FB-A8BA-53B1F676E69F}" type="pres">
      <dgm:prSet presAssocID="{C9883C78-E695-4710-B6CA-70F8CE3B21C3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D5C66404-9585-4767-BB8B-F2B02D841338}" type="pres">
      <dgm:prSet presAssocID="{C9883C78-E695-4710-B6CA-70F8CE3B21C3}" presName="Accent" presStyleLbl="parChTrans1D1" presStyleIdx="3" presStyleCnt="4"/>
      <dgm:spPr/>
    </dgm:pt>
  </dgm:ptLst>
  <dgm:cxnLst>
    <dgm:cxn modelId="{5AD42FD3-2351-4D2B-9CB1-B8CBACF55FF0}" srcId="{0BA9C04A-D37B-4E13-9F80-943762BEFA68}" destId="{6FDB1065-E3BC-4F99-9883-0698896A3C50}" srcOrd="0" destOrd="0" parTransId="{9A9DF7BC-82E5-4D1A-A822-FE398C557A8F}" sibTransId="{1C08598A-48E7-475D-9551-5B9538888859}"/>
    <dgm:cxn modelId="{FB1327DC-4FDF-4493-B03D-550E97AAB5A9}" type="presOf" srcId="{E943CBFA-A404-4E03-AD5A-570B37BE99D7}" destId="{53E02B9A-FA73-4625-B2D9-32E76B548561}" srcOrd="0" destOrd="0" presId="urn:microsoft.com/office/officeart/2011/layout/TabList"/>
    <dgm:cxn modelId="{FD03A51B-FFCA-4B85-8042-5E37847E05EB}" type="presOf" srcId="{C9883C78-E695-4710-B6CA-70F8CE3B21C3}" destId="{D41A4390-D1BE-48FB-A8BA-53B1F676E69F}" srcOrd="0" destOrd="0" presId="urn:microsoft.com/office/officeart/2011/layout/TabList"/>
    <dgm:cxn modelId="{E17903F4-2428-4253-9AA9-08378F6E7376}" type="presOf" srcId="{DC1F0255-B52A-44A6-99E9-C9A8A9153C7A}" destId="{419ED07E-A54E-4A78-BC28-5E4E86AD2CE4}" srcOrd="0" destOrd="0" presId="urn:microsoft.com/office/officeart/2011/layout/TabList"/>
    <dgm:cxn modelId="{49BFB8F6-1FCA-45FA-8C16-1B8C157B0565}" srcId="{F6CFFB8F-C3DF-4700-A508-F1954A9B8292}" destId="{DC1F0255-B52A-44A6-99E9-C9A8A9153C7A}" srcOrd="1" destOrd="0" parTransId="{2E1FF720-6203-498D-A00C-E0F9105A470D}" sibTransId="{7574C6E7-59E3-4D29-A7F5-D9FEC2382336}"/>
    <dgm:cxn modelId="{DAEE6680-85CD-4875-BC70-17B31624750F}" type="presOf" srcId="{6FDB1065-E3BC-4F99-9883-0698896A3C50}" destId="{433A7766-9B8F-4240-A7E7-2EF6A0C56412}" srcOrd="0" destOrd="0" presId="urn:microsoft.com/office/officeart/2011/layout/TabList"/>
    <dgm:cxn modelId="{861AB54D-696C-48BE-A600-1FC80054C799}" type="presOf" srcId="{F6CFFB8F-C3DF-4700-A508-F1954A9B8292}" destId="{B5F8B102-5F95-462F-9353-57F4FCA2D3D5}" srcOrd="0" destOrd="0" presId="urn:microsoft.com/office/officeart/2011/layout/TabList"/>
    <dgm:cxn modelId="{9885E949-D594-4BE6-A145-9AD06DEDFB02}" type="presOf" srcId="{7395C0DB-5D27-4D55-985C-A749C4708AFB}" destId="{C10E7F84-C8A3-4D86-AC83-E5C13A818539}" srcOrd="0" destOrd="0" presId="urn:microsoft.com/office/officeart/2011/layout/TabList"/>
    <dgm:cxn modelId="{1271C1A8-EDDD-4F1C-9936-F0A4F22915A4}" srcId="{DC1F0255-B52A-44A6-99E9-C9A8A9153C7A}" destId="{E943CBFA-A404-4E03-AD5A-570B37BE99D7}" srcOrd="0" destOrd="0" parTransId="{9400C711-7A6A-4A8C-8BC6-805BE1C53734}" sibTransId="{BE2FA0BD-E9CA-4F88-8A8C-8CA3D1FEB927}"/>
    <dgm:cxn modelId="{D2CFE58B-8D6C-4B31-AA61-57928C18322E}" srcId="{F6CFFB8F-C3DF-4700-A508-F1954A9B8292}" destId="{C9883C78-E695-4710-B6CA-70F8CE3B21C3}" srcOrd="3" destOrd="0" parTransId="{3F609D21-1947-421B-B850-9CD56633E432}" sibTransId="{D0D59478-9176-4DFC-B851-0ACFD674963D}"/>
    <dgm:cxn modelId="{B12A88A5-40A2-48A1-91A2-32F03618591E}" srcId="{F6CFFB8F-C3DF-4700-A508-F1954A9B8292}" destId="{0BA9C04A-D37B-4E13-9F80-943762BEFA68}" srcOrd="0" destOrd="0" parTransId="{751AA6AB-1258-4177-8A03-F559C9DF12A4}" sibTransId="{DF891866-F3DF-4889-AB55-4D2577E24C18}"/>
    <dgm:cxn modelId="{616DA441-6D43-44B7-9176-FDC179C4DB39}" type="presOf" srcId="{0BA9C04A-D37B-4E13-9F80-943762BEFA68}" destId="{B6901C4B-D1C1-49D0-9CDC-FD65DC419694}" srcOrd="0" destOrd="0" presId="urn:microsoft.com/office/officeart/2011/layout/TabList"/>
    <dgm:cxn modelId="{48DA434B-1710-4881-9D87-5F86E33594EF}" srcId="{F6CFFB8F-C3DF-4700-A508-F1954A9B8292}" destId="{7395C0DB-5D27-4D55-985C-A749C4708AFB}" srcOrd="2" destOrd="0" parTransId="{D5A1FBC9-6426-4BE4-A782-F733479862B8}" sibTransId="{DD87222D-39F4-4794-BE88-5B1E1B834463}"/>
    <dgm:cxn modelId="{F8D9C9C1-0030-4AF3-9A47-4E1E58E425FB}" type="presParOf" srcId="{B5F8B102-5F95-462F-9353-57F4FCA2D3D5}" destId="{1281A815-4C4E-4F97-AF5E-044C6C52CFCA}" srcOrd="0" destOrd="0" presId="urn:microsoft.com/office/officeart/2011/layout/TabList"/>
    <dgm:cxn modelId="{6EB09180-3231-45A1-B02A-F22960FC730D}" type="presParOf" srcId="{1281A815-4C4E-4F97-AF5E-044C6C52CFCA}" destId="{433A7766-9B8F-4240-A7E7-2EF6A0C56412}" srcOrd="0" destOrd="0" presId="urn:microsoft.com/office/officeart/2011/layout/TabList"/>
    <dgm:cxn modelId="{79648DD4-36D4-499C-88A2-484750B4A717}" type="presParOf" srcId="{1281A815-4C4E-4F97-AF5E-044C6C52CFCA}" destId="{B6901C4B-D1C1-49D0-9CDC-FD65DC419694}" srcOrd="1" destOrd="0" presId="urn:microsoft.com/office/officeart/2011/layout/TabList"/>
    <dgm:cxn modelId="{79B4658A-A7F8-4F9E-ABAB-BC539FA90C4E}" type="presParOf" srcId="{1281A815-4C4E-4F97-AF5E-044C6C52CFCA}" destId="{F348BF8E-BC3A-4467-846F-2781776E3184}" srcOrd="2" destOrd="0" presId="urn:microsoft.com/office/officeart/2011/layout/TabList"/>
    <dgm:cxn modelId="{FE0344D8-3CC5-4B61-8ADA-459EDF952B10}" type="presParOf" srcId="{B5F8B102-5F95-462F-9353-57F4FCA2D3D5}" destId="{D6E0A0F4-6AA6-4306-A5C9-A4ECACA138A2}" srcOrd="1" destOrd="0" presId="urn:microsoft.com/office/officeart/2011/layout/TabList"/>
    <dgm:cxn modelId="{F9ABD998-CD3F-4A7C-B70B-59665B890D1C}" type="presParOf" srcId="{B5F8B102-5F95-462F-9353-57F4FCA2D3D5}" destId="{7A705F08-AE95-4A09-A91D-C1252D085988}" srcOrd="2" destOrd="0" presId="urn:microsoft.com/office/officeart/2011/layout/TabList"/>
    <dgm:cxn modelId="{AB262EAA-12E0-4184-BA3A-DCF29A94B0CD}" type="presParOf" srcId="{7A705F08-AE95-4A09-A91D-C1252D085988}" destId="{53E02B9A-FA73-4625-B2D9-32E76B548561}" srcOrd="0" destOrd="0" presId="urn:microsoft.com/office/officeart/2011/layout/TabList"/>
    <dgm:cxn modelId="{DBF935B4-48BA-44EA-ADA0-48B2FE82AB5D}" type="presParOf" srcId="{7A705F08-AE95-4A09-A91D-C1252D085988}" destId="{419ED07E-A54E-4A78-BC28-5E4E86AD2CE4}" srcOrd="1" destOrd="0" presId="urn:microsoft.com/office/officeart/2011/layout/TabList"/>
    <dgm:cxn modelId="{37D9BEEF-5885-415D-8E8C-FF4718EA7591}" type="presParOf" srcId="{7A705F08-AE95-4A09-A91D-C1252D085988}" destId="{703736BA-2C67-4728-83FD-0F14FCE7B091}" srcOrd="2" destOrd="0" presId="urn:microsoft.com/office/officeart/2011/layout/TabList"/>
    <dgm:cxn modelId="{E86978CE-B1AA-429B-B9CD-9CE802EA18CE}" type="presParOf" srcId="{B5F8B102-5F95-462F-9353-57F4FCA2D3D5}" destId="{C58133A9-A622-4ED8-A141-A5BAB7C86D79}" srcOrd="3" destOrd="0" presId="urn:microsoft.com/office/officeart/2011/layout/TabList"/>
    <dgm:cxn modelId="{A5FC17C9-7722-480F-9ED9-B1B8BA31AAC4}" type="presParOf" srcId="{B5F8B102-5F95-462F-9353-57F4FCA2D3D5}" destId="{A2BA5E48-6D59-42B0-9DD9-48F0B7543DA5}" srcOrd="4" destOrd="0" presId="urn:microsoft.com/office/officeart/2011/layout/TabList"/>
    <dgm:cxn modelId="{7F2741EE-838D-45CA-B66A-63C5DCF51178}" type="presParOf" srcId="{A2BA5E48-6D59-42B0-9DD9-48F0B7543DA5}" destId="{9997207C-8729-44D8-8241-6E04B80BD1B5}" srcOrd="0" destOrd="0" presId="urn:microsoft.com/office/officeart/2011/layout/TabList"/>
    <dgm:cxn modelId="{7C138FE9-63B5-4C1C-B434-B3FC32B30E99}" type="presParOf" srcId="{A2BA5E48-6D59-42B0-9DD9-48F0B7543DA5}" destId="{C10E7F84-C8A3-4D86-AC83-E5C13A818539}" srcOrd="1" destOrd="0" presId="urn:microsoft.com/office/officeart/2011/layout/TabList"/>
    <dgm:cxn modelId="{F63C974D-8D0B-4143-8976-07A22C69B43E}" type="presParOf" srcId="{A2BA5E48-6D59-42B0-9DD9-48F0B7543DA5}" destId="{94131C19-B70A-41A9-B8A7-3EDB41DB8614}" srcOrd="2" destOrd="0" presId="urn:microsoft.com/office/officeart/2011/layout/TabList"/>
    <dgm:cxn modelId="{11F869B5-0D2E-491B-BD00-66C077F30367}" type="presParOf" srcId="{B5F8B102-5F95-462F-9353-57F4FCA2D3D5}" destId="{64A1C27D-1EF9-468C-883C-EEE0B011A46B}" srcOrd="5" destOrd="0" presId="urn:microsoft.com/office/officeart/2011/layout/TabList"/>
    <dgm:cxn modelId="{5A10FB5D-7254-4CDD-8BE3-EC6E10867982}" type="presParOf" srcId="{B5F8B102-5F95-462F-9353-57F4FCA2D3D5}" destId="{F47E754E-0A30-4342-95FE-03F6B37667A1}" srcOrd="6" destOrd="0" presId="urn:microsoft.com/office/officeart/2011/layout/TabList"/>
    <dgm:cxn modelId="{1FB0506A-A4AB-40BC-B4C2-A83267AA1ACE}" type="presParOf" srcId="{F47E754E-0A30-4342-95FE-03F6B37667A1}" destId="{CCE97D66-6B23-4AF2-93A2-F44993A6F18E}" srcOrd="0" destOrd="0" presId="urn:microsoft.com/office/officeart/2011/layout/TabList"/>
    <dgm:cxn modelId="{8DCE263F-B2DE-4F76-9665-819DF3D9224A}" type="presParOf" srcId="{F47E754E-0A30-4342-95FE-03F6B37667A1}" destId="{D41A4390-D1BE-48FB-A8BA-53B1F676E69F}" srcOrd="1" destOrd="0" presId="urn:microsoft.com/office/officeart/2011/layout/TabList"/>
    <dgm:cxn modelId="{62A1D339-E618-4BC8-A79A-9040ECD8B5DB}" type="presParOf" srcId="{F47E754E-0A30-4342-95FE-03F6B37667A1}" destId="{D5C66404-9585-4767-BB8B-F2B02D841338}" srcOrd="2" destOrd="0" presId="urn:microsoft.com/office/officeart/2011/layout/TabList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CB3D23-5E02-47CE-A9FF-941F8A636B06}" type="doc">
      <dgm:prSet loTypeId="urn:microsoft.com/office/officeart/2005/8/layout/cycle5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5069DEA-5F93-43F8-B5D0-E81309131E49}">
      <dgm:prSet phldrT="[Text]" custT="1"/>
      <dgm:spPr/>
      <dgm:t>
        <a:bodyPr/>
        <a:lstStyle/>
        <a:p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2.توزیع بیشتر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AA21C497-CB2C-4B0B-A9F3-FCCD3DE90BDD}" type="parTrans" cxnId="{35EA4CB1-D973-4CA8-9034-A111C6C0A97E}">
      <dgm:prSet/>
      <dgm:spPr/>
      <dgm:t>
        <a:bodyPr/>
        <a:lstStyle/>
        <a:p>
          <a:endParaRPr lang="en-US"/>
        </a:p>
      </dgm:t>
    </dgm:pt>
    <dgm:pt modelId="{B85314E6-DDDA-4518-96FE-C98C0593AFD8}" type="sibTrans" cxnId="{35EA4CB1-D973-4CA8-9034-A111C6C0A97E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884E2EA1-12AA-4D80-BD47-F3B7430A4D18}">
      <dgm:prSet phldrT="[Text]" custT="1"/>
      <dgm:spPr/>
      <dgm:t>
        <a:bodyPr/>
        <a:lstStyle/>
        <a:p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3.فروش بیشتر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AC4B0A4D-01F8-4F17-8605-39601FA07DCE}" type="parTrans" cxnId="{200EAECE-E6CB-491F-B1E0-F1744A90B7FD}">
      <dgm:prSet/>
      <dgm:spPr/>
      <dgm:t>
        <a:bodyPr/>
        <a:lstStyle/>
        <a:p>
          <a:endParaRPr lang="en-US"/>
        </a:p>
      </dgm:t>
    </dgm:pt>
    <dgm:pt modelId="{FCB4FE6F-CE6E-4924-951E-6F47A69E0D03}" type="sibTrans" cxnId="{200EAECE-E6CB-491F-B1E0-F1744A90B7FD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038DF297-C6C1-4235-ADC6-A611A659074E}">
      <dgm:prSet phldrT="[Text]" custT="1"/>
      <dgm:spPr/>
      <dgm:t>
        <a:bodyPr/>
        <a:lstStyle/>
        <a:p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4.افزایش سود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BB87E29F-2765-46D8-A486-08ECCDCFC0B3}" type="parTrans" cxnId="{5F51A6FD-27F9-4F03-A74C-A5BB293BF960}">
      <dgm:prSet/>
      <dgm:spPr/>
      <dgm:t>
        <a:bodyPr/>
        <a:lstStyle/>
        <a:p>
          <a:endParaRPr lang="en-US"/>
        </a:p>
      </dgm:t>
    </dgm:pt>
    <dgm:pt modelId="{9ACDEC56-8EC8-4AF5-92C3-C1355B34F4D0}" type="sibTrans" cxnId="{5F51A6FD-27F9-4F03-A74C-A5BB293BF960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99CAD45F-6D0D-4114-9760-F7F2FA757EF1}">
      <dgm:prSet phldrT="[Text]" custT="1"/>
      <dgm:spPr/>
      <dgm:t>
        <a:bodyPr/>
        <a:lstStyle/>
        <a:p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1.سفارش آگهی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53B78534-8539-4850-9290-84E338BD643D}" type="parTrans" cxnId="{7E216C12-4476-4F54-8B6A-0CE8191D5C6B}">
      <dgm:prSet/>
      <dgm:spPr/>
      <dgm:t>
        <a:bodyPr/>
        <a:lstStyle/>
        <a:p>
          <a:endParaRPr lang="en-US"/>
        </a:p>
      </dgm:t>
    </dgm:pt>
    <dgm:pt modelId="{9BFDFE10-8083-4312-8C66-6E2963917FF9}" type="sibTrans" cxnId="{7E216C12-4476-4F54-8B6A-0CE8191D5C6B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gm:t>
    </dgm:pt>
    <dgm:pt modelId="{37934CE5-0169-428F-A52B-170DE984CFBA}" type="pres">
      <dgm:prSet presAssocID="{7DCB3D23-5E02-47CE-A9FF-941F8A636B06}" presName="cycle" presStyleCnt="0">
        <dgm:presLayoutVars>
          <dgm:dir/>
          <dgm:resizeHandles val="exact"/>
        </dgm:presLayoutVars>
      </dgm:prSet>
      <dgm:spPr/>
    </dgm:pt>
    <dgm:pt modelId="{89FC0EF6-60C8-4B54-A169-B8A6B6F4A641}" type="pres">
      <dgm:prSet presAssocID="{85069DEA-5F93-43F8-B5D0-E81309131E49}" presName="node" presStyleLbl="node1" presStyleIdx="0" presStyleCnt="4" custScaleX="128316">
        <dgm:presLayoutVars>
          <dgm:bulletEnabled val="1"/>
        </dgm:presLayoutVars>
      </dgm:prSet>
      <dgm:spPr/>
    </dgm:pt>
    <dgm:pt modelId="{D78618BB-727A-43DE-9A05-A8FCF553DD20}" type="pres">
      <dgm:prSet presAssocID="{85069DEA-5F93-43F8-B5D0-E81309131E49}" presName="spNode" presStyleCnt="0"/>
      <dgm:spPr/>
    </dgm:pt>
    <dgm:pt modelId="{8A11CA99-5485-4D13-8B53-EED132E30236}" type="pres">
      <dgm:prSet presAssocID="{B85314E6-DDDA-4518-96FE-C98C0593AFD8}" presName="sibTrans" presStyleLbl="sibTrans1D1" presStyleIdx="0" presStyleCnt="4" custScaleX="918164"/>
      <dgm:spPr/>
    </dgm:pt>
    <dgm:pt modelId="{2A312B7F-851E-4CB0-A5B8-18F5F89AC5C3}" type="pres">
      <dgm:prSet presAssocID="{884E2EA1-12AA-4D80-BD47-F3B7430A4D18}" presName="node" presStyleLbl="node1" presStyleIdx="1" presStyleCnt="4" custScaleX="128316">
        <dgm:presLayoutVars>
          <dgm:bulletEnabled val="1"/>
        </dgm:presLayoutVars>
      </dgm:prSet>
      <dgm:spPr/>
    </dgm:pt>
    <dgm:pt modelId="{18590CF3-3BCC-4DBA-975B-FFE0BD29D23F}" type="pres">
      <dgm:prSet presAssocID="{884E2EA1-12AA-4D80-BD47-F3B7430A4D18}" presName="spNode" presStyleCnt="0"/>
      <dgm:spPr/>
    </dgm:pt>
    <dgm:pt modelId="{221583FF-3C1F-46EF-A8AA-2202A0F74889}" type="pres">
      <dgm:prSet presAssocID="{FCB4FE6F-CE6E-4924-951E-6F47A69E0D03}" presName="sibTrans" presStyleLbl="sibTrans1D1" presStyleIdx="1" presStyleCnt="4" custScaleX="918164"/>
      <dgm:spPr/>
    </dgm:pt>
    <dgm:pt modelId="{31E549F9-E7E8-415F-B412-01208A96B8CC}" type="pres">
      <dgm:prSet presAssocID="{038DF297-C6C1-4235-ADC6-A611A659074E}" presName="node" presStyleLbl="node1" presStyleIdx="2" presStyleCnt="4" custScaleX="128316">
        <dgm:presLayoutVars>
          <dgm:bulletEnabled val="1"/>
        </dgm:presLayoutVars>
      </dgm:prSet>
      <dgm:spPr/>
    </dgm:pt>
    <dgm:pt modelId="{2C7CCBC1-F027-4D47-9998-A6FF617ACB31}" type="pres">
      <dgm:prSet presAssocID="{038DF297-C6C1-4235-ADC6-A611A659074E}" presName="spNode" presStyleCnt="0"/>
      <dgm:spPr/>
    </dgm:pt>
    <dgm:pt modelId="{5A78F522-3EEA-490F-B03C-95D078367B16}" type="pres">
      <dgm:prSet presAssocID="{9ACDEC56-8EC8-4AF5-92C3-C1355B34F4D0}" presName="sibTrans" presStyleLbl="sibTrans1D1" presStyleIdx="2" presStyleCnt="4" custScaleX="918164"/>
      <dgm:spPr/>
    </dgm:pt>
    <dgm:pt modelId="{47EC1707-8721-42AF-B0B5-451A2C2533FE}" type="pres">
      <dgm:prSet presAssocID="{99CAD45F-6D0D-4114-9760-F7F2FA757EF1}" presName="node" presStyleLbl="node1" presStyleIdx="3" presStyleCnt="4" custScaleX="128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F9A66B-64DE-45E7-A20F-14380385F4D2}" type="pres">
      <dgm:prSet presAssocID="{99CAD45F-6D0D-4114-9760-F7F2FA757EF1}" presName="spNode" presStyleCnt="0"/>
      <dgm:spPr/>
    </dgm:pt>
    <dgm:pt modelId="{4F8EE322-BCCD-4BEB-838F-29711CDF1498}" type="pres">
      <dgm:prSet presAssocID="{9BFDFE10-8083-4312-8C66-6E2963917FF9}" presName="sibTrans" presStyleLbl="sibTrans1D1" presStyleIdx="3" presStyleCnt="4" custScaleX="918164"/>
      <dgm:spPr/>
    </dgm:pt>
  </dgm:ptLst>
  <dgm:cxnLst>
    <dgm:cxn modelId="{200EAECE-E6CB-491F-B1E0-F1744A90B7FD}" srcId="{7DCB3D23-5E02-47CE-A9FF-941F8A636B06}" destId="{884E2EA1-12AA-4D80-BD47-F3B7430A4D18}" srcOrd="1" destOrd="0" parTransId="{AC4B0A4D-01F8-4F17-8605-39601FA07DCE}" sibTransId="{FCB4FE6F-CE6E-4924-951E-6F47A69E0D03}"/>
    <dgm:cxn modelId="{35EA4CB1-D973-4CA8-9034-A111C6C0A97E}" srcId="{7DCB3D23-5E02-47CE-A9FF-941F8A636B06}" destId="{85069DEA-5F93-43F8-B5D0-E81309131E49}" srcOrd="0" destOrd="0" parTransId="{AA21C497-CB2C-4B0B-A9F3-FCCD3DE90BDD}" sibTransId="{B85314E6-DDDA-4518-96FE-C98C0593AFD8}"/>
    <dgm:cxn modelId="{C5A270EB-CD33-4395-9090-8D838E6EEE13}" type="presOf" srcId="{FCB4FE6F-CE6E-4924-951E-6F47A69E0D03}" destId="{221583FF-3C1F-46EF-A8AA-2202A0F74889}" srcOrd="0" destOrd="0" presId="urn:microsoft.com/office/officeart/2005/8/layout/cycle5"/>
    <dgm:cxn modelId="{7E216C12-4476-4F54-8B6A-0CE8191D5C6B}" srcId="{7DCB3D23-5E02-47CE-A9FF-941F8A636B06}" destId="{99CAD45F-6D0D-4114-9760-F7F2FA757EF1}" srcOrd="3" destOrd="0" parTransId="{53B78534-8539-4850-9290-84E338BD643D}" sibTransId="{9BFDFE10-8083-4312-8C66-6E2963917FF9}"/>
    <dgm:cxn modelId="{5C5A1CEC-2805-49DA-BD09-E265F7083D5D}" type="presOf" srcId="{85069DEA-5F93-43F8-B5D0-E81309131E49}" destId="{89FC0EF6-60C8-4B54-A169-B8A6B6F4A641}" srcOrd="0" destOrd="0" presId="urn:microsoft.com/office/officeart/2005/8/layout/cycle5"/>
    <dgm:cxn modelId="{5F51A6FD-27F9-4F03-A74C-A5BB293BF960}" srcId="{7DCB3D23-5E02-47CE-A9FF-941F8A636B06}" destId="{038DF297-C6C1-4235-ADC6-A611A659074E}" srcOrd="2" destOrd="0" parTransId="{BB87E29F-2765-46D8-A486-08ECCDCFC0B3}" sibTransId="{9ACDEC56-8EC8-4AF5-92C3-C1355B34F4D0}"/>
    <dgm:cxn modelId="{E24D6F7E-9DF8-4ED0-B147-94E3D562D6F3}" type="presOf" srcId="{7DCB3D23-5E02-47CE-A9FF-941F8A636B06}" destId="{37934CE5-0169-428F-A52B-170DE984CFBA}" srcOrd="0" destOrd="0" presId="urn:microsoft.com/office/officeart/2005/8/layout/cycle5"/>
    <dgm:cxn modelId="{7D40A78F-47B2-4909-A939-8E6A8A0DA57F}" type="presOf" srcId="{99CAD45F-6D0D-4114-9760-F7F2FA757EF1}" destId="{47EC1707-8721-42AF-B0B5-451A2C2533FE}" srcOrd="0" destOrd="0" presId="urn:microsoft.com/office/officeart/2005/8/layout/cycle5"/>
    <dgm:cxn modelId="{7D726688-318E-47C1-B1A5-38D26FFBC52C}" type="presOf" srcId="{9ACDEC56-8EC8-4AF5-92C3-C1355B34F4D0}" destId="{5A78F522-3EEA-490F-B03C-95D078367B16}" srcOrd="0" destOrd="0" presId="urn:microsoft.com/office/officeart/2005/8/layout/cycle5"/>
    <dgm:cxn modelId="{A17934D3-8750-4DDB-AD00-EB2BF74FC072}" type="presOf" srcId="{B85314E6-DDDA-4518-96FE-C98C0593AFD8}" destId="{8A11CA99-5485-4D13-8B53-EED132E30236}" srcOrd="0" destOrd="0" presId="urn:microsoft.com/office/officeart/2005/8/layout/cycle5"/>
    <dgm:cxn modelId="{653B14A2-9BB9-4278-9E7D-2EB907E73A7E}" type="presOf" srcId="{884E2EA1-12AA-4D80-BD47-F3B7430A4D18}" destId="{2A312B7F-851E-4CB0-A5B8-18F5F89AC5C3}" srcOrd="0" destOrd="0" presId="urn:microsoft.com/office/officeart/2005/8/layout/cycle5"/>
    <dgm:cxn modelId="{FE2B1333-CB26-4AE5-BF1E-EB1FDE346C02}" type="presOf" srcId="{038DF297-C6C1-4235-ADC6-A611A659074E}" destId="{31E549F9-E7E8-415F-B412-01208A96B8CC}" srcOrd="0" destOrd="0" presId="urn:microsoft.com/office/officeart/2005/8/layout/cycle5"/>
    <dgm:cxn modelId="{86C7815D-0A12-4B57-BF94-02B78BF4E1A8}" type="presOf" srcId="{9BFDFE10-8083-4312-8C66-6E2963917FF9}" destId="{4F8EE322-BCCD-4BEB-838F-29711CDF1498}" srcOrd="0" destOrd="0" presId="urn:microsoft.com/office/officeart/2005/8/layout/cycle5"/>
    <dgm:cxn modelId="{D1E55216-B6B9-4A44-B53F-BBC396D38AAE}" type="presParOf" srcId="{37934CE5-0169-428F-A52B-170DE984CFBA}" destId="{89FC0EF6-60C8-4B54-A169-B8A6B6F4A641}" srcOrd="0" destOrd="0" presId="urn:microsoft.com/office/officeart/2005/8/layout/cycle5"/>
    <dgm:cxn modelId="{830DCD3F-DDFC-45F1-929E-808059C642C0}" type="presParOf" srcId="{37934CE5-0169-428F-A52B-170DE984CFBA}" destId="{D78618BB-727A-43DE-9A05-A8FCF553DD20}" srcOrd="1" destOrd="0" presId="urn:microsoft.com/office/officeart/2005/8/layout/cycle5"/>
    <dgm:cxn modelId="{B91FC68D-7084-4A91-A9DB-6146CA6F9923}" type="presParOf" srcId="{37934CE5-0169-428F-A52B-170DE984CFBA}" destId="{8A11CA99-5485-4D13-8B53-EED132E30236}" srcOrd="2" destOrd="0" presId="urn:microsoft.com/office/officeart/2005/8/layout/cycle5"/>
    <dgm:cxn modelId="{05F8A489-FCD4-42E9-BE2F-473963B8687E}" type="presParOf" srcId="{37934CE5-0169-428F-A52B-170DE984CFBA}" destId="{2A312B7F-851E-4CB0-A5B8-18F5F89AC5C3}" srcOrd="3" destOrd="0" presId="urn:microsoft.com/office/officeart/2005/8/layout/cycle5"/>
    <dgm:cxn modelId="{2C81A028-DA44-4FB0-8009-B36AE3396DD5}" type="presParOf" srcId="{37934CE5-0169-428F-A52B-170DE984CFBA}" destId="{18590CF3-3BCC-4DBA-975B-FFE0BD29D23F}" srcOrd="4" destOrd="0" presId="urn:microsoft.com/office/officeart/2005/8/layout/cycle5"/>
    <dgm:cxn modelId="{17ED36C9-C250-421C-8A73-75D9C820666A}" type="presParOf" srcId="{37934CE5-0169-428F-A52B-170DE984CFBA}" destId="{221583FF-3C1F-46EF-A8AA-2202A0F74889}" srcOrd="5" destOrd="0" presId="urn:microsoft.com/office/officeart/2005/8/layout/cycle5"/>
    <dgm:cxn modelId="{4DE37910-D057-4B1B-B87C-710814F6D817}" type="presParOf" srcId="{37934CE5-0169-428F-A52B-170DE984CFBA}" destId="{31E549F9-E7E8-415F-B412-01208A96B8CC}" srcOrd="6" destOrd="0" presId="urn:microsoft.com/office/officeart/2005/8/layout/cycle5"/>
    <dgm:cxn modelId="{1DAD1304-B382-4432-84D2-6EE4763677BA}" type="presParOf" srcId="{37934CE5-0169-428F-A52B-170DE984CFBA}" destId="{2C7CCBC1-F027-4D47-9998-A6FF617ACB31}" srcOrd="7" destOrd="0" presId="urn:microsoft.com/office/officeart/2005/8/layout/cycle5"/>
    <dgm:cxn modelId="{5ED5BE14-99DA-41CE-924F-126504655258}" type="presParOf" srcId="{37934CE5-0169-428F-A52B-170DE984CFBA}" destId="{5A78F522-3EEA-490F-B03C-95D078367B16}" srcOrd="8" destOrd="0" presId="urn:microsoft.com/office/officeart/2005/8/layout/cycle5"/>
    <dgm:cxn modelId="{63D5A28F-C88C-4489-B9DB-62F94B9DE32C}" type="presParOf" srcId="{37934CE5-0169-428F-A52B-170DE984CFBA}" destId="{47EC1707-8721-42AF-B0B5-451A2C2533FE}" srcOrd="9" destOrd="0" presId="urn:microsoft.com/office/officeart/2005/8/layout/cycle5"/>
    <dgm:cxn modelId="{C781712E-88E9-4C07-9E1C-DBAAD1C63A77}" type="presParOf" srcId="{37934CE5-0169-428F-A52B-170DE984CFBA}" destId="{A6F9A66B-64DE-45E7-A20F-14380385F4D2}" srcOrd="10" destOrd="0" presId="urn:microsoft.com/office/officeart/2005/8/layout/cycle5"/>
    <dgm:cxn modelId="{E3F2B22A-28CC-46AA-959F-F9E442F8CB5A}" type="presParOf" srcId="{37934CE5-0169-428F-A52B-170DE984CFBA}" destId="{4F8EE322-BCCD-4BEB-838F-29711CDF1498}" srcOrd="11" destOrd="0" presId="urn:microsoft.com/office/officeart/2005/8/layout/cycle5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09C1BB-D6E4-480A-8649-830615D3D5C2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5A63A4E-E4F5-435C-9457-2C0EBC4D540E}">
      <dgm:prSet phldrT="[Text]" custT="1"/>
      <dgm:spPr/>
      <dgm:t>
        <a:bodyPr/>
        <a:lstStyle/>
        <a:p>
          <a:r>
            <a:rPr lang="fa-IR" sz="1800" b="1" dirty="0" smtClean="0">
              <a:effectLst/>
              <a:cs typeface="2  Zar" panose="00000400000000000000" pitchFamily="2" charset="-78"/>
            </a:rPr>
            <a:t>از افرادی که برای اولین بار ملاقات می کنید برای اینکه خبر گاو بنفش بعدی را به آن ها بدهید، اجازه بگیرید.</a:t>
          </a:r>
          <a:endParaRPr lang="en-US" sz="1800" b="1" dirty="0">
            <a:effectLst/>
            <a:cs typeface="2  Zar" panose="00000400000000000000" pitchFamily="2" charset="-78"/>
          </a:endParaRPr>
        </a:p>
      </dgm:t>
    </dgm:pt>
    <dgm:pt modelId="{EC0160E7-6400-42DF-A5AB-1D598021077D}" type="parTrans" cxnId="{9A5D63B1-D32C-47A2-B02A-32F3DD81A85F}">
      <dgm:prSet/>
      <dgm:spPr/>
      <dgm:t>
        <a:bodyPr/>
        <a:lstStyle/>
        <a:p>
          <a:endParaRPr lang="en-US"/>
        </a:p>
      </dgm:t>
    </dgm:pt>
    <dgm:pt modelId="{155DC028-B7AF-4987-9337-48DF34C0A068}" type="sibTrans" cxnId="{9A5D63B1-D32C-47A2-B02A-32F3DD81A85F}">
      <dgm:prSet/>
      <dgm:spPr/>
      <dgm:t>
        <a:bodyPr/>
        <a:lstStyle/>
        <a:p>
          <a:endParaRPr lang="en-US" sz="1800" b="1">
            <a:effectLst/>
            <a:cs typeface="2  Zar" panose="00000400000000000000" pitchFamily="2" charset="-78"/>
          </a:endParaRPr>
        </a:p>
      </dgm:t>
    </dgm:pt>
    <dgm:pt modelId="{71207875-476F-4B4C-845E-739D96F293D9}">
      <dgm:prSet phldrT="[Text]" custT="1"/>
      <dgm:spPr/>
      <dgm:t>
        <a:bodyPr/>
        <a:lstStyle/>
        <a:p>
          <a:r>
            <a:rPr lang="fa-IR" sz="1800" b="1" dirty="0" smtClean="0">
              <a:effectLst/>
              <a:cs typeface="2  Zar" panose="00000400000000000000" pitchFamily="2" charset="-78"/>
            </a:rPr>
            <a:t>وقتی از مرز چشم گیر بودن به یک کسب و کار سودآور رسیدید بگذارید گروه دیگری از سازمان شیر گاو را بدوشند البته به سرعت و تا جایی که امکان دارد.</a:t>
          </a:r>
          <a:endParaRPr lang="en-US" sz="1800" b="1" dirty="0">
            <a:effectLst/>
            <a:cs typeface="2  Zar" panose="00000400000000000000" pitchFamily="2" charset="-78"/>
          </a:endParaRPr>
        </a:p>
      </dgm:t>
    </dgm:pt>
    <dgm:pt modelId="{B5C6DA97-8B19-4D1A-9193-24204F274A73}" type="parTrans" cxnId="{11C9B753-371E-4FD9-95EE-E37C456FEDB2}">
      <dgm:prSet/>
      <dgm:spPr/>
      <dgm:t>
        <a:bodyPr/>
        <a:lstStyle/>
        <a:p>
          <a:endParaRPr lang="en-US"/>
        </a:p>
      </dgm:t>
    </dgm:pt>
    <dgm:pt modelId="{687F6226-CF24-4388-A561-C0AA0F20936D}" type="sibTrans" cxnId="{11C9B753-371E-4FD9-95EE-E37C456FEDB2}">
      <dgm:prSet/>
      <dgm:spPr/>
      <dgm:t>
        <a:bodyPr/>
        <a:lstStyle/>
        <a:p>
          <a:endParaRPr lang="en-US"/>
        </a:p>
      </dgm:t>
    </dgm:pt>
    <dgm:pt modelId="{E1E3D959-D730-479F-849C-FFA0C2B78CE5}">
      <dgm:prSet phldrT="[Text]" custT="1"/>
      <dgm:spPr>
        <a:solidFill>
          <a:srgbClr val="7030A0"/>
        </a:solidFill>
      </dgm:spPr>
      <dgm:t>
        <a:bodyPr/>
        <a:lstStyle/>
        <a:p>
          <a:r>
            <a:rPr lang="fa-IR" sz="1800" b="1" dirty="0" smtClean="0">
              <a:effectLst/>
              <a:cs typeface="2  Zar" panose="00000400000000000000" pitchFamily="2" charset="-78"/>
            </a:rPr>
            <a:t>تولید گاو بنفش دیگری را آغاز کنید</a:t>
          </a:r>
          <a:endParaRPr lang="en-US" sz="1800" b="1" dirty="0">
            <a:effectLst/>
            <a:cs typeface="2  Zar" panose="00000400000000000000" pitchFamily="2" charset="-78"/>
          </a:endParaRPr>
        </a:p>
      </dgm:t>
    </dgm:pt>
    <dgm:pt modelId="{78CFE89B-216D-4943-BC5E-4CBC340DB03B}" type="parTrans" cxnId="{F7B617AD-D030-4ECA-8432-EAF79C81878F}">
      <dgm:prSet/>
      <dgm:spPr/>
      <dgm:t>
        <a:bodyPr/>
        <a:lstStyle/>
        <a:p>
          <a:endParaRPr lang="en-US"/>
        </a:p>
      </dgm:t>
    </dgm:pt>
    <dgm:pt modelId="{0455475C-4463-479C-BC8C-1053E4B544DB}" type="sibTrans" cxnId="{F7B617AD-D030-4ECA-8432-EAF79C81878F}">
      <dgm:prSet/>
      <dgm:spPr/>
      <dgm:t>
        <a:bodyPr/>
        <a:lstStyle/>
        <a:p>
          <a:endParaRPr lang="en-US"/>
        </a:p>
      </dgm:t>
    </dgm:pt>
    <dgm:pt modelId="{624664B2-9972-4256-BEED-AAAEC9BB1165}">
      <dgm:prSet custT="1"/>
      <dgm:spPr/>
      <dgm:t>
        <a:bodyPr/>
        <a:lstStyle/>
        <a:p>
          <a:r>
            <a:rPr lang="fa-IR" sz="1800" b="1" dirty="0" smtClean="0">
              <a:effectLst/>
              <a:cs typeface="2  Zar" panose="00000400000000000000" pitchFamily="2" charset="-78"/>
            </a:rPr>
            <a:t>به کمک عطسه </a:t>
          </a:r>
          <a:r>
            <a:rPr lang="fa-IR" sz="1800" b="1" dirty="0" err="1" smtClean="0">
              <a:effectLst/>
              <a:cs typeface="2  Zar" panose="00000400000000000000" pitchFamily="2" charset="-78"/>
            </a:rPr>
            <a:t>کنندگان</a:t>
          </a:r>
          <a:r>
            <a:rPr lang="fa-IR" sz="1800" b="1" dirty="0" smtClean="0">
              <a:effectLst/>
              <a:cs typeface="2  Zar" panose="00000400000000000000" pitchFamily="2" charset="-78"/>
            </a:rPr>
            <a:t> موجود، پخش ایده خرید محصول را ساده تر کنید. </a:t>
          </a:r>
          <a:endParaRPr lang="en-US" sz="1800" b="1" dirty="0">
            <a:effectLst/>
            <a:cs typeface="2  Zar" panose="00000400000000000000" pitchFamily="2" charset="-78"/>
          </a:endParaRPr>
        </a:p>
      </dgm:t>
    </dgm:pt>
    <dgm:pt modelId="{0FDAD76F-31A7-4DE9-A4D7-5244DC4D8686}" type="parTrans" cxnId="{128470FF-66AE-463A-BDFB-89E645F33059}">
      <dgm:prSet/>
      <dgm:spPr/>
      <dgm:t>
        <a:bodyPr/>
        <a:lstStyle/>
        <a:p>
          <a:endParaRPr lang="en-US"/>
        </a:p>
      </dgm:t>
    </dgm:pt>
    <dgm:pt modelId="{1478B4E4-A391-4D3B-AC2A-BB22E69B1319}" type="sibTrans" cxnId="{128470FF-66AE-463A-BDFB-89E645F33059}">
      <dgm:prSet/>
      <dgm:spPr/>
      <dgm:t>
        <a:bodyPr/>
        <a:lstStyle/>
        <a:p>
          <a:endParaRPr lang="en-US"/>
        </a:p>
      </dgm:t>
    </dgm:pt>
    <dgm:pt modelId="{1518477A-90CF-4EFA-B3DD-2578868597C2}" type="pres">
      <dgm:prSet presAssocID="{1F09C1BB-D6E4-480A-8649-830615D3D5C2}" presName="Name0" presStyleCnt="0">
        <dgm:presLayoutVars>
          <dgm:chMax val="7"/>
          <dgm:chPref val="7"/>
          <dgm:dir/>
        </dgm:presLayoutVars>
      </dgm:prSet>
      <dgm:spPr/>
    </dgm:pt>
    <dgm:pt modelId="{C23990EC-C146-49F4-97E0-C028CA5FE8CC}" type="pres">
      <dgm:prSet presAssocID="{1F09C1BB-D6E4-480A-8649-830615D3D5C2}" presName="Name1" presStyleCnt="0"/>
      <dgm:spPr/>
    </dgm:pt>
    <dgm:pt modelId="{C6E72693-B689-4CCB-B80F-6C3031D1E6F9}" type="pres">
      <dgm:prSet presAssocID="{1F09C1BB-D6E4-480A-8649-830615D3D5C2}" presName="cycle" presStyleCnt="0"/>
      <dgm:spPr/>
    </dgm:pt>
    <dgm:pt modelId="{05871891-EB2B-468E-8DD6-BF93E6282894}" type="pres">
      <dgm:prSet presAssocID="{1F09C1BB-D6E4-480A-8649-830615D3D5C2}" presName="srcNode" presStyleLbl="node1" presStyleIdx="0" presStyleCnt="4"/>
      <dgm:spPr/>
    </dgm:pt>
    <dgm:pt modelId="{6316C25F-D59D-49AA-9F2F-ACE3657588BB}" type="pres">
      <dgm:prSet presAssocID="{1F09C1BB-D6E4-480A-8649-830615D3D5C2}" presName="conn" presStyleLbl="parChTrans1D2" presStyleIdx="0" presStyleCnt="1"/>
      <dgm:spPr/>
    </dgm:pt>
    <dgm:pt modelId="{D2DE13EE-AF1B-471F-B689-C8E24BD7C5E4}" type="pres">
      <dgm:prSet presAssocID="{1F09C1BB-D6E4-480A-8649-830615D3D5C2}" presName="extraNode" presStyleLbl="node1" presStyleIdx="0" presStyleCnt="4"/>
      <dgm:spPr/>
    </dgm:pt>
    <dgm:pt modelId="{F51D6A7A-2AD4-4F58-98E1-E052CDDB07F3}" type="pres">
      <dgm:prSet presAssocID="{1F09C1BB-D6E4-480A-8649-830615D3D5C2}" presName="dstNode" presStyleLbl="node1" presStyleIdx="0" presStyleCnt="4"/>
      <dgm:spPr/>
    </dgm:pt>
    <dgm:pt modelId="{E2C047FC-1878-4FAD-81B6-07812548F3CD}" type="pres">
      <dgm:prSet presAssocID="{B5A63A4E-E4F5-435C-9457-2C0EBC4D540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B783F2-D339-4B31-AE6B-EB11D2A4F99E}" type="pres">
      <dgm:prSet presAssocID="{B5A63A4E-E4F5-435C-9457-2C0EBC4D540E}" presName="accent_1" presStyleCnt="0"/>
      <dgm:spPr/>
    </dgm:pt>
    <dgm:pt modelId="{D5C10246-1E4D-49D2-A026-54297C8A513C}" type="pres">
      <dgm:prSet presAssocID="{B5A63A4E-E4F5-435C-9457-2C0EBC4D540E}" presName="accentRepeatNode" presStyleLbl="solidFgAcc1" presStyleIdx="0" presStyleCnt="4"/>
      <dgm:spPr/>
    </dgm:pt>
    <dgm:pt modelId="{8A579DE9-90C5-4AEB-85B1-BE0071934742}" type="pres">
      <dgm:prSet presAssocID="{624664B2-9972-4256-BEED-AAAEC9BB116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45507-2229-4621-B360-4A564EDBE69E}" type="pres">
      <dgm:prSet presAssocID="{624664B2-9972-4256-BEED-AAAEC9BB1165}" presName="accent_2" presStyleCnt="0"/>
      <dgm:spPr/>
    </dgm:pt>
    <dgm:pt modelId="{6E6CF4A9-DAB4-4C4E-B48D-611F36FD271A}" type="pres">
      <dgm:prSet presAssocID="{624664B2-9972-4256-BEED-AAAEC9BB1165}" presName="accentRepeatNode" presStyleLbl="solidFgAcc1" presStyleIdx="1" presStyleCnt="4"/>
      <dgm:spPr/>
    </dgm:pt>
    <dgm:pt modelId="{3EC37C6C-147F-4AE9-92B0-CC088C586C40}" type="pres">
      <dgm:prSet presAssocID="{71207875-476F-4B4C-845E-739D96F293D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1F8CE0-3B6E-49EE-8C14-A909281BF3F2}" type="pres">
      <dgm:prSet presAssocID="{71207875-476F-4B4C-845E-739D96F293D9}" presName="accent_3" presStyleCnt="0"/>
      <dgm:spPr/>
    </dgm:pt>
    <dgm:pt modelId="{C96CA2F0-B07A-4F1C-880A-B0C9C82A6A80}" type="pres">
      <dgm:prSet presAssocID="{71207875-476F-4B4C-845E-739D96F293D9}" presName="accentRepeatNode" presStyleLbl="solidFgAcc1" presStyleIdx="2" presStyleCnt="4"/>
      <dgm:spPr/>
    </dgm:pt>
    <dgm:pt modelId="{DBDE38FF-F01D-4A01-BE41-90C3EB9A7B34}" type="pres">
      <dgm:prSet presAssocID="{E1E3D959-D730-479F-849C-FFA0C2B78CE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03E9B6-191A-48D8-A4AC-DE76C8E7DC08}" type="pres">
      <dgm:prSet presAssocID="{E1E3D959-D730-479F-849C-FFA0C2B78CE5}" presName="accent_4" presStyleCnt="0"/>
      <dgm:spPr/>
    </dgm:pt>
    <dgm:pt modelId="{047FE6A9-C011-4DD1-8EAA-7100E2765C92}" type="pres">
      <dgm:prSet presAssocID="{E1E3D959-D730-479F-849C-FFA0C2B78CE5}" presName="accentRepeatNode" presStyleLbl="solidFgAcc1" presStyleIdx="3" presStyleCnt="4"/>
      <dgm:spPr/>
    </dgm:pt>
  </dgm:ptLst>
  <dgm:cxnLst>
    <dgm:cxn modelId="{18F73121-518C-43FC-A277-CCDB7BF441DD}" type="presOf" srcId="{71207875-476F-4B4C-845E-739D96F293D9}" destId="{3EC37C6C-147F-4AE9-92B0-CC088C586C40}" srcOrd="0" destOrd="0" presId="urn:microsoft.com/office/officeart/2008/layout/VerticalCurvedList"/>
    <dgm:cxn modelId="{6D337482-E236-466A-B2CB-E8A3D563B5CC}" type="presOf" srcId="{E1E3D959-D730-479F-849C-FFA0C2B78CE5}" destId="{DBDE38FF-F01D-4A01-BE41-90C3EB9A7B34}" srcOrd="0" destOrd="0" presId="urn:microsoft.com/office/officeart/2008/layout/VerticalCurvedList"/>
    <dgm:cxn modelId="{9A5D63B1-D32C-47A2-B02A-32F3DD81A85F}" srcId="{1F09C1BB-D6E4-480A-8649-830615D3D5C2}" destId="{B5A63A4E-E4F5-435C-9457-2C0EBC4D540E}" srcOrd="0" destOrd="0" parTransId="{EC0160E7-6400-42DF-A5AB-1D598021077D}" sibTransId="{155DC028-B7AF-4987-9337-48DF34C0A068}"/>
    <dgm:cxn modelId="{128470FF-66AE-463A-BDFB-89E645F33059}" srcId="{1F09C1BB-D6E4-480A-8649-830615D3D5C2}" destId="{624664B2-9972-4256-BEED-AAAEC9BB1165}" srcOrd="1" destOrd="0" parTransId="{0FDAD76F-31A7-4DE9-A4D7-5244DC4D8686}" sibTransId="{1478B4E4-A391-4D3B-AC2A-BB22E69B1319}"/>
    <dgm:cxn modelId="{D764123C-596F-4FD1-8514-A05E8D6D1A12}" type="presOf" srcId="{624664B2-9972-4256-BEED-AAAEC9BB1165}" destId="{8A579DE9-90C5-4AEB-85B1-BE0071934742}" srcOrd="0" destOrd="0" presId="urn:microsoft.com/office/officeart/2008/layout/VerticalCurvedList"/>
    <dgm:cxn modelId="{A122B7E0-4BA5-4294-81BA-3927A6975B41}" type="presOf" srcId="{155DC028-B7AF-4987-9337-48DF34C0A068}" destId="{6316C25F-D59D-49AA-9F2F-ACE3657588BB}" srcOrd="0" destOrd="0" presId="urn:microsoft.com/office/officeart/2008/layout/VerticalCurvedList"/>
    <dgm:cxn modelId="{FE985F69-48B2-48A4-A8BD-611E866CAD5B}" type="presOf" srcId="{1F09C1BB-D6E4-480A-8649-830615D3D5C2}" destId="{1518477A-90CF-4EFA-B3DD-2578868597C2}" srcOrd="0" destOrd="0" presId="urn:microsoft.com/office/officeart/2008/layout/VerticalCurvedList"/>
    <dgm:cxn modelId="{F7B617AD-D030-4ECA-8432-EAF79C81878F}" srcId="{1F09C1BB-D6E4-480A-8649-830615D3D5C2}" destId="{E1E3D959-D730-479F-849C-FFA0C2B78CE5}" srcOrd="3" destOrd="0" parTransId="{78CFE89B-216D-4943-BC5E-4CBC340DB03B}" sibTransId="{0455475C-4463-479C-BC8C-1053E4B544DB}"/>
    <dgm:cxn modelId="{E7234A04-63BA-4CBA-B058-49B1F2D857B7}" type="presOf" srcId="{B5A63A4E-E4F5-435C-9457-2C0EBC4D540E}" destId="{E2C047FC-1878-4FAD-81B6-07812548F3CD}" srcOrd="0" destOrd="0" presId="urn:microsoft.com/office/officeart/2008/layout/VerticalCurvedList"/>
    <dgm:cxn modelId="{11C9B753-371E-4FD9-95EE-E37C456FEDB2}" srcId="{1F09C1BB-D6E4-480A-8649-830615D3D5C2}" destId="{71207875-476F-4B4C-845E-739D96F293D9}" srcOrd="2" destOrd="0" parTransId="{B5C6DA97-8B19-4D1A-9193-24204F274A73}" sibTransId="{687F6226-CF24-4388-A561-C0AA0F20936D}"/>
    <dgm:cxn modelId="{43C97FE9-2133-4D01-AB04-1626675A3EA1}" type="presParOf" srcId="{1518477A-90CF-4EFA-B3DD-2578868597C2}" destId="{C23990EC-C146-49F4-97E0-C028CA5FE8CC}" srcOrd="0" destOrd="0" presId="urn:microsoft.com/office/officeart/2008/layout/VerticalCurvedList"/>
    <dgm:cxn modelId="{5B448B47-4311-47DA-976B-F50346862ACA}" type="presParOf" srcId="{C23990EC-C146-49F4-97E0-C028CA5FE8CC}" destId="{C6E72693-B689-4CCB-B80F-6C3031D1E6F9}" srcOrd="0" destOrd="0" presId="urn:microsoft.com/office/officeart/2008/layout/VerticalCurvedList"/>
    <dgm:cxn modelId="{CD7C1167-8CE2-4B8E-B10D-F6922703DC6E}" type="presParOf" srcId="{C6E72693-B689-4CCB-B80F-6C3031D1E6F9}" destId="{05871891-EB2B-468E-8DD6-BF93E6282894}" srcOrd="0" destOrd="0" presId="urn:microsoft.com/office/officeart/2008/layout/VerticalCurvedList"/>
    <dgm:cxn modelId="{BA286928-AFAF-461A-9026-5FD725CEC881}" type="presParOf" srcId="{C6E72693-B689-4CCB-B80F-6C3031D1E6F9}" destId="{6316C25F-D59D-49AA-9F2F-ACE3657588BB}" srcOrd="1" destOrd="0" presId="urn:microsoft.com/office/officeart/2008/layout/VerticalCurvedList"/>
    <dgm:cxn modelId="{CD47DD60-571C-4D95-9895-AD3870101BB3}" type="presParOf" srcId="{C6E72693-B689-4CCB-B80F-6C3031D1E6F9}" destId="{D2DE13EE-AF1B-471F-B689-C8E24BD7C5E4}" srcOrd="2" destOrd="0" presId="urn:microsoft.com/office/officeart/2008/layout/VerticalCurvedList"/>
    <dgm:cxn modelId="{CA36118B-6C74-4DA9-AA8A-7753B1167601}" type="presParOf" srcId="{C6E72693-B689-4CCB-B80F-6C3031D1E6F9}" destId="{F51D6A7A-2AD4-4F58-98E1-E052CDDB07F3}" srcOrd="3" destOrd="0" presId="urn:microsoft.com/office/officeart/2008/layout/VerticalCurvedList"/>
    <dgm:cxn modelId="{45165A16-DE03-406B-961C-B92A1DB5DD7A}" type="presParOf" srcId="{C23990EC-C146-49F4-97E0-C028CA5FE8CC}" destId="{E2C047FC-1878-4FAD-81B6-07812548F3CD}" srcOrd="1" destOrd="0" presId="urn:microsoft.com/office/officeart/2008/layout/VerticalCurvedList"/>
    <dgm:cxn modelId="{38E75035-6F58-433B-B6EE-364955815B84}" type="presParOf" srcId="{C23990EC-C146-49F4-97E0-C028CA5FE8CC}" destId="{FBB783F2-D339-4B31-AE6B-EB11D2A4F99E}" srcOrd="2" destOrd="0" presId="urn:microsoft.com/office/officeart/2008/layout/VerticalCurvedList"/>
    <dgm:cxn modelId="{6A2A539B-E892-4DB8-8B1F-FFD0065F486D}" type="presParOf" srcId="{FBB783F2-D339-4B31-AE6B-EB11D2A4F99E}" destId="{D5C10246-1E4D-49D2-A026-54297C8A513C}" srcOrd="0" destOrd="0" presId="urn:microsoft.com/office/officeart/2008/layout/VerticalCurvedList"/>
    <dgm:cxn modelId="{0B2EBE48-5080-4140-980D-D56090D43434}" type="presParOf" srcId="{C23990EC-C146-49F4-97E0-C028CA5FE8CC}" destId="{8A579DE9-90C5-4AEB-85B1-BE0071934742}" srcOrd="3" destOrd="0" presId="urn:microsoft.com/office/officeart/2008/layout/VerticalCurvedList"/>
    <dgm:cxn modelId="{47CB60E3-06D3-4467-AA2E-A95ABC8EF024}" type="presParOf" srcId="{C23990EC-C146-49F4-97E0-C028CA5FE8CC}" destId="{92145507-2229-4621-B360-4A564EDBE69E}" srcOrd="4" destOrd="0" presId="urn:microsoft.com/office/officeart/2008/layout/VerticalCurvedList"/>
    <dgm:cxn modelId="{071F0C3E-BF42-4F89-9CA8-AD4DEBACB3C3}" type="presParOf" srcId="{92145507-2229-4621-B360-4A564EDBE69E}" destId="{6E6CF4A9-DAB4-4C4E-B48D-611F36FD271A}" srcOrd="0" destOrd="0" presId="urn:microsoft.com/office/officeart/2008/layout/VerticalCurvedList"/>
    <dgm:cxn modelId="{98F936C5-FABB-4148-941A-C35DA9885011}" type="presParOf" srcId="{C23990EC-C146-49F4-97E0-C028CA5FE8CC}" destId="{3EC37C6C-147F-4AE9-92B0-CC088C586C40}" srcOrd="5" destOrd="0" presId="urn:microsoft.com/office/officeart/2008/layout/VerticalCurvedList"/>
    <dgm:cxn modelId="{E9C1CE26-D573-4116-BD34-1BB073475A3E}" type="presParOf" srcId="{C23990EC-C146-49F4-97E0-C028CA5FE8CC}" destId="{3C1F8CE0-3B6E-49EE-8C14-A909281BF3F2}" srcOrd="6" destOrd="0" presId="urn:microsoft.com/office/officeart/2008/layout/VerticalCurvedList"/>
    <dgm:cxn modelId="{2D9D477C-4FE4-4648-8E78-D987C0597534}" type="presParOf" srcId="{3C1F8CE0-3B6E-49EE-8C14-A909281BF3F2}" destId="{C96CA2F0-B07A-4F1C-880A-B0C9C82A6A80}" srcOrd="0" destOrd="0" presId="urn:microsoft.com/office/officeart/2008/layout/VerticalCurvedList"/>
    <dgm:cxn modelId="{7E0FE967-A005-40E5-BCBC-FDE431825751}" type="presParOf" srcId="{C23990EC-C146-49F4-97E0-C028CA5FE8CC}" destId="{DBDE38FF-F01D-4A01-BE41-90C3EB9A7B34}" srcOrd="7" destOrd="0" presId="urn:microsoft.com/office/officeart/2008/layout/VerticalCurvedList"/>
    <dgm:cxn modelId="{05E09D4F-D629-4414-97BC-C0CD75524327}" type="presParOf" srcId="{C23990EC-C146-49F4-97E0-C028CA5FE8CC}" destId="{0003E9B6-191A-48D8-A4AC-DE76C8E7DC08}" srcOrd="8" destOrd="0" presId="urn:microsoft.com/office/officeart/2008/layout/VerticalCurvedList"/>
    <dgm:cxn modelId="{64875498-28E7-410A-83F1-A558D483CA57}" type="presParOf" srcId="{0003E9B6-191A-48D8-A4AC-DE76C8E7DC08}" destId="{047FE6A9-C011-4DD1-8EAA-7100E2765C92}" srcOrd="0" destOrd="0" presId="urn:microsoft.com/office/officeart/2008/layout/VerticalCurvedList"/>
  </dgm:cxnLst>
  <dgm:bg>
    <a:solidFill>
      <a:schemeClr val="accent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66404-9585-4767-BB8B-F2B02D841338}">
      <dsp:nvSpPr>
        <dsp:cNvPr id="0" name=""/>
        <dsp:cNvSpPr/>
      </dsp:nvSpPr>
      <dsp:spPr>
        <a:xfrm>
          <a:off x="0" y="4664669"/>
          <a:ext cx="10109916" cy="0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31C19-B70A-41A9-B8A7-3EDB41DB8614}">
      <dsp:nvSpPr>
        <dsp:cNvPr id="0" name=""/>
        <dsp:cNvSpPr/>
      </dsp:nvSpPr>
      <dsp:spPr>
        <a:xfrm>
          <a:off x="0" y="3484702"/>
          <a:ext cx="10109916" cy="0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736BA-2C67-4728-83FD-0F14FCE7B091}">
      <dsp:nvSpPr>
        <dsp:cNvPr id="0" name=""/>
        <dsp:cNvSpPr/>
      </dsp:nvSpPr>
      <dsp:spPr>
        <a:xfrm>
          <a:off x="0" y="2304736"/>
          <a:ext cx="10109916" cy="0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8BF8E-BC3A-4467-846F-2781776E3184}">
      <dsp:nvSpPr>
        <dsp:cNvPr id="0" name=""/>
        <dsp:cNvSpPr/>
      </dsp:nvSpPr>
      <dsp:spPr>
        <a:xfrm>
          <a:off x="0" y="1124770"/>
          <a:ext cx="10109916" cy="0"/>
        </a:xfrm>
        <a:prstGeom prst="line">
          <a:avLst/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A7766-9B8F-4240-A7E7-2EF6A0C56412}">
      <dsp:nvSpPr>
        <dsp:cNvPr id="0" name=""/>
        <dsp:cNvSpPr/>
      </dsp:nvSpPr>
      <dsp:spPr>
        <a:xfrm>
          <a:off x="2628578" y="992"/>
          <a:ext cx="7481337" cy="1123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نگرش تولید مدار</a:t>
          </a:r>
          <a:endParaRPr lang="en-US" sz="36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2628578" y="992"/>
        <a:ext cx="7481337" cy="1123777"/>
      </dsp:txXfrm>
    </dsp:sp>
    <dsp:sp modelId="{B6901C4B-D1C1-49D0-9CDC-FD65DC419694}">
      <dsp:nvSpPr>
        <dsp:cNvPr id="0" name=""/>
        <dsp:cNvSpPr/>
      </dsp:nvSpPr>
      <dsp:spPr>
        <a:xfrm>
          <a:off x="0" y="992"/>
          <a:ext cx="2628578" cy="1123777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نخست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تا اوایل دهه 1950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54868" y="55860"/>
        <a:ext cx="2518842" cy="1068909"/>
      </dsp:txXfrm>
    </dsp:sp>
    <dsp:sp modelId="{53E02B9A-FA73-4625-B2D9-32E76B548561}">
      <dsp:nvSpPr>
        <dsp:cNvPr id="0" name=""/>
        <dsp:cNvSpPr/>
      </dsp:nvSpPr>
      <dsp:spPr>
        <a:xfrm>
          <a:off x="2628578" y="1180959"/>
          <a:ext cx="7481337" cy="1123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نگرش فروش مدار</a:t>
          </a:r>
          <a:endParaRPr lang="en-US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2628578" y="1180959"/>
        <a:ext cx="7481337" cy="1123777"/>
      </dsp:txXfrm>
    </dsp:sp>
    <dsp:sp modelId="{419ED07E-A54E-4A78-BC28-5E4E86AD2CE4}">
      <dsp:nvSpPr>
        <dsp:cNvPr id="0" name=""/>
        <dsp:cNvSpPr/>
      </dsp:nvSpPr>
      <dsp:spPr>
        <a:xfrm>
          <a:off x="0" y="1180959"/>
          <a:ext cx="2628578" cy="1123777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دوم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دراواسط</a:t>
          </a: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 دهه 1950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54868" y="1235827"/>
        <a:ext cx="2518842" cy="1068909"/>
      </dsp:txXfrm>
    </dsp:sp>
    <dsp:sp modelId="{9997207C-8729-44D8-8241-6E04B80BD1B5}">
      <dsp:nvSpPr>
        <dsp:cNvPr id="0" name=""/>
        <dsp:cNvSpPr/>
      </dsp:nvSpPr>
      <dsp:spPr>
        <a:xfrm>
          <a:off x="2628578" y="2360925"/>
          <a:ext cx="7481337" cy="1123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E7F84-C8A3-4D86-AC83-E5C13A818539}">
      <dsp:nvSpPr>
        <dsp:cNvPr id="0" name=""/>
        <dsp:cNvSpPr/>
      </dsp:nvSpPr>
      <dsp:spPr>
        <a:xfrm>
          <a:off x="0" y="2360925"/>
          <a:ext cx="2628578" cy="1123777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سوم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از اوایل دهه1970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54868" y="2415793"/>
        <a:ext cx="2518842" cy="1068909"/>
      </dsp:txXfrm>
    </dsp:sp>
    <dsp:sp modelId="{CCE97D66-6B23-4AF2-93A2-F44993A6F18E}">
      <dsp:nvSpPr>
        <dsp:cNvPr id="0" name=""/>
        <dsp:cNvSpPr/>
      </dsp:nvSpPr>
      <dsp:spPr>
        <a:xfrm>
          <a:off x="2628578" y="3540891"/>
          <a:ext cx="7481337" cy="1123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A4390-D1BE-48FB-A8BA-53B1F676E69F}">
      <dsp:nvSpPr>
        <dsp:cNvPr id="0" name=""/>
        <dsp:cNvSpPr/>
      </dsp:nvSpPr>
      <dsp:spPr>
        <a:xfrm>
          <a:off x="0" y="3540891"/>
          <a:ext cx="2628578" cy="1123777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دوره چهارم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سال های اخیر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54868" y="3595759"/>
        <a:ext cx="2518842" cy="1068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C0EF6-60C8-4B54-A169-B8A6B6F4A641}">
      <dsp:nvSpPr>
        <dsp:cNvPr id="0" name=""/>
        <dsp:cNvSpPr/>
      </dsp:nvSpPr>
      <dsp:spPr>
        <a:xfrm>
          <a:off x="4229998" y="1163"/>
          <a:ext cx="2055604" cy="10412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2.توزیع بیشتر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4280830" y="51995"/>
        <a:ext cx="1953940" cy="939626"/>
      </dsp:txXfrm>
    </dsp:sp>
    <dsp:sp modelId="{8A11CA99-5485-4D13-8B53-EED132E30236}">
      <dsp:nvSpPr>
        <dsp:cNvPr id="0" name=""/>
        <dsp:cNvSpPr/>
      </dsp:nvSpPr>
      <dsp:spPr>
        <a:xfrm>
          <a:off x="3536472" y="521809"/>
          <a:ext cx="3442656" cy="3442656"/>
        </a:xfrm>
        <a:custGeom>
          <a:avLst/>
          <a:gdLst/>
          <a:ahLst/>
          <a:cxnLst/>
          <a:rect l="0" t="0" r="0" b="0"/>
          <a:pathLst>
            <a:path>
              <a:moveTo>
                <a:pt x="2910422" y="476729"/>
              </a:moveTo>
              <a:arcTo wR="1721328" hR="1721328" stAng="18821608" swAng="1300174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12B7F-851E-4CB0-A5B8-18F5F89AC5C3}">
      <dsp:nvSpPr>
        <dsp:cNvPr id="0" name=""/>
        <dsp:cNvSpPr/>
      </dsp:nvSpPr>
      <dsp:spPr>
        <a:xfrm>
          <a:off x="5951326" y="1722492"/>
          <a:ext cx="2055604" cy="1041290"/>
        </a:xfrm>
        <a:prstGeom prst="round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3.فروش بیشتر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6002158" y="1773324"/>
        <a:ext cx="1953940" cy="939626"/>
      </dsp:txXfrm>
    </dsp:sp>
    <dsp:sp modelId="{221583FF-3C1F-46EF-A8AA-2202A0F74889}">
      <dsp:nvSpPr>
        <dsp:cNvPr id="0" name=""/>
        <dsp:cNvSpPr/>
      </dsp:nvSpPr>
      <dsp:spPr>
        <a:xfrm>
          <a:off x="3536472" y="521809"/>
          <a:ext cx="3442656" cy="3442656"/>
        </a:xfrm>
        <a:custGeom>
          <a:avLst/>
          <a:gdLst/>
          <a:ahLst/>
          <a:cxnLst/>
          <a:rect l="0" t="0" r="0" b="0"/>
          <a:pathLst>
            <a:path>
              <a:moveTo>
                <a:pt x="3285959" y="2438893"/>
              </a:moveTo>
              <a:arcTo wR="1721328" hR="1721328" stAng="1478218" swAng="1300174"/>
            </a:path>
          </a:pathLst>
        </a:custGeom>
        <a:noFill/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549F9-E7E8-415F-B412-01208A96B8CC}">
      <dsp:nvSpPr>
        <dsp:cNvPr id="0" name=""/>
        <dsp:cNvSpPr/>
      </dsp:nvSpPr>
      <dsp:spPr>
        <a:xfrm>
          <a:off x="4229998" y="3443820"/>
          <a:ext cx="2055604" cy="1041290"/>
        </a:xfrm>
        <a:prstGeom prst="round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4.افزایش سود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4280830" y="3494652"/>
        <a:ext cx="1953940" cy="939626"/>
      </dsp:txXfrm>
    </dsp:sp>
    <dsp:sp modelId="{5A78F522-3EEA-490F-B03C-95D078367B16}">
      <dsp:nvSpPr>
        <dsp:cNvPr id="0" name=""/>
        <dsp:cNvSpPr/>
      </dsp:nvSpPr>
      <dsp:spPr>
        <a:xfrm>
          <a:off x="3536472" y="521809"/>
          <a:ext cx="3442656" cy="3442656"/>
        </a:xfrm>
        <a:custGeom>
          <a:avLst/>
          <a:gdLst/>
          <a:ahLst/>
          <a:cxnLst/>
          <a:rect l="0" t="0" r="0" b="0"/>
          <a:pathLst>
            <a:path>
              <a:moveTo>
                <a:pt x="532234" y="2965927"/>
              </a:moveTo>
              <a:arcTo wR="1721328" hR="1721328" stAng="8021608" swAng="1300174"/>
            </a:path>
          </a:pathLst>
        </a:custGeom>
        <a:noFill/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C1707-8721-42AF-B0B5-451A2C2533FE}">
      <dsp:nvSpPr>
        <dsp:cNvPr id="0" name=""/>
        <dsp:cNvSpPr/>
      </dsp:nvSpPr>
      <dsp:spPr>
        <a:xfrm>
          <a:off x="2508669" y="1722492"/>
          <a:ext cx="2055604" cy="1041290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rPr>
            <a:t>1.سفارش آگهی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2  Zar" panose="00000400000000000000" pitchFamily="2" charset="-78"/>
          </a:endParaRPr>
        </a:p>
      </dsp:txBody>
      <dsp:txXfrm>
        <a:off x="2559501" y="1773324"/>
        <a:ext cx="1953940" cy="939626"/>
      </dsp:txXfrm>
    </dsp:sp>
    <dsp:sp modelId="{4F8EE322-BCCD-4BEB-838F-29711CDF1498}">
      <dsp:nvSpPr>
        <dsp:cNvPr id="0" name=""/>
        <dsp:cNvSpPr/>
      </dsp:nvSpPr>
      <dsp:spPr>
        <a:xfrm>
          <a:off x="3536472" y="521809"/>
          <a:ext cx="3442656" cy="3442656"/>
        </a:xfrm>
        <a:custGeom>
          <a:avLst/>
          <a:gdLst/>
          <a:ahLst/>
          <a:cxnLst/>
          <a:rect l="0" t="0" r="0" b="0"/>
          <a:pathLst>
            <a:path>
              <a:moveTo>
                <a:pt x="156697" y="1003762"/>
              </a:moveTo>
              <a:arcTo wR="1721328" hR="1721328" stAng="12278218" swAng="1300174"/>
            </a:path>
          </a:pathLst>
        </a:custGeom>
        <a:noFill/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6C25F-D59D-49AA-9F2F-ACE3657588BB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047FC-1878-4FAD-81B6-07812548F3CD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ffectLst/>
              <a:cs typeface="2  Zar" panose="00000400000000000000" pitchFamily="2" charset="-78"/>
            </a:rPr>
            <a:t>از افرادی که برای اولین بار ملاقات می کنید برای اینکه خبر گاو بنفش بعدی را به آن ها بدهید، اجازه بگیرید.</a:t>
          </a:r>
          <a:endParaRPr lang="en-US" sz="1800" b="1" kern="1200" dirty="0">
            <a:effectLst/>
            <a:cs typeface="2  Zar" panose="00000400000000000000" pitchFamily="2" charset="-78"/>
          </a:endParaRPr>
        </a:p>
      </dsp:txBody>
      <dsp:txXfrm>
        <a:off x="492024" y="334530"/>
        <a:ext cx="9963850" cy="669409"/>
      </dsp:txXfrm>
    </dsp:sp>
    <dsp:sp modelId="{D5C10246-1E4D-49D2-A026-54297C8A513C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579DE9-90C5-4AEB-85B1-BE0071934742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ffectLst/>
              <a:cs typeface="2  Zar" panose="00000400000000000000" pitchFamily="2" charset="-78"/>
            </a:rPr>
            <a:t>به کمک عطسه </a:t>
          </a:r>
          <a:r>
            <a:rPr lang="fa-IR" sz="1800" b="1" kern="1200" dirty="0" err="1" smtClean="0">
              <a:effectLst/>
              <a:cs typeface="2  Zar" panose="00000400000000000000" pitchFamily="2" charset="-78"/>
            </a:rPr>
            <a:t>کنندگان</a:t>
          </a:r>
          <a:r>
            <a:rPr lang="fa-IR" sz="1800" b="1" kern="1200" dirty="0" smtClean="0">
              <a:effectLst/>
              <a:cs typeface="2  Zar" panose="00000400000000000000" pitchFamily="2" charset="-78"/>
            </a:rPr>
            <a:t> موجود، پخش ایده خرید محصول را ساده تر کنید. </a:t>
          </a:r>
          <a:endParaRPr lang="en-US" sz="1800" b="1" kern="1200" dirty="0">
            <a:effectLst/>
            <a:cs typeface="2  Zar" panose="00000400000000000000" pitchFamily="2" charset="-78"/>
          </a:endParaRPr>
        </a:p>
      </dsp:txBody>
      <dsp:txXfrm>
        <a:off x="875812" y="1338819"/>
        <a:ext cx="9580062" cy="669409"/>
      </dsp:txXfrm>
    </dsp:sp>
    <dsp:sp modelId="{6E6CF4A9-DAB4-4C4E-B48D-611F36FD271A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C37C6C-147F-4AE9-92B0-CC088C586C40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ffectLst/>
              <a:cs typeface="2  Zar" panose="00000400000000000000" pitchFamily="2" charset="-78"/>
            </a:rPr>
            <a:t>وقتی از مرز چشم گیر بودن به یک کسب و کار سودآور رسیدید بگذارید گروه دیگری از سازمان شیر گاو را بدوشند البته به سرعت و تا جایی که امکان دارد.</a:t>
          </a:r>
          <a:endParaRPr lang="en-US" sz="1800" b="1" kern="1200" dirty="0">
            <a:effectLst/>
            <a:cs typeface="2  Zar" panose="00000400000000000000" pitchFamily="2" charset="-78"/>
          </a:endParaRPr>
        </a:p>
      </dsp:txBody>
      <dsp:txXfrm>
        <a:off x="875812" y="2343108"/>
        <a:ext cx="9580062" cy="669409"/>
      </dsp:txXfrm>
    </dsp:sp>
    <dsp:sp modelId="{C96CA2F0-B07A-4F1C-880A-B0C9C82A6A80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DE38FF-F01D-4A01-BE41-90C3EB9A7B34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34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ffectLst/>
              <a:cs typeface="2  Zar" panose="00000400000000000000" pitchFamily="2" charset="-78"/>
            </a:rPr>
            <a:t>تولید گاو بنفش دیگری را آغاز کنید</a:t>
          </a:r>
          <a:endParaRPr lang="en-US" sz="1800" b="1" kern="1200" dirty="0">
            <a:effectLst/>
            <a:cs typeface="2  Zar" panose="00000400000000000000" pitchFamily="2" charset="-78"/>
          </a:endParaRPr>
        </a:p>
      </dsp:txBody>
      <dsp:txXfrm>
        <a:off x="492024" y="3347397"/>
        <a:ext cx="9963850" cy="669409"/>
      </dsp:txXfrm>
    </dsp:sp>
    <dsp:sp modelId="{047FE6A9-C011-4DD1-8EAA-7100E2765C92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EC6A1-2B30-4596-BD20-8D7723AC2CA2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7A181-2BAE-4299-B551-70A96A448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2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7A181-2BAE-4299-B551-70A96A448B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6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F2F9-1BAD-45CA-9B44-0441954939F5}" type="datetime1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C177-E717-457C-88A9-3C64791687AF}" type="datetime1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1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628AA-2FC6-47DA-BAC3-E1A6454837D2}" type="datetime1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D76B-4EA8-4D53-A7F8-7D07CE93F16A}" type="datetime1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AE4-7434-4B45-ABBE-09F8C1BEB17E}" type="datetime1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4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E0FF-68FD-4B96-A2B4-CAD81572DFDB}" type="datetime1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9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171E-4BBC-44CD-945D-0EEB7762E381}" type="datetime1">
              <a:rPr lang="en-US" smtClean="0"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2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47DC-0C60-49C1-BC3A-59570B890CEB}" type="datetime1">
              <a:rPr lang="en-US" smtClean="0"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0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1DE9-0273-4ADA-9854-7B5DD9162ECC}" type="datetime1">
              <a:rPr lang="en-US" smtClean="0"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4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A4EE-E2EB-4317-A3FF-485666B4B5E7}" type="datetime1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6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15554-0488-4041-A11B-E6F5359509F6}" type="datetime1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1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A01B-333E-4511-9031-D51A070F845D}" type="datetime1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10AE-1CAA-4868-841D-48E032CC6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0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pam_(electronic)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4042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4158" y="1041400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مروری بر 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/>
            </a:r>
            <a:b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</a:b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کتاب </a:t>
            </a:r>
            <a:r>
              <a:rPr lang="fa-I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گاو بنفش</a:t>
            </a:r>
            <a:br>
              <a:rPr lang="fa-I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May2003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3404" y="4060065"/>
            <a:ext cx="9144000" cy="1774066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cs typeface="2  Zar" panose="00000400000000000000" pitchFamily="2" charset="-78"/>
              </a:rPr>
              <a:t>درس استراتژی کسب و کار</a:t>
            </a:r>
          </a:p>
          <a:p>
            <a:r>
              <a:rPr lang="fa-IR" sz="2000" b="1" dirty="0" smtClean="0">
                <a:cs typeface="2  Zar" panose="00000400000000000000" pitchFamily="2" charset="-78"/>
              </a:rPr>
              <a:t>استاد: جناب آقای دکتر روستا</a:t>
            </a:r>
          </a:p>
          <a:p>
            <a:r>
              <a:rPr lang="fa-IR" sz="2000" b="1" dirty="0" smtClean="0">
                <a:cs typeface="2  Zar" panose="00000400000000000000" pitchFamily="2" charset="-78"/>
              </a:rPr>
              <a:t>ارائه دهنده: زینب </a:t>
            </a:r>
            <a:r>
              <a:rPr lang="fa-IR" sz="2000" b="1" dirty="0" err="1" smtClean="0">
                <a:cs typeface="2  Zar" panose="00000400000000000000" pitchFamily="2" charset="-78"/>
              </a:rPr>
              <a:t>ابوطالبی</a:t>
            </a:r>
            <a:endParaRPr lang="fa-IR" sz="2000" b="1" dirty="0" smtClean="0">
              <a:cs typeface="2  Zar" panose="00000400000000000000" pitchFamily="2" charset="-78"/>
            </a:endParaRPr>
          </a:p>
          <a:p>
            <a:r>
              <a:rPr lang="fa-IR" sz="2000" b="1" dirty="0" smtClean="0">
                <a:cs typeface="2  Zar" panose="00000400000000000000" pitchFamily="2" charset="-78"/>
              </a:rPr>
              <a:t>پاییز 92</a:t>
            </a:r>
            <a:endParaRPr lang="en-US" sz="2000" b="1" dirty="0">
              <a:cs typeface="2  Zar" panose="00000400000000000000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4218"/>
            <a:ext cx="10515600" cy="78109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مصرف </a:t>
            </a:r>
            <a:r>
              <a:rPr lang="fa-I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کنندگان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8352"/>
            <a:ext cx="10515600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dirty="0" err="1" smtClean="0">
                <a:cs typeface="2  Zar" panose="00000400000000000000" pitchFamily="2" charset="-78"/>
              </a:rPr>
              <a:t>نوجویان</a:t>
            </a:r>
            <a:r>
              <a:rPr lang="fa-IR" dirty="0" smtClean="0">
                <a:cs typeface="2  Zar" panose="00000400000000000000" pitchFamily="2" charset="-78"/>
              </a:rPr>
              <a:t> : </a:t>
            </a:r>
          </a:p>
          <a:p>
            <a:pPr marL="457200" lvl="1" indent="0" algn="r" rtl="1">
              <a:buNone/>
            </a:pPr>
            <a:r>
              <a:rPr lang="fa-IR" sz="2000" dirty="0" smtClean="0">
                <a:cs typeface="2  Zar" panose="00000400000000000000" pitchFamily="2" charset="-78"/>
              </a:rPr>
              <a:t>افرادی هستند که در یک بازار مشخص، تمایل دارند به عنوان </a:t>
            </a:r>
            <a:r>
              <a:rPr lang="fa-I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اولین نفر </a:t>
            </a:r>
            <a:r>
              <a:rPr lang="fa-IR" sz="2000" dirty="0" smtClean="0">
                <a:cs typeface="2  Zar" panose="00000400000000000000" pitchFamily="2" charset="-78"/>
              </a:rPr>
              <a:t>چیزی را داشته باشند حتی اگر به آن نیاز نداشته </a:t>
            </a:r>
            <a:r>
              <a:rPr lang="fa-IR" sz="2000" dirty="0" err="1" smtClean="0">
                <a:cs typeface="2  Zar" panose="00000400000000000000" pitchFamily="2" charset="-78"/>
              </a:rPr>
              <a:t>باشند.افرادی</a:t>
            </a:r>
            <a:r>
              <a:rPr lang="fa-IR" sz="2000" dirty="0" smtClean="0">
                <a:cs typeface="2  Zar" panose="00000400000000000000" pitchFamily="2" charset="-78"/>
              </a:rPr>
              <a:t> که در سالن های مد ردیف اول می نشینند و در اینترنت به دنبال اتفاقات عجیب و غریب دنیای اینترنت هستند.</a:t>
            </a:r>
          </a:p>
          <a:p>
            <a:pPr algn="r" rtl="1"/>
            <a:r>
              <a:rPr lang="fa-IR" dirty="0" smtClean="0">
                <a:cs typeface="2  Zar" panose="00000400000000000000" pitchFamily="2" charset="-78"/>
              </a:rPr>
              <a:t>تطبیق </a:t>
            </a:r>
            <a:r>
              <a:rPr lang="fa-IR" dirty="0" err="1" smtClean="0">
                <a:cs typeface="2  Zar" panose="00000400000000000000" pitchFamily="2" charset="-78"/>
              </a:rPr>
              <a:t>پذیران</a:t>
            </a:r>
            <a:r>
              <a:rPr lang="fa-IR" dirty="0" smtClean="0">
                <a:cs typeface="2  Zar" panose="00000400000000000000" pitchFamily="2" charset="-78"/>
              </a:rPr>
              <a:t> اولیه :</a:t>
            </a:r>
          </a:p>
          <a:p>
            <a:pPr marL="457200" lvl="1" indent="0" algn="r" rtl="1">
              <a:buNone/>
            </a:pPr>
            <a:r>
              <a:rPr lang="fa-IR" sz="2000" dirty="0" smtClean="0">
                <a:cs typeface="2  Zar" panose="00000400000000000000" pitchFamily="2" charset="-78"/>
              </a:rPr>
              <a:t>افرادی که مایل </a:t>
            </a:r>
            <a:r>
              <a:rPr lang="fa-IR" sz="2000" dirty="0" err="1" smtClean="0">
                <a:cs typeface="2  Zar" panose="00000400000000000000" pitchFamily="2" charset="-78"/>
              </a:rPr>
              <a:t>اند</a:t>
            </a:r>
            <a:r>
              <a:rPr lang="fa-IR" sz="2000" dirty="0" smtClean="0">
                <a:cs typeface="2  Zar" panose="00000400000000000000" pitchFamily="2" charset="-78"/>
              </a:rPr>
              <a:t> از مزایای محصولات و خدمات جدید استفاده کنند.</a:t>
            </a:r>
          </a:p>
          <a:p>
            <a:pPr algn="r" rtl="1"/>
            <a:r>
              <a:rPr lang="fa-IR" dirty="0" smtClean="0">
                <a:cs typeface="2  Zar" panose="00000400000000000000" pitchFamily="2" charset="-78"/>
              </a:rPr>
              <a:t>اکثریت اولیه و ثانویه :</a:t>
            </a:r>
          </a:p>
          <a:p>
            <a:pPr marL="457200" lvl="1" indent="0" algn="r" rtl="1">
              <a:buNone/>
            </a:pPr>
            <a:r>
              <a:rPr lang="fa-IR" sz="2000" dirty="0" smtClean="0">
                <a:cs typeface="2  Zar" panose="00000400000000000000" pitchFamily="2" charset="-78"/>
              </a:rPr>
              <a:t>اگر </a:t>
            </a:r>
            <a:r>
              <a:rPr lang="fa-IR" sz="2000" dirty="0" err="1" smtClean="0">
                <a:cs typeface="2  Zar" panose="00000400000000000000" pitchFamily="2" charset="-78"/>
              </a:rPr>
              <a:t>دوستانشان</a:t>
            </a:r>
            <a:r>
              <a:rPr lang="fa-IR" sz="2000" dirty="0" smtClean="0">
                <a:cs typeface="2  Zar" panose="00000400000000000000" pitchFamily="2" charset="-78"/>
              </a:rPr>
              <a:t> از محصول جدیدی تعریف کنند، آن را تهیه می کنند.</a:t>
            </a: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تمایل به شنیدن شما ندارند.</a:t>
            </a: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به دنبال نظم، تشریفات و امنیت هستند که به ندرت توسط محصولات جدید تامین می گردد.</a:t>
            </a:r>
          </a:p>
          <a:p>
            <a:pPr algn="r" rtl="1"/>
            <a:r>
              <a:rPr lang="fa-IR" dirty="0" err="1" smtClean="0">
                <a:cs typeface="2  Zar" panose="00000400000000000000" pitchFamily="2" charset="-78"/>
              </a:rPr>
              <a:t>دیرپذیران</a:t>
            </a:r>
            <a:r>
              <a:rPr lang="fa-IR" dirty="0" smtClean="0">
                <a:cs typeface="2  Zar" panose="00000400000000000000" pitchFamily="2" charset="-78"/>
              </a:rPr>
              <a:t> : </a:t>
            </a:r>
          </a:p>
          <a:p>
            <a:pPr marL="457200" lvl="1" indent="0" algn="r" rtl="1">
              <a:buNone/>
            </a:pPr>
            <a:r>
              <a:rPr lang="fa-IR" sz="2000" dirty="0" smtClean="0">
                <a:cs typeface="2  Zar" panose="00000400000000000000" pitchFamily="2" charset="-78"/>
              </a:rPr>
              <a:t>اگر محصولی منسوخ شد، حاضرند از محصولات جایگزین استفاده </a:t>
            </a:r>
            <a:r>
              <a:rPr lang="fa-IR" sz="2000" dirty="0" err="1" smtClean="0">
                <a:cs typeface="2  Zar" panose="00000400000000000000" pitchFamily="2" charset="-78"/>
              </a:rPr>
              <a:t>کنند.کاست</a:t>
            </a:r>
            <a:r>
              <a:rPr lang="fa-IR" sz="2000" dirty="0" smtClean="0">
                <a:cs typeface="2  Zar" panose="00000400000000000000" pitchFamily="2" charset="-78"/>
              </a:rPr>
              <a:t> و سی دی</a:t>
            </a:r>
            <a:endParaRPr lang="en-US" sz="2000" dirty="0"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6973"/>
            <a:ext cx="10515600" cy="556367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rtl="1">
              <a:lnSpc>
                <a:spcPct val="200000"/>
              </a:lnSpc>
            </a:pPr>
            <a:r>
              <a:rPr lang="fa-IR" dirty="0" smtClean="0">
                <a:cs typeface="2  Zar" panose="00000400000000000000" pitchFamily="2" charset="-78"/>
              </a:rPr>
              <a:t>شما باید محصولی را تولید کنید که</a:t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dirty="0" smtClean="0">
                <a:cs typeface="2  Zar" panose="00000400000000000000" pitchFamily="2" charset="-78"/>
              </a:rPr>
              <a:t> آن قدر </a:t>
            </a: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چشم گیر </a:t>
            </a:r>
            <a:r>
              <a:rPr lang="fa-IR" dirty="0" smtClean="0">
                <a:cs typeface="2  Zar" panose="00000400000000000000" pitchFamily="2" charset="-78"/>
              </a:rPr>
              <a:t>باشد که تطبیق </a:t>
            </a:r>
            <a:r>
              <a:rPr lang="fa-IR" dirty="0" err="1" smtClean="0">
                <a:cs typeface="2  Zar" panose="00000400000000000000" pitchFamily="2" charset="-78"/>
              </a:rPr>
              <a:t>پذیران</a:t>
            </a:r>
            <a:r>
              <a:rPr lang="fa-IR" dirty="0" smtClean="0">
                <a:cs typeface="2  Zar" panose="00000400000000000000" pitchFamily="2" charset="-78"/>
              </a:rPr>
              <a:t> اولیه را جذب نماید؛ </a:t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dirty="0" smtClean="0">
                <a:cs typeface="2  Zar" panose="00000400000000000000" pitchFamily="2" charset="-78"/>
              </a:rPr>
              <a:t>و به قدر کافی </a:t>
            </a:r>
            <a:r>
              <a:rPr lang="fa-I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منعطف و جذاب </a:t>
            </a:r>
            <a:r>
              <a:rPr lang="fa-IR" dirty="0" smtClean="0">
                <a:cs typeface="2  Zar" panose="00000400000000000000" pitchFamily="2" charset="-78"/>
              </a:rPr>
              <a:t>باشد که این خریداران زمان کمی را برای گسترش این ایده در طول منحنی نیاز داشته باشند.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9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197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184857" y="489705"/>
            <a:ext cx="9569002" cy="5776952"/>
            <a:chOff x="838200" y="1872499"/>
            <a:chExt cx="8395952" cy="4974906"/>
          </a:xfrm>
        </p:grpSpPr>
        <p:grpSp>
          <p:nvGrpSpPr>
            <p:cNvPr id="5" name="Group 4"/>
            <p:cNvGrpSpPr/>
            <p:nvPr/>
          </p:nvGrpSpPr>
          <p:grpSpPr>
            <a:xfrm>
              <a:off x="1493949" y="1872499"/>
              <a:ext cx="7740203" cy="4423762"/>
              <a:chOff x="1239389" y="1771649"/>
              <a:chExt cx="5076825" cy="442376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1239389" y="1771649"/>
                <a:ext cx="5076825" cy="3314701"/>
                <a:chOff x="3531829" y="1771649"/>
                <a:chExt cx="5076825" cy="3314701"/>
              </a:xfrm>
            </p:grpSpPr>
            <p:pic>
              <p:nvPicPr>
                <p:cNvPr id="18" name="Picture 17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531829" y="1771649"/>
                  <a:ext cx="5076825" cy="3314700"/>
                </a:xfrm>
                <a:prstGeom prst="rect">
                  <a:avLst/>
                </a:prstGeom>
              </p:spPr>
            </p:pic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5022762" y="4346217"/>
                  <a:ext cx="16637" cy="74013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5460642" y="3429000"/>
                  <a:ext cx="27910" cy="165735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endCxn id="18" idx="2"/>
                </p:cNvCxnSpPr>
                <p:nvPr/>
              </p:nvCxnSpPr>
              <p:spPr>
                <a:xfrm>
                  <a:off x="6070241" y="2511379"/>
                  <a:ext cx="1" cy="257497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6636900" y="3428999"/>
                  <a:ext cx="27910" cy="165735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Box 8"/>
              <p:cNvSpPr txBox="1"/>
              <p:nvPr/>
            </p:nvSpPr>
            <p:spPr>
              <a:xfrm>
                <a:off x="1781043" y="5340145"/>
                <a:ext cx="965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b="1" dirty="0" err="1" smtClean="0">
                    <a:cs typeface="2  Zar" panose="00000400000000000000" pitchFamily="2" charset="-78"/>
                  </a:rPr>
                  <a:t>نوجویان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69397" y="5826079"/>
                <a:ext cx="19007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b="1" dirty="0" smtClean="0">
                    <a:cs typeface="2  Zar" panose="00000400000000000000" pitchFamily="2" charset="-78"/>
                  </a:rPr>
                  <a:t>تطبیق </a:t>
                </a:r>
                <a:r>
                  <a:rPr lang="fa-IR" b="1" dirty="0" err="1" smtClean="0">
                    <a:cs typeface="2  Zar" panose="00000400000000000000" pitchFamily="2" charset="-78"/>
                  </a:rPr>
                  <a:t>پذیران</a:t>
                </a:r>
                <a:r>
                  <a:rPr lang="fa-IR" b="1" dirty="0" smtClean="0">
                    <a:cs typeface="2  Zar" panose="00000400000000000000" pitchFamily="2" charset="-78"/>
                  </a:rPr>
                  <a:t> اولیه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836967" y="5347616"/>
                <a:ext cx="18803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b="1" dirty="0" smtClean="0">
                    <a:cs typeface="2  Zar" panose="00000400000000000000" pitchFamily="2" charset="-78"/>
                  </a:rPr>
                  <a:t>اکثریت اولیه و ثانویه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782886" y="5321858"/>
                <a:ext cx="12234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b="1" dirty="0" err="1" smtClean="0">
                    <a:cs typeface="2  Zar" panose="00000400000000000000" pitchFamily="2" charset="-78"/>
                  </a:rPr>
                  <a:t>دیرپذیران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2264001" y="5047712"/>
                <a:ext cx="0" cy="355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3349950" y="5086349"/>
                <a:ext cx="204619" cy="2537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V="1">
                <a:off x="3938525" y="5086349"/>
                <a:ext cx="199873" cy="261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V="1">
                <a:off x="5108086" y="5035357"/>
                <a:ext cx="0" cy="355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10" idx="0"/>
              </p:cNvCxnSpPr>
              <p:nvPr/>
            </p:nvCxnSpPr>
            <p:spPr>
              <a:xfrm flipH="1" flipV="1">
                <a:off x="2907682" y="5047712"/>
                <a:ext cx="12070" cy="7783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838200" y="2702382"/>
              <a:ext cx="461665" cy="147732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fa-IR" b="1" dirty="0" smtClean="0">
                  <a:cs typeface="2  Zar" panose="00000400000000000000" pitchFamily="2" charset="-78"/>
                </a:rPr>
                <a:t>جمعیت هر طبقه</a:t>
              </a:r>
              <a:endParaRPr lang="en-US" b="1" dirty="0">
                <a:cs typeface="2  Zar" panose="00000400000000000000" pitchFamily="2" charset="-7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19764" y="6478073"/>
              <a:ext cx="5536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b="1" dirty="0" smtClean="0">
                  <a:cs typeface="2  Zar" panose="00000400000000000000" pitchFamily="2" charset="-78"/>
                </a:rPr>
                <a:t>گروه </a:t>
              </a:r>
              <a:r>
                <a:rPr lang="fa-IR" b="1" dirty="0" err="1" smtClean="0">
                  <a:cs typeface="2  Zar" panose="00000400000000000000" pitchFamily="2" charset="-78"/>
                </a:rPr>
                <a:t>هایی</a:t>
              </a:r>
              <a:r>
                <a:rPr lang="fa-IR" b="1" dirty="0" smtClean="0">
                  <a:cs typeface="2  Zar" panose="00000400000000000000" pitchFamily="2" charset="-78"/>
                </a:rPr>
                <a:t> که در طول زمان با یک ایده خرید مواجه می شوند</a:t>
              </a:r>
              <a:endParaRPr lang="en-US" b="1" dirty="0">
                <a:cs typeface="2  Zar" panose="00000400000000000000" pitchFamily="2" charset="-78"/>
              </a:endParaRPr>
            </a:p>
          </p:txBody>
        </p:sp>
      </p:grpSp>
      <p:sp>
        <p:nvSpPr>
          <p:cNvPr id="23" name="Freeform 22"/>
          <p:cNvSpPr/>
          <p:nvPr/>
        </p:nvSpPr>
        <p:spPr>
          <a:xfrm>
            <a:off x="2692473" y="2069015"/>
            <a:ext cx="6156101" cy="2897735"/>
          </a:xfrm>
          <a:custGeom>
            <a:avLst/>
            <a:gdLst>
              <a:gd name="connsiteX0" fmla="*/ 0 w 6156101"/>
              <a:gd name="connsiteY0" fmla="*/ 721205 h 2897735"/>
              <a:gd name="connsiteX1" fmla="*/ 914400 w 6156101"/>
              <a:gd name="connsiteY1" fmla="*/ 25746 h 2897735"/>
              <a:gd name="connsiteX2" fmla="*/ 1596980 w 6156101"/>
              <a:gd name="connsiteY2" fmla="*/ 218929 h 2897735"/>
              <a:gd name="connsiteX3" fmla="*/ 2524259 w 6156101"/>
              <a:gd name="connsiteY3" fmla="*/ 875752 h 2897735"/>
              <a:gd name="connsiteX4" fmla="*/ 5100034 w 6156101"/>
              <a:gd name="connsiteY4" fmla="*/ 2550005 h 2897735"/>
              <a:gd name="connsiteX5" fmla="*/ 6156101 w 6156101"/>
              <a:gd name="connsiteY5" fmla="*/ 2897735 h 2897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56101" h="2897735">
                <a:moveTo>
                  <a:pt x="0" y="721205"/>
                </a:moveTo>
                <a:cubicBezTo>
                  <a:pt x="324118" y="415332"/>
                  <a:pt x="648237" y="109459"/>
                  <a:pt x="914400" y="25746"/>
                </a:cubicBezTo>
                <a:cubicBezTo>
                  <a:pt x="1180563" y="-57967"/>
                  <a:pt x="1328670" y="77261"/>
                  <a:pt x="1596980" y="218929"/>
                </a:cubicBezTo>
                <a:cubicBezTo>
                  <a:pt x="1865290" y="360597"/>
                  <a:pt x="1940417" y="487239"/>
                  <a:pt x="2524259" y="875752"/>
                </a:cubicBezTo>
                <a:cubicBezTo>
                  <a:pt x="3108101" y="1264265"/>
                  <a:pt x="4494727" y="2213008"/>
                  <a:pt x="5100034" y="2550005"/>
                </a:cubicBezTo>
                <a:cubicBezTo>
                  <a:pt x="5705341" y="2887002"/>
                  <a:pt x="5930721" y="2892368"/>
                  <a:pt x="6156101" y="2897735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02348" y="2430417"/>
            <a:ext cx="85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cs typeface="2  Zar" panose="00000400000000000000" pitchFamily="2" charset="-78"/>
              </a:rPr>
              <a:t>ارزش</a:t>
            </a:r>
            <a:endParaRPr lang="en-US" b="1" dirty="0">
              <a:cs typeface="2  Zar" panose="00000400000000000000" pitchFamily="2" charset="-78"/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35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در عصر تلویزیون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380957"/>
              </p:ext>
            </p:extLst>
          </p:nvPr>
        </p:nvGraphicFramePr>
        <p:xfrm>
          <a:off x="838199" y="1690687"/>
          <a:ext cx="10515601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1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4221"/>
            <a:ext cx="10515600" cy="78109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cs typeface="2  Zar" panose="00000400000000000000" pitchFamily="2" charset="-78"/>
              </a:rPr>
              <a:t>در دنیای پسا تلویزیون 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956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 rtl="1">
              <a:lnSpc>
                <a:spcPct val="200000"/>
              </a:lnSpc>
              <a:buNone/>
            </a:pPr>
            <a:r>
              <a:rPr lang="fa-I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پس از </a:t>
            </a:r>
            <a:r>
              <a:rPr lang="fa-IR" sz="3200" dirty="0" smtClean="0">
                <a:cs typeface="2  Zar" panose="00000400000000000000" pitchFamily="2" charset="-78"/>
              </a:rPr>
              <a:t>طراحی و تولید محصول، به بازار یابی آن پرداخته </a:t>
            </a:r>
            <a:r>
              <a:rPr lang="fa-IR" sz="3200" dirty="0" err="1" smtClean="0">
                <a:cs typeface="2  Zar" panose="00000400000000000000" pitchFamily="2" charset="-78"/>
              </a:rPr>
              <a:t>نمی</a:t>
            </a:r>
            <a:r>
              <a:rPr lang="fa-IR" sz="3200" dirty="0" smtClean="0">
                <a:cs typeface="2  Zar" panose="00000400000000000000" pitchFamily="2" charset="-78"/>
              </a:rPr>
              <a:t> شود، 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3200" dirty="0" smtClean="0">
                <a:cs typeface="2  Zar" panose="00000400000000000000" pitchFamily="2" charset="-78"/>
              </a:rPr>
              <a:t>بلکه </a:t>
            </a:r>
            <a:r>
              <a:rPr lang="fa-I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از ابتدا </a:t>
            </a:r>
            <a:r>
              <a:rPr lang="fa-IR" sz="3200" dirty="0" smtClean="0">
                <a:cs typeface="2  Zar" panose="00000400000000000000" pitchFamily="2" charset="-78"/>
              </a:rPr>
              <a:t>باید به طراحی کالایی پرداخت که ویروسی و شایسته صحبت باشد.</a:t>
            </a:r>
            <a:endParaRPr lang="en-US" sz="3200" dirty="0">
              <a:cs typeface="2  Zar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491548"/>
            <a:ext cx="10515600" cy="206210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گاو بنفش</a:t>
            </a:r>
            <a:r>
              <a:rPr lang="fa-IR" sz="3200" dirty="0" smtClean="0">
                <a:cs typeface="2  Zar" panose="00000400000000000000" pitchFamily="2" charset="-78"/>
              </a:rPr>
              <a:t>، میان بر ارزانی </a:t>
            </a:r>
            <a:r>
              <a:rPr lang="fa-IR" sz="3200" dirty="0" err="1" smtClean="0">
                <a:cs typeface="2  Zar" panose="00000400000000000000" pitchFamily="2" charset="-78"/>
              </a:rPr>
              <a:t>نیست.</a:t>
            </a:r>
            <a:r>
              <a:rPr lang="fa-IR" sz="2800" dirty="0" err="1" smtClean="0">
                <a:cs typeface="2  Zar" panose="00000400000000000000" pitchFamily="2" charset="-78"/>
              </a:rPr>
              <a:t>در</a:t>
            </a:r>
            <a:r>
              <a:rPr lang="fa-IR" sz="2800" dirty="0" smtClean="0">
                <a:cs typeface="2  Zar" panose="00000400000000000000" pitchFamily="2" charset="-78"/>
              </a:rPr>
              <a:t> مرحله طراحی بازاریابی می کنید.</a:t>
            </a:r>
          </a:p>
          <a:p>
            <a:pPr algn="ctr" rtl="1">
              <a:lnSpc>
                <a:spcPct val="200000"/>
              </a:lnSpc>
            </a:pPr>
            <a:r>
              <a:rPr lang="fa-IR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گاو بنفش </a:t>
            </a:r>
            <a:r>
              <a:rPr lang="fa-IR" sz="3200" dirty="0" smtClean="0">
                <a:cs typeface="2  Zar" panose="00000400000000000000" pitchFamily="2" charset="-78"/>
              </a:rPr>
              <a:t>بهترین و شاید تنها استراتژی رشد شماست.</a:t>
            </a:r>
            <a:endParaRPr lang="en-US" sz="3200" dirty="0">
              <a:cs typeface="2  Zar" panose="00000400000000000000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825"/>
            <a:ext cx="10515600" cy="94852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چه کسی گوش می دهد؟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cs typeface="2  Zar" panose="00000400000000000000" pitchFamily="2" charset="-78"/>
              </a:rPr>
              <a:t>آیا تبلیغات دیگر کارساز نیست؟</a:t>
            </a:r>
          </a:p>
          <a:p>
            <a:pPr lvl="1" algn="r" rtl="1"/>
            <a:r>
              <a:rPr lang="fa-IR" dirty="0" smtClean="0">
                <a:cs typeface="2  Zar" panose="00000400000000000000" pitchFamily="2" charset="-78"/>
              </a:rPr>
              <a:t>آگهی ها موثرند اما آگهی های هدفمند. </a:t>
            </a:r>
          </a:p>
          <a:p>
            <a:pPr marL="457200" lvl="1" indent="0" algn="ctr" rtl="1">
              <a:buNone/>
            </a:pPr>
            <a:r>
              <a:rPr lang="fa-IR" dirty="0" smtClean="0">
                <a:cs typeface="2  Zar" panose="00000400000000000000" pitchFamily="2" charset="-78"/>
              </a:rPr>
              <a:t>چرا یک آگهی متنی در سایت </a:t>
            </a:r>
            <a:r>
              <a:rPr lang="fa-IR" dirty="0" err="1" smtClean="0">
                <a:cs typeface="2  Zar" panose="00000400000000000000" pitchFamily="2" charset="-78"/>
              </a:rPr>
              <a:t>گوگل</a:t>
            </a:r>
            <a:r>
              <a:rPr lang="fa-IR" dirty="0" smtClean="0">
                <a:cs typeface="2  Zar" panose="00000400000000000000" pitchFamily="2" charset="-78"/>
              </a:rPr>
              <a:t> این قدر تاثیر گذار است در حالی که یک </a:t>
            </a:r>
            <a:r>
              <a:rPr lang="fa-IR" dirty="0" err="1" smtClean="0">
                <a:cs typeface="2  Zar" panose="00000400000000000000" pitchFamily="2" charset="-78"/>
              </a:rPr>
              <a:t>بنر</a:t>
            </a:r>
            <a:r>
              <a:rPr lang="fa-IR" dirty="0" smtClean="0">
                <a:cs typeface="2  Zar" panose="00000400000000000000" pitchFamily="2" charset="-78"/>
              </a:rPr>
              <a:t> تمام صفحه و پر زرق و برق در سایت یاهو این اندازه بی اثر؟</a:t>
            </a:r>
            <a:endParaRPr lang="fa-IR" dirty="0">
              <a:cs typeface="2  Zar" panose="00000400000000000000" pitchFamily="2" charset="-78"/>
            </a:endParaRPr>
          </a:p>
          <a:p>
            <a:pPr lvl="1" algn="r" rtl="1"/>
            <a:r>
              <a:rPr lang="fa-IR" dirty="0" smtClean="0">
                <a:cs typeface="2  Zar" panose="00000400000000000000" pitchFamily="2" charset="-78"/>
              </a:rPr>
              <a:t>در گذشته: </a:t>
            </a:r>
            <a:r>
              <a:rPr lang="fa-I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بازاریاب</a:t>
            </a:r>
            <a:r>
              <a:rPr lang="fa-IR" dirty="0" smtClean="0">
                <a:cs typeface="2  Zar" panose="00000400000000000000" pitchFamily="2" charset="-78"/>
              </a:rPr>
              <a:t> تصمیم می گرفت که توجه چه کسی را چه زمانی جلب کند.</a:t>
            </a:r>
          </a:p>
          <a:p>
            <a:pPr lvl="1" algn="r" rtl="1"/>
            <a:r>
              <a:rPr lang="fa-IR" dirty="0" smtClean="0">
                <a:cs typeface="2  Zar" panose="00000400000000000000" pitchFamily="2" charset="-78"/>
              </a:rPr>
              <a:t>امروزه: </a:t>
            </a: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مصرف کننده </a:t>
            </a:r>
            <a:r>
              <a:rPr lang="fa-IR" dirty="0" smtClean="0">
                <a:cs typeface="2  Zar" panose="00000400000000000000" pitchFamily="2" charset="-78"/>
              </a:rPr>
              <a:t>تصمیم می گیرد به شما گوش کنند یا خیر؟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476518" y="3707482"/>
            <a:ext cx="5344733" cy="2975020"/>
          </a:xfrm>
          <a:prstGeom prst="irregularSeal2">
            <a:avLst/>
          </a:prstGeom>
          <a:solidFill>
            <a:srgbClr val="FFFF99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2  Zar" panose="00000400000000000000" pitchFamily="2" charset="-78"/>
              </a:rPr>
              <a:t>بی فایده است که تبلیغات را برای همه انجام دهیم.</a:t>
            </a:r>
          </a:p>
          <a:p>
            <a:pPr algn="ctr"/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تنها برای عطسه </a:t>
            </a:r>
            <a:r>
              <a:rPr lang="fa-I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کنندگان</a:t>
            </a:r>
            <a:r>
              <a:rPr lang="fa-I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 مشتاق و تاثیر گذار تبلیغ کنید.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824"/>
            <a:ext cx="10515600" cy="103867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خطرات بازاریابی انبوه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425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cs typeface="2  Zar" panose="00000400000000000000" pitchFamily="2" charset="-78"/>
              </a:rPr>
              <a:t>محصولات کسالت آور</a:t>
            </a:r>
          </a:p>
          <a:p>
            <a:pPr lvl="1" algn="r" rtl="1"/>
            <a:r>
              <a:rPr lang="fa-IR" dirty="0" smtClean="0">
                <a:cs typeface="2  Zar" panose="00000400000000000000" pitchFamily="2" charset="-78"/>
              </a:rPr>
              <a:t>محصولات آبکی</a:t>
            </a:r>
          </a:p>
          <a:p>
            <a:pPr marL="457200" lvl="1" indent="0" algn="r" rtl="1">
              <a:buNone/>
            </a:pPr>
            <a:endParaRPr lang="fa-IR" dirty="0">
              <a:cs typeface="2  Zar" panose="00000400000000000000" pitchFamily="2" charset="-78"/>
            </a:endParaRPr>
          </a:p>
          <a:p>
            <a:pPr algn="r" rtl="1"/>
            <a:r>
              <a:rPr lang="fa-IR" dirty="0" smtClean="0">
                <a:cs typeface="2  Zar" panose="00000400000000000000" pitchFamily="2" charset="-78"/>
              </a:rPr>
              <a:t>بودجه های تبلیغاتی وحشتناک</a:t>
            </a:r>
          </a:p>
          <a:p>
            <a:pPr lvl="1" algn="r" rtl="1"/>
            <a:r>
              <a:rPr lang="fa-IR" dirty="0" smtClean="0">
                <a:cs typeface="2  Zar" panose="00000400000000000000" pitchFamily="2" charset="-78"/>
              </a:rPr>
              <a:t>کم کردن شانس شروع محصول جدید دیگر</a:t>
            </a:r>
          </a:p>
          <a:p>
            <a:pPr lvl="1" algn="r" rtl="1"/>
            <a:r>
              <a:rPr lang="fa-IR" dirty="0" smtClean="0">
                <a:cs typeface="2  Zar" panose="00000400000000000000" pitchFamily="2" charset="-78"/>
              </a:rPr>
              <a:t>از دست دادن زمان و شانس حرکت در طول منحنی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60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1808"/>
            <a:ext cx="10515600" cy="106443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در دنیای گاوها چه کسی برنده است؟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err="1" smtClean="0">
                <a:cs typeface="2  Zar" panose="00000400000000000000" pitchFamily="2" charset="-78"/>
              </a:rPr>
              <a:t>بازندگان</a:t>
            </a:r>
            <a:r>
              <a:rPr lang="fa-IR" dirty="0" smtClean="0">
                <a:cs typeface="2  Zar" panose="00000400000000000000" pitchFamily="2" charset="-78"/>
              </a:rPr>
              <a:t>: </a:t>
            </a:r>
          </a:p>
          <a:p>
            <a:pPr lvl="1" algn="r" rtl="1">
              <a:lnSpc>
                <a:spcPct val="150000"/>
              </a:lnSpc>
            </a:pPr>
            <a:r>
              <a:rPr lang="fa-IR" sz="2800" dirty="0" smtClean="0">
                <a:cs typeface="2  Zar" panose="00000400000000000000" pitchFamily="2" charset="-78"/>
              </a:rPr>
              <a:t>نام های تجاری بزرگ با کارخانه های بزرگ و اهدافی فصلی.</a:t>
            </a:r>
          </a:p>
          <a:p>
            <a:pPr lvl="1" algn="r" rtl="1">
              <a:lnSpc>
                <a:spcPct val="150000"/>
              </a:lnSpc>
            </a:pPr>
            <a:r>
              <a:rPr lang="fa-IR" sz="2800" dirty="0" smtClean="0">
                <a:cs typeface="2  Zar" panose="00000400000000000000" pitchFamily="2" charset="-78"/>
              </a:rPr>
              <a:t>شرکت </a:t>
            </a:r>
            <a:r>
              <a:rPr lang="fa-IR" sz="2800" dirty="0" err="1" smtClean="0">
                <a:cs typeface="2  Zar" panose="00000400000000000000" pitchFamily="2" charset="-78"/>
              </a:rPr>
              <a:t>هایی</a:t>
            </a:r>
            <a:r>
              <a:rPr lang="fa-IR" sz="2800" dirty="0" smtClean="0">
                <a:cs typeface="2  Zar" panose="00000400000000000000" pitchFamily="2" charset="-78"/>
              </a:rPr>
              <a:t> که به عصر تلویزیون خو گرفته </a:t>
            </a:r>
            <a:r>
              <a:rPr lang="fa-IR" sz="2800" dirty="0" err="1" smtClean="0">
                <a:cs typeface="2  Zar" panose="00000400000000000000" pitchFamily="2" charset="-78"/>
              </a:rPr>
              <a:t>اند</a:t>
            </a:r>
            <a:r>
              <a:rPr lang="fa-IR" sz="2800" dirty="0" smtClean="0">
                <a:cs typeface="2  Zar" panose="00000400000000000000" pitchFamily="2" charset="-78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2  Zar" panose="00000400000000000000" pitchFamily="2" charset="-78"/>
              </a:rPr>
              <a:t>برندگان: </a:t>
            </a:r>
          </a:p>
          <a:p>
            <a:pPr lvl="1" algn="r" rtl="1">
              <a:lnSpc>
                <a:spcPct val="150000"/>
              </a:lnSpc>
            </a:pPr>
            <a:r>
              <a:rPr lang="fa-IR" sz="2800" dirty="0" smtClean="0">
                <a:cs typeface="2  Zar" panose="00000400000000000000" pitchFamily="2" charset="-78"/>
              </a:rPr>
              <a:t>شرکت های متوسط و کوچکی و به دنبال افزایش سهم بازار هستند و چیزی برای </a:t>
            </a:r>
            <a:r>
              <a:rPr lang="fa-IR" sz="2800" dirty="0" err="1" smtClean="0">
                <a:cs typeface="2  Zar" panose="00000400000000000000" pitchFamily="2" charset="-78"/>
              </a:rPr>
              <a:t>ازدست</a:t>
            </a:r>
            <a:r>
              <a:rPr lang="fa-IR" sz="2800" dirty="0" smtClean="0">
                <a:cs typeface="2  Zar" panose="00000400000000000000" pitchFamily="2" charset="-78"/>
              </a:rPr>
              <a:t> دادن ندارند.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46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نکات چشم گیری از کتاب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3678" y="1416676"/>
            <a:ext cx="4940121" cy="493967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42900" indent="-342900" algn="r" rtl="1"/>
            <a:r>
              <a:rPr lang="fa-I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متضاد چشم گیر، خیلی خوب است.</a:t>
            </a: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چشم گیر شایسته ویروسی شدن است</a:t>
            </a:r>
          </a:p>
          <a:p>
            <a:pPr marL="342900" indent="-342900" algn="r" rtl="1"/>
            <a:r>
              <a:rPr lang="fa-I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جایی بنشین، فقط برخی از کارها را انجام </a:t>
            </a:r>
            <a:r>
              <a:rPr lang="fa-IR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نده</a:t>
            </a:r>
            <a:endParaRPr lang="fa-IR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کاری نکردن به خوبی کاری بزرگ انجام دادن نیست، اما بی دلیل مشغول کردن قسمت بازاریابی بدتر از کاری نکردن است.</a:t>
            </a:r>
          </a:p>
          <a:p>
            <a:pPr marL="342900" indent="-342900" algn="r" rtl="1"/>
            <a:r>
              <a:rPr lang="fa-I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در جستجوی </a:t>
            </a:r>
            <a:r>
              <a:rPr lang="fa-IR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اوتاکو</a:t>
            </a:r>
            <a:endParaRPr lang="fa-IR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  <a:p>
            <a:pPr lvl="1" algn="r" rtl="1"/>
            <a:r>
              <a:rPr lang="fa-IR" sz="2000" dirty="0" err="1" smtClean="0">
                <a:cs typeface="2  Zar" panose="00000400000000000000" pitchFamily="2" charset="-78"/>
              </a:rPr>
              <a:t>اوتاکو</a:t>
            </a:r>
            <a:r>
              <a:rPr lang="fa-IR" sz="2000" dirty="0" smtClean="0">
                <a:cs typeface="2  Zar" panose="00000400000000000000" pitchFamily="2" charset="-78"/>
              </a:rPr>
              <a:t> میل به یافتن همه مسایل مربوط به طرحی جدید و بازگو کردن آن برای دوستان است.</a:t>
            </a: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برخی بازارها از مصرف </a:t>
            </a:r>
            <a:r>
              <a:rPr lang="fa-IR" sz="2000" dirty="0" err="1" smtClean="0">
                <a:cs typeface="2  Zar" panose="00000400000000000000" pitchFamily="2" charset="-78"/>
              </a:rPr>
              <a:t>کنندگان</a:t>
            </a:r>
            <a:r>
              <a:rPr lang="fa-IR" sz="2000" dirty="0" smtClean="0">
                <a:cs typeface="2  Zar" panose="00000400000000000000" pitchFamily="2" charset="-78"/>
              </a:rPr>
              <a:t> دارای </a:t>
            </a:r>
            <a:r>
              <a:rPr lang="fa-IR" sz="2000" dirty="0" err="1" smtClean="0">
                <a:cs typeface="2  Zar" panose="00000400000000000000" pitchFamily="2" charset="-78"/>
              </a:rPr>
              <a:t>اوتاکوی</a:t>
            </a:r>
            <a:r>
              <a:rPr lang="fa-IR" sz="2000" dirty="0" smtClean="0">
                <a:cs typeface="2  Zar" panose="00000400000000000000" pitchFamily="2" charset="-78"/>
              </a:rPr>
              <a:t> زیادتری بهره </a:t>
            </a:r>
            <a:r>
              <a:rPr lang="fa-IR" sz="2000" dirty="0" err="1" smtClean="0">
                <a:cs typeface="2  Zar" panose="00000400000000000000" pitchFamily="2" charset="-78"/>
              </a:rPr>
              <a:t>مندند</a:t>
            </a:r>
            <a:r>
              <a:rPr lang="fa-IR" sz="2000" dirty="0" smtClean="0">
                <a:cs typeface="2  Zar" panose="00000400000000000000" pitchFamily="2" charset="-78"/>
              </a:rPr>
              <a:t>.</a:t>
            </a:r>
          </a:p>
          <a:p>
            <a:pPr marL="342900" indent="-342900" algn="r" rtl="1"/>
            <a:r>
              <a:rPr lang="fa-I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فرایند و برنامه</a:t>
            </a: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به قصد رسیدن به مرزها تلاش کنید.</a:t>
            </a:r>
          </a:p>
          <a:p>
            <a:pPr lvl="1" algn="r" rtl="1"/>
            <a:r>
              <a:rPr lang="fa-IR" sz="2000" dirty="0" smtClean="0">
                <a:cs typeface="2  Zar" panose="00000400000000000000" pitchFamily="2" charset="-78"/>
              </a:rPr>
              <a:t>و برای رسیدن به آن برنامه داشته باشید.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5626" y="1416676"/>
            <a:ext cx="4815625" cy="49859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قدرت شعار شرکت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 smtClean="0">
                <a:cs typeface="2  Zar" panose="00000400000000000000" pitchFamily="2" charset="-78"/>
              </a:rPr>
              <a:t>یک شعار در ذهن مشتری باقی می ماند و تضمینی است از اینکه حرف های دهان به دهان به نحو صحیحی منتقل می شوند. 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 smtClean="0">
                <a:cs typeface="2  Zar" panose="00000400000000000000" pitchFamily="2" charset="-78"/>
              </a:rPr>
              <a:t>همچنین یک شعار موجب می شود که انتظارات از شما بر اساس </a:t>
            </a:r>
            <a:r>
              <a:rPr lang="fa-IR" sz="2000" dirty="0" err="1" smtClean="0">
                <a:cs typeface="2  Zar" panose="00000400000000000000" pitchFamily="2" charset="-78"/>
              </a:rPr>
              <a:t>مبناهای</a:t>
            </a:r>
            <a:r>
              <a:rPr lang="fa-IR" sz="2000" dirty="0" smtClean="0">
                <a:cs typeface="2  Zar" panose="00000400000000000000" pitchFamily="2" charset="-78"/>
              </a:rPr>
              <a:t> صحیحی شکل بگیرد.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مشکلات مربوط به سازش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 smtClean="0">
                <a:cs typeface="2  Zar" panose="00000400000000000000" pitchFamily="2" charset="-78"/>
              </a:rPr>
              <a:t>در واقع سازش، کمرنگ کردن مرزهای تمایز برای بدست آوردن رضایت دیگر اعضا است.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مشکل ارزانی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fa-IR" sz="2000" dirty="0" smtClean="0">
                <a:cs typeface="2  Zar" panose="00000400000000000000" pitchFamily="2" charset="-78"/>
              </a:rPr>
              <a:t>آخرین پناه </a:t>
            </a:r>
            <a:r>
              <a:rPr lang="fa-IR" sz="2000" dirty="0" err="1" smtClean="0">
                <a:cs typeface="2  Zar" panose="00000400000000000000" pitchFamily="2" charset="-78"/>
              </a:rPr>
              <a:t>بازاریاب</a:t>
            </a:r>
            <a:r>
              <a:rPr lang="fa-IR" sz="2000" dirty="0" smtClean="0">
                <a:cs typeface="2  Zar" panose="00000400000000000000" pitchFamily="2" charset="-78"/>
              </a:rPr>
              <a:t> ها و یا توسعه دهندگان یک محصول است که از ایده های ناب تهی هستند.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endParaRPr lang="fa-IR" sz="2000" dirty="0">
              <a:cs typeface="2  Zar" panose="00000400000000000000" pitchFamily="2" charset="-78"/>
            </a:endParaRPr>
          </a:p>
          <a:p>
            <a:pPr lvl="1" algn="r" rtl="1"/>
            <a:endParaRPr lang="en-US" sz="2000" dirty="0" smtClean="0">
              <a:cs typeface="2  Zar" panose="00000400000000000000" pitchFamily="2" charset="-78"/>
            </a:endParaRPr>
          </a:p>
          <a:p>
            <a:pPr algn="r" rtl="1"/>
            <a:endParaRPr lang="en-US" sz="2000" dirty="0" smtClean="0">
              <a:cs typeface="2  Zar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6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1656"/>
            <a:ext cx="10515600" cy="115458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بازاریاب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 امروزی بودن به چه معناست؟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dirty="0" smtClean="0">
                <a:cs typeface="2  Zar" panose="00000400000000000000" pitchFamily="2" charset="-78"/>
              </a:rPr>
              <a:t>اگر گاو بنفش بودن یکی از </a:t>
            </a:r>
            <a:r>
              <a:rPr lang="en-US" dirty="0" smtClean="0">
                <a:cs typeface="2  Zar" panose="00000400000000000000" pitchFamily="2" charset="-78"/>
              </a:rPr>
              <a:t>P</a:t>
            </a:r>
            <a:r>
              <a:rPr lang="fa-IR" dirty="0" smtClean="0">
                <a:cs typeface="2  Zar" panose="00000400000000000000" pitchFamily="2" charset="-78"/>
              </a:rPr>
              <a:t>های بازاریابی باشد تاثیرات عمیقی در سازمان به وجود می آورد و تعریف بازاریابی را تغییر می دهد بازاریابی عبارتست از: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i="1" dirty="0" smtClean="0">
                <a:cs typeface="2  Zar" panose="00000400000000000000" pitchFamily="2" charset="-78"/>
              </a:rPr>
              <a:t>          «ابداع، تلاش برای طراحی، مهارت تولید، هنر قیمت گذاری و شیوه های فروش محصول»</a:t>
            </a:r>
            <a:endParaRPr lang="en-US" i="1" dirty="0"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درباره نویسنده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152775" cy="38385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270017" y="264344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an American author, entrepreneur, marketer, and public speaker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0017" y="4280575"/>
            <a:ext cx="79219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Godin argues that the </a:t>
            </a:r>
            <a:r>
              <a:rPr lang="en-US" b="1" dirty="0" smtClean="0"/>
              <a:t>end of the "TV-Industrial complex" </a:t>
            </a:r>
            <a:r>
              <a:rPr lang="en-US" dirty="0" smtClean="0"/>
              <a:t>means that </a:t>
            </a:r>
            <a:r>
              <a:rPr lang="en-US" b="1" dirty="0" smtClean="0"/>
              <a:t>marketers no longer have the power</a:t>
            </a:r>
            <a:r>
              <a:rPr lang="en-US" dirty="0" smtClean="0"/>
              <a:t> to command the attention of anyone they choose, whenever they choose. Second, in a marketplace in which consumers have more power, he thinks </a:t>
            </a:r>
            <a:r>
              <a:rPr lang="en-US" b="1" dirty="0" smtClean="0"/>
              <a:t>marketers must show more respect</a:t>
            </a:r>
            <a:r>
              <a:rPr lang="en-US" dirty="0" smtClean="0"/>
              <a:t>; this means no </a:t>
            </a:r>
            <a:r>
              <a:rPr lang="en-US" dirty="0" smtClean="0">
                <a:hlinkClick r:id="rId3" tooltip="Spam (electronic)"/>
              </a:rPr>
              <a:t>spam</a:t>
            </a:r>
            <a:r>
              <a:rPr lang="en-US" dirty="0" smtClean="0"/>
              <a:t>, no deceit and a bias for keeping promises. Finally, Godin asserts that the only way to spread the word about an idea is for that idea to earn </a:t>
            </a:r>
            <a:r>
              <a:rPr lang="en-US" b="1" dirty="0" smtClean="0"/>
              <a:t>the buzz by being remarkable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88" y="360608"/>
            <a:ext cx="11217498" cy="26015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 sz="4000" dirty="0" smtClean="0">
                <a:cs typeface="2  Zar" panose="00000400000000000000" pitchFamily="2" charset="-78"/>
              </a:rPr>
              <a:t>روش صحیح بازاریابی</a:t>
            </a:r>
            <a:r>
              <a:rPr lang="fa-IR" dirty="0" smtClean="0">
                <a:cs typeface="2  Zar" panose="00000400000000000000" pitchFamily="2" charset="-78"/>
              </a:rPr>
              <a:t/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sz="4400" dirty="0" err="1" smtClean="0">
                <a:cs typeface="2  Zar" panose="00000400000000000000" pitchFamily="2" charset="-78"/>
              </a:rPr>
              <a:t>بازاریابی</a:t>
            </a:r>
            <a:r>
              <a:rPr lang="fa-IR" sz="4400" dirty="0" smtClean="0">
                <a:cs typeface="2  Zar" panose="00000400000000000000" pitchFamily="2" charset="-78"/>
              </a:rPr>
              <a:t> در جایی که </a:t>
            </a:r>
            <a:r>
              <a:rPr lang="fa-IR" sz="4400" dirty="0" err="1" smtClean="0">
                <a:cs typeface="2  Zar" panose="00000400000000000000" pitchFamily="2" charset="-78"/>
              </a:rPr>
              <a:t>بازاریاب</a:t>
            </a:r>
            <a:r>
              <a:rPr lang="fa-IR" sz="4400" dirty="0" smtClean="0">
                <a:cs typeface="2  Zar" panose="00000400000000000000" pitchFamily="2" charset="-78"/>
              </a:rPr>
              <a:t> ها </a:t>
            </a:r>
            <a:r>
              <a:rPr lang="fa-I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محصول</a:t>
            </a:r>
            <a:r>
              <a:rPr lang="fa-IR" sz="4400" dirty="0" smtClean="0">
                <a:cs typeface="2  Zar" panose="00000400000000000000" pitchFamily="2" charset="-78"/>
              </a:rPr>
              <a:t> را تغییر می دهند نه تبلیغات را</a:t>
            </a:r>
            <a:br>
              <a:rPr lang="fa-IR" sz="4400" dirty="0" smtClean="0">
                <a:cs typeface="2  Zar" panose="00000400000000000000" pitchFamily="2" charset="-78"/>
              </a:rPr>
            </a:br>
            <a:r>
              <a:rPr lang="fa-IR" sz="4000" dirty="0" smtClean="0">
                <a:cs typeface="2  Zar" panose="00000400000000000000" pitchFamily="2" charset="-78"/>
              </a:rPr>
              <a:t>شرکت </a:t>
            </a:r>
            <a:r>
              <a:rPr lang="fa-IR" sz="4000" dirty="0" err="1" smtClean="0">
                <a:cs typeface="2  Zar" panose="00000400000000000000" pitchFamily="2" charset="-78"/>
              </a:rPr>
              <a:t>دوچ</a:t>
            </a:r>
            <a:r>
              <a:rPr lang="fa-IR" sz="4000" dirty="0" smtClean="0">
                <a:cs typeface="2  Zar" panose="00000400000000000000" pitchFamily="2" charset="-78"/>
              </a:rPr>
              <a:t> بوی</a:t>
            </a:r>
            <a:endParaRPr lang="en-US" sz="4000" dirty="0">
              <a:cs typeface="2  Zar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488" y="3425780"/>
            <a:ext cx="11217498" cy="25853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600" dirty="0" smtClean="0">
                <a:cs typeface="2  Zar" panose="00000400000000000000" pitchFamily="2" charset="-78"/>
              </a:rPr>
              <a:t>بازاریابی برای یک محصول انجام </a:t>
            </a:r>
            <a:r>
              <a:rPr lang="fa-IR" sz="3600" dirty="0" err="1" smtClean="0">
                <a:cs typeface="2  Zar" panose="00000400000000000000" pitchFamily="2" charset="-78"/>
              </a:rPr>
              <a:t>نمی</a:t>
            </a:r>
            <a:r>
              <a:rPr lang="fa-IR" sz="3600" dirty="0" smtClean="0">
                <a:cs typeface="2  Zar" panose="00000400000000000000" pitchFamily="2" charset="-78"/>
              </a:rPr>
              <a:t> شود. </a:t>
            </a:r>
            <a:endParaRPr lang="fa-IR" sz="3600" dirty="0">
              <a:cs typeface="2  Zar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بازاریابی خود محصول است.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 smtClean="0">
                <a:cs typeface="2  Zar" panose="00000400000000000000" pitchFamily="2" charset="-78"/>
              </a:rPr>
              <a:t>برج </a:t>
            </a:r>
            <a:r>
              <a:rPr lang="fa-IR" sz="3600" dirty="0" err="1" smtClean="0">
                <a:cs typeface="2  Zar" panose="00000400000000000000" pitchFamily="2" charset="-78"/>
              </a:rPr>
              <a:t>پیزا</a:t>
            </a:r>
            <a:r>
              <a:rPr lang="fa-IR" sz="3600" dirty="0" smtClean="0">
                <a:cs typeface="2  Zar" panose="00000400000000000000" pitchFamily="2" charset="-78"/>
              </a:rPr>
              <a:t> در مقایسه با معبد </a:t>
            </a:r>
            <a:r>
              <a:rPr lang="fa-IR" sz="3600" dirty="0" err="1" smtClean="0">
                <a:cs typeface="2  Zar" panose="00000400000000000000" pitchFamily="2" charset="-78"/>
              </a:rPr>
              <a:t>پانتئون</a:t>
            </a:r>
            <a:r>
              <a:rPr lang="fa-IR" sz="3600" dirty="0" smtClean="0">
                <a:cs typeface="2  Zar" panose="00000400000000000000" pitchFamily="2" charset="-78"/>
              </a:rPr>
              <a:t> روم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9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914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چرخه جادویی گاو بنفش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9631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53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8308"/>
            <a:ext cx="10515600" cy="88412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8 روش دیگر برای موثر کردن گاو بنفش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254"/>
            <a:ext cx="10515600" cy="450270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ده روش برای تغییر محصول خود و نه ارتقای آن  طرح نمایید تا محصول خود را برای مخاطبان جذاب سازید.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محدود بیندیشید.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برون سپاری کنید.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کالاهای اجازه ای تولید کنید.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کپی کنید.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یک قدم بیش تر بردارید.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کارهایی را انجام دهید که تا به حال در صنعت شما انجام نشده است.</a:t>
            </a:r>
          </a:p>
          <a:p>
            <a:pPr marL="514350" indent="-514350" algn="r" rtl="1">
              <a:lnSpc>
                <a:spcPct val="140000"/>
              </a:lnSpc>
              <a:buFont typeface="+mj-lt"/>
              <a:buAutoNum type="arabicPeriod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نترسید. چرا که نه؟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54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22" y="2125015"/>
            <a:ext cx="9144000" cy="28204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rtl="1">
              <a:lnSpc>
                <a:spcPct val="150000"/>
              </a:lnSpc>
            </a:pPr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اگر شما به فکر تبدیل شدن به یک گاو بنفش هستید، زمان انجام آن وقتی است که در پی یافتن یک شغل جدید نیستید.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230908"/>
            <a:ext cx="4114800" cy="4905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230908"/>
            <a:ext cx="2743200" cy="490567"/>
          </a:xfrm>
        </p:spPr>
        <p:txBody>
          <a:bodyPr/>
          <a:lstStyle/>
          <a:p>
            <a:pPr>
              <a:lnSpc>
                <a:spcPct val="150000"/>
              </a:lnSpc>
            </a:pPr>
            <a:fld id="{D1B710AE-1CAA-4868-841D-48E032CC6CE0}" type="slidenum">
              <a:rPr lang="en-US" smtClean="0"/>
              <a:pPr>
                <a:lnSpc>
                  <a:spcPct val="150000"/>
                </a:lnSpc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4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6761"/>
            <a:ext cx="9144000" cy="2387600"/>
          </a:xfrm>
          <a:solidFill>
            <a:schemeClr val="accent6">
              <a:lumMod val="40000"/>
              <a:lumOff val="60000"/>
            </a:schemeClr>
          </a:solidFill>
        </p:spPr>
        <p:txBody>
          <a:bodyPr anchor="ctr"/>
          <a:lstStyle/>
          <a:p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 تشکر از توجه شما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r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پیام گاو بنفش برای مدیران بازاریابی و </a:t>
            </a:r>
            <a:r>
              <a:rPr lang="fa-I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بازاریابان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: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2  Zar" panose="00000400000000000000" pitchFamily="2" charset="-78"/>
              </a:rPr>
              <a:t>	</a:t>
            </a:r>
            <a:r>
              <a:rPr lang="fa-IR" dirty="0" smtClean="0">
                <a:cs typeface="2  Zar" panose="00000400000000000000" pitchFamily="2" charset="-78"/>
              </a:rPr>
              <a:t>دوران بازاریابی انبوه به پایان رسیده است. </a:t>
            </a:r>
          </a:p>
          <a:p>
            <a:pPr algn="r" rtl="1">
              <a:lnSpc>
                <a:spcPct val="150000"/>
              </a:lnSpc>
            </a:pPr>
            <a:r>
              <a:rPr lang="fa-IR" dirty="0" err="1" smtClean="0">
                <a:cs typeface="2  Zar" panose="00000400000000000000" pitchFamily="2" charset="-78"/>
              </a:rPr>
              <a:t>بازاریابان</a:t>
            </a:r>
            <a:r>
              <a:rPr lang="fa-IR" dirty="0" smtClean="0">
                <a:cs typeface="2  Zar" panose="00000400000000000000" pitchFamily="2" charset="-78"/>
              </a:rPr>
              <a:t> باید از واحدهای بازاریابی بیرون بیابند، راهی کارخانه ها شوند و کار را از تولید محصولی چشم گیر آغاز کنند.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2  Zar" panose="00000400000000000000" pitchFamily="2" charset="-78"/>
              </a:rPr>
              <a:t>امروز راه دست یابی به یک نام تجاری قوی، گاو بنفش است.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594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2  Zar" panose="00000400000000000000" pitchFamily="2" charset="-78"/>
              </a:rPr>
              <a:t>شرکت ها و کارخانه </a:t>
            </a:r>
            <a:r>
              <a:rPr lang="fa-IR" sz="3200" dirty="0" err="1" smtClean="0">
                <a:cs typeface="2  Zar" panose="00000400000000000000" pitchFamily="2" charset="-78"/>
              </a:rPr>
              <a:t>هایی</a:t>
            </a:r>
            <a:r>
              <a:rPr lang="fa-IR" sz="3200" dirty="0" smtClean="0">
                <a:cs typeface="2  Zar" panose="00000400000000000000" pitchFamily="2" charset="-78"/>
              </a:rPr>
              <a:t> که در اواخر قرن 18 با انقلاب صنعتی پا به عرصه وجود نهاده </a:t>
            </a:r>
            <a:r>
              <a:rPr lang="fa-IR" sz="3200" dirty="0" err="1" smtClean="0">
                <a:cs typeface="2  Zar" panose="00000400000000000000" pitchFamily="2" charset="-78"/>
              </a:rPr>
              <a:t>اند</a:t>
            </a:r>
            <a:r>
              <a:rPr lang="fa-IR" sz="3200" dirty="0" smtClean="0">
                <a:cs typeface="2  Zar" panose="00000400000000000000" pitchFamily="2" charset="-78"/>
              </a:rPr>
              <a:t> با 4 دوره مواجه بوده </a:t>
            </a:r>
            <a:r>
              <a:rPr lang="fa-IR" sz="3200" dirty="0" err="1" smtClean="0">
                <a:cs typeface="2  Zar" panose="00000400000000000000" pitchFamily="2" charset="-78"/>
              </a:rPr>
              <a:t>اند</a:t>
            </a:r>
            <a:r>
              <a:rPr lang="fa-IR" sz="3200" dirty="0" smtClean="0">
                <a:cs typeface="2  Zar" panose="00000400000000000000" pitchFamily="2" charset="-78"/>
              </a:rPr>
              <a:t>:</a:t>
            </a:r>
            <a:endParaRPr lang="en-US" sz="3200" dirty="0">
              <a:cs typeface="2  Zar" panose="00000400000000000000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87366152"/>
              </p:ext>
            </p:extLst>
          </p:nvPr>
        </p:nvGraphicFramePr>
        <p:xfrm>
          <a:off x="838200" y="1690689"/>
          <a:ext cx="10109916" cy="4665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15932" y="4636395"/>
            <a:ext cx="3296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نگرش </a:t>
            </a:r>
            <a:r>
              <a:rPr lang="fa-I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بازاریابی </a:t>
            </a:r>
            <a:r>
              <a:rPr lang="fa-I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مدار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5932" y="5710019"/>
            <a:ext cx="2975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defRPr>
            </a:lvl1pPr>
          </a:lstStyle>
          <a:p>
            <a:r>
              <a:rPr lang="fa-IR" dirty="0" smtClean="0"/>
              <a:t>بازار یابی فرد مدار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مروری بر کتاب گاو بنفش - زینب </a:t>
            </a:r>
            <a:r>
              <a:rPr lang="fa-IR" dirty="0" err="1" smtClean="0"/>
              <a:t>ابوطالبی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0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2398"/>
            <a:ext cx="10515600" cy="110306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های ناکافی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2042" y="1825625"/>
            <a:ext cx="5241758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محصول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Product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قیمت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Price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پیش برد فروش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Promotion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جایگاه یابی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Positioning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روابط عمومی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Publicity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بسته بندی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Packaging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پیشی گرفتن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pass- along</a:t>
            </a:r>
          </a:p>
          <a:p>
            <a:pPr algn="just" rtl="1"/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بازاریابی اجازه ای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Permission</a:t>
            </a:r>
          </a:p>
          <a:p>
            <a:pPr marL="0" indent="0" algn="just" rtl="1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  <a:p>
            <a:pPr algn="just" rtl="1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978125"/>
            <a:ext cx="3979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</a:t>
            </a:r>
            <a:r>
              <a:rPr lang="fa-IR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 جدید : 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Purple Cow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15" y="2802522"/>
            <a:ext cx="47625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8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018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کلمات اصلی و معانی دقیق آن ها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r" rtl="1">
              <a:lnSpc>
                <a:spcPct val="100000"/>
              </a:lnSpc>
            </a:pPr>
            <a:r>
              <a:rPr lang="fa-IR" dirty="0" smtClean="0">
                <a:cs typeface="2  Zar" panose="00000400000000000000" pitchFamily="2" charset="-78"/>
              </a:rPr>
              <a:t>مصرف کننده پسا مصرف – </a:t>
            </a:r>
            <a:r>
              <a:rPr lang="en-US" dirty="0" smtClean="0">
                <a:cs typeface="2  Zar" panose="00000400000000000000" pitchFamily="2" charset="-78"/>
              </a:rPr>
              <a:t>Post- consumption consumer</a:t>
            </a:r>
            <a:r>
              <a:rPr lang="fa-IR" dirty="0" smtClean="0">
                <a:cs typeface="2  Zar" panose="00000400000000000000" pitchFamily="2" charset="-78"/>
              </a:rPr>
              <a:t>: مصرف کننده ای که هم اکنون آن چه نیاز داشته است را خریده است.</a:t>
            </a:r>
          </a:p>
          <a:p>
            <a:pPr algn="r" rtl="1">
              <a:lnSpc>
                <a:spcPct val="100000"/>
              </a:lnSpc>
            </a:pPr>
            <a:r>
              <a:rPr lang="fa-IR" dirty="0" smtClean="0">
                <a:cs typeface="2  Zar" panose="00000400000000000000" pitchFamily="2" charset="-78"/>
              </a:rPr>
              <a:t>واحد بازاریابی – </a:t>
            </a:r>
            <a:r>
              <a:rPr lang="en-US" dirty="0">
                <a:cs typeface="2  Zar" panose="00000400000000000000" pitchFamily="2" charset="-78"/>
              </a:rPr>
              <a:t>M</a:t>
            </a:r>
            <a:r>
              <a:rPr lang="en-US" dirty="0" smtClean="0">
                <a:cs typeface="2  Zar" panose="00000400000000000000" pitchFamily="2" charset="-78"/>
              </a:rPr>
              <a:t>arketing department </a:t>
            </a:r>
            <a:r>
              <a:rPr lang="fa-IR" dirty="0" smtClean="0">
                <a:cs typeface="2  Zar" panose="00000400000000000000" pitchFamily="2" charset="-78"/>
              </a:rPr>
              <a:t>: مبلغ مزایای یک کالا و خدمات در حوزه مخاطبان هدف(</a:t>
            </a:r>
            <a:r>
              <a:rPr lang="en-US" dirty="0" smtClean="0">
                <a:cs typeface="2  Zar" panose="00000400000000000000" pitchFamily="2" charset="-78"/>
              </a:rPr>
              <a:t>Target audience)</a:t>
            </a:r>
            <a:endParaRPr lang="fa-IR" dirty="0" smtClean="0">
              <a:cs typeface="2  Zar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dirty="0" smtClean="0">
              <a:cs typeface="2  Zar" panose="000004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r" rtl="1">
              <a:lnSpc>
                <a:spcPct val="110000"/>
              </a:lnSpc>
            </a:pPr>
            <a:r>
              <a:rPr lang="fa-IR" dirty="0" smtClean="0">
                <a:cs typeface="2  Zar" panose="00000400000000000000" pitchFamily="2" charset="-78"/>
              </a:rPr>
              <a:t>چشم گیر- </a:t>
            </a:r>
            <a:r>
              <a:rPr lang="en-US" dirty="0" smtClean="0">
                <a:cs typeface="2  Zar" panose="00000400000000000000" pitchFamily="2" charset="-78"/>
              </a:rPr>
              <a:t>Remarkable</a:t>
            </a:r>
            <a:r>
              <a:rPr lang="fa-IR" dirty="0" smtClean="0">
                <a:cs typeface="2  Zar" panose="00000400000000000000" pitchFamily="2" charset="-78"/>
              </a:rPr>
              <a:t>: استثنایی، جدید، جالب، شایسته توجه و در یک کلام: گاو بنفش</a:t>
            </a:r>
          </a:p>
          <a:p>
            <a:pPr algn="r" rtl="1">
              <a:lnSpc>
                <a:spcPct val="110000"/>
              </a:lnSpc>
            </a:pPr>
            <a:r>
              <a:rPr lang="fa-IR" dirty="0" smtClean="0">
                <a:cs typeface="2  Zar" panose="00000400000000000000" pitchFamily="2" charset="-78"/>
              </a:rPr>
              <a:t>بازاریابی چشم گیر- </a:t>
            </a:r>
            <a:r>
              <a:rPr lang="en-US" dirty="0" smtClean="0">
                <a:cs typeface="2  Zar" panose="00000400000000000000" pitchFamily="2" charset="-78"/>
              </a:rPr>
              <a:t>Remarkable Marketing</a:t>
            </a:r>
            <a:r>
              <a:rPr lang="fa-IR" dirty="0" smtClean="0">
                <a:cs typeface="2  Zar" panose="00000400000000000000" pitchFamily="2" charset="-78"/>
              </a:rPr>
              <a:t>: هنر شایسته توجه کردن محصولات و خدمات</a:t>
            </a:r>
          </a:p>
          <a:p>
            <a:pPr algn="r" rtl="1">
              <a:lnSpc>
                <a:spcPct val="110000"/>
              </a:lnSpc>
            </a:pPr>
            <a:r>
              <a:rPr lang="fa-IR" dirty="0" smtClean="0">
                <a:cs typeface="2  Zar" panose="00000400000000000000" pitchFamily="2" charset="-78"/>
              </a:rPr>
              <a:t>عرصه صنعت تلویزیون – </a:t>
            </a:r>
            <a:r>
              <a:rPr lang="en-US" dirty="0" smtClean="0">
                <a:cs typeface="2  Zar" panose="00000400000000000000" pitchFamily="2" charset="-78"/>
              </a:rPr>
              <a:t>TV-industrial complex</a:t>
            </a:r>
            <a:r>
              <a:rPr lang="fa-IR" dirty="0" smtClean="0">
                <a:cs typeface="2  Zar" panose="00000400000000000000" pitchFamily="2" charset="-78"/>
              </a:rPr>
              <a:t>: ارتباط دهنده تقاضای مصرف کننده، آگهی های تلویزیونی و شرکت های تبلیغاتی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867" y="257578"/>
            <a:ext cx="10515600" cy="579549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cs typeface="2  Zar" panose="00000400000000000000" pitchFamily="2" charset="-78"/>
              </a:rPr>
              <a:t>چرا باید هر چه می سازیم گاو بنفش باشد؟</a:t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dirty="0" smtClean="0">
                <a:cs typeface="2  Zar" panose="00000400000000000000" pitchFamily="2" charset="-78"/>
              </a:rPr>
              <a:t>چرا تلویزیون و سایر رسانه های عمومی دیگر کلید موفقیت نیستند؟</a:t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dirty="0" smtClean="0">
                <a:cs typeface="2  Zar" panose="00000400000000000000" pitchFamily="2" charset="-78"/>
              </a:rPr>
              <a:t>چرا حرفه بازاریابی به صورت کامل دگر گون شده است؟</a:t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dirty="0" smtClean="0">
                <a:cs typeface="2  Zar" panose="00000400000000000000" pitchFamily="2" charset="-78"/>
              </a:rPr>
              <a:t/>
            </a:r>
            <a:br>
              <a:rPr lang="fa-IR" dirty="0" smtClean="0">
                <a:cs typeface="2  Zar" panose="00000400000000000000" pitchFamily="2" charset="-78"/>
              </a:rPr>
            </a:br>
            <a:r>
              <a:rPr lang="fa-IR" dirty="0" smtClean="0">
                <a:cs typeface="2  Zar" panose="00000400000000000000" pitchFamily="2" charset="-78"/>
              </a:rPr>
              <a:t>تبلیغات را متوقف کنید و دست به ابتکاری جدید بزنید!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8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عامل افزایش فروش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2  Zar" panose="00000400000000000000" pitchFamily="2" charset="-78"/>
              </a:rPr>
              <a:t>قبل از عصر تبلیغات </a:t>
            </a:r>
            <a:r>
              <a:rPr lang="fa-IR" dirty="0" smtClean="0">
                <a:cs typeface="2  Zar" panose="00000400000000000000" pitchFamily="2" charset="-78"/>
              </a:rPr>
              <a:t>: گفتگوهای دهان به دهان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2  Zar" panose="00000400000000000000" pitchFamily="2" charset="-78"/>
              </a:rPr>
              <a:t>در خلال عصر تبلیغات </a:t>
            </a:r>
            <a:r>
              <a:rPr lang="fa-IR" dirty="0" smtClean="0">
                <a:cs typeface="2  Zar" panose="00000400000000000000" pitchFamily="2" charset="-78"/>
              </a:rPr>
              <a:t>: تبلیغات مستقیم از طریق تلویزیون و رسانه های عمومی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>
                <a:cs typeface="2  Zar" panose="00000400000000000000" pitchFamily="2" charset="-78"/>
              </a:rPr>
              <a:t>بعد از عصر تبلیغات  </a:t>
            </a:r>
            <a:r>
              <a:rPr lang="fa-IR" dirty="0" smtClean="0">
                <a:cs typeface="2  Zar" panose="00000400000000000000" pitchFamily="2" charset="-78"/>
              </a:rPr>
              <a:t>: بازگشت به نقطه شروع با این تفاوت که شبکه های مشتریان باعث انتشار ایده های جدید می گردد.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4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2  Zar" panose="00000400000000000000" pitchFamily="2" charset="-78"/>
              </a:rPr>
              <a:t>نمودار انتشار ایده مور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8" y="1672173"/>
            <a:ext cx="10515600" cy="48059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1198812" y="1357022"/>
            <a:ext cx="8395952" cy="4974906"/>
            <a:chOff x="838200" y="1872499"/>
            <a:chExt cx="8395952" cy="4974906"/>
          </a:xfrm>
        </p:grpSpPr>
        <p:grpSp>
          <p:nvGrpSpPr>
            <p:cNvPr id="56" name="Group 55"/>
            <p:cNvGrpSpPr/>
            <p:nvPr/>
          </p:nvGrpSpPr>
          <p:grpSpPr>
            <a:xfrm>
              <a:off x="1493949" y="1872499"/>
              <a:ext cx="7740203" cy="4423762"/>
              <a:chOff x="1239389" y="1771649"/>
              <a:chExt cx="5076825" cy="4423762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1239389" y="1771649"/>
                <a:ext cx="5076825" cy="3314701"/>
                <a:chOff x="3531829" y="1771649"/>
                <a:chExt cx="5076825" cy="3314701"/>
              </a:xfrm>
            </p:grpSpPr>
            <p:pic>
              <p:nvPicPr>
                <p:cNvPr id="18" name="Picture 17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531829" y="1771649"/>
                  <a:ext cx="5076825" cy="3314700"/>
                </a:xfrm>
                <a:prstGeom prst="rect">
                  <a:avLst/>
                </a:prstGeom>
              </p:spPr>
            </p:pic>
            <p:cxnSp>
              <p:nvCxnSpPr>
                <p:cNvPr id="20" name="Straight Connector 19"/>
                <p:cNvCxnSpPr/>
                <p:nvPr/>
              </p:nvCxnSpPr>
              <p:spPr>
                <a:xfrm flipH="1">
                  <a:off x="5022762" y="4346217"/>
                  <a:ext cx="16637" cy="74013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460642" y="3429000"/>
                  <a:ext cx="27910" cy="165735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>
                  <a:endCxn id="18" idx="2"/>
                </p:cNvCxnSpPr>
                <p:nvPr/>
              </p:nvCxnSpPr>
              <p:spPr>
                <a:xfrm>
                  <a:off x="6070241" y="2511379"/>
                  <a:ext cx="1" cy="257497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6636900" y="3428999"/>
                  <a:ext cx="27910" cy="165735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TextBox 37"/>
              <p:cNvSpPr txBox="1"/>
              <p:nvPr/>
            </p:nvSpPr>
            <p:spPr>
              <a:xfrm>
                <a:off x="1781043" y="5340145"/>
                <a:ext cx="9659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b="1" dirty="0" err="1" smtClean="0">
                    <a:cs typeface="2  Zar" panose="00000400000000000000" pitchFamily="2" charset="-78"/>
                  </a:rPr>
                  <a:t>نوجویان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969397" y="5826079"/>
                <a:ext cx="19007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b="1" dirty="0" smtClean="0">
                    <a:cs typeface="2  Zar" panose="00000400000000000000" pitchFamily="2" charset="-78"/>
                  </a:rPr>
                  <a:t>تطبیق </a:t>
                </a:r>
                <a:r>
                  <a:rPr lang="fa-IR" b="1" dirty="0" err="1" smtClean="0">
                    <a:cs typeface="2  Zar" panose="00000400000000000000" pitchFamily="2" charset="-78"/>
                  </a:rPr>
                  <a:t>پذیران</a:t>
                </a:r>
                <a:r>
                  <a:rPr lang="fa-IR" b="1" dirty="0" smtClean="0">
                    <a:cs typeface="2  Zar" panose="00000400000000000000" pitchFamily="2" charset="-78"/>
                  </a:rPr>
                  <a:t> اولیه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36967" y="5347616"/>
                <a:ext cx="18803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b="1" dirty="0" smtClean="0">
                    <a:cs typeface="2  Zar" panose="00000400000000000000" pitchFamily="2" charset="-78"/>
                  </a:rPr>
                  <a:t>اکثریت اولیه و ثانویه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782886" y="5321858"/>
                <a:ext cx="12234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b="1" dirty="0" err="1" smtClean="0">
                    <a:cs typeface="2  Zar" panose="00000400000000000000" pitchFamily="2" charset="-78"/>
                  </a:rPr>
                  <a:t>دیرپذیران</a:t>
                </a:r>
                <a:endParaRPr lang="en-US" b="1" dirty="0">
                  <a:cs typeface="2  Zar" panose="00000400000000000000" pitchFamily="2" charset="-78"/>
                </a:endParaRPr>
              </a:p>
            </p:txBody>
          </p:sp>
          <p:cxnSp>
            <p:nvCxnSpPr>
              <p:cNvPr id="43" name="Straight Arrow Connector 42"/>
              <p:cNvCxnSpPr/>
              <p:nvPr/>
            </p:nvCxnSpPr>
            <p:spPr>
              <a:xfrm flipV="1">
                <a:off x="2264001" y="5047712"/>
                <a:ext cx="0" cy="355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 flipH="1" flipV="1">
                <a:off x="3349950" y="5086349"/>
                <a:ext cx="204619" cy="25379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flipV="1">
                <a:off x="3938525" y="5086349"/>
                <a:ext cx="199873" cy="2612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flipV="1">
                <a:off x="5108086" y="5035357"/>
                <a:ext cx="0" cy="3557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39" idx="0"/>
              </p:cNvCxnSpPr>
              <p:nvPr/>
            </p:nvCxnSpPr>
            <p:spPr>
              <a:xfrm flipH="1" flipV="1">
                <a:off x="2907682" y="5047712"/>
                <a:ext cx="12070" cy="7783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/>
            <p:cNvSpPr txBox="1"/>
            <p:nvPr/>
          </p:nvSpPr>
          <p:spPr>
            <a:xfrm>
              <a:off x="838200" y="2702382"/>
              <a:ext cx="461665" cy="147732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fa-IR" b="1" dirty="0" smtClean="0">
                  <a:cs typeface="2  Zar" panose="00000400000000000000" pitchFamily="2" charset="-78"/>
                </a:rPr>
                <a:t>جمعیت هر طبقه</a:t>
              </a:r>
              <a:endParaRPr lang="en-US" b="1" dirty="0">
                <a:cs typeface="2  Zar" panose="00000400000000000000" pitchFamily="2" charset="-78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319764" y="6478073"/>
              <a:ext cx="5536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b="1" dirty="0" smtClean="0">
                  <a:cs typeface="2  Zar" panose="00000400000000000000" pitchFamily="2" charset="-78"/>
                </a:rPr>
                <a:t>گروه </a:t>
              </a:r>
              <a:r>
                <a:rPr lang="fa-IR" b="1" dirty="0" err="1" smtClean="0">
                  <a:cs typeface="2  Zar" panose="00000400000000000000" pitchFamily="2" charset="-78"/>
                </a:rPr>
                <a:t>هایی</a:t>
              </a:r>
              <a:r>
                <a:rPr lang="fa-IR" b="1" dirty="0" smtClean="0">
                  <a:cs typeface="2  Zar" panose="00000400000000000000" pitchFamily="2" charset="-78"/>
                </a:rPr>
                <a:t> که در طول زمان با یک ایده خرید مواجه می شوند</a:t>
              </a:r>
              <a:endParaRPr lang="en-US" b="1" dirty="0">
                <a:cs typeface="2  Zar" panose="00000400000000000000" pitchFamily="2" charset="-78"/>
              </a:endParaRPr>
            </a:p>
          </p:txBody>
        </p:sp>
      </p:grpSp>
      <p:sp>
        <p:nvSpPr>
          <p:cNvPr id="141" name="Cloud Callout 140"/>
          <p:cNvSpPr/>
          <p:nvPr/>
        </p:nvSpPr>
        <p:spPr>
          <a:xfrm>
            <a:off x="8063538" y="4507606"/>
            <a:ext cx="3740087" cy="1824322"/>
          </a:xfrm>
          <a:prstGeom prst="cloudCallout">
            <a:avLst>
              <a:gd name="adj1" fmla="val -122889"/>
              <a:gd name="adj2" fmla="val 3426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2  Zar" panose="00000400000000000000" pitchFamily="2" charset="-78"/>
              </a:rPr>
              <a:t>ایده خرید: بیانگر پیشنهادی است مبنی بر خرید یک محصول یا خدمت که مصرف کننده به علت رضایت از آن به دوستان و آشنایان خود ارایه می دهد.</a:t>
            </a:r>
            <a:endParaRPr lang="en-US" dirty="0">
              <a:cs typeface="2  Zar" panose="00000400000000000000" pitchFamily="2" charset="-78"/>
            </a:endParaRPr>
          </a:p>
        </p:txBody>
      </p:sp>
      <p:sp>
        <p:nvSpPr>
          <p:cNvPr id="142" name="Footer Placeholder 1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مروری بر کتاب گاو بنفش - زینب ابوطالبی</a:t>
            </a:r>
            <a:endParaRPr lang="en-US"/>
          </a:p>
        </p:txBody>
      </p:sp>
      <p:sp>
        <p:nvSpPr>
          <p:cNvPr id="143" name="Slide Number Placeholder 1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10AE-1CAA-4868-841D-48E032CC6C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1544</Words>
  <Application>Microsoft Office PowerPoint</Application>
  <PresentationFormat>Widescreen</PresentationFormat>
  <Paragraphs>196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2  Zar</vt:lpstr>
      <vt:lpstr>Arial</vt:lpstr>
      <vt:lpstr>Calibri</vt:lpstr>
      <vt:lpstr>Calibri Light</vt:lpstr>
      <vt:lpstr>Office Theme</vt:lpstr>
      <vt:lpstr>مروری بر  کتاب گاو بنفش May2003</vt:lpstr>
      <vt:lpstr>درباره نویسنده</vt:lpstr>
      <vt:lpstr>پیام گاو بنفش برای مدیران بازاریابی و بازاریابان: </vt:lpstr>
      <vt:lpstr>شرکت ها و کارخانه هایی که در اواخر قرن 18 با انقلاب صنعتی پا به عرصه وجود نهاده اند با 4 دوره مواجه بوده اند:</vt:lpstr>
      <vt:lpstr>Pهای ناکافی</vt:lpstr>
      <vt:lpstr>کلمات اصلی و معانی دقیق آن ها</vt:lpstr>
      <vt:lpstr>چرا باید هر چه می سازیم گاو بنفش باشد؟ چرا تلویزیون و سایر رسانه های عمومی دیگر کلید موفقیت نیستند؟ چرا حرفه بازاریابی به صورت کامل دگر گون شده است؟  تبلیغات را متوقف کنید و دست به ابتکاری جدید بزنید!</vt:lpstr>
      <vt:lpstr>عامل افزایش فروش </vt:lpstr>
      <vt:lpstr>نمودار انتشار ایده مور</vt:lpstr>
      <vt:lpstr>مصرف کنندگان</vt:lpstr>
      <vt:lpstr>شما باید محصولی را تولید کنید که  آن قدر چشم گیر باشد که تطبیق پذیران اولیه را جذب نماید؛  و به قدر کافی منعطف و جذاب باشد که این خریداران زمان کمی را برای گسترش این ایده در طول منحنی نیاز داشته باشند.</vt:lpstr>
      <vt:lpstr>PowerPoint Presentation</vt:lpstr>
      <vt:lpstr>در عصر تلویزیون</vt:lpstr>
      <vt:lpstr>در دنیای پسا تلویزیون </vt:lpstr>
      <vt:lpstr>چه کسی گوش می دهد؟</vt:lpstr>
      <vt:lpstr>خطرات بازاریابی انبوه</vt:lpstr>
      <vt:lpstr>در دنیای گاوها چه کسی برنده است؟</vt:lpstr>
      <vt:lpstr>نکات چشم گیری از کتاب</vt:lpstr>
      <vt:lpstr>بازاریاب امروزی بودن به چه معناست؟</vt:lpstr>
      <vt:lpstr>روش صحیح بازاریابی بازاریابی در جایی که بازاریاب ها محصول را تغییر می دهند نه تبلیغات را شرکت دوچ بوی</vt:lpstr>
      <vt:lpstr>چرخه جادویی گاو بنفش</vt:lpstr>
      <vt:lpstr>8 روش دیگر برای موثر کردن گاو بنفش</vt:lpstr>
      <vt:lpstr>اگر شما به فکر تبدیل شدن به یک گاو بنفش هستید، زمان انجام آن وقتی است که در پی یافتن یک شغل جدید نیستید.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Z.Aboutalebi</dc:creator>
  <cp:lastModifiedBy>Z.Aboutalebi</cp:lastModifiedBy>
  <cp:revision>41</cp:revision>
  <dcterms:created xsi:type="dcterms:W3CDTF">2013-10-21T13:54:48Z</dcterms:created>
  <dcterms:modified xsi:type="dcterms:W3CDTF">2013-10-22T03:34:42Z</dcterms:modified>
</cp:coreProperties>
</file>