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77" r:id="rId2"/>
    <p:sldMasterId id="2147486206" r:id="rId3"/>
    <p:sldMasterId id="2147486218" r:id="rId4"/>
    <p:sldMasterId id="2147486231" r:id="rId5"/>
  </p:sldMasterIdLst>
  <p:notesMasterIdLst>
    <p:notesMasterId r:id="rId28"/>
  </p:notesMasterIdLst>
  <p:handoutMasterIdLst>
    <p:handoutMasterId r:id="rId29"/>
  </p:handoutMasterIdLst>
  <p:sldIdLst>
    <p:sldId id="256" r:id="rId6"/>
    <p:sldId id="275" r:id="rId7"/>
    <p:sldId id="261" r:id="rId8"/>
    <p:sldId id="262" r:id="rId9"/>
    <p:sldId id="276" r:id="rId10"/>
    <p:sldId id="263" r:id="rId11"/>
    <p:sldId id="264" r:id="rId12"/>
    <p:sldId id="265" r:id="rId13"/>
    <p:sldId id="266" r:id="rId14"/>
    <p:sldId id="277" r:id="rId15"/>
    <p:sldId id="267" r:id="rId16"/>
    <p:sldId id="268" r:id="rId17"/>
    <p:sldId id="269" r:id="rId18"/>
    <p:sldId id="278" r:id="rId19"/>
    <p:sldId id="270" r:id="rId20"/>
    <p:sldId id="279" r:id="rId21"/>
    <p:sldId id="271" r:id="rId22"/>
    <p:sldId id="281" r:id="rId23"/>
    <p:sldId id="272" r:id="rId24"/>
    <p:sldId id="273" r:id="rId25"/>
    <p:sldId id="274" r:id="rId26"/>
    <p:sldId id="280" r:id="rId27"/>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0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65385" autoAdjust="0"/>
    <p:restoredTop sz="87346" autoAdjust="0"/>
  </p:normalViewPr>
  <p:slideViewPr>
    <p:cSldViewPr>
      <p:cViewPr>
        <p:scale>
          <a:sx n="66" d="100"/>
          <a:sy n="66" d="100"/>
        </p:scale>
        <p:origin x="-1116" y="-72"/>
      </p:cViewPr>
      <p:guideLst>
        <p:guide orient="horz" pos="2160"/>
        <p:guide pos="2880"/>
      </p:guideLst>
    </p:cSldViewPr>
  </p:slideViewPr>
  <p:outlineViewPr>
    <p:cViewPr>
      <p:scale>
        <a:sx n="33" d="100"/>
        <a:sy n="33" d="100"/>
      </p:scale>
      <p:origin x="102" y="433920"/>
    </p:cViewPr>
  </p:outlineViewPr>
  <p:notesTextViewPr>
    <p:cViewPr>
      <p:scale>
        <a:sx n="100" d="100"/>
        <a:sy n="100" d="100"/>
      </p:scale>
      <p:origin x="0" y="0"/>
    </p:cViewPr>
  </p:notesTextViewPr>
  <p:sorterViewPr>
    <p:cViewPr>
      <p:scale>
        <a:sx n="100" d="100"/>
        <a:sy n="100" d="100"/>
      </p:scale>
      <p:origin x="0" y="4452"/>
    </p:cViewPr>
  </p:sorterViewPr>
  <p:notesViewPr>
    <p:cSldViewPr>
      <p:cViewPr varScale="1">
        <p:scale>
          <a:sx n="50" d="100"/>
          <a:sy n="50" d="100"/>
        </p:scale>
        <p:origin x="-1956" y="-11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019F1F5D-318E-42CC-BD54-C88746C38378}" type="datetimeFigureOut">
              <a:rPr lang="en-US"/>
              <a:pPr>
                <a:defRPr/>
              </a:pPr>
              <a:t>4/17/2015</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42301855-F2B9-4091-9CC4-9C812C50E63A}" type="slidenum">
              <a:rPr lang="en-US"/>
              <a:pPr>
                <a:defRPr/>
              </a:pPr>
              <a:t>‹#›</a:t>
            </a:fld>
            <a:endParaRPr lang="en-US"/>
          </a:p>
        </p:txBody>
      </p:sp>
    </p:spTree>
    <p:extLst>
      <p:ext uri="{BB962C8B-B14F-4D97-AF65-F5344CB8AC3E}">
        <p14:creationId xmlns:p14="http://schemas.microsoft.com/office/powerpoint/2010/main" val="3499860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022725" y="0"/>
            <a:ext cx="3076575" cy="511175"/>
          </a:xfrm>
          <a:prstGeom prst="rect">
            <a:avLst/>
          </a:prstGeom>
        </p:spPr>
        <p:txBody>
          <a:bodyPr vert="horz" lIns="91440" tIns="45720" rIns="91440" bIns="45720" rtlCol="1"/>
          <a:lstStyle>
            <a:lvl1pPr algn="r">
              <a:defRPr sz="1200"/>
            </a:lvl1pPr>
          </a:lstStyle>
          <a:p>
            <a:pPr>
              <a:defRPr/>
            </a:pPr>
            <a:endParaRPr lang="fa-IR"/>
          </a:p>
        </p:txBody>
      </p:sp>
      <p:sp>
        <p:nvSpPr>
          <p:cNvPr id="3" name="Date Placeholder 2"/>
          <p:cNvSpPr>
            <a:spLocks noGrp="1"/>
          </p:cNvSpPr>
          <p:nvPr>
            <p:ph type="dt" idx="1"/>
          </p:nvPr>
        </p:nvSpPr>
        <p:spPr>
          <a:xfrm>
            <a:off x="1588" y="0"/>
            <a:ext cx="3076575" cy="511175"/>
          </a:xfrm>
          <a:prstGeom prst="rect">
            <a:avLst/>
          </a:prstGeom>
        </p:spPr>
        <p:txBody>
          <a:bodyPr vert="horz" lIns="91440" tIns="45720" rIns="91440" bIns="45720" rtlCol="1"/>
          <a:lstStyle>
            <a:lvl1pPr algn="l">
              <a:defRPr sz="1200"/>
            </a:lvl1pPr>
          </a:lstStyle>
          <a:p>
            <a:pPr>
              <a:defRPr/>
            </a:pPr>
            <a:fld id="{20F078AD-EA3B-484C-82CD-CDD78F8AAE71}" type="datetimeFigureOut">
              <a:rPr lang="fa-IR"/>
              <a:pPr>
                <a:defRPr/>
              </a:pPr>
              <a:t>1436/06/28</a:t>
            </a:fld>
            <a:endParaRPr lang="fa-IR"/>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1" anchor="ctr"/>
          <a:lstStyle/>
          <a:p>
            <a:pPr lvl="0"/>
            <a:endParaRPr lang="fa-IR" noProof="0" smtClean="0"/>
          </a:p>
        </p:txBody>
      </p:sp>
      <p:sp>
        <p:nvSpPr>
          <p:cNvPr id="5" name="Notes Placeholder 4"/>
          <p:cNvSpPr>
            <a:spLocks noGrp="1"/>
          </p:cNvSpPr>
          <p:nvPr>
            <p:ph type="body" sz="quarter" idx="3"/>
          </p:nvPr>
        </p:nvSpPr>
        <p:spPr>
          <a:xfrm>
            <a:off x="709613" y="4860925"/>
            <a:ext cx="5680075" cy="4605338"/>
          </a:xfrm>
          <a:prstGeom prst="rect">
            <a:avLst/>
          </a:prstGeom>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4022725" y="9721850"/>
            <a:ext cx="3076575" cy="511175"/>
          </a:xfrm>
          <a:prstGeom prst="rect">
            <a:avLst/>
          </a:prstGeom>
        </p:spPr>
        <p:txBody>
          <a:bodyPr vert="horz" lIns="91440" tIns="45720" rIns="91440" bIns="45720" rtlCol="1" anchor="b"/>
          <a:lstStyle>
            <a:lvl1pPr algn="r">
              <a:defRPr sz="1200"/>
            </a:lvl1pPr>
          </a:lstStyle>
          <a:p>
            <a:pPr>
              <a:defRPr/>
            </a:pPr>
            <a:endParaRPr lang="fa-IR"/>
          </a:p>
        </p:txBody>
      </p:sp>
      <p:sp>
        <p:nvSpPr>
          <p:cNvPr id="7" name="Slide Number Placeholder 6"/>
          <p:cNvSpPr>
            <a:spLocks noGrp="1"/>
          </p:cNvSpPr>
          <p:nvPr>
            <p:ph type="sldNum" sz="quarter" idx="5"/>
          </p:nvPr>
        </p:nvSpPr>
        <p:spPr>
          <a:xfrm>
            <a:off x="1588" y="9721850"/>
            <a:ext cx="3076575" cy="511175"/>
          </a:xfrm>
          <a:prstGeom prst="rect">
            <a:avLst/>
          </a:prstGeom>
        </p:spPr>
        <p:txBody>
          <a:bodyPr vert="horz" lIns="91440" tIns="45720" rIns="91440" bIns="45720" rtlCol="1" anchor="b"/>
          <a:lstStyle>
            <a:lvl1pPr algn="l">
              <a:defRPr sz="1200"/>
            </a:lvl1pPr>
          </a:lstStyle>
          <a:p>
            <a:pPr>
              <a:defRPr/>
            </a:pPr>
            <a:fld id="{7EFBDBD2-8436-4D49-979C-B2D36CC55308}" type="slidenum">
              <a:rPr lang="fa-IR"/>
              <a:pPr>
                <a:defRPr/>
              </a:pPr>
              <a:t>‹#›</a:t>
            </a:fld>
            <a:endParaRPr lang="fa-IR"/>
          </a:p>
        </p:txBody>
      </p:sp>
    </p:spTree>
    <p:extLst>
      <p:ext uri="{BB962C8B-B14F-4D97-AF65-F5344CB8AC3E}">
        <p14:creationId xmlns:p14="http://schemas.microsoft.com/office/powerpoint/2010/main" val="697796202"/>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fa-IR" smtClean="0"/>
              <a:t>ارجاع به مطالب با ذکر منبع مجاز است.</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5FCC93CD-60B4-4D5A-8986-AADD0C28FD75}" type="slidenum">
              <a:rPr lang="fa-IR" smtClean="0"/>
              <a:pPr eaLnBrk="1" hangingPunct="1"/>
              <a:t>1</a:t>
            </a:fld>
            <a:endParaRPr lang="fa-I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کتاب دیگر اسمیت </a:t>
            </a:r>
            <a:r>
              <a:rPr lang="fa-IR" b="1" dirty="0" smtClean="0"/>
              <a:t>نظریه احساسات اخلاقی (1759) </a:t>
            </a:r>
            <a:r>
              <a:rPr lang="fa-IR" b="0" dirty="0" smtClean="0"/>
              <a:t>نام دارد . او</a:t>
            </a:r>
            <a:r>
              <a:rPr lang="fa-IR" b="0" baseline="0" dirty="0" smtClean="0"/>
              <a:t> </a:t>
            </a:r>
            <a:r>
              <a:rPr lang="fa-IR" dirty="0" smtClean="0"/>
              <a:t>در اين کتاب از تبعات اخلاقی ثروت اندوزی مانند گسترش حرص و آز برای فضیلت های انسانی ابراز نگراني مي کند. </a:t>
            </a:r>
            <a:endParaRPr lang="en-US" dirty="0" smtClean="0"/>
          </a:p>
          <a:p>
            <a:endParaRPr lang="fa-IR" dirty="0"/>
          </a:p>
        </p:txBody>
      </p:sp>
      <p:sp>
        <p:nvSpPr>
          <p:cNvPr id="4" name="Slide Number Placeholder 3"/>
          <p:cNvSpPr>
            <a:spLocks noGrp="1"/>
          </p:cNvSpPr>
          <p:nvPr>
            <p:ph type="sldNum" sz="quarter" idx="10"/>
          </p:nvPr>
        </p:nvSpPr>
        <p:spPr/>
        <p:txBody>
          <a:bodyPr/>
          <a:lstStyle/>
          <a:p>
            <a:pPr>
              <a:defRPr/>
            </a:pPr>
            <a:fld id="{7EFBDBD2-8436-4D49-979C-B2D36CC55308}" type="slidenum">
              <a:rPr lang="fa-IR" smtClean="0"/>
              <a:pPr>
                <a:defRPr/>
              </a:pPr>
              <a:t>15</a:t>
            </a:fld>
            <a:endParaRPr lang="fa-IR"/>
          </a:p>
        </p:txBody>
      </p:sp>
    </p:spTree>
    <p:extLst>
      <p:ext uri="{BB962C8B-B14F-4D97-AF65-F5344CB8AC3E}">
        <p14:creationId xmlns:p14="http://schemas.microsoft.com/office/powerpoint/2010/main" val="3140335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090EDE30-94D9-4B82-A2B1-0E433EACC9BD}"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C4A8A40D-92C4-4374-AE40-32CF919DE41A}" type="slidenum">
              <a:rPr lang="fa-IR"/>
              <a:pPr>
                <a:defRPr/>
              </a:pPr>
              <a:t>‹#›</a:t>
            </a:fld>
            <a:endParaRPr lang="fa-IR"/>
          </a:p>
        </p:txBody>
      </p:sp>
    </p:spTree>
    <p:extLst>
      <p:ext uri="{BB962C8B-B14F-4D97-AF65-F5344CB8AC3E}">
        <p14:creationId xmlns:p14="http://schemas.microsoft.com/office/powerpoint/2010/main" val="4152855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C653B452-65AB-4A39-AF9C-87EF10EA502E}"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CCEAB34-55F4-433D-8DB6-F8FD92E75D65}" type="slidenum">
              <a:rPr lang="fa-IR"/>
              <a:pPr>
                <a:defRPr/>
              </a:pPr>
              <a:t>‹#›</a:t>
            </a:fld>
            <a:endParaRPr lang="fa-IR"/>
          </a:p>
        </p:txBody>
      </p:sp>
    </p:spTree>
    <p:extLst>
      <p:ext uri="{BB962C8B-B14F-4D97-AF65-F5344CB8AC3E}">
        <p14:creationId xmlns:p14="http://schemas.microsoft.com/office/powerpoint/2010/main" val="1507625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A12F5D40-857C-4081-9678-3725D93C8FDB}"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00E0045-FEB4-4B5D-ADB2-882BE19B2B5B}" type="slidenum">
              <a:rPr lang="fa-IR"/>
              <a:pPr>
                <a:defRPr/>
              </a:pPr>
              <a:t>‹#›</a:t>
            </a:fld>
            <a:endParaRPr lang="fa-IR"/>
          </a:p>
        </p:txBody>
      </p:sp>
    </p:spTree>
    <p:extLst>
      <p:ext uri="{BB962C8B-B14F-4D97-AF65-F5344CB8AC3E}">
        <p14:creationId xmlns:p14="http://schemas.microsoft.com/office/powerpoint/2010/main" val="191770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E9CDD611-DE06-4150-9BD2-E993508A5E29}"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8F136B5-4633-4312-804C-0359C58AA573}" type="slidenum">
              <a:rPr lang="fa-IR"/>
              <a:pPr>
                <a:defRPr/>
              </a:pPr>
              <a:t>‹#›</a:t>
            </a:fld>
            <a:endParaRPr lang="fa-IR"/>
          </a:p>
        </p:txBody>
      </p:sp>
    </p:spTree>
    <p:extLst>
      <p:ext uri="{BB962C8B-B14F-4D97-AF65-F5344CB8AC3E}">
        <p14:creationId xmlns:p14="http://schemas.microsoft.com/office/powerpoint/2010/main" val="1647199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F222CEC0-7BBE-45C4-A2CF-CA5CEFC3476B}"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A3E29EA-0F72-4084-A437-D2D0395C9BE6}" type="slidenum">
              <a:rPr lang="fa-IR"/>
              <a:pPr>
                <a:defRPr/>
              </a:pPr>
              <a:t>‹#›</a:t>
            </a:fld>
            <a:endParaRPr lang="fa-IR"/>
          </a:p>
        </p:txBody>
      </p:sp>
    </p:spTree>
    <p:extLst>
      <p:ext uri="{BB962C8B-B14F-4D97-AF65-F5344CB8AC3E}">
        <p14:creationId xmlns:p14="http://schemas.microsoft.com/office/powerpoint/2010/main" val="2129516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A61C291-28FE-4A8B-826B-128BA9D7AAE8}"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50CD2D0-BD4A-456E-8E61-99A446AEC242}" type="slidenum">
              <a:rPr lang="fa-IR"/>
              <a:pPr>
                <a:defRPr/>
              </a:pPr>
              <a:t>‹#›</a:t>
            </a:fld>
            <a:endParaRPr lang="fa-IR"/>
          </a:p>
        </p:txBody>
      </p:sp>
    </p:spTree>
    <p:extLst>
      <p:ext uri="{BB962C8B-B14F-4D97-AF65-F5344CB8AC3E}">
        <p14:creationId xmlns:p14="http://schemas.microsoft.com/office/powerpoint/2010/main" val="6209956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07DBDB8F-C767-4174-AECF-F38691EEA15A}" type="datetimeFigureOut">
              <a:rPr lang="fa-IR"/>
              <a:pPr>
                <a:defRPr/>
              </a:pPr>
              <a:t>1436/06/28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597D9F3F-FE40-4C59-8F29-8110EE7A61A5}" type="slidenum">
              <a:rPr lang="fa-IR"/>
              <a:pPr>
                <a:defRPr/>
              </a:pPr>
              <a:t>‹#›</a:t>
            </a:fld>
            <a:endParaRPr lang="fa-IR"/>
          </a:p>
        </p:txBody>
      </p:sp>
    </p:spTree>
    <p:extLst>
      <p:ext uri="{BB962C8B-B14F-4D97-AF65-F5344CB8AC3E}">
        <p14:creationId xmlns:p14="http://schemas.microsoft.com/office/powerpoint/2010/main" val="41894488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95A9E28B-0FFD-4CFA-B9A4-59C07DDCD208}" type="datetimeFigureOut">
              <a:rPr lang="fa-IR"/>
              <a:pPr>
                <a:defRPr/>
              </a:pPr>
              <a:t>1436/06/28</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3B588444-CCE4-474C-8CEA-121CF228F592}" type="slidenum">
              <a:rPr lang="fa-IR"/>
              <a:pPr>
                <a:defRPr/>
              </a:pPr>
              <a:t>‹#›</a:t>
            </a:fld>
            <a:endParaRPr lang="fa-IR"/>
          </a:p>
        </p:txBody>
      </p:sp>
    </p:spTree>
    <p:extLst>
      <p:ext uri="{BB962C8B-B14F-4D97-AF65-F5344CB8AC3E}">
        <p14:creationId xmlns:p14="http://schemas.microsoft.com/office/powerpoint/2010/main" val="20365831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B7CE9B29-B9C8-4852-AE6D-8B12918A54C9}" type="datetimeFigureOut">
              <a:rPr lang="fa-IR"/>
              <a:pPr>
                <a:defRPr/>
              </a:pPr>
              <a:t>1436/06/28</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F7EC77C4-5013-4FBA-8338-7DF5754F70BC}" type="slidenum">
              <a:rPr lang="fa-IR"/>
              <a:pPr>
                <a:defRPr/>
              </a:pPr>
              <a:t>‹#›</a:t>
            </a:fld>
            <a:endParaRPr lang="fa-IR"/>
          </a:p>
        </p:txBody>
      </p:sp>
    </p:spTree>
    <p:extLst>
      <p:ext uri="{BB962C8B-B14F-4D97-AF65-F5344CB8AC3E}">
        <p14:creationId xmlns:p14="http://schemas.microsoft.com/office/powerpoint/2010/main" val="29009554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7641ECB-DE9E-4108-B9A5-BD2A0B8E9FDA}" type="datetimeFigureOut">
              <a:rPr lang="fa-IR"/>
              <a:pPr>
                <a:defRPr/>
              </a:pPr>
              <a:t>1436/06/28</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B24394D0-5D6D-48A3-81AB-E4459B5DB752}" type="slidenum">
              <a:rPr lang="fa-IR"/>
              <a:pPr>
                <a:defRPr/>
              </a:pPr>
              <a:t>‹#›</a:t>
            </a:fld>
            <a:endParaRPr lang="fa-IR"/>
          </a:p>
        </p:txBody>
      </p:sp>
    </p:spTree>
    <p:extLst>
      <p:ext uri="{BB962C8B-B14F-4D97-AF65-F5344CB8AC3E}">
        <p14:creationId xmlns:p14="http://schemas.microsoft.com/office/powerpoint/2010/main" val="3479028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BB4183C-837E-41C9-AB5E-0B883B1A2DE4}" type="datetimeFigureOut">
              <a:rPr lang="fa-IR"/>
              <a:pPr>
                <a:defRPr/>
              </a:pPr>
              <a:t>1436/06/28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23DEE72A-5A5A-43A5-BA56-08F42A53C938}" type="slidenum">
              <a:rPr lang="fa-IR"/>
              <a:pPr>
                <a:defRPr/>
              </a:pPr>
              <a:t>‹#›</a:t>
            </a:fld>
            <a:endParaRPr lang="fa-IR"/>
          </a:p>
        </p:txBody>
      </p:sp>
    </p:spTree>
    <p:extLst>
      <p:ext uri="{BB962C8B-B14F-4D97-AF65-F5344CB8AC3E}">
        <p14:creationId xmlns:p14="http://schemas.microsoft.com/office/powerpoint/2010/main" val="2813633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E757A96-AB40-4B83-9961-791FBCFFFABB}"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85E78CD-0AC8-43AF-8172-6DD73E6034A4}" type="slidenum">
              <a:rPr lang="fa-IR"/>
              <a:pPr>
                <a:defRPr/>
              </a:pPr>
              <a:t>‹#›</a:t>
            </a:fld>
            <a:endParaRPr lang="fa-IR"/>
          </a:p>
        </p:txBody>
      </p:sp>
    </p:spTree>
    <p:extLst>
      <p:ext uri="{BB962C8B-B14F-4D97-AF65-F5344CB8AC3E}">
        <p14:creationId xmlns:p14="http://schemas.microsoft.com/office/powerpoint/2010/main" val="12926246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E20B31C-75EF-4F22-A9B1-8BDD2BA67B2C}" type="datetimeFigureOut">
              <a:rPr lang="fa-IR"/>
              <a:pPr>
                <a:defRPr/>
              </a:pPr>
              <a:t>1436/06/28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2AA14A0C-46E2-42C5-BEAA-F01DE322CFE5}" type="slidenum">
              <a:rPr lang="fa-IR"/>
              <a:pPr>
                <a:defRPr/>
              </a:pPr>
              <a:t>‹#›</a:t>
            </a:fld>
            <a:endParaRPr lang="fa-IR"/>
          </a:p>
        </p:txBody>
      </p:sp>
    </p:spTree>
    <p:extLst>
      <p:ext uri="{BB962C8B-B14F-4D97-AF65-F5344CB8AC3E}">
        <p14:creationId xmlns:p14="http://schemas.microsoft.com/office/powerpoint/2010/main" val="2150473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7E02203-A53E-4BF8-89BF-906A2E828F7C}"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4A7A122-211A-4AE4-B81F-5DFA42876D55}" type="slidenum">
              <a:rPr lang="fa-IR"/>
              <a:pPr>
                <a:defRPr/>
              </a:pPr>
              <a:t>‹#›</a:t>
            </a:fld>
            <a:endParaRPr lang="fa-IR"/>
          </a:p>
        </p:txBody>
      </p:sp>
    </p:spTree>
    <p:extLst>
      <p:ext uri="{BB962C8B-B14F-4D97-AF65-F5344CB8AC3E}">
        <p14:creationId xmlns:p14="http://schemas.microsoft.com/office/powerpoint/2010/main" val="28343486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0C30DD94-8F82-4A27-8590-52948C7FC45F}"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13AE404-07AB-4531-A793-F21888C71556}" type="slidenum">
              <a:rPr lang="fa-IR"/>
              <a:pPr>
                <a:defRPr/>
              </a:pPr>
              <a:t>‹#›</a:t>
            </a:fld>
            <a:endParaRPr lang="fa-IR"/>
          </a:p>
        </p:txBody>
      </p:sp>
    </p:spTree>
    <p:extLst>
      <p:ext uri="{BB962C8B-B14F-4D97-AF65-F5344CB8AC3E}">
        <p14:creationId xmlns:p14="http://schemas.microsoft.com/office/powerpoint/2010/main" val="26570984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dirty="0" smtClean="0"/>
              <a:t>Click to edit Master title style</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D9B0405B-CEFB-42CE-BC19-49367C23BA8D}" type="datetimeFigureOut">
              <a:rPr lang="fa-IR"/>
              <a:pPr>
                <a:defRPr/>
              </a:pPr>
              <a:t>1436/06/28</a:t>
            </a:fld>
            <a:endParaRPr lang="fa-IR" dirty="0"/>
          </a:p>
        </p:txBody>
      </p:sp>
      <p:sp>
        <p:nvSpPr>
          <p:cNvPr id="10" name="Footer Placeholder 16"/>
          <p:cNvSpPr>
            <a:spLocks noGrp="1"/>
          </p:cNvSpPr>
          <p:nvPr>
            <p:ph type="ftr" sz="quarter" idx="11"/>
          </p:nvPr>
        </p:nvSpPr>
        <p:spPr>
          <a:xfrm>
            <a:off x="2085975" y="236538"/>
            <a:ext cx="5867400" cy="365125"/>
          </a:xfrm>
        </p:spPr>
        <p:txBody>
          <a:bodyPr/>
          <a:lstStyle>
            <a:lvl1pPr algn="r">
              <a:defRPr sz="2000">
                <a:solidFill>
                  <a:schemeClr val="tx2"/>
                </a:solidFill>
                <a:cs typeface="B Titr" pitchFamily="2" charset="-78"/>
              </a:defRPr>
            </a:lvl1pPr>
          </a:lstStyle>
          <a:p>
            <a:pPr>
              <a:defRPr/>
            </a:pPr>
            <a:endParaRPr lang="fa-I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B8BA2596-EE6E-43FA-9072-C8C6DC2182CE}" type="slidenum">
              <a:rPr lang="fa-IR"/>
              <a:pPr>
                <a:defRPr/>
              </a:pPr>
              <a:t>‹#›</a:t>
            </a:fld>
            <a:endParaRPr lang="fa-IR"/>
          </a:p>
        </p:txBody>
      </p:sp>
    </p:spTree>
    <p:extLst>
      <p:ext uri="{BB962C8B-B14F-4D97-AF65-F5344CB8AC3E}">
        <p14:creationId xmlns:p14="http://schemas.microsoft.com/office/powerpoint/2010/main" val="37996189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normAutofit/>
          </a:bodyPr>
          <a:lstStyle>
            <a:lvl1pPr>
              <a:defRPr sz="3600" b="0">
                <a:solidFill>
                  <a:schemeClr val="accent4">
                    <a:lumMod val="75000"/>
                  </a:schemeClr>
                </a:solidFill>
                <a:cs typeface="B Yekan" pitchFamily="2" charset="-78"/>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612648" y="1600200"/>
            <a:ext cx="8153400" cy="4495800"/>
          </a:xfrm>
        </p:spPr>
        <p:txBody>
          <a:bodyPr/>
          <a:lstStyle>
            <a:lvl1pPr>
              <a:defRPr>
                <a:cs typeface="B Mitra" pitchFamily="2" charset="-78"/>
              </a:defRPr>
            </a:lvl1pPr>
            <a:lvl2pPr>
              <a:defRPr>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ED5B55C0-A8DE-48EE-A761-C22A28B57AD4}" type="datetimeFigureOut">
              <a:rPr lang="fa-IR"/>
              <a:pPr>
                <a:defRPr/>
              </a:pPr>
              <a:t>1436/06/28</a:t>
            </a:fld>
            <a:endParaRPr lang="fa-IR"/>
          </a:p>
        </p:txBody>
      </p:sp>
      <p:sp>
        <p:nvSpPr>
          <p:cNvPr id="5" name="Footer Placeholder 2"/>
          <p:cNvSpPr>
            <a:spLocks noGrp="1"/>
          </p:cNvSpPr>
          <p:nvPr>
            <p:ph type="ftr" sz="quarter" idx="11"/>
          </p:nvPr>
        </p:nvSpPr>
        <p:spPr/>
        <p:txBody>
          <a:bodyPr/>
          <a:lstStyle>
            <a:lvl1pPr>
              <a:defRPr/>
            </a:lvl1pPr>
          </a:lstStyle>
          <a:p>
            <a:pPr>
              <a:defRPr/>
            </a:pPr>
            <a:endParaRPr lang="fa-IR"/>
          </a:p>
        </p:txBody>
      </p:sp>
      <p:sp>
        <p:nvSpPr>
          <p:cNvPr id="6" name="Slide Number Placeholder 22"/>
          <p:cNvSpPr>
            <a:spLocks noGrp="1"/>
          </p:cNvSpPr>
          <p:nvPr>
            <p:ph type="sldNum" sz="quarter" idx="12"/>
          </p:nvPr>
        </p:nvSpPr>
        <p:spPr/>
        <p:txBody>
          <a:bodyPr/>
          <a:lstStyle>
            <a:lvl1pPr>
              <a:defRPr/>
            </a:lvl1pPr>
          </a:lstStyle>
          <a:p>
            <a:pPr>
              <a:defRPr/>
            </a:pPr>
            <a:fld id="{A323F58F-EF5E-4D94-B1A4-527543BDAE8C}" type="slidenum">
              <a:rPr lang="fa-IR"/>
              <a:pPr>
                <a:defRPr/>
              </a:pPr>
              <a:t>‹#›</a:t>
            </a:fld>
            <a:endParaRPr lang="fa-IR"/>
          </a:p>
        </p:txBody>
      </p:sp>
    </p:spTree>
    <p:extLst>
      <p:ext uri="{BB962C8B-B14F-4D97-AF65-F5344CB8AC3E}">
        <p14:creationId xmlns:p14="http://schemas.microsoft.com/office/powerpoint/2010/main" val="1320339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dirty="0" smtClean="0"/>
              <a:t>Click to edit Master title style</a:t>
            </a:r>
            <a:endParaRPr lang="en-US" dirty="0"/>
          </a:p>
        </p:txBody>
      </p:sp>
      <p:sp>
        <p:nvSpPr>
          <p:cNvPr id="7" name="Date Placeholder 11"/>
          <p:cNvSpPr>
            <a:spLocks noGrp="1"/>
          </p:cNvSpPr>
          <p:nvPr>
            <p:ph type="dt" sz="half" idx="10"/>
          </p:nvPr>
        </p:nvSpPr>
        <p:spPr/>
        <p:txBody>
          <a:bodyPr/>
          <a:lstStyle>
            <a:lvl1pPr>
              <a:defRPr/>
            </a:lvl1pPr>
          </a:lstStyle>
          <a:p>
            <a:pPr>
              <a:defRPr/>
            </a:pPr>
            <a:fld id="{69983CAC-9596-416C-A11C-A9704BF2BFEF}" type="datetimeFigureOut">
              <a:rPr lang="fa-IR"/>
              <a:pPr>
                <a:defRPr/>
              </a:pPr>
              <a:t>1436/06/28</a:t>
            </a:fld>
            <a:endParaRPr lang="fa-IR"/>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43290739-AC99-4F97-AF4F-36F1FC31B3E8}" type="slidenum">
              <a:rPr lang="fa-IR"/>
              <a:pPr>
                <a:defRPr/>
              </a:pPr>
              <a:t>‹#›</a:t>
            </a:fld>
            <a:endParaRPr lang="fa-IR"/>
          </a:p>
        </p:txBody>
      </p:sp>
      <p:sp>
        <p:nvSpPr>
          <p:cNvPr id="9" name="Footer Placeholder 13"/>
          <p:cNvSpPr>
            <a:spLocks noGrp="1"/>
          </p:cNvSpPr>
          <p:nvPr>
            <p:ph type="ftr" sz="quarter" idx="12"/>
          </p:nvPr>
        </p:nvSpPr>
        <p:spPr/>
        <p:txBody>
          <a:bodyPr/>
          <a:lstStyle>
            <a:lvl1pPr>
              <a:defRPr/>
            </a:lvl1pPr>
          </a:lstStyle>
          <a:p>
            <a:pPr>
              <a:defRPr/>
            </a:pPr>
            <a:endParaRPr lang="fa-IR"/>
          </a:p>
        </p:txBody>
      </p:sp>
    </p:spTree>
    <p:extLst>
      <p:ext uri="{BB962C8B-B14F-4D97-AF65-F5344CB8AC3E}">
        <p14:creationId xmlns:p14="http://schemas.microsoft.com/office/powerpoint/2010/main" val="1161592382"/>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53D95B20-9F18-4653-BB78-4DFA71812DF3}" type="datetimeFigureOut">
              <a:rPr lang="fa-IR"/>
              <a:pPr>
                <a:defRPr/>
              </a:pPr>
              <a:t>1436/06/28</a:t>
            </a:fld>
            <a:endParaRPr lang="fa-IR"/>
          </a:p>
        </p:txBody>
      </p:sp>
      <p:sp>
        <p:nvSpPr>
          <p:cNvPr id="6" name="Slide Number Placeholder 9"/>
          <p:cNvSpPr>
            <a:spLocks noGrp="1"/>
          </p:cNvSpPr>
          <p:nvPr>
            <p:ph type="sldNum" sz="quarter" idx="11"/>
          </p:nvPr>
        </p:nvSpPr>
        <p:spPr/>
        <p:txBody>
          <a:bodyPr rtlCol="0"/>
          <a:lstStyle>
            <a:lvl1pPr>
              <a:defRPr/>
            </a:lvl1pPr>
          </a:lstStyle>
          <a:p>
            <a:pPr>
              <a:defRPr/>
            </a:pPr>
            <a:fld id="{17C5FCF7-39BB-4E45-AF02-39BE31B4CA14}" type="slidenum">
              <a:rPr lang="fa-IR"/>
              <a:pPr>
                <a:defRPr/>
              </a:pPr>
              <a:t>‹#›</a:t>
            </a:fld>
            <a:endParaRPr lang="fa-IR"/>
          </a:p>
        </p:txBody>
      </p:sp>
      <p:sp>
        <p:nvSpPr>
          <p:cNvPr id="7" name="Footer Placeholder 11"/>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4776783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C81A1B9-C47E-42B1-BFEF-863E2222A5C9}" type="datetimeFigureOut">
              <a:rPr lang="fa-IR"/>
              <a:pPr>
                <a:defRPr/>
              </a:pPr>
              <a:t>1436/06/28</a:t>
            </a:fld>
            <a:endParaRPr lang="fa-IR"/>
          </a:p>
        </p:txBody>
      </p:sp>
      <p:sp>
        <p:nvSpPr>
          <p:cNvPr id="8" name="Slide Number Placeholder 11"/>
          <p:cNvSpPr>
            <a:spLocks noGrp="1"/>
          </p:cNvSpPr>
          <p:nvPr>
            <p:ph type="sldNum" sz="quarter" idx="11"/>
          </p:nvPr>
        </p:nvSpPr>
        <p:spPr/>
        <p:txBody>
          <a:bodyPr rtlCol="0"/>
          <a:lstStyle>
            <a:lvl1pPr>
              <a:defRPr/>
            </a:lvl1pPr>
          </a:lstStyle>
          <a:p>
            <a:pPr>
              <a:defRPr/>
            </a:pPr>
            <a:fld id="{C54E0BEA-7116-42E4-A191-34C46C389D07}" type="slidenum">
              <a:rPr lang="fa-IR"/>
              <a:pPr>
                <a:defRPr/>
              </a:pPr>
              <a:t>‹#›</a:t>
            </a:fld>
            <a:endParaRPr lang="fa-IR"/>
          </a:p>
        </p:txBody>
      </p:sp>
      <p:sp>
        <p:nvSpPr>
          <p:cNvPr id="9" name="Footer Placeholder 13"/>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25193132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4FBFE654-0EC5-4F4F-8416-AB97338C5A89}" type="datetimeFigureOut">
              <a:rPr lang="fa-IR"/>
              <a:pPr>
                <a:defRPr/>
              </a:pPr>
              <a:t>1436/06/28</a:t>
            </a:fld>
            <a:endParaRPr lang="fa-IR"/>
          </a:p>
        </p:txBody>
      </p:sp>
      <p:sp>
        <p:nvSpPr>
          <p:cNvPr id="4" name="Footer Placeholder 2"/>
          <p:cNvSpPr>
            <a:spLocks noGrp="1"/>
          </p:cNvSpPr>
          <p:nvPr>
            <p:ph type="ftr" sz="quarter" idx="11"/>
          </p:nvPr>
        </p:nvSpPr>
        <p:spPr/>
        <p:txBody>
          <a:bodyPr/>
          <a:lstStyle>
            <a:lvl1pPr>
              <a:defRPr/>
            </a:lvl1pPr>
          </a:lstStyle>
          <a:p>
            <a:pPr>
              <a:defRPr/>
            </a:pPr>
            <a:endParaRPr lang="fa-IR"/>
          </a:p>
        </p:txBody>
      </p:sp>
      <p:sp>
        <p:nvSpPr>
          <p:cNvPr id="5" name="Slide Number Placeholder 22"/>
          <p:cNvSpPr>
            <a:spLocks noGrp="1"/>
          </p:cNvSpPr>
          <p:nvPr>
            <p:ph type="sldNum" sz="quarter" idx="12"/>
          </p:nvPr>
        </p:nvSpPr>
        <p:spPr/>
        <p:txBody>
          <a:bodyPr/>
          <a:lstStyle>
            <a:lvl1pPr>
              <a:defRPr/>
            </a:lvl1pPr>
          </a:lstStyle>
          <a:p>
            <a:pPr>
              <a:defRPr/>
            </a:pPr>
            <a:fld id="{56EAA36B-002A-4A71-81CA-30A11DFBDA50}" type="slidenum">
              <a:rPr lang="fa-IR"/>
              <a:pPr>
                <a:defRPr/>
              </a:pPr>
              <a:t>‹#›</a:t>
            </a:fld>
            <a:endParaRPr lang="fa-IR"/>
          </a:p>
        </p:txBody>
      </p:sp>
    </p:spTree>
    <p:extLst>
      <p:ext uri="{BB962C8B-B14F-4D97-AF65-F5344CB8AC3E}">
        <p14:creationId xmlns:p14="http://schemas.microsoft.com/office/powerpoint/2010/main" val="27547353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60DA67E-5756-4ADF-9BC7-8DAD73F4A456}" type="datetimeFigureOut">
              <a:rPr lang="fa-IR"/>
              <a:pPr>
                <a:defRPr/>
              </a:pPr>
              <a:t>1436/06/28</a:t>
            </a:fld>
            <a:endParaRPr lang="fa-IR"/>
          </a:p>
        </p:txBody>
      </p:sp>
      <p:sp>
        <p:nvSpPr>
          <p:cNvPr id="3" name="Footer Placeholder 2"/>
          <p:cNvSpPr>
            <a:spLocks noGrp="1"/>
          </p:cNvSpPr>
          <p:nvPr>
            <p:ph type="ftr" sz="quarter" idx="11"/>
          </p:nvPr>
        </p:nvSpPr>
        <p:spPr/>
        <p:txBody>
          <a:bodyPr/>
          <a:lstStyle>
            <a:lvl1pPr>
              <a:defRPr/>
            </a:lvl1pPr>
          </a:lstStyle>
          <a:p>
            <a:pPr>
              <a:defRPr/>
            </a:pPr>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4DD7BFB7-5123-40E9-BEBB-AC5E6F39B9D5}" type="slidenum">
              <a:rPr lang="fa-IR"/>
              <a:pPr>
                <a:defRPr/>
              </a:pPr>
              <a:t>‹#›</a:t>
            </a:fld>
            <a:endParaRPr lang="fa-IR"/>
          </a:p>
        </p:txBody>
      </p:sp>
    </p:spTree>
    <p:extLst>
      <p:ext uri="{BB962C8B-B14F-4D97-AF65-F5344CB8AC3E}">
        <p14:creationId xmlns:p14="http://schemas.microsoft.com/office/powerpoint/2010/main" val="111283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09451A2-62AF-4347-AD83-96EEA7061FF1}"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C687AEF6-F9A0-4068-AECE-FA56BF95DF4D}" type="slidenum">
              <a:rPr lang="fa-IR"/>
              <a:pPr>
                <a:defRPr/>
              </a:pPr>
              <a:t>‹#›</a:t>
            </a:fld>
            <a:endParaRPr lang="fa-IR"/>
          </a:p>
        </p:txBody>
      </p:sp>
    </p:spTree>
    <p:extLst>
      <p:ext uri="{BB962C8B-B14F-4D97-AF65-F5344CB8AC3E}">
        <p14:creationId xmlns:p14="http://schemas.microsoft.com/office/powerpoint/2010/main" val="3598980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FFB3AC38-9CDE-496F-A350-94FC5F75AD20}" type="datetimeFigureOut">
              <a:rPr lang="fa-IR"/>
              <a:pPr>
                <a:defRPr/>
              </a:pPr>
              <a:t>1436/06/28</a:t>
            </a:fld>
            <a:endParaRPr lang="fa-IR"/>
          </a:p>
        </p:txBody>
      </p:sp>
      <p:sp>
        <p:nvSpPr>
          <p:cNvPr id="6" name="Footer Placeholder 2"/>
          <p:cNvSpPr>
            <a:spLocks noGrp="1"/>
          </p:cNvSpPr>
          <p:nvPr>
            <p:ph type="ftr" sz="quarter" idx="11"/>
          </p:nvPr>
        </p:nvSpPr>
        <p:spPr/>
        <p:txBody>
          <a:bodyPr/>
          <a:lstStyle>
            <a:lvl1pPr>
              <a:defRPr/>
            </a:lvl1pPr>
          </a:lstStyle>
          <a:p>
            <a:pPr>
              <a:defRPr/>
            </a:pPr>
            <a:endParaRPr lang="fa-IR"/>
          </a:p>
        </p:txBody>
      </p:sp>
      <p:sp>
        <p:nvSpPr>
          <p:cNvPr id="7" name="Slide Number Placeholder 22"/>
          <p:cNvSpPr>
            <a:spLocks noGrp="1"/>
          </p:cNvSpPr>
          <p:nvPr>
            <p:ph type="sldNum" sz="quarter" idx="12"/>
          </p:nvPr>
        </p:nvSpPr>
        <p:spPr/>
        <p:txBody>
          <a:bodyPr/>
          <a:lstStyle>
            <a:lvl1pPr>
              <a:defRPr/>
            </a:lvl1pPr>
          </a:lstStyle>
          <a:p>
            <a:pPr>
              <a:defRPr/>
            </a:pPr>
            <a:fld id="{A5B71A24-A4B9-41A1-B7B4-DDF249A6A0F1}" type="slidenum">
              <a:rPr lang="fa-IR"/>
              <a:pPr>
                <a:defRPr/>
              </a:pPr>
              <a:t>‹#›</a:t>
            </a:fld>
            <a:endParaRPr lang="fa-IR"/>
          </a:p>
        </p:txBody>
      </p:sp>
    </p:spTree>
    <p:extLst>
      <p:ext uri="{BB962C8B-B14F-4D97-AF65-F5344CB8AC3E}">
        <p14:creationId xmlns:p14="http://schemas.microsoft.com/office/powerpoint/2010/main" val="2555202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8ECC5E7F-EDE5-4F13-A31B-D73C2BCDA45F}" type="datetimeFigureOut">
              <a:rPr lang="fa-IR"/>
              <a:pPr>
                <a:defRPr/>
              </a:pPr>
              <a:t>1436/06/28</a:t>
            </a:fld>
            <a:endParaRPr lang="fa-IR"/>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D1FFD864-C550-4F26-A446-B44401641327}" type="slidenum">
              <a:rPr lang="fa-IR"/>
              <a:pPr>
                <a:defRPr/>
              </a:pPr>
              <a:t>‹#›</a:t>
            </a:fld>
            <a:endParaRPr lang="fa-IR"/>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fa-IR"/>
          </a:p>
        </p:txBody>
      </p:sp>
    </p:spTree>
    <p:extLst>
      <p:ext uri="{BB962C8B-B14F-4D97-AF65-F5344CB8AC3E}">
        <p14:creationId xmlns:p14="http://schemas.microsoft.com/office/powerpoint/2010/main" val="1627384941"/>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22B731B-7832-4634-9141-118950DC5201}" type="datetimeFigureOut">
              <a:rPr lang="fa-IR"/>
              <a:pPr>
                <a:defRPr/>
              </a:pPr>
              <a:t>1436/06/28</a:t>
            </a:fld>
            <a:endParaRPr lang="fa-IR"/>
          </a:p>
        </p:txBody>
      </p:sp>
      <p:sp>
        <p:nvSpPr>
          <p:cNvPr id="5" name="Footer Placeholder 2"/>
          <p:cNvSpPr>
            <a:spLocks noGrp="1"/>
          </p:cNvSpPr>
          <p:nvPr>
            <p:ph type="ftr" sz="quarter" idx="11"/>
          </p:nvPr>
        </p:nvSpPr>
        <p:spPr/>
        <p:txBody>
          <a:bodyPr/>
          <a:lstStyle>
            <a:lvl1pPr>
              <a:defRPr/>
            </a:lvl1pPr>
          </a:lstStyle>
          <a:p>
            <a:pPr>
              <a:defRPr/>
            </a:pPr>
            <a:endParaRPr lang="fa-IR"/>
          </a:p>
        </p:txBody>
      </p:sp>
      <p:sp>
        <p:nvSpPr>
          <p:cNvPr id="6" name="Slide Number Placeholder 22"/>
          <p:cNvSpPr>
            <a:spLocks noGrp="1"/>
          </p:cNvSpPr>
          <p:nvPr>
            <p:ph type="sldNum" sz="quarter" idx="12"/>
          </p:nvPr>
        </p:nvSpPr>
        <p:spPr/>
        <p:txBody>
          <a:bodyPr/>
          <a:lstStyle>
            <a:lvl1pPr>
              <a:defRPr/>
            </a:lvl1pPr>
          </a:lstStyle>
          <a:p>
            <a:pPr>
              <a:defRPr/>
            </a:pPr>
            <a:fld id="{6D469E03-4BCC-46B5-8EE3-4B7527434B68}" type="slidenum">
              <a:rPr lang="fa-IR"/>
              <a:pPr>
                <a:defRPr/>
              </a:pPr>
              <a:t>‹#›</a:t>
            </a:fld>
            <a:endParaRPr lang="fa-IR"/>
          </a:p>
        </p:txBody>
      </p:sp>
    </p:spTree>
    <p:extLst>
      <p:ext uri="{BB962C8B-B14F-4D97-AF65-F5344CB8AC3E}">
        <p14:creationId xmlns:p14="http://schemas.microsoft.com/office/powerpoint/2010/main" val="1686530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D0CAFC8A-38E2-4D3F-B6D6-29F7FCFA2316}" type="datetimeFigureOut">
              <a:rPr lang="fa-IR"/>
              <a:pPr>
                <a:defRPr/>
              </a:pPr>
              <a:t>1436/06/28</a:t>
            </a:fld>
            <a:endParaRPr lang="fa-IR"/>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fa-I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164FF0A3-3DDC-450C-93BD-9F2E36D14114}" type="slidenum">
              <a:rPr lang="fa-IR"/>
              <a:pPr>
                <a:defRPr/>
              </a:pPr>
              <a:t>‹#›</a:t>
            </a:fld>
            <a:endParaRPr lang="fa-IR"/>
          </a:p>
        </p:txBody>
      </p:sp>
    </p:spTree>
    <p:extLst>
      <p:ext uri="{BB962C8B-B14F-4D97-AF65-F5344CB8AC3E}">
        <p14:creationId xmlns:p14="http://schemas.microsoft.com/office/powerpoint/2010/main" val="1183552835"/>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3A68B1C6-8F6A-442E-94AC-3F88B56BDBCB}"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FAF86D80-7D09-472F-9792-492DB8B52C6F}" type="slidenum">
              <a:rPr lang="fa-IR"/>
              <a:pPr>
                <a:defRPr/>
              </a:pPr>
              <a:t>‹#›</a:t>
            </a:fld>
            <a:endParaRPr lang="fa-IR"/>
          </a:p>
        </p:txBody>
      </p:sp>
    </p:spTree>
    <p:extLst>
      <p:ext uri="{BB962C8B-B14F-4D97-AF65-F5344CB8AC3E}">
        <p14:creationId xmlns:p14="http://schemas.microsoft.com/office/powerpoint/2010/main" val="31734878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E5D232C6-265A-4838-A214-760139FD4EEC}"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B5A9A19C-3594-4741-BB8B-FE7343C8FE64}" type="slidenum">
              <a:rPr lang="fa-IR"/>
              <a:pPr>
                <a:defRPr/>
              </a:pPr>
              <a:t>‹#›</a:t>
            </a:fld>
            <a:endParaRPr lang="fa-IR"/>
          </a:p>
        </p:txBody>
      </p:sp>
    </p:spTree>
    <p:extLst>
      <p:ext uri="{BB962C8B-B14F-4D97-AF65-F5344CB8AC3E}">
        <p14:creationId xmlns:p14="http://schemas.microsoft.com/office/powerpoint/2010/main" val="124873136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7090FEE-C747-4240-9499-A2D320A238B0}"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78B98B2-2F93-49D1-99DB-B068FC74EA6C}" type="slidenum">
              <a:rPr lang="fa-IR"/>
              <a:pPr>
                <a:defRPr/>
              </a:pPr>
              <a:t>‹#›</a:t>
            </a:fld>
            <a:endParaRPr lang="fa-IR"/>
          </a:p>
        </p:txBody>
      </p:sp>
    </p:spTree>
    <p:extLst>
      <p:ext uri="{BB962C8B-B14F-4D97-AF65-F5344CB8AC3E}">
        <p14:creationId xmlns:p14="http://schemas.microsoft.com/office/powerpoint/2010/main" val="33369770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B538994D-720C-45AD-B89F-138452B48E51}" type="datetimeFigureOut">
              <a:rPr lang="fa-IR"/>
              <a:pPr>
                <a:defRPr/>
              </a:pPr>
              <a:t>1436/06/28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704F9170-1BFC-49DD-8FAA-18C4E756FE1B}" type="slidenum">
              <a:rPr lang="fa-IR"/>
              <a:pPr>
                <a:defRPr/>
              </a:pPr>
              <a:t>‹#›</a:t>
            </a:fld>
            <a:endParaRPr lang="fa-IR"/>
          </a:p>
        </p:txBody>
      </p:sp>
    </p:spTree>
    <p:extLst>
      <p:ext uri="{BB962C8B-B14F-4D97-AF65-F5344CB8AC3E}">
        <p14:creationId xmlns:p14="http://schemas.microsoft.com/office/powerpoint/2010/main" val="32967949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2E036FDE-EF6D-4C02-A2D9-949FC6C619C0}" type="datetimeFigureOut">
              <a:rPr lang="fa-IR"/>
              <a:pPr>
                <a:defRPr/>
              </a:pPr>
              <a:t>1436/06/28</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C9008CA2-99E4-4641-BCAC-924ADBAF5B8E}" type="slidenum">
              <a:rPr lang="fa-IR"/>
              <a:pPr>
                <a:defRPr/>
              </a:pPr>
              <a:t>‹#›</a:t>
            </a:fld>
            <a:endParaRPr lang="fa-IR"/>
          </a:p>
        </p:txBody>
      </p:sp>
    </p:spTree>
    <p:extLst>
      <p:ext uri="{BB962C8B-B14F-4D97-AF65-F5344CB8AC3E}">
        <p14:creationId xmlns:p14="http://schemas.microsoft.com/office/powerpoint/2010/main" val="7867410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480FE20F-42E2-472C-A605-9497AE81AE2F}" type="datetimeFigureOut">
              <a:rPr lang="fa-IR"/>
              <a:pPr>
                <a:defRPr/>
              </a:pPr>
              <a:t>1436/06/28</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E83F9D64-BF14-4656-8EEF-4C69ADFCCF9E}" type="slidenum">
              <a:rPr lang="fa-IR"/>
              <a:pPr>
                <a:defRPr/>
              </a:pPr>
              <a:t>‹#›</a:t>
            </a:fld>
            <a:endParaRPr lang="fa-IR"/>
          </a:p>
        </p:txBody>
      </p:sp>
    </p:spTree>
    <p:extLst>
      <p:ext uri="{BB962C8B-B14F-4D97-AF65-F5344CB8AC3E}">
        <p14:creationId xmlns:p14="http://schemas.microsoft.com/office/powerpoint/2010/main" val="3624552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92480259-8F1E-4A5D-A76F-3D22C81472D0}" type="datetimeFigureOut">
              <a:rPr lang="fa-IR"/>
              <a:pPr>
                <a:defRPr/>
              </a:pPr>
              <a:t>1436/06/28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0A3E6C7-FBF0-44F1-B138-6F4CF4A96333}" type="slidenum">
              <a:rPr lang="fa-IR"/>
              <a:pPr>
                <a:defRPr/>
              </a:pPr>
              <a:t>‹#›</a:t>
            </a:fld>
            <a:endParaRPr lang="fa-IR"/>
          </a:p>
        </p:txBody>
      </p:sp>
    </p:spTree>
    <p:extLst>
      <p:ext uri="{BB962C8B-B14F-4D97-AF65-F5344CB8AC3E}">
        <p14:creationId xmlns:p14="http://schemas.microsoft.com/office/powerpoint/2010/main" val="23138707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B2A2766-2542-44E9-B9E8-98B07642B13B}" type="datetimeFigureOut">
              <a:rPr lang="fa-IR"/>
              <a:pPr>
                <a:defRPr/>
              </a:pPr>
              <a:t>1436/06/28</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7FFE4E63-7A19-4366-BE86-177906F334C6}" type="slidenum">
              <a:rPr lang="fa-IR"/>
              <a:pPr>
                <a:defRPr/>
              </a:pPr>
              <a:t>‹#›</a:t>
            </a:fld>
            <a:endParaRPr lang="fa-IR"/>
          </a:p>
        </p:txBody>
      </p:sp>
    </p:spTree>
    <p:extLst>
      <p:ext uri="{BB962C8B-B14F-4D97-AF65-F5344CB8AC3E}">
        <p14:creationId xmlns:p14="http://schemas.microsoft.com/office/powerpoint/2010/main" val="20445741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5E58BAD-366C-4374-B508-0E560E215F2A}" type="datetimeFigureOut">
              <a:rPr lang="fa-IR"/>
              <a:pPr>
                <a:defRPr/>
              </a:pPr>
              <a:t>1436/06/28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BEDF811-7137-42DD-847A-5E9ADB080932}" type="slidenum">
              <a:rPr lang="fa-IR"/>
              <a:pPr>
                <a:defRPr/>
              </a:pPr>
              <a:t>‹#›</a:t>
            </a:fld>
            <a:endParaRPr lang="fa-IR"/>
          </a:p>
        </p:txBody>
      </p:sp>
    </p:spTree>
    <p:extLst>
      <p:ext uri="{BB962C8B-B14F-4D97-AF65-F5344CB8AC3E}">
        <p14:creationId xmlns:p14="http://schemas.microsoft.com/office/powerpoint/2010/main" val="41147003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3638679-A2EF-40D5-8331-0D39613F2680}" type="datetimeFigureOut">
              <a:rPr lang="fa-IR"/>
              <a:pPr>
                <a:defRPr/>
              </a:pPr>
              <a:t>1436/06/28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A503459-5096-424D-895B-8F8F5F5B78C5}" type="slidenum">
              <a:rPr lang="fa-IR"/>
              <a:pPr>
                <a:defRPr/>
              </a:pPr>
              <a:t>‹#›</a:t>
            </a:fld>
            <a:endParaRPr lang="fa-IR"/>
          </a:p>
        </p:txBody>
      </p:sp>
    </p:spTree>
    <p:extLst>
      <p:ext uri="{BB962C8B-B14F-4D97-AF65-F5344CB8AC3E}">
        <p14:creationId xmlns:p14="http://schemas.microsoft.com/office/powerpoint/2010/main" val="364204420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B1EFE5C-E65F-4498-B49C-FC5161B2F131}"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F906A017-0049-44B8-B201-9FA38EEBD1B2}" type="slidenum">
              <a:rPr lang="fa-IR"/>
              <a:pPr>
                <a:defRPr/>
              </a:pPr>
              <a:t>‹#›</a:t>
            </a:fld>
            <a:endParaRPr lang="fa-IR"/>
          </a:p>
        </p:txBody>
      </p:sp>
    </p:spTree>
    <p:extLst>
      <p:ext uri="{BB962C8B-B14F-4D97-AF65-F5344CB8AC3E}">
        <p14:creationId xmlns:p14="http://schemas.microsoft.com/office/powerpoint/2010/main" val="42908871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42C7A0D1-E29B-41D0-B0D0-F5C099E06F77}"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7DF4AF4-A312-447F-9A30-E8C11385EC8A}" type="slidenum">
              <a:rPr lang="fa-IR"/>
              <a:pPr>
                <a:defRPr/>
              </a:pPr>
              <a:t>‹#›</a:t>
            </a:fld>
            <a:endParaRPr lang="fa-IR"/>
          </a:p>
        </p:txBody>
      </p:sp>
    </p:spTree>
    <p:extLst>
      <p:ext uri="{BB962C8B-B14F-4D97-AF65-F5344CB8AC3E}">
        <p14:creationId xmlns:p14="http://schemas.microsoft.com/office/powerpoint/2010/main" val="151573646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9D10C945-A743-4CDF-91BE-CCF294F27B08}" type="datetimeFigureOut">
              <a:rPr lang="fa-IR"/>
              <a:pPr>
                <a:defRPr/>
              </a:pPr>
              <a:t>1436/06/28</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5B89BE55-33F3-4684-8A0F-2A82048BF730}" type="slidenum">
              <a:rPr lang="fa-IR"/>
              <a:pPr>
                <a:defRPr/>
              </a:pPr>
              <a:t>‹#›</a:t>
            </a:fld>
            <a:endParaRPr lang="fa-IR"/>
          </a:p>
        </p:txBody>
      </p:sp>
    </p:spTree>
    <p:extLst>
      <p:ext uri="{BB962C8B-B14F-4D97-AF65-F5344CB8AC3E}">
        <p14:creationId xmlns:p14="http://schemas.microsoft.com/office/powerpoint/2010/main" val="321153139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794CBBF5-004C-4821-9FBD-1B4AEE22DB22}"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1B9130B-EDD6-45C1-B268-C750823A8BAD}" type="slidenum">
              <a:rPr lang="fa-IR"/>
              <a:pPr>
                <a:defRPr/>
              </a:pPr>
              <a:t>‹#›</a:t>
            </a:fld>
            <a:endParaRPr lang="fa-IR"/>
          </a:p>
        </p:txBody>
      </p:sp>
    </p:spTree>
    <p:extLst>
      <p:ext uri="{BB962C8B-B14F-4D97-AF65-F5344CB8AC3E}">
        <p14:creationId xmlns:p14="http://schemas.microsoft.com/office/powerpoint/2010/main" val="222733313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89AC536C-1DD8-4AEF-BC45-1B9405E93F44}"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CC299ED-617D-44FD-A308-0F72C97A4696}" type="slidenum">
              <a:rPr lang="fa-IR"/>
              <a:pPr>
                <a:defRPr/>
              </a:pPr>
              <a:t>‹#›</a:t>
            </a:fld>
            <a:endParaRPr lang="fa-IR"/>
          </a:p>
        </p:txBody>
      </p:sp>
    </p:spTree>
    <p:extLst>
      <p:ext uri="{BB962C8B-B14F-4D97-AF65-F5344CB8AC3E}">
        <p14:creationId xmlns:p14="http://schemas.microsoft.com/office/powerpoint/2010/main" val="420999731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4A4F6E3-0AD7-4E31-881B-A0E21282C7B6}"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AD66E32-0A37-405A-B6A1-2E2E6CCE72B6}" type="slidenum">
              <a:rPr lang="fa-IR"/>
              <a:pPr>
                <a:defRPr/>
              </a:pPr>
              <a:t>‹#›</a:t>
            </a:fld>
            <a:endParaRPr lang="fa-IR"/>
          </a:p>
        </p:txBody>
      </p:sp>
    </p:spTree>
    <p:extLst>
      <p:ext uri="{BB962C8B-B14F-4D97-AF65-F5344CB8AC3E}">
        <p14:creationId xmlns:p14="http://schemas.microsoft.com/office/powerpoint/2010/main" val="24971607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9F51E346-FEB0-4073-A41B-E9794F706201}" type="datetimeFigureOut">
              <a:rPr lang="fa-IR"/>
              <a:pPr>
                <a:defRPr/>
              </a:pPr>
              <a:t>1436/06/28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F044902-DA89-48E6-B43D-E797FA14B243}" type="slidenum">
              <a:rPr lang="fa-IR"/>
              <a:pPr>
                <a:defRPr/>
              </a:pPr>
              <a:t>‹#›</a:t>
            </a:fld>
            <a:endParaRPr lang="fa-IR"/>
          </a:p>
        </p:txBody>
      </p:sp>
    </p:spTree>
    <p:extLst>
      <p:ext uri="{BB962C8B-B14F-4D97-AF65-F5344CB8AC3E}">
        <p14:creationId xmlns:p14="http://schemas.microsoft.com/office/powerpoint/2010/main" val="2399696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0D29E223-09B9-4603-9D29-8F92B92BA1E3}" type="datetimeFigureOut">
              <a:rPr lang="fa-IR"/>
              <a:pPr>
                <a:defRPr/>
              </a:pPr>
              <a:t>1436/06/28</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84CB3C96-E045-4981-92C1-37F23A2B5869}" type="slidenum">
              <a:rPr lang="fa-IR"/>
              <a:pPr>
                <a:defRPr/>
              </a:pPr>
              <a:t>‹#›</a:t>
            </a:fld>
            <a:endParaRPr lang="fa-IR"/>
          </a:p>
        </p:txBody>
      </p:sp>
    </p:spTree>
    <p:extLst>
      <p:ext uri="{BB962C8B-B14F-4D97-AF65-F5344CB8AC3E}">
        <p14:creationId xmlns:p14="http://schemas.microsoft.com/office/powerpoint/2010/main" val="351304853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F61651AE-A12D-4576-82A5-43ADB62C96F4}" type="datetimeFigureOut">
              <a:rPr lang="fa-IR"/>
              <a:pPr>
                <a:defRPr/>
              </a:pPr>
              <a:t>1436/06/28</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9F02F91B-4192-476B-9BA7-73D37D741C62}" type="slidenum">
              <a:rPr lang="fa-IR"/>
              <a:pPr>
                <a:defRPr/>
              </a:pPr>
              <a:t>‹#›</a:t>
            </a:fld>
            <a:endParaRPr lang="fa-IR"/>
          </a:p>
        </p:txBody>
      </p:sp>
    </p:spTree>
    <p:extLst>
      <p:ext uri="{BB962C8B-B14F-4D97-AF65-F5344CB8AC3E}">
        <p14:creationId xmlns:p14="http://schemas.microsoft.com/office/powerpoint/2010/main" val="11336499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A5F017F5-CF77-4502-8D3B-2A1837C5260C}" type="datetimeFigureOut">
              <a:rPr lang="fa-IR"/>
              <a:pPr>
                <a:defRPr/>
              </a:pPr>
              <a:t>1436/06/28</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1A3BEDA4-13F4-4E97-A86C-679218424CBC}" type="slidenum">
              <a:rPr lang="fa-IR"/>
              <a:pPr>
                <a:defRPr/>
              </a:pPr>
              <a:t>‹#›</a:t>
            </a:fld>
            <a:endParaRPr lang="fa-IR"/>
          </a:p>
        </p:txBody>
      </p:sp>
    </p:spTree>
    <p:extLst>
      <p:ext uri="{BB962C8B-B14F-4D97-AF65-F5344CB8AC3E}">
        <p14:creationId xmlns:p14="http://schemas.microsoft.com/office/powerpoint/2010/main" val="342283298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E8FCBDF-7D0C-4FB4-B5EB-DBD3C9D8D943}" type="datetimeFigureOut">
              <a:rPr lang="fa-IR"/>
              <a:pPr>
                <a:defRPr/>
              </a:pPr>
              <a:t>1436/06/28</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D48C401E-36C3-4484-B13F-D9DE6C6A43B3}" type="slidenum">
              <a:rPr lang="fa-IR"/>
              <a:pPr>
                <a:defRPr/>
              </a:pPr>
              <a:t>‹#›</a:t>
            </a:fld>
            <a:endParaRPr lang="fa-IR"/>
          </a:p>
        </p:txBody>
      </p:sp>
    </p:spTree>
    <p:extLst>
      <p:ext uri="{BB962C8B-B14F-4D97-AF65-F5344CB8AC3E}">
        <p14:creationId xmlns:p14="http://schemas.microsoft.com/office/powerpoint/2010/main" val="32111176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6A1AFD-0522-4E1D-9E75-2295FAA0918D}" type="datetimeFigureOut">
              <a:rPr lang="fa-IR"/>
              <a:pPr>
                <a:defRPr/>
              </a:pPr>
              <a:t>1436/06/28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DE9446E-3936-4C27-8F00-E2689957ADC0}" type="slidenum">
              <a:rPr lang="fa-IR"/>
              <a:pPr>
                <a:defRPr/>
              </a:pPr>
              <a:t>‹#›</a:t>
            </a:fld>
            <a:endParaRPr lang="fa-IR"/>
          </a:p>
        </p:txBody>
      </p:sp>
    </p:spTree>
    <p:extLst>
      <p:ext uri="{BB962C8B-B14F-4D97-AF65-F5344CB8AC3E}">
        <p14:creationId xmlns:p14="http://schemas.microsoft.com/office/powerpoint/2010/main" val="40076388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DE2858-8EDF-413E-8B40-29DC6FDDC3AB}" type="datetimeFigureOut">
              <a:rPr lang="fa-IR"/>
              <a:pPr>
                <a:defRPr/>
              </a:pPr>
              <a:t>1436/06/28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20DD5CF-8487-48EE-AB0D-80247E648E5F}" type="slidenum">
              <a:rPr lang="fa-IR"/>
              <a:pPr>
                <a:defRPr/>
              </a:pPr>
              <a:t>‹#›</a:t>
            </a:fld>
            <a:endParaRPr lang="fa-IR"/>
          </a:p>
        </p:txBody>
      </p:sp>
    </p:spTree>
    <p:extLst>
      <p:ext uri="{BB962C8B-B14F-4D97-AF65-F5344CB8AC3E}">
        <p14:creationId xmlns:p14="http://schemas.microsoft.com/office/powerpoint/2010/main" val="181594509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62E33B24-96F7-44A7-AEA6-4986FAB9D3A4}"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568E955-49B6-44E1-9F17-C2A24D3E0CDF}" type="slidenum">
              <a:rPr lang="fa-IR"/>
              <a:pPr>
                <a:defRPr/>
              </a:pPr>
              <a:t>‹#›</a:t>
            </a:fld>
            <a:endParaRPr lang="fa-IR"/>
          </a:p>
        </p:txBody>
      </p:sp>
    </p:spTree>
    <p:extLst>
      <p:ext uri="{BB962C8B-B14F-4D97-AF65-F5344CB8AC3E}">
        <p14:creationId xmlns:p14="http://schemas.microsoft.com/office/powerpoint/2010/main" val="180830046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9DECF4E-3EE9-46FB-A094-F697794D2FC8}" type="datetimeFigureOut">
              <a:rPr lang="fa-IR"/>
              <a:pPr>
                <a:defRPr/>
              </a:pPr>
              <a:t>1436/06/28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85E3E22-A5B4-4897-9498-4A8594D14EDE}" type="slidenum">
              <a:rPr lang="fa-IR"/>
              <a:pPr>
                <a:defRPr/>
              </a:pPr>
              <a:t>‹#›</a:t>
            </a:fld>
            <a:endParaRPr lang="fa-IR"/>
          </a:p>
        </p:txBody>
      </p:sp>
    </p:spTree>
    <p:extLst>
      <p:ext uri="{BB962C8B-B14F-4D97-AF65-F5344CB8AC3E}">
        <p14:creationId xmlns:p14="http://schemas.microsoft.com/office/powerpoint/2010/main" val="1001179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8E14FB5F-DD1A-48FC-BC3F-B55DAD74B8FA}" type="datetimeFigureOut">
              <a:rPr lang="fa-IR"/>
              <a:pPr>
                <a:defRPr/>
              </a:pPr>
              <a:t>1436/06/28</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91B52DFA-CD27-4215-95DD-6E443246A95F}" type="slidenum">
              <a:rPr lang="fa-IR"/>
              <a:pPr>
                <a:defRPr/>
              </a:pPr>
              <a:t>‹#›</a:t>
            </a:fld>
            <a:endParaRPr lang="fa-IR"/>
          </a:p>
        </p:txBody>
      </p:sp>
    </p:spTree>
    <p:extLst>
      <p:ext uri="{BB962C8B-B14F-4D97-AF65-F5344CB8AC3E}">
        <p14:creationId xmlns:p14="http://schemas.microsoft.com/office/powerpoint/2010/main" val="355467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3EE489A-974F-49D7-8964-7F2B5AE3F086}" type="datetimeFigureOut">
              <a:rPr lang="fa-IR"/>
              <a:pPr>
                <a:defRPr/>
              </a:pPr>
              <a:t>1436/06/28</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6AABB487-B5A6-4AFC-857F-C0740A5C3B53}" type="slidenum">
              <a:rPr lang="fa-IR"/>
              <a:pPr>
                <a:defRPr/>
              </a:pPr>
              <a:t>‹#›</a:t>
            </a:fld>
            <a:endParaRPr lang="fa-IR"/>
          </a:p>
        </p:txBody>
      </p:sp>
    </p:spTree>
    <p:extLst>
      <p:ext uri="{BB962C8B-B14F-4D97-AF65-F5344CB8AC3E}">
        <p14:creationId xmlns:p14="http://schemas.microsoft.com/office/powerpoint/2010/main" val="2484503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440BEB1-CD2A-46C6-9A01-36F21D9C2909}" type="datetimeFigureOut">
              <a:rPr lang="fa-IR"/>
              <a:pPr>
                <a:defRPr/>
              </a:pPr>
              <a:t>1436/06/28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C7D8F67D-5D98-4DBE-8270-F5083CBB71B9}" type="slidenum">
              <a:rPr lang="fa-IR"/>
              <a:pPr>
                <a:defRPr/>
              </a:pPr>
              <a:t>‹#›</a:t>
            </a:fld>
            <a:endParaRPr lang="fa-IR"/>
          </a:p>
        </p:txBody>
      </p:sp>
    </p:spTree>
    <p:extLst>
      <p:ext uri="{BB962C8B-B14F-4D97-AF65-F5344CB8AC3E}">
        <p14:creationId xmlns:p14="http://schemas.microsoft.com/office/powerpoint/2010/main" val="3059378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66A7B6A-99ED-49AA-AFF0-726D506C2360}" type="datetimeFigureOut">
              <a:rPr lang="fa-IR"/>
              <a:pPr>
                <a:defRPr/>
              </a:pPr>
              <a:t>1436/06/28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94FCC77-7F8D-4F0F-A37C-290993CA92D8}" type="slidenum">
              <a:rPr lang="fa-IR"/>
              <a:pPr>
                <a:defRPr/>
              </a:pPr>
              <a:t>‹#›</a:t>
            </a:fld>
            <a:endParaRPr lang="fa-IR"/>
          </a:p>
        </p:txBody>
      </p:sp>
    </p:spTree>
    <p:extLst>
      <p:ext uri="{BB962C8B-B14F-4D97-AF65-F5344CB8AC3E}">
        <p14:creationId xmlns:p14="http://schemas.microsoft.com/office/powerpoint/2010/main" val="1946324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F5E12FD-FDE3-4131-B1E7-F77A6F803D17}" type="datetimeFigureOut">
              <a:rPr lang="fa-IR"/>
              <a:pPr>
                <a:defRPr/>
              </a:pPr>
              <a:t>1436/06/28</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22619FC-E54E-4E6E-AA76-98BE0B08EC70}"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28" r:id="rId1"/>
    <p:sldLayoutId id="2147486629" r:id="rId2"/>
    <p:sldLayoutId id="2147486630" r:id="rId3"/>
    <p:sldLayoutId id="2147486631" r:id="rId4"/>
    <p:sldLayoutId id="2147486632" r:id="rId5"/>
    <p:sldLayoutId id="2147486633" r:id="rId6"/>
    <p:sldLayoutId id="2147486634" r:id="rId7"/>
    <p:sldLayoutId id="2147486635" r:id="rId8"/>
    <p:sldLayoutId id="2147486636" r:id="rId9"/>
    <p:sldLayoutId id="2147486637" r:id="rId10"/>
    <p:sldLayoutId id="2147486638"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71B8D0F4-48EC-4C6D-A6D3-D6F72334DB18}" type="datetimeFigureOut">
              <a:rPr lang="fa-IR"/>
              <a:pPr>
                <a:defRPr/>
              </a:pPr>
              <a:t>1436/06/28</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CF88CDA5-29F4-4FA8-8513-0121F8FC27A0}"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39" r:id="rId1"/>
    <p:sldLayoutId id="2147486640" r:id="rId2"/>
    <p:sldLayoutId id="2147486641" r:id="rId3"/>
    <p:sldLayoutId id="2147486642" r:id="rId4"/>
    <p:sldLayoutId id="2147486643" r:id="rId5"/>
    <p:sldLayoutId id="2147486644" r:id="rId6"/>
    <p:sldLayoutId id="2147486645" r:id="rId7"/>
    <p:sldLayoutId id="2147486646" r:id="rId8"/>
    <p:sldLayoutId id="2147486647" r:id="rId9"/>
    <p:sldLayoutId id="2147486648" r:id="rId10"/>
    <p:sldLayoutId id="2147486649"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F21A5E84-A5A3-4887-B1C0-EF5357EFAD09}" type="datetimeFigureOut">
              <a:rPr lang="fa-IR"/>
              <a:pPr>
                <a:defRPr/>
              </a:pPr>
              <a:t>1436/06/28</a:t>
            </a:fld>
            <a:endParaRPr lang="fa-IR"/>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fa-I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E5276DB5-A89B-4F45-9F63-6B8EEC0FCE66}"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77" r:id="rId1"/>
    <p:sldLayoutId id="2147486650" r:id="rId2"/>
    <p:sldLayoutId id="2147486678" r:id="rId3"/>
    <p:sldLayoutId id="2147486679" r:id="rId4"/>
    <p:sldLayoutId id="2147486680" r:id="rId5"/>
    <p:sldLayoutId id="2147486651" r:id="rId6"/>
    <p:sldLayoutId id="2147486681" r:id="rId7"/>
    <p:sldLayoutId id="2147486652" r:id="rId8"/>
    <p:sldLayoutId id="2147486682" r:id="rId9"/>
    <p:sldLayoutId id="2147486653" r:id="rId10"/>
    <p:sldLayoutId id="2147486683" r:id="rId11"/>
  </p:sldLayoutIdLst>
  <p:timing>
    <p:tnLst>
      <p:par>
        <p:cTn id="1" dur="indefinite" restart="never" nodeType="tmRoot"/>
      </p:par>
    </p:tnLst>
  </p:timing>
  <p:txStyles>
    <p:titleStyle>
      <a:lvl1pPr algn="l" rtl="1" eaLnBrk="0" fontAlgn="base" hangingPunct="0">
        <a:spcBef>
          <a:spcPct val="0"/>
        </a:spcBef>
        <a:spcAft>
          <a:spcPct val="0"/>
        </a:spcAft>
        <a:defRPr sz="4400" kern="1200">
          <a:solidFill>
            <a:schemeClr val="tx2"/>
          </a:solidFill>
          <a:latin typeface="+mj-lt"/>
          <a:ea typeface="+mj-ea"/>
          <a:cs typeface="+mj-cs"/>
        </a:defRPr>
      </a:lvl1pPr>
      <a:lvl2pPr algn="l" rtl="1" eaLnBrk="0" fontAlgn="base" hangingPunct="0">
        <a:spcBef>
          <a:spcPct val="0"/>
        </a:spcBef>
        <a:spcAft>
          <a:spcPct val="0"/>
        </a:spcAft>
        <a:defRPr sz="4400">
          <a:solidFill>
            <a:schemeClr val="tx2"/>
          </a:solidFill>
          <a:latin typeface="Tw Cen MT" pitchFamily="34" charset="0"/>
          <a:cs typeface="Arial" pitchFamily="34" charset="0"/>
        </a:defRPr>
      </a:lvl2pPr>
      <a:lvl3pPr algn="l" rtl="1" eaLnBrk="0" fontAlgn="base" hangingPunct="0">
        <a:spcBef>
          <a:spcPct val="0"/>
        </a:spcBef>
        <a:spcAft>
          <a:spcPct val="0"/>
        </a:spcAft>
        <a:defRPr sz="4400">
          <a:solidFill>
            <a:schemeClr val="tx2"/>
          </a:solidFill>
          <a:latin typeface="Tw Cen MT" pitchFamily="34" charset="0"/>
          <a:cs typeface="Arial" pitchFamily="34" charset="0"/>
        </a:defRPr>
      </a:lvl3pPr>
      <a:lvl4pPr algn="l" rtl="1" eaLnBrk="0" fontAlgn="base" hangingPunct="0">
        <a:spcBef>
          <a:spcPct val="0"/>
        </a:spcBef>
        <a:spcAft>
          <a:spcPct val="0"/>
        </a:spcAft>
        <a:defRPr sz="4400">
          <a:solidFill>
            <a:schemeClr val="tx2"/>
          </a:solidFill>
          <a:latin typeface="Tw Cen MT" pitchFamily="34" charset="0"/>
          <a:cs typeface="Arial" pitchFamily="34" charset="0"/>
        </a:defRPr>
      </a:lvl4pPr>
      <a:lvl5pPr algn="l" rtl="1" eaLnBrk="0" fontAlgn="base" hangingPunct="0">
        <a:spcBef>
          <a:spcPct val="0"/>
        </a:spcBef>
        <a:spcAft>
          <a:spcPct val="0"/>
        </a:spcAft>
        <a:defRPr sz="4400">
          <a:solidFill>
            <a:schemeClr val="tx2"/>
          </a:solidFill>
          <a:latin typeface="Tw Cen MT" pitchFamily="34" charset="0"/>
          <a:cs typeface="Arial" pitchFamily="34" charset="0"/>
        </a:defRPr>
      </a:lvl5pPr>
      <a:lvl6pPr marL="457200" algn="l" rtl="1" fontAlgn="base">
        <a:spcBef>
          <a:spcPct val="0"/>
        </a:spcBef>
        <a:spcAft>
          <a:spcPct val="0"/>
        </a:spcAft>
        <a:defRPr sz="4400">
          <a:solidFill>
            <a:schemeClr val="tx2"/>
          </a:solidFill>
          <a:latin typeface="Tw Cen MT" pitchFamily="34" charset="0"/>
          <a:cs typeface="Arial" pitchFamily="34" charset="0"/>
        </a:defRPr>
      </a:lvl6pPr>
      <a:lvl7pPr marL="914400" algn="l" rtl="1" fontAlgn="base">
        <a:spcBef>
          <a:spcPct val="0"/>
        </a:spcBef>
        <a:spcAft>
          <a:spcPct val="0"/>
        </a:spcAft>
        <a:defRPr sz="4400">
          <a:solidFill>
            <a:schemeClr val="tx2"/>
          </a:solidFill>
          <a:latin typeface="Tw Cen MT" pitchFamily="34" charset="0"/>
          <a:cs typeface="Arial" pitchFamily="34" charset="0"/>
        </a:defRPr>
      </a:lvl7pPr>
      <a:lvl8pPr marL="1371600" algn="l" rtl="1" fontAlgn="base">
        <a:spcBef>
          <a:spcPct val="0"/>
        </a:spcBef>
        <a:spcAft>
          <a:spcPct val="0"/>
        </a:spcAft>
        <a:defRPr sz="4400">
          <a:solidFill>
            <a:schemeClr val="tx2"/>
          </a:solidFill>
          <a:latin typeface="Tw Cen MT" pitchFamily="34" charset="0"/>
          <a:cs typeface="Arial" pitchFamily="34" charset="0"/>
        </a:defRPr>
      </a:lvl8pPr>
      <a:lvl9pPr marL="1828800" algn="l" rtl="1" fontAlgn="base">
        <a:spcBef>
          <a:spcPct val="0"/>
        </a:spcBef>
        <a:spcAft>
          <a:spcPct val="0"/>
        </a:spcAft>
        <a:defRPr sz="4400">
          <a:solidFill>
            <a:schemeClr val="tx2"/>
          </a:solidFill>
          <a:latin typeface="Tw Cen MT" pitchFamily="34" charset="0"/>
          <a:cs typeface="Arial" pitchFamily="34" charset="0"/>
        </a:defRPr>
      </a:lvl9pPr>
    </p:titleStyle>
    <p:bodyStyle>
      <a:lvl1pPr marL="319088" indent="-319088" algn="r" rtl="1"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r" rtl="1"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r" rtl="1"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r" rtl="1" eaLnBrk="0" fontAlgn="base" hangingPunct="0">
        <a:spcBef>
          <a:spcPts val="400"/>
        </a:spcBef>
        <a:spcAft>
          <a:spcPct val="0"/>
        </a:spcAft>
        <a:buClr>
          <a:srgbClr val="DEAE00"/>
        </a:buClr>
        <a:buSzPct val="75000"/>
        <a:buFont typeface="Wingdings" pitchFamily="2" charset="2"/>
        <a:buChar char=""/>
        <a:defRPr sz="2000" kern="1200">
          <a:solidFill>
            <a:schemeClr val="tx1"/>
          </a:solidFill>
          <a:latin typeface="+mn-lt"/>
          <a:ea typeface="+mn-ea"/>
          <a:cs typeface="+mn-cs"/>
        </a:defRPr>
      </a:lvl4pPr>
      <a:lvl5pPr marL="1828800" indent="-228600" algn="r" rtl="1" eaLnBrk="0" fontAlgn="base" hangingPunct="0">
        <a:spcBef>
          <a:spcPts val="400"/>
        </a:spcBef>
        <a:spcAft>
          <a:spcPct val="0"/>
        </a:spcAft>
        <a:buClr>
          <a:srgbClr val="B77BB4"/>
        </a:buClr>
        <a:buSzPct val="65000"/>
        <a:buFont typeface="Wingdings" pitchFamily="2" charset="2"/>
        <a:buChar char=""/>
        <a:defRPr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CA6952B7-2A52-4CFC-9AAB-90EA2D4C86AF}" type="datetimeFigureOut">
              <a:rPr lang="fa-IR"/>
              <a:pPr>
                <a:defRPr/>
              </a:pPr>
              <a:t>1436/06/28</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BA39F618-2B23-4697-9455-99DB7F862999}"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54" r:id="rId1"/>
    <p:sldLayoutId id="2147486655" r:id="rId2"/>
    <p:sldLayoutId id="2147486656" r:id="rId3"/>
    <p:sldLayoutId id="2147486657" r:id="rId4"/>
    <p:sldLayoutId id="2147486658" r:id="rId5"/>
    <p:sldLayoutId id="2147486659" r:id="rId6"/>
    <p:sldLayoutId id="2147486660" r:id="rId7"/>
    <p:sldLayoutId id="2147486661" r:id="rId8"/>
    <p:sldLayoutId id="2147486662" r:id="rId9"/>
    <p:sldLayoutId id="2147486663" r:id="rId10"/>
    <p:sldLayoutId id="2147486664" r:id="rId11"/>
    <p:sldLayoutId id="2147486665" r:id="rId12"/>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BA665680-84E3-4028-9DE7-F3A7F202CABE}" type="datetimeFigureOut">
              <a:rPr lang="fa-IR"/>
              <a:pPr>
                <a:defRPr/>
              </a:pPr>
              <a:t>1436/06/28</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A13095A9-7502-4C74-920A-FD2428DBB746}"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66" r:id="rId1"/>
    <p:sldLayoutId id="2147486667" r:id="rId2"/>
    <p:sldLayoutId id="2147486668" r:id="rId3"/>
    <p:sldLayoutId id="2147486669" r:id="rId4"/>
    <p:sldLayoutId id="2147486670" r:id="rId5"/>
    <p:sldLayoutId id="2147486671" r:id="rId6"/>
    <p:sldLayoutId id="2147486672" r:id="rId7"/>
    <p:sldLayoutId id="2147486673" r:id="rId8"/>
    <p:sldLayoutId id="2147486674" r:id="rId9"/>
    <p:sldLayoutId id="2147486675" r:id="rId10"/>
    <p:sldLayoutId id="2147486676"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ubtitle 2"/>
          <p:cNvSpPr>
            <a:spLocks noGrp="1"/>
          </p:cNvSpPr>
          <p:nvPr>
            <p:ph type="subTitle" idx="1"/>
          </p:nvPr>
        </p:nvSpPr>
        <p:spPr>
          <a:xfrm>
            <a:off x="1357313" y="2819400"/>
            <a:ext cx="6415087" cy="3038475"/>
          </a:xfrm>
        </p:spPr>
        <p:txBody>
          <a:bodyPr>
            <a:normAutofit/>
          </a:bodyPr>
          <a:lstStyle/>
          <a:p>
            <a:pPr eaLnBrk="1" hangingPunct="1">
              <a:buFont typeface="Wingdings 2" pitchFamily="18" charset="2"/>
              <a:buNone/>
            </a:pPr>
            <a:r>
              <a:rPr lang="fa-IR" sz="4000" dirty="0" smtClean="0">
                <a:solidFill>
                  <a:srgbClr val="FF0000"/>
                </a:solidFill>
                <a:cs typeface="B Yekan" pitchFamily="2" charset="-78"/>
              </a:rPr>
              <a:t>نظام های اقتصادی</a:t>
            </a:r>
          </a:p>
          <a:p>
            <a:pPr eaLnBrk="1" hangingPunct="1">
              <a:buFont typeface="Wingdings 2" pitchFamily="18" charset="2"/>
              <a:buNone/>
            </a:pPr>
            <a:r>
              <a:rPr lang="fa-IR" sz="2800" dirty="0" smtClean="0">
                <a:solidFill>
                  <a:srgbClr val="0070C0"/>
                </a:solidFill>
                <a:cs typeface="B Yekan" pitchFamily="2" charset="-78"/>
              </a:rPr>
              <a:t>ظهور </a:t>
            </a:r>
            <a:r>
              <a:rPr lang="fa-IR" sz="2800" smtClean="0">
                <a:solidFill>
                  <a:srgbClr val="0070C0"/>
                </a:solidFill>
                <a:cs typeface="B Yekan" pitchFamily="2" charset="-78"/>
              </a:rPr>
              <a:t>اقتصاد </a:t>
            </a:r>
            <a:r>
              <a:rPr lang="fa-IR" sz="2800" smtClean="0">
                <a:solidFill>
                  <a:srgbClr val="0070C0"/>
                </a:solidFill>
                <a:cs typeface="B Yekan" pitchFamily="2" charset="-78"/>
              </a:rPr>
              <a:t>سياسي لیبرال (کلاسيک)</a:t>
            </a:r>
            <a:endParaRPr lang="fa-IR" sz="2800" dirty="0" smtClean="0">
              <a:solidFill>
                <a:srgbClr val="0070C0"/>
              </a:solidFill>
              <a:cs typeface="B Yekan" pitchFamily="2" charset="-78"/>
            </a:endParaRPr>
          </a:p>
          <a:p>
            <a:pPr eaLnBrk="1" hangingPunct="1">
              <a:buFont typeface="Wingdings 2" pitchFamily="18" charset="2"/>
              <a:buNone/>
            </a:pPr>
            <a:r>
              <a:rPr lang="fa-IR" sz="1800" dirty="0" smtClean="0">
                <a:solidFill>
                  <a:srgbClr val="250B55"/>
                </a:solidFill>
                <a:cs typeface="B Yekan" pitchFamily="2" charset="-78"/>
              </a:rPr>
              <a:t>ویرایش: فروردين 1394</a:t>
            </a:r>
          </a:p>
          <a:p>
            <a:pPr eaLnBrk="1" hangingPunct="1">
              <a:buFont typeface="Wingdings 2" pitchFamily="18" charset="2"/>
              <a:buNone/>
            </a:pPr>
            <a:endParaRPr lang="fa-IR" sz="2400" dirty="0" smtClean="0">
              <a:solidFill>
                <a:srgbClr val="250B55"/>
              </a:solidFill>
              <a:cs typeface="B Yekan" pitchFamily="2" charset="-78"/>
            </a:endParaRPr>
          </a:p>
          <a:p>
            <a:pPr eaLnBrk="1" hangingPunct="1">
              <a:buFont typeface="Wingdings 2" pitchFamily="18" charset="2"/>
              <a:buNone/>
            </a:pPr>
            <a:r>
              <a:rPr lang="fa-IR" sz="1800" dirty="0" smtClean="0">
                <a:solidFill>
                  <a:srgbClr val="250B55"/>
                </a:solidFill>
                <a:cs typeface="B Yekan" pitchFamily="2" charset="-78"/>
              </a:rPr>
              <a:t>محمد جواد شريف زاده</a:t>
            </a:r>
          </a:p>
          <a:p>
            <a:pPr eaLnBrk="1" hangingPunct="1">
              <a:buFont typeface="Wingdings 2" pitchFamily="18" charset="2"/>
              <a:buNone/>
            </a:pPr>
            <a:r>
              <a:rPr lang="fa-IR" sz="1800" dirty="0" smtClean="0">
                <a:solidFill>
                  <a:srgbClr val="250B55"/>
                </a:solidFill>
                <a:cs typeface="B Yekan" pitchFamily="2" charset="-78"/>
              </a:rPr>
              <a:t>  استادیار دانشگاه امام صادق علیه السلام</a:t>
            </a:r>
            <a:endParaRPr lang="fa-IR"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نظريه پردازان - توماس </a:t>
            </a:r>
            <a:r>
              <a:rPr lang="fa-IR" b="1" dirty="0" smtClean="0"/>
              <a:t>هابز</a:t>
            </a:r>
            <a:endParaRPr lang="fa-IR" dirty="0"/>
          </a:p>
        </p:txBody>
      </p:sp>
      <p:sp>
        <p:nvSpPr>
          <p:cNvPr id="3" name="Content Placeholder 2"/>
          <p:cNvSpPr>
            <a:spLocks noGrp="1"/>
          </p:cNvSpPr>
          <p:nvPr>
            <p:ph sz="quarter" idx="1"/>
          </p:nvPr>
        </p:nvSpPr>
        <p:spPr/>
        <p:txBody>
          <a:bodyPr/>
          <a:lstStyle/>
          <a:p>
            <a:pPr lvl="0"/>
            <a:r>
              <a:rPr lang="fa-IR" dirty="0"/>
              <a:t>دولت: ابزاري است در خدمت منافع افراد که مسوول تامين امنيت و اعمال قانون است.</a:t>
            </a:r>
            <a:endParaRPr lang="en-US" dirty="0"/>
          </a:p>
          <a:p>
            <a:pPr marL="593725" lvl="2" indent="-319088">
              <a:spcBef>
                <a:spcPts val="700"/>
              </a:spcBef>
              <a:buSzPct val="60000"/>
              <a:buFont typeface="Wingdings" pitchFamily="2" charset="2"/>
              <a:buChar char=""/>
            </a:pPr>
            <a:r>
              <a:rPr lang="fa-IR" sz="2400" dirty="0"/>
              <a:t>ورود افراد به قرارداد اجتماعي براي تاسيس دولت (در مقابل نظريه طرفدار منشأ الهي حکومت پادشاهي)</a:t>
            </a:r>
            <a:endParaRPr lang="en-US" sz="2400" dirty="0"/>
          </a:p>
          <a:p>
            <a:r>
              <a:rPr lang="fa-IR" dirty="0" smtClean="0"/>
              <a:t>هابز </a:t>
            </a:r>
            <a:r>
              <a:rPr lang="fa-IR" dirty="0"/>
              <a:t>دست دولت را در برابر شهروندانش باز نگاه می دارد تا آنجا که دولت تبدیل به لویاتان (هیولا) می شود. همین بخش از نظریات وی با نقد جدی مواجه شده است. </a:t>
            </a:r>
            <a:endParaRPr lang="fa-IR" dirty="0" smtClean="0"/>
          </a:p>
          <a:p>
            <a:pPr lvl="1"/>
            <a:endParaRPr lang="fa-IR" dirty="0"/>
          </a:p>
          <a:p>
            <a:endParaRPr lang="fa-IR" dirty="0"/>
          </a:p>
        </p:txBody>
      </p:sp>
    </p:spTree>
    <p:extLst>
      <p:ext uri="{BB962C8B-B14F-4D97-AF65-F5344CB8AC3E}">
        <p14:creationId xmlns:p14="http://schemas.microsoft.com/office/powerpoint/2010/main" val="115324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fa-IR" sz="3200" b="1" dirty="0" smtClean="0"/>
              <a:t>نظريه پردازان - </a:t>
            </a:r>
            <a:r>
              <a:rPr lang="fa-IR" sz="3200" b="1" dirty="0"/>
              <a:t>جان لاک (1704-1632</a:t>
            </a:r>
            <a:r>
              <a:rPr lang="fa-IR" sz="3200" b="1" dirty="0" smtClean="0"/>
              <a:t>)</a:t>
            </a:r>
            <a:endParaRPr lang="fa-IR" sz="3200" dirty="0"/>
          </a:p>
        </p:txBody>
      </p:sp>
      <p:sp>
        <p:nvSpPr>
          <p:cNvPr id="3" name="Content Placeholder 2"/>
          <p:cNvSpPr>
            <a:spLocks noGrp="1"/>
          </p:cNvSpPr>
          <p:nvPr>
            <p:ph sz="quarter" idx="1"/>
          </p:nvPr>
        </p:nvSpPr>
        <p:spPr>
          <a:xfrm>
            <a:off x="301752" y="1556792"/>
            <a:ext cx="8503920" cy="4542256"/>
          </a:xfrm>
        </p:spPr>
        <p:txBody>
          <a:bodyPr/>
          <a:lstStyle/>
          <a:p>
            <a:r>
              <a:rPr lang="fa-IR" sz="4000" baseline="-25000" dirty="0" smtClean="0"/>
              <a:t>مهم ترین آثار لاک </a:t>
            </a:r>
            <a:r>
              <a:rPr lang="fa-IR" sz="4000" baseline="-25000" dirty="0"/>
              <a:t>«</a:t>
            </a:r>
            <a:r>
              <a:rPr lang="fa-IR" sz="4000" baseline="-25000" dirty="0" smtClean="0"/>
              <a:t>دو رساله» درباره حکومت است که در 1689 انتشار یافت.</a:t>
            </a:r>
          </a:p>
          <a:p>
            <a:r>
              <a:rPr lang="fa-IR" sz="4000" baseline="-25000" dirty="0" smtClean="0"/>
              <a:t> </a:t>
            </a:r>
            <a:r>
              <a:rPr lang="fa-IR" sz="4000" baseline="-25000" dirty="0"/>
              <a:t>انسان </a:t>
            </a:r>
            <a:r>
              <a:rPr lang="fa-IR" sz="4000" baseline="-25000" dirty="0" smtClean="0"/>
              <a:t>شناسی لاک: از نگاه لاک نيز</a:t>
            </a:r>
            <a:r>
              <a:rPr lang="fa-IR" sz="4000" dirty="0" smtClean="0"/>
              <a:t> </a:t>
            </a:r>
            <a:r>
              <a:rPr lang="fa-IR" sz="4000" baseline="-25000" dirty="0" smtClean="0"/>
              <a:t>فرد در پي منفعت شخصي خويش است.</a:t>
            </a:r>
            <a:endParaRPr lang="en-US" sz="4000" baseline="-25000" dirty="0"/>
          </a:p>
          <a:p>
            <a:r>
              <a:rPr lang="fa-IR" sz="4000" baseline="-25000" dirty="0" smtClean="0"/>
              <a:t>وضع </a:t>
            </a:r>
            <a:r>
              <a:rPr lang="fa-IR" sz="4000" baseline="-25000" dirty="0"/>
              <a:t>طبيعي: در وضع طبيعي افراد آزادند اما بي بند و بار نيستند زيرا قانون طبيعي آنان را محدود مي کند.</a:t>
            </a:r>
            <a:endParaRPr lang="en-US" sz="4000" baseline="-25000" dirty="0"/>
          </a:p>
          <a:p>
            <a:r>
              <a:rPr lang="fa-IR" sz="4000" baseline="-25000" dirty="0" smtClean="0"/>
              <a:t>اعتقاد به ظرفیت </a:t>
            </a:r>
            <a:r>
              <a:rPr lang="fa-IR" sz="4000" baseline="-25000" dirty="0"/>
              <a:t>خرد انسانی براي شناخت قوانين طبيعي و حقوق طبيعي </a:t>
            </a:r>
            <a:endParaRPr lang="en-US" sz="4000" baseline="-25000" dirty="0"/>
          </a:p>
          <a:p>
            <a:r>
              <a:rPr lang="fa-IR" sz="4000" baseline="-25000" dirty="0"/>
              <a:t>ايراد وضع طبيعي: فقدان سازوکار متمرکزي براي داوري و تنفيذ قانون طبيعي</a:t>
            </a:r>
            <a:endParaRPr lang="en-US" sz="4000" baseline="-25000" dirty="0"/>
          </a:p>
          <a:p>
            <a:r>
              <a:rPr lang="fa-IR" sz="4000" baseline="-25000" dirty="0"/>
              <a:t>وضع جنگي: اگر در وضع طبيعي به حقوق فرد تجاوز شود وي در صدد مقابله </a:t>
            </a:r>
            <a:r>
              <a:rPr lang="fa-IR" sz="4000" baseline="-25000" dirty="0" smtClean="0"/>
              <a:t>برمي </a:t>
            </a:r>
            <a:r>
              <a:rPr lang="fa-IR" sz="4000" baseline="-25000" dirty="0"/>
              <a:t>آيد ولي معلوم نيست مقابله وي در حد لازم باشد و به افراط نگرايد. اگر او در مقابله افراط </a:t>
            </a:r>
            <a:r>
              <a:rPr lang="fa-IR" sz="4000" baseline="-25000" dirty="0" smtClean="0"/>
              <a:t>کند و طرف مقابل نیز چنین کند </a:t>
            </a:r>
            <a:r>
              <a:rPr lang="fa-IR" sz="4000" baseline="-25000" dirty="0"/>
              <a:t>وضع جنگي ايجاد </a:t>
            </a:r>
            <a:r>
              <a:rPr lang="fa-IR" sz="4000" baseline="-25000" dirty="0" smtClean="0"/>
              <a:t>ميشود</a:t>
            </a:r>
            <a:r>
              <a:rPr lang="fa-IR" sz="4000" baseline="-25000" dirty="0"/>
              <a:t>.</a:t>
            </a:r>
            <a:endParaRPr lang="en-US" sz="4000" baseline="-25000" dirty="0"/>
          </a:p>
          <a:p>
            <a:endParaRPr lang="fa-IR" sz="2000" dirty="0"/>
          </a:p>
        </p:txBody>
      </p:sp>
    </p:spTree>
    <p:extLst>
      <p:ext uri="{BB962C8B-B14F-4D97-AF65-F5344CB8AC3E}">
        <p14:creationId xmlns:p14="http://schemas.microsoft.com/office/powerpoint/2010/main" val="6260004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نظريه پردازان </a:t>
            </a:r>
            <a:r>
              <a:rPr lang="fa-IR" b="1" dirty="0" smtClean="0"/>
              <a:t>– جان لاک</a:t>
            </a:r>
            <a:endParaRPr lang="fa-IR" dirty="0"/>
          </a:p>
        </p:txBody>
      </p:sp>
      <p:sp>
        <p:nvSpPr>
          <p:cNvPr id="3" name="Content Placeholder 2"/>
          <p:cNvSpPr>
            <a:spLocks noGrp="1"/>
          </p:cNvSpPr>
          <p:nvPr>
            <p:ph sz="quarter" idx="1"/>
          </p:nvPr>
        </p:nvSpPr>
        <p:spPr/>
        <p:txBody>
          <a:bodyPr/>
          <a:lstStyle/>
          <a:p>
            <a:pPr lvl="0"/>
            <a:r>
              <a:rPr lang="fa-IR" sz="2600" dirty="0" smtClean="0"/>
              <a:t>جامعه مدني: در جامعه مدني افراد حق تعریف و تنفيذ قانون را به قوه قانونگذار واگذار مي کنند. آنان از بخشي از آزادي خويش چشم مي پوشند تا زندگي بهتري داشته باشند.</a:t>
            </a:r>
            <a:endParaRPr lang="en-US" sz="2600" dirty="0" smtClean="0"/>
          </a:p>
          <a:p>
            <a:pPr lvl="0"/>
            <a:r>
              <a:rPr lang="fa-IR" sz="2600" dirty="0" smtClean="0"/>
              <a:t>محدوديت دولت: اقتدار دولت تنها در چارچوب قانون طبيعي مجاز است و اگر بيشتر از آن در امور مردم دخالت کند مردم مي توانند در مقابل آن عصيان کنند.</a:t>
            </a:r>
            <a:endParaRPr lang="en-US" sz="2600" dirty="0" smtClean="0"/>
          </a:p>
          <a:p>
            <a:pPr lvl="0"/>
            <a:r>
              <a:rPr lang="fa-IR" sz="2600" dirty="0" smtClean="0"/>
              <a:t>نظريه مالکيت لاک: فرد مالک بدن و نتایج کار خویش است. از نگاه لاک کار منشأ </a:t>
            </a:r>
            <a:r>
              <a:rPr lang="fa-IR" sz="2600" dirty="0"/>
              <a:t>مالکيت در وضع </a:t>
            </a:r>
            <a:r>
              <a:rPr lang="fa-IR" sz="2600" dirty="0" smtClean="0"/>
              <a:t>طبيعي است. </a:t>
            </a:r>
            <a:endParaRPr lang="en-US" sz="2600" dirty="0"/>
          </a:p>
          <a:p>
            <a:pPr lvl="0"/>
            <a:r>
              <a:rPr lang="fa-IR" sz="2600" dirty="0" smtClean="0"/>
              <a:t>بنابراین مالکيت </a:t>
            </a:r>
            <a:r>
              <a:rPr lang="fa-IR" sz="2600" dirty="0"/>
              <a:t>يک حق طبيعي است و دولت حق ندارد بدون رضايت افراد در آن دخل و تصرف </a:t>
            </a:r>
            <a:r>
              <a:rPr lang="fa-IR" sz="2600" dirty="0" smtClean="0"/>
              <a:t>کند. (در مقابل نظریات عصر فئوداليسم که برای پادشاه حق الهی مالکیت و حق دخالت در اموال شهروندان قایل بود.)</a:t>
            </a:r>
            <a:endParaRPr lang="en-US" sz="2600" dirty="0"/>
          </a:p>
          <a:p>
            <a:endParaRPr lang="fa-IR" sz="2600" dirty="0"/>
          </a:p>
        </p:txBody>
      </p:sp>
    </p:spTree>
    <p:extLst>
      <p:ext uri="{BB962C8B-B14F-4D97-AF65-F5344CB8AC3E}">
        <p14:creationId xmlns:p14="http://schemas.microsoft.com/office/powerpoint/2010/main" val="2780892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نظريه پردازان </a:t>
            </a:r>
            <a:r>
              <a:rPr lang="fa-IR" b="1" dirty="0" smtClean="0"/>
              <a:t>– جان لاک</a:t>
            </a:r>
            <a:endParaRPr lang="en-US" dirty="0"/>
          </a:p>
        </p:txBody>
      </p:sp>
      <p:sp>
        <p:nvSpPr>
          <p:cNvPr id="3" name="Content Placeholder 2"/>
          <p:cNvSpPr>
            <a:spLocks noGrp="1"/>
          </p:cNvSpPr>
          <p:nvPr>
            <p:ph sz="quarter" idx="1"/>
          </p:nvPr>
        </p:nvSpPr>
        <p:spPr/>
        <p:txBody>
          <a:bodyPr/>
          <a:lstStyle/>
          <a:p>
            <a:pPr lvl="0"/>
            <a:r>
              <a:rPr lang="fa-IR" dirty="0" smtClean="0"/>
              <a:t>محدوده مالکيت زمين و منابع طبيعي: 1. هر کس به اندازه اي مالک مي شود که بتواند از زمين استفاده کند. (محدودیت اتلاف یا اسراف) 2. بايد زمين و منابع طبيعي به اندازه کافي براي ديگران باقي بماند. (محدودیت کفایت)</a:t>
            </a:r>
            <a:endParaRPr lang="en-US" dirty="0" smtClean="0"/>
          </a:p>
          <a:p>
            <a:pPr lvl="0"/>
            <a:r>
              <a:rPr lang="fa-IR" dirty="0" smtClean="0"/>
              <a:t>تناقض شرايط تاريخي لاک با گفته هاي او: نابرابري فراوان ثروت و مالکيت</a:t>
            </a:r>
            <a:endParaRPr lang="en-US" dirty="0" smtClean="0"/>
          </a:p>
          <a:p>
            <a:pPr lvl="0"/>
            <a:r>
              <a:rPr lang="fa-IR" dirty="0" smtClean="0"/>
              <a:t>توجيه لاک برای ثروت های انبوه: 1. با ايجاد پول افراد رضايت داده اند که افراد بتوانند بيشتر از استفاده خود مالک شوند. چون ارزش ايجاد شده را مي توانند به جاي استفاده ذخيره کنند. (راه خروج از محدویت اتلاف) 2. بهره وری بیشتر برخی افراد و اهمیت تشویق آنان باعث مي شود تا محدوديت دوم نيز برداشته شود. </a:t>
            </a:r>
            <a:endParaRPr lang="en-US" dirty="0" smtClean="0"/>
          </a:p>
          <a:p>
            <a:endParaRPr lang="en-US" dirty="0"/>
          </a:p>
        </p:txBody>
      </p:sp>
    </p:spTree>
    <p:extLst>
      <p:ext uri="{BB962C8B-B14F-4D97-AF65-F5344CB8AC3E}">
        <p14:creationId xmlns:p14="http://schemas.microsoft.com/office/powerpoint/2010/main" val="39060005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نظريه پردازان - آدام اسمیت (1790-1723)</a:t>
            </a:r>
            <a:endParaRPr lang="fa-IR" dirty="0"/>
          </a:p>
        </p:txBody>
      </p:sp>
      <p:sp>
        <p:nvSpPr>
          <p:cNvPr id="3" name="Content Placeholder 2"/>
          <p:cNvSpPr>
            <a:spLocks noGrp="1"/>
          </p:cNvSpPr>
          <p:nvPr>
            <p:ph sz="quarter" idx="1"/>
          </p:nvPr>
        </p:nvSpPr>
        <p:spPr/>
        <p:txBody>
          <a:bodyPr/>
          <a:lstStyle/>
          <a:p>
            <a:r>
              <a:rPr lang="fa-IR" dirty="0" smtClean="0"/>
              <a:t>در زمان اسميت فئوداليسم در انگلستان لغو شده بود و عمده کشور تابع کليساي انگليکان بود. لذا چالش ليبراليسم با فئودال ها و کليسا نبود. </a:t>
            </a:r>
          </a:p>
          <a:p>
            <a:r>
              <a:rPr lang="fa-IR" dirty="0" smtClean="0"/>
              <a:t>چالش اصلي چالش صنعتگران با دولت و امتيازات گسترده پادشاه انگلستان به برخي تجار عمده لندن و شرکت هاي بزرگ مانند کمپاني هند شرقي بود که بخش زيادي از تجارت داخلي و خارجي انگلستان را در انحصار خود داشتند. (چالش سرمایه داری صنعتی و سرمایه داری تجاری)</a:t>
            </a:r>
          </a:p>
          <a:p>
            <a:r>
              <a:rPr lang="fa-IR" dirty="0" smtClean="0"/>
              <a:t>چالش مذکور نياز به شناخت ماهيت ثروت و علل افزایش آنر را در سطح ملی تشديد کرده بود. </a:t>
            </a:r>
          </a:p>
        </p:txBody>
      </p:sp>
    </p:spTree>
    <p:extLst>
      <p:ext uri="{BB962C8B-B14F-4D97-AF65-F5344CB8AC3E}">
        <p14:creationId xmlns:p14="http://schemas.microsoft.com/office/powerpoint/2010/main" val="871368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نظريه پردازان - </a:t>
            </a:r>
            <a:r>
              <a:rPr lang="fa-IR" sz="3600" b="1" dirty="0"/>
              <a:t>آدام </a:t>
            </a:r>
            <a:r>
              <a:rPr lang="fa-IR" sz="3600" b="1" dirty="0" smtClean="0"/>
              <a:t>اسمیت</a:t>
            </a:r>
            <a:endParaRPr lang="fa-IR" dirty="0"/>
          </a:p>
        </p:txBody>
      </p:sp>
      <p:sp>
        <p:nvSpPr>
          <p:cNvPr id="3" name="Content Placeholder 2"/>
          <p:cNvSpPr>
            <a:spLocks noGrp="1"/>
          </p:cNvSpPr>
          <p:nvPr>
            <p:ph sz="quarter" idx="1"/>
          </p:nvPr>
        </p:nvSpPr>
        <p:spPr/>
        <p:txBody>
          <a:bodyPr/>
          <a:lstStyle/>
          <a:p>
            <a:r>
              <a:rPr lang="fa-IR" sz="2800" dirty="0" smtClean="0"/>
              <a:t>مهمترین اثر اسمیت: </a:t>
            </a:r>
            <a:r>
              <a:rPr lang="fa-IR" dirty="0" smtClean="0"/>
              <a:t>تحقيقي در باب ماهيت و علل ثروت </a:t>
            </a:r>
            <a:r>
              <a:rPr lang="fa-IR" dirty="0"/>
              <a:t>ملل (</a:t>
            </a:r>
            <a:r>
              <a:rPr lang="fa-IR" dirty="0" smtClean="0"/>
              <a:t>1776)</a:t>
            </a:r>
          </a:p>
          <a:p>
            <a:r>
              <a:rPr lang="fa-IR" dirty="0" smtClean="0"/>
              <a:t>اسمیت </a:t>
            </a:r>
            <a:r>
              <a:rPr lang="fa-IR" dirty="0"/>
              <a:t>در این کتاب </a:t>
            </a:r>
            <a:r>
              <a:rPr lang="fa-IR" dirty="0" smtClean="0"/>
              <a:t>تلاش </a:t>
            </a:r>
            <a:r>
              <a:rPr lang="fa-IR" dirty="0"/>
              <a:t>می </a:t>
            </a:r>
            <a:r>
              <a:rPr lang="fa-IR" dirty="0" smtClean="0"/>
              <a:t>کند نظرات مرکانتلیست ها و فیزیوکرات ها درباره ماهیت ثروت را رد کند و اهمیت محصولات صنعتی را به عنوان شکل مهمی از ثروت نشان دهد. </a:t>
            </a:r>
          </a:p>
          <a:p>
            <a:r>
              <a:rPr lang="fa-IR" dirty="0" smtClean="0"/>
              <a:t>به علاوه او با تاکید بر نقش تقسیم کار و تولید کارخانه ای و نیز تاکید بر فواید عدم دخالت دولت در اقتصاد راه را برای سرمایه داری صنعتی هموار می کند.  </a:t>
            </a:r>
          </a:p>
          <a:p>
            <a:pPr lvl="0"/>
            <a:r>
              <a:rPr lang="fa-IR" sz="2800" dirty="0" smtClean="0"/>
              <a:t>اسمیت تنها وظیفه دولت را اجرای قانون، چاپ پول و فراهم کردن </a:t>
            </a:r>
            <a:r>
              <a:rPr lang="fa-IR" sz="2800" dirty="0"/>
              <a:t>کالاهای </a:t>
            </a:r>
            <a:r>
              <a:rPr lang="fa-IR" sz="2800" dirty="0" smtClean="0"/>
              <a:t>عمومی از قبیل ایجاد بنادر و جاده سازی می داند. </a:t>
            </a:r>
          </a:p>
          <a:p>
            <a:pPr lvl="0"/>
            <a:endParaRPr lang="fa-IR" sz="2400" dirty="0" smtClean="0"/>
          </a:p>
          <a:p>
            <a:pPr lvl="0"/>
            <a:endParaRPr lang="en-US" sz="2400" dirty="0"/>
          </a:p>
          <a:p>
            <a:endParaRPr lang="fa-IR" sz="2400" dirty="0"/>
          </a:p>
        </p:txBody>
      </p:sp>
    </p:spTree>
    <p:extLst>
      <p:ext uri="{BB962C8B-B14F-4D97-AF65-F5344CB8AC3E}">
        <p14:creationId xmlns:p14="http://schemas.microsoft.com/office/powerpoint/2010/main" val="32914618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نظريه پردازان - آدام </a:t>
            </a:r>
            <a:r>
              <a:rPr lang="fa-IR" b="1" dirty="0" smtClean="0"/>
              <a:t>اسمیت</a:t>
            </a:r>
            <a:endParaRPr lang="fa-IR" dirty="0"/>
          </a:p>
        </p:txBody>
      </p:sp>
      <p:sp>
        <p:nvSpPr>
          <p:cNvPr id="3" name="Content Placeholder 2"/>
          <p:cNvSpPr>
            <a:spLocks noGrp="1"/>
          </p:cNvSpPr>
          <p:nvPr>
            <p:ph sz="quarter" idx="1"/>
          </p:nvPr>
        </p:nvSpPr>
        <p:spPr/>
        <p:txBody>
          <a:bodyPr/>
          <a:lstStyle/>
          <a:p>
            <a:r>
              <a:rPr lang="fa-IR" sz="2800" dirty="0" smtClean="0"/>
              <a:t>از </a:t>
            </a:r>
            <a:r>
              <a:rPr lang="fa-IR" sz="2800" dirty="0"/>
              <a:t>منظر اخلاقی </a:t>
            </a:r>
            <a:r>
              <a:rPr lang="fa-IR" sz="2800" dirty="0" smtClean="0"/>
              <a:t>اسمیت معتقد </a:t>
            </a:r>
            <a:r>
              <a:rPr lang="fa-IR" sz="2800" dirty="0"/>
              <a:t>است مالکیت خصوصی و منفعت طلبی منجر به خیر عمومی می شود. به اعتقاد اسمیت دست نامرئی بازار می تواند این رذیلت ها را به کانال های مولد و پرمنفعت برای کل جامعه هدایت کند.</a:t>
            </a:r>
            <a:endParaRPr lang="fa-IR" sz="2400" dirty="0"/>
          </a:p>
          <a:p>
            <a:pPr lvl="0"/>
            <a:r>
              <a:rPr lang="fa-IR" sz="2800" dirty="0" smtClean="0"/>
              <a:t>با </a:t>
            </a:r>
            <a:r>
              <a:rPr lang="fa-IR" sz="2800" dirty="0"/>
              <a:t>اينکه اسميت </a:t>
            </a:r>
            <a:r>
              <a:rPr lang="fa-IR" sz="2800" dirty="0" smtClean="0"/>
              <a:t>ليبرال بود </a:t>
            </a:r>
            <a:r>
              <a:rPr lang="fa-IR" sz="2800" dirty="0"/>
              <a:t>دو بخش از ایده های او دست آویز متفکران رادیکال شد: </a:t>
            </a:r>
          </a:p>
          <a:p>
            <a:pPr lvl="1"/>
            <a:r>
              <a:rPr lang="fa-IR" sz="2800" dirty="0"/>
              <a:t>اهمیت دادن به نقش کار در تشکیل ارزش</a:t>
            </a:r>
          </a:p>
          <a:p>
            <a:pPr lvl="1"/>
            <a:r>
              <a:rPr lang="fa-IR" sz="2800" dirty="0"/>
              <a:t>نگرانی از تبدیل انسان به موجودی فاقد شعور در پی مشاغل یکنواخت و مکانیکی در محیط های کارخانه ای</a:t>
            </a:r>
          </a:p>
          <a:p>
            <a:endParaRPr lang="fa-IR" dirty="0"/>
          </a:p>
        </p:txBody>
      </p:sp>
    </p:spTree>
    <p:extLst>
      <p:ext uri="{BB962C8B-B14F-4D97-AF65-F5344CB8AC3E}">
        <p14:creationId xmlns:p14="http://schemas.microsoft.com/office/powerpoint/2010/main" val="2100944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2800" b="1" dirty="0"/>
              <a:t>نظريه پردازان </a:t>
            </a:r>
            <a:r>
              <a:rPr lang="fa-IR" sz="2800" b="1" dirty="0" smtClean="0"/>
              <a:t> معاصر</a:t>
            </a:r>
            <a:r>
              <a:rPr lang="fa-IR" sz="2800" dirty="0" smtClean="0"/>
              <a:t>- </a:t>
            </a:r>
            <a:r>
              <a:rPr lang="fa-IR" sz="2800" b="1" dirty="0"/>
              <a:t>فردریش فون هایک (1992-1899</a:t>
            </a:r>
            <a:r>
              <a:rPr lang="fa-IR" sz="2800" b="1" dirty="0" smtClean="0"/>
              <a:t>)</a:t>
            </a:r>
            <a:endParaRPr lang="en-US" sz="2800" dirty="0"/>
          </a:p>
        </p:txBody>
      </p:sp>
      <p:sp>
        <p:nvSpPr>
          <p:cNvPr id="3" name="Content Placeholder 2"/>
          <p:cNvSpPr>
            <a:spLocks noGrp="1"/>
          </p:cNvSpPr>
          <p:nvPr>
            <p:ph sz="quarter" idx="1"/>
          </p:nvPr>
        </p:nvSpPr>
        <p:spPr/>
        <p:txBody>
          <a:bodyPr/>
          <a:lstStyle/>
          <a:p>
            <a:r>
              <a:rPr lang="fa-IR" sz="3200" dirty="0" smtClean="0"/>
              <a:t>برجسته ترین اقتصاددان مدافع لیبرالیسم کلاسیک در قرن بیستم (قرن حاکمیت دولت رفاه و لیبرالیسم مدرن) هايک بود.</a:t>
            </a:r>
          </a:p>
          <a:p>
            <a:r>
              <a:rPr lang="fa-IR" sz="3200" dirty="0" smtClean="0"/>
              <a:t>کتاب «راه بردگی» او که در سال 1944 تالیف شد نمادی از بدبینی مطلق به سوسیالیسم و راه حل های میانه بین سرمایه داری و </a:t>
            </a:r>
            <a:r>
              <a:rPr lang="fa-IR" sz="3200" dirty="0"/>
              <a:t>سوسیالیسم است .</a:t>
            </a:r>
            <a:endParaRPr lang="en-US" sz="3200" dirty="0" smtClean="0"/>
          </a:p>
          <a:p>
            <a:pPr lvl="0"/>
            <a:r>
              <a:rPr lang="fa-IR" sz="3200" dirty="0" smtClean="0"/>
              <a:t>حمایت هایک از لیبرالیسم بازار یک تفاوت عمده با نظریات پیشین دارد: او به توان ذهن در گردآوری و پردازش اطلاعات بدبین بود.</a:t>
            </a:r>
          </a:p>
          <a:p>
            <a:pPr marL="0" lvl="0" indent="0">
              <a:buNone/>
            </a:pPr>
            <a:endParaRPr lang="fa-IR" sz="2400" dirty="0" smtClean="0"/>
          </a:p>
          <a:p>
            <a:pPr lvl="0"/>
            <a:endParaRPr lang="en-US" sz="2400" dirty="0" smtClean="0"/>
          </a:p>
          <a:p>
            <a:endParaRPr lang="en-US" sz="2400" dirty="0"/>
          </a:p>
        </p:txBody>
      </p:sp>
    </p:spTree>
    <p:extLst>
      <p:ext uri="{BB962C8B-B14F-4D97-AF65-F5344CB8AC3E}">
        <p14:creationId xmlns:p14="http://schemas.microsoft.com/office/powerpoint/2010/main" val="1092056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نظريه پردازان  معاصر</a:t>
            </a:r>
            <a:r>
              <a:rPr lang="fa-IR" dirty="0"/>
              <a:t>- </a:t>
            </a:r>
            <a:r>
              <a:rPr lang="fa-IR" b="1" dirty="0"/>
              <a:t>فردریش فون هایک </a:t>
            </a:r>
            <a:endParaRPr lang="fa-IR" dirty="0"/>
          </a:p>
        </p:txBody>
      </p:sp>
      <p:sp>
        <p:nvSpPr>
          <p:cNvPr id="3" name="Content Placeholder 2"/>
          <p:cNvSpPr>
            <a:spLocks noGrp="1"/>
          </p:cNvSpPr>
          <p:nvPr>
            <p:ph sz="quarter" idx="1"/>
          </p:nvPr>
        </p:nvSpPr>
        <p:spPr/>
        <p:txBody>
          <a:bodyPr/>
          <a:lstStyle/>
          <a:p>
            <a:pPr lvl="0"/>
            <a:r>
              <a:rPr lang="fa-IR" sz="2800" dirty="0"/>
              <a:t>هایک از بازار به عنوان یک نظم خودجوش (کاتالکسی) دفاع می کرد و توانایی بازار را در فرآوری و انتقال حجم عظیمی از اطلاعات مرتبط با اولویت های فردی، منابع در دسترس و تکنولوژی های قابل استفاده می ستود.</a:t>
            </a:r>
          </a:p>
          <a:p>
            <a:pPr lvl="0"/>
            <a:r>
              <a:rPr lang="fa-IR" sz="2800" dirty="0"/>
              <a:t>رویکرد هایک به علم اقتصاد: </a:t>
            </a:r>
            <a:endParaRPr lang="fa-IR" sz="2800" dirty="0" smtClean="0"/>
          </a:p>
          <a:p>
            <a:pPr lvl="1"/>
            <a:r>
              <a:rPr lang="fa-IR" sz="2500" dirty="0" smtClean="0"/>
              <a:t>رفتار </a:t>
            </a:r>
            <a:r>
              <a:rPr lang="fa-IR" sz="2500" dirty="0"/>
              <a:t>انسان بسیار پیچیده و غیر قابل پیش بینی است و بنابراین قابل بررسی علمی نیست. بیشترین کاری که اقتصاددان می تواند انجام دهد نشان دادن خرد حاکم بر بازار آزاد و دولت حداقل است. </a:t>
            </a:r>
            <a:endParaRPr lang="fa-IR" sz="2500" dirty="0" smtClean="0"/>
          </a:p>
          <a:p>
            <a:pPr lvl="1"/>
            <a:r>
              <a:rPr lang="fa-IR" sz="2500" dirty="0" smtClean="0"/>
              <a:t>هایک </a:t>
            </a:r>
            <a:r>
              <a:rPr lang="fa-IR" sz="2500" dirty="0"/>
              <a:t>در سخنرانی دریافت جایزه </a:t>
            </a:r>
            <a:r>
              <a:rPr lang="fa-IR" sz="2500" dirty="0" smtClean="0"/>
              <a:t>نوبل از همین منظر اقتصاددانان معاصرش را متهم به «تظاهر کردن به دانش» می کند.</a:t>
            </a:r>
            <a:endParaRPr lang="fa-IR" sz="2500" dirty="0"/>
          </a:p>
          <a:p>
            <a:endParaRPr lang="fa-IR" dirty="0"/>
          </a:p>
        </p:txBody>
      </p:sp>
    </p:spTree>
    <p:extLst>
      <p:ext uri="{BB962C8B-B14F-4D97-AF65-F5344CB8AC3E}">
        <p14:creationId xmlns:p14="http://schemas.microsoft.com/office/powerpoint/2010/main" val="249740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fa-IR" sz="2800" b="1" dirty="0"/>
              <a:t>نظريه پردازان  </a:t>
            </a:r>
            <a:r>
              <a:rPr lang="fa-IR" sz="2800" b="1" dirty="0" smtClean="0"/>
              <a:t>معاصر- </a:t>
            </a:r>
            <a:r>
              <a:rPr lang="fa-IR" sz="2800" b="1" dirty="0"/>
              <a:t>رابرت نوزیک (2002-1938</a:t>
            </a:r>
            <a:r>
              <a:rPr lang="fa-IR" sz="2800" b="1" dirty="0" smtClean="0"/>
              <a:t>)</a:t>
            </a:r>
            <a:endParaRPr lang="fa-IR" sz="2800" dirty="0"/>
          </a:p>
        </p:txBody>
      </p:sp>
      <p:sp>
        <p:nvSpPr>
          <p:cNvPr id="3" name="Content Placeholder 2"/>
          <p:cNvSpPr>
            <a:spLocks noGrp="1"/>
          </p:cNvSpPr>
          <p:nvPr>
            <p:ph sz="quarter" idx="1"/>
          </p:nvPr>
        </p:nvSpPr>
        <p:spPr/>
        <p:txBody>
          <a:bodyPr/>
          <a:lstStyle/>
          <a:p>
            <a:pPr lvl="0"/>
            <a:r>
              <a:rPr lang="fa-IR" sz="2400" dirty="0" smtClean="0"/>
              <a:t>نوزيک در کتاب </a:t>
            </a:r>
            <a:r>
              <a:rPr lang="fa-IR" sz="2400" dirty="0"/>
              <a:t>آنارشی، دولت و </a:t>
            </a:r>
            <a:r>
              <a:rPr lang="fa-IR" sz="2400" dirty="0" smtClean="0"/>
              <a:t>اتوپیا که در سال 1974 منتشر شد با تکیه بر مبانی اندیشه جان لاک (به ویژه حقوق طبیعی) از نظریه عدالت جان رالز انتقاد و از لیبرالیسم کلاسیک دفاع می کند. </a:t>
            </a:r>
            <a:endParaRPr lang="en-US" sz="2400" dirty="0"/>
          </a:p>
          <a:p>
            <a:pPr lvl="0"/>
            <a:r>
              <a:rPr lang="fa-IR" sz="2400" dirty="0"/>
              <a:t>به گفته </a:t>
            </a:r>
            <a:r>
              <a:rPr lang="fa-IR" sz="2400" dirty="0" smtClean="0"/>
              <a:t>وی مفهوم عدالت توزیعی قابل دفاع نیست و </a:t>
            </a:r>
            <a:r>
              <a:rPr lang="fa-IR" sz="2400" dirty="0"/>
              <a:t>بازار آزاد می تواند به سه شرط عدالت را </a:t>
            </a:r>
            <a:r>
              <a:rPr lang="fa-IR" sz="2400" dirty="0" smtClean="0"/>
              <a:t>(که برخاسته از استحقاق افراد است) برقرار </a:t>
            </a:r>
            <a:r>
              <a:rPr lang="fa-IR" sz="2400" dirty="0"/>
              <a:t>کند: </a:t>
            </a:r>
            <a:endParaRPr lang="en-US" sz="2400" dirty="0"/>
          </a:p>
          <a:p>
            <a:pPr lvl="1"/>
            <a:r>
              <a:rPr lang="fa-IR" sz="2300" dirty="0"/>
              <a:t>دارایی ها بدون </a:t>
            </a:r>
            <a:r>
              <a:rPr lang="fa-IR" sz="2300" dirty="0" smtClean="0"/>
              <a:t>دزدی، </a:t>
            </a:r>
            <a:r>
              <a:rPr lang="fa-IR" sz="2300" dirty="0"/>
              <a:t>تقلب و اجبار به دست </a:t>
            </a:r>
            <a:r>
              <a:rPr lang="fa-IR" sz="2300" dirty="0" smtClean="0"/>
              <a:t>آید. (اصل تصرف) </a:t>
            </a:r>
            <a:endParaRPr lang="en-US" sz="2300" dirty="0"/>
          </a:p>
          <a:p>
            <a:pPr lvl="1"/>
            <a:r>
              <a:rPr lang="fa-IR" sz="2300" dirty="0" smtClean="0"/>
              <a:t>انتقال </a:t>
            </a:r>
            <a:r>
              <a:rPr lang="fa-IR" sz="2300" dirty="0"/>
              <a:t>مالکیت از یک فرد به فرد دیگر از طریق مبادلات </a:t>
            </a:r>
            <a:r>
              <a:rPr lang="fa-IR" sz="2300" dirty="0" smtClean="0"/>
              <a:t>آزاد، ارث، </a:t>
            </a:r>
            <a:r>
              <a:rPr lang="fa-IR" sz="2300" dirty="0"/>
              <a:t>هدیه و بخشش صورت گیرد</a:t>
            </a:r>
            <a:r>
              <a:rPr lang="fa-IR" sz="2300" dirty="0" smtClean="0"/>
              <a:t>. (اصل انتقال)</a:t>
            </a:r>
            <a:endParaRPr lang="en-US" sz="2300" dirty="0"/>
          </a:p>
          <a:p>
            <a:pPr lvl="1"/>
            <a:r>
              <a:rPr lang="fa-IR" sz="2300" dirty="0"/>
              <a:t>هر نوع مالکیتی که بر اساس این دو معیار کسب نشده </a:t>
            </a:r>
            <a:r>
              <a:rPr lang="fa-IR" sz="2300" dirty="0" smtClean="0"/>
              <a:t>باشد </a:t>
            </a:r>
            <a:r>
              <a:rPr lang="fa-IR" sz="2300" dirty="0"/>
              <a:t>پالایش شود</a:t>
            </a:r>
            <a:r>
              <a:rPr lang="fa-IR" sz="2300" dirty="0" smtClean="0"/>
              <a:t>. (اصل تصحیح)</a:t>
            </a:r>
            <a:endParaRPr lang="en-US" sz="2300" dirty="0"/>
          </a:p>
          <a:p>
            <a:pPr lvl="0"/>
            <a:r>
              <a:rPr lang="fa-IR" sz="2400" dirty="0"/>
              <a:t>البته از آنجا که بسیاری از نابرابری های موجود ریشه در بی عدالتی های گذشته دارد وی در نهایت دخالت توزیعی دولت را </a:t>
            </a:r>
            <a:r>
              <a:rPr lang="fa-IR" sz="2400" dirty="0" smtClean="0"/>
              <a:t>(در کوتاه مدت) می </a:t>
            </a:r>
            <a:r>
              <a:rPr lang="fa-IR" sz="2400" dirty="0"/>
              <a:t>پذیرد.</a:t>
            </a:r>
            <a:endParaRPr lang="en-US" sz="2400" dirty="0"/>
          </a:p>
          <a:p>
            <a:endParaRPr lang="fa-IR" sz="2400" dirty="0"/>
          </a:p>
        </p:txBody>
      </p:sp>
    </p:spTree>
    <p:extLst>
      <p:ext uri="{BB962C8B-B14F-4D97-AF65-F5344CB8AC3E}">
        <p14:creationId xmlns:p14="http://schemas.microsoft.com/office/powerpoint/2010/main" val="2745623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a:t>
            </a:r>
            <a:endParaRPr lang="fa-IR" dirty="0"/>
          </a:p>
        </p:txBody>
      </p:sp>
      <p:sp>
        <p:nvSpPr>
          <p:cNvPr id="3" name="Content Placeholder 2"/>
          <p:cNvSpPr>
            <a:spLocks noGrp="1"/>
          </p:cNvSpPr>
          <p:nvPr>
            <p:ph sz="quarter" idx="1"/>
          </p:nvPr>
        </p:nvSpPr>
        <p:spPr/>
        <p:txBody>
          <a:bodyPr/>
          <a:lstStyle/>
          <a:p>
            <a:r>
              <a:rPr lang="fa-IR" dirty="0" smtClean="0"/>
              <a:t>با توجه به آنچه درباره ماهيت اقتصاد سرمايه داري و تاريخ ظهور آن گفتيم مي توانيم پيدايش دانش اقتصاد سياسي و نحله هاي مختلف آن را فهم کنيم.</a:t>
            </a:r>
          </a:p>
          <a:p>
            <a:r>
              <a:rPr lang="fa-IR" dirty="0"/>
              <a:t>همزمان با خروج اروپا از قرون وسطا و عصر فئوداليسم و ورود آرام به عصر سرمايه داري، نحوه نگرش به موضوعات مهمي مانند خدا، انسان، اجتماع و طبيعت </a:t>
            </a:r>
            <a:r>
              <a:rPr lang="fa-IR" dirty="0" smtClean="0"/>
              <a:t>تحول </a:t>
            </a:r>
            <a:r>
              <a:rPr lang="fa-IR" dirty="0"/>
              <a:t>يافت.</a:t>
            </a:r>
          </a:p>
          <a:p>
            <a:r>
              <a:rPr lang="fa-IR" dirty="0"/>
              <a:t>پيدايش علوم </a:t>
            </a:r>
            <a:r>
              <a:rPr lang="fa-IR" dirty="0" smtClean="0"/>
              <a:t>اجتماعي جديد </a:t>
            </a:r>
            <a:r>
              <a:rPr lang="fa-IR" dirty="0"/>
              <a:t>از جمله اقتصاد و جامعه شناسي از اثرات همين </a:t>
            </a:r>
            <a:r>
              <a:rPr lang="fa-IR" dirty="0" smtClean="0"/>
              <a:t>تحولات بود</a:t>
            </a:r>
            <a:r>
              <a:rPr lang="fa-IR" dirty="0"/>
              <a:t>.</a:t>
            </a:r>
          </a:p>
          <a:p>
            <a:endParaRPr lang="fa-IR" dirty="0" smtClean="0"/>
          </a:p>
          <a:p>
            <a:endParaRPr lang="fa-IR" dirty="0"/>
          </a:p>
        </p:txBody>
      </p:sp>
    </p:spTree>
    <p:extLst>
      <p:ext uri="{BB962C8B-B14F-4D97-AF65-F5344CB8AC3E}">
        <p14:creationId xmlns:p14="http://schemas.microsoft.com/office/powerpoint/2010/main" val="12100877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اصول اقتصاد سیاسی لیبرالیسم کلاسیک</a:t>
            </a:r>
            <a:endParaRPr lang="en-US" dirty="0"/>
          </a:p>
        </p:txBody>
      </p:sp>
      <p:sp>
        <p:nvSpPr>
          <p:cNvPr id="3" name="Content Placeholder 2"/>
          <p:cNvSpPr>
            <a:spLocks noGrp="1"/>
          </p:cNvSpPr>
          <p:nvPr>
            <p:ph sz="quarter" idx="1"/>
          </p:nvPr>
        </p:nvSpPr>
        <p:spPr/>
        <p:txBody>
          <a:bodyPr/>
          <a:lstStyle/>
          <a:p>
            <a:r>
              <a:rPr lang="fa-IR" dirty="0" smtClean="0"/>
              <a:t>طبیعت انسان: افراد موجوداتی منفعت طلب هستند و قادرند با قدرت تعقل خود بهترین ابزار ارضاء نیاز و امیال خود را کشف کنند.</a:t>
            </a:r>
          </a:p>
          <a:p>
            <a:r>
              <a:rPr lang="fa-IR" dirty="0" smtClean="0"/>
              <a:t>جامعه: مجموعه ای از افراد است که فی نفسه هدف و مقصودی ندارد. منفعت جامعه چیزی نیست جز برآیند منفعت افراد تشکیل دهنده آن.</a:t>
            </a:r>
          </a:p>
          <a:p>
            <a:r>
              <a:rPr lang="fa-IR" dirty="0" smtClean="0"/>
              <a:t>دولت: حاصل قراردادی اجتماعی است که افراد با هدف حمایت از حقوق خود آن را تشکیل می دهند. دولت ابزاری است برای برآوردن اهداف افراد؛ تنها هدف دولت اعمال قانون و برقراری امنیت است. </a:t>
            </a:r>
          </a:p>
        </p:txBody>
      </p:sp>
    </p:spTree>
    <p:extLst>
      <p:ext uri="{BB962C8B-B14F-4D97-AF65-F5344CB8AC3E}">
        <p14:creationId xmlns:p14="http://schemas.microsoft.com/office/powerpoint/2010/main" val="4305846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اصول اقتصاد سیاسی لیبرالیسم کلاسیک</a:t>
            </a:r>
            <a:endParaRPr lang="en-US" dirty="0"/>
          </a:p>
        </p:txBody>
      </p:sp>
      <p:sp>
        <p:nvSpPr>
          <p:cNvPr id="3" name="Content Placeholder 2"/>
          <p:cNvSpPr>
            <a:spLocks noGrp="1"/>
          </p:cNvSpPr>
          <p:nvPr>
            <p:ph sz="quarter" idx="1"/>
          </p:nvPr>
        </p:nvSpPr>
        <p:spPr/>
        <p:txBody>
          <a:bodyPr/>
          <a:lstStyle/>
          <a:p>
            <a:r>
              <a:rPr lang="fa-IR" dirty="0"/>
              <a:t>اخلاق: امری نسبی </a:t>
            </a:r>
            <a:r>
              <a:rPr lang="fa-IR" dirty="0" smtClean="0"/>
              <a:t>است. </a:t>
            </a:r>
            <a:r>
              <a:rPr lang="fa-IR" dirty="0"/>
              <a:t>بدین معنا که هیچ ملاک عینی برای کشف اینکه کدام ارزش ها برتر هستند وجود ندارد؛ بنابراین افراد باید آزاد باشند تا درست و غلط را بر اساس اولویت های شخصی شان تعیین نمایند. </a:t>
            </a:r>
            <a:endParaRPr lang="en-US" dirty="0"/>
          </a:p>
          <a:p>
            <a:r>
              <a:rPr lang="fa-IR" dirty="0" smtClean="0"/>
              <a:t>آزادی: به معنای فقدان اجبار از سوی دولت یا سایر شهروندان است. (بنابراین لیبرالیسم کلاسیک معنای منفی آزادی را مراد می کند.)</a:t>
            </a:r>
          </a:p>
          <a:p>
            <a:r>
              <a:rPr lang="fa-IR" dirty="0" smtClean="0"/>
              <a:t>اقتدار: تنها از طریق رضایت افراد برای صرف نظر کردن از بخشی از آزادی ها و حقوقشان محقق می شود. اقتدار دولت نیز تنها بر همین اساس قابل توجیه است. </a:t>
            </a:r>
          </a:p>
        </p:txBody>
      </p:sp>
    </p:spTree>
    <p:extLst>
      <p:ext uri="{BB962C8B-B14F-4D97-AF65-F5344CB8AC3E}">
        <p14:creationId xmlns:p14="http://schemas.microsoft.com/office/powerpoint/2010/main" val="37442448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اصول اقتصاد سیاسی لیبرالیسم کلاسیک</a:t>
            </a:r>
          </a:p>
        </p:txBody>
      </p:sp>
      <p:sp>
        <p:nvSpPr>
          <p:cNvPr id="3" name="Content Placeholder 2"/>
          <p:cNvSpPr>
            <a:spLocks noGrp="1"/>
          </p:cNvSpPr>
          <p:nvPr>
            <p:ph sz="quarter" idx="1"/>
          </p:nvPr>
        </p:nvSpPr>
        <p:spPr/>
        <p:txBody>
          <a:bodyPr/>
          <a:lstStyle/>
          <a:p>
            <a:r>
              <a:rPr lang="fa-IR" dirty="0"/>
              <a:t>برابری: به معنای برابری همه شهروندان در برابر قانون و دسترسی به فرصت های برابر </a:t>
            </a:r>
            <a:r>
              <a:rPr lang="fa-IR" dirty="0" smtClean="0"/>
              <a:t>است</a:t>
            </a:r>
            <a:r>
              <a:rPr lang="fa-IR" dirty="0"/>
              <a:t>. </a:t>
            </a:r>
          </a:p>
          <a:p>
            <a:r>
              <a:rPr lang="fa-IR" dirty="0"/>
              <a:t>عدالت: نیازمند حمایت از حقوق مالکیت و حقوق مدنی افراد و مجازات نقض کنندگان قانون و حقوق افراد دیگر است.</a:t>
            </a:r>
          </a:p>
          <a:p>
            <a:r>
              <a:rPr lang="fa-IR" dirty="0"/>
              <a:t>کارایی: </a:t>
            </a:r>
            <a:r>
              <a:rPr lang="fa-IR" dirty="0" smtClean="0"/>
              <a:t>به معنای کارایی پارتویی است. همین طور اینکه </a:t>
            </a:r>
            <a:r>
              <a:rPr lang="fa-IR" dirty="0"/>
              <a:t>منابع به افرادی اختصاص پیدا کند که ارزش بیشتری برای آن قایلند و حاضرند مبلغ بیشتری برای آن بپردازند.</a:t>
            </a:r>
            <a:endParaRPr lang="en-US" dirty="0"/>
          </a:p>
          <a:p>
            <a:endParaRPr lang="fa-IR" dirty="0"/>
          </a:p>
        </p:txBody>
      </p:sp>
    </p:spTree>
    <p:extLst>
      <p:ext uri="{BB962C8B-B14F-4D97-AF65-F5344CB8AC3E}">
        <p14:creationId xmlns:p14="http://schemas.microsoft.com/office/powerpoint/2010/main" val="2058502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a:t>
            </a:r>
            <a:endParaRPr lang="fa-IR" dirty="0"/>
          </a:p>
        </p:txBody>
      </p:sp>
      <p:sp>
        <p:nvSpPr>
          <p:cNvPr id="3" name="Content Placeholder 2"/>
          <p:cNvSpPr>
            <a:spLocks noGrp="1"/>
          </p:cNvSpPr>
          <p:nvPr>
            <p:ph sz="quarter" idx="1"/>
          </p:nvPr>
        </p:nvSpPr>
        <p:spPr/>
        <p:txBody>
          <a:bodyPr/>
          <a:lstStyle/>
          <a:p>
            <a:r>
              <a:rPr lang="fa-IR" sz="2800" dirty="0" smtClean="0"/>
              <a:t>نحوه ارتباط علي و معلولي تغيير در واقعيت زندگي اجتماعي و تحول در انديشه و نگرش اروپاييان قابل بررسي است اما ترديدي نيست که فهم يکي بدون ديگري خطا و پر اشتباه است. </a:t>
            </a:r>
          </a:p>
          <a:p>
            <a:pPr lvl="1"/>
            <a:r>
              <a:rPr lang="fa-IR" sz="2400" dirty="0" smtClean="0"/>
              <a:t>از اين رو فهم علوم اجتماعي جديد متوقف بر فهم تاريخ اجتماعي، اقتصادي و سياسي اروپاست.</a:t>
            </a:r>
          </a:p>
          <a:p>
            <a:r>
              <a:rPr lang="fa-IR" sz="2800" dirty="0" smtClean="0"/>
              <a:t>متناسب با نحوه نگرش انديشمندان مختلف به سرمايه داري و تبعات آن چهار گفتمان زير را مي توان از هم تمييز داد:</a:t>
            </a:r>
          </a:p>
          <a:p>
            <a:pPr lvl="1"/>
            <a:r>
              <a:rPr lang="fa-IR" sz="2800" dirty="0" smtClean="0"/>
              <a:t>گفتمان ليبرال کلاسيک، گفتمان راديکال،‌ گفتمان محافظه کار،‌ گفتمان ليبرال مدرن </a:t>
            </a:r>
          </a:p>
          <a:p>
            <a:endParaRPr lang="fa-IR" dirty="0"/>
          </a:p>
        </p:txBody>
      </p:sp>
    </p:spTree>
    <p:extLst>
      <p:ext uri="{BB962C8B-B14F-4D97-AF65-F5344CB8AC3E}">
        <p14:creationId xmlns:p14="http://schemas.microsoft.com/office/powerpoint/2010/main" val="1339140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اهداف اصلي ليبراليسم کلاسيک</a:t>
            </a:r>
            <a:endParaRPr lang="fa-IR" dirty="0"/>
          </a:p>
        </p:txBody>
      </p:sp>
      <p:sp>
        <p:nvSpPr>
          <p:cNvPr id="3" name="Content Placeholder 2"/>
          <p:cNvSpPr>
            <a:spLocks noGrp="1"/>
          </p:cNvSpPr>
          <p:nvPr>
            <p:ph sz="quarter" idx="1"/>
          </p:nvPr>
        </p:nvSpPr>
        <p:spPr/>
        <p:txBody>
          <a:bodyPr/>
          <a:lstStyle/>
          <a:p>
            <a:pPr lvl="0" algn="just"/>
            <a:r>
              <a:rPr lang="fa-IR" dirty="0" smtClean="0"/>
              <a:t>ليبراليسم در درجه اول </a:t>
            </a:r>
            <a:r>
              <a:rPr lang="fa-IR" dirty="0" smtClean="0">
                <a:solidFill>
                  <a:srgbClr val="FF0000"/>
                </a:solidFill>
              </a:rPr>
              <a:t>جنبش اجتماعي</a:t>
            </a:r>
            <a:r>
              <a:rPr lang="fa-IR" dirty="0" smtClean="0"/>
              <a:t> فراگيری بود که بعدها توسط برخي نظريه پردازان مفهوم بندي شد. </a:t>
            </a:r>
          </a:p>
          <a:p>
            <a:pPr lvl="0" algn="just"/>
            <a:r>
              <a:rPr lang="fa-IR" dirty="0" smtClean="0"/>
              <a:t>هدف </a:t>
            </a:r>
            <a:r>
              <a:rPr lang="fa-IR" dirty="0"/>
              <a:t>اصلی جريان </a:t>
            </a:r>
            <a:r>
              <a:rPr lang="fa-IR" dirty="0" smtClean="0"/>
              <a:t>ليبرال، </a:t>
            </a:r>
            <a:r>
              <a:rPr lang="fa-IR" dirty="0" smtClean="0">
                <a:solidFill>
                  <a:srgbClr val="FF0000"/>
                </a:solidFill>
              </a:rPr>
              <a:t>رهایی </a:t>
            </a:r>
            <a:r>
              <a:rPr lang="fa-IR" dirty="0">
                <a:solidFill>
                  <a:srgbClr val="FF0000"/>
                </a:solidFill>
              </a:rPr>
              <a:t>از قید و </a:t>
            </a:r>
            <a:r>
              <a:rPr lang="fa-IR" dirty="0" smtClean="0">
                <a:solidFill>
                  <a:srgbClr val="FF0000"/>
                </a:solidFill>
              </a:rPr>
              <a:t>بند سنت (به ويژه قيود ناشي از فئودالیسم، کلیسا </a:t>
            </a:r>
            <a:r>
              <a:rPr lang="fa-IR" dirty="0">
                <a:solidFill>
                  <a:srgbClr val="FF0000"/>
                </a:solidFill>
              </a:rPr>
              <a:t>و </a:t>
            </a:r>
            <a:r>
              <a:rPr lang="fa-IR" dirty="0" smtClean="0">
                <a:solidFill>
                  <a:srgbClr val="FF0000"/>
                </a:solidFill>
              </a:rPr>
              <a:t>دولت) </a:t>
            </a:r>
            <a:r>
              <a:rPr lang="fa-IR" dirty="0"/>
              <a:t>در حوزه هاي </a:t>
            </a:r>
            <a:r>
              <a:rPr lang="fa-IR" dirty="0" smtClean="0"/>
              <a:t>مختلف </a:t>
            </a:r>
            <a:r>
              <a:rPr lang="fa-IR" dirty="0"/>
              <a:t>سياسي، اقتصادي و فرهنگي </a:t>
            </a:r>
            <a:r>
              <a:rPr lang="fa-IR" dirty="0" smtClean="0"/>
              <a:t>بود.</a:t>
            </a:r>
          </a:p>
          <a:p>
            <a:pPr lvl="0" algn="just"/>
            <a:r>
              <a:rPr lang="fa-IR" dirty="0" smtClean="0"/>
              <a:t>ليبراليسم در قرون اوليه حيات خود با فئوداليسم و کليسا چالش داشت اما در قرون بعد بيشترين چالش آن با دولت و انحصارات ناشي از دخالت دولت بود. </a:t>
            </a:r>
          </a:p>
          <a:p>
            <a:pPr marL="0" lvl="0" indent="0" algn="just">
              <a:buNone/>
            </a:pPr>
            <a:endParaRPr lang="en-US" dirty="0"/>
          </a:p>
        </p:txBody>
      </p:sp>
    </p:spTree>
    <p:extLst>
      <p:ext uri="{BB962C8B-B14F-4D97-AF65-F5344CB8AC3E}">
        <p14:creationId xmlns:p14="http://schemas.microsoft.com/office/powerpoint/2010/main" val="1613038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fa-IR" dirty="0"/>
              <a:t>سوالاتي درباره ليبراليسم کلاسيک</a:t>
            </a:r>
          </a:p>
        </p:txBody>
      </p:sp>
      <p:sp>
        <p:nvSpPr>
          <p:cNvPr id="3" name="Content Placeholder 2"/>
          <p:cNvSpPr>
            <a:spLocks noGrp="1"/>
          </p:cNvSpPr>
          <p:nvPr>
            <p:ph sz="quarter" idx="1"/>
          </p:nvPr>
        </p:nvSpPr>
        <p:spPr/>
        <p:txBody>
          <a:bodyPr/>
          <a:lstStyle/>
          <a:p>
            <a:pPr algn="just"/>
            <a:r>
              <a:rPr lang="fa-IR" dirty="0" smtClean="0"/>
              <a:t>چه </a:t>
            </a:r>
            <a:r>
              <a:rPr lang="fa-IR" dirty="0"/>
              <a:t>کساني </a:t>
            </a:r>
            <a:r>
              <a:rPr lang="fa-IR" dirty="0" smtClean="0"/>
              <a:t>و با چه انگيزه اي به </a:t>
            </a:r>
            <a:r>
              <a:rPr lang="fa-IR" dirty="0"/>
              <a:t>دنبال </a:t>
            </a:r>
            <a:r>
              <a:rPr lang="fa-IR" dirty="0" smtClean="0"/>
              <a:t>رهایی از قید و بند سنت </a:t>
            </a:r>
            <a:r>
              <a:rPr lang="fa-IR" dirty="0"/>
              <a:t>بودند؟ و چگونه توانستند به اهداف خود دست يابند؟</a:t>
            </a:r>
          </a:p>
          <a:p>
            <a:pPr algn="just"/>
            <a:r>
              <a:rPr lang="fa-IR" dirty="0" smtClean="0"/>
              <a:t>مهم </a:t>
            </a:r>
            <a:r>
              <a:rPr lang="fa-IR" dirty="0"/>
              <a:t>ترين نظريه پردازان اين جريان چه کساني </a:t>
            </a:r>
            <a:r>
              <a:rPr lang="fa-IR" dirty="0" smtClean="0"/>
              <a:t>بودند؟</a:t>
            </a:r>
          </a:p>
          <a:p>
            <a:pPr algn="just"/>
            <a:r>
              <a:rPr lang="fa-IR" dirty="0" smtClean="0"/>
              <a:t>در </a:t>
            </a:r>
            <a:r>
              <a:rPr lang="fa-IR" dirty="0"/>
              <a:t>طول زمان گفتمان ليبرال کلاسيک چه تحولاتي را به خود ديد؟</a:t>
            </a:r>
          </a:p>
          <a:p>
            <a:pPr algn="just"/>
            <a:r>
              <a:rPr lang="fa-IR" dirty="0" smtClean="0"/>
              <a:t>آيا </a:t>
            </a:r>
            <a:r>
              <a:rPr lang="fa-IR" dirty="0"/>
              <a:t>کسي از انديشمندان معاصر ما </a:t>
            </a:r>
            <a:r>
              <a:rPr lang="fa-IR" dirty="0" smtClean="0"/>
              <a:t>از </a:t>
            </a:r>
            <a:r>
              <a:rPr lang="fa-IR" dirty="0"/>
              <a:t>معتقدات ليبرال هاي کلاسيک دفاع مي کند؟</a:t>
            </a:r>
          </a:p>
          <a:p>
            <a:endParaRPr lang="fa-IR" dirty="0"/>
          </a:p>
        </p:txBody>
      </p:sp>
    </p:spTree>
    <p:extLst>
      <p:ext uri="{BB962C8B-B14F-4D97-AF65-F5344CB8AC3E}">
        <p14:creationId xmlns:p14="http://schemas.microsoft.com/office/powerpoint/2010/main" val="1618732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fa-IR" dirty="0" smtClean="0"/>
              <a:t>زمينه هاي ظهور ليبراليسم کلاسيک</a:t>
            </a:r>
            <a:endParaRPr lang="fa-IR" dirty="0"/>
          </a:p>
        </p:txBody>
      </p:sp>
      <p:sp>
        <p:nvSpPr>
          <p:cNvPr id="16387" name="Content Placeholder 2"/>
          <p:cNvSpPr>
            <a:spLocks noGrp="1"/>
          </p:cNvSpPr>
          <p:nvPr>
            <p:ph sz="quarter" idx="1"/>
          </p:nvPr>
        </p:nvSpPr>
        <p:spPr>
          <a:xfrm>
            <a:off x="323528" y="1484784"/>
            <a:ext cx="8504238" cy="4572000"/>
          </a:xfrm>
        </p:spPr>
        <p:txBody>
          <a:bodyPr/>
          <a:lstStyle/>
          <a:p>
            <a:pPr lvl="0"/>
            <a:r>
              <a:rPr lang="fa-IR" dirty="0" smtClean="0"/>
              <a:t>تشکيل </a:t>
            </a:r>
            <a:r>
              <a:rPr lang="fa-IR" dirty="0"/>
              <a:t>شهرها و ظهور طبقه </a:t>
            </a:r>
            <a:r>
              <a:rPr lang="fa-IR" dirty="0" smtClean="0"/>
              <a:t>بورژوا: که عمدتاً‌ خواستار </a:t>
            </a:r>
            <a:r>
              <a:rPr lang="fa-IR" dirty="0" smtClean="0">
                <a:solidFill>
                  <a:srgbClr val="FF0000"/>
                </a:solidFill>
              </a:rPr>
              <a:t>رهايي</a:t>
            </a:r>
            <a:r>
              <a:rPr lang="fa-IR" dirty="0" smtClean="0"/>
              <a:t> از قيود عصر فئوداليسم بودند؛ قيودي که عمدتاً از جانب اربابان فئودال و کليسا اعمال مي شد.</a:t>
            </a:r>
            <a:endParaRPr lang="en-US" dirty="0"/>
          </a:p>
          <a:p>
            <a:pPr lvl="0"/>
            <a:r>
              <a:rPr lang="fa-IR" dirty="0" smtClean="0"/>
              <a:t>جريان اصلاح مذهب و </a:t>
            </a:r>
            <a:r>
              <a:rPr lang="fa-IR" dirty="0"/>
              <a:t>ظهور اخلاق </a:t>
            </a:r>
            <a:r>
              <a:rPr lang="fa-IR" dirty="0" smtClean="0"/>
              <a:t>پروتستان: که مقدمه اي براي کاهش اثرگذاري کليساي کاتوليک در حوزه فردي و اجتماعي بود.</a:t>
            </a:r>
            <a:endParaRPr lang="en-US" dirty="0"/>
          </a:p>
          <a:p>
            <a:r>
              <a:rPr lang="fa-IR" dirty="0"/>
              <a:t>جنگ هاي مذهبي </a:t>
            </a:r>
            <a:r>
              <a:rPr lang="fa-IR" dirty="0" smtClean="0"/>
              <a:t>اروپاي </a:t>
            </a:r>
            <a:r>
              <a:rPr lang="fa-IR" dirty="0"/>
              <a:t>قاره اي، معاهده وستفالي 1648، </a:t>
            </a:r>
            <a:r>
              <a:rPr lang="fa-IR" dirty="0" smtClean="0"/>
              <a:t>و </a:t>
            </a:r>
            <a:r>
              <a:rPr lang="fa-IR" dirty="0"/>
              <a:t>تشکیل دولت های </a:t>
            </a:r>
            <a:r>
              <a:rPr lang="fa-IR" dirty="0" smtClean="0"/>
              <a:t>ملی: که ضربه اي مهلک بر کليساي کاتوليک و قدرت هاي سياسي مدافع آن بود. </a:t>
            </a:r>
          </a:p>
          <a:p>
            <a:pPr lvl="1"/>
            <a:r>
              <a:rPr lang="fa-IR" dirty="0" smtClean="0"/>
              <a:t>با تشکيل دولت هاي ملي، قدرت اربابان فئودال در برابر پادشاهان به طرز چشمگيري کاهش يافت.</a:t>
            </a:r>
            <a:endParaRPr lang="en-US" dirty="0"/>
          </a:p>
          <a:p>
            <a:pPr marL="0" lvl="0" indent="0">
              <a:buNone/>
            </a:pPr>
            <a:endParaRPr lang="en-US" dirty="0" smtClean="0"/>
          </a:p>
          <a:p>
            <a:pPr marL="457200" indent="-457200">
              <a:buFont typeface="+mj-lt"/>
              <a:buAutoNum type="arabicPeriod"/>
              <a:defRPr/>
            </a:pPr>
            <a:endParaRPr lang="fa-IR" dirty="0" smtClean="0"/>
          </a:p>
        </p:txBody>
      </p:sp>
    </p:spTree>
    <p:extLst>
      <p:ext uri="{BB962C8B-B14F-4D97-AF65-F5344CB8AC3E}">
        <p14:creationId xmlns:p14="http://schemas.microsoft.com/office/powerpoint/2010/main" val="24554227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زمينه هاي ظهور ليبراليسم کلاسيک </a:t>
            </a:r>
            <a:endParaRPr lang="fa-IR" dirty="0"/>
          </a:p>
        </p:txBody>
      </p:sp>
      <p:sp>
        <p:nvSpPr>
          <p:cNvPr id="3" name="Content Placeholder 2"/>
          <p:cNvSpPr>
            <a:spLocks noGrp="1"/>
          </p:cNvSpPr>
          <p:nvPr>
            <p:ph sz="quarter" idx="1"/>
          </p:nvPr>
        </p:nvSpPr>
        <p:spPr/>
        <p:txBody>
          <a:bodyPr/>
          <a:lstStyle/>
          <a:p>
            <a:pPr lvl="0"/>
            <a:r>
              <a:rPr lang="fa-IR" dirty="0"/>
              <a:t>تضاد منافع طبقه بورژوا و طبقات ذی </a:t>
            </a:r>
            <a:r>
              <a:rPr lang="fa-IR" dirty="0" smtClean="0"/>
              <a:t>نفع روابط فئوداليستي </a:t>
            </a:r>
            <a:r>
              <a:rPr lang="fa-IR" dirty="0"/>
              <a:t>(از جمله سلطنت مطلقه و فئودال ها</a:t>
            </a:r>
            <a:r>
              <a:rPr lang="fa-IR" dirty="0" smtClean="0"/>
              <a:t>): </a:t>
            </a:r>
            <a:r>
              <a:rPr lang="fa-IR" dirty="0"/>
              <a:t>که به طور رسمي منجر به شکل گيري دو جريان ليبرال و محافظه کار در اروپا شد</a:t>
            </a:r>
            <a:r>
              <a:rPr lang="fa-IR" dirty="0" smtClean="0"/>
              <a:t>.</a:t>
            </a:r>
          </a:p>
          <a:p>
            <a:pPr lvl="0"/>
            <a:r>
              <a:rPr lang="fa-IR" dirty="0" smtClean="0"/>
              <a:t>مهم ترين برخوردهاي اين دو جريان در وقايع زير اتفاق افتاد: </a:t>
            </a:r>
            <a:endParaRPr lang="en-US" dirty="0"/>
          </a:p>
          <a:p>
            <a:pPr lvl="1"/>
            <a:r>
              <a:rPr lang="fa-IR" dirty="0" smtClean="0"/>
              <a:t>جنگ </a:t>
            </a:r>
            <a:r>
              <a:rPr lang="fa-IR" dirty="0"/>
              <a:t>هاي داخلي انگلستان و </a:t>
            </a:r>
            <a:r>
              <a:rPr lang="fa-IR" dirty="0" smtClean="0"/>
              <a:t>تشکيل جمهوري کرامول (که منجر به الغاي </a:t>
            </a:r>
            <a:r>
              <a:rPr lang="fa-IR" dirty="0"/>
              <a:t>روابط فئودالي </a:t>
            </a:r>
            <a:r>
              <a:rPr lang="fa-IR" dirty="0" smtClean="0"/>
              <a:t>در 1646 شد.)</a:t>
            </a:r>
            <a:endParaRPr lang="en-US" dirty="0" smtClean="0"/>
          </a:p>
          <a:p>
            <a:pPr lvl="1"/>
            <a:r>
              <a:rPr lang="fa-IR" dirty="0"/>
              <a:t>جنگ هاي داخلي </a:t>
            </a:r>
            <a:r>
              <a:rPr lang="fa-IR" dirty="0" smtClean="0"/>
              <a:t>انگلستان و انقلاب </a:t>
            </a:r>
            <a:r>
              <a:rPr lang="fa-IR" dirty="0"/>
              <a:t>شکوهمند 1688 </a:t>
            </a:r>
            <a:r>
              <a:rPr lang="fa-IR" dirty="0" smtClean="0"/>
              <a:t>(که به محدود شدن قدرت مطلقه دولت و </a:t>
            </a:r>
            <a:r>
              <a:rPr lang="fa-IR" dirty="0"/>
              <a:t>استقرار سلطنت </a:t>
            </a:r>
            <a:r>
              <a:rPr lang="fa-IR" dirty="0" smtClean="0"/>
              <a:t>مشروطه در انگلستان انجاميد.)</a:t>
            </a:r>
            <a:endParaRPr lang="en-US" dirty="0"/>
          </a:p>
          <a:p>
            <a:r>
              <a:rPr lang="fa-IR" dirty="0" smtClean="0"/>
              <a:t>تاليف لوياتان هابز در 1651 و انتشار </a:t>
            </a:r>
            <a:r>
              <a:rPr lang="fa-IR" dirty="0"/>
              <a:t>دو رساله جان </a:t>
            </a:r>
            <a:r>
              <a:rPr lang="fa-IR" dirty="0" smtClean="0"/>
              <a:t>لاک در 1689 با همين اتفاقات ارتباط دارد.</a:t>
            </a:r>
            <a:endParaRPr lang="en-US" dirty="0"/>
          </a:p>
          <a:p>
            <a:endParaRPr lang="fa-IR" dirty="0"/>
          </a:p>
        </p:txBody>
      </p:sp>
    </p:spTree>
    <p:extLst>
      <p:ext uri="{BB962C8B-B14F-4D97-AF65-F5344CB8AC3E}">
        <p14:creationId xmlns:p14="http://schemas.microsoft.com/office/powerpoint/2010/main" val="3400794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زمينه هاي ظهور ليبراليسم کلاسيک </a:t>
            </a:r>
          </a:p>
        </p:txBody>
      </p:sp>
      <p:sp>
        <p:nvSpPr>
          <p:cNvPr id="3" name="Content Placeholder 2"/>
          <p:cNvSpPr>
            <a:spLocks noGrp="1"/>
          </p:cNvSpPr>
          <p:nvPr>
            <p:ph sz="quarter" idx="1"/>
          </p:nvPr>
        </p:nvSpPr>
        <p:spPr/>
        <p:txBody>
          <a:bodyPr/>
          <a:lstStyle/>
          <a:p>
            <a:pPr marL="0" indent="-274638"/>
            <a:r>
              <a:rPr lang="fa-IR" dirty="0"/>
              <a:t>ظهور جریان روشنگری در قرن هجدهم با ويژگي هاي زير:</a:t>
            </a:r>
          </a:p>
          <a:p>
            <a:pPr lvl="1"/>
            <a:r>
              <a:rPr lang="fa-IR" dirty="0"/>
              <a:t>الگوبرداری از علوم فیزیکی در عرصه نظریه پردازی اجتماعی</a:t>
            </a:r>
            <a:endParaRPr lang="en-US" dirty="0"/>
          </a:p>
          <a:p>
            <a:pPr lvl="1"/>
            <a:r>
              <a:rPr lang="fa-IR" dirty="0"/>
              <a:t>محوریت عقل و خوش بینی افراطی به آینده دنیای مدرن</a:t>
            </a:r>
          </a:p>
          <a:p>
            <a:r>
              <a:rPr lang="fa-IR" dirty="0" smtClean="0"/>
              <a:t>اتفاقات </a:t>
            </a:r>
            <a:r>
              <a:rPr lang="fa-IR" dirty="0"/>
              <a:t>علمي که در ظهور اين جريان موثر بود عبارتند از:</a:t>
            </a:r>
          </a:p>
          <a:p>
            <a:pPr lvl="1"/>
            <a:r>
              <a:rPr lang="fa-IR" dirty="0"/>
              <a:t>طرح دیدگاه های کپرنیک درباره نجوم در سال 1543</a:t>
            </a:r>
            <a:endParaRPr lang="en-US" dirty="0"/>
          </a:p>
          <a:p>
            <a:pPr lvl="1"/>
            <a:r>
              <a:rPr lang="fa-IR" dirty="0"/>
              <a:t>کشف گردش خون در سال 1628 به وسیله هاروی</a:t>
            </a:r>
            <a:r>
              <a:rPr lang="en-US" dirty="0"/>
              <a:t> </a:t>
            </a:r>
          </a:p>
          <a:p>
            <a:pPr lvl="1"/>
            <a:r>
              <a:rPr lang="fa-IR" dirty="0"/>
              <a:t>طرح مباحث گالیله درباره </a:t>
            </a:r>
            <a:r>
              <a:rPr lang="fa-IR" dirty="0" smtClean="0"/>
              <a:t>شتاب </a:t>
            </a:r>
            <a:r>
              <a:rPr lang="fa-IR" dirty="0"/>
              <a:t>و حرکت - محاکمه وی در سال 1632 بود </a:t>
            </a:r>
            <a:endParaRPr lang="en-US" dirty="0"/>
          </a:p>
          <a:p>
            <a:pPr lvl="1"/>
            <a:r>
              <a:rPr lang="fa-IR" dirty="0"/>
              <a:t>معرفی قوانین جاذبه توسط نیوتن در سال 1687</a:t>
            </a:r>
            <a:endParaRPr lang="en-US" dirty="0"/>
          </a:p>
          <a:p>
            <a:pPr lvl="1"/>
            <a:endParaRPr lang="fa-IR" dirty="0" smtClean="0"/>
          </a:p>
          <a:p>
            <a:endParaRPr lang="en-US" dirty="0"/>
          </a:p>
          <a:p>
            <a:pPr marL="0" indent="-274638"/>
            <a:endParaRPr lang="en-US" dirty="0"/>
          </a:p>
          <a:p>
            <a:endParaRPr lang="fa-IR" dirty="0"/>
          </a:p>
        </p:txBody>
      </p:sp>
    </p:spTree>
    <p:extLst>
      <p:ext uri="{BB962C8B-B14F-4D97-AF65-F5344CB8AC3E}">
        <p14:creationId xmlns:p14="http://schemas.microsoft.com/office/powerpoint/2010/main" val="3468897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نظريه </a:t>
            </a:r>
            <a:r>
              <a:rPr lang="fa-IR" b="1" dirty="0" smtClean="0"/>
              <a:t>پردازان - </a:t>
            </a:r>
            <a:r>
              <a:rPr lang="fa-IR" b="1" dirty="0"/>
              <a:t>توماس هابز (1679-1588) </a:t>
            </a:r>
            <a:endParaRPr lang="fa-IR" dirty="0"/>
          </a:p>
        </p:txBody>
      </p:sp>
      <p:sp>
        <p:nvSpPr>
          <p:cNvPr id="3" name="Content Placeholder 2"/>
          <p:cNvSpPr>
            <a:spLocks noGrp="1"/>
          </p:cNvSpPr>
          <p:nvPr>
            <p:ph sz="quarter" idx="1"/>
          </p:nvPr>
        </p:nvSpPr>
        <p:spPr/>
        <p:txBody>
          <a:bodyPr/>
          <a:lstStyle/>
          <a:p>
            <a:pPr lvl="0"/>
            <a:r>
              <a:rPr lang="fa-IR" dirty="0" smtClean="0"/>
              <a:t>مهم ترین اثر هابز «لویاتان» است که در 1650 منتشر شد.</a:t>
            </a:r>
          </a:p>
          <a:p>
            <a:pPr lvl="0"/>
            <a:r>
              <a:rPr lang="fa-IR" dirty="0" smtClean="0"/>
              <a:t>انسان شناسی هابز: از نگاه هابز فرد در </a:t>
            </a:r>
            <a:r>
              <a:rPr lang="fa-IR" dirty="0"/>
              <a:t>پی </a:t>
            </a:r>
            <a:r>
              <a:rPr lang="fa-IR" dirty="0" smtClean="0"/>
              <a:t>منفعت و در پی حفظ خویشتن است.</a:t>
            </a:r>
            <a:endParaRPr lang="en-US" dirty="0"/>
          </a:p>
          <a:p>
            <a:pPr lvl="0"/>
            <a:r>
              <a:rPr lang="fa-IR" dirty="0" smtClean="0"/>
              <a:t>جامعه: </a:t>
            </a:r>
            <a:r>
              <a:rPr lang="fa-IR" dirty="0"/>
              <a:t>مجموعه اي از </a:t>
            </a:r>
            <a:r>
              <a:rPr lang="fa-IR" dirty="0" smtClean="0"/>
              <a:t>افراد است که در رقابت دائمی بر سر منابع و مالکیت هستند.</a:t>
            </a:r>
            <a:endParaRPr lang="en-US" dirty="0"/>
          </a:p>
          <a:p>
            <a:pPr lvl="0"/>
            <a:r>
              <a:rPr lang="fa-IR" dirty="0" smtClean="0"/>
              <a:t>وضع طبیعی: در وضع طبیعی (وضع بدون دولت) جنگ </a:t>
            </a:r>
            <a:r>
              <a:rPr lang="fa-IR" dirty="0"/>
              <a:t>همه علیه </a:t>
            </a:r>
            <a:r>
              <a:rPr lang="fa-IR" dirty="0" smtClean="0"/>
              <a:t>همه جریان دارد و بنابراین چاره ای جز تاسیس دولت از طریق </a:t>
            </a:r>
            <a:r>
              <a:rPr lang="fa-IR" dirty="0" smtClean="0">
                <a:solidFill>
                  <a:srgbClr val="FF0000"/>
                </a:solidFill>
              </a:rPr>
              <a:t>قرارداد اجتماعی </a:t>
            </a:r>
            <a:r>
              <a:rPr lang="fa-IR" dirty="0" smtClean="0"/>
              <a:t>وجود ندارد. </a:t>
            </a:r>
            <a:endParaRPr lang="en-US" dirty="0"/>
          </a:p>
        </p:txBody>
      </p:sp>
    </p:spTree>
    <p:extLst>
      <p:ext uri="{BB962C8B-B14F-4D97-AF65-F5344CB8AC3E}">
        <p14:creationId xmlns:p14="http://schemas.microsoft.com/office/powerpoint/2010/main" val="4161493303"/>
      </p:ext>
    </p:extLst>
  </p:cSld>
  <p:clrMapOvr>
    <a:masterClrMapping/>
  </p:clrMapOvr>
  <p:timing>
    <p:tnLst>
      <p:par>
        <p:cTn id="1" dur="indefinite" restart="never" nodeType="tmRoot"/>
      </p:par>
    </p:tnLst>
  </p:timing>
</p:sld>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edian">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14857</TotalTime>
  <Words>2209</Words>
  <Application>Microsoft Office PowerPoint</Application>
  <PresentationFormat>On-screen Show (4:3)</PresentationFormat>
  <Paragraphs>119</Paragraphs>
  <Slides>22</Slides>
  <Notes>2</Notes>
  <HiddenSlides>0</HiddenSlides>
  <MMClips>0</MMClips>
  <ScaleCrop>false</ScaleCrop>
  <HeadingPairs>
    <vt:vector size="4" baseType="variant">
      <vt:variant>
        <vt:lpstr>Theme</vt:lpstr>
      </vt:variant>
      <vt:variant>
        <vt:i4>5</vt:i4>
      </vt:variant>
      <vt:variant>
        <vt:lpstr>Slide Titles</vt:lpstr>
      </vt:variant>
      <vt:variant>
        <vt:i4>22</vt:i4>
      </vt:variant>
    </vt:vector>
  </HeadingPairs>
  <TitlesOfParts>
    <vt:vector size="27" baseType="lpstr">
      <vt:lpstr>Custom Design</vt:lpstr>
      <vt:lpstr>1_Custom Design</vt:lpstr>
      <vt:lpstr>Median</vt:lpstr>
      <vt:lpstr>2_Custom Design</vt:lpstr>
      <vt:lpstr>3_Custom Design</vt:lpstr>
      <vt:lpstr>PowerPoint Presentation</vt:lpstr>
      <vt:lpstr>مقدمه</vt:lpstr>
      <vt:lpstr>مقدمه</vt:lpstr>
      <vt:lpstr>اهداف اصلي ليبراليسم کلاسيک</vt:lpstr>
      <vt:lpstr>سوالاتي درباره ليبراليسم کلاسيک</vt:lpstr>
      <vt:lpstr>زمينه هاي ظهور ليبراليسم کلاسيک</vt:lpstr>
      <vt:lpstr>زمينه هاي ظهور ليبراليسم کلاسيک </vt:lpstr>
      <vt:lpstr>زمينه هاي ظهور ليبراليسم کلاسيک </vt:lpstr>
      <vt:lpstr>نظريه پردازان - توماس هابز (1679-1588) </vt:lpstr>
      <vt:lpstr>نظريه پردازان - توماس هابز</vt:lpstr>
      <vt:lpstr>نظريه پردازان - جان لاک (1704-1632)</vt:lpstr>
      <vt:lpstr>نظريه پردازان – جان لاک</vt:lpstr>
      <vt:lpstr>نظريه پردازان – جان لاک</vt:lpstr>
      <vt:lpstr>نظريه پردازان - آدام اسمیت (1790-1723)</vt:lpstr>
      <vt:lpstr>نظريه پردازان - آدام اسمیت</vt:lpstr>
      <vt:lpstr>نظريه پردازان - آدام اسمیت</vt:lpstr>
      <vt:lpstr>نظريه پردازان  معاصر- فردریش فون هایک (1992-1899)</vt:lpstr>
      <vt:lpstr>نظريه پردازان  معاصر- فردریش فون هایک </vt:lpstr>
      <vt:lpstr>نظريه پردازان  معاصر- رابرت نوزیک (2002-1938)</vt:lpstr>
      <vt:lpstr>اصول اقتصاد سیاسی لیبرالیسم کلاسیک</vt:lpstr>
      <vt:lpstr>اصول اقتصاد سیاسی لیبرالیسم کلاسیک</vt:lpstr>
      <vt:lpstr>اصول اقتصاد سیاسی لیبرالیسم کلاسیک</vt:lpstr>
    </vt:vector>
  </TitlesOfParts>
  <Company>Emtedad Sazgar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Javad</cp:lastModifiedBy>
  <cp:revision>888</cp:revision>
  <dcterms:created xsi:type="dcterms:W3CDTF">2009-01-13T09:50:30Z</dcterms:created>
  <dcterms:modified xsi:type="dcterms:W3CDTF">2015-04-17T14:36:18Z</dcterms:modified>
</cp:coreProperties>
</file>