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61" r:id="rId5"/>
    <p:sldId id="262" r:id="rId6"/>
    <p:sldId id="263" r:id="rId7"/>
    <p:sldId id="264" r:id="rId8"/>
    <p:sldId id="265" r:id="rId9"/>
    <p:sldId id="268" r:id="rId10"/>
    <p:sldId id="266" r:id="rId11"/>
    <p:sldId id="267" r:id="rId12"/>
    <p:sldId id="269" r:id="rId13"/>
    <p:sldId id="270" r:id="rId14"/>
    <p:sldId id="271" r:id="rId15"/>
    <p:sldId id="259" r:id="rId16"/>
    <p:sldId id="260"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2" autoAdjust="0"/>
    <p:restoredTop sz="94660"/>
  </p:normalViewPr>
  <p:slideViewPr>
    <p:cSldViewPr>
      <p:cViewPr varScale="1">
        <p:scale>
          <a:sx n="69" d="100"/>
          <a:sy n="69" d="100"/>
        </p:scale>
        <p:origin x="78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FB22C6-BD95-4375-8476-0B23A5488E19}"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4475E-8DEC-45AC-AE7E-5D744CC943F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FB22C6-BD95-4375-8476-0B23A5488E19}"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4475E-8DEC-45AC-AE7E-5D744CC943F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FB22C6-BD95-4375-8476-0B23A5488E19}"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4475E-8DEC-45AC-AE7E-5D744CC943F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FB22C6-BD95-4375-8476-0B23A5488E19}"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4475E-8DEC-45AC-AE7E-5D744CC943F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53FB22C6-BD95-4375-8476-0B23A5488E19}"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4475E-8DEC-45AC-AE7E-5D744CC943F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FB22C6-BD95-4375-8476-0B23A5488E19}"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34475E-8DEC-45AC-AE7E-5D744CC943FA}"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FB22C6-BD95-4375-8476-0B23A5488E19}"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34475E-8DEC-45AC-AE7E-5D744CC943F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FB22C6-BD95-4375-8476-0B23A5488E19}"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34475E-8DEC-45AC-AE7E-5D744CC943F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FB22C6-BD95-4375-8476-0B23A5488E19}"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34475E-8DEC-45AC-AE7E-5D744CC943F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53FB22C6-BD95-4375-8476-0B23A5488E19}" type="datetimeFigureOut">
              <a:rPr lang="en-US" smtClean="0"/>
              <a:t>12/20/2018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5D34475E-8DEC-45AC-AE7E-5D744CC943F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FB22C6-BD95-4375-8476-0B23A5488E19}"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34475E-8DEC-45AC-AE7E-5D744CC943F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53FB22C6-BD95-4375-8476-0B23A5488E19}" type="datetimeFigureOut">
              <a:rPr lang="en-US" smtClean="0"/>
              <a:t>12/20/2018</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5D34475E-8DEC-45AC-AE7E-5D744CC943F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5791199"/>
          </a:xfrm>
        </p:spPr>
        <p:txBody>
          <a:bodyPr/>
          <a:lstStyle/>
          <a:p>
            <a:endParaRPr lang="en-US" dirty="0"/>
          </a:p>
        </p:txBody>
      </p:sp>
      <p:pic>
        <p:nvPicPr>
          <p:cNvPr id="1026" name="Picture 2" descr="C:\Users\hamed\Desktop\Besmellah-rahman-rahim-design-4.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p:spPr>
      </p:pic>
    </p:spTree>
    <p:extLst>
      <p:ext uri="{BB962C8B-B14F-4D97-AF65-F5344CB8AC3E}">
        <p14:creationId xmlns:p14="http://schemas.microsoft.com/office/powerpoint/2010/main" val="29098890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7710" y="6232814"/>
            <a:ext cx="1136073"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chemeClr val="tx1"/>
                </a:solidFill>
              </a:rPr>
              <a:t>مقدمه</a:t>
            </a:r>
            <a:endParaRPr lang="en-US" sz="3600" dirty="0">
              <a:solidFill>
                <a:schemeClr val="tx1"/>
              </a:solidFill>
            </a:endParaRPr>
          </a:p>
        </p:txBody>
      </p:sp>
      <p:sp>
        <p:nvSpPr>
          <p:cNvPr id="5" name="Pentagon 4"/>
          <p:cNvSpPr/>
          <p:nvPr/>
        </p:nvSpPr>
        <p:spPr>
          <a:xfrm>
            <a:off x="1108364" y="6232812"/>
            <a:ext cx="1260763" cy="649433"/>
          </a:xfrm>
          <a:prstGeom prst="homePlate">
            <a:avLst/>
          </a:prstGeom>
          <a:solidFill>
            <a:srgbClr val="00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chemeClr val="tx1"/>
                </a:solidFill>
              </a:rPr>
              <a:t>کاویتاسیون</a:t>
            </a:r>
            <a:endParaRPr lang="en-US" sz="1400" b="1" dirty="0">
              <a:solidFill>
                <a:schemeClr val="tx1"/>
              </a:solidFill>
            </a:endParaRPr>
          </a:p>
        </p:txBody>
      </p:sp>
      <p:sp>
        <p:nvSpPr>
          <p:cNvPr id="6" name="Pentagon 5"/>
          <p:cNvSpPr/>
          <p:nvPr/>
        </p:nvSpPr>
        <p:spPr>
          <a:xfrm>
            <a:off x="2334491" y="6232812"/>
            <a:ext cx="1399309"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b="1" dirty="0">
                <a:solidFill>
                  <a:schemeClr val="tx1"/>
                </a:solidFill>
              </a:rPr>
              <a:t>کاویتاسیون در لوله‌های </a:t>
            </a:r>
            <a:r>
              <a:rPr lang="en-US" sz="1400" b="1" dirty="0">
                <a:solidFill>
                  <a:schemeClr val="tx1"/>
                </a:solidFill>
              </a:rPr>
              <a:t>U </a:t>
            </a:r>
            <a:r>
              <a:rPr lang="fa-IR" sz="1400" b="1" dirty="0" smtClean="0">
                <a:solidFill>
                  <a:schemeClr val="tx1"/>
                </a:solidFill>
              </a:rPr>
              <a:t>شکل</a:t>
            </a:r>
            <a:endParaRPr lang="fa-IR" sz="1400" b="1" dirty="0">
              <a:solidFill>
                <a:schemeClr val="tx1"/>
              </a:solidFill>
            </a:endParaRPr>
          </a:p>
        </p:txBody>
      </p:sp>
      <p:sp>
        <p:nvSpPr>
          <p:cNvPr id="7" name="Pentagon 6"/>
          <p:cNvSpPr/>
          <p:nvPr/>
        </p:nvSpPr>
        <p:spPr>
          <a:xfrm>
            <a:off x="3733800" y="6232812"/>
            <a:ext cx="1524000"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سوپر </a:t>
            </a:r>
            <a:r>
              <a:rPr lang="fa-IR" sz="1400" b="1" dirty="0" smtClean="0">
                <a:solidFill>
                  <a:schemeClr val="tx1"/>
                </a:solidFill>
              </a:rPr>
              <a:t>کاویتاسیون</a:t>
            </a:r>
            <a:endParaRPr lang="fa-IR" sz="1400" b="1" dirty="0">
              <a:solidFill>
                <a:schemeClr val="tx1"/>
              </a:solidFill>
            </a:endParaRPr>
          </a:p>
        </p:txBody>
      </p:sp>
      <p:sp>
        <p:nvSpPr>
          <p:cNvPr id="8" name="Pentagon 7"/>
          <p:cNvSpPr/>
          <p:nvPr/>
        </p:nvSpPr>
        <p:spPr>
          <a:xfrm>
            <a:off x="5257799" y="6232812"/>
            <a:ext cx="1482435"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راههای جلوگیری از </a:t>
            </a:r>
            <a:r>
              <a:rPr lang="fa-IR" sz="1400" b="1" dirty="0" smtClean="0">
                <a:solidFill>
                  <a:schemeClr val="tx1"/>
                </a:solidFill>
              </a:rPr>
              <a:t>کاویتاسیون</a:t>
            </a:r>
            <a:endParaRPr lang="fa-IR" sz="1400" b="1" dirty="0">
              <a:solidFill>
                <a:schemeClr val="tx1"/>
              </a:solidFill>
            </a:endParaRPr>
          </a:p>
        </p:txBody>
      </p:sp>
      <p:sp>
        <p:nvSpPr>
          <p:cNvPr id="9" name="Pentagon 8"/>
          <p:cNvSpPr/>
          <p:nvPr/>
        </p:nvSpPr>
        <p:spPr>
          <a:xfrm>
            <a:off x="6719453" y="6232812"/>
            <a:ext cx="1295400" cy="67541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chemeClr val="tx1"/>
                </a:solidFill>
              </a:rPr>
              <a:t>کاویتاسیون </a:t>
            </a:r>
            <a:r>
              <a:rPr lang="fa-IR" sz="1400" b="1" dirty="0" smtClean="0">
                <a:solidFill>
                  <a:schemeClr val="tx1"/>
                </a:solidFill>
              </a:rPr>
              <a:t>در پمپ ها</a:t>
            </a:r>
            <a:endParaRPr lang="en-US" sz="1400" b="1" dirty="0">
              <a:solidFill>
                <a:schemeClr val="tx1"/>
              </a:solidFill>
            </a:endParaRPr>
          </a:p>
        </p:txBody>
      </p:sp>
      <p:sp>
        <p:nvSpPr>
          <p:cNvPr id="10" name="Pentagon 9"/>
          <p:cNvSpPr/>
          <p:nvPr/>
        </p:nvSpPr>
        <p:spPr>
          <a:xfrm>
            <a:off x="8014853" y="6232812"/>
            <a:ext cx="1129147" cy="649432"/>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پیشنهادات</a:t>
            </a:r>
            <a:endParaRPr lang="en-US" sz="1400" b="1" dirty="0">
              <a:solidFill>
                <a:schemeClr val="tx1"/>
              </a:solidFill>
            </a:endParaRPr>
          </a:p>
        </p:txBody>
      </p:sp>
      <p:sp>
        <p:nvSpPr>
          <p:cNvPr id="11" name="Rectangle 10"/>
          <p:cNvSpPr/>
          <p:nvPr/>
        </p:nvSpPr>
        <p:spPr>
          <a:xfrm>
            <a:off x="228600" y="76200"/>
            <a:ext cx="8763000" cy="14478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1600" dirty="0" smtClean="0">
                <a:solidFill>
                  <a:schemeClr val="tx1"/>
                </a:solidFill>
              </a:rPr>
              <a:t>۳. </a:t>
            </a:r>
            <a:r>
              <a:rPr lang="fa-IR" dirty="0" smtClean="0">
                <a:solidFill>
                  <a:srgbClr val="FFC000"/>
                </a:solidFill>
              </a:rPr>
              <a:t>ارتعاش و صدا</a:t>
            </a:r>
            <a:r>
              <a:rPr lang="fa-IR" sz="1600" dirty="0" smtClean="0">
                <a:solidFill>
                  <a:schemeClr val="tx1"/>
                </a:solidFill>
              </a:rPr>
              <a:t>: </a:t>
            </a:r>
            <a:r>
              <a:rPr lang="fa-IR" sz="1600" dirty="0">
                <a:solidFill>
                  <a:schemeClr val="tx1"/>
                </a:solidFill>
              </a:rPr>
              <a:t>ارتعاش و سرو صدا از ديگر آثار کاويتاسيون هستند. در اثر افزايش فشار و فروپاشی حباب های حاصل از </a:t>
            </a:r>
            <a:r>
              <a:rPr lang="fa-IR" sz="1600" dirty="0" smtClean="0">
                <a:solidFill>
                  <a:schemeClr val="tx1"/>
                </a:solidFill>
              </a:rPr>
              <a:t>کاويتاسيون </a:t>
            </a:r>
            <a:r>
              <a:rPr lang="fa-IR" sz="1600" dirty="0">
                <a:solidFill>
                  <a:schemeClr val="tx1"/>
                </a:solidFill>
              </a:rPr>
              <a:t>، امواج شوک باعث ايجاد غرش می گردند. انرژی آزاد شده ارتعاش شديد محيط را در پی دارد. اين مسئله به ويژه در نيروی دريايی از اهميت بيشتری برخوردار است زيرا ردگيری شناور خودی توسط دشمن آسان تر ميگردد .از آنجائيکه کاويتاسيون پديده ای ناپايدار بوده و نيروهای نوسانی در آن دخالت دارند، چنانچه يکی از مؤلفه های فرکانسی اين نوسانات با فرکانس طبيعی، بخشی يا همه يک ابزار هيدروديناميکی برابر گردد، آنگاه به علت رزونانس، ارتعاش تشديدی بوجود می‌آيد.</a:t>
            </a:r>
            <a:endParaRPr lang="en-US" sz="1600" dirty="0">
              <a:solidFill>
                <a:schemeClr val="tx1"/>
              </a:solidFill>
            </a:endParaRPr>
          </a:p>
        </p:txBody>
      </p:sp>
      <p:sp>
        <p:nvSpPr>
          <p:cNvPr id="12" name="Oval 11"/>
          <p:cNvSpPr/>
          <p:nvPr/>
        </p:nvSpPr>
        <p:spPr>
          <a:xfrm>
            <a:off x="6477000" y="1541929"/>
            <a:ext cx="2628900" cy="59167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b="1" dirty="0" smtClean="0">
                <a:solidFill>
                  <a:schemeClr val="tx1"/>
                </a:solidFill>
              </a:rPr>
              <a:t>هد </a:t>
            </a:r>
            <a:r>
              <a:rPr lang="fa-IR" b="1" dirty="0">
                <a:solidFill>
                  <a:schemeClr val="tx1"/>
                </a:solidFill>
              </a:rPr>
              <a:t>خالص مثبت </a:t>
            </a:r>
            <a:r>
              <a:rPr lang="fa-IR" b="1" dirty="0" smtClean="0">
                <a:solidFill>
                  <a:schemeClr val="tx1"/>
                </a:solidFill>
              </a:rPr>
              <a:t>مکش  </a:t>
            </a:r>
            <a:r>
              <a:rPr lang="en-US" b="1" dirty="0" smtClean="0">
                <a:solidFill>
                  <a:schemeClr val="tx1"/>
                </a:solidFill>
              </a:rPr>
              <a:t>NPSH</a:t>
            </a:r>
            <a:r>
              <a:rPr lang="fa-IR" b="1" dirty="0" smtClean="0">
                <a:solidFill>
                  <a:schemeClr val="tx1"/>
                </a:solidFill>
              </a:rPr>
              <a:t> </a:t>
            </a:r>
            <a:endParaRPr lang="en-US" b="1" dirty="0">
              <a:solidFill>
                <a:schemeClr val="tx1"/>
              </a:solidFill>
            </a:endParaRPr>
          </a:p>
        </p:txBody>
      </p:sp>
      <p:sp>
        <p:nvSpPr>
          <p:cNvPr id="13" name="Rectangle 12"/>
          <p:cNvSpPr/>
          <p:nvPr/>
        </p:nvSpPr>
        <p:spPr>
          <a:xfrm>
            <a:off x="3496539" y="2184433"/>
            <a:ext cx="5361709" cy="405530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600" b="1" dirty="0" smtClean="0">
                <a:solidFill>
                  <a:schemeClr val="tx1">
                    <a:lumMod val="85000"/>
                    <a:lumOff val="15000"/>
                  </a:schemeClr>
                </a:solidFill>
              </a:rPr>
              <a:t>هد</a:t>
            </a:r>
            <a:r>
              <a:rPr lang="fa-IR" sz="1600" b="1" dirty="0" smtClean="0">
                <a:solidFill>
                  <a:schemeClr val="tx1">
                    <a:lumMod val="85000"/>
                    <a:lumOff val="15000"/>
                  </a:schemeClr>
                </a:solidFill>
              </a:rPr>
              <a:t> </a:t>
            </a:r>
            <a:r>
              <a:rPr lang="ar-SA" sz="1600" b="1" dirty="0" smtClean="0">
                <a:solidFill>
                  <a:schemeClr val="tx1">
                    <a:lumMod val="85000"/>
                    <a:lumOff val="15000"/>
                  </a:schemeClr>
                </a:solidFill>
              </a:rPr>
              <a:t>مكش </a:t>
            </a:r>
            <a:r>
              <a:rPr lang="ar-SA" sz="1600" b="1" dirty="0">
                <a:solidFill>
                  <a:schemeClr val="tx1">
                    <a:lumMod val="85000"/>
                    <a:lumOff val="15000"/>
                  </a:schemeClr>
                </a:solidFill>
              </a:rPr>
              <a:t>مثبت خالص</a:t>
            </a:r>
            <a:r>
              <a:rPr lang="en-US" sz="1600" b="1" dirty="0">
                <a:solidFill>
                  <a:schemeClr val="tx1">
                    <a:lumMod val="85000"/>
                    <a:lumOff val="15000"/>
                  </a:schemeClr>
                </a:solidFill>
              </a:rPr>
              <a:t> (NPSH) </a:t>
            </a:r>
            <a:br>
              <a:rPr lang="en-US" sz="1600" b="1" dirty="0">
                <a:solidFill>
                  <a:schemeClr val="tx1">
                    <a:lumMod val="85000"/>
                    <a:lumOff val="15000"/>
                  </a:schemeClr>
                </a:solidFill>
              </a:rPr>
            </a:br>
            <a:r>
              <a:rPr lang="ar-SA" sz="1600" b="1" dirty="0">
                <a:solidFill>
                  <a:schemeClr val="tx1">
                    <a:lumMod val="85000"/>
                    <a:lumOff val="15000"/>
                  </a:schemeClr>
                </a:solidFill>
              </a:rPr>
              <a:t>انرژي فشاري كه در فرايند كاويتاسيون از ايجاد حبابهاي بخار در قسمت چشم پروانه جلوگيري </a:t>
            </a:r>
            <a:r>
              <a:rPr lang="ar-SA" sz="1600" b="1" dirty="0" smtClean="0">
                <a:solidFill>
                  <a:schemeClr val="tx1">
                    <a:lumMod val="85000"/>
                    <a:lumOff val="15000"/>
                  </a:schemeClr>
                </a:solidFill>
              </a:rPr>
              <a:t>مي</a:t>
            </a:r>
            <a:r>
              <a:rPr lang="fa-IR" sz="1600" b="1" dirty="0" smtClean="0">
                <a:solidFill>
                  <a:schemeClr val="tx1">
                    <a:lumMod val="85000"/>
                    <a:lumOff val="15000"/>
                  </a:schemeClr>
                </a:solidFill>
              </a:rPr>
              <a:t> </a:t>
            </a:r>
            <a:r>
              <a:rPr lang="ar-SA" sz="1600" b="1" dirty="0" smtClean="0">
                <a:solidFill>
                  <a:schemeClr val="tx1">
                    <a:lumMod val="85000"/>
                    <a:lumOff val="15000"/>
                  </a:schemeClr>
                </a:solidFill>
              </a:rPr>
              <a:t>كند </a:t>
            </a:r>
            <a:r>
              <a:rPr lang="ar-SA" sz="1600" b="1" dirty="0">
                <a:solidFill>
                  <a:schemeClr val="tx1">
                    <a:lumMod val="85000"/>
                    <a:lumOff val="15000"/>
                  </a:schemeClr>
                </a:solidFill>
              </a:rPr>
              <a:t>بنام هد مكش مثبت خالص شناخته مي </a:t>
            </a:r>
            <a:r>
              <a:rPr lang="ar-SA" sz="1600" b="1" dirty="0" smtClean="0">
                <a:solidFill>
                  <a:schemeClr val="tx1">
                    <a:lumMod val="85000"/>
                    <a:lumOff val="15000"/>
                  </a:schemeClr>
                </a:solidFill>
              </a:rPr>
              <a:t>شود</a:t>
            </a:r>
            <a:r>
              <a:rPr lang="fa-IR" sz="1600" b="1" dirty="0" smtClean="0">
                <a:solidFill>
                  <a:schemeClr val="tx1">
                    <a:lumMod val="85000"/>
                    <a:lumOff val="15000"/>
                  </a:schemeClr>
                </a:solidFill>
              </a:rPr>
              <a:t>.</a:t>
            </a:r>
            <a:r>
              <a:rPr lang="en-US" sz="1600" b="1" dirty="0">
                <a:solidFill>
                  <a:schemeClr val="tx1">
                    <a:lumMod val="85000"/>
                    <a:lumOff val="15000"/>
                  </a:schemeClr>
                </a:solidFill>
              </a:rPr>
              <a:t/>
            </a:r>
            <a:br>
              <a:rPr lang="en-US" sz="1600" b="1" dirty="0">
                <a:solidFill>
                  <a:schemeClr val="tx1">
                    <a:lumMod val="85000"/>
                    <a:lumOff val="15000"/>
                  </a:schemeClr>
                </a:solidFill>
              </a:rPr>
            </a:br>
            <a:r>
              <a:rPr lang="ar-SA" sz="1600" b="1" dirty="0">
                <a:solidFill>
                  <a:schemeClr val="tx1">
                    <a:lumMod val="85000"/>
                    <a:lumOff val="15000"/>
                  </a:schemeClr>
                </a:solidFill>
              </a:rPr>
              <a:t>ازجمله معيارهاي اصلي در طراحي پروانه آن است كه اين پروانه توانايي تامين يك حداقل مقدار</a:t>
            </a:r>
            <a:r>
              <a:rPr lang="en-US" sz="1600" b="1" dirty="0">
                <a:solidFill>
                  <a:schemeClr val="tx1">
                    <a:lumMod val="85000"/>
                    <a:lumOff val="15000"/>
                  </a:schemeClr>
                </a:solidFill>
              </a:rPr>
              <a:t> NPSH </a:t>
            </a:r>
            <a:r>
              <a:rPr lang="ar-SA" sz="1600" b="1" dirty="0">
                <a:solidFill>
                  <a:schemeClr val="tx1">
                    <a:lumMod val="85000"/>
                    <a:lumOff val="15000"/>
                  </a:schemeClr>
                </a:solidFill>
              </a:rPr>
              <a:t>را داشته </a:t>
            </a:r>
            <a:r>
              <a:rPr lang="ar-SA" sz="1600" b="1" dirty="0" smtClean="0">
                <a:solidFill>
                  <a:schemeClr val="tx1">
                    <a:lumMod val="85000"/>
                    <a:lumOff val="15000"/>
                  </a:schemeClr>
                </a:solidFill>
              </a:rPr>
              <a:t>باشد.اين </a:t>
            </a:r>
            <a:r>
              <a:rPr lang="ar-SA" sz="1600" b="1" dirty="0">
                <a:solidFill>
                  <a:schemeClr val="tx1">
                    <a:lumMod val="85000"/>
                    <a:lumOff val="15000"/>
                  </a:schemeClr>
                </a:solidFill>
              </a:rPr>
              <a:t>مقدار حداقل بنام</a:t>
            </a:r>
            <a:r>
              <a:rPr lang="en-US" sz="1600" b="1" dirty="0">
                <a:solidFill>
                  <a:schemeClr val="tx1">
                    <a:lumMod val="85000"/>
                    <a:lumOff val="15000"/>
                  </a:schemeClr>
                </a:solidFill>
              </a:rPr>
              <a:t> NPSH </a:t>
            </a:r>
            <a:r>
              <a:rPr lang="ar-SA" sz="1600" b="1" dirty="0">
                <a:solidFill>
                  <a:schemeClr val="tx1">
                    <a:lumMod val="85000"/>
                    <a:lumOff val="15000"/>
                  </a:schemeClr>
                </a:solidFill>
              </a:rPr>
              <a:t>موردنياز شناخته مي </a:t>
            </a:r>
            <a:r>
              <a:rPr lang="ar-SA" sz="1600" b="1" dirty="0" smtClean="0">
                <a:solidFill>
                  <a:schemeClr val="tx1">
                    <a:lumMod val="85000"/>
                    <a:lumOff val="15000"/>
                  </a:schemeClr>
                </a:solidFill>
              </a:rPr>
              <a:t>شود</a:t>
            </a:r>
            <a:r>
              <a:rPr lang="fa-IR" sz="1600" b="1" dirty="0" smtClean="0">
                <a:solidFill>
                  <a:schemeClr val="tx1">
                    <a:lumMod val="85000"/>
                    <a:lumOff val="15000"/>
                  </a:schemeClr>
                </a:solidFill>
              </a:rPr>
              <a:t>.</a:t>
            </a:r>
            <a:r>
              <a:rPr lang="ar-SA" sz="1600" b="1" dirty="0">
                <a:solidFill>
                  <a:schemeClr val="tx1">
                    <a:lumMod val="85000"/>
                    <a:lumOff val="15000"/>
                  </a:schemeClr>
                </a:solidFill>
              </a:rPr>
              <a:t> بنابراين جهت جلوگيري از خسارات ناشي از پديده كاويتاسيون بايد مقدار</a:t>
            </a:r>
            <a:r>
              <a:rPr lang="en-US" sz="1600" b="1" dirty="0">
                <a:solidFill>
                  <a:schemeClr val="tx1">
                    <a:lumMod val="85000"/>
                    <a:lumOff val="15000"/>
                  </a:schemeClr>
                </a:solidFill>
              </a:rPr>
              <a:t> </a:t>
            </a:r>
            <a:r>
              <a:rPr lang="en-US" sz="1600" b="1" dirty="0" err="1" smtClean="0">
                <a:solidFill>
                  <a:schemeClr val="tx1">
                    <a:lumMod val="85000"/>
                    <a:lumOff val="15000"/>
                  </a:schemeClr>
                </a:solidFill>
              </a:rPr>
              <a:t>NPSHa</a:t>
            </a:r>
            <a:r>
              <a:rPr lang="en-US" sz="1600" b="1" dirty="0" smtClean="0">
                <a:solidFill>
                  <a:schemeClr val="tx1">
                    <a:lumMod val="85000"/>
                    <a:lumOff val="15000"/>
                  </a:schemeClr>
                </a:solidFill>
              </a:rPr>
              <a:t> </a:t>
            </a:r>
            <a:r>
              <a:rPr lang="ar-SA" sz="1600" b="1" dirty="0">
                <a:solidFill>
                  <a:schemeClr val="tx1">
                    <a:lumMod val="85000"/>
                    <a:lumOff val="15000"/>
                  </a:schemeClr>
                </a:solidFill>
              </a:rPr>
              <a:t>در دسترس از</a:t>
            </a:r>
            <a:r>
              <a:rPr lang="en-US" sz="1600" b="1" dirty="0">
                <a:solidFill>
                  <a:schemeClr val="tx1">
                    <a:lumMod val="85000"/>
                    <a:lumOff val="15000"/>
                  </a:schemeClr>
                </a:solidFill>
              </a:rPr>
              <a:t> </a:t>
            </a:r>
            <a:r>
              <a:rPr lang="en-US" sz="1600" b="1" dirty="0" err="1" smtClean="0">
                <a:solidFill>
                  <a:schemeClr val="tx1">
                    <a:lumMod val="85000"/>
                    <a:lumOff val="15000"/>
                  </a:schemeClr>
                </a:solidFill>
              </a:rPr>
              <a:t>NPSHr</a:t>
            </a:r>
            <a:r>
              <a:rPr lang="en-US" sz="1600" b="1" dirty="0" smtClean="0">
                <a:solidFill>
                  <a:schemeClr val="tx1">
                    <a:lumMod val="85000"/>
                    <a:lumOff val="15000"/>
                  </a:schemeClr>
                </a:solidFill>
              </a:rPr>
              <a:t> </a:t>
            </a:r>
            <a:r>
              <a:rPr lang="ar-SA" sz="1600" b="1" dirty="0">
                <a:solidFill>
                  <a:schemeClr val="tx1">
                    <a:lumMod val="85000"/>
                    <a:lumOff val="15000"/>
                  </a:schemeClr>
                </a:solidFill>
              </a:rPr>
              <a:t>مورد نياز بزرگتر باشد.به عبارت </a:t>
            </a:r>
            <a:r>
              <a:rPr lang="ar-SA" sz="1600" b="1" dirty="0" smtClean="0">
                <a:solidFill>
                  <a:schemeClr val="tx1">
                    <a:lumMod val="85000"/>
                    <a:lumOff val="15000"/>
                  </a:schemeClr>
                </a:solidFill>
              </a:rPr>
              <a:t>ديگر</a:t>
            </a:r>
            <a:r>
              <a:rPr lang="ar-SA" sz="1600" b="1" dirty="0">
                <a:solidFill>
                  <a:schemeClr val="tx1">
                    <a:lumMod val="85000"/>
                    <a:lumOff val="15000"/>
                  </a:schemeClr>
                </a:solidFill>
              </a:rPr>
              <a:t>همانگونه كه در شكل فوق نشان داده شده در صورتيكه مقدار</a:t>
            </a:r>
            <a:r>
              <a:rPr lang="en-US" sz="1600" b="1" dirty="0">
                <a:solidFill>
                  <a:schemeClr val="tx1">
                    <a:lumMod val="85000"/>
                    <a:lumOff val="15000"/>
                  </a:schemeClr>
                </a:solidFill>
              </a:rPr>
              <a:t>NPSHR</a:t>
            </a:r>
            <a:r>
              <a:rPr lang="ar-SA" sz="1600" b="1" dirty="0">
                <a:solidFill>
                  <a:schemeClr val="tx1">
                    <a:lumMod val="85000"/>
                    <a:lumOff val="15000"/>
                  </a:schemeClr>
                </a:solidFill>
              </a:rPr>
              <a:t>بزرگتر از</a:t>
            </a:r>
            <a:r>
              <a:rPr lang="en-US" sz="1600" b="1" dirty="0">
                <a:solidFill>
                  <a:schemeClr val="tx1">
                    <a:lumMod val="85000"/>
                    <a:lumOff val="15000"/>
                  </a:schemeClr>
                </a:solidFill>
              </a:rPr>
              <a:t> NPSHA</a:t>
            </a:r>
            <a:r>
              <a:rPr lang="ar-SA" sz="1600" b="1" dirty="0">
                <a:solidFill>
                  <a:schemeClr val="tx1">
                    <a:lumMod val="85000"/>
                    <a:lumOff val="15000"/>
                  </a:schemeClr>
                </a:solidFill>
              </a:rPr>
              <a:t>گردد آنگاه اين تعادل بهم خورده وپمپ وارد منطقه كاويتاسيون ميگردد</a:t>
            </a:r>
            <a:r>
              <a:rPr lang="en-US" sz="1600" b="1" dirty="0">
                <a:solidFill>
                  <a:schemeClr val="tx1">
                    <a:lumMod val="85000"/>
                    <a:lumOff val="15000"/>
                  </a:schemeClr>
                </a:solidFill>
              </a:rPr>
              <a:t>.</a:t>
            </a:r>
            <a:br>
              <a:rPr lang="en-US" sz="1600" b="1" dirty="0">
                <a:solidFill>
                  <a:schemeClr val="tx1">
                    <a:lumMod val="85000"/>
                    <a:lumOff val="15000"/>
                  </a:schemeClr>
                </a:solidFill>
              </a:rPr>
            </a:br>
            <a:r>
              <a:rPr lang="ar-SA" sz="1600" b="1" dirty="0">
                <a:solidFill>
                  <a:schemeClr val="tx1">
                    <a:lumMod val="85000"/>
                    <a:lumOff val="15000"/>
                  </a:schemeClr>
                </a:solidFill>
              </a:rPr>
              <a:t>بنابراين هنگاميكه دريك پمپ پديده كاويتاسيون رخ داد؛لازم است تا يكي از دو راه حل زير براي آن درنظر گرفته شود</a:t>
            </a:r>
            <a:r>
              <a:rPr lang="en-US" sz="1600" b="1" dirty="0">
                <a:solidFill>
                  <a:schemeClr val="tx1">
                    <a:lumMod val="85000"/>
                    <a:lumOff val="15000"/>
                  </a:schemeClr>
                </a:solidFill>
              </a:rPr>
              <a:t>:</a:t>
            </a:r>
            <a:br>
              <a:rPr lang="en-US" sz="1600" b="1" dirty="0">
                <a:solidFill>
                  <a:schemeClr val="tx1">
                    <a:lumMod val="85000"/>
                    <a:lumOff val="15000"/>
                  </a:schemeClr>
                </a:solidFill>
              </a:rPr>
            </a:br>
            <a:r>
              <a:rPr lang="en-US" sz="1600" b="1" dirty="0">
                <a:solidFill>
                  <a:schemeClr val="tx1">
                    <a:lumMod val="85000"/>
                    <a:lumOff val="15000"/>
                  </a:schemeClr>
                </a:solidFill>
              </a:rPr>
              <a:t>1:</a:t>
            </a:r>
            <a:r>
              <a:rPr lang="ar-SA" sz="1600" b="1" dirty="0">
                <a:solidFill>
                  <a:schemeClr val="tx1">
                    <a:lumMod val="85000"/>
                    <a:lumOff val="15000"/>
                  </a:schemeClr>
                </a:solidFill>
              </a:rPr>
              <a:t>كاهش مقدار</a:t>
            </a:r>
            <a:r>
              <a:rPr lang="en-US" sz="1600" b="1" dirty="0">
                <a:solidFill>
                  <a:schemeClr val="tx1">
                    <a:lumMod val="85000"/>
                    <a:lumOff val="15000"/>
                  </a:schemeClr>
                </a:solidFill>
              </a:rPr>
              <a:t> NPSHR </a:t>
            </a:r>
            <a:r>
              <a:rPr lang="ar-SA" sz="1600" b="1" dirty="0">
                <a:solidFill>
                  <a:schemeClr val="tx1">
                    <a:lumMod val="85000"/>
                    <a:lumOff val="15000"/>
                  </a:schemeClr>
                </a:solidFill>
              </a:rPr>
              <a:t>و يا</a:t>
            </a:r>
            <a:r>
              <a:rPr lang="en-US" sz="1600" b="1" dirty="0">
                <a:solidFill>
                  <a:schemeClr val="tx1">
                    <a:lumMod val="85000"/>
                    <a:lumOff val="15000"/>
                  </a:schemeClr>
                </a:solidFill>
              </a:rPr>
              <a:t/>
            </a:r>
            <a:br>
              <a:rPr lang="en-US" sz="1600" b="1" dirty="0">
                <a:solidFill>
                  <a:schemeClr val="tx1">
                    <a:lumMod val="85000"/>
                    <a:lumOff val="15000"/>
                  </a:schemeClr>
                </a:solidFill>
              </a:rPr>
            </a:br>
            <a:r>
              <a:rPr lang="en-US" sz="1600" b="1" dirty="0">
                <a:solidFill>
                  <a:schemeClr val="tx1">
                    <a:lumMod val="85000"/>
                    <a:lumOff val="15000"/>
                  </a:schemeClr>
                </a:solidFill>
              </a:rPr>
              <a:t>2:</a:t>
            </a:r>
            <a:r>
              <a:rPr lang="ar-SA" sz="1600" b="1" dirty="0">
                <a:solidFill>
                  <a:schemeClr val="tx1">
                    <a:lumMod val="85000"/>
                    <a:lumOff val="15000"/>
                  </a:schemeClr>
                </a:solidFill>
              </a:rPr>
              <a:t>افزايش مقدار</a:t>
            </a:r>
            <a:r>
              <a:rPr lang="en-US" sz="1600" b="1" dirty="0">
                <a:solidFill>
                  <a:schemeClr val="tx1">
                    <a:lumMod val="85000"/>
                    <a:lumOff val="15000"/>
                  </a:schemeClr>
                </a:solidFill>
              </a:rPr>
              <a:t> </a:t>
            </a:r>
            <a:r>
              <a:rPr lang="en-US" sz="1600" b="1" dirty="0" smtClean="0">
                <a:solidFill>
                  <a:schemeClr val="tx1">
                    <a:lumMod val="85000"/>
                    <a:lumOff val="15000"/>
                  </a:schemeClr>
                </a:solidFill>
              </a:rPr>
              <a:t>NPSHA</a:t>
            </a:r>
            <a:endParaRPr lang="en-US" sz="1400" dirty="0">
              <a:solidFill>
                <a:schemeClr val="tx1">
                  <a:lumMod val="85000"/>
                  <a:lumOff val="15000"/>
                </a:schemeClr>
              </a:solidFill>
            </a:endParaRPr>
          </a:p>
        </p:txBody>
      </p:sp>
      <p:pic>
        <p:nvPicPr>
          <p:cNvPr id="2" name="Picture 1"/>
          <p:cNvPicPr>
            <a:picLocks noChangeAspect="1"/>
          </p:cNvPicPr>
          <p:nvPr/>
        </p:nvPicPr>
        <p:blipFill>
          <a:blip r:embed="rId2"/>
          <a:stretch>
            <a:fillRect/>
          </a:stretch>
        </p:blipFill>
        <p:spPr>
          <a:xfrm>
            <a:off x="-27710" y="3650666"/>
            <a:ext cx="3505199" cy="2556167"/>
          </a:xfrm>
          <a:prstGeom prst="rect">
            <a:avLst/>
          </a:prstGeom>
        </p:spPr>
      </p:pic>
    </p:spTree>
    <p:extLst>
      <p:ext uri="{BB962C8B-B14F-4D97-AF65-F5344CB8AC3E}">
        <p14:creationId xmlns:p14="http://schemas.microsoft.com/office/powerpoint/2010/main" val="256273944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7710" y="6232814"/>
            <a:ext cx="1136073"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chemeClr val="tx1"/>
                </a:solidFill>
              </a:rPr>
              <a:t>مقدمه</a:t>
            </a:r>
            <a:endParaRPr lang="en-US" sz="3600" dirty="0">
              <a:solidFill>
                <a:schemeClr val="tx1"/>
              </a:solidFill>
            </a:endParaRPr>
          </a:p>
        </p:txBody>
      </p:sp>
      <p:sp>
        <p:nvSpPr>
          <p:cNvPr id="5" name="Pentagon 4"/>
          <p:cNvSpPr/>
          <p:nvPr/>
        </p:nvSpPr>
        <p:spPr>
          <a:xfrm>
            <a:off x="1108364" y="6232812"/>
            <a:ext cx="1260763" cy="649433"/>
          </a:xfrm>
          <a:prstGeom prst="homePlate">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chemeClr val="tx1"/>
                </a:solidFill>
              </a:rPr>
              <a:t>کاویتاسیون</a:t>
            </a:r>
            <a:endParaRPr lang="en-US" sz="1400" b="1" dirty="0">
              <a:solidFill>
                <a:schemeClr val="tx1"/>
              </a:solidFill>
            </a:endParaRPr>
          </a:p>
        </p:txBody>
      </p:sp>
      <p:sp>
        <p:nvSpPr>
          <p:cNvPr id="6" name="Pentagon 5"/>
          <p:cNvSpPr/>
          <p:nvPr/>
        </p:nvSpPr>
        <p:spPr>
          <a:xfrm>
            <a:off x="2334491" y="6232812"/>
            <a:ext cx="1399309" cy="649431"/>
          </a:xfrm>
          <a:prstGeom prst="homeP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b="1" dirty="0">
                <a:solidFill>
                  <a:schemeClr val="tx1"/>
                </a:solidFill>
              </a:rPr>
              <a:t>کاویتاسیون در لوله‌های </a:t>
            </a:r>
            <a:r>
              <a:rPr lang="en-US" sz="1400" b="1" dirty="0">
                <a:solidFill>
                  <a:schemeClr val="tx1"/>
                </a:solidFill>
              </a:rPr>
              <a:t>U </a:t>
            </a:r>
            <a:r>
              <a:rPr lang="fa-IR" sz="1400" b="1" dirty="0" smtClean="0">
                <a:solidFill>
                  <a:schemeClr val="tx1"/>
                </a:solidFill>
              </a:rPr>
              <a:t>شکل</a:t>
            </a:r>
            <a:endParaRPr lang="fa-IR" sz="1400" b="1" dirty="0">
              <a:solidFill>
                <a:schemeClr val="tx1"/>
              </a:solidFill>
            </a:endParaRPr>
          </a:p>
        </p:txBody>
      </p:sp>
      <p:sp>
        <p:nvSpPr>
          <p:cNvPr id="7" name="Pentagon 6"/>
          <p:cNvSpPr/>
          <p:nvPr/>
        </p:nvSpPr>
        <p:spPr>
          <a:xfrm>
            <a:off x="3733800" y="6232812"/>
            <a:ext cx="1524000"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سوپر </a:t>
            </a:r>
            <a:r>
              <a:rPr lang="fa-IR" sz="1400" b="1" dirty="0" smtClean="0">
                <a:solidFill>
                  <a:schemeClr val="tx1"/>
                </a:solidFill>
              </a:rPr>
              <a:t>کاویتاسیون</a:t>
            </a:r>
            <a:endParaRPr lang="fa-IR" sz="1400" b="1" dirty="0">
              <a:solidFill>
                <a:schemeClr val="tx1"/>
              </a:solidFill>
            </a:endParaRPr>
          </a:p>
        </p:txBody>
      </p:sp>
      <p:sp>
        <p:nvSpPr>
          <p:cNvPr id="8" name="Pentagon 7"/>
          <p:cNvSpPr/>
          <p:nvPr/>
        </p:nvSpPr>
        <p:spPr>
          <a:xfrm>
            <a:off x="5257799" y="6232812"/>
            <a:ext cx="1482435"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راههای جلوگیری از </a:t>
            </a:r>
            <a:r>
              <a:rPr lang="fa-IR" sz="1400" b="1" dirty="0" smtClean="0">
                <a:solidFill>
                  <a:schemeClr val="tx1"/>
                </a:solidFill>
              </a:rPr>
              <a:t>کاویتاسیون</a:t>
            </a:r>
            <a:endParaRPr lang="fa-IR" sz="1400" b="1" dirty="0">
              <a:solidFill>
                <a:schemeClr val="tx1"/>
              </a:solidFill>
            </a:endParaRPr>
          </a:p>
        </p:txBody>
      </p:sp>
      <p:sp>
        <p:nvSpPr>
          <p:cNvPr id="9" name="Pentagon 8"/>
          <p:cNvSpPr/>
          <p:nvPr/>
        </p:nvSpPr>
        <p:spPr>
          <a:xfrm>
            <a:off x="6719453" y="6232812"/>
            <a:ext cx="1295400" cy="67541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chemeClr val="tx1"/>
                </a:solidFill>
              </a:rPr>
              <a:t>کاویتاسیون </a:t>
            </a:r>
            <a:r>
              <a:rPr lang="fa-IR" sz="1400" b="1" dirty="0" smtClean="0">
                <a:solidFill>
                  <a:schemeClr val="tx1"/>
                </a:solidFill>
              </a:rPr>
              <a:t>در پمپ ها</a:t>
            </a:r>
            <a:endParaRPr lang="en-US" sz="1400" b="1" dirty="0"/>
          </a:p>
        </p:txBody>
      </p:sp>
      <p:sp>
        <p:nvSpPr>
          <p:cNvPr id="10" name="Pentagon 9"/>
          <p:cNvSpPr/>
          <p:nvPr/>
        </p:nvSpPr>
        <p:spPr>
          <a:xfrm>
            <a:off x="8014853" y="6232812"/>
            <a:ext cx="1129147" cy="649432"/>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پیشنهادات</a:t>
            </a:r>
            <a:endParaRPr lang="en-US" sz="1400" b="1"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1" y="-6927"/>
            <a:ext cx="9171711" cy="6232810"/>
          </a:xfrm>
          <a:prstGeom prst="rect">
            <a:avLst/>
          </a:prstGeom>
        </p:spPr>
      </p:pic>
      <p:sp>
        <p:nvSpPr>
          <p:cNvPr id="3" name="TextBox 2"/>
          <p:cNvSpPr txBox="1"/>
          <p:nvPr/>
        </p:nvSpPr>
        <p:spPr>
          <a:xfrm>
            <a:off x="112567" y="1101437"/>
            <a:ext cx="8891153" cy="1754326"/>
          </a:xfrm>
          <a:prstGeom prst="rect">
            <a:avLst/>
          </a:prstGeom>
          <a:solidFill>
            <a:schemeClr val="accent3">
              <a:lumMod val="60000"/>
              <a:lumOff val="40000"/>
            </a:schemeClr>
          </a:solidFill>
          <a:ln>
            <a:solidFill>
              <a:schemeClr val="tx1">
                <a:lumMod val="95000"/>
                <a:lumOff val="5000"/>
              </a:schemeClr>
            </a:solidFill>
          </a:ln>
        </p:spPr>
        <p:txBody>
          <a:bodyPr wrap="square" rtlCol="0">
            <a:spAutoFit/>
          </a:bodyPr>
          <a:lstStyle/>
          <a:p>
            <a:pPr algn="r"/>
            <a:r>
              <a:rPr lang="fa-IR" dirty="0"/>
              <a:t>طبق شکل </a:t>
            </a:r>
            <a:r>
              <a:rPr lang="fa-IR" dirty="0" smtClean="0"/>
              <a:t>زیر </a:t>
            </a:r>
            <a:r>
              <a:rPr lang="fa-IR" dirty="0"/>
              <a:t>فرض می‌کنیم ظرفی داریم که حول محور خود با سرعت زاویه‌ای مشخص می‌چرخد. طبق مفاهیم چرخش لوله‌های </a:t>
            </a:r>
            <a:r>
              <a:rPr lang="en-US" dirty="0"/>
              <a:t>U </a:t>
            </a:r>
            <a:r>
              <a:rPr lang="fa-IR" dirty="0"/>
              <a:t>شکل، در لوله‌ها باید خط سهمی شکل در جریان‌ها ایجاد شود ولی در این لوله که یک سر آن بسته است؛ در سمت چپ لوله مایع نمی‌تواند بیاید پایین چون جای مایع چیزی نیست که پر بشود و خلا هم نمی‌تواند ایجاد شود. بنابراین آب در سمت چپ پایین نمی‌آید و چون در سمت چپ پایین نمی‌آید، بنابراین سمت راست بالا نمی‌رود. اما اگر سرعت زاویه‌ای آن قدر زیاد شود که فشار ایجاد شده در نوک بالای سمت چپ به فشار بخار می‌رسد، در آن نقطه تبخیر رخ می‌دهد که در واقع فرایند کاویتاسیون رخ می‌دهد.</a:t>
            </a:r>
            <a:endParaRPr lang="en-US" dirty="0"/>
          </a:p>
        </p:txBody>
      </p:sp>
      <p:sp>
        <p:nvSpPr>
          <p:cNvPr id="11" name="Oval 10"/>
          <p:cNvSpPr/>
          <p:nvPr/>
        </p:nvSpPr>
        <p:spPr>
          <a:xfrm>
            <a:off x="6889174" y="13855"/>
            <a:ext cx="2254826" cy="1066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chemeClr val="tx1"/>
                </a:solidFill>
              </a:rPr>
              <a:t>کاویتاسیون در لوله‌های </a:t>
            </a:r>
            <a:r>
              <a:rPr lang="en-US" sz="2000" dirty="0">
                <a:solidFill>
                  <a:schemeClr val="tx1"/>
                </a:solidFill>
              </a:rPr>
              <a:t>U </a:t>
            </a:r>
            <a:r>
              <a:rPr lang="fa-IR" sz="2000" dirty="0" smtClean="0">
                <a:solidFill>
                  <a:schemeClr val="tx1"/>
                </a:solidFill>
              </a:rPr>
              <a:t>شکل</a:t>
            </a:r>
            <a:endParaRPr lang="fa-IR" sz="2000" dirty="0">
              <a:solidFill>
                <a:schemeClr val="tx1"/>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847" y="3657600"/>
            <a:ext cx="2871354" cy="2412856"/>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4759" y="3429000"/>
            <a:ext cx="5479250" cy="2662238"/>
          </a:xfrm>
          <a:prstGeom prst="rect">
            <a:avLst/>
          </a:prstGeom>
        </p:spPr>
      </p:pic>
    </p:spTree>
    <p:extLst>
      <p:ext uri="{BB962C8B-B14F-4D97-AF65-F5344CB8AC3E}">
        <p14:creationId xmlns:p14="http://schemas.microsoft.com/office/powerpoint/2010/main" val="324866102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7710" y="6232814"/>
            <a:ext cx="1136073"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chemeClr val="tx1"/>
                </a:solidFill>
              </a:rPr>
              <a:t>مقدمه</a:t>
            </a:r>
            <a:endParaRPr lang="en-US" sz="3600" dirty="0">
              <a:solidFill>
                <a:schemeClr val="tx1"/>
              </a:solidFill>
            </a:endParaRPr>
          </a:p>
        </p:txBody>
      </p:sp>
      <p:sp>
        <p:nvSpPr>
          <p:cNvPr id="5" name="Pentagon 4"/>
          <p:cNvSpPr/>
          <p:nvPr/>
        </p:nvSpPr>
        <p:spPr>
          <a:xfrm>
            <a:off x="1108364" y="6232812"/>
            <a:ext cx="1260763" cy="649433"/>
          </a:xfrm>
          <a:prstGeom prst="homePlate">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chemeClr val="tx1"/>
                </a:solidFill>
              </a:rPr>
              <a:t>کاویتاسیون</a:t>
            </a:r>
            <a:endParaRPr lang="en-US" sz="1400" b="1" dirty="0">
              <a:solidFill>
                <a:schemeClr val="tx1"/>
              </a:solidFill>
            </a:endParaRPr>
          </a:p>
        </p:txBody>
      </p:sp>
      <p:sp>
        <p:nvSpPr>
          <p:cNvPr id="6" name="Pentagon 5"/>
          <p:cNvSpPr/>
          <p:nvPr/>
        </p:nvSpPr>
        <p:spPr>
          <a:xfrm>
            <a:off x="2334491" y="6232812"/>
            <a:ext cx="1399309"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b="1" dirty="0">
                <a:solidFill>
                  <a:schemeClr val="tx1"/>
                </a:solidFill>
              </a:rPr>
              <a:t>کاویتاسیون در لوله‌های </a:t>
            </a:r>
            <a:r>
              <a:rPr lang="en-US" sz="1400" b="1" dirty="0">
                <a:solidFill>
                  <a:schemeClr val="tx1"/>
                </a:solidFill>
              </a:rPr>
              <a:t>U </a:t>
            </a:r>
            <a:r>
              <a:rPr lang="fa-IR" sz="1400" b="1" dirty="0" smtClean="0">
                <a:solidFill>
                  <a:schemeClr val="tx1"/>
                </a:solidFill>
              </a:rPr>
              <a:t>شکل</a:t>
            </a:r>
            <a:endParaRPr lang="fa-IR" sz="1400" b="1" dirty="0">
              <a:solidFill>
                <a:schemeClr val="tx1"/>
              </a:solidFill>
            </a:endParaRPr>
          </a:p>
        </p:txBody>
      </p:sp>
      <p:sp>
        <p:nvSpPr>
          <p:cNvPr id="7" name="Pentagon 6"/>
          <p:cNvSpPr/>
          <p:nvPr/>
        </p:nvSpPr>
        <p:spPr>
          <a:xfrm>
            <a:off x="3733800" y="6232812"/>
            <a:ext cx="1524000" cy="649431"/>
          </a:xfrm>
          <a:prstGeom prst="homeP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سوپر </a:t>
            </a:r>
            <a:r>
              <a:rPr lang="fa-IR" sz="1400" b="1" dirty="0" smtClean="0">
                <a:solidFill>
                  <a:schemeClr val="tx1"/>
                </a:solidFill>
              </a:rPr>
              <a:t>کاویتاسیون</a:t>
            </a:r>
            <a:endParaRPr lang="fa-IR" sz="1400" b="1" dirty="0">
              <a:solidFill>
                <a:schemeClr val="tx1"/>
              </a:solidFill>
            </a:endParaRPr>
          </a:p>
        </p:txBody>
      </p:sp>
      <p:sp>
        <p:nvSpPr>
          <p:cNvPr id="8" name="Pentagon 7"/>
          <p:cNvSpPr/>
          <p:nvPr/>
        </p:nvSpPr>
        <p:spPr>
          <a:xfrm>
            <a:off x="5257799" y="6232812"/>
            <a:ext cx="1482435"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راههای جلوگیری از </a:t>
            </a:r>
            <a:r>
              <a:rPr lang="fa-IR" sz="1400" b="1" dirty="0" smtClean="0">
                <a:solidFill>
                  <a:schemeClr val="tx1"/>
                </a:solidFill>
              </a:rPr>
              <a:t>کاویتاسیون</a:t>
            </a:r>
            <a:endParaRPr lang="fa-IR" sz="1400" b="1" dirty="0">
              <a:solidFill>
                <a:schemeClr val="tx1"/>
              </a:solidFill>
            </a:endParaRPr>
          </a:p>
        </p:txBody>
      </p:sp>
      <p:sp>
        <p:nvSpPr>
          <p:cNvPr id="9" name="Pentagon 8"/>
          <p:cNvSpPr/>
          <p:nvPr/>
        </p:nvSpPr>
        <p:spPr>
          <a:xfrm>
            <a:off x="6719453" y="6232812"/>
            <a:ext cx="1295400" cy="67541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chemeClr val="tx1"/>
                </a:solidFill>
              </a:rPr>
              <a:t>کاویتاسیون </a:t>
            </a:r>
            <a:r>
              <a:rPr lang="fa-IR" sz="1400" b="1" dirty="0" smtClean="0">
                <a:solidFill>
                  <a:schemeClr val="tx1"/>
                </a:solidFill>
              </a:rPr>
              <a:t>در پمپ ها</a:t>
            </a:r>
            <a:endParaRPr lang="en-US" sz="1400" b="1" dirty="0"/>
          </a:p>
        </p:txBody>
      </p:sp>
      <p:sp>
        <p:nvSpPr>
          <p:cNvPr id="10" name="Pentagon 9"/>
          <p:cNvSpPr/>
          <p:nvPr/>
        </p:nvSpPr>
        <p:spPr>
          <a:xfrm>
            <a:off x="8014853" y="6232812"/>
            <a:ext cx="1129147" cy="649432"/>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پیشنهادات</a:t>
            </a:r>
            <a:endParaRPr lang="en-US" sz="1400" b="1" dirty="0">
              <a:solidFill>
                <a:schemeClr val="tx1"/>
              </a:solidFill>
            </a:endParaRPr>
          </a:p>
        </p:txBody>
      </p:sp>
      <p:sp>
        <p:nvSpPr>
          <p:cNvPr id="13" name="Rectangle 12"/>
          <p:cNvSpPr/>
          <p:nvPr/>
        </p:nvSpPr>
        <p:spPr>
          <a:xfrm>
            <a:off x="671946" y="1143000"/>
            <a:ext cx="8014854" cy="2397702"/>
          </a:xfrm>
          <a:prstGeom prst="rect">
            <a:avLst/>
          </a:prstGeom>
          <a:solidFill>
            <a:schemeClr val="accent3">
              <a:lumMod val="60000"/>
              <a:lumOff val="4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400" dirty="0">
                <a:solidFill>
                  <a:schemeClr val="tx1"/>
                </a:solidFill>
              </a:rPr>
              <a:t>پدیده فیزیکی سوپرکاویتاسیون این امکان را فراهم می‌سازد تا یک شناور زیر سطحی در هاله‌ای از یک حباب بزرگ قرار گیرد به گونه‌ای که به جای تماس با آب، که نیروی پسا</a:t>
            </a:r>
            <a:r>
              <a:rPr lang="en-US" sz="2400" dirty="0">
                <a:solidFill>
                  <a:schemeClr val="tx1"/>
                </a:solidFill>
              </a:rPr>
              <a:t> (Drag) </a:t>
            </a:r>
            <a:r>
              <a:rPr lang="ar-SA" sz="2400" dirty="0">
                <a:solidFill>
                  <a:schemeClr val="tx1"/>
                </a:solidFill>
              </a:rPr>
              <a:t>زیادی را تولید می‌کند، تنها با بخار آب در تماس باشد و بدین گونه اصطکاک به میزان بسیار زیادی کاهش می‌یابد و در نتیجه شناور راحت تر و با سرعت بالاتر حرکت می‌کند</a:t>
            </a:r>
            <a:r>
              <a:rPr lang="en-US" sz="2400" dirty="0" smtClean="0">
                <a:solidFill>
                  <a:schemeClr val="tx1"/>
                </a:solidFill>
              </a:rPr>
              <a:t>.</a:t>
            </a:r>
            <a:endParaRPr lang="en-US" sz="2400" dirty="0">
              <a:solidFill>
                <a:schemeClr val="tx1"/>
              </a:solidFill>
            </a:endParaRPr>
          </a:p>
        </p:txBody>
      </p:sp>
      <p:sp>
        <p:nvSpPr>
          <p:cNvPr id="14" name="Oval 13"/>
          <p:cNvSpPr/>
          <p:nvPr/>
        </p:nvSpPr>
        <p:spPr>
          <a:xfrm>
            <a:off x="5410201" y="-1"/>
            <a:ext cx="3733800" cy="111702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solidFill>
                  <a:schemeClr val="tx1"/>
                </a:solidFill>
              </a:rPr>
              <a:t>سوپر </a:t>
            </a:r>
            <a:r>
              <a:rPr lang="fa-IR" sz="3200" b="1" dirty="0" smtClean="0">
                <a:solidFill>
                  <a:schemeClr val="tx1"/>
                </a:solidFill>
              </a:rPr>
              <a:t>کاویتاسیون</a:t>
            </a:r>
            <a:endParaRPr lang="fa-IR" sz="3200" b="1" dirty="0">
              <a:solidFill>
                <a:schemeClr val="tx1"/>
              </a:solidFill>
            </a:endParaRPr>
          </a:p>
        </p:txBody>
      </p:sp>
      <p:pic>
        <p:nvPicPr>
          <p:cNvPr id="15" name="Picture 14"/>
          <p:cNvPicPr>
            <a:picLocks noChangeAspect="1"/>
          </p:cNvPicPr>
          <p:nvPr/>
        </p:nvPicPr>
        <p:blipFill>
          <a:blip r:embed="rId2"/>
          <a:stretch>
            <a:fillRect/>
          </a:stretch>
        </p:blipFill>
        <p:spPr>
          <a:xfrm>
            <a:off x="4629150" y="3800473"/>
            <a:ext cx="4057650" cy="2172568"/>
          </a:xfrm>
          <a:prstGeom prst="rect">
            <a:avLst/>
          </a:prstGeom>
        </p:spPr>
      </p:pic>
      <p:pic>
        <p:nvPicPr>
          <p:cNvPr id="17" name="Picture 16"/>
          <p:cNvPicPr>
            <a:picLocks noChangeAspect="1"/>
          </p:cNvPicPr>
          <p:nvPr/>
        </p:nvPicPr>
        <p:blipFill>
          <a:blip r:embed="rId3"/>
          <a:stretch>
            <a:fillRect/>
          </a:stretch>
        </p:blipFill>
        <p:spPr>
          <a:xfrm>
            <a:off x="378402" y="3810000"/>
            <a:ext cx="3981450" cy="2190750"/>
          </a:xfrm>
          <a:prstGeom prst="rect">
            <a:avLst/>
          </a:prstGeom>
        </p:spPr>
      </p:pic>
    </p:spTree>
    <p:extLst>
      <p:ext uri="{BB962C8B-B14F-4D97-AF65-F5344CB8AC3E}">
        <p14:creationId xmlns:p14="http://schemas.microsoft.com/office/powerpoint/2010/main" val="228031001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7710" y="6232814"/>
            <a:ext cx="1136073"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chemeClr val="tx1"/>
                </a:solidFill>
              </a:rPr>
              <a:t>مقدمه</a:t>
            </a:r>
            <a:endParaRPr lang="en-US" sz="3600" dirty="0">
              <a:solidFill>
                <a:schemeClr val="tx1"/>
              </a:solidFill>
            </a:endParaRPr>
          </a:p>
        </p:txBody>
      </p:sp>
      <p:sp>
        <p:nvSpPr>
          <p:cNvPr id="5" name="Pentagon 4"/>
          <p:cNvSpPr/>
          <p:nvPr/>
        </p:nvSpPr>
        <p:spPr>
          <a:xfrm>
            <a:off x="1108364" y="6232812"/>
            <a:ext cx="1260763" cy="649433"/>
          </a:xfrm>
          <a:prstGeom prst="homePlate">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chemeClr val="tx1"/>
                </a:solidFill>
              </a:rPr>
              <a:t>کاویتاسیون</a:t>
            </a:r>
            <a:endParaRPr lang="en-US" sz="1400" b="1" dirty="0">
              <a:solidFill>
                <a:schemeClr val="tx1"/>
              </a:solidFill>
            </a:endParaRPr>
          </a:p>
        </p:txBody>
      </p:sp>
      <p:sp>
        <p:nvSpPr>
          <p:cNvPr id="6" name="Pentagon 5"/>
          <p:cNvSpPr/>
          <p:nvPr/>
        </p:nvSpPr>
        <p:spPr>
          <a:xfrm>
            <a:off x="2334491" y="6232812"/>
            <a:ext cx="1399309"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b="1" dirty="0">
                <a:solidFill>
                  <a:schemeClr val="tx1"/>
                </a:solidFill>
              </a:rPr>
              <a:t>کاویتاسیون در لوله‌های </a:t>
            </a:r>
            <a:r>
              <a:rPr lang="en-US" sz="1400" b="1" dirty="0">
                <a:solidFill>
                  <a:schemeClr val="tx1"/>
                </a:solidFill>
              </a:rPr>
              <a:t>U </a:t>
            </a:r>
            <a:r>
              <a:rPr lang="fa-IR" sz="1400" b="1" dirty="0" smtClean="0">
                <a:solidFill>
                  <a:schemeClr val="tx1"/>
                </a:solidFill>
              </a:rPr>
              <a:t>شکل</a:t>
            </a:r>
            <a:endParaRPr lang="fa-IR" sz="1400" b="1" dirty="0">
              <a:solidFill>
                <a:schemeClr val="tx1"/>
              </a:solidFill>
            </a:endParaRPr>
          </a:p>
        </p:txBody>
      </p:sp>
      <p:sp>
        <p:nvSpPr>
          <p:cNvPr id="7" name="Pentagon 6"/>
          <p:cNvSpPr/>
          <p:nvPr/>
        </p:nvSpPr>
        <p:spPr>
          <a:xfrm>
            <a:off x="3733800" y="6232812"/>
            <a:ext cx="1524000"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سوپر </a:t>
            </a:r>
            <a:r>
              <a:rPr lang="fa-IR" sz="1400" b="1" dirty="0" smtClean="0">
                <a:solidFill>
                  <a:schemeClr val="tx1"/>
                </a:solidFill>
              </a:rPr>
              <a:t>کاویتاسیون</a:t>
            </a:r>
            <a:endParaRPr lang="fa-IR" sz="1400" b="1" dirty="0">
              <a:solidFill>
                <a:schemeClr val="tx1"/>
              </a:solidFill>
            </a:endParaRPr>
          </a:p>
        </p:txBody>
      </p:sp>
      <p:sp>
        <p:nvSpPr>
          <p:cNvPr id="8" name="Pentagon 7"/>
          <p:cNvSpPr/>
          <p:nvPr/>
        </p:nvSpPr>
        <p:spPr>
          <a:xfrm>
            <a:off x="5257799" y="6232812"/>
            <a:ext cx="1482435" cy="649431"/>
          </a:xfrm>
          <a:prstGeom prst="homeP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راههای جلوگیری از </a:t>
            </a:r>
            <a:r>
              <a:rPr lang="fa-IR" sz="1400" b="1" dirty="0" smtClean="0">
                <a:solidFill>
                  <a:schemeClr val="tx1"/>
                </a:solidFill>
              </a:rPr>
              <a:t>کاویتاسیون</a:t>
            </a:r>
            <a:endParaRPr lang="fa-IR" sz="1400" b="1" dirty="0">
              <a:solidFill>
                <a:schemeClr val="tx1"/>
              </a:solidFill>
            </a:endParaRPr>
          </a:p>
        </p:txBody>
      </p:sp>
      <p:sp>
        <p:nvSpPr>
          <p:cNvPr id="9" name="Pentagon 8"/>
          <p:cNvSpPr/>
          <p:nvPr/>
        </p:nvSpPr>
        <p:spPr>
          <a:xfrm>
            <a:off x="6719453" y="6232812"/>
            <a:ext cx="1295400" cy="67541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chemeClr val="tx1"/>
                </a:solidFill>
              </a:rPr>
              <a:t>کاویتاسیون </a:t>
            </a:r>
            <a:r>
              <a:rPr lang="fa-IR" sz="1400" b="1" dirty="0" smtClean="0">
                <a:solidFill>
                  <a:schemeClr val="tx1"/>
                </a:solidFill>
              </a:rPr>
              <a:t>در پمپ ها</a:t>
            </a:r>
            <a:endParaRPr lang="en-US" sz="1400" b="1" dirty="0"/>
          </a:p>
        </p:txBody>
      </p:sp>
      <p:sp>
        <p:nvSpPr>
          <p:cNvPr id="10" name="Pentagon 9"/>
          <p:cNvSpPr/>
          <p:nvPr/>
        </p:nvSpPr>
        <p:spPr>
          <a:xfrm>
            <a:off x="8014853" y="6232812"/>
            <a:ext cx="1129147" cy="649432"/>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پیشنهادات</a:t>
            </a:r>
            <a:endParaRPr lang="en-US" sz="1400" b="1" dirty="0">
              <a:solidFill>
                <a:schemeClr val="tx1"/>
              </a:solidFill>
            </a:endParaRPr>
          </a:p>
        </p:txBody>
      </p:sp>
      <p:sp>
        <p:nvSpPr>
          <p:cNvPr id="12" name="Rectangle 11"/>
          <p:cNvSpPr/>
          <p:nvPr/>
        </p:nvSpPr>
        <p:spPr>
          <a:xfrm>
            <a:off x="228600" y="1363806"/>
            <a:ext cx="8610600" cy="275099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dirty="0">
                <a:solidFill>
                  <a:schemeClr val="tx1"/>
                </a:solidFill>
              </a:rPr>
              <a:t>این پدیده یکی از خطرناک‌ترین حالت‌هایی است که ممکن است برای یک پمپ به وجود آید. آب یا هر مایع دیگری در هر درجه حرارتی به ازای فشار معینی تبخیر می‌شود. هرگاه در حین جریان مایع در داخل چرخ یک پمپ فشار مایع در نقطه‌ای از فشار تبخیر مایع در درجه حرارت مربوطه کمتر شود حباب‌های بخار یا گاز در فار مایع به وجود می‌آیند و به همراه مایع به نقطه‌ای دیگر با فشار بالاتر حرکت می‌نمایند. اگر در محل جدید فشار مایع به اندازهٔ کافی زیاد باشد حبابهای بخار در این محل تقطیر شده و در نتیجه ذراتی از مایع‌از مسیر اصلی خود منحرف شده و با سرعتهای فوق‌العاده زیاد به اطراف واز جمله پره‌ها برخورد می‌نمایند. در چنین مکانی بسته به شدت برخورد سطح پرهها خورده شده و متخلخل می‌گردد. این پدیده مخرب در پمپ‌ها را کاویتاسیون </a:t>
            </a:r>
            <a:r>
              <a:rPr lang="ar-SA" dirty="0" smtClean="0">
                <a:solidFill>
                  <a:schemeClr val="tx1"/>
                </a:solidFill>
              </a:rPr>
              <a:t>می‌نامند</a:t>
            </a:r>
            <a:r>
              <a:rPr lang="fa-IR" dirty="0" smtClean="0">
                <a:solidFill>
                  <a:schemeClr val="tx1"/>
                </a:solidFill>
              </a:rPr>
              <a:t>.</a:t>
            </a:r>
            <a:endParaRPr lang="fa-IR" dirty="0">
              <a:solidFill>
                <a:schemeClr val="tx1"/>
              </a:solidFill>
            </a:endParaRPr>
          </a:p>
          <a:p>
            <a:pPr algn="r" rtl="1"/>
            <a:r>
              <a:rPr lang="en-US" dirty="0" smtClean="0">
                <a:solidFill>
                  <a:schemeClr val="tx1"/>
                </a:solidFill>
              </a:rPr>
              <a:t>.</a:t>
            </a:r>
            <a:r>
              <a:rPr lang="fa-IR" dirty="0" smtClean="0">
                <a:solidFill>
                  <a:schemeClr val="tx1"/>
                </a:solidFill>
              </a:rPr>
              <a:t> </a:t>
            </a:r>
            <a:r>
              <a:rPr lang="ar-SA" dirty="0" smtClean="0">
                <a:solidFill>
                  <a:schemeClr val="tx1"/>
                </a:solidFill>
              </a:rPr>
              <a:t>پدیده </a:t>
            </a:r>
            <a:r>
              <a:rPr lang="ar-SA" dirty="0">
                <a:solidFill>
                  <a:schemeClr val="tx1"/>
                </a:solidFill>
              </a:rPr>
              <a:t>کاویتاسیون برای پمپ بسیار خطرناک بوده و ممکن است پس از مدت کوتاهی پره‌های پمپ را از بین ببرد. بنابر این باید از وجود چنین پدیده‌ای در پمپ جلوگیری کرد</a:t>
            </a:r>
            <a:r>
              <a:rPr lang="en-US" dirty="0" smtClean="0">
                <a:solidFill>
                  <a:schemeClr val="tx1"/>
                </a:solidFill>
              </a:rPr>
              <a:t>.</a:t>
            </a:r>
            <a:endParaRPr lang="fa-IR" dirty="0" smtClean="0">
              <a:solidFill>
                <a:schemeClr val="tx1"/>
              </a:solidFill>
            </a:endParaRPr>
          </a:p>
        </p:txBody>
      </p:sp>
      <p:sp>
        <p:nvSpPr>
          <p:cNvPr id="14" name="Oval 13"/>
          <p:cNvSpPr/>
          <p:nvPr/>
        </p:nvSpPr>
        <p:spPr>
          <a:xfrm>
            <a:off x="5576452" y="0"/>
            <a:ext cx="3581401" cy="1066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a:solidFill>
                  <a:schemeClr val="tx1"/>
                </a:solidFill>
              </a:rPr>
              <a:t>راههای جلوگیری از </a:t>
            </a:r>
            <a:r>
              <a:rPr lang="fa-IR" sz="2400" b="1" dirty="0" smtClean="0">
                <a:solidFill>
                  <a:schemeClr val="tx1"/>
                </a:solidFill>
              </a:rPr>
              <a:t>کاویتاسیون</a:t>
            </a:r>
            <a:endParaRPr lang="fa-IR" sz="2400" b="1" dirty="0">
              <a:solidFill>
                <a:schemeClr val="tx1"/>
              </a:solidFill>
            </a:endParaRPr>
          </a:p>
        </p:txBody>
      </p:sp>
      <p:pic>
        <p:nvPicPr>
          <p:cNvPr id="16" name="Picture 15"/>
          <p:cNvPicPr>
            <a:picLocks noChangeAspect="1"/>
          </p:cNvPicPr>
          <p:nvPr/>
        </p:nvPicPr>
        <p:blipFill>
          <a:blip r:embed="rId2"/>
          <a:stretch>
            <a:fillRect/>
          </a:stretch>
        </p:blipFill>
        <p:spPr>
          <a:xfrm>
            <a:off x="2667000" y="4418733"/>
            <a:ext cx="3158837" cy="1524000"/>
          </a:xfrm>
          <a:prstGeom prst="rect">
            <a:avLst/>
          </a:prstGeom>
        </p:spPr>
      </p:pic>
    </p:spTree>
    <p:extLst>
      <p:ext uri="{BB962C8B-B14F-4D97-AF65-F5344CB8AC3E}">
        <p14:creationId xmlns:p14="http://schemas.microsoft.com/office/powerpoint/2010/main" val="4236670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7710" y="6232814"/>
            <a:ext cx="1136073"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chemeClr val="tx1"/>
                </a:solidFill>
              </a:rPr>
              <a:t>مقدمه</a:t>
            </a:r>
            <a:endParaRPr lang="en-US" sz="3600" dirty="0">
              <a:solidFill>
                <a:schemeClr val="tx1"/>
              </a:solidFill>
            </a:endParaRPr>
          </a:p>
        </p:txBody>
      </p:sp>
      <p:sp>
        <p:nvSpPr>
          <p:cNvPr id="5" name="Pentagon 4"/>
          <p:cNvSpPr/>
          <p:nvPr/>
        </p:nvSpPr>
        <p:spPr>
          <a:xfrm>
            <a:off x="1108364" y="6232812"/>
            <a:ext cx="1260763" cy="649433"/>
          </a:xfrm>
          <a:prstGeom prst="homePlate">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chemeClr val="tx1"/>
                </a:solidFill>
              </a:rPr>
              <a:t>کاویتاسیون</a:t>
            </a:r>
            <a:endParaRPr lang="en-US" sz="1400" b="1" dirty="0">
              <a:solidFill>
                <a:schemeClr val="tx1"/>
              </a:solidFill>
            </a:endParaRPr>
          </a:p>
        </p:txBody>
      </p:sp>
      <p:sp>
        <p:nvSpPr>
          <p:cNvPr id="6" name="Pentagon 5"/>
          <p:cNvSpPr/>
          <p:nvPr/>
        </p:nvSpPr>
        <p:spPr>
          <a:xfrm>
            <a:off x="2334491" y="6232812"/>
            <a:ext cx="1399309"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b="1" dirty="0">
                <a:solidFill>
                  <a:schemeClr val="tx1"/>
                </a:solidFill>
              </a:rPr>
              <a:t>کاویتاسیون در لوله‌های </a:t>
            </a:r>
            <a:r>
              <a:rPr lang="en-US" sz="1400" b="1" dirty="0">
                <a:solidFill>
                  <a:schemeClr val="tx1"/>
                </a:solidFill>
              </a:rPr>
              <a:t>U </a:t>
            </a:r>
            <a:r>
              <a:rPr lang="fa-IR" sz="1400" b="1" dirty="0" smtClean="0">
                <a:solidFill>
                  <a:schemeClr val="tx1"/>
                </a:solidFill>
              </a:rPr>
              <a:t>شکل</a:t>
            </a:r>
            <a:endParaRPr lang="fa-IR" sz="1400" b="1" dirty="0">
              <a:solidFill>
                <a:schemeClr val="tx1"/>
              </a:solidFill>
            </a:endParaRPr>
          </a:p>
        </p:txBody>
      </p:sp>
      <p:sp>
        <p:nvSpPr>
          <p:cNvPr id="7" name="Pentagon 6"/>
          <p:cNvSpPr/>
          <p:nvPr/>
        </p:nvSpPr>
        <p:spPr>
          <a:xfrm>
            <a:off x="3733800" y="6232812"/>
            <a:ext cx="1524000"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سوپر </a:t>
            </a:r>
            <a:r>
              <a:rPr lang="fa-IR" sz="1400" b="1" dirty="0" smtClean="0">
                <a:solidFill>
                  <a:schemeClr val="tx1"/>
                </a:solidFill>
              </a:rPr>
              <a:t>کاویتاسیون</a:t>
            </a:r>
            <a:endParaRPr lang="fa-IR" sz="1400" b="1" dirty="0">
              <a:solidFill>
                <a:schemeClr val="tx1"/>
              </a:solidFill>
            </a:endParaRPr>
          </a:p>
        </p:txBody>
      </p:sp>
      <p:sp>
        <p:nvSpPr>
          <p:cNvPr id="8" name="Pentagon 7"/>
          <p:cNvSpPr/>
          <p:nvPr/>
        </p:nvSpPr>
        <p:spPr>
          <a:xfrm>
            <a:off x="5257799" y="6232812"/>
            <a:ext cx="1482435" cy="649431"/>
          </a:xfrm>
          <a:prstGeom prst="homeP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راههای جلوگیری از </a:t>
            </a:r>
            <a:r>
              <a:rPr lang="fa-IR" sz="1400" b="1" dirty="0" smtClean="0">
                <a:solidFill>
                  <a:schemeClr val="tx1"/>
                </a:solidFill>
              </a:rPr>
              <a:t>کاویتاسیون</a:t>
            </a:r>
            <a:endParaRPr lang="fa-IR" sz="1400" b="1" dirty="0">
              <a:solidFill>
                <a:schemeClr val="tx1"/>
              </a:solidFill>
            </a:endParaRPr>
          </a:p>
        </p:txBody>
      </p:sp>
      <p:sp>
        <p:nvSpPr>
          <p:cNvPr id="9" name="Pentagon 8"/>
          <p:cNvSpPr/>
          <p:nvPr/>
        </p:nvSpPr>
        <p:spPr>
          <a:xfrm>
            <a:off x="6719453" y="6232812"/>
            <a:ext cx="1295400" cy="67541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chemeClr val="tx1"/>
                </a:solidFill>
              </a:rPr>
              <a:t>کاویتاسیون </a:t>
            </a:r>
            <a:r>
              <a:rPr lang="fa-IR" sz="1400" b="1" dirty="0" smtClean="0">
                <a:solidFill>
                  <a:schemeClr val="tx1"/>
                </a:solidFill>
              </a:rPr>
              <a:t>در پمپ ها</a:t>
            </a:r>
            <a:endParaRPr lang="en-US" sz="1400" b="1" dirty="0"/>
          </a:p>
        </p:txBody>
      </p:sp>
      <p:sp>
        <p:nvSpPr>
          <p:cNvPr id="10" name="Pentagon 9"/>
          <p:cNvSpPr/>
          <p:nvPr/>
        </p:nvSpPr>
        <p:spPr>
          <a:xfrm>
            <a:off x="8014853" y="6232812"/>
            <a:ext cx="1129147" cy="649432"/>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پیشنهادات</a:t>
            </a:r>
            <a:endParaRPr lang="en-US" sz="1400" b="1" dirty="0">
              <a:solidFill>
                <a:schemeClr val="tx1"/>
              </a:solidFill>
            </a:endParaRPr>
          </a:p>
        </p:txBody>
      </p:sp>
      <p:sp>
        <p:nvSpPr>
          <p:cNvPr id="11" name="Oval 10"/>
          <p:cNvSpPr/>
          <p:nvPr/>
        </p:nvSpPr>
        <p:spPr>
          <a:xfrm>
            <a:off x="5576452" y="0"/>
            <a:ext cx="3581401" cy="1295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a:solidFill>
                  <a:schemeClr val="tx1"/>
                </a:solidFill>
              </a:rPr>
              <a:t>راههای جلوگیری از </a:t>
            </a:r>
            <a:r>
              <a:rPr lang="fa-IR" sz="2400" b="1" dirty="0" smtClean="0">
                <a:solidFill>
                  <a:schemeClr val="tx1"/>
                </a:solidFill>
              </a:rPr>
              <a:t>کاویتاسیون</a:t>
            </a:r>
            <a:endParaRPr lang="fa-IR" sz="2400" b="1" dirty="0">
              <a:solidFill>
                <a:schemeClr val="tx1"/>
              </a:solidFill>
            </a:endParaRPr>
          </a:p>
        </p:txBody>
      </p:sp>
      <p:sp>
        <p:nvSpPr>
          <p:cNvPr id="12" name="Rectangle 11"/>
          <p:cNvSpPr/>
          <p:nvPr/>
        </p:nvSpPr>
        <p:spPr>
          <a:xfrm>
            <a:off x="381000" y="1447800"/>
            <a:ext cx="8382000" cy="4191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dirty="0">
                <a:solidFill>
                  <a:schemeClr val="tx1"/>
                </a:solidFill>
              </a:rPr>
              <a:t>کاویتاسیون همواره با صداهای منقطع شروع شده وسپس در صورت ادامه کاهش فشار در دهانه ورودی پمپ بر شدت این صداها افزوده می‌گردد. صدای کاویتاسیون مخصوص ومشخص بوده و شبیه برخورد گلوله‌هایی به سطح فلزی است. همزمان با تولید این صدا پمپ نیز به ارتعاش در می‌آید. در انتها این صداهای منقطع به صداهایی شدید ودائم تبدیل می‌گردد و در همین حال نیز راندمان پمپ به شدت کاهش میابد. این پدیده در سرعت‌های بالا باعث خرابی و ایجاد گودال </a:t>
            </a:r>
            <a:r>
              <a:rPr lang="ar-SA" dirty="0" smtClean="0">
                <a:solidFill>
                  <a:schemeClr val="tx1"/>
                </a:solidFill>
              </a:rPr>
              <a:t>می‌گردد</a:t>
            </a:r>
            <a:r>
              <a:rPr lang="fa-IR" dirty="0" smtClean="0">
                <a:solidFill>
                  <a:schemeClr val="tx1"/>
                </a:solidFill>
              </a:rPr>
              <a:t>.</a:t>
            </a:r>
          </a:p>
          <a:p>
            <a:pPr algn="r" rtl="1"/>
            <a:r>
              <a:rPr lang="ar-SA" dirty="0">
                <a:solidFill>
                  <a:schemeClr val="tx1"/>
                </a:solidFill>
              </a:rPr>
              <a:t>گاهی در یک سیستم هیدرولیکی به علت بالا رفتن سرعت، فشار منطقه‌ای پائین می‌آید و ممکن است این فشار به حدی پائین بیاید که برابر فشار سیال در آن شرایط باشد و یا در طول سرریز یا حوضچه خلاءزایی در اثر وجود ناصافیها و یا ناهمواریهای کف سرریز خطوط جریان از بستر خود جدا شده و بر اثر این جداشدگی فشار موضعی در منطقه جداشدگی کاهش یافته و ممکن است که به فشار بخار سیال برسد. در این صورت بر اثر این دو عامل بلافاصله مایعی که در آن قسمت از مایع در جریان است به حالت جوشش درامده و سیال به بخار تبدیل شده و حبابهایی از بخار بوجود میاید. این حباب‌ها پس از طی مسیر کوتاهی به منطقه‌ای با فشار بیشتر رسیده و منفجر می‌شود و تولید سر وصدا می‌کند و امواج ضربه‌ای ایجاد می‌کند و به مرز بین سیال و سازه ضربه زده و پس از مدت کوتاهی روی مرز جامد ایجاد فرسایش و خوردگی می‌کند. تبدیل مجدد حبابها به مایع و فشار ناشی از انفجار آن گاهی به </a:t>
            </a:r>
            <a:r>
              <a:rPr lang="fa-IR" dirty="0">
                <a:solidFill>
                  <a:schemeClr val="tx1"/>
                </a:solidFill>
              </a:rPr>
              <a:t>۱۰۰۰</a:t>
            </a:r>
            <a:r>
              <a:rPr lang="ar-SA" dirty="0">
                <a:solidFill>
                  <a:schemeClr val="tx1"/>
                </a:solidFill>
              </a:rPr>
              <a:t> مگا پاسکال </a:t>
            </a:r>
            <a:r>
              <a:rPr lang="ar-SA" dirty="0" smtClean="0">
                <a:solidFill>
                  <a:schemeClr val="tx1"/>
                </a:solidFill>
              </a:rPr>
              <a:t>می‌رسد</a:t>
            </a:r>
            <a:r>
              <a:rPr lang="fa-IR"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16826133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7710" y="6232814"/>
            <a:ext cx="1136073"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chemeClr val="tx1"/>
                </a:solidFill>
              </a:rPr>
              <a:t>مقدمه</a:t>
            </a:r>
            <a:endParaRPr lang="en-US" sz="3600" dirty="0">
              <a:solidFill>
                <a:schemeClr val="tx1"/>
              </a:solidFill>
            </a:endParaRPr>
          </a:p>
        </p:txBody>
      </p:sp>
      <p:sp>
        <p:nvSpPr>
          <p:cNvPr id="5" name="Pentagon 4"/>
          <p:cNvSpPr/>
          <p:nvPr/>
        </p:nvSpPr>
        <p:spPr>
          <a:xfrm>
            <a:off x="1108364" y="6232812"/>
            <a:ext cx="1260763" cy="649433"/>
          </a:xfrm>
          <a:prstGeom prst="homePlate">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chemeClr val="tx1"/>
                </a:solidFill>
              </a:rPr>
              <a:t>کاویتاسیون</a:t>
            </a:r>
            <a:endParaRPr lang="en-US" sz="1400" b="1" dirty="0">
              <a:solidFill>
                <a:schemeClr val="tx1"/>
              </a:solidFill>
            </a:endParaRPr>
          </a:p>
        </p:txBody>
      </p:sp>
      <p:sp>
        <p:nvSpPr>
          <p:cNvPr id="6" name="Pentagon 5"/>
          <p:cNvSpPr/>
          <p:nvPr/>
        </p:nvSpPr>
        <p:spPr>
          <a:xfrm>
            <a:off x="2334491" y="6232812"/>
            <a:ext cx="1399309"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b="1" dirty="0">
                <a:solidFill>
                  <a:schemeClr val="tx1"/>
                </a:solidFill>
              </a:rPr>
              <a:t>کاویتاسیون در لوله‌های </a:t>
            </a:r>
            <a:r>
              <a:rPr lang="en-US" sz="1400" b="1" dirty="0">
                <a:solidFill>
                  <a:schemeClr val="tx1"/>
                </a:solidFill>
              </a:rPr>
              <a:t>U </a:t>
            </a:r>
            <a:r>
              <a:rPr lang="fa-IR" sz="1400" b="1" dirty="0" smtClean="0">
                <a:solidFill>
                  <a:schemeClr val="tx1"/>
                </a:solidFill>
              </a:rPr>
              <a:t>شکل</a:t>
            </a:r>
            <a:endParaRPr lang="fa-IR" sz="1400" b="1" dirty="0">
              <a:solidFill>
                <a:schemeClr val="tx1"/>
              </a:solidFill>
            </a:endParaRPr>
          </a:p>
        </p:txBody>
      </p:sp>
      <p:sp>
        <p:nvSpPr>
          <p:cNvPr id="7" name="Pentagon 6"/>
          <p:cNvSpPr/>
          <p:nvPr/>
        </p:nvSpPr>
        <p:spPr>
          <a:xfrm>
            <a:off x="3733800" y="6232812"/>
            <a:ext cx="1524000"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سوپر </a:t>
            </a:r>
            <a:r>
              <a:rPr lang="fa-IR" sz="1400" b="1" dirty="0" smtClean="0">
                <a:solidFill>
                  <a:schemeClr val="tx1"/>
                </a:solidFill>
              </a:rPr>
              <a:t>کاویتاسیون</a:t>
            </a:r>
            <a:endParaRPr lang="fa-IR" sz="1400" b="1" dirty="0">
              <a:solidFill>
                <a:schemeClr val="tx1"/>
              </a:solidFill>
            </a:endParaRPr>
          </a:p>
        </p:txBody>
      </p:sp>
      <p:sp>
        <p:nvSpPr>
          <p:cNvPr id="8" name="Pentagon 7"/>
          <p:cNvSpPr/>
          <p:nvPr/>
        </p:nvSpPr>
        <p:spPr>
          <a:xfrm>
            <a:off x="5257799" y="6232812"/>
            <a:ext cx="1482435"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راههای جلوگیری از </a:t>
            </a:r>
            <a:r>
              <a:rPr lang="fa-IR" sz="1400" b="1" dirty="0" smtClean="0">
                <a:solidFill>
                  <a:schemeClr val="tx1"/>
                </a:solidFill>
              </a:rPr>
              <a:t>کاویتاسیون</a:t>
            </a:r>
            <a:endParaRPr lang="fa-IR" sz="1400" b="1" dirty="0">
              <a:solidFill>
                <a:schemeClr val="tx1"/>
              </a:solidFill>
            </a:endParaRPr>
          </a:p>
        </p:txBody>
      </p:sp>
      <p:sp>
        <p:nvSpPr>
          <p:cNvPr id="9" name="Pentagon 8"/>
          <p:cNvSpPr/>
          <p:nvPr/>
        </p:nvSpPr>
        <p:spPr>
          <a:xfrm>
            <a:off x="6719453" y="6232812"/>
            <a:ext cx="1295400" cy="675410"/>
          </a:xfrm>
          <a:prstGeom prst="homeP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chemeClr val="tx1"/>
                </a:solidFill>
              </a:rPr>
              <a:t>کاویتاسیون </a:t>
            </a:r>
            <a:r>
              <a:rPr lang="fa-IR" sz="1400" b="1" dirty="0" smtClean="0">
                <a:solidFill>
                  <a:schemeClr val="tx1"/>
                </a:solidFill>
              </a:rPr>
              <a:t>در پمپ ها</a:t>
            </a:r>
            <a:endParaRPr lang="en-US" sz="1400" b="1" dirty="0"/>
          </a:p>
        </p:txBody>
      </p:sp>
      <p:sp>
        <p:nvSpPr>
          <p:cNvPr id="10" name="Pentagon 9"/>
          <p:cNvSpPr/>
          <p:nvPr/>
        </p:nvSpPr>
        <p:spPr>
          <a:xfrm>
            <a:off x="8014853" y="6232812"/>
            <a:ext cx="1129147" cy="649432"/>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پیشنهادات</a:t>
            </a:r>
            <a:endParaRPr lang="en-US" sz="1400" b="1" dirty="0">
              <a:solidFill>
                <a:schemeClr val="tx1"/>
              </a:solidFill>
            </a:endParaRPr>
          </a:p>
        </p:txBody>
      </p:sp>
      <p:sp>
        <p:nvSpPr>
          <p:cNvPr id="11" name="Oval 10"/>
          <p:cNvSpPr/>
          <p:nvPr/>
        </p:nvSpPr>
        <p:spPr>
          <a:xfrm>
            <a:off x="4495800" y="13855"/>
            <a:ext cx="4648200" cy="762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dirty="0">
                <a:solidFill>
                  <a:schemeClr val="tx1"/>
                </a:solidFill>
              </a:rPr>
              <a:t>کاویتاسیون تبخیری (نارسایی</a:t>
            </a:r>
            <a:r>
              <a:rPr lang="en-US" dirty="0">
                <a:solidFill>
                  <a:schemeClr val="tx1"/>
                </a:solidFill>
              </a:rPr>
              <a:t> </a:t>
            </a:r>
            <a:r>
              <a:rPr lang="en-US" dirty="0" err="1" smtClean="0">
                <a:solidFill>
                  <a:schemeClr val="tx1"/>
                </a:solidFill>
              </a:rPr>
              <a:t>NPSHa</a:t>
            </a:r>
            <a:r>
              <a:rPr lang="ar-SA" dirty="0">
                <a:solidFill>
                  <a:schemeClr val="tx1"/>
                </a:solidFill>
              </a:rPr>
              <a:t>)</a:t>
            </a:r>
            <a:endParaRPr lang="en-US" dirty="0">
              <a:solidFill>
                <a:schemeClr val="tx1"/>
              </a:solidFill>
            </a:endParaRPr>
          </a:p>
        </p:txBody>
      </p:sp>
      <p:sp>
        <p:nvSpPr>
          <p:cNvPr id="12" name="Rounded Rectangle 11"/>
          <p:cNvSpPr/>
          <p:nvPr/>
        </p:nvSpPr>
        <p:spPr>
          <a:xfrm>
            <a:off x="228600" y="990600"/>
            <a:ext cx="8610599" cy="50292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600" dirty="0">
                <a:solidFill>
                  <a:schemeClr val="tx1"/>
                </a:solidFill>
              </a:rPr>
              <a:t>شایعترین نوع کاویتاسیون می‌باشد و حدود </a:t>
            </a:r>
            <a:r>
              <a:rPr lang="fa-IR" sz="1600" dirty="0">
                <a:solidFill>
                  <a:schemeClr val="tx1"/>
                </a:solidFill>
              </a:rPr>
              <a:t>۷۰٪</a:t>
            </a:r>
            <a:r>
              <a:rPr lang="ar-SA" sz="1600" dirty="0">
                <a:solidFill>
                  <a:schemeClr val="tx1"/>
                </a:solidFill>
              </a:rPr>
              <a:t> از کاویتاسیون‌ها را در بر می‌گیرد. برای جلوگیری از این نوع کاویتاسیون، مقدار</a:t>
            </a:r>
            <a:r>
              <a:rPr lang="en-US" sz="1600" dirty="0">
                <a:solidFill>
                  <a:schemeClr val="tx1"/>
                </a:solidFill>
              </a:rPr>
              <a:t> </a:t>
            </a:r>
            <a:r>
              <a:rPr lang="en-US" sz="1600" dirty="0" err="1">
                <a:solidFill>
                  <a:schemeClr val="tx1"/>
                </a:solidFill>
              </a:rPr>
              <a:t>NPSHa</a:t>
            </a:r>
            <a:r>
              <a:rPr lang="en-US" sz="1600" dirty="0">
                <a:solidFill>
                  <a:schemeClr val="tx1"/>
                </a:solidFill>
              </a:rPr>
              <a:t> </a:t>
            </a:r>
            <a:r>
              <a:rPr lang="ar-SA" sz="1600" dirty="0">
                <a:solidFill>
                  <a:schemeClr val="tx1"/>
                </a:solidFill>
              </a:rPr>
              <a:t>در سیستم باید از مقدار</a:t>
            </a:r>
            <a:r>
              <a:rPr lang="en-US" sz="1600" dirty="0">
                <a:solidFill>
                  <a:schemeClr val="tx1"/>
                </a:solidFill>
              </a:rPr>
              <a:t> </a:t>
            </a:r>
            <a:r>
              <a:rPr lang="en-US" sz="1600" dirty="0" err="1" smtClean="0">
                <a:solidFill>
                  <a:schemeClr val="tx1"/>
                </a:solidFill>
              </a:rPr>
              <a:t>NPSHr</a:t>
            </a:r>
            <a:r>
              <a:rPr lang="fa-IR" sz="1600" dirty="0" smtClean="0">
                <a:solidFill>
                  <a:schemeClr val="tx1"/>
                </a:solidFill>
              </a:rPr>
              <a:t>(</a:t>
            </a:r>
            <a:r>
              <a:rPr lang="ar-SA" sz="1600" dirty="0" smtClean="0">
                <a:solidFill>
                  <a:schemeClr val="tx1"/>
                </a:solidFill>
              </a:rPr>
              <a:t>حداقل </a:t>
            </a:r>
            <a:r>
              <a:rPr lang="ar-SA" sz="1600" dirty="0">
                <a:solidFill>
                  <a:schemeClr val="tx1"/>
                </a:solidFill>
              </a:rPr>
              <a:t>انرژی مورد نیاز پمپ که توسط کارخانه سازنده توسط منحنی‌هایی به همراه کاتالوگ پمپ ارائه می‌گردد) بیشتر باشد. برای جلوگیری از صدمات ناشی از این نوع کاویتاسیون، راهکارهای زیر پیشنهاد می‌گردد</a:t>
            </a:r>
            <a:r>
              <a:rPr lang="en-US" sz="1600" dirty="0" smtClean="0">
                <a:solidFill>
                  <a:schemeClr val="tx1"/>
                </a:solidFill>
              </a:rPr>
              <a:t>:</a:t>
            </a:r>
            <a:endParaRPr lang="en-US" sz="1600" dirty="0">
              <a:solidFill>
                <a:schemeClr val="tx1"/>
              </a:solidFill>
            </a:endParaRPr>
          </a:p>
          <a:p>
            <a:pPr algn="r" rtl="1"/>
            <a:r>
              <a:rPr lang="fa-IR" sz="1600" dirty="0">
                <a:solidFill>
                  <a:schemeClr val="tx1"/>
                </a:solidFill>
              </a:rPr>
              <a:t>۱</a:t>
            </a:r>
            <a:r>
              <a:rPr lang="en-US" sz="1600" dirty="0">
                <a:solidFill>
                  <a:schemeClr val="tx1"/>
                </a:solidFill>
              </a:rPr>
              <a:t>- </a:t>
            </a:r>
            <a:r>
              <a:rPr lang="fa-IR" sz="1600" dirty="0">
                <a:solidFill>
                  <a:schemeClr val="tx1"/>
                </a:solidFill>
              </a:rPr>
              <a:t>کاهش دما که مقدار هد ناشی از فشار بخار سیال را کاهش دهد، هرچه دما کمتر باشد در نتیجه فشار اشباع متناظر به آن کمتر خواهد شد و در نتیجه احتمال کمتر شدن این فشار نسبت به فشار داخل پمپ افزایش می‌یابد. بنابراین وقتی خواستید که سیال با دمای بالا را پمپ کنید بسیار باید به این نوع کاویتاسیون دقت کنید</a:t>
            </a:r>
            <a:r>
              <a:rPr lang="en-US" sz="1600" dirty="0">
                <a:solidFill>
                  <a:schemeClr val="tx1"/>
                </a:solidFill>
              </a:rPr>
              <a:t>.</a:t>
            </a:r>
          </a:p>
          <a:p>
            <a:pPr algn="r" rtl="1"/>
            <a:r>
              <a:rPr lang="fa-IR" sz="1600" dirty="0">
                <a:solidFill>
                  <a:schemeClr val="tx1"/>
                </a:solidFill>
              </a:rPr>
              <a:t>۲</a:t>
            </a:r>
            <a:r>
              <a:rPr lang="en-US" sz="1600" dirty="0">
                <a:solidFill>
                  <a:schemeClr val="tx1"/>
                </a:solidFill>
              </a:rPr>
              <a:t>- </a:t>
            </a:r>
            <a:r>
              <a:rPr lang="fa-IR" sz="1600" dirty="0">
                <a:solidFill>
                  <a:schemeClr val="tx1"/>
                </a:solidFill>
              </a:rPr>
              <a:t>افزایش تراز مایع در مخزن مکش که مقدار هد استاتیکی را افزایش می‌دهد</a:t>
            </a:r>
            <a:r>
              <a:rPr lang="en-US" sz="1600" dirty="0">
                <a:solidFill>
                  <a:schemeClr val="tx1"/>
                </a:solidFill>
              </a:rPr>
              <a:t>.</a:t>
            </a:r>
          </a:p>
          <a:p>
            <a:pPr algn="r" rtl="1"/>
            <a:r>
              <a:rPr lang="fa-IR" sz="1600" dirty="0">
                <a:solidFill>
                  <a:schemeClr val="tx1"/>
                </a:solidFill>
              </a:rPr>
              <a:t>۳</a:t>
            </a:r>
            <a:r>
              <a:rPr lang="en-US" sz="1600" dirty="0">
                <a:solidFill>
                  <a:schemeClr val="tx1"/>
                </a:solidFill>
              </a:rPr>
              <a:t>- </a:t>
            </a:r>
            <a:r>
              <a:rPr lang="fa-IR" sz="1600" dirty="0">
                <a:solidFill>
                  <a:schemeClr val="tx1"/>
                </a:solidFill>
              </a:rPr>
              <a:t>بهبود و اصلاح پمپ شامل موارد زیر</a:t>
            </a:r>
            <a:r>
              <a:rPr lang="en-US" sz="1600" dirty="0">
                <a:solidFill>
                  <a:schemeClr val="tx1"/>
                </a:solidFill>
              </a:rPr>
              <a:t>:</a:t>
            </a:r>
          </a:p>
          <a:p>
            <a:pPr algn="r" rtl="1"/>
            <a:r>
              <a:rPr lang="en-US" sz="1600" dirty="0">
                <a:solidFill>
                  <a:schemeClr val="tx1"/>
                </a:solidFill>
              </a:rPr>
              <a:t>        </a:t>
            </a:r>
            <a:r>
              <a:rPr lang="ar-SA" sz="1600" dirty="0">
                <a:solidFill>
                  <a:schemeClr val="tx1"/>
                </a:solidFill>
              </a:rPr>
              <a:t>کاهش سرعت که مقدار</a:t>
            </a:r>
            <a:r>
              <a:rPr lang="en-US" sz="1600" dirty="0">
                <a:solidFill>
                  <a:schemeClr val="tx1"/>
                </a:solidFill>
              </a:rPr>
              <a:t> </a:t>
            </a:r>
            <a:r>
              <a:rPr lang="en-US" sz="1600" dirty="0" err="1">
                <a:solidFill>
                  <a:schemeClr val="tx1"/>
                </a:solidFill>
              </a:rPr>
              <a:t>Hf</a:t>
            </a:r>
            <a:r>
              <a:rPr lang="ar-SA" sz="1600" dirty="0">
                <a:solidFill>
                  <a:schemeClr val="tx1"/>
                </a:solidFill>
              </a:rPr>
              <a:t>(هد ناشی از افت) را کاهش می‌دهد</a:t>
            </a:r>
            <a:r>
              <a:rPr lang="en-US" sz="1600" dirty="0">
                <a:solidFill>
                  <a:schemeClr val="tx1"/>
                </a:solidFill>
              </a:rPr>
              <a:t>.</a:t>
            </a:r>
          </a:p>
          <a:p>
            <a:pPr algn="r" rtl="1"/>
            <a:r>
              <a:rPr lang="en-US" sz="1600" dirty="0">
                <a:solidFill>
                  <a:schemeClr val="tx1"/>
                </a:solidFill>
              </a:rPr>
              <a:t>        </a:t>
            </a:r>
            <a:r>
              <a:rPr lang="ar-SA" sz="1600" dirty="0">
                <a:solidFill>
                  <a:schemeClr val="tx1"/>
                </a:solidFill>
              </a:rPr>
              <a:t>افزایش قطر چشمه پره</a:t>
            </a:r>
            <a:endParaRPr lang="en-US" sz="1600" dirty="0">
              <a:solidFill>
                <a:schemeClr val="tx1"/>
              </a:solidFill>
            </a:endParaRPr>
          </a:p>
          <a:p>
            <a:pPr algn="r" rtl="1"/>
            <a:r>
              <a:rPr lang="en-US" sz="1600" dirty="0">
                <a:solidFill>
                  <a:schemeClr val="tx1"/>
                </a:solidFill>
              </a:rPr>
              <a:t>        </a:t>
            </a:r>
            <a:r>
              <a:rPr lang="ar-SA" sz="1600" dirty="0">
                <a:solidFill>
                  <a:schemeClr val="tx1"/>
                </a:solidFill>
              </a:rPr>
              <a:t>بکار بردن دو پمپ کوچکتر بصورت موازی که موجب کاهش افد هد </a:t>
            </a:r>
            <a:r>
              <a:rPr lang="ar-SA" sz="1600" dirty="0" smtClean="0">
                <a:solidFill>
                  <a:schemeClr val="tx1"/>
                </a:solidFill>
              </a:rPr>
              <a:t>می‌شود</a:t>
            </a:r>
            <a:r>
              <a:rPr lang="fa-IR" sz="1600" dirty="0" smtClean="0">
                <a:solidFill>
                  <a:schemeClr val="tx1"/>
                </a:solidFill>
              </a:rPr>
              <a:t>.</a:t>
            </a:r>
          </a:p>
          <a:p>
            <a:pPr algn="r" rtl="1"/>
            <a:r>
              <a:rPr lang="ar-SA" sz="1600" dirty="0">
                <a:solidFill>
                  <a:schemeClr val="tx1"/>
                </a:solidFill>
              </a:rPr>
              <a:t>در این شرایط مایع مجبور می‌شود از ناحیه پر فشار پمپ به طرف ناحیه کم فشار آن در عرض پره بازگردش کند. وقتی در قسمت مکش یا تخلیه جریان گردابی ایجاد می‌شود که ناشی از سرعت بالای سیال می‌باشد جریان سیال برعکس شده و در خلاف جریان حرکت جریان عادی سیال باز گردش می‌کند</a:t>
            </a:r>
            <a:r>
              <a:rPr lang="en-US" sz="1600" dirty="0">
                <a:solidFill>
                  <a:schemeClr val="tx1"/>
                </a:solidFill>
              </a:rPr>
              <a:t>.</a:t>
            </a:r>
          </a:p>
          <a:p>
            <a:pPr algn="r" rtl="1"/>
            <a:r>
              <a:rPr lang="ar-SA" sz="1600" dirty="0">
                <a:solidFill>
                  <a:schemeClr val="tx1"/>
                </a:solidFill>
              </a:rPr>
              <a:t>باز گردش سیال باعث می‌شود که قطر مفید عبور سیال در قسمت مکش و تخلیه کاهش یابد و باعث کاهش فشار سیال گردد (مطابق اصل برنولی). با کاهش فشار و رسیدن فشار به فشار بخار سیال پدیده کاویتاسیون ایجاد می‌شود</a:t>
            </a:r>
            <a:r>
              <a:rPr lang="en-US" sz="1600" dirty="0" smtClean="0">
                <a:solidFill>
                  <a:schemeClr val="tx1"/>
                </a:solidFill>
              </a:rPr>
              <a:t>.</a:t>
            </a:r>
            <a:endParaRPr lang="en-US" sz="1600" dirty="0">
              <a:solidFill>
                <a:schemeClr val="tx1"/>
              </a:solidFill>
            </a:endParaRPr>
          </a:p>
        </p:txBody>
      </p:sp>
    </p:spTree>
    <p:extLst>
      <p:ext uri="{BB962C8B-B14F-4D97-AF65-F5344CB8AC3E}">
        <p14:creationId xmlns:p14="http://schemas.microsoft.com/office/powerpoint/2010/main" val="336709728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7710" y="6232814"/>
            <a:ext cx="1136073"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chemeClr val="tx1"/>
                </a:solidFill>
              </a:rPr>
              <a:t>مقدمه</a:t>
            </a:r>
            <a:endParaRPr lang="en-US" sz="3600" dirty="0">
              <a:solidFill>
                <a:schemeClr val="tx1"/>
              </a:solidFill>
            </a:endParaRPr>
          </a:p>
        </p:txBody>
      </p:sp>
      <p:sp>
        <p:nvSpPr>
          <p:cNvPr id="5" name="Pentagon 4"/>
          <p:cNvSpPr/>
          <p:nvPr/>
        </p:nvSpPr>
        <p:spPr>
          <a:xfrm>
            <a:off x="1108364" y="6232812"/>
            <a:ext cx="1260763" cy="649433"/>
          </a:xfrm>
          <a:prstGeom prst="homePlate">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chemeClr val="tx1"/>
                </a:solidFill>
              </a:rPr>
              <a:t>کاویتاسیون</a:t>
            </a:r>
            <a:endParaRPr lang="en-US" sz="1400" b="1" dirty="0">
              <a:solidFill>
                <a:schemeClr val="tx1"/>
              </a:solidFill>
            </a:endParaRPr>
          </a:p>
        </p:txBody>
      </p:sp>
      <p:sp>
        <p:nvSpPr>
          <p:cNvPr id="6" name="Pentagon 5"/>
          <p:cNvSpPr/>
          <p:nvPr/>
        </p:nvSpPr>
        <p:spPr>
          <a:xfrm>
            <a:off x="2334491" y="6232812"/>
            <a:ext cx="1399309"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b="1" dirty="0">
                <a:solidFill>
                  <a:schemeClr val="tx1"/>
                </a:solidFill>
              </a:rPr>
              <a:t>کاویتاسیون در لوله‌های </a:t>
            </a:r>
            <a:r>
              <a:rPr lang="en-US" sz="1400" b="1" dirty="0">
                <a:solidFill>
                  <a:schemeClr val="tx1"/>
                </a:solidFill>
              </a:rPr>
              <a:t>U </a:t>
            </a:r>
            <a:r>
              <a:rPr lang="fa-IR" sz="1400" b="1" dirty="0" smtClean="0">
                <a:solidFill>
                  <a:schemeClr val="tx1"/>
                </a:solidFill>
              </a:rPr>
              <a:t>شکل</a:t>
            </a:r>
            <a:endParaRPr lang="fa-IR" sz="1400" b="1" dirty="0">
              <a:solidFill>
                <a:schemeClr val="tx1"/>
              </a:solidFill>
            </a:endParaRPr>
          </a:p>
        </p:txBody>
      </p:sp>
      <p:sp>
        <p:nvSpPr>
          <p:cNvPr id="7" name="Pentagon 6"/>
          <p:cNvSpPr/>
          <p:nvPr/>
        </p:nvSpPr>
        <p:spPr>
          <a:xfrm>
            <a:off x="3733800" y="6232812"/>
            <a:ext cx="1524000"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سوپر </a:t>
            </a:r>
            <a:r>
              <a:rPr lang="fa-IR" sz="1400" b="1" dirty="0" smtClean="0">
                <a:solidFill>
                  <a:schemeClr val="tx1"/>
                </a:solidFill>
              </a:rPr>
              <a:t>کاویتاسیون</a:t>
            </a:r>
            <a:endParaRPr lang="fa-IR" sz="1400" b="1" dirty="0">
              <a:solidFill>
                <a:schemeClr val="tx1"/>
              </a:solidFill>
            </a:endParaRPr>
          </a:p>
        </p:txBody>
      </p:sp>
      <p:sp>
        <p:nvSpPr>
          <p:cNvPr id="8" name="Pentagon 7"/>
          <p:cNvSpPr/>
          <p:nvPr/>
        </p:nvSpPr>
        <p:spPr>
          <a:xfrm>
            <a:off x="5257799" y="6232812"/>
            <a:ext cx="1482435"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راههای جلوگیری از </a:t>
            </a:r>
            <a:r>
              <a:rPr lang="fa-IR" sz="1400" b="1" dirty="0" smtClean="0">
                <a:solidFill>
                  <a:schemeClr val="tx1"/>
                </a:solidFill>
              </a:rPr>
              <a:t>کاویتاسیون</a:t>
            </a:r>
            <a:endParaRPr lang="fa-IR" sz="1400" b="1" dirty="0">
              <a:solidFill>
                <a:schemeClr val="tx1"/>
              </a:solidFill>
            </a:endParaRPr>
          </a:p>
        </p:txBody>
      </p:sp>
      <p:sp>
        <p:nvSpPr>
          <p:cNvPr id="9" name="Pentagon 8"/>
          <p:cNvSpPr/>
          <p:nvPr/>
        </p:nvSpPr>
        <p:spPr>
          <a:xfrm>
            <a:off x="6719453" y="6232812"/>
            <a:ext cx="1295400" cy="675410"/>
          </a:xfrm>
          <a:prstGeom prst="homeP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chemeClr val="tx1"/>
                </a:solidFill>
              </a:rPr>
              <a:t>کاویتاسیون </a:t>
            </a:r>
            <a:r>
              <a:rPr lang="fa-IR" sz="1400" b="1" dirty="0" smtClean="0">
                <a:solidFill>
                  <a:schemeClr val="tx1"/>
                </a:solidFill>
              </a:rPr>
              <a:t>در پمپ ها</a:t>
            </a:r>
            <a:endParaRPr lang="en-US" sz="1400" b="1" dirty="0"/>
          </a:p>
        </p:txBody>
      </p:sp>
      <p:sp>
        <p:nvSpPr>
          <p:cNvPr id="10" name="Pentagon 9"/>
          <p:cNvSpPr/>
          <p:nvPr/>
        </p:nvSpPr>
        <p:spPr>
          <a:xfrm>
            <a:off x="8014853" y="6232812"/>
            <a:ext cx="1129147" cy="649432"/>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پیشنهادات</a:t>
            </a:r>
            <a:endParaRPr lang="en-US" sz="1400" b="1" dirty="0">
              <a:solidFill>
                <a:schemeClr val="tx1"/>
              </a:solidFill>
            </a:endParaRPr>
          </a:p>
        </p:txBody>
      </p:sp>
      <p:sp>
        <p:nvSpPr>
          <p:cNvPr id="11" name="Oval 10"/>
          <p:cNvSpPr/>
          <p:nvPr/>
        </p:nvSpPr>
        <p:spPr>
          <a:xfrm>
            <a:off x="4495800" y="13855"/>
            <a:ext cx="4648200" cy="762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dirty="0">
                <a:solidFill>
                  <a:schemeClr val="tx1"/>
                </a:solidFill>
              </a:rPr>
              <a:t>کاویتاسیون تبخیری (نارسایی</a:t>
            </a:r>
            <a:r>
              <a:rPr lang="en-US" dirty="0">
                <a:solidFill>
                  <a:schemeClr val="tx1"/>
                </a:solidFill>
              </a:rPr>
              <a:t> </a:t>
            </a:r>
            <a:r>
              <a:rPr lang="en-US" dirty="0" err="1" smtClean="0">
                <a:solidFill>
                  <a:schemeClr val="tx1"/>
                </a:solidFill>
              </a:rPr>
              <a:t>NPSHa</a:t>
            </a:r>
            <a:r>
              <a:rPr lang="ar-SA" dirty="0">
                <a:solidFill>
                  <a:schemeClr val="tx1"/>
                </a:solidFill>
              </a:rPr>
              <a:t>)</a:t>
            </a:r>
            <a:endParaRPr lang="en-US" dirty="0">
              <a:solidFill>
                <a:schemeClr val="tx1"/>
              </a:solidFill>
            </a:endParaRPr>
          </a:p>
        </p:txBody>
      </p:sp>
      <p:sp>
        <p:nvSpPr>
          <p:cNvPr id="12" name="Rounded Rectangle 11"/>
          <p:cNvSpPr/>
          <p:nvPr/>
        </p:nvSpPr>
        <p:spPr>
          <a:xfrm>
            <a:off x="533400" y="1295400"/>
            <a:ext cx="8229600" cy="44958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US" dirty="0">
              <a:solidFill>
                <a:schemeClr val="tx1"/>
              </a:solidFill>
            </a:endParaRPr>
          </a:p>
          <a:p>
            <a:pPr algn="r" rtl="1"/>
            <a:r>
              <a:rPr lang="ar-SA" dirty="0">
                <a:solidFill>
                  <a:schemeClr val="tx1"/>
                </a:solidFill>
              </a:rPr>
              <a:t>این نوع کاویتاسیون به دو حالت اتفاق می‌افتد</a:t>
            </a:r>
            <a:r>
              <a:rPr lang="en-US" dirty="0">
                <a:solidFill>
                  <a:schemeClr val="tx1"/>
                </a:solidFill>
              </a:rPr>
              <a:t>:</a:t>
            </a:r>
          </a:p>
          <a:p>
            <a:pPr algn="r" rtl="1"/>
            <a:r>
              <a:rPr lang="ar-SA" dirty="0">
                <a:solidFill>
                  <a:schemeClr val="tx1"/>
                </a:solidFill>
              </a:rPr>
              <a:t>اول اینکه مایع داخل محفظه پمپ با سرعت موتور باز گردش کرده و یکباره حرارتش افزایش پیدا کرده و فوق گرم می‌شود</a:t>
            </a:r>
            <a:r>
              <a:rPr lang="en-US" dirty="0">
                <a:solidFill>
                  <a:schemeClr val="tx1"/>
                </a:solidFill>
              </a:rPr>
              <a:t>.</a:t>
            </a:r>
          </a:p>
          <a:p>
            <a:pPr algn="r" rtl="1"/>
            <a:r>
              <a:rPr lang="ar-SA" dirty="0">
                <a:solidFill>
                  <a:schemeClr val="tx1"/>
                </a:solidFill>
              </a:rPr>
              <a:t>دوم وقتی که سیال مجبور می‌شود که از میان آب بندها و درزهای بین قطعات به سرعت عبور کند در این حالت حرارت بالا باعث تبخیر مایع خواهد شد</a:t>
            </a:r>
            <a:r>
              <a:rPr lang="en-US" dirty="0">
                <a:solidFill>
                  <a:schemeClr val="tx1"/>
                </a:solidFill>
              </a:rPr>
              <a:t>.</a:t>
            </a:r>
          </a:p>
          <a:p>
            <a:pPr algn="r" rtl="1"/>
            <a:r>
              <a:rPr lang="ar-SA" dirty="0">
                <a:solidFill>
                  <a:schemeClr val="tx1"/>
                </a:solidFill>
              </a:rPr>
              <a:t>صدمات ناشی از کاویتاسیون در پمپ‌های باز بیشتر در لبه تیغه‌های ایمپلر سمت چشم پره و در نوک تیغه‌ها تا قطر خارجی ایمپلر اتفاق می‌افتد. در پمپ‌های با ایمپلر بسته این صدمات روی نوارهای سایشی بین پرهو بدنه محفظه ایجاد می‌شود</a:t>
            </a:r>
            <a:r>
              <a:rPr lang="en-US" dirty="0">
                <a:solidFill>
                  <a:schemeClr val="tx1"/>
                </a:solidFill>
              </a:rPr>
              <a:t>.</a:t>
            </a:r>
          </a:p>
          <a:p>
            <a:pPr algn="r" rtl="1"/>
            <a:r>
              <a:rPr lang="ar-SA" dirty="0">
                <a:solidFill>
                  <a:schemeClr val="tx1"/>
                </a:solidFill>
              </a:rPr>
              <a:t>برای بهبود و تصحیح شرایط در حالت ایمپلر باز باید ایمپلر را به گونه‌ای تنظیم کرد که تلرانس بین تیغه‌ها و محفظه دقیقا تصحیح شود. در پمپ‌های پره بسته امکان تصحیح شرایط نیست اما لازم است جریان محصور شده در قسمت تخلیه پمپ آزاد شود</a:t>
            </a:r>
            <a:r>
              <a:rPr lang="en-US" dirty="0">
                <a:solidFill>
                  <a:schemeClr val="tx1"/>
                </a:solidFill>
              </a:rPr>
              <a:t>.</a:t>
            </a:r>
          </a:p>
          <a:p>
            <a:pPr algn="r" rtl="1"/>
            <a:r>
              <a:rPr lang="ar-SA" dirty="0">
                <a:solidFill>
                  <a:schemeClr val="tx1"/>
                </a:solidFill>
              </a:rPr>
              <a:t>فضای آزاد بین نوک پره و زبانه باید معادل </a:t>
            </a:r>
            <a:r>
              <a:rPr lang="fa-IR" dirty="0">
                <a:solidFill>
                  <a:schemeClr val="tx1"/>
                </a:solidFill>
              </a:rPr>
              <a:t>۴٪</a:t>
            </a:r>
            <a:r>
              <a:rPr lang="ar-SA" dirty="0">
                <a:solidFill>
                  <a:schemeClr val="tx1"/>
                </a:solidFill>
              </a:rPr>
              <a:t> قطر پره باشد. صدمات ناشی از این نوع کاویتاسیون بیشتر در نوک تیغه‌های خارجی پره و پشت زبانه، روی دیواره محفظه داخلی دیده می‌شود</a:t>
            </a:r>
            <a:r>
              <a:rPr lang="en-US" dirty="0">
                <a:solidFill>
                  <a:schemeClr val="tx1"/>
                </a:solidFill>
              </a:rPr>
              <a:t>.</a:t>
            </a:r>
          </a:p>
        </p:txBody>
      </p:sp>
    </p:spTree>
    <p:extLst>
      <p:ext uri="{BB962C8B-B14F-4D97-AF65-F5344CB8AC3E}">
        <p14:creationId xmlns:p14="http://schemas.microsoft.com/office/powerpoint/2010/main" val="110786818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7710" y="6232814"/>
            <a:ext cx="1136073"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chemeClr val="tx1"/>
                </a:solidFill>
              </a:rPr>
              <a:t>مقدمه</a:t>
            </a:r>
            <a:endParaRPr lang="en-US" sz="3600" dirty="0">
              <a:solidFill>
                <a:schemeClr val="tx1"/>
              </a:solidFill>
            </a:endParaRPr>
          </a:p>
        </p:txBody>
      </p:sp>
      <p:sp>
        <p:nvSpPr>
          <p:cNvPr id="5" name="Pentagon 4"/>
          <p:cNvSpPr/>
          <p:nvPr/>
        </p:nvSpPr>
        <p:spPr>
          <a:xfrm>
            <a:off x="1108364" y="6232812"/>
            <a:ext cx="1260763" cy="649433"/>
          </a:xfrm>
          <a:prstGeom prst="homePlate">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chemeClr val="tx1"/>
                </a:solidFill>
              </a:rPr>
              <a:t>کاویتاسیون</a:t>
            </a:r>
            <a:endParaRPr lang="en-US" sz="1400" b="1" dirty="0">
              <a:solidFill>
                <a:schemeClr val="tx1"/>
              </a:solidFill>
            </a:endParaRPr>
          </a:p>
        </p:txBody>
      </p:sp>
      <p:sp>
        <p:nvSpPr>
          <p:cNvPr id="6" name="Pentagon 5"/>
          <p:cNvSpPr/>
          <p:nvPr/>
        </p:nvSpPr>
        <p:spPr>
          <a:xfrm>
            <a:off x="2334491" y="6232812"/>
            <a:ext cx="1399309"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b="1" dirty="0">
                <a:solidFill>
                  <a:schemeClr val="tx1"/>
                </a:solidFill>
              </a:rPr>
              <a:t>کاویتاسیون در لوله‌های </a:t>
            </a:r>
            <a:r>
              <a:rPr lang="en-US" sz="1400" b="1" dirty="0">
                <a:solidFill>
                  <a:schemeClr val="tx1"/>
                </a:solidFill>
              </a:rPr>
              <a:t>U </a:t>
            </a:r>
            <a:r>
              <a:rPr lang="fa-IR" sz="1400" b="1" dirty="0" smtClean="0">
                <a:solidFill>
                  <a:schemeClr val="tx1"/>
                </a:solidFill>
              </a:rPr>
              <a:t>شکل</a:t>
            </a:r>
            <a:endParaRPr lang="fa-IR" sz="1400" b="1" dirty="0">
              <a:solidFill>
                <a:schemeClr val="tx1"/>
              </a:solidFill>
            </a:endParaRPr>
          </a:p>
        </p:txBody>
      </p:sp>
      <p:sp>
        <p:nvSpPr>
          <p:cNvPr id="7" name="Pentagon 6"/>
          <p:cNvSpPr/>
          <p:nvPr/>
        </p:nvSpPr>
        <p:spPr>
          <a:xfrm>
            <a:off x="3733800" y="6232812"/>
            <a:ext cx="1524000"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سوپر </a:t>
            </a:r>
            <a:r>
              <a:rPr lang="fa-IR" sz="1400" b="1" dirty="0" smtClean="0">
                <a:solidFill>
                  <a:schemeClr val="tx1"/>
                </a:solidFill>
              </a:rPr>
              <a:t>کاویتاسیون</a:t>
            </a:r>
            <a:endParaRPr lang="fa-IR" sz="1400" b="1" dirty="0">
              <a:solidFill>
                <a:schemeClr val="tx1"/>
              </a:solidFill>
            </a:endParaRPr>
          </a:p>
        </p:txBody>
      </p:sp>
      <p:sp>
        <p:nvSpPr>
          <p:cNvPr id="8" name="Pentagon 7"/>
          <p:cNvSpPr/>
          <p:nvPr/>
        </p:nvSpPr>
        <p:spPr>
          <a:xfrm>
            <a:off x="5257799" y="6232812"/>
            <a:ext cx="1482435"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راههای جلوگیری از </a:t>
            </a:r>
            <a:r>
              <a:rPr lang="fa-IR" sz="1400" b="1" dirty="0" smtClean="0">
                <a:solidFill>
                  <a:schemeClr val="tx1"/>
                </a:solidFill>
              </a:rPr>
              <a:t>کاویتاسیون</a:t>
            </a:r>
            <a:endParaRPr lang="fa-IR" sz="1400" b="1" dirty="0">
              <a:solidFill>
                <a:schemeClr val="tx1"/>
              </a:solidFill>
            </a:endParaRPr>
          </a:p>
        </p:txBody>
      </p:sp>
      <p:sp>
        <p:nvSpPr>
          <p:cNvPr id="9" name="Pentagon 8"/>
          <p:cNvSpPr/>
          <p:nvPr/>
        </p:nvSpPr>
        <p:spPr>
          <a:xfrm>
            <a:off x="6719453" y="6232812"/>
            <a:ext cx="1295400" cy="675410"/>
          </a:xfrm>
          <a:prstGeom prst="homeP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chemeClr val="tx1"/>
                </a:solidFill>
              </a:rPr>
              <a:t>کاویتاسیون </a:t>
            </a:r>
            <a:r>
              <a:rPr lang="fa-IR" sz="1400" b="1" dirty="0" smtClean="0">
                <a:solidFill>
                  <a:schemeClr val="tx1"/>
                </a:solidFill>
              </a:rPr>
              <a:t>در پمپ ها</a:t>
            </a:r>
            <a:endParaRPr lang="en-US" sz="1400" b="1" dirty="0"/>
          </a:p>
        </p:txBody>
      </p:sp>
      <p:sp>
        <p:nvSpPr>
          <p:cNvPr id="10" name="Pentagon 9"/>
          <p:cNvSpPr/>
          <p:nvPr/>
        </p:nvSpPr>
        <p:spPr>
          <a:xfrm>
            <a:off x="8014853" y="6232812"/>
            <a:ext cx="1129147" cy="649432"/>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پیشنهادات</a:t>
            </a:r>
            <a:endParaRPr lang="en-US" sz="1400" b="1" dirty="0">
              <a:solidFill>
                <a:schemeClr val="tx1"/>
              </a:solidFill>
            </a:endParaRPr>
          </a:p>
        </p:txBody>
      </p:sp>
      <p:sp>
        <p:nvSpPr>
          <p:cNvPr id="11" name="Oval 10"/>
          <p:cNvSpPr/>
          <p:nvPr/>
        </p:nvSpPr>
        <p:spPr>
          <a:xfrm>
            <a:off x="5396345" y="34636"/>
            <a:ext cx="3733800" cy="838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solidFill>
                  <a:schemeClr val="tx1"/>
                </a:solidFill>
              </a:rPr>
              <a:t>کاویتاسیون از نوع مکش</a:t>
            </a:r>
            <a:endParaRPr lang="en-US" sz="2400" dirty="0">
              <a:solidFill>
                <a:schemeClr val="tx1"/>
              </a:solidFill>
            </a:endParaRPr>
          </a:p>
        </p:txBody>
      </p:sp>
      <p:sp>
        <p:nvSpPr>
          <p:cNvPr id="12" name="Rounded Rectangle 11"/>
          <p:cNvSpPr/>
          <p:nvPr/>
        </p:nvSpPr>
        <p:spPr>
          <a:xfrm>
            <a:off x="152400" y="838199"/>
            <a:ext cx="8839200" cy="5257801"/>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dirty="0">
                <a:solidFill>
                  <a:schemeClr val="tx1"/>
                </a:solidFill>
              </a:rPr>
              <a:t>مکش هوا می‌تواند به اشکال مختلف در لوله‌ها و نقاط دیگر پمپ اتفاق بی افتد. مثلا در صورت ایجاد خلا در پمپف هوا می‌تواند به درون لوله‌ها وارد شود. یکی از این نمونه‌ها پمپ بالاکش</a:t>
            </a:r>
            <a:r>
              <a:rPr lang="en-US" dirty="0">
                <a:solidFill>
                  <a:schemeClr val="tx1"/>
                </a:solidFill>
              </a:rPr>
              <a:t> (Lift pump) </a:t>
            </a:r>
            <a:r>
              <a:rPr lang="ar-SA" dirty="0">
                <a:solidFill>
                  <a:schemeClr val="tx1"/>
                </a:solidFill>
              </a:rPr>
              <a:t>می‌باشد. هوا از راههای زیر می‌تواند وارد پمپ شود</a:t>
            </a:r>
            <a:r>
              <a:rPr lang="en-US" dirty="0">
                <a:solidFill>
                  <a:schemeClr val="tx1"/>
                </a:solidFill>
              </a:rPr>
              <a:t>.</a:t>
            </a:r>
          </a:p>
          <a:p>
            <a:pPr algn="r" rtl="1"/>
            <a:r>
              <a:rPr lang="fa-IR" dirty="0">
                <a:solidFill>
                  <a:schemeClr val="tx1"/>
                </a:solidFill>
              </a:rPr>
              <a:t>۱</a:t>
            </a:r>
            <a:r>
              <a:rPr lang="en-US" dirty="0">
                <a:solidFill>
                  <a:schemeClr val="tx1"/>
                </a:solidFill>
              </a:rPr>
              <a:t>- </a:t>
            </a:r>
            <a:r>
              <a:rPr lang="fa-IR" dirty="0">
                <a:solidFill>
                  <a:schemeClr val="tx1"/>
                </a:solidFill>
              </a:rPr>
              <a:t>آببند شفت پمپ</a:t>
            </a:r>
            <a:endParaRPr lang="en-US" dirty="0">
              <a:solidFill>
                <a:schemeClr val="tx1"/>
              </a:solidFill>
            </a:endParaRPr>
          </a:p>
          <a:p>
            <a:pPr algn="r" rtl="1"/>
            <a:r>
              <a:rPr lang="fa-IR" dirty="0">
                <a:solidFill>
                  <a:schemeClr val="tx1"/>
                </a:solidFill>
              </a:rPr>
              <a:t>۲</a:t>
            </a:r>
            <a:r>
              <a:rPr lang="en-US" dirty="0">
                <a:solidFill>
                  <a:schemeClr val="tx1"/>
                </a:solidFill>
              </a:rPr>
              <a:t>- </a:t>
            </a:r>
            <a:r>
              <a:rPr lang="fa-IR" dirty="0">
                <a:solidFill>
                  <a:schemeClr val="tx1"/>
                </a:solidFill>
              </a:rPr>
              <a:t>آببند ساق متصل به صفحه شیر در لوله مکش</a:t>
            </a:r>
            <a:endParaRPr lang="en-US" dirty="0">
              <a:solidFill>
                <a:schemeClr val="tx1"/>
              </a:solidFill>
            </a:endParaRPr>
          </a:p>
          <a:p>
            <a:pPr algn="r" rtl="1"/>
            <a:r>
              <a:rPr lang="fa-IR" dirty="0">
                <a:solidFill>
                  <a:schemeClr val="tx1"/>
                </a:solidFill>
              </a:rPr>
              <a:t>۳</a:t>
            </a:r>
            <a:r>
              <a:rPr lang="en-US" dirty="0">
                <a:solidFill>
                  <a:schemeClr val="tx1"/>
                </a:solidFill>
              </a:rPr>
              <a:t>- </a:t>
            </a:r>
            <a:r>
              <a:rPr lang="fa-IR" dirty="0">
                <a:solidFill>
                  <a:schemeClr val="tx1"/>
                </a:solidFill>
              </a:rPr>
              <a:t>رینگ‌های اتصالی لوله مکش</a:t>
            </a:r>
            <a:endParaRPr lang="en-US" dirty="0">
              <a:solidFill>
                <a:schemeClr val="tx1"/>
              </a:solidFill>
            </a:endParaRPr>
          </a:p>
          <a:p>
            <a:pPr algn="r" rtl="1"/>
            <a:r>
              <a:rPr lang="fa-IR" dirty="0">
                <a:solidFill>
                  <a:schemeClr val="tx1"/>
                </a:solidFill>
              </a:rPr>
              <a:t>۴</a:t>
            </a:r>
            <a:r>
              <a:rPr lang="en-US" dirty="0">
                <a:solidFill>
                  <a:schemeClr val="tx1"/>
                </a:solidFill>
              </a:rPr>
              <a:t>- </a:t>
            </a:r>
            <a:r>
              <a:rPr lang="fa-IR" dirty="0">
                <a:solidFill>
                  <a:schemeClr val="tx1"/>
                </a:solidFill>
              </a:rPr>
              <a:t>واشرهای آب بند صفحه فلنج در اتصالات لوله</a:t>
            </a:r>
            <a:endParaRPr lang="en-US" dirty="0">
              <a:solidFill>
                <a:schemeClr val="tx1"/>
              </a:solidFill>
            </a:endParaRPr>
          </a:p>
          <a:p>
            <a:pPr algn="r" rtl="1"/>
            <a:r>
              <a:rPr lang="fa-IR" dirty="0">
                <a:solidFill>
                  <a:schemeClr val="tx1"/>
                </a:solidFill>
              </a:rPr>
              <a:t>۵</a:t>
            </a:r>
            <a:r>
              <a:rPr lang="en-US" dirty="0">
                <a:solidFill>
                  <a:schemeClr val="tx1"/>
                </a:solidFill>
              </a:rPr>
              <a:t>- </a:t>
            </a:r>
            <a:r>
              <a:rPr lang="fa-IR" dirty="0">
                <a:solidFill>
                  <a:schemeClr val="tx1"/>
                </a:solidFill>
              </a:rPr>
              <a:t>ارینگ‌ها و اتصالات پیچی در قسمت مکش</a:t>
            </a:r>
            <a:endParaRPr lang="en-US" dirty="0">
              <a:solidFill>
                <a:schemeClr val="tx1"/>
              </a:solidFill>
            </a:endParaRPr>
          </a:p>
          <a:p>
            <a:pPr algn="r" rtl="1"/>
            <a:r>
              <a:rPr lang="fa-IR" dirty="0">
                <a:solidFill>
                  <a:schemeClr val="tx1"/>
                </a:solidFill>
              </a:rPr>
              <a:t>۶</a:t>
            </a:r>
            <a:r>
              <a:rPr lang="en-US" dirty="0">
                <a:solidFill>
                  <a:schemeClr val="tx1"/>
                </a:solidFill>
              </a:rPr>
              <a:t>- </a:t>
            </a:r>
            <a:r>
              <a:rPr lang="fa-IR" dirty="0">
                <a:solidFill>
                  <a:schemeClr val="tx1"/>
                </a:solidFill>
              </a:rPr>
              <a:t>ارینگ‌ها و آب بندهای ثانویه در آب بندهای تک</a:t>
            </a:r>
            <a:endParaRPr lang="en-US" dirty="0">
              <a:solidFill>
                <a:schemeClr val="tx1"/>
              </a:solidFill>
            </a:endParaRPr>
          </a:p>
          <a:p>
            <a:pPr algn="r" rtl="1"/>
            <a:r>
              <a:rPr lang="fa-IR" dirty="0">
                <a:solidFill>
                  <a:schemeClr val="tx1"/>
                </a:solidFill>
              </a:rPr>
              <a:t>۷</a:t>
            </a:r>
            <a:r>
              <a:rPr lang="en-US" dirty="0">
                <a:solidFill>
                  <a:schemeClr val="tx1"/>
                </a:solidFill>
              </a:rPr>
              <a:t>- </a:t>
            </a:r>
            <a:r>
              <a:rPr lang="fa-IR" dirty="0">
                <a:solidFill>
                  <a:schemeClr val="tx1"/>
                </a:solidFill>
              </a:rPr>
              <a:t>سطوح آب بندهای مکانیکی تک</a:t>
            </a:r>
            <a:endParaRPr lang="en-US" dirty="0">
              <a:solidFill>
                <a:schemeClr val="tx1"/>
              </a:solidFill>
            </a:endParaRPr>
          </a:p>
          <a:p>
            <a:pPr algn="r" rtl="1"/>
            <a:r>
              <a:rPr lang="fa-IR" dirty="0">
                <a:solidFill>
                  <a:schemeClr val="tx1"/>
                </a:solidFill>
              </a:rPr>
              <a:t>۸</a:t>
            </a:r>
            <a:r>
              <a:rPr lang="en-US" dirty="0">
                <a:solidFill>
                  <a:schemeClr val="tx1"/>
                </a:solidFill>
              </a:rPr>
              <a:t>- </a:t>
            </a:r>
            <a:r>
              <a:rPr lang="fa-IR" dirty="0">
                <a:solidFill>
                  <a:schemeClr val="tx1"/>
                </a:solidFill>
              </a:rPr>
              <a:t>از طریق حباب‌ها و حفره‌های هوا در لوله مکش</a:t>
            </a:r>
            <a:endParaRPr lang="en-US" dirty="0">
              <a:solidFill>
                <a:schemeClr val="tx1"/>
              </a:solidFill>
            </a:endParaRPr>
          </a:p>
          <a:p>
            <a:pPr algn="r" rtl="1"/>
            <a:r>
              <a:rPr lang="fa-IR" dirty="0">
                <a:solidFill>
                  <a:schemeClr val="tx1"/>
                </a:solidFill>
              </a:rPr>
              <a:t>۹</a:t>
            </a:r>
            <a:r>
              <a:rPr lang="en-US" dirty="0">
                <a:solidFill>
                  <a:schemeClr val="tx1"/>
                </a:solidFill>
              </a:rPr>
              <a:t>- </a:t>
            </a:r>
            <a:r>
              <a:rPr lang="fa-IR" dirty="0">
                <a:solidFill>
                  <a:schemeClr val="tx1"/>
                </a:solidFill>
              </a:rPr>
              <a:t>از طریق مایعات کف کننده</a:t>
            </a:r>
            <a:endParaRPr lang="en-US" dirty="0">
              <a:solidFill>
                <a:schemeClr val="tx1"/>
              </a:solidFill>
            </a:endParaRPr>
          </a:p>
          <a:p>
            <a:pPr lvl="2" algn="r" rtl="1"/>
            <a:r>
              <a:rPr lang="ar-SA" sz="2000" dirty="0">
                <a:solidFill>
                  <a:schemeClr val="bg2">
                    <a:lumMod val="10000"/>
                  </a:schemeClr>
                </a:solidFill>
              </a:rPr>
              <a:t>راه‌های جلوگیری از کاویتاسیون نوع مکش هوا</a:t>
            </a:r>
            <a:r>
              <a:rPr lang="en-US" sz="2000" dirty="0">
                <a:solidFill>
                  <a:schemeClr val="bg2">
                    <a:lumMod val="10000"/>
                  </a:schemeClr>
                </a:solidFill>
              </a:rPr>
              <a:t>:</a:t>
            </a:r>
          </a:p>
          <a:p>
            <a:pPr algn="r" rtl="1"/>
            <a:r>
              <a:rPr lang="fa-IR" dirty="0">
                <a:solidFill>
                  <a:schemeClr val="tx1"/>
                </a:solidFill>
              </a:rPr>
              <a:t>۱</a:t>
            </a:r>
            <a:r>
              <a:rPr lang="en-US" dirty="0">
                <a:solidFill>
                  <a:schemeClr val="tx1"/>
                </a:solidFill>
              </a:rPr>
              <a:t>- </a:t>
            </a:r>
            <a:r>
              <a:rPr lang="fa-IR" dirty="0">
                <a:solidFill>
                  <a:schemeClr val="tx1"/>
                </a:solidFill>
              </a:rPr>
              <a:t>آب بندی و بستن تمام سطوح، صفحات فلنج‌ها و واشرها</a:t>
            </a:r>
            <a:endParaRPr lang="en-US" dirty="0">
              <a:solidFill>
                <a:schemeClr val="tx1"/>
              </a:solidFill>
            </a:endParaRPr>
          </a:p>
          <a:p>
            <a:pPr algn="r" rtl="1"/>
            <a:r>
              <a:rPr lang="fa-IR" dirty="0">
                <a:solidFill>
                  <a:schemeClr val="tx1"/>
                </a:solidFill>
              </a:rPr>
              <a:t>۲</a:t>
            </a:r>
            <a:r>
              <a:rPr lang="en-US" dirty="0">
                <a:solidFill>
                  <a:schemeClr val="tx1"/>
                </a:solidFill>
              </a:rPr>
              <a:t>- </a:t>
            </a:r>
            <a:r>
              <a:rPr lang="fa-IR" dirty="0">
                <a:solidFill>
                  <a:schemeClr val="tx1"/>
                </a:solidFill>
              </a:rPr>
              <a:t>درزبندی و بستن رینگ‌های آب بند و آببندهای ساقه متصل به صفحه شیر در لوله مکش</a:t>
            </a:r>
            <a:endParaRPr lang="en-US" dirty="0">
              <a:solidFill>
                <a:schemeClr val="tx1"/>
              </a:solidFill>
            </a:endParaRPr>
          </a:p>
          <a:p>
            <a:pPr algn="r" rtl="1"/>
            <a:r>
              <a:rPr lang="fa-IR" dirty="0">
                <a:solidFill>
                  <a:schemeClr val="tx1"/>
                </a:solidFill>
              </a:rPr>
              <a:t>۳</a:t>
            </a:r>
            <a:r>
              <a:rPr lang="en-US" dirty="0">
                <a:solidFill>
                  <a:schemeClr val="tx1"/>
                </a:solidFill>
              </a:rPr>
              <a:t>- </a:t>
            </a:r>
            <a:r>
              <a:rPr lang="fa-IR" dirty="0">
                <a:solidFill>
                  <a:schemeClr val="tx1"/>
                </a:solidFill>
              </a:rPr>
              <a:t>نگه داشتن سرعت سیال به میزان ۸ فوت بر ثانیه (با افزایش قطر لوله</a:t>
            </a:r>
            <a:r>
              <a:rPr lang="en-US" dirty="0">
                <a:solidFill>
                  <a:schemeClr val="tx1"/>
                </a:solidFill>
              </a:rPr>
              <a:t>)</a:t>
            </a:r>
          </a:p>
          <a:p>
            <a:pPr algn="r" rtl="1"/>
            <a:r>
              <a:rPr lang="fa-IR" dirty="0">
                <a:solidFill>
                  <a:schemeClr val="tx1"/>
                </a:solidFill>
              </a:rPr>
              <a:t>۴</a:t>
            </a:r>
            <a:r>
              <a:rPr lang="en-US" dirty="0">
                <a:solidFill>
                  <a:schemeClr val="tx1"/>
                </a:solidFill>
              </a:rPr>
              <a:t>- </a:t>
            </a:r>
            <a:r>
              <a:rPr lang="fa-IR" dirty="0">
                <a:solidFill>
                  <a:schemeClr val="tx1"/>
                </a:solidFill>
              </a:rPr>
              <a:t>استفاده از آب بندهای مکانیکی </a:t>
            </a:r>
            <a:r>
              <a:rPr lang="fa-IR" dirty="0" smtClean="0">
                <a:solidFill>
                  <a:schemeClr val="tx1"/>
                </a:solidFill>
              </a:rPr>
              <a:t>دوبل</a:t>
            </a:r>
            <a:endParaRPr lang="en-US" dirty="0">
              <a:solidFill>
                <a:schemeClr val="tx1"/>
              </a:solidFill>
            </a:endParaRPr>
          </a:p>
        </p:txBody>
      </p:sp>
    </p:spTree>
    <p:extLst>
      <p:ext uri="{BB962C8B-B14F-4D97-AF65-F5344CB8AC3E}">
        <p14:creationId xmlns:p14="http://schemas.microsoft.com/office/powerpoint/2010/main" val="73381156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7710" y="6232814"/>
            <a:ext cx="1136073"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chemeClr val="tx1"/>
                </a:solidFill>
              </a:rPr>
              <a:t>مقدمه</a:t>
            </a:r>
            <a:endParaRPr lang="en-US" sz="3600" dirty="0">
              <a:solidFill>
                <a:schemeClr val="tx1"/>
              </a:solidFill>
            </a:endParaRPr>
          </a:p>
        </p:txBody>
      </p:sp>
      <p:sp>
        <p:nvSpPr>
          <p:cNvPr id="5" name="Pentagon 4"/>
          <p:cNvSpPr/>
          <p:nvPr/>
        </p:nvSpPr>
        <p:spPr>
          <a:xfrm>
            <a:off x="1108364" y="6232812"/>
            <a:ext cx="1260763" cy="649433"/>
          </a:xfrm>
          <a:prstGeom prst="homePlate">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chemeClr val="tx1"/>
                </a:solidFill>
              </a:rPr>
              <a:t>کاویتاسیون</a:t>
            </a:r>
            <a:endParaRPr lang="en-US" sz="1400" b="1" dirty="0">
              <a:solidFill>
                <a:schemeClr val="tx1"/>
              </a:solidFill>
            </a:endParaRPr>
          </a:p>
        </p:txBody>
      </p:sp>
      <p:sp>
        <p:nvSpPr>
          <p:cNvPr id="6" name="Pentagon 5"/>
          <p:cNvSpPr/>
          <p:nvPr/>
        </p:nvSpPr>
        <p:spPr>
          <a:xfrm>
            <a:off x="2334491" y="6232812"/>
            <a:ext cx="1399309"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b="1" dirty="0">
                <a:solidFill>
                  <a:schemeClr val="tx1"/>
                </a:solidFill>
              </a:rPr>
              <a:t>کاویتاسیون در لوله‌های </a:t>
            </a:r>
            <a:r>
              <a:rPr lang="en-US" sz="1400" b="1" dirty="0">
                <a:solidFill>
                  <a:schemeClr val="tx1"/>
                </a:solidFill>
              </a:rPr>
              <a:t>U </a:t>
            </a:r>
            <a:r>
              <a:rPr lang="fa-IR" sz="1400" b="1" dirty="0" smtClean="0">
                <a:solidFill>
                  <a:schemeClr val="tx1"/>
                </a:solidFill>
              </a:rPr>
              <a:t>شکل</a:t>
            </a:r>
            <a:endParaRPr lang="fa-IR" sz="1400" b="1" dirty="0">
              <a:solidFill>
                <a:schemeClr val="tx1"/>
              </a:solidFill>
            </a:endParaRPr>
          </a:p>
        </p:txBody>
      </p:sp>
      <p:sp>
        <p:nvSpPr>
          <p:cNvPr id="7" name="Pentagon 6"/>
          <p:cNvSpPr/>
          <p:nvPr/>
        </p:nvSpPr>
        <p:spPr>
          <a:xfrm>
            <a:off x="3733800" y="6232812"/>
            <a:ext cx="1524000"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سوپر </a:t>
            </a:r>
            <a:r>
              <a:rPr lang="fa-IR" sz="1400" b="1" dirty="0" smtClean="0">
                <a:solidFill>
                  <a:schemeClr val="tx1"/>
                </a:solidFill>
              </a:rPr>
              <a:t>کاویتاسیون</a:t>
            </a:r>
            <a:endParaRPr lang="fa-IR" sz="1400" b="1" dirty="0">
              <a:solidFill>
                <a:schemeClr val="tx1"/>
              </a:solidFill>
            </a:endParaRPr>
          </a:p>
        </p:txBody>
      </p:sp>
      <p:sp>
        <p:nvSpPr>
          <p:cNvPr id="8" name="Pentagon 7"/>
          <p:cNvSpPr/>
          <p:nvPr/>
        </p:nvSpPr>
        <p:spPr>
          <a:xfrm>
            <a:off x="5257799" y="6232812"/>
            <a:ext cx="1482435"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راههای جلوگیری از </a:t>
            </a:r>
            <a:r>
              <a:rPr lang="fa-IR" sz="1400" b="1" dirty="0" smtClean="0">
                <a:solidFill>
                  <a:schemeClr val="tx1"/>
                </a:solidFill>
              </a:rPr>
              <a:t>کاویتاسیون</a:t>
            </a:r>
            <a:endParaRPr lang="fa-IR" sz="1400" b="1" dirty="0">
              <a:solidFill>
                <a:schemeClr val="tx1"/>
              </a:solidFill>
            </a:endParaRPr>
          </a:p>
        </p:txBody>
      </p:sp>
      <p:sp>
        <p:nvSpPr>
          <p:cNvPr id="9" name="Pentagon 8"/>
          <p:cNvSpPr/>
          <p:nvPr/>
        </p:nvSpPr>
        <p:spPr>
          <a:xfrm>
            <a:off x="6719453" y="6232812"/>
            <a:ext cx="1295400" cy="67541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chemeClr val="tx1"/>
                </a:solidFill>
              </a:rPr>
              <a:t>کاویتاسیون </a:t>
            </a:r>
            <a:r>
              <a:rPr lang="fa-IR" sz="1400" b="1" dirty="0" smtClean="0">
                <a:solidFill>
                  <a:schemeClr val="tx1"/>
                </a:solidFill>
              </a:rPr>
              <a:t>در پمپ ها</a:t>
            </a:r>
            <a:endParaRPr lang="en-US" sz="1400" b="1" dirty="0"/>
          </a:p>
        </p:txBody>
      </p:sp>
      <p:sp>
        <p:nvSpPr>
          <p:cNvPr id="10" name="Pentagon 9"/>
          <p:cNvSpPr/>
          <p:nvPr/>
        </p:nvSpPr>
        <p:spPr>
          <a:xfrm>
            <a:off x="8014853" y="6232812"/>
            <a:ext cx="1129147" cy="649432"/>
          </a:xfrm>
          <a:prstGeom prst="homeP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chemeClr val="tx1"/>
                </a:solidFill>
              </a:rPr>
              <a:t>پیشنهادات</a:t>
            </a:r>
            <a:endParaRPr lang="en-US" sz="1400" b="1" dirty="0">
              <a:solidFill>
                <a:schemeClr val="tx1"/>
              </a:solidFill>
            </a:endParaRPr>
          </a:p>
        </p:txBody>
      </p:sp>
      <p:sp>
        <p:nvSpPr>
          <p:cNvPr id="11" name="Oval 10"/>
          <p:cNvSpPr/>
          <p:nvPr/>
        </p:nvSpPr>
        <p:spPr>
          <a:xfrm>
            <a:off x="6826826" y="2265218"/>
            <a:ext cx="2376053" cy="990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a:solidFill>
                  <a:schemeClr val="tx1"/>
                </a:solidFill>
              </a:rPr>
              <a:t>پیشنهادات</a:t>
            </a:r>
            <a:endParaRPr lang="en-US" sz="2800" b="1" dirty="0">
              <a:solidFill>
                <a:schemeClr val="tx1"/>
              </a:solidFill>
            </a:endParaRPr>
          </a:p>
        </p:txBody>
      </p:sp>
      <p:sp>
        <p:nvSpPr>
          <p:cNvPr id="12" name="Rounded Rectangle 11"/>
          <p:cNvSpPr/>
          <p:nvPr/>
        </p:nvSpPr>
        <p:spPr>
          <a:xfrm>
            <a:off x="290945" y="76200"/>
            <a:ext cx="5486400" cy="234141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schemeClr val="bg2">
                    <a:lumMod val="10000"/>
                  </a:schemeClr>
                </a:solidFill>
              </a:rPr>
              <a:t>مواردی برای مطالعه بیشتر:</a:t>
            </a:r>
          </a:p>
          <a:p>
            <a:pPr marL="457200" indent="-457200" algn="r" rtl="1">
              <a:buFont typeface="Arial" panose="020B0604020202020204" pitchFamily="34" charset="0"/>
              <a:buChar char="•"/>
            </a:pPr>
            <a:r>
              <a:rPr lang="fa-IR" sz="2000" dirty="0" smtClean="0">
                <a:solidFill>
                  <a:schemeClr val="bg2">
                    <a:lumMod val="10000"/>
                  </a:schemeClr>
                </a:solidFill>
              </a:rPr>
              <a:t>عدد کاویتاسیون</a:t>
            </a:r>
          </a:p>
          <a:p>
            <a:pPr marL="457200" indent="-457200" algn="r" rtl="1">
              <a:buFont typeface="Arial" panose="020B0604020202020204" pitchFamily="34" charset="0"/>
              <a:buChar char="•"/>
            </a:pPr>
            <a:r>
              <a:rPr lang="fa-IR" sz="2000" dirty="0" smtClean="0">
                <a:solidFill>
                  <a:schemeClr val="bg2">
                    <a:lumMod val="10000"/>
                  </a:schemeClr>
                </a:solidFill>
              </a:rPr>
              <a:t>کاویتاسیون توسعه یافته</a:t>
            </a:r>
          </a:p>
          <a:p>
            <a:pPr marL="457200" indent="-457200" algn="r" rtl="1">
              <a:buFont typeface="Arial" panose="020B0604020202020204" pitchFamily="34" charset="0"/>
              <a:buChar char="•"/>
            </a:pPr>
            <a:r>
              <a:rPr lang="fa-IR" sz="2000" dirty="0" smtClean="0">
                <a:solidFill>
                  <a:schemeClr val="bg2">
                    <a:lumMod val="10000"/>
                  </a:schemeClr>
                </a:solidFill>
              </a:rPr>
              <a:t>شروع کاویتاسیون یا کاویتاسیون محدود</a:t>
            </a:r>
          </a:p>
          <a:p>
            <a:pPr marL="457200" indent="-457200" algn="r" rtl="1">
              <a:buFont typeface="Arial" panose="020B0604020202020204" pitchFamily="34" charset="0"/>
              <a:buChar char="•"/>
            </a:pPr>
            <a:r>
              <a:rPr lang="fa-IR" sz="2000" dirty="0" smtClean="0">
                <a:solidFill>
                  <a:schemeClr val="bg2">
                    <a:lumMod val="10000"/>
                  </a:schemeClr>
                </a:solidFill>
              </a:rPr>
              <a:t>جریان غیر کاویتاسیون</a:t>
            </a:r>
          </a:p>
          <a:p>
            <a:pPr marL="457200" indent="-457200" algn="r" rtl="1">
              <a:buFont typeface="Arial" panose="020B0604020202020204" pitchFamily="34" charset="0"/>
              <a:buChar char="•"/>
            </a:pPr>
            <a:r>
              <a:rPr lang="fa-IR" sz="2000" dirty="0" smtClean="0">
                <a:solidFill>
                  <a:schemeClr val="bg2">
                    <a:lumMod val="10000"/>
                  </a:schemeClr>
                </a:solidFill>
              </a:rPr>
              <a:t>کاویتاسیون در زانویی ها</a:t>
            </a:r>
            <a:endParaRPr lang="en-US" sz="2000" dirty="0">
              <a:solidFill>
                <a:schemeClr val="bg2">
                  <a:lumMod val="10000"/>
                </a:schemeClr>
              </a:solidFill>
            </a:endParaRPr>
          </a:p>
        </p:txBody>
      </p:sp>
      <p:sp>
        <p:nvSpPr>
          <p:cNvPr id="13" name="Rounded Rectangle 12"/>
          <p:cNvSpPr/>
          <p:nvPr/>
        </p:nvSpPr>
        <p:spPr>
          <a:xfrm>
            <a:off x="263235" y="2648814"/>
            <a:ext cx="5514109" cy="16764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bg2">
                    <a:lumMod val="10000"/>
                  </a:schemeClr>
                </a:solidFill>
              </a:rPr>
              <a:t>منابع مطالعاتی:</a:t>
            </a:r>
          </a:p>
          <a:p>
            <a:pPr marL="285750" indent="-285750" algn="r">
              <a:buFont typeface="Arial" panose="020B0604020202020204" pitchFamily="34" charset="0"/>
              <a:buChar char="•"/>
            </a:pPr>
            <a:r>
              <a:rPr lang="fa-IR" sz="2000" dirty="0" smtClean="0">
                <a:solidFill>
                  <a:schemeClr val="bg2">
                    <a:lumMod val="10000"/>
                  </a:schemeClr>
                </a:solidFill>
              </a:rPr>
              <a:t>جزوه دکتر لهراسبی</a:t>
            </a:r>
          </a:p>
          <a:p>
            <a:pPr marL="285750" indent="-285750" algn="r">
              <a:buFont typeface="Arial" panose="020B0604020202020204" pitchFamily="34" charset="0"/>
              <a:buChar char="•"/>
            </a:pPr>
            <a:r>
              <a:rPr lang="fa-IR" sz="2000" dirty="0" smtClean="0">
                <a:solidFill>
                  <a:schemeClr val="bg2">
                    <a:lumMod val="10000"/>
                  </a:schemeClr>
                </a:solidFill>
              </a:rPr>
              <a:t>مطالب اینترنت</a:t>
            </a:r>
          </a:p>
          <a:p>
            <a:pPr marL="285750" indent="-285750" algn="r">
              <a:buFont typeface="Arial" panose="020B0604020202020204" pitchFamily="34" charset="0"/>
              <a:buChar char="•"/>
            </a:pPr>
            <a:r>
              <a:rPr lang="fa-IR" sz="2000" dirty="0" smtClean="0">
                <a:solidFill>
                  <a:schemeClr val="bg2">
                    <a:lumMod val="10000"/>
                  </a:schemeClr>
                </a:solidFill>
              </a:rPr>
              <a:t>مقاله هایی در زمینه کاویتاسیون</a:t>
            </a:r>
          </a:p>
          <a:p>
            <a:pPr marL="285750" indent="-285750" algn="r">
              <a:buFont typeface="Arial" panose="020B0604020202020204" pitchFamily="34" charset="0"/>
              <a:buChar char="•"/>
            </a:pPr>
            <a:r>
              <a:rPr lang="fa-IR" sz="2000" dirty="0" smtClean="0">
                <a:solidFill>
                  <a:schemeClr val="bg2">
                    <a:lumMod val="10000"/>
                  </a:schemeClr>
                </a:solidFill>
              </a:rPr>
              <a:t>کتابع جامع پمپ های دریایی</a:t>
            </a:r>
            <a:endParaRPr lang="en-US" sz="2000" dirty="0">
              <a:solidFill>
                <a:schemeClr val="bg2">
                  <a:lumMod val="10000"/>
                </a:schemeClr>
              </a:solidFill>
            </a:endParaRPr>
          </a:p>
        </p:txBody>
      </p:sp>
      <p:sp>
        <p:nvSpPr>
          <p:cNvPr id="14" name="Rounded Rectangle 13"/>
          <p:cNvSpPr/>
          <p:nvPr/>
        </p:nvSpPr>
        <p:spPr>
          <a:xfrm>
            <a:off x="290945" y="4556410"/>
            <a:ext cx="5486399" cy="131358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bg2">
                    <a:lumMod val="10000"/>
                  </a:schemeClr>
                </a:solidFill>
              </a:rPr>
              <a:t>وبلاگ آموزشی:</a:t>
            </a:r>
          </a:p>
          <a:p>
            <a:pPr algn="ctr"/>
            <a:r>
              <a:rPr lang="en-US" sz="2800" dirty="0">
                <a:solidFill>
                  <a:schemeClr val="tx1">
                    <a:lumMod val="75000"/>
                    <a:lumOff val="25000"/>
                  </a:schemeClr>
                </a:solidFill>
              </a:rPr>
              <a:t>http</a:t>
            </a:r>
            <a:r>
              <a:rPr lang="en-US" sz="2800" dirty="0" smtClean="0">
                <a:solidFill>
                  <a:schemeClr val="tx1">
                    <a:lumMod val="75000"/>
                    <a:lumOff val="25000"/>
                  </a:schemeClr>
                </a:solidFill>
              </a:rPr>
              <a:t>://amozeshrayegan.blog.ir</a:t>
            </a:r>
            <a:endParaRPr lang="en-US" sz="2800" dirty="0">
              <a:solidFill>
                <a:schemeClr val="tx1">
                  <a:lumMod val="75000"/>
                  <a:lumOff val="25000"/>
                </a:schemeClr>
              </a:solidFill>
            </a:endParaRPr>
          </a:p>
        </p:txBody>
      </p:sp>
      <p:cxnSp>
        <p:nvCxnSpPr>
          <p:cNvPr id="18" name="Elbow Connector 17"/>
          <p:cNvCxnSpPr>
            <a:endCxn id="12" idx="3"/>
          </p:cNvCxnSpPr>
          <p:nvPr/>
        </p:nvCxnSpPr>
        <p:spPr>
          <a:xfrm rot="16200000" flipV="1">
            <a:off x="5447435" y="1576820"/>
            <a:ext cx="1622711" cy="962889"/>
          </a:xfrm>
          <a:prstGeom prst="bentConnector2">
            <a:avLst/>
          </a:prstGeom>
          <a:ln w="38100">
            <a:solidFill>
              <a:schemeClr val="tx1">
                <a:lumMod val="85000"/>
                <a:lumOff val="1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10800000" flipV="1">
            <a:off x="5815443" y="2895599"/>
            <a:ext cx="904010" cy="701385"/>
          </a:xfrm>
          <a:prstGeom prst="bentConnector3">
            <a:avLst/>
          </a:prstGeom>
          <a:ln w="38100">
            <a:solidFill>
              <a:schemeClr val="tx1">
                <a:lumMod val="85000"/>
                <a:lumOff val="1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a:endCxn id="14" idx="3"/>
          </p:cNvCxnSpPr>
          <p:nvPr/>
        </p:nvCxnSpPr>
        <p:spPr>
          <a:xfrm rot="5400000">
            <a:off x="5099987" y="3572956"/>
            <a:ext cx="2317604" cy="962890"/>
          </a:xfrm>
          <a:prstGeom prst="bentConnector2">
            <a:avLst/>
          </a:prstGeom>
          <a:ln w="38100">
            <a:solidFill>
              <a:schemeClr val="tx1">
                <a:lumMod val="85000"/>
                <a:lumOff val="1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607733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0"/>
            <a:ext cx="9144000" cy="6858000"/>
          </a:xfrm>
          <a:prstGeom prst="rect">
            <a:avLst/>
          </a:prstGeom>
          <a:solidFill>
            <a:sysClr val="windowText" lastClr="000000"/>
          </a:solidFill>
          <a:effectLst/>
        </p:spPr>
        <p:txBody>
          <a:bodyPr vert="horz" lIns="3108960" tIns="0" rIns="457200" bIns="91440" rtlCol="0" anchor="ctr">
            <a:normAutofit/>
            <a:scene3d>
              <a:camera prst="isometricOffAxis1Right"/>
              <a:lightRig rig="freezing" dir="t"/>
            </a:scene3d>
            <a:sp3d extrusionH="57150" contourW="12700" prstMaterial="metal">
              <a:bevelT w="38100" h="38100" prst="angle"/>
              <a:bevelB w="57150" h="38100" prst="artDeco"/>
              <a:extrusionClr>
                <a:srgbClr val="FFFF00"/>
              </a:extrusionClr>
              <a:contourClr>
                <a:srgbClr val="FFFF00"/>
              </a:contourClr>
            </a:sp3d>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a-IR" sz="13800" b="0" i="0" u="none" strike="noStrike" kern="1200" cap="none" spc="0" normalizeH="0" baseline="0" noProof="0" dirty="0" smtClean="0">
                <a:ln w="3175" cmpd="sng">
                  <a:noFill/>
                </a:ln>
                <a:gradFill>
                  <a:gsLst>
                    <a:gs pos="0">
                      <a:srgbClr val="B15E28">
                        <a:lumMod val="5000"/>
                        <a:lumOff val="95000"/>
                      </a:srgbClr>
                    </a:gs>
                    <a:gs pos="74000">
                      <a:srgbClr val="B15E28">
                        <a:lumMod val="45000"/>
                        <a:lumOff val="55000"/>
                      </a:srgbClr>
                    </a:gs>
                    <a:gs pos="83000">
                      <a:srgbClr val="B15E28">
                        <a:lumMod val="45000"/>
                        <a:lumOff val="55000"/>
                      </a:srgbClr>
                    </a:gs>
                    <a:gs pos="100000">
                      <a:srgbClr val="B15E28">
                        <a:lumMod val="30000"/>
                        <a:lumOff val="70000"/>
                      </a:srgbClr>
                    </a:gs>
                  </a:gsLst>
                  <a:lin ang="5400000" scaled="1"/>
                </a:gradFill>
                <a:effectLst>
                  <a:glow rad="228600">
                    <a:srgbClr val="00B0F0">
                      <a:alpha val="40000"/>
                    </a:srgbClr>
                  </a:glow>
                  <a:outerShdw dist="114300" dir="8760000" sx="131000" sy="131000" algn="tr" rotWithShape="0">
                    <a:srgbClr val="00B050">
                      <a:alpha val="56000"/>
                    </a:srgbClr>
                  </a:outerShdw>
                  <a:reflection blurRad="6350" stA="55000" endA="50" endPos="85000" dist="12700" dir="5400000" sy="-100000" algn="bl" rotWithShape="0"/>
                </a:effectLst>
                <a:uLnTx/>
                <a:uFillTx/>
                <a:latin typeface="Arabic Typesetting" panose="03020402040406030203" pitchFamily="66" charset="-78"/>
                <a:ea typeface="+mj-ea"/>
                <a:cs typeface="Arabic Typesetting" panose="03020402040406030203" pitchFamily="66" charset="-78"/>
              </a:rPr>
              <a:t>اللهم صل علی محمد وآل محمد</a:t>
            </a:r>
            <a:endParaRPr kumimoji="0" lang="en-US" sz="13800" b="0" i="0" u="none" strike="noStrike" kern="1200" cap="none" spc="0" normalizeH="0" baseline="0" noProof="0" dirty="0">
              <a:ln w="3175" cmpd="sng">
                <a:noFill/>
              </a:ln>
              <a:gradFill>
                <a:gsLst>
                  <a:gs pos="0">
                    <a:srgbClr val="B15E28">
                      <a:lumMod val="5000"/>
                      <a:lumOff val="95000"/>
                    </a:srgbClr>
                  </a:gs>
                  <a:gs pos="74000">
                    <a:srgbClr val="B15E28">
                      <a:lumMod val="45000"/>
                      <a:lumOff val="55000"/>
                    </a:srgbClr>
                  </a:gs>
                  <a:gs pos="83000">
                    <a:srgbClr val="B15E28">
                      <a:lumMod val="45000"/>
                      <a:lumOff val="55000"/>
                    </a:srgbClr>
                  </a:gs>
                  <a:gs pos="100000">
                    <a:srgbClr val="B15E28">
                      <a:lumMod val="30000"/>
                      <a:lumOff val="70000"/>
                    </a:srgbClr>
                  </a:gs>
                </a:gsLst>
                <a:lin ang="5400000" scaled="1"/>
              </a:gradFill>
              <a:effectLst>
                <a:glow rad="228600">
                  <a:srgbClr val="00B0F0">
                    <a:alpha val="40000"/>
                  </a:srgbClr>
                </a:glow>
                <a:outerShdw dist="114300" dir="8760000" sx="131000" sy="131000" algn="tr" rotWithShape="0">
                  <a:srgbClr val="00B050">
                    <a:alpha val="56000"/>
                  </a:srgbClr>
                </a:outerShdw>
                <a:reflection blurRad="6350" stA="55000" endA="50" endPos="85000" dist="12700" dir="5400000" sy="-100000" algn="bl" rotWithShape="0"/>
              </a:effectLst>
              <a:uLnTx/>
              <a:uFillTx/>
              <a:latin typeface="Arabic Typesetting" panose="03020402040406030203" pitchFamily="66" charset="-78"/>
              <a:ea typeface="+mj-ea"/>
              <a:cs typeface="Arabic Typesetting" panose="03020402040406030203" pitchFamily="66" charset="-78"/>
            </a:endParaRPr>
          </a:p>
        </p:txBody>
      </p:sp>
    </p:spTree>
    <p:extLst>
      <p:ext uri="{BB962C8B-B14F-4D97-AF65-F5344CB8AC3E}">
        <p14:creationId xmlns:p14="http://schemas.microsoft.com/office/powerpoint/2010/main" val="28004646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0500" y="533400"/>
            <a:ext cx="3733800" cy="4419600"/>
          </a:xfrm>
          <a:prstGeom prst="rect">
            <a:avLst/>
          </a:prstGeom>
          <a:solidFill>
            <a:srgbClr val="00B0F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 name="Rectangle 13"/>
          <p:cNvSpPr/>
          <p:nvPr/>
        </p:nvSpPr>
        <p:spPr>
          <a:xfrm>
            <a:off x="610645" y="1875183"/>
            <a:ext cx="3733800" cy="3458817"/>
          </a:xfrm>
          <a:prstGeom prst="rect">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Rectangle 14"/>
          <p:cNvSpPr/>
          <p:nvPr/>
        </p:nvSpPr>
        <p:spPr>
          <a:xfrm>
            <a:off x="381000" y="990600"/>
            <a:ext cx="33528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81000" y="152400"/>
            <a:ext cx="3821845" cy="220317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5400" dirty="0" smtClean="0">
                <a:solidFill>
                  <a:srgbClr val="00B0F0"/>
                </a:solidFill>
              </a:rPr>
              <a:t>کاویتاسیون</a:t>
            </a:r>
            <a:endParaRPr lang="en-US" sz="5400" dirty="0">
              <a:solidFill>
                <a:srgbClr val="00B0F0"/>
              </a:solidFill>
            </a:endParaRPr>
          </a:p>
        </p:txBody>
      </p:sp>
      <p:sp>
        <p:nvSpPr>
          <p:cNvPr id="3" name="Oval 2"/>
          <p:cNvSpPr/>
          <p:nvPr/>
        </p:nvSpPr>
        <p:spPr>
          <a:xfrm>
            <a:off x="262231" y="2637183"/>
            <a:ext cx="4059382" cy="10668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a-IR" sz="3200" dirty="0" smtClean="0">
                <a:solidFill>
                  <a:srgbClr val="FF0000"/>
                </a:solidFill>
              </a:rPr>
              <a:t>استاد: دکتر لهراسبی</a:t>
            </a:r>
            <a:endParaRPr lang="en-US" sz="3200" dirty="0">
              <a:solidFill>
                <a:srgbClr val="FF0000"/>
              </a:solidFill>
            </a:endParaRPr>
          </a:p>
        </p:txBody>
      </p:sp>
      <p:sp>
        <p:nvSpPr>
          <p:cNvPr id="4" name="Oval 3"/>
          <p:cNvSpPr/>
          <p:nvPr/>
        </p:nvSpPr>
        <p:spPr>
          <a:xfrm>
            <a:off x="302751" y="3916018"/>
            <a:ext cx="4059382" cy="762000"/>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fa-IR" sz="2400" dirty="0" smtClean="0">
                <a:solidFill>
                  <a:srgbClr val="FF0000"/>
                </a:solidFill>
              </a:rPr>
              <a:t>گردآورنده: حامد محمودیان</a:t>
            </a:r>
            <a:endParaRPr lang="en-US" sz="2400" dirty="0">
              <a:solidFill>
                <a:srgbClr val="FF0000"/>
              </a:solidFill>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33000"/>
                    </a14:imgEffect>
                    <a14:imgEffect>
                      <a14:brightnessContrast bright="20000" contrast="40000"/>
                    </a14:imgEffect>
                  </a14:imgLayer>
                </a14:imgProps>
              </a:ext>
            </a:extLst>
          </a:blip>
          <a:stretch>
            <a:fillRect/>
          </a:stretch>
        </p:blipFill>
        <p:spPr>
          <a:xfrm>
            <a:off x="4521420" y="244337"/>
            <a:ext cx="4493008" cy="4785691"/>
          </a:xfrm>
          <a:prstGeom prst="roundRect">
            <a:avLst>
              <a:gd name="adj" fmla="val 16667"/>
            </a:avLst>
          </a:prstGeom>
          <a:ln>
            <a:noFill/>
          </a:ln>
          <a:effectLst>
            <a:glow rad="228600">
              <a:schemeClr val="accent3">
                <a:satMod val="175000"/>
                <a:alpha val="40000"/>
              </a:schemeClr>
            </a:glow>
            <a:outerShdw blurRad="225425" dist="50800" dir="5220000" algn="ctr">
              <a:srgbClr val="000000">
                <a:alpha val="33000"/>
              </a:srgbClr>
            </a:outerShdw>
            <a:softEdge rad="317500"/>
          </a:effectLst>
          <a:scene3d>
            <a:camera prst="obliqueTopLeft"/>
            <a:lightRig rig="harsh" dir="t">
              <a:rot lat="0" lon="0" rev="3000000"/>
            </a:lightRig>
          </a:scene3d>
          <a:sp3d extrusionH="254000" contourW="19050">
            <a:bevelT w="82550" h="44450" prst="hardEdge"/>
            <a:bevelB w="82550" h="44450" prst="angle"/>
            <a:contourClr>
              <a:srgbClr val="FFFFFF"/>
            </a:contourClr>
          </a:sp3d>
        </p:spPr>
      </p:pic>
    </p:spTree>
    <p:extLst>
      <p:ext uri="{BB962C8B-B14F-4D97-AF65-F5344CB8AC3E}">
        <p14:creationId xmlns:p14="http://schemas.microsoft.com/office/powerpoint/2010/main" val="340951691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152399" y="180109"/>
            <a:ext cx="1447801" cy="53340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dirty="0" smtClean="0">
                <a:solidFill>
                  <a:schemeClr val="tx1"/>
                </a:solidFill>
              </a:rPr>
              <a:t>مقدمه</a:t>
            </a:r>
            <a:endParaRPr lang="en-US" sz="3200" dirty="0">
              <a:solidFill>
                <a:schemeClr val="tx1"/>
              </a:solidFill>
            </a:endParaRPr>
          </a:p>
        </p:txBody>
      </p:sp>
      <p:sp>
        <p:nvSpPr>
          <p:cNvPr id="9" name="Pentagon 8"/>
          <p:cNvSpPr/>
          <p:nvPr/>
        </p:nvSpPr>
        <p:spPr>
          <a:xfrm>
            <a:off x="128154" y="914400"/>
            <a:ext cx="1853046" cy="609600"/>
          </a:xfrm>
          <a:prstGeom prst="homePlate">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tx1"/>
                </a:solidFill>
              </a:rPr>
              <a:t>کاویتاسیون</a:t>
            </a:r>
            <a:endParaRPr lang="en-US" sz="2400" dirty="0">
              <a:solidFill>
                <a:schemeClr val="tx1"/>
              </a:solidFill>
            </a:endParaRPr>
          </a:p>
        </p:txBody>
      </p:sp>
      <p:sp>
        <p:nvSpPr>
          <p:cNvPr id="10" name="Pentagon 9"/>
          <p:cNvSpPr/>
          <p:nvPr/>
        </p:nvSpPr>
        <p:spPr>
          <a:xfrm>
            <a:off x="128154" y="1737014"/>
            <a:ext cx="2157846" cy="625186"/>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000" dirty="0">
                <a:solidFill>
                  <a:schemeClr val="tx1"/>
                </a:solidFill>
              </a:rPr>
              <a:t>کاویتاسیون در لوله‌های </a:t>
            </a:r>
            <a:r>
              <a:rPr lang="en-US" sz="2000" dirty="0">
                <a:solidFill>
                  <a:schemeClr val="tx1"/>
                </a:solidFill>
              </a:rPr>
              <a:t>U </a:t>
            </a:r>
            <a:r>
              <a:rPr lang="fa-IR" sz="2000" dirty="0" smtClean="0">
                <a:solidFill>
                  <a:schemeClr val="tx1"/>
                </a:solidFill>
              </a:rPr>
              <a:t>شکل</a:t>
            </a:r>
            <a:endParaRPr lang="fa-IR" sz="2000" dirty="0">
              <a:solidFill>
                <a:schemeClr val="tx1"/>
              </a:solidFill>
            </a:endParaRPr>
          </a:p>
        </p:txBody>
      </p:sp>
      <p:sp>
        <p:nvSpPr>
          <p:cNvPr id="11" name="Pentagon 10"/>
          <p:cNvSpPr/>
          <p:nvPr/>
        </p:nvSpPr>
        <p:spPr>
          <a:xfrm>
            <a:off x="128154" y="2533650"/>
            <a:ext cx="2615046" cy="74295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solidFill>
                  <a:schemeClr val="tx1"/>
                </a:solidFill>
              </a:rPr>
              <a:t>سوپر </a:t>
            </a:r>
            <a:r>
              <a:rPr lang="fa-IR" sz="2400" dirty="0" smtClean="0">
                <a:solidFill>
                  <a:schemeClr val="tx1"/>
                </a:solidFill>
              </a:rPr>
              <a:t>کاویتاسیون</a:t>
            </a:r>
            <a:endParaRPr lang="fa-IR" sz="2400" dirty="0">
              <a:solidFill>
                <a:schemeClr val="tx1"/>
              </a:solidFill>
            </a:endParaRPr>
          </a:p>
        </p:txBody>
      </p:sp>
      <p:sp>
        <p:nvSpPr>
          <p:cNvPr id="12" name="Pentagon 11"/>
          <p:cNvSpPr/>
          <p:nvPr/>
        </p:nvSpPr>
        <p:spPr>
          <a:xfrm>
            <a:off x="121227" y="3519055"/>
            <a:ext cx="3072246" cy="76200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chemeClr val="tx1"/>
                </a:solidFill>
              </a:rPr>
              <a:t>راههای جلوگیری از </a:t>
            </a:r>
            <a:r>
              <a:rPr lang="fa-IR" sz="2000" dirty="0" smtClean="0">
                <a:solidFill>
                  <a:schemeClr val="tx1"/>
                </a:solidFill>
              </a:rPr>
              <a:t>کاویتاسیون</a:t>
            </a:r>
            <a:endParaRPr lang="fa-IR" sz="2000" dirty="0">
              <a:solidFill>
                <a:schemeClr val="tx1"/>
              </a:solidFill>
            </a:endParaRPr>
          </a:p>
        </p:txBody>
      </p:sp>
      <p:sp>
        <p:nvSpPr>
          <p:cNvPr id="13" name="Pentagon 12"/>
          <p:cNvSpPr/>
          <p:nvPr/>
        </p:nvSpPr>
        <p:spPr>
          <a:xfrm>
            <a:off x="136812" y="4495800"/>
            <a:ext cx="2682588" cy="76200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chemeClr val="tx1"/>
                </a:solidFill>
              </a:rPr>
              <a:t>کاویتاسیون </a:t>
            </a:r>
            <a:r>
              <a:rPr lang="fa-IR" sz="2000" dirty="0" smtClean="0">
                <a:solidFill>
                  <a:schemeClr val="tx1"/>
                </a:solidFill>
              </a:rPr>
              <a:t>در پمپ ها</a:t>
            </a:r>
            <a:endParaRPr lang="en-US" sz="2000" dirty="0"/>
          </a:p>
        </p:txBody>
      </p:sp>
      <p:sp>
        <p:nvSpPr>
          <p:cNvPr id="14" name="Pentagon 13"/>
          <p:cNvSpPr/>
          <p:nvPr/>
        </p:nvSpPr>
        <p:spPr>
          <a:xfrm>
            <a:off x="117763" y="5486400"/>
            <a:ext cx="2092037" cy="72390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rPr>
              <a:t>پیشنهادات برای مطالعه بسیشتر</a:t>
            </a:r>
            <a:endParaRPr lang="en-US" b="1" dirty="0">
              <a:solidFill>
                <a:schemeClr val="tx1"/>
              </a:solidFill>
            </a:endParaRPr>
          </a:p>
        </p:txBody>
      </p:sp>
      <p:cxnSp>
        <p:nvCxnSpPr>
          <p:cNvPr id="17" name="Straight Arrow Connector 16"/>
          <p:cNvCxnSpPr/>
          <p:nvPr/>
        </p:nvCxnSpPr>
        <p:spPr>
          <a:xfrm>
            <a:off x="1981200" y="1219200"/>
            <a:ext cx="3124200" cy="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8" name="Left Brace 17"/>
          <p:cNvSpPr/>
          <p:nvPr/>
        </p:nvSpPr>
        <p:spPr>
          <a:xfrm>
            <a:off x="5105400" y="0"/>
            <a:ext cx="304800" cy="2590800"/>
          </a:xfrm>
          <a:prstGeom prst="leftBrace">
            <a:avLst/>
          </a:prstGeom>
          <a:noFill/>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Pentagon 18"/>
          <p:cNvSpPr/>
          <p:nvPr/>
        </p:nvSpPr>
        <p:spPr>
          <a:xfrm>
            <a:off x="5410200" y="27708"/>
            <a:ext cx="3276600" cy="505691"/>
          </a:xfrm>
          <a:prstGeom prst="homePlat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1"/>
            <a:r>
              <a:rPr lang="fa-IR" b="1" dirty="0">
                <a:solidFill>
                  <a:schemeClr val="tx1"/>
                </a:solidFill>
              </a:rPr>
              <a:t>انواع کاویتاسیون ( حفره زایی )</a:t>
            </a:r>
          </a:p>
        </p:txBody>
      </p:sp>
      <p:sp>
        <p:nvSpPr>
          <p:cNvPr id="20" name="Pentagon 19"/>
          <p:cNvSpPr/>
          <p:nvPr/>
        </p:nvSpPr>
        <p:spPr>
          <a:xfrm>
            <a:off x="5410200" y="713509"/>
            <a:ext cx="3276600" cy="505691"/>
          </a:xfrm>
          <a:prstGeom prst="homePlat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b="1" dirty="0">
                <a:solidFill>
                  <a:schemeClr val="tx1"/>
                </a:solidFill>
              </a:rPr>
              <a:t>فاکتورهای مؤثر در پدیده </a:t>
            </a:r>
            <a:r>
              <a:rPr lang="fa-IR" b="1" dirty="0" smtClean="0">
                <a:solidFill>
                  <a:schemeClr val="tx1"/>
                </a:solidFill>
              </a:rPr>
              <a:t>کاویتاسیون</a:t>
            </a:r>
            <a:endParaRPr lang="fa-IR" b="1" dirty="0">
              <a:solidFill>
                <a:schemeClr val="tx1"/>
              </a:solidFill>
            </a:endParaRPr>
          </a:p>
        </p:txBody>
      </p:sp>
      <p:sp>
        <p:nvSpPr>
          <p:cNvPr id="21" name="Pentagon 20"/>
          <p:cNvSpPr/>
          <p:nvPr/>
        </p:nvSpPr>
        <p:spPr>
          <a:xfrm>
            <a:off x="5403272" y="1329169"/>
            <a:ext cx="3283527" cy="505691"/>
          </a:xfrm>
          <a:prstGeom prst="homePlat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b="1" dirty="0">
                <a:solidFill>
                  <a:schemeClr val="tx1"/>
                </a:solidFill>
              </a:rPr>
              <a:t>مهمترين آثار </a:t>
            </a:r>
            <a:r>
              <a:rPr lang="fa-IR" b="1" dirty="0" smtClean="0">
                <a:solidFill>
                  <a:schemeClr val="tx1"/>
                </a:solidFill>
              </a:rPr>
              <a:t>کاويتاسيون</a:t>
            </a:r>
            <a:endParaRPr lang="fa-IR" b="1" dirty="0">
              <a:solidFill>
                <a:schemeClr val="tx1"/>
              </a:solidFill>
            </a:endParaRPr>
          </a:p>
        </p:txBody>
      </p:sp>
      <p:sp>
        <p:nvSpPr>
          <p:cNvPr id="22" name="Pentagon 21"/>
          <p:cNvSpPr/>
          <p:nvPr/>
        </p:nvSpPr>
        <p:spPr>
          <a:xfrm>
            <a:off x="5403273" y="1955223"/>
            <a:ext cx="3283526" cy="505691"/>
          </a:xfrm>
          <a:prstGeom prst="homePlat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1"/>
            <a:r>
              <a:rPr lang="fa-IR" b="1" dirty="0" smtClean="0">
                <a:solidFill>
                  <a:schemeClr val="tx1"/>
                </a:solidFill>
              </a:rPr>
              <a:t>هد </a:t>
            </a:r>
            <a:r>
              <a:rPr lang="fa-IR" b="1" dirty="0">
                <a:solidFill>
                  <a:schemeClr val="tx1"/>
                </a:solidFill>
              </a:rPr>
              <a:t>خالص مثبت مکش </a:t>
            </a:r>
            <a:r>
              <a:rPr lang="en-US" b="1" dirty="0" smtClean="0">
                <a:solidFill>
                  <a:schemeClr val="tx1"/>
                </a:solidFill>
              </a:rPr>
              <a:t>NPSH</a:t>
            </a:r>
            <a:endParaRPr lang="en-US" b="1" dirty="0">
              <a:solidFill>
                <a:schemeClr val="tx1"/>
              </a:solidFill>
            </a:endParaRPr>
          </a:p>
        </p:txBody>
      </p:sp>
      <p:cxnSp>
        <p:nvCxnSpPr>
          <p:cNvPr id="24" name="Straight Arrow Connector 23"/>
          <p:cNvCxnSpPr/>
          <p:nvPr/>
        </p:nvCxnSpPr>
        <p:spPr>
          <a:xfrm>
            <a:off x="2819400" y="4876800"/>
            <a:ext cx="2286000" cy="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6" name="Left Brace 25"/>
          <p:cNvSpPr/>
          <p:nvPr/>
        </p:nvSpPr>
        <p:spPr>
          <a:xfrm>
            <a:off x="5105401" y="3619500"/>
            <a:ext cx="297872" cy="2590800"/>
          </a:xfrm>
          <a:prstGeom prst="leftBrace">
            <a:avLst/>
          </a:prstGeom>
          <a:noFill/>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Pentagon 26"/>
          <p:cNvSpPr/>
          <p:nvPr/>
        </p:nvSpPr>
        <p:spPr>
          <a:xfrm>
            <a:off x="5410200" y="3785755"/>
            <a:ext cx="3283526" cy="990600"/>
          </a:xfrm>
          <a:prstGeom prst="homePlat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1"/>
            <a:r>
              <a:rPr lang="fa-IR" sz="2000" b="1" dirty="0">
                <a:solidFill>
                  <a:schemeClr val="tx1"/>
                </a:solidFill>
              </a:rPr>
              <a:t>کاویتاسیون تبخیری </a:t>
            </a:r>
            <a:endParaRPr lang="fa-IR" sz="2000" b="1" dirty="0" smtClean="0">
              <a:solidFill>
                <a:schemeClr val="tx1"/>
              </a:solidFill>
            </a:endParaRPr>
          </a:p>
          <a:p>
            <a:pPr rtl="1"/>
            <a:r>
              <a:rPr lang="fa-IR" sz="2000" b="1" dirty="0" smtClean="0">
                <a:solidFill>
                  <a:schemeClr val="tx1"/>
                </a:solidFill>
              </a:rPr>
              <a:t>(</a:t>
            </a:r>
            <a:r>
              <a:rPr lang="fa-IR" sz="2000" b="1" dirty="0">
                <a:solidFill>
                  <a:schemeClr val="tx1"/>
                </a:solidFill>
              </a:rPr>
              <a:t>نارسایی </a:t>
            </a:r>
            <a:r>
              <a:rPr lang="en-US" sz="2000" b="1" dirty="0" err="1" smtClean="0">
                <a:solidFill>
                  <a:schemeClr val="tx1"/>
                </a:solidFill>
              </a:rPr>
              <a:t>NPSHa</a:t>
            </a:r>
            <a:r>
              <a:rPr lang="fa-IR" sz="2000" b="1" dirty="0">
                <a:solidFill>
                  <a:schemeClr val="tx1"/>
                </a:solidFill>
              </a:rPr>
              <a:t>)</a:t>
            </a:r>
            <a:endParaRPr lang="fa-IR" sz="2000" b="1" dirty="0" smtClean="0">
              <a:solidFill>
                <a:schemeClr val="tx1"/>
              </a:solidFill>
            </a:endParaRPr>
          </a:p>
        </p:txBody>
      </p:sp>
      <p:sp>
        <p:nvSpPr>
          <p:cNvPr id="28" name="Pentagon 27"/>
          <p:cNvSpPr/>
          <p:nvPr/>
        </p:nvSpPr>
        <p:spPr>
          <a:xfrm>
            <a:off x="5410200" y="4991100"/>
            <a:ext cx="3283526" cy="990600"/>
          </a:xfrm>
          <a:prstGeom prst="homePlat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1"/>
            <a:r>
              <a:rPr lang="fa-IR" sz="2000" b="1" dirty="0">
                <a:solidFill>
                  <a:schemeClr val="tx1"/>
                </a:solidFill>
              </a:rPr>
              <a:t>کاویتاسیون از نوع مکش</a:t>
            </a:r>
          </a:p>
        </p:txBody>
      </p:sp>
    </p:spTree>
    <p:extLst>
      <p:ext uri="{BB962C8B-B14F-4D97-AF65-F5344CB8AC3E}">
        <p14:creationId xmlns:p14="http://schemas.microsoft.com/office/powerpoint/2010/main" val="101015456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0327" y="685800"/>
            <a:ext cx="7689274" cy="3200400"/>
          </a:xfrm>
        </p:spPr>
        <p:txBody>
          <a:bodyPr>
            <a:normAutofit/>
          </a:bodyPr>
          <a:lstStyle/>
          <a:p>
            <a:pPr algn="r" rtl="1"/>
            <a:endParaRPr lang="fa-IR" sz="1200" dirty="0">
              <a:latin typeface="Calibri Light" panose="020F0302020204030204" pitchFamily="34" charset="0"/>
              <a:cs typeface="Calibri Light" panose="020F0302020204030204" pitchFamily="34" charset="0"/>
            </a:endParaRPr>
          </a:p>
          <a:p>
            <a:pPr algn="r" rtl="1"/>
            <a:endParaRPr lang="en-US" sz="1200" dirty="0">
              <a:latin typeface="Calibri Light" panose="020F0302020204030204" pitchFamily="34" charset="0"/>
              <a:cs typeface="Calibri Light" panose="020F0302020204030204" pitchFamily="34" charset="0"/>
            </a:endParaRPr>
          </a:p>
        </p:txBody>
      </p:sp>
      <p:sp>
        <p:nvSpPr>
          <p:cNvPr id="4" name="Pentagon 3"/>
          <p:cNvSpPr/>
          <p:nvPr/>
        </p:nvSpPr>
        <p:spPr>
          <a:xfrm>
            <a:off x="-27710" y="6232814"/>
            <a:ext cx="1136073" cy="649431"/>
          </a:xfrm>
          <a:prstGeom prst="homePlat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chemeClr val="tx1"/>
                </a:solidFill>
              </a:rPr>
              <a:t>مقدمه</a:t>
            </a:r>
            <a:endParaRPr lang="en-US" sz="3600" dirty="0">
              <a:solidFill>
                <a:schemeClr val="tx1"/>
              </a:solidFill>
            </a:endParaRPr>
          </a:p>
        </p:txBody>
      </p:sp>
      <p:sp>
        <p:nvSpPr>
          <p:cNvPr id="5" name="Pentagon 4"/>
          <p:cNvSpPr/>
          <p:nvPr/>
        </p:nvSpPr>
        <p:spPr>
          <a:xfrm>
            <a:off x="1108364" y="6232812"/>
            <a:ext cx="1260763" cy="649433"/>
          </a:xfrm>
          <a:prstGeom prst="homePlate">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chemeClr val="tx1"/>
                </a:solidFill>
              </a:rPr>
              <a:t>کاویتاسیون</a:t>
            </a:r>
            <a:endParaRPr lang="en-US" sz="1400" b="1" dirty="0">
              <a:solidFill>
                <a:schemeClr val="tx1"/>
              </a:solidFill>
            </a:endParaRPr>
          </a:p>
        </p:txBody>
      </p:sp>
      <p:sp>
        <p:nvSpPr>
          <p:cNvPr id="6" name="Pentagon 5"/>
          <p:cNvSpPr/>
          <p:nvPr/>
        </p:nvSpPr>
        <p:spPr>
          <a:xfrm>
            <a:off x="2334491" y="6232812"/>
            <a:ext cx="1399309"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b="1" dirty="0">
                <a:solidFill>
                  <a:schemeClr val="tx1"/>
                </a:solidFill>
              </a:rPr>
              <a:t>کاویتاسیون در لوله‌های </a:t>
            </a:r>
            <a:r>
              <a:rPr lang="en-US" sz="1400" b="1" dirty="0">
                <a:solidFill>
                  <a:schemeClr val="tx1"/>
                </a:solidFill>
              </a:rPr>
              <a:t>U </a:t>
            </a:r>
            <a:r>
              <a:rPr lang="fa-IR" sz="1400" b="1" dirty="0" smtClean="0">
                <a:solidFill>
                  <a:schemeClr val="tx1"/>
                </a:solidFill>
              </a:rPr>
              <a:t>شکل</a:t>
            </a:r>
            <a:endParaRPr lang="fa-IR" sz="1400" b="1" dirty="0">
              <a:solidFill>
                <a:schemeClr val="tx1"/>
              </a:solidFill>
            </a:endParaRPr>
          </a:p>
        </p:txBody>
      </p:sp>
      <p:sp>
        <p:nvSpPr>
          <p:cNvPr id="7" name="Pentagon 6"/>
          <p:cNvSpPr/>
          <p:nvPr/>
        </p:nvSpPr>
        <p:spPr>
          <a:xfrm>
            <a:off x="3733800" y="6232812"/>
            <a:ext cx="1524000"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سوپر </a:t>
            </a:r>
            <a:r>
              <a:rPr lang="fa-IR" sz="1400" b="1" dirty="0" smtClean="0">
                <a:solidFill>
                  <a:schemeClr val="tx1"/>
                </a:solidFill>
              </a:rPr>
              <a:t>کاویتاسیون</a:t>
            </a:r>
            <a:endParaRPr lang="fa-IR" sz="1400" b="1" dirty="0">
              <a:solidFill>
                <a:schemeClr val="tx1"/>
              </a:solidFill>
            </a:endParaRPr>
          </a:p>
        </p:txBody>
      </p:sp>
      <p:sp>
        <p:nvSpPr>
          <p:cNvPr id="8" name="Pentagon 7"/>
          <p:cNvSpPr/>
          <p:nvPr/>
        </p:nvSpPr>
        <p:spPr>
          <a:xfrm>
            <a:off x="5257799" y="6232812"/>
            <a:ext cx="1482435"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راههای جلوگیری از </a:t>
            </a:r>
            <a:r>
              <a:rPr lang="fa-IR" sz="1400" b="1" dirty="0" smtClean="0">
                <a:solidFill>
                  <a:schemeClr val="tx1"/>
                </a:solidFill>
              </a:rPr>
              <a:t>کاویتاسیون</a:t>
            </a:r>
            <a:endParaRPr lang="fa-IR" sz="1400" b="1" dirty="0">
              <a:solidFill>
                <a:schemeClr val="tx1"/>
              </a:solidFill>
            </a:endParaRPr>
          </a:p>
        </p:txBody>
      </p:sp>
      <p:sp>
        <p:nvSpPr>
          <p:cNvPr id="9" name="Pentagon 8"/>
          <p:cNvSpPr/>
          <p:nvPr/>
        </p:nvSpPr>
        <p:spPr>
          <a:xfrm>
            <a:off x="6719453" y="6232812"/>
            <a:ext cx="1295400" cy="67541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chemeClr val="tx1"/>
                </a:solidFill>
              </a:rPr>
              <a:t>کاویتاسیون </a:t>
            </a:r>
            <a:r>
              <a:rPr lang="fa-IR" sz="1400" b="1" dirty="0" smtClean="0">
                <a:solidFill>
                  <a:schemeClr val="tx1"/>
                </a:solidFill>
              </a:rPr>
              <a:t>در پمپ ها</a:t>
            </a:r>
            <a:endParaRPr lang="en-US" sz="1400" b="1" dirty="0"/>
          </a:p>
        </p:txBody>
      </p:sp>
      <p:sp>
        <p:nvSpPr>
          <p:cNvPr id="10" name="Pentagon 9"/>
          <p:cNvSpPr/>
          <p:nvPr/>
        </p:nvSpPr>
        <p:spPr>
          <a:xfrm>
            <a:off x="8014853" y="6232812"/>
            <a:ext cx="1129147" cy="649432"/>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پیشنهادات</a:t>
            </a:r>
            <a:endParaRPr lang="en-US" sz="1400" b="1" dirty="0">
              <a:solidFill>
                <a:schemeClr val="tx1"/>
              </a:solidFill>
            </a:endParaRPr>
          </a:p>
        </p:txBody>
      </p:sp>
      <p:sp>
        <p:nvSpPr>
          <p:cNvPr id="11" name="Oval 10"/>
          <p:cNvSpPr/>
          <p:nvPr/>
        </p:nvSpPr>
        <p:spPr>
          <a:xfrm>
            <a:off x="7924800" y="0"/>
            <a:ext cx="1219200" cy="838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schemeClr val="tx1"/>
                </a:solidFill>
              </a:rPr>
              <a:t>مقدمه</a:t>
            </a:r>
            <a:endParaRPr lang="en-US" sz="2800" dirty="0">
              <a:solidFill>
                <a:schemeClr val="tx1"/>
              </a:solidFill>
            </a:endParaRPr>
          </a:p>
        </p:txBody>
      </p:sp>
      <p:sp>
        <p:nvSpPr>
          <p:cNvPr id="12" name="TextBox 11"/>
          <p:cNvSpPr txBox="1"/>
          <p:nvPr/>
        </p:nvSpPr>
        <p:spPr>
          <a:xfrm>
            <a:off x="114300" y="946413"/>
            <a:ext cx="8763000" cy="3139321"/>
          </a:xfrm>
          <a:prstGeom prst="rect">
            <a:avLst/>
          </a:prstGeom>
          <a:solidFill>
            <a:srgbClr val="00B0F0">
              <a:alpha val="47843"/>
            </a:srgbClr>
          </a:solidFill>
        </p:spPr>
        <p:txBody>
          <a:bodyPr wrap="square" rtlCol="0">
            <a:spAutoFit/>
          </a:bodyPr>
          <a:lstStyle/>
          <a:p>
            <a:pPr algn="r" rtl="1"/>
            <a:r>
              <a:rPr lang="fa-IR" dirty="0"/>
              <a:t>هرگاه دمای مایع، در فشار ثابت افزایش و یا فشار آن در دمای ثابت، کاهش یابد، در نهایت حالت مایع شروع به تغییر کرده و حباب‌های پر شده از بخار آب و یا گاز تولید می‌گردند. این حباب‌ها را می‌توان به عنوان فضاهای خالی در مایع در نظر گرفت (در زبان انگلیسی کاویتی </a:t>
            </a:r>
            <a:r>
              <a:rPr lang="en-US" dirty="0"/>
              <a:t>Cavity </a:t>
            </a:r>
            <a:r>
              <a:rPr lang="fa-IR" dirty="0"/>
              <a:t>نام دارند</a:t>
            </a:r>
            <a:r>
              <a:rPr lang="fa-IR" dirty="0" smtClean="0"/>
              <a:t>).</a:t>
            </a:r>
            <a:endParaRPr lang="en-US" dirty="0" smtClean="0"/>
          </a:p>
          <a:p>
            <a:pPr algn="r" rtl="1"/>
            <a:endParaRPr lang="fa-IR" dirty="0"/>
          </a:p>
          <a:p>
            <a:pPr algn="r" rtl="1"/>
            <a:r>
              <a:rPr lang="fa-IR" dirty="0"/>
              <a:t>بنابراین هم به وسیله افزایش دما در فشار ثابت و هم کاهش </a:t>
            </a:r>
            <a:r>
              <a:rPr lang="fa-IR" sz="1600" dirty="0"/>
              <a:t>فشار</a:t>
            </a:r>
            <a:r>
              <a:rPr lang="fa-IR" dirty="0"/>
              <a:t> دینامیکی در دمای ثابت، حباب در مایع به وجود می‌آید. نخستین روش جوشیدن </a:t>
            </a:r>
            <a:r>
              <a:rPr lang="en-US" dirty="0" smtClean="0"/>
              <a:t>(Boiling</a:t>
            </a:r>
            <a:r>
              <a:rPr lang="en-US" dirty="0"/>
              <a:t>) </a:t>
            </a:r>
            <a:r>
              <a:rPr lang="fa-IR" dirty="0"/>
              <a:t>و دومین روش کاویتاسیون نام دارد.</a:t>
            </a:r>
            <a:br>
              <a:rPr lang="fa-IR" dirty="0"/>
            </a:br>
            <a:endParaRPr lang="fa-IR" dirty="0"/>
          </a:p>
          <a:p>
            <a:pPr algn="r" rtl="1"/>
            <a:r>
              <a:rPr lang="fa-IR" dirty="0"/>
              <a:t/>
            </a:r>
            <a:br>
              <a:rPr lang="fa-IR" dirty="0"/>
            </a:br>
            <a:endParaRPr lang="fa-IR" dirty="0"/>
          </a:p>
          <a:p>
            <a:pPr algn="r" rtl="1"/>
            <a:r>
              <a:rPr lang="fa-IR" dirty="0"/>
              <a:t/>
            </a:r>
            <a:br>
              <a:rPr lang="fa-IR" dirty="0"/>
            </a:br>
            <a:endParaRPr lang="en-US" dirty="0"/>
          </a:p>
        </p:txBody>
      </p:sp>
      <p:pic>
        <p:nvPicPr>
          <p:cNvPr id="13" name="Picture 12"/>
          <p:cNvPicPr>
            <a:picLocks noChangeAspect="1"/>
          </p:cNvPicPr>
          <p:nvPr/>
        </p:nvPicPr>
        <p:blipFill>
          <a:blip r:embed="rId2"/>
          <a:stretch>
            <a:fillRect/>
          </a:stretch>
        </p:blipFill>
        <p:spPr>
          <a:xfrm>
            <a:off x="76197" y="2971800"/>
            <a:ext cx="2957948" cy="3116406"/>
          </a:xfrm>
          <a:prstGeom prst="rect">
            <a:avLst/>
          </a:prstGeom>
        </p:spPr>
      </p:pic>
      <p:pic>
        <p:nvPicPr>
          <p:cNvPr id="15" name="Picture 14"/>
          <p:cNvPicPr>
            <a:picLocks noChangeAspect="1"/>
          </p:cNvPicPr>
          <p:nvPr/>
        </p:nvPicPr>
        <p:blipFill>
          <a:blip r:embed="rId3"/>
          <a:stretch>
            <a:fillRect/>
          </a:stretch>
        </p:blipFill>
        <p:spPr>
          <a:xfrm>
            <a:off x="6367827" y="2971800"/>
            <a:ext cx="2699973" cy="3116405"/>
          </a:xfrm>
          <a:prstGeom prst="rect">
            <a:avLst/>
          </a:prstGeom>
        </p:spPr>
      </p:pic>
      <p:pic>
        <p:nvPicPr>
          <p:cNvPr id="16" name="Picture 15"/>
          <p:cNvPicPr>
            <a:picLocks noChangeAspect="1"/>
          </p:cNvPicPr>
          <p:nvPr/>
        </p:nvPicPr>
        <p:blipFill>
          <a:blip r:embed="rId4"/>
          <a:stretch>
            <a:fillRect/>
          </a:stretch>
        </p:blipFill>
        <p:spPr>
          <a:xfrm>
            <a:off x="3247851" y="2971800"/>
            <a:ext cx="2987299" cy="3121423"/>
          </a:xfrm>
          <a:prstGeom prst="rect">
            <a:avLst/>
          </a:prstGeom>
        </p:spPr>
      </p:pic>
    </p:spTree>
    <p:extLst>
      <p:ext uri="{BB962C8B-B14F-4D97-AF65-F5344CB8AC3E}">
        <p14:creationId xmlns:p14="http://schemas.microsoft.com/office/powerpoint/2010/main" val="376204204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27710" y="6232814"/>
            <a:ext cx="1136073"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chemeClr val="tx1"/>
                </a:solidFill>
              </a:rPr>
              <a:t>مقدمه</a:t>
            </a:r>
            <a:endParaRPr lang="en-US" sz="3600" dirty="0">
              <a:solidFill>
                <a:schemeClr val="tx1"/>
              </a:solidFill>
            </a:endParaRPr>
          </a:p>
        </p:txBody>
      </p:sp>
      <p:sp>
        <p:nvSpPr>
          <p:cNvPr id="6" name="Pentagon 5"/>
          <p:cNvSpPr/>
          <p:nvPr/>
        </p:nvSpPr>
        <p:spPr>
          <a:xfrm>
            <a:off x="1108364" y="6232812"/>
            <a:ext cx="1260763" cy="649433"/>
          </a:xfrm>
          <a:prstGeom prst="homePlate">
            <a:avLst/>
          </a:prstGeom>
          <a:solidFill>
            <a:srgbClr val="00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chemeClr val="tx1"/>
                </a:solidFill>
              </a:rPr>
              <a:t>کاویتاسیون</a:t>
            </a:r>
            <a:endParaRPr lang="en-US" sz="1400" b="1" dirty="0">
              <a:solidFill>
                <a:schemeClr val="tx1"/>
              </a:solidFill>
            </a:endParaRPr>
          </a:p>
        </p:txBody>
      </p:sp>
      <p:sp>
        <p:nvSpPr>
          <p:cNvPr id="7" name="Pentagon 6"/>
          <p:cNvSpPr/>
          <p:nvPr/>
        </p:nvSpPr>
        <p:spPr>
          <a:xfrm>
            <a:off x="2334491" y="6232812"/>
            <a:ext cx="1399309"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b="1" dirty="0">
                <a:solidFill>
                  <a:schemeClr val="tx1"/>
                </a:solidFill>
              </a:rPr>
              <a:t>کاویتاسیون در لوله‌های </a:t>
            </a:r>
            <a:r>
              <a:rPr lang="en-US" sz="1400" b="1" dirty="0">
                <a:solidFill>
                  <a:schemeClr val="tx1"/>
                </a:solidFill>
              </a:rPr>
              <a:t>U </a:t>
            </a:r>
            <a:r>
              <a:rPr lang="fa-IR" sz="1400" b="1" dirty="0" smtClean="0">
                <a:solidFill>
                  <a:schemeClr val="tx1"/>
                </a:solidFill>
              </a:rPr>
              <a:t>شکل</a:t>
            </a:r>
            <a:endParaRPr lang="fa-IR" sz="1400" b="1" dirty="0">
              <a:solidFill>
                <a:schemeClr val="tx1"/>
              </a:solidFill>
            </a:endParaRPr>
          </a:p>
        </p:txBody>
      </p:sp>
      <p:sp>
        <p:nvSpPr>
          <p:cNvPr id="8" name="Pentagon 7"/>
          <p:cNvSpPr/>
          <p:nvPr/>
        </p:nvSpPr>
        <p:spPr>
          <a:xfrm>
            <a:off x="3733800" y="6232812"/>
            <a:ext cx="1524000"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سوپر </a:t>
            </a:r>
            <a:r>
              <a:rPr lang="fa-IR" sz="1400" b="1" dirty="0" smtClean="0">
                <a:solidFill>
                  <a:schemeClr val="tx1"/>
                </a:solidFill>
              </a:rPr>
              <a:t>کاویتاسیون</a:t>
            </a:r>
            <a:endParaRPr lang="fa-IR" sz="1400" b="1" dirty="0">
              <a:solidFill>
                <a:schemeClr val="tx1"/>
              </a:solidFill>
            </a:endParaRPr>
          </a:p>
        </p:txBody>
      </p:sp>
      <p:sp>
        <p:nvSpPr>
          <p:cNvPr id="9" name="Pentagon 8"/>
          <p:cNvSpPr/>
          <p:nvPr/>
        </p:nvSpPr>
        <p:spPr>
          <a:xfrm>
            <a:off x="5257799" y="6232812"/>
            <a:ext cx="1482435"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راههای جلوگیری از </a:t>
            </a:r>
            <a:r>
              <a:rPr lang="fa-IR" sz="1400" b="1" dirty="0" smtClean="0">
                <a:solidFill>
                  <a:schemeClr val="tx1"/>
                </a:solidFill>
              </a:rPr>
              <a:t>کاویتاسیون</a:t>
            </a:r>
            <a:endParaRPr lang="fa-IR" sz="1400" b="1" dirty="0">
              <a:solidFill>
                <a:schemeClr val="tx1"/>
              </a:solidFill>
            </a:endParaRPr>
          </a:p>
        </p:txBody>
      </p:sp>
      <p:sp>
        <p:nvSpPr>
          <p:cNvPr id="10" name="Pentagon 9"/>
          <p:cNvSpPr/>
          <p:nvPr/>
        </p:nvSpPr>
        <p:spPr>
          <a:xfrm>
            <a:off x="6719453" y="6232812"/>
            <a:ext cx="1295400" cy="67541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chemeClr val="tx1"/>
                </a:solidFill>
              </a:rPr>
              <a:t>کاویتاسیون </a:t>
            </a:r>
            <a:r>
              <a:rPr lang="fa-IR" sz="1400" b="1" dirty="0" smtClean="0">
                <a:solidFill>
                  <a:schemeClr val="tx1"/>
                </a:solidFill>
              </a:rPr>
              <a:t>در پمپ ها</a:t>
            </a:r>
            <a:endParaRPr lang="en-US" sz="1400" b="1" dirty="0"/>
          </a:p>
        </p:txBody>
      </p:sp>
      <p:sp>
        <p:nvSpPr>
          <p:cNvPr id="11" name="Pentagon 10"/>
          <p:cNvSpPr/>
          <p:nvPr/>
        </p:nvSpPr>
        <p:spPr>
          <a:xfrm>
            <a:off x="8014853" y="6232812"/>
            <a:ext cx="1129147" cy="649432"/>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پیشنهادات</a:t>
            </a:r>
            <a:endParaRPr lang="en-US" sz="1400" b="1" dirty="0">
              <a:solidFill>
                <a:schemeClr val="tx1"/>
              </a:solidFill>
            </a:endParaRPr>
          </a:p>
        </p:txBody>
      </p:sp>
      <p:sp>
        <p:nvSpPr>
          <p:cNvPr id="4" name="TextBox 3"/>
          <p:cNvSpPr txBox="1"/>
          <p:nvPr/>
        </p:nvSpPr>
        <p:spPr>
          <a:xfrm>
            <a:off x="6948053" y="76200"/>
            <a:ext cx="2133600" cy="707886"/>
          </a:xfrm>
          <a:prstGeom prst="rect">
            <a:avLst/>
          </a:prstGeom>
          <a:solidFill>
            <a:srgbClr val="92D05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fa-IR" sz="4000" dirty="0" smtClean="0"/>
              <a:t>کاویتاسیون</a:t>
            </a:r>
            <a:endParaRPr lang="en-US" sz="4000" dirty="0"/>
          </a:p>
        </p:txBody>
      </p:sp>
      <p:sp>
        <p:nvSpPr>
          <p:cNvPr id="13" name="TextBox 12"/>
          <p:cNvSpPr txBox="1"/>
          <p:nvPr/>
        </p:nvSpPr>
        <p:spPr>
          <a:xfrm>
            <a:off x="152400" y="990600"/>
            <a:ext cx="8686800" cy="4739759"/>
          </a:xfrm>
          <a:prstGeom prst="rect">
            <a:avLst/>
          </a:prstGeom>
          <a:solidFill>
            <a:schemeClr val="accent3">
              <a:lumMod val="40000"/>
              <a:lumOff val="60000"/>
            </a:schemeClr>
          </a:solidFill>
        </p:spPr>
        <p:txBody>
          <a:bodyPr wrap="square" rtlCol="0">
            <a:spAutoFit/>
          </a:bodyPr>
          <a:lstStyle/>
          <a:p>
            <a:pPr algn="r" rtl="1"/>
            <a:r>
              <a:rPr lang="fa-IR" dirty="0"/>
              <a:t>کاویتاسیون پدیده‌ای است که در سرعت های بالا باعث خرابی وایجاد گودال میگردد. گاهی در یک سیستم هیدرولیکی به علت بالا رفتن سرعت فشار منطقه‌ای پایین می‌آید و ممکن است این فشار به حدی پایین بیاید که برابر فشار سیال در آن شرایط باشد و یا در طول سرریز یا حوضچه خلازایی در اثر وجود ناصافی‌ها و ناهمواری پره‌ها خطوط جریان از بستر خود </a:t>
            </a:r>
            <a:r>
              <a:rPr lang="fa-IR" dirty="0" smtClean="0"/>
              <a:t>جدا </a:t>
            </a:r>
            <a:r>
              <a:rPr lang="fa-IR" dirty="0"/>
              <a:t>شده و بر اثر این جداشدگی فشار موضعی در منطقه جداشدگی کاهش یافته و به فشار سیال برسد.</a:t>
            </a:r>
          </a:p>
          <a:p>
            <a:pPr algn="r" rtl="1"/>
            <a:r>
              <a:rPr lang="fa-IR" dirty="0"/>
              <a:t>بر اثر این جداشدگی فشار موضعی در منطقه جداشدگی کاهش یافته و ممکن است که به فشار بخار سیال (فشار بخار فشاری است که در آن مایع شروع به جوشیدن کرده و با بخار خود به حالت تعادل می‌رسد) برسد. در این صورت بر اثر این دو عامل بلافاصله مایعی که در آن قسمت از مایع در جریان است به حالت جوشش درآمده و سیال به بخار تبدیل شده و حباب‌هایی از بخار به وجود می‌آید.</a:t>
            </a:r>
          </a:p>
          <a:p>
            <a:pPr algn="r" rtl="1"/>
            <a:r>
              <a:rPr lang="fa-IR" dirty="0"/>
              <a:t>این حباب‌ها پس از طی مسیر کوتاهی به منطقه‌ای با فشار بیشتر رسیده و منفجر می‌شود و تولید سر و صدا می‌کند و امواج ضربه‌ای ایجاد می‌کند و به مرز بین سیال و سازه ضربه زده و پس از مدت کوتاهی روی مرز جامد ایجاد فرسایش و خوردگی می‌کند </a:t>
            </a:r>
            <a:r>
              <a:rPr lang="fa-IR" dirty="0" smtClean="0"/>
              <a:t>.تبدیل مجدد حباب‌ها به مایع و فشار ناشی از انفجار آن گاهی به ۱۰۰۰ مگا پاسکال می‌رسد. از آنجایی </a:t>
            </a:r>
            <a:r>
              <a:rPr lang="fa-IR" dirty="0"/>
              <a:t>که </a:t>
            </a:r>
            <a:r>
              <a:rPr lang="fa-IR" dirty="0" smtClean="0"/>
              <a:t>سطوح </a:t>
            </a:r>
            <a:r>
              <a:rPr lang="fa-IR" dirty="0"/>
              <a:t>تماس این حباب‌ها با بستر سرریز بسیار کوچک می‌باشند، نیروی فوق‌العاده زیادی در اثر این انفجارها به بسترهای سرریزها و حوضچه‌های آرامش وارد می‌شود. این عمل در یک مدت کوتاه و با تکرار زیاد انجام می‌شود که باعث خوردگی بستر سرریز می‌شود و به تدریج این خوردگی‌ها تبدیل به حفره‌های بزرگ می‌شوند. این مرحله را: </a:t>
            </a:r>
            <a:r>
              <a:rPr lang="en-US" dirty="0"/>
              <a:t>Cavitation </a:t>
            </a:r>
            <a:r>
              <a:rPr lang="en-US" dirty="0" err="1"/>
              <a:t>c</a:t>
            </a:r>
            <a:r>
              <a:rPr lang="en-US" dirty="0" err="1" smtClean="0"/>
              <a:t>rosion</a:t>
            </a:r>
            <a:r>
              <a:rPr lang="en-US" dirty="0" smtClean="0"/>
              <a:t> </a:t>
            </a:r>
            <a:r>
              <a:rPr lang="en-US" dirty="0"/>
              <a:t>or cavitation pitting </a:t>
            </a:r>
            <a:r>
              <a:rPr lang="fa-IR" dirty="0"/>
              <a:t>می‌نامند.</a:t>
            </a:r>
          </a:p>
          <a:p>
            <a:pPr algn="r" rtl="1"/>
            <a:endParaRPr lang="en-US" sz="1600" dirty="0"/>
          </a:p>
        </p:txBody>
      </p:sp>
    </p:spTree>
    <p:extLst>
      <p:ext uri="{BB962C8B-B14F-4D97-AF65-F5344CB8AC3E}">
        <p14:creationId xmlns:p14="http://schemas.microsoft.com/office/powerpoint/2010/main" val="31151469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27710" y="6232814"/>
            <a:ext cx="1136073"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chemeClr val="tx1"/>
                </a:solidFill>
              </a:rPr>
              <a:t>مقدمه</a:t>
            </a:r>
            <a:endParaRPr lang="en-US" sz="3600" dirty="0">
              <a:solidFill>
                <a:schemeClr val="tx1"/>
              </a:solidFill>
            </a:endParaRPr>
          </a:p>
        </p:txBody>
      </p:sp>
      <p:sp>
        <p:nvSpPr>
          <p:cNvPr id="6" name="Pentagon 5"/>
          <p:cNvSpPr/>
          <p:nvPr/>
        </p:nvSpPr>
        <p:spPr>
          <a:xfrm>
            <a:off x="1108364" y="6232812"/>
            <a:ext cx="1260763" cy="649433"/>
          </a:xfrm>
          <a:prstGeom prst="homePlate">
            <a:avLst/>
          </a:prstGeom>
          <a:solidFill>
            <a:srgbClr val="00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chemeClr val="tx1"/>
                </a:solidFill>
              </a:rPr>
              <a:t>کاویتاسیون</a:t>
            </a:r>
            <a:endParaRPr lang="en-US" sz="1400" b="1" dirty="0">
              <a:solidFill>
                <a:schemeClr val="tx1"/>
              </a:solidFill>
            </a:endParaRPr>
          </a:p>
        </p:txBody>
      </p:sp>
      <p:sp>
        <p:nvSpPr>
          <p:cNvPr id="7" name="Pentagon 6"/>
          <p:cNvSpPr/>
          <p:nvPr/>
        </p:nvSpPr>
        <p:spPr>
          <a:xfrm>
            <a:off x="2334491" y="6232812"/>
            <a:ext cx="1399309"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b="1" dirty="0">
                <a:solidFill>
                  <a:schemeClr val="tx1"/>
                </a:solidFill>
              </a:rPr>
              <a:t>کاویتاسیون در لوله‌های </a:t>
            </a:r>
            <a:r>
              <a:rPr lang="en-US" sz="1400" b="1" dirty="0">
                <a:solidFill>
                  <a:schemeClr val="tx1"/>
                </a:solidFill>
              </a:rPr>
              <a:t>U </a:t>
            </a:r>
            <a:r>
              <a:rPr lang="fa-IR" sz="1400" b="1" dirty="0" smtClean="0">
                <a:solidFill>
                  <a:schemeClr val="tx1"/>
                </a:solidFill>
              </a:rPr>
              <a:t>شکل</a:t>
            </a:r>
            <a:endParaRPr lang="fa-IR" sz="1400" b="1" dirty="0">
              <a:solidFill>
                <a:schemeClr val="tx1"/>
              </a:solidFill>
            </a:endParaRPr>
          </a:p>
        </p:txBody>
      </p:sp>
      <p:sp>
        <p:nvSpPr>
          <p:cNvPr id="8" name="Pentagon 7"/>
          <p:cNvSpPr/>
          <p:nvPr/>
        </p:nvSpPr>
        <p:spPr>
          <a:xfrm>
            <a:off x="3733800" y="6232812"/>
            <a:ext cx="1524000"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سوپر </a:t>
            </a:r>
            <a:r>
              <a:rPr lang="fa-IR" sz="1400" b="1" dirty="0" smtClean="0">
                <a:solidFill>
                  <a:schemeClr val="tx1"/>
                </a:solidFill>
              </a:rPr>
              <a:t>کاویتاسیون</a:t>
            </a:r>
            <a:endParaRPr lang="fa-IR" sz="1400" b="1" dirty="0">
              <a:solidFill>
                <a:schemeClr val="tx1"/>
              </a:solidFill>
            </a:endParaRPr>
          </a:p>
        </p:txBody>
      </p:sp>
      <p:sp>
        <p:nvSpPr>
          <p:cNvPr id="9" name="Pentagon 8"/>
          <p:cNvSpPr/>
          <p:nvPr/>
        </p:nvSpPr>
        <p:spPr>
          <a:xfrm>
            <a:off x="5257799" y="6232812"/>
            <a:ext cx="1482435"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راههای جلوگیری از </a:t>
            </a:r>
            <a:r>
              <a:rPr lang="fa-IR" sz="1400" b="1" dirty="0" smtClean="0">
                <a:solidFill>
                  <a:schemeClr val="tx1"/>
                </a:solidFill>
              </a:rPr>
              <a:t>کاویتاسیون</a:t>
            </a:r>
            <a:endParaRPr lang="fa-IR" sz="1400" b="1" dirty="0">
              <a:solidFill>
                <a:schemeClr val="tx1"/>
              </a:solidFill>
            </a:endParaRPr>
          </a:p>
        </p:txBody>
      </p:sp>
      <p:sp>
        <p:nvSpPr>
          <p:cNvPr id="10" name="Pentagon 9"/>
          <p:cNvSpPr/>
          <p:nvPr/>
        </p:nvSpPr>
        <p:spPr>
          <a:xfrm>
            <a:off x="6719453" y="6232812"/>
            <a:ext cx="1295400" cy="67541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chemeClr val="tx1"/>
                </a:solidFill>
              </a:rPr>
              <a:t>کاویتاسیون </a:t>
            </a:r>
            <a:r>
              <a:rPr lang="fa-IR" sz="1400" b="1" dirty="0" smtClean="0">
                <a:solidFill>
                  <a:schemeClr val="tx1"/>
                </a:solidFill>
              </a:rPr>
              <a:t>در پمپ ها</a:t>
            </a:r>
            <a:endParaRPr lang="en-US" sz="1400" b="1" dirty="0"/>
          </a:p>
        </p:txBody>
      </p:sp>
      <p:sp>
        <p:nvSpPr>
          <p:cNvPr id="11" name="Pentagon 10"/>
          <p:cNvSpPr/>
          <p:nvPr/>
        </p:nvSpPr>
        <p:spPr>
          <a:xfrm>
            <a:off x="8014853" y="6232812"/>
            <a:ext cx="1129147" cy="649432"/>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پیشنهادات</a:t>
            </a:r>
            <a:endParaRPr lang="en-US" sz="1400" b="1" dirty="0">
              <a:solidFill>
                <a:schemeClr val="tx1"/>
              </a:solidFill>
            </a:endParaRPr>
          </a:p>
        </p:txBody>
      </p:sp>
      <p:sp>
        <p:nvSpPr>
          <p:cNvPr id="4" name="TextBox 3"/>
          <p:cNvSpPr txBox="1"/>
          <p:nvPr/>
        </p:nvSpPr>
        <p:spPr>
          <a:xfrm>
            <a:off x="152400" y="139373"/>
            <a:ext cx="8856517" cy="3077766"/>
          </a:xfrm>
          <a:prstGeom prst="rect">
            <a:avLst/>
          </a:prstGeom>
          <a:solidFill>
            <a:schemeClr val="accent3">
              <a:lumMod val="40000"/>
              <a:lumOff val="60000"/>
            </a:schemeClr>
          </a:solidFill>
        </p:spPr>
        <p:txBody>
          <a:bodyPr wrap="square" rtlCol="0">
            <a:spAutoFit/>
          </a:bodyPr>
          <a:lstStyle/>
          <a:p>
            <a:pPr algn="r" rtl="1"/>
            <a:r>
              <a:rPr lang="fa-IR" sz="1600" dirty="0"/>
              <a:t>در سرریزهای بلند چون سرعت سیال فوق‌العاده زیاد می‌باشد، در نتیجه ناصافی‌های حتی در حد چند میلیمتر هم می‌تواند باعث ایجاد جداشدگی جریان شود. هر نوع روزنه با برآمدگی تعویض ناگهانی سطح مقطع هم می‌تواند باعث جدایی خطوط جریان شود. این پدیده معمولاً در پایه‌های دریچه‌ها بر روی سرریز ها، در قسمت زیر دریچه‌های کشویی و انتهای شوتها رخ دهد. شرایطی که موجب کاویتاسیون می‌گردد اغلب در جریان‌های با سرعت بالا پدید می آید. بطور مثال سطح آبروی سریز که ۴۰ تا ۵۰ متر پایین‌تر از سطح تراز آب مخزن می‌باشد بطور حاد در معرض خطر کاویتاسیون قرار دارد. پدیده کاویتاسیون در جریانات فوق آشفته در پرش هیدرولیکی در مکان‌هایی مثل حوضچه‌های خلاءزایی مشکلات فراوانی ایجاد می‌کند. صدمه کاویتاسیون به سازه‌های طراحی شده برای سرعت‌های بالا و در سدهای بلند و سرریزهای بزرگ یک مشکل دائمی است.</a:t>
            </a:r>
          </a:p>
          <a:p>
            <a:pPr algn="r" rtl="1"/>
            <a:r>
              <a:rPr lang="fa-IR" sz="1600" dirty="0"/>
              <a:t>شاید برای برخی سوال باشد که تفاوت کاویتاسیون با فرایند تبخیر چیست، این تفاوت رامی توان از تعاریفی که از هر یک از آنها می‌شود جستجو کرد. تبخیر به صورت زیر بیان می‌شود:اگر تبدیل مایع به گاز ناشی از افزایش دما باشد آن را تبخیر می گویند در حالی که تعریف تحت لفظی کاویتاسیون در زیر آمده است:</a:t>
            </a:r>
          </a:p>
          <a:p>
            <a:pPr algn="r" rtl="1"/>
            <a:r>
              <a:rPr lang="fa-IR" sz="1600" dirty="0"/>
              <a:t>اگر تبدیل مایع به گاز ناشی از کاهش فشار باشد (فشار سیال از فشار بخار کمتر گردد) کاویتاسیون رخ می‌دهد.</a:t>
            </a:r>
          </a:p>
          <a:p>
            <a:pPr algn="r" rtl="1"/>
            <a:endParaRPr lang="en-US" sz="1600" dirty="0"/>
          </a:p>
        </p:txBody>
      </p:sp>
      <p:pic>
        <p:nvPicPr>
          <p:cNvPr id="12" name="Picture 11"/>
          <p:cNvPicPr>
            <a:picLocks noChangeAspect="1"/>
          </p:cNvPicPr>
          <p:nvPr/>
        </p:nvPicPr>
        <p:blipFill>
          <a:blip r:embed="rId2"/>
          <a:stretch>
            <a:fillRect/>
          </a:stretch>
        </p:blipFill>
        <p:spPr>
          <a:xfrm>
            <a:off x="540326" y="3253217"/>
            <a:ext cx="3061853" cy="2806176"/>
          </a:xfrm>
          <a:prstGeom prst="rect">
            <a:avLst/>
          </a:prstGeom>
        </p:spPr>
      </p:pic>
      <p:pic>
        <p:nvPicPr>
          <p:cNvPr id="15" name="Picture 14"/>
          <p:cNvPicPr>
            <a:picLocks noChangeAspect="1"/>
          </p:cNvPicPr>
          <p:nvPr/>
        </p:nvPicPr>
        <p:blipFill>
          <a:blip r:embed="rId3"/>
          <a:stretch>
            <a:fillRect/>
          </a:stretch>
        </p:blipFill>
        <p:spPr>
          <a:xfrm>
            <a:off x="3915422" y="3253217"/>
            <a:ext cx="4847578" cy="2943517"/>
          </a:xfrm>
          <a:prstGeom prst="rect">
            <a:avLst/>
          </a:prstGeom>
        </p:spPr>
      </p:pic>
    </p:spTree>
    <p:extLst>
      <p:ext uri="{BB962C8B-B14F-4D97-AF65-F5344CB8AC3E}">
        <p14:creationId xmlns:p14="http://schemas.microsoft.com/office/powerpoint/2010/main" val="36937118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27710" y="6232814"/>
            <a:ext cx="1136073"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chemeClr val="tx1"/>
                </a:solidFill>
              </a:rPr>
              <a:t>مقدمه</a:t>
            </a:r>
            <a:endParaRPr lang="en-US" sz="3600" dirty="0">
              <a:solidFill>
                <a:schemeClr val="tx1"/>
              </a:solidFill>
            </a:endParaRPr>
          </a:p>
        </p:txBody>
      </p:sp>
      <p:sp>
        <p:nvSpPr>
          <p:cNvPr id="6" name="Pentagon 5"/>
          <p:cNvSpPr/>
          <p:nvPr/>
        </p:nvSpPr>
        <p:spPr>
          <a:xfrm>
            <a:off x="1108364" y="6232812"/>
            <a:ext cx="1260763" cy="649433"/>
          </a:xfrm>
          <a:prstGeom prst="homePlate">
            <a:avLst/>
          </a:prstGeom>
          <a:solidFill>
            <a:srgbClr val="00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chemeClr val="tx1"/>
                </a:solidFill>
              </a:rPr>
              <a:t>کاویتاسیون</a:t>
            </a:r>
            <a:endParaRPr lang="en-US" sz="1400" b="1" dirty="0">
              <a:solidFill>
                <a:schemeClr val="tx1"/>
              </a:solidFill>
            </a:endParaRPr>
          </a:p>
        </p:txBody>
      </p:sp>
      <p:sp>
        <p:nvSpPr>
          <p:cNvPr id="7" name="Pentagon 6"/>
          <p:cNvSpPr/>
          <p:nvPr/>
        </p:nvSpPr>
        <p:spPr>
          <a:xfrm>
            <a:off x="2334491" y="6232812"/>
            <a:ext cx="1399309"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b="1" dirty="0">
                <a:solidFill>
                  <a:schemeClr val="tx1"/>
                </a:solidFill>
              </a:rPr>
              <a:t>کاویتاسیون در لوله‌های </a:t>
            </a:r>
            <a:r>
              <a:rPr lang="en-US" sz="1400" b="1" dirty="0">
                <a:solidFill>
                  <a:schemeClr val="tx1"/>
                </a:solidFill>
              </a:rPr>
              <a:t>U </a:t>
            </a:r>
            <a:r>
              <a:rPr lang="fa-IR" sz="1400" b="1" dirty="0" smtClean="0">
                <a:solidFill>
                  <a:schemeClr val="tx1"/>
                </a:solidFill>
              </a:rPr>
              <a:t>شکل</a:t>
            </a:r>
            <a:endParaRPr lang="fa-IR" sz="1400" b="1" dirty="0">
              <a:solidFill>
                <a:schemeClr val="tx1"/>
              </a:solidFill>
            </a:endParaRPr>
          </a:p>
        </p:txBody>
      </p:sp>
      <p:sp>
        <p:nvSpPr>
          <p:cNvPr id="8" name="Pentagon 7"/>
          <p:cNvSpPr/>
          <p:nvPr/>
        </p:nvSpPr>
        <p:spPr>
          <a:xfrm>
            <a:off x="3733800" y="6232812"/>
            <a:ext cx="1524000"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سوپر </a:t>
            </a:r>
            <a:r>
              <a:rPr lang="fa-IR" sz="1400" b="1" dirty="0" smtClean="0">
                <a:solidFill>
                  <a:schemeClr val="tx1"/>
                </a:solidFill>
              </a:rPr>
              <a:t>کاویتاسیون</a:t>
            </a:r>
            <a:endParaRPr lang="fa-IR" sz="1400" b="1" dirty="0">
              <a:solidFill>
                <a:schemeClr val="tx1"/>
              </a:solidFill>
            </a:endParaRPr>
          </a:p>
        </p:txBody>
      </p:sp>
      <p:sp>
        <p:nvSpPr>
          <p:cNvPr id="9" name="Pentagon 8"/>
          <p:cNvSpPr/>
          <p:nvPr/>
        </p:nvSpPr>
        <p:spPr>
          <a:xfrm>
            <a:off x="5257799" y="6232812"/>
            <a:ext cx="1482435"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راههای جلوگیری از </a:t>
            </a:r>
            <a:r>
              <a:rPr lang="fa-IR" sz="1400" b="1" dirty="0" smtClean="0">
                <a:solidFill>
                  <a:schemeClr val="tx1"/>
                </a:solidFill>
              </a:rPr>
              <a:t>کاویتاسیون</a:t>
            </a:r>
            <a:endParaRPr lang="fa-IR" sz="1400" b="1" dirty="0">
              <a:solidFill>
                <a:schemeClr val="tx1"/>
              </a:solidFill>
            </a:endParaRPr>
          </a:p>
        </p:txBody>
      </p:sp>
      <p:sp>
        <p:nvSpPr>
          <p:cNvPr id="10" name="Pentagon 9"/>
          <p:cNvSpPr/>
          <p:nvPr/>
        </p:nvSpPr>
        <p:spPr>
          <a:xfrm>
            <a:off x="6719453" y="6232812"/>
            <a:ext cx="1295400" cy="67541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chemeClr val="tx1"/>
                </a:solidFill>
              </a:rPr>
              <a:t>کاویتاسیون </a:t>
            </a:r>
            <a:r>
              <a:rPr lang="fa-IR" sz="1400" b="1" dirty="0" smtClean="0">
                <a:solidFill>
                  <a:schemeClr val="tx1"/>
                </a:solidFill>
              </a:rPr>
              <a:t>در پمپ ها</a:t>
            </a:r>
            <a:endParaRPr lang="en-US" sz="1400" b="1" dirty="0"/>
          </a:p>
        </p:txBody>
      </p:sp>
      <p:sp>
        <p:nvSpPr>
          <p:cNvPr id="11" name="Pentagon 10"/>
          <p:cNvSpPr/>
          <p:nvPr/>
        </p:nvSpPr>
        <p:spPr>
          <a:xfrm>
            <a:off x="8014853" y="6232812"/>
            <a:ext cx="1129147" cy="649432"/>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پیشنهادات</a:t>
            </a:r>
            <a:endParaRPr lang="en-US" sz="1400" b="1" dirty="0">
              <a:solidFill>
                <a:schemeClr val="tx1"/>
              </a:solidFill>
            </a:endParaRPr>
          </a:p>
        </p:txBody>
      </p:sp>
      <p:sp>
        <p:nvSpPr>
          <p:cNvPr id="4" name="TextBox 3"/>
          <p:cNvSpPr txBox="1"/>
          <p:nvPr/>
        </p:nvSpPr>
        <p:spPr>
          <a:xfrm>
            <a:off x="6096000" y="1066800"/>
            <a:ext cx="2895600" cy="4062651"/>
          </a:xfrm>
          <a:prstGeom prst="rect">
            <a:avLst/>
          </a:prstGeom>
          <a:solidFill>
            <a:schemeClr val="accent3">
              <a:lumMod val="40000"/>
              <a:lumOff val="60000"/>
            </a:schemeClr>
          </a:solidFill>
        </p:spPr>
        <p:txBody>
          <a:bodyPr wrap="square" rtlCol="0">
            <a:spAutoFit/>
          </a:bodyPr>
          <a:lstStyle/>
          <a:p>
            <a:pPr algn="r" rtl="1"/>
            <a:r>
              <a:rPr lang="fa-IR" sz="2000" dirty="0"/>
              <a:t>1. حفره زایی حبابی</a:t>
            </a:r>
          </a:p>
          <a:p>
            <a:pPr algn="r" rtl="1"/>
            <a:endParaRPr lang="fa-IR" sz="2000" dirty="0"/>
          </a:p>
          <a:p>
            <a:pPr algn="r" rtl="1"/>
            <a:r>
              <a:rPr lang="fa-IR" sz="2000" dirty="0"/>
              <a:t>2. حفره زایی پره</a:t>
            </a:r>
          </a:p>
          <a:p>
            <a:pPr algn="r" rtl="1"/>
            <a:endParaRPr lang="fa-IR" sz="2000" dirty="0"/>
          </a:p>
          <a:p>
            <a:pPr algn="r" rtl="1"/>
            <a:r>
              <a:rPr lang="fa-IR" sz="2000" dirty="0"/>
              <a:t>3. حفره زایی بن پروانه</a:t>
            </a:r>
          </a:p>
          <a:p>
            <a:pPr algn="r" rtl="1"/>
            <a:endParaRPr lang="fa-IR" sz="2000" dirty="0"/>
          </a:p>
          <a:p>
            <a:pPr algn="r" rtl="1"/>
            <a:r>
              <a:rPr lang="fa-IR" sz="2000" dirty="0"/>
              <a:t>4. حفره زایی ابری</a:t>
            </a:r>
          </a:p>
          <a:p>
            <a:pPr algn="r" rtl="1"/>
            <a:endParaRPr lang="fa-IR" sz="2000" dirty="0"/>
          </a:p>
          <a:p>
            <a:pPr algn="r" rtl="1"/>
            <a:r>
              <a:rPr lang="fa-IR" sz="2000" dirty="0"/>
              <a:t>5. حفره زایی محفطه ی پروانه</a:t>
            </a:r>
          </a:p>
          <a:p>
            <a:pPr algn="r" rtl="1"/>
            <a:endParaRPr lang="fa-IR" sz="2000" dirty="0"/>
          </a:p>
          <a:p>
            <a:pPr algn="r" rtl="1"/>
            <a:r>
              <a:rPr lang="fa-IR" sz="2000" dirty="0"/>
              <a:t>6. حفره زایی نوک گردابه</a:t>
            </a:r>
          </a:p>
          <a:p>
            <a:pPr algn="r" rtl="1"/>
            <a:endParaRPr lang="fa-IR" sz="2000" dirty="0"/>
          </a:p>
          <a:p>
            <a:pPr algn="r" rtl="1"/>
            <a:r>
              <a:rPr lang="fa-IR" sz="2000" dirty="0"/>
              <a:t>7. حفره زایی میانه گردابه</a:t>
            </a:r>
            <a:endParaRPr lang="en-US" sz="2000" dirty="0"/>
          </a:p>
        </p:txBody>
      </p:sp>
      <p:sp>
        <p:nvSpPr>
          <p:cNvPr id="12" name="Oval 11"/>
          <p:cNvSpPr/>
          <p:nvPr/>
        </p:nvSpPr>
        <p:spPr>
          <a:xfrm>
            <a:off x="6477000" y="0"/>
            <a:ext cx="2514600" cy="1066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انواع کاویتاسیون</a:t>
            </a:r>
            <a:endParaRPr lang="en-US" dirty="0"/>
          </a:p>
        </p:txBody>
      </p:sp>
      <p:pic>
        <p:nvPicPr>
          <p:cNvPr id="13" name="Picture 12"/>
          <p:cNvPicPr>
            <a:picLocks noChangeAspect="1"/>
          </p:cNvPicPr>
          <p:nvPr/>
        </p:nvPicPr>
        <p:blipFill>
          <a:blip r:embed="rId2"/>
          <a:stretch>
            <a:fillRect/>
          </a:stretch>
        </p:blipFill>
        <p:spPr>
          <a:xfrm>
            <a:off x="152400" y="381000"/>
            <a:ext cx="5715000" cy="5486400"/>
          </a:xfrm>
          <a:prstGeom prst="rect">
            <a:avLst/>
          </a:prstGeom>
        </p:spPr>
      </p:pic>
    </p:spTree>
    <p:extLst>
      <p:ext uri="{BB962C8B-B14F-4D97-AF65-F5344CB8AC3E}">
        <p14:creationId xmlns:p14="http://schemas.microsoft.com/office/powerpoint/2010/main" val="28492833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27710" y="6232814"/>
            <a:ext cx="1136073"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chemeClr val="tx1"/>
                </a:solidFill>
              </a:rPr>
              <a:t>مقدمه</a:t>
            </a:r>
            <a:endParaRPr lang="en-US" sz="3600" dirty="0">
              <a:solidFill>
                <a:schemeClr val="tx1"/>
              </a:solidFill>
            </a:endParaRPr>
          </a:p>
        </p:txBody>
      </p:sp>
      <p:sp>
        <p:nvSpPr>
          <p:cNvPr id="6" name="Pentagon 5"/>
          <p:cNvSpPr/>
          <p:nvPr/>
        </p:nvSpPr>
        <p:spPr>
          <a:xfrm>
            <a:off x="1108364" y="6232812"/>
            <a:ext cx="1260763" cy="649433"/>
          </a:xfrm>
          <a:prstGeom prst="homePlate">
            <a:avLst/>
          </a:prstGeom>
          <a:solidFill>
            <a:srgbClr val="00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chemeClr val="tx1"/>
                </a:solidFill>
              </a:rPr>
              <a:t>کاویتاسیون</a:t>
            </a:r>
            <a:endParaRPr lang="en-US" sz="1400" b="1" dirty="0">
              <a:solidFill>
                <a:schemeClr val="tx1"/>
              </a:solidFill>
            </a:endParaRPr>
          </a:p>
        </p:txBody>
      </p:sp>
      <p:sp>
        <p:nvSpPr>
          <p:cNvPr id="7" name="Pentagon 6"/>
          <p:cNvSpPr/>
          <p:nvPr/>
        </p:nvSpPr>
        <p:spPr>
          <a:xfrm>
            <a:off x="2334491" y="6232812"/>
            <a:ext cx="1399309"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b="1" dirty="0">
                <a:solidFill>
                  <a:schemeClr val="tx1"/>
                </a:solidFill>
              </a:rPr>
              <a:t>کاویتاسیون در لوله‌های </a:t>
            </a:r>
            <a:r>
              <a:rPr lang="en-US" sz="1400" b="1" dirty="0">
                <a:solidFill>
                  <a:schemeClr val="tx1"/>
                </a:solidFill>
              </a:rPr>
              <a:t>U </a:t>
            </a:r>
            <a:r>
              <a:rPr lang="fa-IR" sz="1400" b="1" dirty="0" smtClean="0">
                <a:solidFill>
                  <a:schemeClr val="tx1"/>
                </a:solidFill>
              </a:rPr>
              <a:t>شکل</a:t>
            </a:r>
            <a:endParaRPr lang="fa-IR" sz="1400" b="1" dirty="0">
              <a:solidFill>
                <a:schemeClr val="tx1"/>
              </a:solidFill>
            </a:endParaRPr>
          </a:p>
        </p:txBody>
      </p:sp>
      <p:sp>
        <p:nvSpPr>
          <p:cNvPr id="8" name="Pentagon 7"/>
          <p:cNvSpPr/>
          <p:nvPr/>
        </p:nvSpPr>
        <p:spPr>
          <a:xfrm>
            <a:off x="3733800" y="6232812"/>
            <a:ext cx="1524000"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سوپر </a:t>
            </a:r>
            <a:r>
              <a:rPr lang="fa-IR" sz="1400" b="1" dirty="0" smtClean="0">
                <a:solidFill>
                  <a:schemeClr val="tx1"/>
                </a:solidFill>
              </a:rPr>
              <a:t>کاویتاسیون</a:t>
            </a:r>
            <a:endParaRPr lang="fa-IR" sz="1400" b="1" dirty="0">
              <a:solidFill>
                <a:schemeClr val="tx1"/>
              </a:solidFill>
            </a:endParaRPr>
          </a:p>
        </p:txBody>
      </p:sp>
      <p:sp>
        <p:nvSpPr>
          <p:cNvPr id="9" name="Pentagon 8"/>
          <p:cNvSpPr/>
          <p:nvPr/>
        </p:nvSpPr>
        <p:spPr>
          <a:xfrm>
            <a:off x="5257799" y="6232812"/>
            <a:ext cx="1482435"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راههای جلوگیری از </a:t>
            </a:r>
            <a:r>
              <a:rPr lang="fa-IR" sz="1400" b="1" dirty="0" smtClean="0">
                <a:solidFill>
                  <a:schemeClr val="tx1"/>
                </a:solidFill>
              </a:rPr>
              <a:t>کاویتاسیون</a:t>
            </a:r>
            <a:endParaRPr lang="fa-IR" sz="1400" b="1" dirty="0">
              <a:solidFill>
                <a:schemeClr val="tx1"/>
              </a:solidFill>
            </a:endParaRPr>
          </a:p>
        </p:txBody>
      </p:sp>
      <p:sp>
        <p:nvSpPr>
          <p:cNvPr id="10" name="Pentagon 9"/>
          <p:cNvSpPr/>
          <p:nvPr/>
        </p:nvSpPr>
        <p:spPr>
          <a:xfrm>
            <a:off x="6719453" y="6232812"/>
            <a:ext cx="1295400" cy="67541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chemeClr val="tx1"/>
                </a:solidFill>
              </a:rPr>
              <a:t>کاویتاسیون </a:t>
            </a:r>
            <a:r>
              <a:rPr lang="fa-IR" sz="1400" b="1" dirty="0" smtClean="0">
                <a:solidFill>
                  <a:schemeClr val="tx1"/>
                </a:solidFill>
              </a:rPr>
              <a:t>در پمپ ها</a:t>
            </a:r>
            <a:endParaRPr lang="en-US" sz="1400" b="1" dirty="0"/>
          </a:p>
        </p:txBody>
      </p:sp>
      <p:sp>
        <p:nvSpPr>
          <p:cNvPr id="11" name="Pentagon 10"/>
          <p:cNvSpPr/>
          <p:nvPr/>
        </p:nvSpPr>
        <p:spPr>
          <a:xfrm>
            <a:off x="8014853" y="6232812"/>
            <a:ext cx="1129147" cy="649432"/>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پیشنهادات</a:t>
            </a:r>
            <a:endParaRPr lang="en-US" sz="1400" b="1" dirty="0">
              <a:solidFill>
                <a:schemeClr val="tx1"/>
              </a:solidFill>
            </a:endParaRPr>
          </a:p>
        </p:txBody>
      </p:sp>
      <p:sp>
        <p:nvSpPr>
          <p:cNvPr id="4" name="Oval 3"/>
          <p:cNvSpPr/>
          <p:nvPr/>
        </p:nvSpPr>
        <p:spPr>
          <a:xfrm>
            <a:off x="4419600" y="152401"/>
            <a:ext cx="4724400" cy="685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a:t>فاکتورهای مؤثر در پدیده </a:t>
            </a:r>
            <a:r>
              <a:rPr lang="fa-IR" sz="2000" b="1" dirty="0" smtClean="0"/>
              <a:t>کاویتاسیون</a:t>
            </a:r>
            <a:endParaRPr lang="fa-IR" sz="2000" b="1" dirty="0"/>
          </a:p>
        </p:txBody>
      </p:sp>
      <p:sp>
        <p:nvSpPr>
          <p:cNvPr id="12" name="TextBox 11"/>
          <p:cNvSpPr txBox="1"/>
          <p:nvPr/>
        </p:nvSpPr>
        <p:spPr>
          <a:xfrm>
            <a:off x="3047999" y="990600"/>
            <a:ext cx="6096001" cy="2954655"/>
          </a:xfrm>
          <a:prstGeom prst="rect">
            <a:avLst/>
          </a:prstGeom>
          <a:solidFill>
            <a:schemeClr val="accent3">
              <a:lumMod val="40000"/>
              <a:lumOff val="60000"/>
            </a:schemeClr>
          </a:solidFill>
        </p:spPr>
        <p:txBody>
          <a:bodyPr wrap="square" rtlCol="0">
            <a:spAutoFit/>
          </a:bodyPr>
          <a:lstStyle/>
          <a:p>
            <a:pPr algn="r" rtl="1"/>
            <a:r>
              <a:rPr lang="fa-IR" dirty="0"/>
              <a:t>. </a:t>
            </a:r>
            <a:r>
              <a:rPr lang="fa-IR" sz="2400" dirty="0">
                <a:solidFill>
                  <a:srgbClr val="FF0000"/>
                </a:solidFill>
              </a:rPr>
              <a:t>عوامل هندسی</a:t>
            </a:r>
            <a:r>
              <a:rPr lang="fa-IR" dirty="0"/>
              <a:t>: که شامل موارد زیر می‌شود.</a:t>
            </a:r>
          </a:p>
          <a:p>
            <a:pPr algn="r" rtl="1"/>
            <a:r>
              <a:rPr lang="fa-IR" dirty="0"/>
              <a:t>ناهمواری‌های سطحی سرریز، خصوصا برآمدگی‌ها و فرورفتگی‌های موضعی</a:t>
            </a:r>
          </a:p>
          <a:p>
            <a:pPr marL="285750" indent="-285750" algn="r" rtl="1">
              <a:buFont typeface="Arial" panose="020B0604020202020204" pitchFamily="34" charset="0"/>
              <a:buChar char="•"/>
            </a:pPr>
            <a:r>
              <a:rPr lang="fa-IR" dirty="0"/>
              <a:t>شکاف‌های دریچه‌های کشویی و پایه‌های دریچه‌های قطاعی</a:t>
            </a:r>
          </a:p>
          <a:p>
            <a:pPr marL="285750" indent="-285750" algn="r" rtl="1">
              <a:buFont typeface="Arial" panose="020B0604020202020204" pitchFamily="34" charset="0"/>
              <a:buChar char="•"/>
            </a:pPr>
            <a:r>
              <a:rPr lang="fa-IR" dirty="0"/>
              <a:t>ستون‌ها </a:t>
            </a:r>
            <a:r>
              <a:rPr lang="en-US" dirty="0"/>
              <a:t>piers</a:t>
            </a:r>
          </a:p>
          <a:p>
            <a:pPr marL="285750" indent="-285750" algn="r" rtl="1">
              <a:buFont typeface="Arial" panose="020B0604020202020204" pitchFamily="34" charset="0"/>
              <a:buChar char="•"/>
            </a:pPr>
            <a:r>
              <a:rPr lang="fa-IR" dirty="0"/>
              <a:t>درزهای ساختمانی</a:t>
            </a:r>
          </a:p>
          <a:p>
            <a:pPr marL="285750" indent="-285750" algn="r" rtl="1">
              <a:buFont typeface="Arial" panose="020B0604020202020204" pitchFamily="34" charset="0"/>
              <a:buChar char="•"/>
            </a:pPr>
            <a:r>
              <a:rPr lang="fa-IR" dirty="0"/>
              <a:t>جدا کننده جریان ودفلکتورها </a:t>
            </a:r>
            <a:r>
              <a:rPr lang="en-US" dirty="0"/>
              <a:t>Flow </a:t>
            </a:r>
            <a:r>
              <a:rPr lang="en-US" sz="1600" dirty="0"/>
              <a:t>splitter</a:t>
            </a:r>
            <a:r>
              <a:rPr lang="en-US" dirty="0"/>
              <a:t> &amp; deflector</a:t>
            </a:r>
          </a:p>
          <a:p>
            <a:pPr marL="285750" indent="-285750" algn="r" rtl="1">
              <a:buFont typeface="Arial" panose="020B0604020202020204" pitchFamily="34" charset="0"/>
              <a:buChar char="•"/>
            </a:pPr>
            <a:r>
              <a:rPr lang="fa-IR" dirty="0"/>
              <a:t>دهانه مجاری و لوله </a:t>
            </a:r>
            <a:r>
              <a:rPr lang="en-US" dirty="0"/>
              <a:t>Ports of ducts &amp; pipe</a:t>
            </a:r>
          </a:p>
          <a:p>
            <a:pPr marL="285750" indent="-285750" algn="r" rtl="1">
              <a:buFont typeface="Arial" panose="020B0604020202020204" pitchFamily="34" charset="0"/>
              <a:buChar char="•"/>
            </a:pPr>
            <a:r>
              <a:rPr lang="fa-IR" dirty="0"/>
              <a:t>تغییر در شکل عبور جریان </a:t>
            </a:r>
            <a:r>
              <a:rPr lang="en-US" dirty="0"/>
              <a:t>Change of water passage shape</a:t>
            </a:r>
          </a:p>
          <a:p>
            <a:pPr marL="285750" indent="-285750" algn="r" rtl="1">
              <a:buFont typeface="Arial" panose="020B0604020202020204" pitchFamily="34" charset="0"/>
              <a:buChar char="•"/>
            </a:pPr>
            <a:r>
              <a:rPr lang="fa-IR" dirty="0"/>
              <a:t>انحنا یا انحراف در مسیر جریان در آبراهه </a:t>
            </a:r>
            <a:r>
              <a:rPr lang="en-US" dirty="0"/>
              <a:t>Misalignment of conduit</a:t>
            </a:r>
          </a:p>
          <a:p>
            <a:pPr algn="r" rtl="1"/>
            <a:endParaRPr lang="en-US" dirty="0"/>
          </a:p>
        </p:txBody>
      </p:sp>
      <p:sp>
        <p:nvSpPr>
          <p:cNvPr id="13" name="Rectangle 12"/>
          <p:cNvSpPr/>
          <p:nvPr/>
        </p:nvSpPr>
        <p:spPr>
          <a:xfrm>
            <a:off x="381000" y="495301"/>
            <a:ext cx="2971799" cy="209549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000" dirty="0">
                <a:solidFill>
                  <a:srgbClr val="FF0000"/>
                </a:solidFill>
              </a:rPr>
              <a:t>۲. عوامل هیدرودینامیکی:</a:t>
            </a:r>
          </a:p>
          <a:p>
            <a:pPr marL="285750" indent="-285750" algn="r" rtl="1">
              <a:buFont typeface="Arial" panose="020B0604020202020204" pitchFamily="34" charset="0"/>
              <a:buChar char="•"/>
            </a:pPr>
            <a:r>
              <a:rPr lang="fa-IR" dirty="0"/>
              <a:t>دبی مخصوص</a:t>
            </a:r>
          </a:p>
          <a:p>
            <a:pPr marL="285750" indent="-285750" algn="r" rtl="1">
              <a:buFont typeface="Arial" panose="020B0604020202020204" pitchFamily="34" charset="0"/>
              <a:buChar char="•"/>
            </a:pPr>
            <a:r>
              <a:rPr lang="fa-IR" dirty="0"/>
              <a:t>سرعت جریان</a:t>
            </a:r>
          </a:p>
          <a:p>
            <a:pPr marL="285750" indent="-285750" algn="r" rtl="1">
              <a:buFont typeface="Arial" panose="020B0604020202020204" pitchFamily="34" charset="0"/>
              <a:buChar char="•"/>
            </a:pPr>
            <a:r>
              <a:rPr lang="fa-IR" dirty="0"/>
              <a:t>عملکرد </a:t>
            </a:r>
            <a:r>
              <a:rPr lang="fa-IR" sz="1600" dirty="0"/>
              <a:t>دریچه</a:t>
            </a:r>
            <a:endParaRPr lang="fa-IR" dirty="0"/>
          </a:p>
          <a:p>
            <a:pPr marL="285750" indent="-285750" algn="r" rtl="1">
              <a:buFont typeface="Arial" panose="020B0604020202020204" pitchFamily="34" charset="0"/>
              <a:buChar char="•"/>
            </a:pPr>
            <a:r>
              <a:rPr lang="fa-IR" dirty="0"/>
              <a:t>توسعه لایه مرزی</a:t>
            </a:r>
          </a:p>
          <a:p>
            <a:pPr algn="ctr" rtl="1"/>
            <a:endParaRPr lang="en-US" dirty="0"/>
          </a:p>
        </p:txBody>
      </p:sp>
      <p:sp>
        <p:nvSpPr>
          <p:cNvPr id="14" name="Rectangle 13"/>
          <p:cNvSpPr/>
          <p:nvPr/>
        </p:nvSpPr>
        <p:spPr>
          <a:xfrm>
            <a:off x="381000" y="4097653"/>
            <a:ext cx="8534400" cy="192214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dirty="0">
                <a:solidFill>
                  <a:srgbClr val="FF0000"/>
                </a:solidFill>
              </a:rPr>
              <a:t>۳. عوامل متفرقه:</a:t>
            </a:r>
          </a:p>
          <a:p>
            <a:pPr marL="285750" indent="-285750" algn="r" rtl="1">
              <a:buFont typeface="Arial" panose="020B0604020202020204" pitchFamily="34" charset="0"/>
              <a:buChar char="•"/>
            </a:pPr>
            <a:r>
              <a:rPr lang="fa-IR" sz="1600" dirty="0"/>
              <a:t>انتقال حرارت در طی فرو ریختن</a:t>
            </a:r>
          </a:p>
          <a:p>
            <a:pPr marL="285750" indent="-285750" algn="r" rtl="1">
              <a:buFont typeface="Arial" panose="020B0604020202020204" pitchFamily="34" charset="0"/>
              <a:buChar char="•"/>
            </a:pPr>
            <a:r>
              <a:rPr lang="fa-IR" sz="1600" dirty="0"/>
              <a:t>درجه حرارت آب</a:t>
            </a:r>
          </a:p>
          <a:p>
            <a:pPr marL="285750" indent="-285750" algn="r" rtl="1">
              <a:buFont typeface="Arial" panose="020B0604020202020204" pitchFamily="34" charset="0"/>
              <a:buChar char="•"/>
            </a:pPr>
            <a:r>
              <a:rPr lang="fa-IR" sz="1600" dirty="0"/>
              <a:t>تعداد و اندازه حباب‌های درون آب </a:t>
            </a:r>
            <a:r>
              <a:rPr lang="en-US" sz="1600" dirty="0"/>
              <a:t>Diffusion of air</a:t>
            </a:r>
          </a:p>
          <a:p>
            <a:pPr marL="285750" indent="-285750" algn="r" rtl="1">
              <a:buFont typeface="Arial" panose="020B0604020202020204" pitchFamily="34" charset="0"/>
              <a:buChar char="•"/>
            </a:pPr>
            <a:r>
              <a:rPr lang="fa-IR" sz="1600" dirty="0"/>
              <a:t>پراکندگی هوا</a:t>
            </a:r>
          </a:p>
          <a:p>
            <a:pPr algn="r" rtl="1"/>
            <a:r>
              <a:rPr lang="fa-IR" sz="1600" dirty="0"/>
              <a:t>یکی از مثال‌های بارز و خطرناک کاویتاسیون در پره‌های توربین دیده می‌شود و به راحتی می‌تواند باعث تخریب پره گردد. از دیگر مثال‌ها برای این پدیده می‌توان به کاویتاسیون در پروانهٔ کشتی‌ها اشاره کرد</a:t>
            </a:r>
            <a:r>
              <a:rPr lang="fa-IR" sz="1600" dirty="0" smtClean="0"/>
              <a:t>.</a:t>
            </a:r>
            <a:endParaRPr lang="fa-IR" sz="1600" dirty="0"/>
          </a:p>
        </p:txBody>
      </p:sp>
    </p:spTree>
    <p:extLst>
      <p:ext uri="{BB962C8B-B14F-4D97-AF65-F5344CB8AC3E}">
        <p14:creationId xmlns:p14="http://schemas.microsoft.com/office/powerpoint/2010/main" val="3366978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Pentagon 3"/>
          <p:cNvSpPr/>
          <p:nvPr/>
        </p:nvSpPr>
        <p:spPr>
          <a:xfrm>
            <a:off x="-27710" y="6232814"/>
            <a:ext cx="1136073"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chemeClr val="tx1"/>
                </a:solidFill>
              </a:rPr>
              <a:t>مقدمه</a:t>
            </a:r>
            <a:endParaRPr lang="en-US" sz="3600" dirty="0">
              <a:solidFill>
                <a:schemeClr val="tx1"/>
              </a:solidFill>
            </a:endParaRPr>
          </a:p>
        </p:txBody>
      </p:sp>
      <p:sp>
        <p:nvSpPr>
          <p:cNvPr id="5" name="Pentagon 4"/>
          <p:cNvSpPr/>
          <p:nvPr/>
        </p:nvSpPr>
        <p:spPr>
          <a:xfrm>
            <a:off x="1108363" y="6225883"/>
            <a:ext cx="1260763" cy="649433"/>
          </a:xfrm>
          <a:prstGeom prst="homePlate">
            <a:avLst/>
          </a:prstGeom>
          <a:solidFill>
            <a:srgbClr val="00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chemeClr val="tx1"/>
                </a:solidFill>
              </a:rPr>
              <a:t>کاویتاسیون</a:t>
            </a:r>
            <a:endParaRPr lang="en-US" sz="1400" b="1" dirty="0">
              <a:solidFill>
                <a:schemeClr val="tx1"/>
              </a:solidFill>
            </a:endParaRPr>
          </a:p>
        </p:txBody>
      </p:sp>
      <p:sp>
        <p:nvSpPr>
          <p:cNvPr id="6" name="Pentagon 5"/>
          <p:cNvSpPr/>
          <p:nvPr/>
        </p:nvSpPr>
        <p:spPr>
          <a:xfrm>
            <a:off x="2334491" y="6232812"/>
            <a:ext cx="1399309"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b="1" dirty="0">
                <a:solidFill>
                  <a:schemeClr val="tx1"/>
                </a:solidFill>
              </a:rPr>
              <a:t>کاویتاسیون در لوله‌های </a:t>
            </a:r>
            <a:r>
              <a:rPr lang="en-US" sz="1400" b="1" dirty="0">
                <a:solidFill>
                  <a:schemeClr val="tx1"/>
                </a:solidFill>
              </a:rPr>
              <a:t>U </a:t>
            </a:r>
            <a:r>
              <a:rPr lang="fa-IR" sz="1400" b="1" dirty="0" smtClean="0">
                <a:solidFill>
                  <a:schemeClr val="tx1"/>
                </a:solidFill>
              </a:rPr>
              <a:t>شکل</a:t>
            </a:r>
            <a:endParaRPr lang="fa-IR" sz="1400" b="1" dirty="0">
              <a:solidFill>
                <a:schemeClr val="tx1"/>
              </a:solidFill>
            </a:endParaRPr>
          </a:p>
        </p:txBody>
      </p:sp>
      <p:sp>
        <p:nvSpPr>
          <p:cNvPr id="7" name="Pentagon 6"/>
          <p:cNvSpPr/>
          <p:nvPr/>
        </p:nvSpPr>
        <p:spPr>
          <a:xfrm>
            <a:off x="3733800" y="6232812"/>
            <a:ext cx="1524000"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سوپر </a:t>
            </a:r>
            <a:r>
              <a:rPr lang="fa-IR" sz="1400" b="1" dirty="0" smtClean="0">
                <a:solidFill>
                  <a:schemeClr val="tx1"/>
                </a:solidFill>
              </a:rPr>
              <a:t>کاویتاسیون</a:t>
            </a:r>
            <a:endParaRPr lang="fa-IR" sz="1400" b="1" dirty="0">
              <a:solidFill>
                <a:schemeClr val="tx1"/>
              </a:solidFill>
            </a:endParaRPr>
          </a:p>
        </p:txBody>
      </p:sp>
      <p:sp>
        <p:nvSpPr>
          <p:cNvPr id="8" name="Pentagon 7"/>
          <p:cNvSpPr/>
          <p:nvPr/>
        </p:nvSpPr>
        <p:spPr>
          <a:xfrm>
            <a:off x="5257799" y="6232812"/>
            <a:ext cx="1482435" cy="64943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راههای جلوگیری از </a:t>
            </a:r>
            <a:r>
              <a:rPr lang="fa-IR" sz="1400" b="1" dirty="0" smtClean="0">
                <a:solidFill>
                  <a:schemeClr val="tx1"/>
                </a:solidFill>
              </a:rPr>
              <a:t>کاویتاسیون</a:t>
            </a:r>
            <a:endParaRPr lang="fa-IR" sz="1400" b="1" dirty="0">
              <a:solidFill>
                <a:schemeClr val="tx1"/>
              </a:solidFill>
            </a:endParaRPr>
          </a:p>
        </p:txBody>
      </p:sp>
      <p:sp>
        <p:nvSpPr>
          <p:cNvPr id="9" name="Pentagon 8"/>
          <p:cNvSpPr/>
          <p:nvPr/>
        </p:nvSpPr>
        <p:spPr>
          <a:xfrm>
            <a:off x="6719453" y="6232812"/>
            <a:ext cx="1295400" cy="67541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chemeClr val="tx1"/>
                </a:solidFill>
              </a:rPr>
              <a:t>کاویتاسیون </a:t>
            </a:r>
            <a:r>
              <a:rPr lang="fa-IR" sz="1400" b="1" dirty="0" smtClean="0">
                <a:solidFill>
                  <a:schemeClr val="tx1"/>
                </a:solidFill>
              </a:rPr>
              <a:t>در پمپ ها</a:t>
            </a:r>
            <a:endParaRPr lang="en-US" sz="1400" b="1" dirty="0"/>
          </a:p>
        </p:txBody>
      </p:sp>
      <p:sp>
        <p:nvSpPr>
          <p:cNvPr id="10" name="Pentagon 9"/>
          <p:cNvSpPr/>
          <p:nvPr/>
        </p:nvSpPr>
        <p:spPr>
          <a:xfrm>
            <a:off x="8014853" y="6232812"/>
            <a:ext cx="1129147" cy="649432"/>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rPr>
              <a:t>پیشنهادات</a:t>
            </a:r>
            <a:endParaRPr lang="en-US" sz="1400" b="1" dirty="0">
              <a:solidFill>
                <a:schemeClr val="tx1"/>
              </a:solidFill>
            </a:endParaRPr>
          </a:p>
        </p:txBody>
      </p:sp>
      <p:sp>
        <p:nvSpPr>
          <p:cNvPr id="11" name="Oval 10"/>
          <p:cNvSpPr/>
          <p:nvPr/>
        </p:nvSpPr>
        <p:spPr>
          <a:xfrm>
            <a:off x="6172200" y="63045"/>
            <a:ext cx="2971800" cy="69171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t>مهمترين آثار </a:t>
            </a:r>
            <a:r>
              <a:rPr lang="fa-IR" b="1" dirty="0" smtClean="0"/>
              <a:t>کاويتاسيون</a:t>
            </a:r>
            <a:endParaRPr lang="fa-IR" b="1" dirty="0"/>
          </a:p>
        </p:txBody>
      </p:sp>
      <p:sp>
        <p:nvSpPr>
          <p:cNvPr id="16" name="TextBox 15"/>
          <p:cNvSpPr txBox="1"/>
          <p:nvPr/>
        </p:nvSpPr>
        <p:spPr>
          <a:xfrm>
            <a:off x="78441" y="3290029"/>
            <a:ext cx="8991600" cy="2616101"/>
          </a:xfrm>
          <a:prstGeom prst="rect">
            <a:avLst/>
          </a:prstGeom>
          <a:solidFill>
            <a:schemeClr val="accent3">
              <a:lumMod val="40000"/>
              <a:lumOff val="60000"/>
            </a:schemeClr>
          </a:solidFill>
        </p:spPr>
        <p:txBody>
          <a:bodyPr wrap="square" rtlCol="0">
            <a:spAutoFit/>
          </a:bodyPr>
          <a:lstStyle/>
          <a:p>
            <a:pPr algn="r" rtl="1"/>
            <a:r>
              <a:rPr lang="fa-IR" sz="1600" dirty="0"/>
              <a:t>۱. </a:t>
            </a:r>
            <a:r>
              <a:rPr lang="fa-IR" dirty="0">
                <a:solidFill>
                  <a:srgbClr val="FFC000"/>
                </a:solidFill>
              </a:rPr>
              <a:t>تغييرات هيدرو ديناميکی</a:t>
            </a:r>
            <a:r>
              <a:rPr lang="fa-IR" sz="1600" dirty="0"/>
              <a:t>: کاويتاسيون پيوستگی الگوی حرکت سيال را مختل ميکند ، زيرا حباب باعث جابجايی سيال شده و اندرکنش ديناميکی بين سيال و مرزهای آن را دچار آشفتگی می نمايد .اين مسئله باعث ايجاد مقاومت در مقابل حرکت سيال ميگردد . به عنوان مثال کاويتاسيون در پروانه کشتی ، توربين و پمپ ها توان خروجی و بازدهی را کاهش ميدهد .</a:t>
            </a:r>
          </a:p>
          <a:p>
            <a:pPr algn="r" rtl="1"/>
            <a:r>
              <a:rPr lang="fa-IR" sz="1600" dirty="0"/>
              <a:t>۲. </a:t>
            </a:r>
            <a:r>
              <a:rPr lang="fa-IR" dirty="0">
                <a:solidFill>
                  <a:srgbClr val="FFC000"/>
                </a:solidFill>
              </a:rPr>
              <a:t>صدمات حاصل از کاويتاسيون</a:t>
            </a:r>
            <a:r>
              <a:rPr lang="fa-IR" sz="1600" dirty="0"/>
              <a:t>: در علوم دريايی، آثار مخرب کاويتاسيون بيشتر مورد توجه بوده است. کاويتاسيون باعث جدا شدن ذرات ماده از سطوح مرزی بين جامد و مايع می گردد و در نتيجه فرسايش و خوردگی شديد در هرگونه سطح در تماس با مايع، بوجود می آيد. حبابهای حاصل از کاويتاسيون ناپايدار می باشند و ايجاد و انبساط آن‌ها بستگی به کاهش فشار مايع دارند، ليکن به محض اينکه فشار سيال افزايش يابد، اين حباب‌ها با سرعت زياد منقبض شده و دچار فروپاشی می گردند و در نتيجه امواج شوک نيرومند در سيال ايجاد می شوند. اين امواج ذراتی از فلز را از هرگونه سازه‌ای که در تماس با مايع قرار دارد ، جدا کرده و باعث خوردگی و فرسايش آن می شوند و در نتيجه با گذشت زمان، سطوح مرزی تخريب مي‌گردند.</a:t>
            </a:r>
          </a:p>
          <a:p>
            <a:pPr algn="r" rtl="1"/>
            <a:endParaRPr lang="en-US" sz="1600" dirty="0"/>
          </a:p>
        </p:txBody>
      </p:sp>
      <p:sp>
        <p:nvSpPr>
          <p:cNvPr id="17" name="Rectangle 2"/>
          <p:cNvSpPr>
            <a:spLocks noChangeArrowheads="1"/>
          </p:cNvSpPr>
          <p:nvPr/>
        </p:nvSpPr>
        <p:spPr bwMode="auto">
          <a:xfrm>
            <a:off x="82923" y="901245"/>
            <a:ext cx="8991600" cy="2062103"/>
          </a:xfrm>
          <a:prstGeom prst="rect">
            <a:avLst/>
          </a:prstGeom>
          <a:solidFill>
            <a:schemeClr val="accent3">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222222"/>
                </a:solidFill>
                <a:effectLst/>
                <a:latin typeface="+mn-lt"/>
              </a:rPr>
              <a:t>مهمترين آثار کاويتاسيون عبارتند از</a:t>
            </a:r>
            <a:r>
              <a:rPr kumimoji="0" lang="en-US" sz="1600" b="0" i="0" u="none" strike="noStrike" cap="none" normalizeH="0" baseline="0" dirty="0" smtClean="0">
                <a:ln>
                  <a:noFill/>
                </a:ln>
                <a:solidFill>
                  <a:srgbClr val="222222"/>
                </a:solidFill>
                <a:effectLst/>
                <a:latin typeface="+mn-lt"/>
              </a:rPr>
              <a:t> :</a:t>
            </a:r>
            <a:endParaRPr kumimoji="0" lang="en-US" sz="1600" b="0" i="0" u="none" strike="noStrike" cap="none" normalizeH="0" baseline="0" dirty="0" smtClean="0">
              <a:ln>
                <a:noFill/>
              </a:ln>
              <a:solidFill>
                <a:schemeClr val="tx1"/>
              </a:solidFill>
              <a:effectLst/>
              <a:latin typeface="+mn-l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222222"/>
                </a:solidFill>
                <a:effectLst/>
                <a:latin typeface="+mn-lt"/>
              </a:rPr>
              <a:t>ايجاد تغيرات در هيدرو ديناميک سيال، صدمه به سطوح مرزی بين جامد و سيال، و ايجاد ارتعاش</a:t>
            </a:r>
            <a:r>
              <a:rPr kumimoji="0" lang="en-US" sz="1600" b="0" i="0" u="none" strike="noStrike" cap="none" normalizeH="0" baseline="0" dirty="0" smtClean="0">
                <a:ln>
                  <a:noFill/>
                </a:ln>
                <a:solidFill>
                  <a:srgbClr val="222222"/>
                </a:solidFill>
                <a:effectLst/>
                <a:latin typeface="+mn-lt"/>
              </a:rPr>
              <a:t>.</a:t>
            </a:r>
            <a:endParaRPr kumimoji="0" lang="en-US" sz="1600" b="0" i="0" u="none" strike="noStrike" cap="none" normalizeH="0" baseline="0" dirty="0" smtClean="0">
              <a:ln>
                <a:noFill/>
              </a:ln>
              <a:solidFill>
                <a:schemeClr val="tx1"/>
              </a:solidFill>
              <a:effectLst/>
              <a:latin typeface="+mn-l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222222"/>
                </a:solidFill>
                <a:effectLst/>
                <a:latin typeface="+mn-lt"/>
              </a:rPr>
              <a:t>اين آثار محدوديت‌های قابل توجه‌ای را در طراحی و ساخت وسايل و تجهيزات هيدروديناميکی و هيدروليکی به وجود می آورند. کاويتاسيون را می توان در توربين ، پمپ ، نازل ، پروانه ، ياتاقان ، افشانه ، چرخ دنده ، سد ، کانال ، سازه های دريايی و... مشاهده نمود</a:t>
            </a:r>
            <a:r>
              <a:rPr kumimoji="0" lang="en-US" sz="1600" b="0" i="0" u="none" strike="noStrike" cap="none" normalizeH="0" baseline="0" dirty="0" smtClean="0">
                <a:ln>
                  <a:noFill/>
                </a:ln>
                <a:solidFill>
                  <a:srgbClr val="222222"/>
                </a:solidFill>
                <a:effectLst/>
                <a:latin typeface="+mn-lt"/>
              </a:rPr>
              <a:t>.</a:t>
            </a:r>
            <a:endParaRPr kumimoji="0" lang="en-US" sz="1600" b="0" i="0" u="none" strike="noStrike" cap="none" normalizeH="0" baseline="0" dirty="0" smtClean="0">
              <a:ln>
                <a:noFill/>
              </a:ln>
              <a:solidFill>
                <a:schemeClr val="tx1"/>
              </a:solidFill>
              <a:effectLst/>
              <a:latin typeface="+mn-l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222222"/>
                </a:solidFill>
                <a:effectLst/>
                <a:latin typeface="+mn-lt"/>
              </a:rPr>
              <a:t>در سيستم های هيدرو ديناميکی و هيدروليکی ، جريان‌های همراه با کاويتاسيون ، از نوع توربولانس</a:t>
            </a:r>
            <a:r>
              <a:rPr kumimoji="0" lang="en-US" sz="1600" b="0" i="0" u="none" strike="noStrike" cap="none" normalizeH="0" baseline="0" dirty="0" smtClean="0">
                <a:ln>
                  <a:noFill/>
                </a:ln>
                <a:solidFill>
                  <a:srgbClr val="222222"/>
                </a:solidFill>
                <a:effectLst/>
                <a:latin typeface="+mn-lt"/>
              </a:rPr>
              <a:t> </a:t>
            </a:r>
            <a:r>
              <a:rPr kumimoji="0" lang="en-US" sz="1600" b="0" i="0" u="none" strike="noStrike" cap="none" normalizeH="0" baseline="0" dirty="0" err="1" smtClean="0">
                <a:ln>
                  <a:noFill/>
                </a:ln>
                <a:solidFill>
                  <a:srgbClr val="222222"/>
                </a:solidFill>
                <a:effectLst/>
                <a:latin typeface="+mn-lt"/>
              </a:rPr>
              <a:t>Turbulance</a:t>
            </a:r>
            <a:r>
              <a:rPr kumimoji="0" lang="en-US" sz="1600" b="0" i="0" u="none" strike="noStrike" cap="none" normalizeH="0" baseline="0" dirty="0" smtClean="0">
                <a:ln>
                  <a:noFill/>
                </a:ln>
                <a:solidFill>
                  <a:srgbClr val="222222"/>
                </a:solidFill>
                <a:effectLst/>
                <a:latin typeface="+mn-lt"/>
              </a:rPr>
              <a:t> )</a:t>
            </a:r>
            <a:r>
              <a:rPr kumimoji="0" lang="fa-IR" sz="1600" b="0" i="0" u="none" strike="noStrike" cap="none" normalizeH="0" baseline="0" dirty="0" smtClean="0">
                <a:ln>
                  <a:noFill/>
                </a:ln>
                <a:solidFill>
                  <a:srgbClr val="222222"/>
                </a:solidFill>
                <a:effectLst/>
                <a:latin typeface="+mn-lt"/>
              </a:rPr>
              <a:t>)</a:t>
            </a:r>
            <a:r>
              <a:rPr kumimoji="0" lang="en-US" sz="1600" b="0" i="0" u="none" strike="noStrike" cap="none" normalizeH="0" baseline="0" dirty="0" smtClean="0">
                <a:ln>
                  <a:noFill/>
                </a:ln>
                <a:solidFill>
                  <a:srgbClr val="222222"/>
                </a:solidFill>
                <a:effectLst/>
                <a:latin typeface="+mn-lt"/>
              </a:rPr>
              <a:t> </a:t>
            </a:r>
            <a:r>
              <a:rPr kumimoji="0" lang="ar-SA" sz="1600" b="0" i="0" u="none" strike="noStrike" cap="none" normalizeH="0" baseline="0" dirty="0" smtClean="0">
                <a:ln>
                  <a:noFill/>
                </a:ln>
                <a:solidFill>
                  <a:srgbClr val="222222"/>
                </a:solidFill>
                <a:effectLst/>
                <a:latin typeface="+mn-lt"/>
              </a:rPr>
              <a:t>است و ديناميک آن در اندرکنش بين فاز مايع و گاز ، پيچيده بوده و به شرايط سياليت ( فشار ، سرعت ، چگالی ، ويسکوزيته ) و هندسه سطوح مرزی بين جامد ـ مايع بستگی دارد</a:t>
            </a:r>
            <a:r>
              <a:rPr kumimoji="0" lang="en-US" sz="1600" b="0" i="0" u="none" strike="noStrike" cap="none" normalizeH="0" baseline="0" dirty="0" smtClean="0">
                <a:ln>
                  <a:noFill/>
                </a:ln>
                <a:solidFill>
                  <a:srgbClr val="222222"/>
                </a:solidFill>
                <a:effectLst/>
                <a:latin typeface="+mn-lt"/>
              </a:rPr>
              <a:t>.</a:t>
            </a:r>
            <a:endParaRPr kumimoji="0" lang="en-US" sz="1600" b="0" i="0" u="none" strike="noStrike" cap="none" normalizeH="0" baseline="0" dirty="0" smtClean="0">
              <a:ln>
                <a:noFill/>
              </a:ln>
              <a:solidFill>
                <a:srgbClr val="0B0080"/>
              </a:solidFill>
              <a:effectLst/>
              <a:latin typeface="+mn-lt"/>
            </a:endParaRPr>
          </a:p>
        </p:txBody>
      </p:sp>
    </p:spTree>
    <p:extLst>
      <p:ext uri="{BB962C8B-B14F-4D97-AF65-F5344CB8AC3E}">
        <p14:creationId xmlns:p14="http://schemas.microsoft.com/office/powerpoint/2010/main" val="31791159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434</TotalTime>
  <Words>2903</Words>
  <Application>Microsoft Office PowerPoint</Application>
  <PresentationFormat>On-screen Show (4:3)</PresentationFormat>
  <Paragraphs>239</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Arabic Typesetting</vt:lpstr>
      <vt:lpstr>Arial</vt:lpstr>
      <vt:lpstr>Calibri Light</vt:lpstr>
      <vt:lpstr>Franklin Gothic Book</vt:lpstr>
      <vt:lpstr>Franklin Gothic Medium</vt:lpstr>
      <vt:lpstr>Tunga</vt:lpstr>
      <vt:lpstr>Wingdings</vt:lpstr>
      <vt:lpstr>Angles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45</cp:revision>
  <dcterms:created xsi:type="dcterms:W3CDTF">2018-10-31T15:54:33Z</dcterms:created>
  <dcterms:modified xsi:type="dcterms:W3CDTF">2018-12-20T21:34:12Z</dcterms:modified>
</cp:coreProperties>
</file>