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22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109EB8-DDC7-4481-B79C-BADD69EC5C8F}" type="doc">
      <dgm:prSet loTypeId="urn:microsoft.com/office/officeart/2005/8/layout/cycle8" loCatId="cycle" qsTypeId="urn:microsoft.com/office/officeart/2005/8/quickstyle/simple1" qsCatId="simple" csTypeId="urn:microsoft.com/office/officeart/2005/8/colors/accent1_2" csCatId="accent1" phldr="1"/>
      <dgm:spPr/>
    </dgm:pt>
    <dgm:pt modelId="{B9609870-3527-4E42-B35B-6AF56ED3190C}">
      <dgm:prSet phldrT="[Text]"/>
      <dgm:spPr/>
      <dgm:t>
        <a:bodyPr/>
        <a:lstStyle/>
        <a:p>
          <a:pPr rtl="1"/>
          <a:r>
            <a:rPr lang="fa-IR" smtClean="0"/>
            <a:t>رویکرد فقهی</a:t>
          </a:r>
          <a:endParaRPr lang="fa-IR"/>
        </a:p>
      </dgm:t>
    </dgm:pt>
    <dgm:pt modelId="{8F1E1D3A-D15B-461A-BAC1-E5816BDAE83B}" type="parTrans" cxnId="{EDF93393-58F5-4ABA-B165-4FBE1972381C}">
      <dgm:prSet/>
      <dgm:spPr/>
      <dgm:t>
        <a:bodyPr/>
        <a:lstStyle/>
        <a:p>
          <a:pPr rtl="1"/>
          <a:endParaRPr lang="fa-IR"/>
        </a:p>
      </dgm:t>
    </dgm:pt>
    <dgm:pt modelId="{8EEC1E71-4A6B-4B57-8B80-3002E9F72CFC}" type="sibTrans" cxnId="{EDF93393-58F5-4ABA-B165-4FBE1972381C}">
      <dgm:prSet/>
      <dgm:spPr/>
      <dgm:t>
        <a:bodyPr/>
        <a:lstStyle/>
        <a:p>
          <a:pPr rtl="1"/>
          <a:endParaRPr lang="fa-IR"/>
        </a:p>
      </dgm:t>
    </dgm:pt>
    <dgm:pt modelId="{4B637DEB-00DA-4416-BE09-FBED70363161}">
      <dgm:prSet phldrT="[Text]"/>
      <dgm:spPr/>
      <dgm:t>
        <a:bodyPr/>
        <a:lstStyle/>
        <a:p>
          <a:pPr rtl="1"/>
          <a:r>
            <a:rPr lang="fa-IR" smtClean="0"/>
            <a:t>رویکرد تحلیلی-کلامی</a:t>
          </a:r>
          <a:endParaRPr lang="fa-IR"/>
        </a:p>
      </dgm:t>
    </dgm:pt>
    <dgm:pt modelId="{4371839C-1889-4E1D-95D9-F37A29DC61A7}" type="parTrans" cxnId="{3F9BC1AE-983F-40B0-A469-B2B43FFC0201}">
      <dgm:prSet/>
      <dgm:spPr/>
      <dgm:t>
        <a:bodyPr/>
        <a:lstStyle/>
        <a:p>
          <a:pPr rtl="1"/>
          <a:endParaRPr lang="fa-IR"/>
        </a:p>
      </dgm:t>
    </dgm:pt>
    <dgm:pt modelId="{0E6B3EA3-00A8-4DFD-8322-128755204285}" type="sibTrans" cxnId="{3F9BC1AE-983F-40B0-A469-B2B43FFC0201}">
      <dgm:prSet/>
      <dgm:spPr/>
      <dgm:t>
        <a:bodyPr/>
        <a:lstStyle/>
        <a:p>
          <a:pPr rtl="1"/>
          <a:endParaRPr lang="fa-IR"/>
        </a:p>
      </dgm:t>
    </dgm:pt>
    <dgm:pt modelId="{47000022-48D4-41DB-BE34-CF04744D32AA}">
      <dgm:prSet phldrT="[Text]"/>
      <dgm:spPr/>
      <dgm:t>
        <a:bodyPr/>
        <a:lstStyle/>
        <a:p>
          <a:pPr rtl="1"/>
          <a:r>
            <a:rPr lang="fa-IR" smtClean="0"/>
            <a:t>رویکرد عرفانی</a:t>
          </a:r>
          <a:endParaRPr lang="fa-IR"/>
        </a:p>
      </dgm:t>
    </dgm:pt>
    <dgm:pt modelId="{D0232686-4667-47AD-9B7E-0AC384952312}" type="parTrans" cxnId="{EACAD77E-6958-45C8-9DAE-E5AFDFE04FA3}">
      <dgm:prSet/>
      <dgm:spPr/>
      <dgm:t>
        <a:bodyPr/>
        <a:lstStyle/>
        <a:p>
          <a:pPr rtl="1"/>
          <a:endParaRPr lang="fa-IR"/>
        </a:p>
      </dgm:t>
    </dgm:pt>
    <dgm:pt modelId="{7FCDC180-97D5-4B60-B185-749230F89C71}" type="sibTrans" cxnId="{EACAD77E-6958-45C8-9DAE-E5AFDFE04FA3}">
      <dgm:prSet/>
      <dgm:spPr/>
      <dgm:t>
        <a:bodyPr/>
        <a:lstStyle/>
        <a:p>
          <a:pPr rtl="1"/>
          <a:endParaRPr lang="fa-IR"/>
        </a:p>
      </dgm:t>
    </dgm:pt>
    <dgm:pt modelId="{815F10CF-2672-46DC-958F-3E3C9F338A2F}">
      <dgm:prSet phldrT="[Text]"/>
      <dgm:spPr/>
      <dgm:t>
        <a:bodyPr/>
        <a:lstStyle/>
        <a:p>
          <a:pPr rtl="1"/>
          <a:r>
            <a:rPr lang="fa-IR" smtClean="0"/>
            <a:t>رویکرد تفسیری-روائی</a:t>
          </a:r>
          <a:endParaRPr lang="fa-IR"/>
        </a:p>
      </dgm:t>
    </dgm:pt>
    <dgm:pt modelId="{8B59DC6A-01CE-4E81-B5CE-22035A8A30BE}" type="parTrans" cxnId="{26AB01AF-8D31-418B-9EF6-F545A88129B0}">
      <dgm:prSet/>
      <dgm:spPr/>
      <dgm:t>
        <a:bodyPr/>
        <a:lstStyle/>
        <a:p>
          <a:pPr rtl="1"/>
          <a:endParaRPr lang="fa-IR"/>
        </a:p>
      </dgm:t>
    </dgm:pt>
    <dgm:pt modelId="{343645C5-A303-4C39-BCD3-7CAC2894B55E}" type="sibTrans" cxnId="{26AB01AF-8D31-418B-9EF6-F545A88129B0}">
      <dgm:prSet/>
      <dgm:spPr/>
      <dgm:t>
        <a:bodyPr/>
        <a:lstStyle/>
        <a:p>
          <a:pPr rtl="1"/>
          <a:endParaRPr lang="fa-IR"/>
        </a:p>
      </dgm:t>
    </dgm:pt>
    <dgm:pt modelId="{1F70FB86-0C61-4F1A-9EBD-5E7316822474}">
      <dgm:prSet phldrT="[Text]"/>
      <dgm:spPr/>
      <dgm:t>
        <a:bodyPr/>
        <a:lstStyle/>
        <a:p>
          <a:pPr rtl="1"/>
          <a:r>
            <a:rPr lang="fa-IR" smtClean="0"/>
            <a:t>رویکرد تاریخی</a:t>
          </a:r>
          <a:endParaRPr lang="fa-IR"/>
        </a:p>
      </dgm:t>
    </dgm:pt>
    <dgm:pt modelId="{C522D057-7775-4A77-B055-87759155597B}" type="parTrans" cxnId="{EE1466C6-9CC9-4E09-9D2B-3FE35997FB51}">
      <dgm:prSet/>
      <dgm:spPr/>
      <dgm:t>
        <a:bodyPr/>
        <a:lstStyle/>
        <a:p>
          <a:pPr rtl="1"/>
          <a:endParaRPr lang="fa-IR"/>
        </a:p>
      </dgm:t>
    </dgm:pt>
    <dgm:pt modelId="{F8C8CB27-E742-4DC9-A3D2-FD0B36A4FC7D}" type="sibTrans" cxnId="{EE1466C6-9CC9-4E09-9D2B-3FE35997FB51}">
      <dgm:prSet/>
      <dgm:spPr/>
      <dgm:t>
        <a:bodyPr/>
        <a:lstStyle/>
        <a:p>
          <a:pPr rtl="1"/>
          <a:endParaRPr lang="fa-IR"/>
        </a:p>
      </dgm:t>
    </dgm:pt>
    <dgm:pt modelId="{2DC579F1-009D-4EAF-97D3-770A62A6F64C}">
      <dgm:prSet phldrT="[Text]"/>
      <dgm:spPr/>
      <dgm:t>
        <a:bodyPr/>
        <a:lstStyle/>
        <a:p>
          <a:pPr rtl="1"/>
          <a:r>
            <a:rPr lang="fa-IR" smtClean="0"/>
            <a:t>رویکرد میان رشته ای</a:t>
          </a:r>
          <a:endParaRPr lang="fa-IR"/>
        </a:p>
      </dgm:t>
    </dgm:pt>
    <dgm:pt modelId="{9049A15F-DDCA-4950-A43C-A337E9523988}" type="parTrans" cxnId="{56F7B627-F80F-4EB1-8FA9-D9A95B379F3E}">
      <dgm:prSet/>
      <dgm:spPr/>
      <dgm:t>
        <a:bodyPr/>
        <a:lstStyle/>
        <a:p>
          <a:pPr rtl="1"/>
          <a:endParaRPr lang="fa-IR"/>
        </a:p>
      </dgm:t>
    </dgm:pt>
    <dgm:pt modelId="{482E1198-819D-4F97-ACD9-0977E571823D}" type="sibTrans" cxnId="{56F7B627-F80F-4EB1-8FA9-D9A95B379F3E}">
      <dgm:prSet/>
      <dgm:spPr/>
      <dgm:t>
        <a:bodyPr/>
        <a:lstStyle/>
        <a:p>
          <a:pPr rtl="1"/>
          <a:endParaRPr lang="fa-IR"/>
        </a:p>
      </dgm:t>
    </dgm:pt>
    <dgm:pt modelId="{96702898-92B8-4EC6-92D2-2E5B8AEE7635}" type="pres">
      <dgm:prSet presAssocID="{E1109EB8-DDC7-4481-B79C-BADD69EC5C8F}" presName="compositeShape" presStyleCnt="0">
        <dgm:presLayoutVars>
          <dgm:chMax val="7"/>
          <dgm:dir/>
          <dgm:resizeHandles val="exact"/>
        </dgm:presLayoutVars>
      </dgm:prSet>
      <dgm:spPr/>
    </dgm:pt>
    <dgm:pt modelId="{E4833207-EBBF-464E-9CAD-9EEA3CC290CB}" type="pres">
      <dgm:prSet presAssocID="{E1109EB8-DDC7-4481-B79C-BADD69EC5C8F}" presName="wedge1" presStyleLbl="node1" presStyleIdx="0" presStyleCnt="6"/>
      <dgm:spPr/>
      <dgm:t>
        <a:bodyPr/>
        <a:lstStyle/>
        <a:p>
          <a:pPr rtl="1"/>
          <a:endParaRPr lang="fa-IR"/>
        </a:p>
      </dgm:t>
    </dgm:pt>
    <dgm:pt modelId="{F1224D7D-AA8D-4AA1-945B-EE9054F48142}" type="pres">
      <dgm:prSet presAssocID="{E1109EB8-DDC7-4481-B79C-BADD69EC5C8F}" presName="dummy1a" presStyleCnt="0"/>
      <dgm:spPr/>
    </dgm:pt>
    <dgm:pt modelId="{E7803579-4CC8-464B-AD5E-929C7EE4E92A}" type="pres">
      <dgm:prSet presAssocID="{E1109EB8-DDC7-4481-B79C-BADD69EC5C8F}" presName="dummy1b" presStyleCnt="0"/>
      <dgm:spPr/>
    </dgm:pt>
    <dgm:pt modelId="{ED161B12-6AC1-4BB3-9EDE-C411D434E817}" type="pres">
      <dgm:prSet presAssocID="{E1109EB8-DDC7-4481-B79C-BADD69EC5C8F}" presName="wedge1Tx" presStyleLbl="node1" presStyleIdx="0" presStyleCnt="6">
        <dgm:presLayoutVars>
          <dgm:chMax val="0"/>
          <dgm:chPref val="0"/>
          <dgm:bulletEnabled val="1"/>
        </dgm:presLayoutVars>
      </dgm:prSet>
      <dgm:spPr/>
      <dgm:t>
        <a:bodyPr/>
        <a:lstStyle/>
        <a:p>
          <a:pPr rtl="1"/>
          <a:endParaRPr lang="fa-IR"/>
        </a:p>
      </dgm:t>
    </dgm:pt>
    <dgm:pt modelId="{61983C47-7240-4EC3-BEBF-F15FF05C96F7}" type="pres">
      <dgm:prSet presAssocID="{E1109EB8-DDC7-4481-B79C-BADD69EC5C8F}" presName="wedge2" presStyleLbl="node1" presStyleIdx="1" presStyleCnt="6"/>
      <dgm:spPr/>
      <dgm:t>
        <a:bodyPr/>
        <a:lstStyle/>
        <a:p>
          <a:pPr rtl="1"/>
          <a:endParaRPr lang="fa-IR"/>
        </a:p>
      </dgm:t>
    </dgm:pt>
    <dgm:pt modelId="{3F7F4993-A739-4ED6-B5F8-02EA37695D1D}" type="pres">
      <dgm:prSet presAssocID="{E1109EB8-DDC7-4481-B79C-BADD69EC5C8F}" presName="dummy2a" presStyleCnt="0"/>
      <dgm:spPr/>
    </dgm:pt>
    <dgm:pt modelId="{9AF9BB4E-2AF3-4E08-87E6-9E0B47D04CB2}" type="pres">
      <dgm:prSet presAssocID="{E1109EB8-DDC7-4481-B79C-BADD69EC5C8F}" presName="dummy2b" presStyleCnt="0"/>
      <dgm:spPr/>
    </dgm:pt>
    <dgm:pt modelId="{73ADE3FF-8EB8-426A-96A7-C4218A70925E}" type="pres">
      <dgm:prSet presAssocID="{E1109EB8-DDC7-4481-B79C-BADD69EC5C8F}" presName="wedge2Tx" presStyleLbl="node1" presStyleIdx="1" presStyleCnt="6">
        <dgm:presLayoutVars>
          <dgm:chMax val="0"/>
          <dgm:chPref val="0"/>
          <dgm:bulletEnabled val="1"/>
        </dgm:presLayoutVars>
      </dgm:prSet>
      <dgm:spPr/>
      <dgm:t>
        <a:bodyPr/>
        <a:lstStyle/>
        <a:p>
          <a:pPr rtl="1"/>
          <a:endParaRPr lang="fa-IR"/>
        </a:p>
      </dgm:t>
    </dgm:pt>
    <dgm:pt modelId="{F4BB31A2-C013-4D21-9229-DBCD577FF2E0}" type="pres">
      <dgm:prSet presAssocID="{E1109EB8-DDC7-4481-B79C-BADD69EC5C8F}" presName="wedge3" presStyleLbl="node1" presStyleIdx="2" presStyleCnt="6"/>
      <dgm:spPr/>
      <dgm:t>
        <a:bodyPr/>
        <a:lstStyle/>
        <a:p>
          <a:pPr rtl="1"/>
          <a:endParaRPr lang="fa-IR"/>
        </a:p>
      </dgm:t>
    </dgm:pt>
    <dgm:pt modelId="{F298D8CD-61C2-4D02-8AB2-4DBDC63E7D12}" type="pres">
      <dgm:prSet presAssocID="{E1109EB8-DDC7-4481-B79C-BADD69EC5C8F}" presName="dummy3a" presStyleCnt="0"/>
      <dgm:spPr/>
    </dgm:pt>
    <dgm:pt modelId="{5E59E7C4-A765-481C-8136-DF1F74AD1BBE}" type="pres">
      <dgm:prSet presAssocID="{E1109EB8-DDC7-4481-B79C-BADD69EC5C8F}" presName="dummy3b" presStyleCnt="0"/>
      <dgm:spPr/>
    </dgm:pt>
    <dgm:pt modelId="{EEF07B77-5A0B-49BC-9835-E698930D8088}" type="pres">
      <dgm:prSet presAssocID="{E1109EB8-DDC7-4481-B79C-BADD69EC5C8F}" presName="wedge3Tx" presStyleLbl="node1" presStyleIdx="2" presStyleCnt="6">
        <dgm:presLayoutVars>
          <dgm:chMax val="0"/>
          <dgm:chPref val="0"/>
          <dgm:bulletEnabled val="1"/>
        </dgm:presLayoutVars>
      </dgm:prSet>
      <dgm:spPr/>
      <dgm:t>
        <a:bodyPr/>
        <a:lstStyle/>
        <a:p>
          <a:pPr rtl="1"/>
          <a:endParaRPr lang="fa-IR"/>
        </a:p>
      </dgm:t>
    </dgm:pt>
    <dgm:pt modelId="{80202F4A-C147-402E-8120-B686CF85ACEC}" type="pres">
      <dgm:prSet presAssocID="{E1109EB8-DDC7-4481-B79C-BADD69EC5C8F}" presName="wedge4" presStyleLbl="node1" presStyleIdx="3" presStyleCnt="6"/>
      <dgm:spPr/>
      <dgm:t>
        <a:bodyPr/>
        <a:lstStyle/>
        <a:p>
          <a:pPr rtl="1"/>
          <a:endParaRPr lang="fa-IR"/>
        </a:p>
      </dgm:t>
    </dgm:pt>
    <dgm:pt modelId="{2D40A5DA-D26D-408C-8F28-F53459CEC60A}" type="pres">
      <dgm:prSet presAssocID="{E1109EB8-DDC7-4481-B79C-BADD69EC5C8F}" presName="dummy4a" presStyleCnt="0"/>
      <dgm:spPr/>
    </dgm:pt>
    <dgm:pt modelId="{0896A811-9EDE-4361-A7A1-BB1679A5B6FB}" type="pres">
      <dgm:prSet presAssocID="{E1109EB8-DDC7-4481-B79C-BADD69EC5C8F}" presName="dummy4b" presStyleCnt="0"/>
      <dgm:spPr/>
    </dgm:pt>
    <dgm:pt modelId="{5F959780-E661-47F5-8320-8CDAA37B655B}" type="pres">
      <dgm:prSet presAssocID="{E1109EB8-DDC7-4481-B79C-BADD69EC5C8F}" presName="wedge4Tx" presStyleLbl="node1" presStyleIdx="3" presStyleCnt="6">
        <dgm:presLayoutVars>
          <dgm:chMax val="0"/>
          <dgm:chPref val="0"/>
          <dgm:bulletEnabled val="1"/>
        </dgm:presLayoutVars>
      </dgm:prSet>
      <dgm:spPr/>
      <dgm:t>
        <a:bodyPr/>
        <a:lstStyle/>
        <a:p>
          <a:pPr rtl="1"/>
          <a:endParaRPr lang="fa-IR"/>
        </a:p>
      </dgm:t>
    </dgm:pt>
    <dgm:pt modelId="{27D0AC4F-8826-4B6C-81A1-92273F147EA3}" type="pres">
      <dgm:prSet presAssocID="{E1109EB8-DDC7-4481-B79C-BADD69EC5C8F}" presName="wedge5" presStyleLbl="node1" presStyleIdx="4" presStyleCnt="6"/>
      <dgm:spPr/>
      <dgm:t>
        <a:bodyPr/>
        <a:lstStyle/>
        <a:p>
          <a:pPr rtl="1"/>
          <a:endParaRPr lang="fa-IR"/>
        </a:p>
      </dgm:t>
    </dgm:pt>
    <dgm:pt modelId="{4B6A483F-1816-4D3B-990D-AFAA65646168}" type="pres">
      <dgm:prSet presAssocID="{E1109EB8-DDC7-4481-B79C-BADD69EC5C8F}" presName="dummy5a" presStyleCnt="0"/>
      <dgm:spPr/>
    </dgm:pt>
    <dgm:pt modelId="{4BF7ED73-4565-4F83-A12F-A6DFB928A548}" type="pres">
      <dgm:prSet presAssocID="{E1109EB8-DDC7-4481-B79C-BADD69EC5C8F}" presName="dummy5b" presStyleCnt="0"/>
      <dgm:spPr/>
    </dgm:pt>
    <dgm:pt modelId="{05C6FF28-4158-4C52-B97E-A477D19741F2}" type="pres">
      <dgm:prSet presAssocID="{E1109EB8-DDC7-4481-B79C-BADD69EC5C8F}" presName="wedge5Tx" presStyleLbl="node1" presStyleIdx="4" presStyleCnt="6">
        <dgm:presLayoutVars>
          <dgm:chMax val="0"/>
          <dgm:chPref val="0"/>
          <dgm:bulletEnabled val="1"/>
        </dgm:presLayoutVars>
      </dgm:prSet>
      <dgm:spPr/>
      <dgm:t>
        <a:bodyPr/>
        <a:lstStyle/>
        <a:p>
          <a:pPr rtl="1"/>
          <a:endParaRPr lang="fa-IR"/>
        </a:p>
      </dgm:t>
    </dgm:pt>
    <dgm:pt modelId="{EC192F37-4AC9-461C-9346-850C8C6FA62D}" type="pres">
      <dgm:prSet presAssocID="{E1109EB8-DDC7-4481-B79C-BADD69EC5C8F}" presName="wedge6" presStyleLbl="node1" presStyleIdx="5" presStyleCnt="6"/>
      <dgm:spPr/>
      <dgm:t>
        <a:bodyPr/>
        <a:lstStyle/>
        <a:p>
          <a:pPr rtl="1"/>
          <a:endParaRPr lang="fa-IR"/>
        </a:p>
      </dgm:t>
    </dgm:pt>
    <dgm:pt modelId="{FA604E02-0ADB-4544-83FE-3B4834C832C3}" type="pres">
      <dgm:prSet presAssocID="{E1109EB8-DDC7-4481-B79C-BADD69EC5C8F}" presName="dummy6a" presStyleCnt="0"/>
      <dgm:spPr/>
    </dgm:pt>
    <dgm:pt modelId="{AE98BBBC-5E41-406B-8BFD-D4A574B092D9}" type="pres">
      <dgm:prSet presAssocID="{E1109EB8-DDC7-4481-B79C-BADD69EC5C8F}" presName="dummy6b" presStyleCnt="0"/>
      <dgm:spPr/>
    </dgm:pt>
    <dgm:pt modelId="{6ACEF4B9-E4C1-49BC-B87B-D5658AD8C4C6}" type="pres">
      <dgm:prSet presAssocID="{E1109EB8-DDC7-4481-B79C-BADD69EC5C8F}" presName="wedge6Tx" presStyleLbl="node1" presStyleIdx="5" presStyleCnt="6">
        <dgm:presLayoutVars>
          <dgm:chMax val="0"/>
          <dgm:chPref val="0"/>
          <dgm:bulletEnabled val="1"/>
        </dgm:presLayoutVars>
      </dgm:prSet>
      <dgm:spPr/>
      <dgm:t>
        <a:bodyPr/>
        <a:lstStyle/>
        <a:p>
          <a:pPr rtl="1"/>
          <a:endParaRPr lang="fa-IR"/>
        </a:p>
      </dgm:t>
    </dgm:pt>
    <dgm:pt modelId="{11B62EC2-CF1A-4A07-950A-D374FCA5DFD4}" type="pres">
      <dgm:prSet presAssocID="{8EEC1E71-4A6B-4B57-8B80-3002E9F72CFC}" presName="arrowWedge1" presStyleLbl="fgSibTrans2D1" presStyleIdx="0" presStyleCnt="6"/>
      <dgm:spPr/>
    </dgm:pt>
    <dgm:pt modelId="{BD3CB351-74DF-462F-A416-913F7F51A520}" type="pres">
      <dgm:prSet presAssocID="{0E6B3EA3-00A8-4DFD-8322-128755204285}" presName="arrowWedge2" presStyleLbl="fgSibTrans2D1" presStyleIdx="1" presStyleCnt="6"/>
      <dgm:spPr/>
    </dgm:pt>
    <dgm:pt modelId="{71DF9435-BFEE-4E3E-9248-0282125CDE4D}" type="pres">
      <dgm:prSet presAssocID="{7FCDC180-97D5-4B60-B185-749230F89C71}" presName="arrowWedge3" presStyleLbl="fgSibTrans2D1" presStyleIdx="2" presStyleCnt="6"/>
      <dgm:spPr/>
    </dgm:pt>
    <dgm:pt modelId="{84A3FFAD-FB26-4461-BFC1-78990654AD31}" type="pres">
      <dgm:prSet presAssocID="{343645C5-A303-4C39-BCD3-7CAC2894B55E}" presName="arrowWedge4" presStyleLbl="fgSibTrans2D1" presStyleIdx="3" presStyleCnt="6"/>
      <dgm:spPr/>
    </dgm:pt>
    <dgm:pt modelId="{9CD55322-339C-4304-B463-52A15605FDBE}" type="pres">
      <dgm:prSet presAssocID="{F8C8CB27-E742-4DC9-A3D2-FD0B36A4FC7D}" presName="arrowWedge5" presStyleLbl="fgSibTrans2D1" presStyleIdx="4" presStyleCnt="6"/>
      <dgm:spPr/>
    </dgm:pt>
    <dgm:pt modelId="{D7965865-EF82-4864-8983-336A6469FC16}" type="pres">
      <dgm:prSet presAssocID="{482E1198-819D-4F97-ACD9-0977E571823D}" presName="arrowWedge6" presStyleLbl="fgSibTrans2D1" presStyleIdx="5" presStyleCnt="6"/>
      <dgm:spPr/>
    </dgm:pt>
  </dgm:ptLst>
  <dgm:cxnLst>
    <dgm:cxn modelId="{0AA87D90-5516-4E06-BB72-654E66F8BF7E}" type="presOf" srcId="{2DC579F1-009D-4EAF-97D3-770A62A6F64C}" destId="{EC192F37-4AC9-461C-9346-850C8C6FA62D}" srcOrd="0" destOrd="0" presId="urn:microsoft.com/office/officeart/2005/8/layout/cycle8"/>
    <dgm:cxn modelId="{EDF93393-58F5-4ABA-B165-4FBE1972381C}" srcId="{E1109EB8-DDC7-4481-B79C-BADD69EC5C8F}" destId="{B9609870-3527-4E42-B35B-6AF56ED3190C}" srcOrd="0" destOrd="0" parTransId="{8F1E1D3A-D15B-461A-BAC1-E5816BDAE83B}" sibTransId="{8EEC1E71-4A6B-4B57-8B80-3002E9F72CFC}"/>
    <dgm:cxn modelId="{A5B8CA0E-F5C2-4A99-8B55-AFA673853059}" type="presOf" srcId="{1F70FB86-0C61-4F1A-9EBD-5E7316822474}" destId="{27D0AC4F-8826-4B6C-81A1-92273F147EA3}" srcOrd="0" destOrd="0" presId="urn:microsoft.com/office/officeart/2005/8/layout/cycle8"/>
    <dgm:cxn modelId="{EBA89C2C-C15B-433B-8121-3D233910A563}" type="presOf" srcId="{B9609870-3527-4E42-B35B-6AF56ED3190C}" destId="{E4833207-EBBF-464E-9CAD-9EEA3CC290CB}" srcOrd="0" destOrd="0" presId="urn:microsoft.com/office/officeart/2005/8/layout/cycle8"/>
    <dgm:cxn modelId="{7DB19AF1-062F-4D24-BEE9-7392CBC803EC}" type="presOf" srcId="{47000022-48D4-41DB-BE34-CF04744D32AA}" destId="{EEF07B77-5A0B-49BC-9835-E698930D8088}" srcOrd="1" destOrd="0" presId="urn:microsoft.com/office/officeart/2005/8/layout/cycle8"/>
    <dgm:cxn modelId="{26AB01AF-8D31-418B-9EF6-F545A88129B0}" srcId="{E1109EB8-DDC7-4481-B79C-BADD69EC5C8F}" destId="{815F10CF-2672-46DC-958F-3E3C9F338A2F}" srcOrd="3" destOrd="0" parTransId="{8B59DC6A-01CE-4E81-B5CE-22035A8A30BE}" sibTransId="{343645C5-A303-4C39-BCD3-7CAC2894B55E}"/>
    <dgm:cxn modelId="{3F9BC1AE-983F-40B0-A469-B2B43FFC0201}" srcId="{E1109EB8-DDC7-4481-B79C-BADD69EC5C8F}" destId="{4B637DEB-00DA-4416-BE09-FBED70363161}" srcOrd="1" destOrd="0" parTransId="{4371839C-1889-4E1D-95D9-F37A29DC61A7}" sibTransId="{0E6B3EA3-00A8-4DFD-8322-128755204285}"/>
    <dgm:cxn modelId="{38F8673C-D95A-429A-BC4E-47EAF0ABDEC3}" type="presOf" srcId="{4B637DEB-00DA-4416-BE09-FBED70363161}" destId="{73ADE3FF-8EB8-426A-96A7-C4218A70925E}" srcOrd="1" destOrd="0" presId="urn:microsoft.com/office/officeart/2005/8/layout/cycle8"/>
    <dgm:cxn modelId="{EEBBFE15-E9CC-4529-BF8A-DF1133F9FF68}" type="presOf" srcId="{4B637DEB-00DA-4416-BE09-FBED70363161}" destId="{61983C47-7240-4EC3-BEBF-F15FF05C96F7}" srcOrd="0" destOrd="0" presId="urn:microsoft.com/office/officeart/2005/8/layout/cycle8"/>
    <dgm:cxn modelId="{56F7B627-F80F-4EB1-8FA9-D9A95B379F3E}" srcId="{E1109EB8-DDC7-4481-B79C-BADD69EC5C8F}" destId="{2DC579F1-009D-4EAF-97D3-770A62A6F64C}" srcOrd="5" destOrd="0" parTransId="{9049A15F-DDCA-4950-A43C-A337E9523988}" sibTransId="{482E1198-819D-4F97-ACD9-0977E571823D}"/>
    <dgm:cxn modelId="{15426AEC-945C-49AA-8910-ED2F7C628280}" type="presOf" srcId="{E1109EB8-DDC7-4481-B79C-BADD69EC5C8F}" destId="{96702898-92B8-4EC6-92D2-2E5B8AEE7635}" srcOrd="0" destOrd="0" presId="urn:microsoft.com/office/officeart/2005/8/layout/cycle8"/>
    <dgm:cxn modelId="{0B0F28BA-BD1F-41B7-9C9A-A97B56575549}" type="presOf" srcId="{B9609870-3527-4E42-B35B-6AF56ED3190C}" destId="{ED161B12-6AC1-4BB3-9EDE-C411D434E817}" srcOrd="1" destOrd="0" presId="urn:microsoft.com/office/officeart/2005/8/layout/cycle8"/>
    <dgm:cxn modelId="{45F2817E-C8E5-4A62-AF8D-6D09681CFF3B}" type="presOf" srcId="{1F70FB86-0C61-4F1A-9EBD-5E7316822474}" destId="{05C6FF28-4158-4C52-B97E-A477D19741F2}" srcOrd="1" destOrd="0" presId="urn:microsoft.com/office/officeart/2005/8/layout/cycle8"/>
    <dgm:cxn modelId="{61315B4F-7EC8-4D0C-A9A4-753E652AA62F}" type="presOf" srcId="{2DC579F1-009D-4EAF-97D3-770A62A6F64C}" destId="{6ACEF4B9-E4C1-49BC-B87B-D5658AD8C4C6}" srcOrd="1" destOrd="0" presId="urn:microsoft.com/office/officeart/2005/8/layout/cycle8"/>
    <dgm:cxn modelId="{BCC4C51D-CF67-4370-A3C1-011493F84847}" type="presOf" srcId="{815F10CF-2672-46DC-958F-3E3C9F338A2F}" destId="{5F959780-E661-47F5-8320-8CDAA37B655B}" srcOrd="1" destOrd="0" presId="urn:microsoft.com/office/officeart/2005/8/layout/cycle8"/>
    <dgm:cxn modelId="{EACAD77E-6958-45C8-9DAE-E5AFDFE04FA3}" srcId="{E1109EB8-DDC7-4481-B79C-BADD69EC5C8F}" destId="{47000022-48D4-41DB-BE34-CF04744D32AA}" srcOrd="2" destOrd="0" parTransId="{D0232686-4667-47AD-9B7E-0AC384952312}" sibTransId="{7FCDC180-97D5-4B60-B185-749230F89C71}"/>
    <dgm:cxn modelId="{500635D5-C738-4310-9151-BD8631CCD376}" type="presOf" srcId="{47000022-48D4-41DB-BE34-CF04744D32AA}" destId="{F4BB31A2-C013-4D21-9229-DBCD577FF2E0}" srcOrd="0" destOrd="0" presId="urn:microsoft.com/office/officeart/2005/8/layout/cycle8"/>
    <dgm:cxn modelId="{05B3D008-CFDD-4EEE-B17E-9E856379725F}" type="presOf" srcId="{815F10CF-2672-46DC-958F-3E3C9F338A2F}" destId="{80202F4A-C147-402E-8120-B686CF85ACEC}" srcOrd="0" destOrd="0" presId="urn:microsoft.com/office/officeart/2005/8/layout/cycle8"/>
    <dgm:cxn modelId="{EE1466C6-9CC9-4E09-9D2B-3FE35997FB51}" srcId="{E1109EB8-DDC7-4481-B79C-BADD69EC5C8F}" destId="{1F70FB86-0C61-4F1A-9EBD-5E7316822474}" srcOrd="4" destOrd="0" parTransId="{C522D057-7775-4A77-B055-87759155597B}" sibTransId="{F8C8CB27-E742-4DC9-A3D2-FD0B36A4FC7D}"/>
    <dgm:cxn modelId="{F27ED515-4578-4184-899C-87FCC5A2465D}" type="presParOf" srcId="{96702898-92B8-4EC6-92D2-2E5B8AEE7635}" destId="{E4833207-EBBF-464E-9CAD-9EEA3CC290CB}" srcOrd="0" destOrd="0" presId="urn:microsoft.com/office/officeart/2005/8/layout/cycle8"/>
    <dgm:cxn modelId="{5C5EA367-898F-4DC8-B203-44041D729B32}" type="presParOf" srcId="{96702898-92B8-4EC6-92D2-2E5B8AEE7635}" destId="{F1224D7D-AA8D-4AA1-945B-EE9054F48142}" srcOrd="1" destOrd="0" presId="urn:microsoft.com/office/officeart/2005/8/layout/cycle8"/>
    <dgm:cxn modelId="{209916A5-D4D3-40DA-A6AC-4998AB74078D}" type="presParOf" srcId="{96702898-92B8-4EC6-92D2-2E5B8AEE7635}" destId="{E7803579-4CC8-464B-AD5E-929C7EE4E92A}" srcOrd="2" destOrd="0" presId="urn:microsoft.com/office/officeart/2005/8/layout/cycle8"/>
    <dgm:cxn modelId="{3DA3A6D1-3C4B-4EE7-8582-243C59C40FED}" type="presParOf" srcId="{96702898-92B8-4EC6-92D2-2E5B8AEE7635}" destId="{ED161B12-6AC1-4BB3-9EDE-C411D434E817}" srcOrd="3" destOrd="0" presId="urn:microsoft.com/office/officeart/2005/8/layout/cycle8"/>
    <dgm:cxn modelId="{BEBB4DC0-B075-4CE5-8A64-C6CB2A1C6419}" type="presParOf" srcId="{96702898-92B8-4EC6-92D2-2E5B8AEE7635}" destId="{61983C47-7240-4EC3-BEBF-F15FF05C96F7}" srcOrd="4" destOrd="0" presId="urn:microsoft.com/office/officeart/2005/8/layout/cycle8"/>
    <dgm:cxn modelId="{3A2ACFFB-14DC-4BA6-B1B8-F16EB09BF96B}" type="presParOf" srcId="{96702898-92B8-4EC6-92D2-2E5B8AEE7635}" destId="{3F7F4993-A739-4ED6-B5F8-02EA37695D1D}" srcOrd="5" destOrd="0" presId="urn:microsoft.com/office/officeart/2005/8/layout/cycle8"/>
    <dgm:cxn modelId="{260B451C-92A0-4D7B-BDA8-77C39CACB119}" type="presParOf" srcId="{96702898-92B8-4EC6-92D2-2E5B8AEE7635}" destId="{9AF9BB4E-2AF3-4E08-87E6-9E0B47D04CB2}" srcOrd="6" destOrd="0" presId="urn:microsoft.com/office/officeart/2005/8/layout/cycle8"/>
    <dgm:cxn modelId="{139D9025-9C1B-46A5-96AF-CB3D193FC6FA}" type="presParOf" srcId="{96702898-92B8-4EC6-92D2-2E5B8AEE7635}" destId="{73ADE3FF-8EB8-426A-96A7-C4218A70925E}" srcOrd="7" destOrd="0" presId="urn:microsoft.com/office/officeart/2005/8/layout/cycle8"/>
    <dgm:cxn modelId="{6676F1E4-18FA-45AE-B1F4-7EE1195EFBF8}" type="presParOf" srcId="{96702898-92B8-4EC6-92D2-2E5B8AEE7635}" destId="{F4BB31A2-C013-4D21-9229-DBCD577FF2E0}" srcOrd="8" destOrd="0" presId="urn:microsoft.com/office/officeart/2005/8/layout/cycle8"/>
    <dgm:cxn modelId="{AF0ABD85-9B31-47A9-B780-D08F3CF99A40}" type="presParOf" srcId="{96702898-92B8-4EC6-92D2-2E5B8AEE7635}" destId="{F298D8CD-61C2-4D02-8AB2-4DBDC63E7D12}" srcOrd="9" destOrd="0" presId="urn:microsoft.com/office/officeart/2005/8/layout/cycle8"/>
    <dgm:cxn modelId="{F8BCD5A5-1E10-41A4-8075-FCD1435DB7E8}" type="presParOf" srcId="{96702898-92B8-4EC6-92D2-2E5B8AEE7635}" destId="{5E59E7C4-A765-481C-8136-DF1F74AD1BBE}" srcOrd="10" destOrd="0" presId="urn:microsoft.com/office/officeart/2005/8/layout/cycle8"/>
    <dgm:cxn modelId="{10A33BA1-F671-4542-A3CB-ADD8AA1A4B35}" type="presParOf" srcId="{96702898-92B8-4EC6-92D2-2E5B8AEE7635}" destId="{EEF07B77-5A0B-49BC-9835-E698930D8088}" srcOrd="11" destOrd="0" presId="urn:microsoft.com/office/officeart/2005/8/layout/cycle8"/>
    <dgm:cxn modelId="{93C41B97-F38A-4049-86C2-8053790ED02E}" type="presParOf" srcId="{96702898-92B8-4EC6-92D2-2E5B8AEE7635}" destId="{80202F4A-C147-402E-8120-B686CF85ACEC}" srcOrd="12" destOrd="0" presId="urn:microsoft.com/office/officeart/2005/8/layout/cycle8"/>
    <dgm:cxn modelId="{BB64B4C8-F35A-4CB1-B8F5-D505D423B8D9}" type="presParOf" srcId="{96702898-92B8-4EC6-92D2-2E5B8AEE7635}" destId="{2D40A5DA-D26D-408C-8F28-F53459CEC60A}" srcOrd="13" destOrd="0" presId="urn:microsoft.com/office/officeart/2005/8/layout/cycle8"/>
    <dgm:cxn modelId="{634CF63E-3E7B-46B5-8A45-EEEDE9FFADD3}" type="presParOf" srcId="{96702898-92B8-4EC6-92D2-2E5B8AEE7635}" destId="{0896A811-9EDE-4361-A7A1-BB1679A5B6FB}" srcOrd="14" destOrd="0" presId="urn:microsoft.com/office/officeart/2005/8/layout/cycle8"/>
    <dgm:cxn modelId="{2A0B4F7A-50BB-4A17-8FB9-AD59C83AD0C0}" type="presParOf" srcId="{96702898-92B8-4EC6-92D2-2E5B8AEE7635}" destId="{5F959780-E661-47F5-8320-8CDAA37B655B}" srcOrd="15" destOrd="0" presId="urn:microsoft.com/office/officeart/2005/8/layout/cycle8"/>
    <dgm:cxn modelId="{1E269C75-DFD9-4751-9E3A-4157CA0B63AD}" type="presParOf" srcId="{96702898-92B8-4EC6-92D2-2E5B8AEE7635}" destId="{27D0AC4F-8826-4B6C-81A1-92273F147EA3}" srcOrd="16" destOrd="0" presId="urn:microsoft.com/office/officeart/2005/8/layout/cycle8"/>
    <dgm:cxn modelId="{56A00422-4D34-4EA4-A394-ABB1A7963E12}" type="presParOf" srcId="{96702898-92B8-4EC6-92D2-2E5B8AEE7635}" destId="{4B6A483F-1816-4D3B-990D-AFAA65646168}" srcOrd="17" destOrd="0" presId="urn:microsoft.com/office/officeart/2005/8/layout/cycle8"/>
    <dgm:cxn modelId="{D0A2D306-D31F-4AB5-9B0E-53DE5A144A06}" type="presParOf" srcId="{96702898-92B8-4EC6-92D2-2E5B8AEE7635}" destId="{4BF7ED73-4565-4F83-A12F-A6DFB928A548}" srcOrd="18" destOrd="0" presId="urn:microsoft.com/office/officeart/2005/8/layout/cycle8"/>
    <dgm:cxn modelId="{06654645-58F9-41D7-A8A9-76E5B1C6CF93}" type="presParOf" srcId="{96702898-92B8-4EC6-92D2-2E5B8AEE7635}" destId="{05C6FF28-4158-4C52-B97E-A477D19741F2}" srcOrd="19" destOrd="0" presId="urn:microsoft.com/office/officeart/2005/8/layout/cycle8"/>
    <dgm:cxn modelId="{C8165E86-018F-43D1-80B0-3E678163290A}" type="presParOf" srcId="{96702898-92B8-4EC6-92D2-2E5B8AEE7635}" destId="{EC192F37-4AC9-461C-9346-850C8C6FA62D}" srcOrd="20" destOrd="0" presId="urn:microsoft.com/office/officeart/2005/8/layout/cycle8"/>
    <dgm:cxn modelId="{E08D7996-7DFF-44A2-B526-1EED73A8CE78}" type="presParOf" srcId="{96702898-92B8-4EC6-92D2-2E5B8AEE7635}" destId="{FA604E02-0ADB-4544-83FE-3B4834C832C3}" srcOrd="21" destOrd="0" presId="urn:microsoft.com/office/officeart/2005/8/layout/cycle8"/>
    <dgm:cxn modelId="{157B43D7-3E5C-4686-82F8-D9205A7FAFE2}" type="presParOf" srcId="{96702898-92B8-4EC6-92D2-2E5B8AEE7635}" destId="{AE98BBBC-5E41-406B-8BFD-D4A574B092D9}" srcOrd="22" destOrd="0" presId="urn:microsoft.com/office/officeart/2005/8/layout/cycle8"/>
    <dgm:cxn modelId="{77B60140-A620-4B4B-8EFB-E8307BD66FAE}" type="presParOf" srcId="{96702898-92B8-4EC6-92D2-2E5B8AEE7635}" destId="{6ACEF4B9-E4C1-49BC-B87B-D5658AD8C4C6}" srcOrd="23" destOrd="0" presId="urn:microsoft.com/office/officeart/2005/8/layout/cycle8"/>
    <dgm:cxn modelId="{E8C2553D-6AC8-494D-8570-6FBB551C40CD}" type="presParOf" srcId="{96702898-92B8-4EC6-92D2-2E5B8AEE7635}" destId="{11B62EC2-CF1A-4A07-950A-D374FCA5DFD4}" srcOrd="24" destOrd="0" presId="urn:microsoft.com/office/officeart/2005/8/layout/cycle8"/>
    <dgm:cxn modelId="{0D3469F6-08D3-43AB-A054-9BA35EEB02B1}" type="presParOf" srcId="{96702898-92B8-4EC6-92D2-2E5B8AEE7635}" destId="{BD3CB351-74DF-462F-A416-913F7F51A520}" srcOrd="25" destOrd="0" presId="urn:microsoft.com/office/officeart/2005/8/layout/cycle8"/>
    <dgm:cxn modelId="{DB36075D-9A75-45BC-AC48-10735565F1DC}" type="presParOf" srcId="{96702898-92B8-4EC6-92D2-2E5B8AEE7635}" destId="{71DF9435-BFEE-4E3E-9248-0282125CDE4D}" srcOrd="26" destOrd="0" presId="urn:microsoft.com/office/officeart/2005/8/layout/cycle8"/>
    <dgm:cxn modelId="{67902B5D-7F95-4E19-804E-D594D3D375FD}" type="presParOf" srcId="{96702898-92B8-4EC6-92D2-2E5B8AEE7635}" destId="{84A3FFAD-FB26-4461-BFC1-78990654AD31}" srcOrd="27" destOrd="0" presId="urn:microsoft.com/office/officeart/2005/8/layout/cycle8"/>
    <dgm:cxn modelId="{89590535-A138-4E42-933A-9D17EFA38765}" type="presParOf" srcId="{96702898-92B8-4EC6-92D2-2E5B8AEE7635}" destId="{9CD55322-339C-4304-B463-52A15605FDBE}" srcOrd="28" destOrd="0" presId="urn:microsoft.com/office/officeart/2005/8/layout/cycle8"/>
    <dgm:cxn modelId="{41B6843F-981C-4B2F-A882-C47663C603DE}" type="presParOf" srcId="{96702898-92B8-4EC6-92D2-2E5B8AEE7635}" destId="{D7965865-EF82-4864-8983-336A6469FC16}" srcOrd="2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833207-EBBF-464E-9CAD-9EEA3CC290CB}">
      <dsp:nvSpPr>
        <dsp:cNvPr id="0" name=""/>
        <dsp:cNvSpPr/>
      </dsp:nvSpPr>
      <dsp:spPr>
        <a:xfrm>
          <a:off x="2890196" y="299836"/>
          <a:ext cx="4258094" cy="4258094"/>
        </a:xfrm>
        <a:prstGeom prst="pie">
          <a:avLst>
            <a:gd name="adj1" fmla="val 16200000"/>
            <a:gd name="adj2" fmla="val 198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fa-IR" sz="1600" kern="1200" smtClean="0"/>
            <a:t>رویکرد فقهی</a:t>
          </a:r>
          <a:endParaRPr lang="fa-IR" sz="1600" kern="1200"/>
        </a:p>
      </dsp:txBody>
      <dsp:txXfrm>
        <a:off x="5120626" y="843757"/>
        <a:ext cx="1115215" cy="861757"/>
      </dsp:txXfrm>
    </dsp:sp>
    <dsp:sp modelId="{61983C47-7240-4EC3-BEBF-F15FF05C96F7}">
      <dsp:nvSpPr>
        <dsp:cNvPr id="0" name=""/>
        <dsp:cNvSpPr/>
      </dsp:nvSpPr>
      <dsp:spPr>
        <a:xfrm>
          <a:off x="2940888" y="387532"/>
          <a:ext cx="4258094" cy="4258094"/>
        </a:xfrm>
        <a:prstGeom prst="pie">
          <a:avLst>
            <a:gd name="adj1" fmla="val 19800000"/>
            <a:gd name="adj2" fmla="val 18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fa-IR" sz="1600" kern="1200" smtClean="0"/>
            <a:t>رویکرد تحلیلی-کلامی</a:t>
          </a:r>
          <a:endParaRPr lang="fa-IR" sz="1600" kern="1200"/>
        </a:p>
      </dsp:txBody>
      <dsp:txXfrm>
        <a:off x="5830309" y="2111047"/>
        <a:ext cx="1165906" cy="836411"/>
      </dsp:txXfrm>
    </dsp:sp>
    <dsp:sp modelId="{F4BB31A2-C013-4D21-9229-DBCD577FF2E0}">
      <dsp:nvSpPr>
        <dsp:cNvPr id="0" name=""/>
        <dsp:cNvSpPr/>
      </dsp:nvSpPr>
      <dsp:spPr>
        <a:xfrm>
          <a:off x="2890196" y="475229"/>
          <a:ext cx="4258094" cy="4258094"/>
        </a:xfrm>
        <a:prstGeom prst="pie">
          <a:avLst>
            <a:gd name="adj1" fmla="val 1800000"/>
            <a:gd name="adj2" fmla="val 54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fa-IR" sz="1600" kern="1200" smtClean="0"/>
            <a:t>رویکرد عرفانی</a:t>
          </a:r>
          <a:endParaRPr lang="fa-IR" sz="1600" kern="1200"/>
        </a:p>
      </dsp:txBody>
      <dsp:txXfrm>
        <a:off x="5120626" y="3352991"/>
        <a:ext cx="1115215" cy="861757"/>
      </dsp:txXfrm>
    </dsp:sp>
    <dsp:sp modelId="{80202F4A-C147-402E-8120-B686CF85ACEC}">
      <dsp:nvSpPr>
        <dsp:cNvPr id="0" name=""/>
        <dsp:cNvSpPr/>
      </dsp:nvSpPr>
      <dsp:spPr>
        <a:xfrm>
          <a:off x="2788813" y="475229"/>
          <a:ext cx="4258094" cy="4258094"/>
        </a:xfrm>
        <a:prstGeom prst="pie">
          <a:avLst>
            <a:gd name="adj1" fmla="val 5400000"/>
            <a:gd name="adj2" fmla="val 90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fa-IR" sz="1600" kern="1200" smtClean="0"/>
            <a:t>رویکرد تفسیری-روائی</a:t>
          </a:r>
          <a:endParaRPr lang="fa-IR" sz="1600" kern="1200"/>
        </a:p>
      </dsp:txBody>
      <dsp:txXfrm>
        <a:off x="3701262" y="3352991"/>
        <a:ext cx="1115215" cy="861757"/>
      </dsp:txXfrm>
    </dsp:sp>
    <dsp:sp modelId="{27D0AC4F-8826-4B6C-81A1-92273F147EA3}">
      <dsp:nvSpPr>
        <dsp:cNvPr id="0" name=""/>
        <dsp:cNvSpPr/>
      </dsp:nvSpPr>
      <dsp:spPr>
        <a:xfrm>
          <a:off x="2738121" y="387532"/>
          <a:ext cx="4258094" cy="4258094"/>
        </a:xfrm>
        <a:prstGeom prst="pie">
          <a:avLst>
            <a:gd name="adj1" fmla="val 9000000"/>
            <a:gd name="adj2" fmla="val 126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fa-IR" sz="1600" kern="1200" smtClean="0"/>
            <a:t>رویکرد تاریخی</a:t>
          </a:r>
          <a:endParaRPr lang="fa-IR" sz="1600" kern="1200"/>
        </a:p>
      </dsp:txBody>
      <dsp:txXfrm>
        <a:off x="2940888" y="2111047"/>
        <a:ext cx="1165906" cy="836411"/>
      </dsp:txXfrm>
    </dsp:sp>
    <dsp:sp modelId="{EC192F37-4AC9-461C-9346-850C8C6FA62D}">
      <dsp:nvSpPr>
        <dsp:cNvPr id="0" name=""/>
        <dsp:cNvSpPr/>
      </dsp:nvSpPr>
      <dsp:spPr>
        <a:xfrm>
          <a:off x="2788813" y="299836"/>
          <a:ext cx="4258094" cy="4258094"/>
        </a:xfrm>
        <a:prstGeom prst="pie">
          <a:avLst>
            <a:gd name="adj1" fmla="val 126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fa-IR" sz="1600" kern="1200" smtClean="0"/>
            <a:t>رویکرد میان رشته ای</a:t>
          </a:r>
          <a:endParaRPr lang="fa-IR" sz="1600" kern="1200"/>
        </a:p>
      </dsp:txBody>
      <dsp:txXfrm>
        <a:off x="3701262" y="843757"/>
        <a:ext cx="1115215" cy="861757"/>
      </dsp:txXfrm>
    </dsp:sp>
    <dsp:sp modelId="{11B62EC2-CF1A-4A07-950A-D374FCA5DFD4}">
      <dsp:nvSpPr>
        <dsp:cNvPr id="0" name=""/>
        <dsp:cNvSpPr/>
      </dsp:nvSpPr>
      <dsp:spPr>
        <a:xfrm>
          <a:off x="2626444" y="36240"/>
          <a:ext cx="4785287" cy="4785287"/>
        </a:xfrm>
        <a:prstGeom prst="circularArrow">
          <a:avLst>
            <a:gd name="adj1" fmla="val 5085"/>
            <a:gd name="adj2" fmla="val 327528"/>
            <a:gd name="adj3" fmla="val 19472472"/>
            <a:gd name="adj4" fmla="val 16200251"/>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D3CB351-74DF-462F-A416-913F7F51A520}">
      <dsp:nvSpPr>
        <dsp:cNvPr id="0" name=""/>
        <dsp:cNvSpPr/>
      </dsp:nvSpPr>
      <dsp:spPr>
        <a:xfrm>
          <a:off x="2677136" y="123936"/>
          <a:ext cx="4785287" cy="4785287"/>
        </a:xfrm>
        <a:prstGeom prst="circularArrow">
          <a:avLst>
            <a:gd name="adj1" fmla="val 5085"/>
            <a:gd name="adj2" fmla="val 327528"/>
            <a:gd name="adj3" fmla="val 1472472"/>
            <a:gd name="adj4" fmla="val 198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1DF9435-BFEE-4E3E-9248-0282125CDE4D}">
      <dsp:nvSpPr>
        <dsp:cNvPr id="0" name=""/>
        <dsp:cNvSpPr/>
      </dsp:nvSpPr>
      <dsp:spPr>
        <a:xfrm>
          <a:off x="2626444" y="211632"/>
          <a:ext cx="4785287" cy="4785287"/>
        </a:xfrm>
        <a:prstGeom prst="circularArrow">
          <a:avLst>
            <a:gd name="adj1" fmla="val 5085"/>
            <a:gd name="adj2" fmla="val 327528"/>
            <a:gd name="adj3" fmla="val 5072221"/>
            <a:gd name="adj4" fmla="val 18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4A3FFAD-FB26-4461-BFC1-78990654AD31}">
      <dsp:nvSpPr>
        <dsp:cNvPr id="0" name=""/>
        <dsp:cNvSpPr/>
      </dsp:nvSpPr>
      <dsp:spPr>
        <a:xfrm>
          <a:off x="2525372" y="211632"/>
          <a:ext cx="4785287" cy="4785287"/>
        </a:xfrm>
        <a:prstGeom prst="circularArrow">
          <a:avLst>
            <a:gd name="adj1" fmla="val 5085"/>
            <a:gd name="adj2" fmla="val 327528"/>
            <a:gd name="adj3" fmla="val 8672472"/>
            <a:gd name="adj4" fmla="val 5400251"/>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CD55322-339C-4304-B463-52A15605FDBE}">
      <dsp:nvSpPr>
        <dsp:cNvPr id="0" name=""/>
        <dsp:cNvSpPr/>
      </dsp:nvSpPr>
      <dsp:spPr>
        <a:xfrm>
          <a:off x="2474680" y="123936"/>
          <a:ext cx="4785287" cy="4785287"/>
        </a:xfrm>
        <a:prstGeom prst="circularArrow">
          <a:avLst>
            <a:gd name="adj1" fmla="val 5085"/>
            <a:gd name="adj2" fmla="val 327528"/>
            <a:gd name="adj3" fmla="val 12272472"/>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7965865-EF82-4864-8983-336A6469FC16}">
      <dsp:nvSpPr>
        <dsp:cNvPr id="0" name=""/>
        <dsp:cNvSpPr/>
      </dsp:nvSpPr>
      <dsp:spPr>
        <a:xfrm>
          <a:off x="2525372" y="36240"/>
          <a:ext cx="4785287" cy="4785287"/>
        </a:xfrm>
        <a:prstGeom prst="circularArrow">
          <a:avLst>
            <a:gd name="adj1" fmla="val 5085"/>
            <a:gd name="adj2" fmla="val 327528"/>
            <a:gd name="adj3" fmla="val 15872221"/>
            <a:gd name="adj4" fmla="val 126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1F8C118A-879F-47A4-9464-5AE3C27C4491}" type="datetimeFigureOut">
              <a:rPr lang="fa-IR" smtClean="0"/>
              <a:t>26/04/36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4EC50A8-A73B-4297-8DDA-550FAEBA04B4}" type="slidenum">
              <a:rPr lang="fa-IR" smtClean="0"/>
              <a:t>‹#›</a:t>
            </a:fld>
            <a:endParaRPr lang="fa-IR"/>
          </a:p>
        </p:txBody>
      </p:sp>
    </p:spTree>
    <p:extLst>
      <p:ext uri="{BB962C8B-B14F-4D97-AF65-F5344CB8AC3E}">
        <p14:creationId xmlns:p14="http://schemas.microsoft.com/office/powerpoint/2010/main" val="2127425171"/>
      </p:ext>
    </p:extLst>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1F8C118A-879F-47A4-9464-5AE3C27C4491}" type="datetimeFigureOut">
              <a:rPr lang="fa-IR" smtClean="0"/>
              <a:t>26/04/36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4EC50A8-A73B-4297-8DDA-550FAEBA04B4}" type="slidenum">
              <a:rPr lang="fa-IR" smtClean="0"/>
              <a:t>‹#›</a:t>
            </a:fld>
            <a:endParaRPr lang="fa-IR"/>
          </a:p>
        </p:txBody>
      </p:sp>
    </p:spTree>
    <p:extLst>
      <p:ext uri="{BB962C8B-B14F-4D97-AF65-F5344CB8AC3E}">
        <p14:creationId xmlns:p14="http://schemas.microsoft.com/office/powerpoint/2010/main" val="2599548576"/>
      </p:ext>
    </p:extLst>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1F8C118A-879F-47A4-9464-5AE3C27C4491}" type="datetimeFigureOut">
              <a:rPr lang="fa-IR" smtClean="0"/>
              <a:t>26/04/36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4EC50A8-A73B-4297-8DDA-550FAEBA04B4}" type="slidenum">
              <a:rPr lang="fa-IR" smtClean="0"/>
              <a:t>‹#›</a:t>
            </a:fld>
            <a:endParaRPr lang="fa-IR"/>
          </a:p>
        </p:txBody>
      </p:sp>
    </p:spTree>
    <p:extLst>
      <p:ext uri="{BB962C8B-B14F-4D97-AF65-F5344CB8AC3E}">
        <p14:creationId xmlns:p14="http://schemas.microsoft.com/office/powerpoint/2010/main" val="2454886961"/>
      </p:ext>
    </p:extLst>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1F8C118A-879F-47A4-9464-5AE3C27C4491}" type="datetimeFigureOut">
              <a:rPr lang="fa-IR" smtClean="0"/>
              <a:t>26/04/36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4EC50A8-A73B-4297-8DDA-550FAEBA04B4}" type="slidenum">
              <a:rPr lang="fa-IR" smtClean="0"/>
              <a:t>‹#›</a:t>
            </a:fld>
            <a:endParaRPr lang="fa-IR"/>
          </a:p>
        </p:txBody>
      </p:sp>
    </p:spTree>
    <p:extLst>
      <p:ext uri="{BB962C8B-B14F-4D97-AF65-F5344CB8AC3E}">
        <p14:creationId xmlns:p14="http://schemas.microsoft.com/office/powerpoint/2010/main" val="2428934133"/>
      </p:ext>
    </p:extLst>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8C118A-879F-47A4-9464-5AE3C27C4491}" type="datetimeFigureOut">
              <a:rPr lang="fa-IR" smtClean="0"/>
              <a:t>26/04/36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4EC50A8-A73B-4297-8DDA-550FAEBA04B4}" type="slidenum">
              <a:rPr lang="fa-IR" smtClean="0"/>
              <a:t>‹#›</a:t>
            </a:fld>
            <a:endParaRPr lang="fa-IR"/>
          </a:p>
        </p:txBody>
      </p:sp>
    </p:spTree>
    <p:extLst>
      <p:ext uri="{BB962C8B-B14F-4D97-AF65-F5344CB8AC3E}">
        <p14:creationId xmlns:p14="http://schemas.microsoft.com/office/powerpoint/2010/main" val="2323472266"/>
      </p:ext>
    </p:extLst>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1F8C118A-879F-47A4-9464-5AE3C27C4491}" type="datetimeFigureOut">
              <a:rPr lang="fa-IR" smtClean="0"/>
              <a:t>26/04/36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4EC50A8-A73B-4297-8DDA-550FAEBA04B4}" type="slidenum">
              <a:rPr lang="fa-IR" smtClean="0"/>
              <a:t>‹#›</a:t>
            </a:fld>
            <a:endParaRPr lang="fa-IR"/>
          </a:p>
        </p:txBody>
      </p:sp>
    </p:spTree>
    <p:extLst>
      <p:ext uri="{BB962C8B-B14F-4D97-AF65-F5344CB8AC3E}">
        <p14:creationId xmlns:p14="http://schemas.microsoft.com/office/powerpoint/2010/main" val="3039571963"/>
      </p:ext>
    </p:extLst>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1F8C118A-879F-47A4-9464-5AE3C27C4491}" type="datetimeFigureOut">
              <a:rPr lang="fa-IR" smtClean="0"/>
              <a:t>26/04/36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94EC50A8-A73B-4297-8DDA-550FAEBA04B4}" type="slidenum">
              <a:rPr lang="fa-IR" smtClean="0"/>
              <a:t>‹#›</a:t>
            </a:fld>
            <a:endParaRPr lang="fa-IR"/>
          </a:p>
        </p:txBody>
      </p:sp>
    </p:spTree>
    <p:extLst>
      <p:ext uri="{BB962C8B-B14F-4D97-AF65-F5344CB8AC3E}">
        <p14:creationId xmlns:p14="http://schemas.microsoft.com/office/powerpoint/2010/main" val="3390407708"/>
      </p:ext>
    </p:extLst>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1F8C118A-879F-47A4-9464-5AE3C27C4491}" type="datetimeFigureOut">
              <a:rPr lang="fa-IR" smtClean="0"/>
              <a:t>26/04/36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94EC50A8-A73B-4297-8DDA-550FAEBA04B4}" type="slidenum">
              <a:rPr lang="fa-IR" smtClean="0"/>
              <a:t>‹#›</a:t>
            </a:fld>
            <a:endParaRPr lang="fa-IR"/>
          </a:p>
        </p:txBody>
      </p:sp>
    </p:spTree>
    <p:extLst>
      <p:ext uri="{BB962C8B-B14F-4D97-AF65-F5344CB8AC3E}">
        <p14:creationId xmlns:p14="http://schemas.microsoft.com/office/powerpoint/2010/main" val="1920797649"/>
      </p:ext>
    </p:extLst>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8C118A-879F-47A4-9464-5AE3C27C4491}" type="datetimeFigureOut">
              <a:rPr lang="fa-IR" smtClean="0"/>
              <a:t>26/04/36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94EC50A8-A73B-4297-8DDA-550FAEBA04B4}" type="slidenum">
              <a:rPr lang="fa-IR" smtClean="0"/>
              <a:t>‹#›</a:t>
            </a:fld>
            <a:endParaRPr lang="fa-IR"/>
          </a:p>
        </p:txBody>
      </p:sp>
    </p:spTree>
    <p:extLst>
      <p:ext uri="{BB962C8B-B14F-4D97-AF65-F5344CB8AC3E}">
        <p14:creationId xmlns:p14="http://schemas.microsoft.com/office/powerpoint/2010/main" val="4000484397"/>
      </p:ext>
    </p:extLst>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8C118A-879F-47A4-9464-5AE3C27C4491}" type="datetimeFigureOut">
              <a:rPr lang="fa-IR" smtClean="0"/>
              <a:t>26/04/36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4EC50A8-A73B-4297-8DDA-550FAEBA04B4}" type="slidenum">
              <a:rPr lang="fa-IR" smtClean="0"/>
              <a:t>‹#›</a:t>
            </a:fld>
            <a:endParaRPr lang="fa-IR"/>
          </a:p>
        </p:txBody>
      </p:sp>
    </p:spTree>
    <p:extLst>
      <p:ext uri="{BB962C8B-B14F-4D97-AF65-F5344CB8AC3E}">
        <p14:creationId xmlns:p14="http://schemas.microsoft.com/office/powerpoint/2010/main" val="1600311571"/>
      </p:ext>
    </p:extLst>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8C118A-879F-47A4-9464-5AE3C27C4491}" type="datetimeFigureOut">
              <a:rPr lang="fa-IR" smtClean="0"/>
              <a:t>26/04/36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4EC50A8-A73B-4297-8DDA-550FAEBA04B4}" type="slidenum">
              <a:rPr lang="fa-IR" smtClean="0"/>
              <a:t>‹#›</a:t>
            </a:fld>
            <a:endParaRPr lang="fa-IR"/>
          </a:p>
        </p:txBody>
      </p:sp>
    </p:spTree>
    <p:extLst>
      <p:ext uri="{BB962C8B-B14F-4D97-AF65-F5344CB8AC3E}">
        <p14:creationId xmlns:p14="http://schemas.microsoft.com/office/powerpoint/2010/main" val="1386641685"/>
      </p:ext>
    </p:extLst>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extLst>
              <a:ext uri="{BEBA8EAE-BF5A-486C-A8C5-ECC9F3942E4B}">
                <a14:imgProps xmlns:a14="http://schemas.microsoft.com/office/drawing/2010/main">
                  <a14:imgLayer r:embed="rId14">
                    <a14:imgEffect>
                      <a14:brightnessContrast bright="2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F8C118A-879F-47A4-9464-5AE3C27C4491}" type="datetimeFigureOut">
              <a:rPr lang="fa-IR" smtClean="0"/>
              <a:t>26/04/36</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4EC50A8-A73B-4297-8DDA-550FAEBA04B4}" type="slidenum">
              <a:rPr lang="fa-IR" smtClean="0"/>
              <a:t>‹#›</a:t>
            </a:fld>
            <a:endParaRPr lang="fa-IR"/>
          </a:p>
        </p:txBody>
      </p:sp>
    </p:spTree>
    <p:extLst>
      <p:ext uri="{BB962C8B-B14F-4D97-AF65-F5344CB8AC3E}">
        <p14:creationId xmlns:p14="http://schemas.microsoft.com/office/powerpoint/2010/main" val="277348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randomBar dir="vert"/>
  </p:transition>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smtClean="0"/>
              <a:t>بسم الله الرحمن الرحیم</a:t>
            </a:r>
            <a:endParaRPr lang="fa-IR"/>
          </a:p>
        </p:txBody>
      </p:sp>
      <p:sp>
        <p:nvSpPr>
          <p:cNvPr id="3" name="Subtitle 2"/>
          <p:cNvSpPr>
            <a:spLocks noGrp="1"/>
          </p:cNvSpPr>
          <p:nvPr>
            <p:ph type="subTitle" idx="1"/>
          </p:nvPr>
        </p:nvSpPr>
        <p:spPr/>
        <p:txBody>
          <a:bodyPr/>
          <a:lstStyle/>
          <a:p>
            <a:r>
              <a:rPr lang="fa-IR" smtClean="0"/>
              <a:t>جایگاه امامت نزد امامیه و دیگران</a:t>
            </a:r>
          </a:p>
          <a:p>
            <a:r>
              <a:rPr lang="fa-IR" smtClean="0"/>
              <a:t>(بختیاروند)</a:t>
            </a:r>
            <a:endParaRPr lang="fa-IR"/>
          </a:p>
        </p:txBody>
      </p:sp>
    </p:spTree>
    <p:extLst>
      <p:ext uri="{BB962C8B-B14F-4D97-AF65-F5344CB8AC3E}">
        <p14:creationId xmlns:p14="http://schemas.microsoft.com/office/powerpoint/2010/main" val="2196172472"/>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شناخت امام اساس خداشناسی</a:t>
            </a:r>
            <a:endParaRPr lang="fa-IR"/>
          </a:p>
        </p:txBody>
      </p:sp>
      <p:sp>
        <p:nvSpPr>
          <p:cNvPr id="3" name="Content Placeholder 2"/>
          <p:cNvSpPr>
            <a:spLocks noGrp="1"/>
          </p:cNvSpPr>
          <p:nvPr>
            <p:ph idx="1"/>
          </p:nvPr>
        </p:nvSpPr>
        <p:spPr/>
        <p:txBody>
          <a:bodyPr>
            <a:normAutofit fontScale="85000" lnSpcReduction="10000"/>
          </a:bodyPr>
          <a:lstStyle/>
          <a:p>
            <a:pPr algn="just"/>
            <a:r>
              <a:rPr lang="fa-IR" smtClean="0"/>
              <a:t>1. امام </a:t>
            </a:r>
            <a:r>
              <a:rPr lang="fa-IR"/>
              <a:t>صادق عليه السّلام مى‏فرمايد:</a:t>
            </a:r>
          </a:p>
          <a:p>
            <a:pPr algn="just"/>
            <a:r>
              <a:rPr lang="fa-IR"/>
              <a:t>حضرت امام حسين عليه السّلام روزى بر يارانش وارد شد و پس از ستايش حضرت پرودگار و درود بر پيامبر اكرم صلّى اللّه عليه و آله و سلّم و خاندان وى، فرمود: اى مردم! سوگند به خدا كه خداوند، بندگانش را نيافريد، مگر اين كه او را بشناسند و هنگامى كه او را شناختند، او را پرستش و عبادت كنند و زمانى كه او را پرستيدند، از پرستش غير او بى‏نياز شوند. در اين هنگام، كسى عرض كرد: اى فرزند رسول خدا! پدر و مادرم فداى تو باد! معرفت و شناخت خدا چيست؟ امام عليه السّلام فرمود: معرفت خدا اين است كه مردم هر عصر و زمان، امام و رهبر دوران خود را شناسايى كرده، فرمانبردارى و پيروى او را واجب بدانند. </a:t>
            </a:r>
            <a:endParaRPr lang="fa-IR" smtClean="0"/>
          </a:p>
          <a:p>
            <a:pPr marL="0" indent="0" algn="just">
              <a:buNone/>
            </a:pPr>
            <a:endParaRPr lang="fa-IR" smtClean="0"/>
          </a:p>
          <a:p>
            <a:pPr algn="just"/>
            <a:endParaRPr lang="fa-IR"/>
          </a:p>
          <a:p>
            <a:pPr algn="just"/>
            <a:endParaRPr lang="fa-IR"/>
          </a:p>
        </p:txBody>
      </p:sp>
    </p:spTree>
    <p:extLst>
      <p:ext uri="{BB962C8B-B14F-4D97-AF65-F5344CB8AC3E}">
        <p14:creationId xmlns:p14="http://schemas.microsoft.com/office/powerpoint/2010/main" val="532135023"/>
      </p:ext>
    </p:extLst>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امام واسطه فیض</a:t>
            </a:r>
            <a:endParaRPr lang="fa-IR"/>
          </a:p>
        </p:txBody>
      </p:sp>
      <p:sp>
        <p:nvSpPr>
          <p:cNvPr id="3" name="Content Placeholder 2"/>
          <p:cNvSpPr>
            <a:spLocks noGrp="1"/>
          </p:cNvSpPr>
          <p:nvPr>
            <p:ph idx="1"/>
          </p:nvPr>
        </p:nvSpPr>
        <p:spPr/>
        <p:txBody>
          <a:bodyPr>
            <a:normAutofit fontScale="62500" lnSpcReduction="20000"/>
          </a:bodyPr>
          <a:lstStyle/>
          <a:p>
            <a:pPr algn="just"/>
            <a:r>
              <a:rPr lang="fa-IR"/>
              <a:t>فلاسفه بزرگ مشائى و اشراقى؛ همچون «ابن سينا» در الهيات شفا « ابن سينا، الشفا (الهيات)، ص 455.1» و «شهاب الدّين سهروردى» در كتاب حكمت الاشراق، خالى نماندن عالم را از وجود امام (كه با مضمون احاديث و استمرار فيض و قواعد عقلى ديگر، موافق است)، با صراحت، پذيرفته‏اند.</a:t>
            </a:r>
          </a:p>
          <a:p>
            <a:pPr algn="just"/>
            <a:r>
              <a:rPr lang="fa-IR"/>
              <a:t>شيخ اشراق مى‏گويد:</a:t>
            </a:r>
          </a:p>
          <a:p>
            <a:pPr algn="just"/>
            <a:r>
              <a:rPr lang="fa-IR"/>
              <a:t>«لا يخلو العالم منه»؛ يعنى عالم، خالى از امام و خليفه نخواهد ماند و او كسى است كه ارباب مكاشفه و مشاهده، او را قطب مى‏گويند و رياست و زمامدارى و اختيار دين و دنيا با اوست؛ اگر چه در نهايت ناشناسى و بركنارى از مداخله در امور باشد. اگر سياست‏ بندگان به دست او باشد، روزگار، نورانى خواهد بود و اگر زمان از مدبّر و مدير الهى خالى بماند؛ يعنى دست تصرف و اداره او در امور، باز نباشد، تاريكيها بر جهان حكمفرما مى‏شود.</a:t>
            </a:r>
          </a:p>
          <a:p>
            <a:pPr algn="just"/>
            <a:r>
              <a:rPr lang="fa-IR"/>
              <a:t>در جاى ديگر گفته است: «بل العالم ما خلا قطّ عن الحكمة و عن شخص قائم بها و هو خليفة اللّه فى أرضه و هذا يكون ما دامت السموات و الارض»؛ يعنى: بلكه عالم، هرگز از حكمت و از كسى كه حامى حكمت است، خالى نبوده است و او خليفه خداوند در ميان خلق است و تا آسمان و زمين برپاست، همين طور خواهد بود.(مصنفات)</a:t>
            </a:r>
          </a:p>
          <a:p>
            <a:pPr algn="just"/>
            <a:endParaRPr lang="fa-IR"/>
          </a:p>
        </p:txBody>
      </p:sp>
    </p:spTree>
    <p:extLst>
      <p:ext uri="{BB962C8B-B14F-4D97-AF65-F5344CB8AC3E}">
        <p14:creationId xmlns:p14="http://schemas.microsoft.com/office/powerpoint/2010/main" val="4075554073"/>
      </p:ext>
    </p:extLst>
  </p:cSld>
  <p:clrMapOvr>
    <a:masterClrMapping/>
  </p:clrMapOvr>
  <p:transition spd="slow">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جهان هستی وابسته به وجود امام</a:t>
            </a:r>
            <a:endParaRPr lang="fa-IR"/>
          </a:p>
        </p:txBody>
      </p:sp>
      <p:sp>
        <p:nvSpPr>
          <p:cNvPr id="3" name="Content Placeholder 2"/>
          <p:cNvSpPr>
            <a:spLocks noGrp="1"/>
          </p:cNvSpPr>
          <p:nvPr>
            <p:ph idx="1"/>
          </p:nvPr>
        </p:nvSpPr>
        <p:spPr>
          <a:xfrm>
            <a:off x="457200" y="1600200"/>
            <a:ext cx="8229600" cy="4997152"/>
          </a:xfrm>
        </p:spPr>
        <p:txBody>
          <a:bodyPr>
            <a:normAutofit fontScale="70000" lnSpcReduction="20000"/>
          </a:bodyPr>
          <a:lstStyle/>
          <a:p>
            <a:pPr algn="just"/>
            <a:r>
              <a:rPr lang="fa-IR"/>
              <a:t>نسبت به وابستگى جهان هستى به وجود امام، برخى از فقرات زيارت جامعه كبيره، قابل توجّه است كه به آنها اشاره مى‏شود:</a:t>
            </a:r>
          </a:p>
          <a:p>
            <a:pPr algn="just"/>
            <a:r>
              <a:rPr lang="fa-IR"/>
              <a:t>1. «بكم فتح اللّه و بكم يختم اللّه» </a:t>
            </a:r>
            <a:r>
              <a:rPr lang="fa-IR" smtClean="0"/>
              <a:t>؛ </a:t>
            </a:r>
            <a:r>
              <a:rPr lang="fa-IR"/>
              <a:t>خداوند متعال، به خاطر شما آفرينش را آغاز كرد و به شما پايان مى‏دهد.</a:t>
            </a:r>
          </a:p>
          <a:p>
            <a:pPr algn="just"/>
            <a:r>
              <a:rPr lang="fa-IR"/>
              <a:t>نكته‏اى كه نسبت به اين فقره، قابل توجّه است، اين كه پس از پايان اين جهان، در آخرت هم باب رحمت الهى به واسطه وجود مقدس ائمّه هدى عليهم السّلام گشوده مى‏شود و به سبب وجود آنها درهاى بهشت به روى نيكوكاران باز مى‏شود و درهاى دوزخ هم بر اهل ايمان بسته مى‏شود.</a:t>
            </a:r>
          </a:p>
          <a:p>
            <a:pPr algn="just"/>
            <a:r>
              <a:rPr lang="fa-IR"/>
              <a:t>2. «بكم ينزّل الغيث» ؛ خداى متعال به خاطر شما باران رحمت خود را فرو مى‏فرستد.</a:t>
            </a:r>
          </a:p>
          <a:p>
            <a:pPr algn="just"/>
            <a:r>
              <a:rPr lang="fa-IR"/>
              <a:t>3. «بكم يمسك السّماء أن تقع على الأرض إلّا بإذنه» ؛ به خاطر شما خداوند، آسمان را نگاه مى‏دارد تا بر زمين نيفتد، جز به امر و فرمانش. اين بيان، عينا از قرآن اقتباس شده و از نظر اهميت، در متن زيارت آمده است:</a:t>
            </a:r>
          </a:p>
          <a:p>
            <a:pPr algn="just"/>
            <a:r>
              <a:rPr lang="fa-IR"/>
              <a:t>«وَ يُمْسِكُ السَّماءَ أَنْ تَقَعَ عَلَى الْأَرْضِ إِلَّا بِإِذْنِهِ» ، «إِنَّ اللَّهَ يُمْسِكُ السَّماواتِ وَ الْأَرْضَ أَنْ تَزُولا».</a:t>
            </a:r>
          </a:p>
          <a:p>
            <a:pPr algn="just"/>
            <a:endParaRPr lang="fa-IR"/>
          </a:p>
        </p:txBody>
      </p:sp>
    </p:spTree>
    <p:extLst>
      <p:ext uri="{BB962C8B-B14F-4D97-AF65-F5344CB8AC3E}">
        <p14:creationId xmlns:p14="http://schemas.microsoft.com/office/powerpoint/2010/main" val="674666712"/>
      </p:ext>
    </p:extLst>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sz="2400"/>
              <a:t>در كتاب كمال الدّين و تمام النعمة از حضرت امام رضا عليه السّلام روايت مى‏كند كه آن حضرت مى‏فرمايد: «بنا يمسك السموات و الأرض أن تزولا».</a:t>
            </a:r>
          </a:p>
          <a:p>
            <a:pPr algn="just"/>
            <a:r>
              <a:rPr lang="fa-IR"/>
              <a:t>اين معنى در دعاى عديله در شأن ولى عصر- عجل اللّه تعالى فرجه الشريف- نيز آمده است: «و ببقائه بقيت الدنيا و بيمنه رزق الورى بوجوده ثبت الأرض و السماء.».</a:t>
            </a:r>
          </a:p>
          <a:p>
            <a:endParaRPr lang="fa-IR"/>
          </a:p>
        </p:txBody>
      </p:sp>
    </p:spTree>
    <p:extLst>
      <p:ext uri="{BB962C8B-B14F-4D97-AF65-F5344CB8AC3E}">
        <p14:creationId xmlns:p14="http://schemas.microsoft.com/office/powerpoint/2010/main" val="1834373818"/>
      </p:ext>
    </p:extLst>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امام قطب امت</a:t>
            </a:r>
            <a:endParaRPr lang="fa-IR"/>
          </a:p>
        </p:txBody>
      </p:sp>
      <p:sp>
        <p:nvSpPr>
          <p:cNvPr id="3" name="Content Placeholder 2"/>
          <p:cNvSpPr>
            <a:spLocks noGrp="1"/>
          </p:cNvSpPr>
          <p:nvPr>
            <p:ph idx="1"/>
          </p:nvPr>
        </p:nvSpPr>
        <p:spPr/>
        <p:txBody>
          <a:bodyPr>
            <a:normAutofit fontScale="85000" lnSpcReduction="20000"/>
          </a:bodyPr>
          <a:lstStyle/>
          <a:p>
            <a:pPr algn="just"/>
            <a:r>
              <a:rPr lang="fa-IR"/>
              <a:t>امام على عليه السّلام درباره جريانهاى سياسى انحرافى كه پس از رحلت پيامبر اسلام صلّى اللّه عليه و آله و سلّم رخ داد و به تفكيك ويرانگر امامت از امت انجاميد، به عنوان يك افشاگرى تاريخى، در خطبه سوم نهج البلاغه از خود و سردمداران اين جريان انحرافى سخن مى‏گويد. امام عليه السّلام‏ نخستين نقش امام را در جامعه اسلامى و هسته مركزى و مقوّم امامت را در امت، چنين بيان مى‏كند:</a:t>
            </a:r>
          </a:p>
          <a:p>
            <a:pPr algn="just"/>
            <a:r>
              <a:rPr lang="fa-IR"/>
              <a:t>قسم به خدا كه فلانى‏ خلافت را چون تن‏پوشى به تن كشيد در حالى كه نيك مى‏دانست موقعيت و نقش من در خلافت، چون محور سنگ آسياب است، از وجود من، سيل جريان مى‏يابد و حركتها در امت سرازير مى‏گردد و هيچ پرنده اوج‏گيرى، ياراى رسيدن به قله اين وجود برتر را ندارد</a:t>
            </a:r>
            <a:r>
              <a:rPr lang="fa-IR" smtClean="0"/>
              <a:t>.</a:t>
            </a:r>
          </a:p>
          <a:p>
            <a:pPr algn="just"/>
            <a:endParaRPr lang="fa-IR"/>
          </a:p>
          <a:p>
            <a:pPr algn="just"/>
            <a:endParaRPr lang="fa-IR"/>
          </a:p>
        </p:txBody>
      </p:sp>
    </p:spTree>
    <p:extLst>
      <p:ext uri="{BB962C8B-B14F-4D97-AF65-F5344CB8AC3E}">
        <p14:creationId xmlns:p14="http://schemas.microsoft.com/office/powerpoint/2010/main" val="3311208607"/>
      </p:ext>
    </p:extLst>
  </p:cSld>
  <p:clrMapOvr>
    <a:masterClrMapping/>
  </p:clrMapOvr>
  <p:transition spd="slow">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نهج البلاغه/خطبه 3. معروف به شقشقیه</a:t>
            </a:r>
            <a:endParaRPr lang="fa-IR"/>
          </a:p>
        </p:txBody>
      </p:sp>
      <p:sp>
        <p:nvSpPr>
          <p:cNvPr id="3" name="Content Placeholder 2"/>
          <p:cNvSpPr>
            <a:spLocks noGrp="1"/>
          </p:cNvSpPr>
          <p:nvPr>
            <p:ph idx="1"/>
          </p:nvPr>
        </p:nvSpPr>
        <p:spPr/>
        <p:txBody>
          <a:bodyPr>
            <a:normAutofit fontScale="85000" lnSpcReduction="20000"/>
          </a:bodyPr>
          <a:lstStyle/>
          <a:p>
            <a:r>
              <a:rPr lang="fa-IR"/>
              <a:t>أَمَا وَ اللَّهِ لَقَدْ تَقَمَّصَهَا فُلَانٌ [ابْنُ أَبِي قُحَافَةَ] وَ إِنَّهُ لَيَعْلَمُ أَنَّ مَحَلِّي مِنْهَا مَحَلُّ الْقُطْبِ مِنَ الرَّحَى‏ يَنْحَدِرُ عَنِّي السَّيْلُ وَ لَا يَرْقَى إِلَيَّ الطَّيْرُ فَسَدَلْتُ دُونَهَا ثَوْباً وَ طَوَيْتُ عَنْهَا كَشْحاً وَ طَفِقْتُ أَرْتَئِي بَيْنَ أَنْ أَصُولَ بِيَدٍ جَذَّاءَ أَوْ أَصْبِرَ عَلَى طَخْيَةٍ عَمْيَاءَ يَهْرَمُ فِيهَا الْكَبِيرُ وَ يَشِيبُ فِيهَا الصَّغِيرُ وَ يَكْدَحُ فِيهَا مُؤْمِنٌ حَتَّى يَلْقَى رَبَّه‏ </a:t>
            </a:r>
          </a:p>
          <a:p>
            <a:r>
              <a:rPr lang="fa-IR"/>
              <a:t>هان! به خدا قسم ابو بكر پسر ابو قحافه جامه خلافت را پوشيد در حالى كه مى‏دانست جايگاه من در خلافت چون محور سنگ آسيا به آسياست، سيل دانش از وجودم همچون سيل سرازير مى‏شود، و مرغ انديشه به قلّه منزلتم نمى‏رسد. اما از خلافت چشم پوشيدم، و روى از آن بر تافتم، و عميقا انديشه كردم كه با دست بريده و بدون ياور بجنگم، يا آن عرصه گاه ظلمت كور را تحمل نمايم، فضايى كه پيران در آن فرسوده، و كم سالان پير، و مؤمن تا ديدار حق دچار مشقت مى‏شود!</a:t>
            </a:r>
          </a:p>
          <a:p>
            <a:endParaRPr lang="fa-IR"/>
          </a:p>
        </p:txBody>
      </p:sp>
    </p:spTree>
    <p:extLst>
      <p:ext uri="{BB962C8B-B14F-4D97-AF65-F5344CB8AC3E}">
        <p14:creationId xmlns:p14="http://schemas.microsoft.com/office/powerpoint/2010/main" val="3698184982"/>
      </p:ext>
    </p:extLst>
  </p:cSld>
  <p:clrMapOvr>
    <a:masterClrMapping/>
  </p:clrMapOvr>
  <p:transition spd="slow">
    <p:randomBa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عدم شناخت امام باعث گمراهی </a:t>
            </a:r>
            <a:endParaRPr lang="fa-IR"/>
          </a:p>
        </p:txBody>
      </p:sp>
      <p:sp>
        <p:nvSpPr>
          <p:cNvPr id="3" name="Content Placeholder 2"/>
          <p:cNvSpPr>
            <a:spLocks noGrp="1"/>
          </p:cNvSpPr>
          <p:nvPr>
            <p:ph idx="1"/>
          </p:nvPr>
        </p:nvSpPr>
        <p:spPr>
          <a:xfrm>
            <a:off x="457200" y="1600200"/>
            <a:ext cx="8229600" cy="4925144"/>
          </a:xfrm>
        </p:spPr>
        <p:txBody>
          <a:bodyPr>
            <a:normAutofit/>
          </a:bodyPr>
          <a:lstStyle/>
          <a:p>
            <a:pPr algn="just"/>
            <a:r>
              <a:rPr lang="fa-IR" smtClean="0"/>
              <a:t>1. قَالَ </a:t>
            </a:r>
            <a:r>
              <a:rPr lang="fa-IR"/>
              <a:t>سَمِعْتُ أَبَا جَعْفَرٍ ع يَقُولُ‏ فِي قَوْلِ اللَّهِ تَبَارَكَ وَ تَعَالَى- أَ وَ مَنْ كانَ مَيْتاً فَأَحْيَيْناهُ‏ وَ جَعَلْنا لَهُ نُوراً يَمْشِي بِهِ فِي النَّاسِ‏  فَقَالَ مَيْتٌ لَا يَعْرِفُ شَيْئاً وَ نُوراً يَمْشِي بِهِ فِي النَّاسِ‏ إِمَاماً يُؤْتَمُّ بِهِ- كَمَنْ مَثَلُهُ‏ فِي الظُّلُماتِ لَيْسَ بِخارِجٍ مِنْها قَالَ الَّذِي لَا يَعْرِفُ الْإِمَامَ. </a:t>
            </a:r>
            <a:r>
              <a:rPr lang="fa-IR" smtClean="0"/>
              <a:t>(کافی، ج 1، ص 185)</a:t>
            </a:r>
          </a:p>
          <a:p>
            <a:pPr algn="just"/>
            <a:endParaRPr lang="fa-IR"/>
          </a:p>
          <a:p>
            <a:pPr algn="just"/>
            <a:endParaRPr lang="fa-IR"/>
          </a:p>
        </p:txBody>
      </p:sp>
    </p:spTree>
    <p:extLst>
      <p:ext uri="{BB962C8B-B14F-4D97-AF65-F5344CB8AC3E}">
        <p14:creationId xmlns:p14="http://schemas.microsoft.com/office/powerpoint/2010/main" val="1512185028"/>
      </p:ext>
    </p:extLst>
  </p:cSld>
  <p:clrMapOvr>
    <a:masterClrMapping/>
  </p:clrMapOvr>
  <p:transition spd="slow">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85000" lnSpcReduction="10000"/>
          </a:bodyPr>
          <a:lstStyle/>
          <a:p>
            <a:pPr algn="just"/>
            <a:r>
              <a:rPr lang="fa-IR" smtClean="0"/>
              <a:t>2. </a:t>
            </a:r>
            <a:r>
              <a:rPr lang="fa-IR"/>
              <a:t>كمال الدين و تمام النعمة ؛ ج‏2 ؛ ص409</a:t>
            </a:r>
          </a:p>
          <a:p>
            <a:pPr algn="just"/>
            <a:r>
              <a:rPr lang="fa-IR"/>
              <a:t>َ سَمِعْتُ مُحَمَّدَ بْنَ عُثْمَانَ الْعَمْرِيَّ قَدَّسَ اللَّهُ رُوحَهُ يَقُولُ سَمِعْتُ أَبِي يَقُولُ‏ سُئِلَ أَبُو مُحَمَّدٍ الْحَسَنُ بْنُ عَلِيٍّ ع وَ أَنَا عِنْدَهُ عَنِ الْخَبَرِ الَّذِي رُوِيَ عَنْ آبَائِهِ ع أَنَّ الْأَرْضَ لَا تَخْلُو مِنْ حُجَّةٍ لِلَّهِ عَلَى خَلْقِهِ إِلَى يَوْمِ الْقِيَامَةِ وَ أَنَّ مَنْ‏ مَاتَ‏ وَ لَمْ‏ يَعْرِفْ‏ إِمَامَ زَمَانِهِ مَاتَ مِيتَةً جَاهِلِيَّةً فَقَالَ ع إِنَّ هَذَا حَقٌّ كَمَا أَنَّ النَّهَارَ حَقٌّ فَقِيلَ لَهُ يَا ابْنَ رَسُولِ اللَّهِ فَمَنِ الْحُجَّةُ وَ الْإِمَامُ بَعْدَكَ فَقَالَ ابْنِي مُحَمَّدٌ هُوَ الْإِمَامُ وَ الْحُجَّةُ بَعْدِي مَنْ مَاتَ وَ لَمْ يَعْرِفْهُ مَاتَ مِيتَةً جَاهِلِيَّةً أَمَا إِنَّ لَهُ غَيْبَةً يَحَارُ فِيهَا الْجَاهِلُونَ وَ يَهْلِكُ فِيهَا الْمُبْطِلُونَ وَ يَكْذِبُ فِيهَا الْوَقَّاتُونَ ثُمَّ يَخْرُجُ فَكَأَنِّي أَنْظُرُ إِلَى الْأَعْلَامِ الْبِيضِ تَخْفِقُ فَوْقَ رَأْسِهِ بِنَجَفِ الْكُوفَةِ. </a:t>
            </a:r>
          </a:p>
          <a:p>
            <a:endParaRPr lang="fa-IR"/>
          </a:p>
        </p:txBody>
      </p:sp>
    </p:spTree>
    <p:extLst>
      <p:ext uri="{BB962C8B-B14F-4D97-AF65-F5344CB8AC3E}">
        <p14:creationId xmlns:p14="http://schemas.microsoft.com/office/powerpoint/2010/main" val="1741633918"/>
      </p:ext>
    </p:extLst>
  </p:cSld>
  <p:clrMapOvr>
    <a:masterClrMapping/>
  </p:clrMapOvr>
  <p:transition spd="slow">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2926296635"/>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smtClean="0"/>
              <a:t>تاریخ </a:t>
            </a:r>
            <a:r>
              <a:rPr lang="fa-IR" smtClean="0"/>
              <a:t>اجمالی «امامت پژوهی»</a:t>
            </a:r>
          </a:p>
          <a:p>
            <a:r>
              <a:rPr lang="fa-IR" smtClean="0"/>
              <a:t>رویکرهای مختلف در بحث از امامت</a:t>
            </a:r>
          </a:p>
          <a:p>
            <a:r>
              <a:rPr lang="fa-IR" smtClean="0"/>
              <a:t>جایگاه امام نزد امامیه و دیگران</a:t>
            </a:r>
            <a:endParaRPr lang="fa-IR"/>
          </a:p>
        </p:txBody>
      </p:sp>
    </p:spTree>
    <p:extLst>
      <p:ext uri="{BB962C8B-B14F-4D97-AF65-F5344CB8AC3E}">
        <p14:creationId xmlns:p14="http://schemas.microsoft.com/office/powerpoint/2010/main" val="3271909037"/>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تاریخ اجمالی بر امامت پژوهی</a:t>
            </a:r>
            <a:endParaRPr lang="fa-IR"/>
          </a:p>
        </p:txBody>
      </p:sp>
      <p:sp>
        <p:nvSpPr>
          <p:cNvPr id="3" name="Content Placeholder 2"/>
          <p:cNvSpPr>
            <a:spLocks noGrp="1"/>
          </p:cNvSpPr>
          <p:nvPr>
            <p:ph idx="1"/>
          </p:nvPr>
        </p:nvSpPr>
        <p:spPr/>
        <p:txBody>
          <a:bodyPr>
            <a:normAutofit fontScale="92500" lnSpcReduction="20000"/>
          </a:bodyPr>
          <a:lstStyle/>
          <a:p>
            <a:pPr algn="just"/>
            <a:r>
              <a:rPr lang="fa-IR"/>
              <a:t>دانشمندان </a:t>
            </a:r>
            <a:r>
              <a:rPr lang="fa-IR" err="1"/>
              <a:t>شيعه</a:t>
            </a:r>
            <a:r>
              <a:rPr lang="fa-IR"/>
              <a:t> در آثار </a:t>
            </a:r>
            <a:r>
              <a:rPr lang="fa-IR" err="1"/>
              <a:t>تفسيرى</a:t>
            </a:r>
            <a:r>
              <a:rPr lang="fa-IR"/>
              <a:t>، </a:t>
            </a:r>
            <a:r>
              <a:rPr lang="fa-IR" err="1"/>
              <a:t>شرحهاى</a:t>
            </a:r>
            <a:r>
              <a:rPr lang="fa-IR"/>
              <a:t> </a:t>
            </a:r>
            <a:r>
              <a:rPr lang="fa-IR" err="1"/>
              <a:t>نهج</a:t>
            </a:r>
            <a:r>
              <a:rPr lang="fa-IR"/>
              <a:t> </a:t>
            </a:r>
            <a:r>
              <a:rPr lang="fa-IR" err="1"/>
              <a:t>البلاغه</a:t>
            </a:r>
            <a:r>
              <a:rPr lang="fa-IR"/>
              <a:t>، </a:t>
            </a:r>
            <a:r>
              <a:rPr lang="fa-IR" err="1"/>
              <a:t>كتابهاى</a:t>
            </a:r>
            <a:r>
              <a:rPr lang="fa-IR"/>
              <a:t> </a:t>
            </a:r>
            <a:r>
              <a:rPr lang="fa-IR" err="1"/>
              <a:t>تاريخى</a:t>
            </a:r>
            <a:r>
              <a:rPr lang="fa-IR"/>
              <a:t> و </a:t>
            </a:r>
            <a:r>
              <a:rPr lang="fa-IR" err="1"/>
              <a:t>رساله‏هاى</a:t>
            </a:r>
            <a:r>
              <a:rPr lang="fa-IR"/>
              <a:t> </a:t>
            </a:r>
            <a:r>
              <a:rPr lang="fa-IR" err="1"/>
              <a:t>كلامى</a:t>
            </a:r>
            <a:r>
              <a:rPr lang="fa-IR"/>
              <a:t> و </a:t>
            </a:r>
            <a:r>
              <a:rPr lang="fa-IR" err="1"/>
              <a:t>عرفانى</a:t>
            </a:r>
            <a:r>
              <a:rPr lang="fa-IR"/>
              <a:t> خود، به بحث از </a:t>
            </a:r>
            <a:r>
              <a:rPr lang="fa-IR" err="1"/>
              <a:t>امامت</a:t>
            </a:r>
            <a:r>
              <a:rPr lang="fa-IR"/>
              <a:t> </a:t>
            </a:r>
            <a:r>
              <a:rPr lang="fa-IR" err="1"/>
              <a:t>پرداخته‏اند</a:t>
            </a:r>
            <a:r>
              <a:rPr lang="fa-IR"/>
              <a:t>. مؤلف </a:t>
            </a:r>
            <a:r>
              <a:rPr lang="fa-IR" err="1"/>
              <a:t>معجم</a:t>
            </a:r>
            <a:r>
              <a:rPr lang="fa-IR"/>
              <a:t> ما </a:t>
            </a:r>
            <a:r>
              <a:rPr lang="fa-IR" err="1"/>
              <a:t>كتب</a:t>
            </a:r>
            <a:r>
              <a:rPr lang="fa-IR"/>
              <a:t> عن </a:t>
            </a:r>
            <a:r>
              <a:rPr lang="fa-IR" err="1"/>
              <a:t>الرسول</a:t>
            </a:r>
            <a:r>
              <a:rPr lang="fa-IR"/>
              <a:t> و اهل </a:t>
            </a:r>
            <a:r>
              <a:rPr lang="fa-IR" err="1"/>
              <a:t>البيت</a:t>
            </a:r>
            <a:r>
              <a:rPr lang="fa-IR"/>
              <a:t> تعداد 13059 اثر درباره امام و </a:t>
            </a:r>
            <a:r>
              <a:rPr lang="fa-IR" err="1"/>
              <a:t>امامت</a:t>
            </a:r>
            <a:r>
              <a:rPr lang="fa-IR"/>
              <a:t> از </a:t>
            </a:r>
            <a:r>
              <a:rPr lang="fa-IR" err="1"/>
              <a:t>شيعه</a:t>
            </a:r>
            <a:r>
              <a:rPr lang="fa-IR"/>
              <a:t> را فهرست </a:t>
            </a:r>
            <a:r>
              <a:rPr lang="fa-IR" err="1"/>
              <a:t>كرده</a:t>
            </a:r>
            <a:r>
              <a:rPr lang="fa-IR"/>
              <a:t> است. </a:t>
            </a:r>
            <a:r>
              <a:rPr lang="fa-IR" smtClean="0"/>
              <a:t>آقا </a:t>
            </a:r>
            <a:r>
              <a:rPr lang="fa-IR"/>
              <a:t>بزرگ </a:t>
            </a:r>
            <a:r>
              <a:rPr lang="fa-IR" err="1"/>
              <a:t>تهرانى</a:t>
            </a:r>
            <a:r>
              <a:rPr lang="fa-IR"/>
              <a:t> (1293- 1388 ه. ق) </a:t>
            </a:r>
            <a:r>
              <a:rPr lang="fa-IR" err="1"/>
              <a:t>كتاب‏شناس</a:t>
            </a:r>
            <a:r>
              <a:rPr lang="fa-IR"/>
              <a:t> بزرگ </a:t>
            </a:r>
            <a:r>
              <a:rPr lang="fa-IR" err="1"/>
              <a:t>شيعى</a:t>
            </a:r>
            <a:r>
              <a:rPr lang="fa-IR"/>
              <a:t>، فهرست بالغ بر 120 </a:t>
            </a:r>
            <a:r>
              <a:rPr lang="fa-IR" err="1"/>
              <a:t>تك‏نگاره</a:t>
            </a:r>
            <a:r>
              <a:rPr lang="fa-IR"/>
              <a:t> (رساله مستقل و مختص) دانشمندان مسلمان درباره </a:t>
            </a:r>
            <a:r>
              <a:rPr lang="fa-IR" err="1"/>
              <a:t>امامت</a:t>
            </a:r>
            <a:r>
              <a:rPr lang="fa-IR"/>
              <a:t> را گزارش </a:t>
            </a:r>
            <a:r>
              <a:rPr lang="fa-IR" err="1"/>
              <a:t>كرده</a:t>
            </a:r>
            <a:r>
              <a:rPr lang="fa-IR"/>
              <a:t> است.</a:t>
            </a:r>
          </a:p>
          <a:p>
            <a:pPr algn="just"/>
            <a:r>
              <a:rPr lang="fa-IR" err="1"/>
              <a:t>امامت‏پژوهى</a:t>
            </a:r>
            <a:r>
              <a:rPr lang="fa-IR"/>
              <a:t>، </a:t>
            </a:r>
            <a:r>
              <a:rPr lang="fa-IR" err="1"/>
              <a:t>سابقه‏اى</a:t>
            </a:r>
            <a:r>
              <a:rPr lang="fa-IR"/>
              <a:t> </a:t>
            </a:r>
            <a:r>
              <a:rPr lang="fa-IR" err="1"/>
              <a:t>طولانى</a:t>
            </a:r>
            <a:r>
              <a:rPr lang="fa-IR"/>
              <a:t> دارد و </a:t>
            </a:r>
            <a:r>
              <a:rPr lang="fa-IR" err="1"/>
              <a:t>شيعيان</a:t>
            </a:r>
            <a:r>
              <a:rPr lang="fa-IR"/>
              <a:t> </a:t>
            </a:r>
            <a:r>
              <a:rPr lang="fa-IR" err="1"/>
              <a:t>كه</a:t>
            </a:r>
            <a:r>
              <a:rPr lang="fa-IR"/>
              <a:t> به فضل و قرآن </a:t>
            </a:r>
            <a:r>
              <a:rPr lang="fa-IR" err="1"/>
              <a:t>آگاهى</a:t>
            </a:r>
            <a:r>
              <a:rPr lang="fa-IR"/>
              <a:t>، شهره بودند، در مواجهه با انحراف </a:t>
            </a:r>
            <a:r>
              <a:rPr lang="fa-IR" err="1"/>
              <a:t>امامت</a:t>
            </a:r>
            <a:r>
              <a:rPr lang="fa-IR"/>
              <a:t> به خلافت، به بحث و نقد و نظر در مسأله پرداختند.</a:t>
            </a:r>
          </a:p>
          <a:p>
            <a:pPr algn="just"/>
            <a:endParaRPr lang="fa-IR"/>
          </a:p>
        </p:txBody>
      </p:sp>
    </p:spTree>
    <p:extLst>
      <p:ext uri="{BB962C8B-B14F-4D97-AF65-F5344CB8AC3E}">
        <p14:creationId xmlns:p14="http://schemas.microsoft.com/office/powerpoint/2010/main" val="4048691162"/>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85000" lnSpcReduction="10000"/>
          </a:bodyPr>
          <a:lstStyle/>
          <a:p>
            <a:pPr algn="just"/>
            <a:r>
              <a:rPr lang="fa-IR"/>
              <a:t>ابن نديم، فهرست‏نگار و كتاب‏شناس معروف، على بن اسماعيل بن ميثم تمّار را نخستين كسى مى‏داند كه در باب امامت، رساله‏اى نوشت و نام دو تك‏نگاره از وى را به نامهاى «الامامة» و «الاستحقاق» نيز به ميان مى‏آورد. وى همچنين هشام بن حكم، صحابى و شاگرد معروف امام صادق عليه السّلام را نيز از جمله دانشمندانى مى‏داند كه در امامت، رساله‏هاى متعددى نگاشت. ابن نديم، دو رساله «الامامة» و «امامة المفضول» را از جمله تأليفات هشام بن حكم دانسته است. </a:t>
            </a:r>
            <a:endParaRPr lang="fa-IR" smtClean="0"/>
          </a:p>
          <a:p>
            <a:pPr algn="just"/>
            <a:r>
              <a:rPr lang="fa-IR" smtClean="0"/>
              <a:t>البته در کنار رساله هائی که در اثبات امامت نوشته می شد، برخی افراد نیز رساله هایی در مخالفت با امامت شیعه می نوشتند.</a:t>
            </a:r>
            <a:endParaRPr lang="fa-IR"/>
          </a:p>
          <a:p>
            <a:pPr algn="just"/>
            <a:endParaRPr lang="fa-IR"/>
          </a:p>
        </p:txBody>
      </p:sp>
    </p:spTree>
    <p:extLst>
      <p:ext uri="{BB962C8B-B14F-4D97-AF65-F5344CB8AC3E}">
        <p14:creationId xmlns:p14="http://schemas.microsoft.com/office/powerpoint/2010/main" val="3664625667"/>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mtClean="0"/>
              <a:t>برخی از معروف ترین رساله ها در امامت از علما شیعه</a:t>
            </a:r>
            <a:endParaRPr lang="fa-IR"/>
          </a:p>
        </p:txBody>
      </p:sp>
      <p:sp>
        <p:nvSpPr>
          <p:cNvPr id="3" name="Content Placeholder 2"/>
          <p:cNvSpPr>
            <a:spLocks noGrp="1"/>
          </p:cNvSpPr>
          <p:nvPr>
            <p:ph idx="1"/>
          </p:nvPr>
        </p:nvSpPr>
        <p:spPr/>
        <p:txBody>
          <a:bodyPr>
            <a:normAutofit fontScale="70000" lnSpcReduction="20000"/>
          </a:bodyPr>
          <a:lstStyle/>
          <a:p>
            <a:r>
              <a:rPr lang="fa-IR"/>
              <a:t>رساله الامامة و التبصرة من الحيرة از صدوق اول؛ يعنى شيخ ابو الحسن على بن حسين بن موسى بن بابويه قمى (متوفى 329 ه. ق)؛ </a:t>
            </a:r>
            <a:endParaRPr lang="en-US"/>
          </a:p>
          <a:p>
            <a:r>
              <a:rPr lang="fa-IR"/>
              <a:t>رساله الامامة از شيخ صدوق (متوفى 381 ه. ق)؛ </a:t>
            </a:r>
            <a:endParaRPr lang="en-US"/>
          </a:p>
          <a:p>
            <a:r>
              <a:rPr lang="fa-IR"/>
              <a:t>رساله الارشاد فى معرفة حجج اللّه على العباد از ابو عبد اللّه محمد بن محمد بن النعمان العكبرى، معروف به شيخ مفيد (336- 413 ه. ق)؛ </a:t>
            </a:r>
            <a:endParaRPr lang="en-US"/>
          </a:p>
          <a:p>
            <a:r>
              <a:rPr lang="fa-IR"/>
              <a:t>رساله دايرة المعارف گونه الشافى فى الامامة و ابطال الحجج العامة از </a:t>
            </a:r>
            <a:r>
              <a:rPr lang="fa-IR" smtClean="0"/>
              <a:t>سيد مرتضى </a:t>
            </a:r>
            <a:r>
              <a:rPr lang="fa-IR"/>
              <a:t>علم الهدى (355- 436 ه. ق) و تلخيص آن از شيخ طوسى؛ </a:t>
            </a:r>
            <a:endParaRPr lang="en-US"/>
          </a:p>
          <a:p>
            <a:r>
              <a:rPr lang="fa-IR"/>
              <a:t>رساله الامامة شيخ قاضى اشرف الدين بريدى آبى از متكلمان معروف شيعه در سده ششم؛ </a:t>
            </a:r>
            <a:endParaRPr lang="en-US"/>
          </a:p>
          <a:p>
            <a:r>
              <a:rPr lang="fa-IR"/>
              <a:t>رساله الامامة خواجه نصير الدين طوسى؛ رساله الامامة شيخ زين الدين بياض نباطى، صاحب كتاب گرانقدر الصراط المستقيم (متوفى 877 ه. ق)؛ </a:t>
            </a:r>
            <a:endParaRPr lang="en-US"/>
          </a:p>
          <a:p>
            <a:r>
              <a:rPr lang="fa-IR"/>
              <a:t>رسالة الامامة شيخ عبد النبى بن سعد الدين جزائرى (متوفى 1021)؛ </a:t>
            </a:r>
            <a:endParaRPr lang="en-US"/>
          </a:p>
          <a:p>
            <a:r>
              <a:rPr lang="fa-IR"/>
              <a:t>رساله شيخ ابن الحسن سليمان بن عبد اللّه الماحوزى (1070- 1121 ه. ق) و دهها رساله ديگر از متأخران.</a:t>
            </a:r>
            <a:endParaRPr lang="en-US"/>
          </a:p>
          <a:p>
            <a:endParaRPr lang="fa-IR"/>
          </a:p>
        </p:txBody>
      </p:sp>
    </p:spTree>
    <p:extLst>
      <p:ext uri="{BB962C8B-B14F-4D97-AF65-F5344CB8AC3E}">
        <p14:creationId xmlns:p14="http://schemas.microsoft.com/office/powerpoint/2010/main" val="2560862054"/>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انواع رویکردهای به مسأله </a:t>
            </a:r>
            <a:r>
              <a:rPr lang="fa-IR" err="1" smtClean="0"/>
              <a:t>امامت</a:t>
            </a:r>
            <a:endParaRPr lang="fa-I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38704204"/>
              </p:ext>
            </p:extLst>
          </p:nvPr>
        </p:nvGraphicFramePr>
        <p:xfrm>
          <a:off x="-396552" y="1600200"/>
          <a:ext cx="9937104" cy="50691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5188728"/>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جایگاه امام در نزد اهل سنت</a:t>
            </a:r>
            <a:endParaRPr lang="fa-IR"/>
          </a:p>
        </p:txBody>
      </p:sp>
      <p:sp>
        <p:nvSpPr>
          <p:cNvPr id="3" name="Content Placeholder 2"/>
          <p:cNvSpPr>
            <a:spLocks noGrp="1"/>
          </p:cNvSpPr>
          <p:nvPr>
            <p:ph idx="1"/>
          </p:nvPr>
        </p:nvSpPr>
        <p:spPr/>
        <p:txBody>
          <a:bodyPr>
            <a:normAutofit fontScale="85000" lnSpcReduction="20000"/>
          </a:bodyPr>
          <a:lstStyle/>
          <a:p>
            <a:pPr algn="just"/>
            <a:r>
              <a:rPr lang="fa-IR"/>
              <a:t>مقام امامت نزد اهل سنّت، به طور كلى يك منزلت اجتماعى و منصب عادى و غير الهى است كه توده مردم، بويژه اهل حل و عقد (مديران و مسئولان)، اين مقام را انتخاب مى‏كنند. ابن خلدون (732- 808 ه. ق) ديدگاه ياد شده را به اختصار، چنين گزارش مى‏كند:</a:t>
            </a:r>
          </a:p>
          <a:p>
            <a:pPr algn="just"/>
            <a:r>
              <a:rPr lang="fa-IR" smtClean="0"/>
              <a:t>«امامت</a:t>
            </a:r>
            <a:r>
              <a:rPr lang="fa-IR"/>
              <a:t>، از مصالح همگانى است كه به ديدگاه خود امت وانهاده شده است، هر كس را تعيين كردند، او پيشوا خواهد </a:t>
            </a:r>
            <a:r>
              <a:rPr lang="fa-IR" smtClean="0"/>
              <a:t>بود».</a:t>
            </a:r>
            <a:endParaRPr lang="fa-IR"/>
          </a:p>
          <a:p>
            <a:pPr algn="just"/>
            <a:r>
              <a:rPr lang="fa-IR"/>
              <a:t>بر اين مبنا، شرط مهم خليفه، صرفا برخوردارى از شايستگى اداره كردن امور جامعه و لياقت كاردانى در امر مديريت اجتماعى است و نه عدالت و پيراستگى از گناه و خطا و نه آگاهى كامل و بصيرت نافذ و برخوردار از كتاب و سنت. به همين دليل، برخى از متكلمان اهل سنت تصريح كرده‏اند كه خليفه مى‏تواند فاسق يا جاهل باشد.</a:t>
            </a:r>
          </a:p>
          <a:p>
            <a:pPr algn="just"/>
            <a:endParaRPr lang="fa-IR"/>
          </a:p>
        </p:txBody>
      </p:sp>
    </p:spTree>
    <p:extLst>
      <p:ext uri="{BB962C8B-B14F-4D97-AF65-F5344CB8AC3E}">
        <p14:creationId xmlns:p14="http://schemas.microsoft.com/office/powerpoint/2010/main" val="2031470370"/>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اهمیت مقام امام نزد شیعیان</a:t>
            </a:r>
            <a:endParaRPr lang="fa-IR"/>
          </a:p>
        </p:txBody>
      </p:sp>
      <p:sp>
        <p:nvSpPr>
          <p:cNvPr id="3" name="Content Placeholder 2"/>
          <p:cNvSpPr>
            <a:spLocks noGrp="1"/>
          </p:cNvSpPr>
          <p:nvPr>
            <p:ph idx="1"/>
          </p:nvPr>
        </p:nvSpPr>
        <p:spPr>
          <a:xfrm>
            <a:off x="457200" y="1600200"/>
            <a:ext cx="8229600" cy="4997152"/>
          </a:xfrm>
        </p:spPr>
        <p:txBody>
          <a:bodyPr numCol="2" spcCol="36000">
            <a:normAutofit fontScale="85000" lnSpcReduction="10000"/>
          </a:bodyPr>
          <a:lstStyle/>
          <a:p>
            <a:pPr marL="514350" lvl="0" indent="-514350">
              <a:buFont typeface="+mj-lt"/>
              <a:buAutoNum type="arabicPeriod"/>
            </a:pPr>
            <a:r>
              <a:rPr lang="fa-IR"/>
              <a:t>امامت یکی از اصول </a:t>
            </a:r>
            <a:r>
              <a:rPr lang="fa-IR" smtClean="0"/>
              <a:t>دین</a:t>
            </a:r>
            <a:endParaRPr lang="fa-IR"/>
          </a:p>
          <a:p>
            <a:pPr marL="514350" lvl="0" indent="-514350">
              <a:buFont typeface="+mj-lt"/>
              <a:buAutoNum type="arabicPeriod"/>
            </a:pPr>
            <a:r>
              <a:rPr lang="fa-IR"/>
              <a:t>امامت امری الهی و فراتر از گزینش مردم </a:t>
            </a:r>
          </a:p>
          <a:p>
            <a:pPr marL="514350" lvl="0" indent="-514350">
              <a:buFont typeface="+mj-lt"/>
              <a:buAutoNum type="arabicPeriod"/>
            </a:pPr>
            <a:r>
              <a:rPr lang="fa-IR"/>
              <a:t>امامت آخرین مرحله سیر تکاملی انسان</a:t>
            </a:r>
          </a:p>
          <a:p>
            <a:pPr marL="514350" lvl="0" indent="-514350">
              <a:buFont typeface="+mj-lt"/>
              <a:buAutoNum type="arabicPeriod"/>
            </a:pPr>
            <a:r>
              <a:rPr lang="fa-IR"/>
              <a:t>امامت یگانه راه خدا</a:t>
            </a:r>
          </a:p>
          <a:p>
            <a:pPr marL="514350" lvl="0" indent="-514350">
              <a:buFont typeface="+mj-lt"/>
              <a:buAutoNum type="arabicPeriod"/>
            </a:pPr>
            <a:r>
              <a:rPr lang="fa-IR"/>
              <a:t>شناخت امام اساس خداشناسی</a:t>
            </a:r>
          </a:p>
          <a:p>
            <a:pPr marL="514350" lvl="0" indent="-514350">
              <a:buFont typeface="+mj-lt"/>
              <a:buAutoNum type="arabicPeriod"/>
            </a:pPr>
            <a:r>
              <a:rPr lang="fa-IR"/>
              <a:t>امام واسطه فیض</a:t>
            </a:r>
          </a:p>
          <a:p>
            <a:pPr marL="514350" lvl="0" indent="-514350">
              <a:buFont typeface="+mj-lt"/>
              <a:buAutoNum type="arabicPeriod"/>
            </a:pPr>
            <a:r>
              <a:rPr lang="fa-IR"/>
              <a:t>جهان هستی وابسته به وجود امام</a:t>
            </a:r>
          </a:p>
          <a:p>
            <a:pPr marL="514350" lvl="0" indent="-514350">
              <a:buFont typeface="+mj-lt"/>
              <a:buAutoNum type="arabicPeriod"/>
            </a:pPr>
            <a:r>
              <a:rPr lang="fa-IR"/>
              <a:t>امام قطب امت</a:t>
            </a:r>
          </a:p>
          <a:p>
            <a:pPr marL="514350" lvl="0" indent="-514350">
              <a:buFont typeface="+mj-lt"/>
              <a:buAutoNum type="arabicPeriod"/>
            </a:pPr>
            <a:r>
              <a:rPr lang="fa-IR"/>
              <a:t>اطاعت امام در ردیف اطاعت خداوند و پیامبر</a:t>
            </a:r>
          </a:p>
          <a:p>
            <a:pPr marL="0" lvl="0" indent="0">
              <a:buNone/>
            </a:pPr>
            <a:r>
              <a:rPr lang="fa-IR" smtClean="0"/>
              <a:t>10. تجلی </a:t>
            </a:r>
            <a:r>
              <a:rPr lang="fa-IR"/>
              <a:t>توحید در نظام امامت</a:t>
            </a:r>
          </a:p>
          <a:p>
            <a:pPr marL="0" lvl="0" indent="0">
              <a:buNone/>
            </a:pPr>
            <a:r>
              <a:rPr lang="fa-IR" smtClean="0"/>
              <a:t>11. وجود </a:t>
            </a:r>
            <a:r>
              <a:rPr lang="fa-IR"/>
              <a:t>امام، عامل بقای اسلام</a:t>
            </a:r>
          </a:p>
          <a:p>
            <a:pPr marL="0" lvl="0" indent="0">
              <a:buNone/>
            </a:pPr>
            <a:r>
              <a:rPr lang="fa-IR" smtClean="0"/>
              <a:t>12. امامت </a:t>
            </a:r>
            <a:r>
              <a:rPr lang="fa-IR"/>
              <a:t>نظام امت</a:t>
            </a:r>
          </a:p>
          <a:p>
            <a:pPr marL="0" lvl="0" indent="0">
              <a:buNone/>
            </a:pPr>
            <a:r>
              <a:rPr lang="fa-IR" smtClean="0"/>
              <a:t>13. عدم </a:t>
            </a:r>
            <a:r>
              <a:rPr lang="fa-IR"/>
              <a:t>شناخت امام موجب گمراهی است</a:t>
            </a:r>
          </a:p>
          <a:p>
            <a:pPr marL="0" lvl="0" indent="0">
              <a:buNone/>
            </a:pPr>
            <a:r>
              <a:rPr lang="fa-IR" smtClean="0"/>
              <a:t>14. امام</a:t>
            </a:r>
            <a:r>
              <a:rPr lang="fa-IR"/>
              <a:t>، تنها عامل ولایت و تربیت معنوی</a:t>
            </a:r>
          </a:p>
          <a:p>
            <a:pPr marL="514350" indent="-514350">
              <a:buFont typeface="+mj-lt"/>
              <a:buAutoNum type="arabicPeriod"/>
            </a:pPr>
            <a:endParaRPr lang="fa-IR"/>
          </a:p>
        </p:txBody>
      </p:sp>
    </p:spTree>
    <p:extLst>
      <p:ext uri="{BB962C8B-B14F-4D97-AF65-F5344CB8AC3E}">
        <p14:creationId xmlns:p14="http://schemas.microsoft.com/office/powerpoint/2010/main" val="2365955375"/>
      </p:ext>
    </p:extLst>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امامت یگانه راه خدا</a:t>
            </a:r>
            <a:endParaRPr lang="fa-IR"/>
          </a:p>
        </p:txBody>
      </p:sp>
      <p:sp>
        <p:nvSpPr>
          <p:cNvPr id="3" name="Content Placeholder 2"/>
          <p:cNvSpPr>
            <a:spLocks noGrp="1"/>
          </p:cNvSpPr>
          <p:nvPr>
            <p:ph idx="1"/>
          </p:nvPr>
        </p:nvSpPr>
        <p:spPr/>
        <p:txBody>
          <a:bodyPr/>
          <a:lstStyle/>
          <a:p>
            <a:pPr algn="just"/>
            <a:r>
              <a:rPr lang="fa-IR"/>
              <a:t>معاني الأخبار ؛ النص ؛ ص32</a:t>
            </a:r>
          </a:p>
          <a:p>
            <a:pPr algn="just"/>
            <a:r>
              <a:rPr lang="fa-IR"/>
              <a:t>سَأَلْتُ أَبَا عَبْدِ اللَّهِ ع عَنِ الصِّرَاطِ فَقَالَ هُوَ الطَّرِيقُ إِلَى مَعْرِفَةِ اللَّهِ عَزَّ وَ جَلَّ وَ هُمَا صِرَاطَانِ صِرَاطٌ فِي‏ الدُّنْيَا وَ صِرَاطٌ فِي الْآخِرَةِ وَ أَمَّا الصِّرَاطُ الَّذِي فِي الدُّنْيَا فَهُوَ الْإِمَامُ الْمُفْتَرَضُ الطَّاعَةِ مَنْ عَرَفَهُ فِي الدُّنْيَا وَ اقْتَدَى بِهُدَاهُ مَرَّ عَلَى الصِّرَاطِ الَّذِي هُوَ جِسْرُ جَهَنَّمَ فِي الْآخِرَةِ وَ مَنْ لَمْ يَعْرِفْهُ فِي الدُّنْيَا زَلَّتْ قَدَمُهُ عَنِ الصِّرَاطِ فِي الْآخِرَةِ فَتَرَدَّى فِي نَارِ جَهَنَّمَ. </a:t>
            </a:r>
          </a:p>
          <a:p>
            <a:pPr algn="just"/>
            <a:endParaRPr lang="fa-IR"/>
          </a:p>
        </p:txBody>
      </p:sp>
    </p:spTree>
    <p:extLst>
      <p:ext uri="{BB962C8B-B14F-4D97-AF65-F5344CB8AC3E}">
        <p14:creationId xmlns:p14="http://schemas.microsoft.com/office/powerpoint/2010/main" val="1346379779"/>
      </p:ext>
    </p:extLst>
  </p:cSld>
  <p:clrMapOvr>
    <a:masterClrMapping/>
  </p:clrMapOvr>
  <p:transition spd="slow">
    <p:randomBar dir="vert"/>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اسلایددرسی">
      <a:majorFont>
        <a:latin typeface="Calibri"/>
        <a:ea typeface=""/>
        <a:cs typeface="B Homa"/>
      </a:majorFont>
      <a:minorFont>
        <a:latin typeface="Calibri"/>
        <a:ea typeface=""/>
        <a:cs typeface="B Traffic"/>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2097</Words>
  <Application>Microsoft Office PowerPoint</Application>
  <PresentationFormat>On-screen Show (4:3)</PresentationFormat>
  <Paragraphs>77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بسم الله الرحمن الرحیم</vt:lpstr>
      <vt:lpstr>PowerPoint Presentation</vt:lpstr>
      <vt:lpstr>تاریخ اجمالی بر امامت پژوهی</vt:lpstr>
      <vt:lpstr>PowerPoint Presentation</vt:lpstr>
      <vt:lpstr>برخی از معروف ترین رساله ها در امامت از علما شیعه</vt:lpstr>
      <vt:lpstr>انواع رویکردهای به مسأله امامت</vt:lpstr>
      <vt:lpstr>جایگاه امام در نزد اهل سنت</vt:lpstr>
      <vt:lpstr>اهمیت مقام امام نزد شیعیان</vt:lpstr>
      <vt:lpstr>امامت یگانه راه خدا</vt:lpstr>
      <vt:lpstr>شناخت امام اساس خداشناسی</vt:lpstr>
      <vt:lpstr>امام واسطه فیض</vt:lpstr>
      <vt:lpstr>جهان هستی وابسته به وجود امام</vt:lpstr>
      <vt:lpstr>PowerPoint Presentation</vt:lpstr>
      <vt:lpstr>امام قطب امت</vt:lpstr>
      <vt:lpstr>نهج البلاغه/خطبه 3. معروف به شقشقیه</vt:lpstr>
      <vt:lpstr>عدم شناخت امام باعث گمراهی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reza</dc:creator>
  <cp:lastModifiedBy>reza</cp:lastModifiedBy>
  <cp:revision>2</cp:revision>
  <dcterms:created xsi:type="dcterms:W3CDTF">2015-02-15T05:34:23Z</dcterms:created>
  <dcterms:modified xsi:type="dcterms:W3CDTF">2015-02-15T05:40:07Z</dcterms:modified>
</cp:coreProperties>
</file>