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4" r:id="rId10"/>
    <p:sldId id="266" r:id="rId11"/>
    <p:sldId id="263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8510FA2F-0188-4281-A240-9DDE0EE034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3214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5124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2B05F7D7-9A67-49B5-96DB-C062D53A15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7597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10243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10244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45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46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49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56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57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58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59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60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61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0262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</p:grpSp>
        <p:sp>
          <p:nvSpPr>
            <p:cNvPr id="10263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0264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10265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10266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按一下以編輯母片次標題樣式</a:t>
            </a:r>
          </a:p>
        </p:txBody>
      </p:sp>
      <p:sp>
        <p:nvSpPr>
          <p:cNvPr id="10267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0268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0269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C9D0F3E-65F4-4043-A393-DB87B56AAE1F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56B80-7C2F-4D9C-A2C0-54BB4FECBF1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6390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7747-D87B-4CEF-8708-731FF424660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2302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8663A-796F-440E-AF83-F50F3319B1D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565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0A4E2-A9DF-4D40-BEAF-8A30B5E60B0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18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5CFD4-47DA-44B6-A6A9-57315E39C48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964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0C430-F993-49D3-AF1A-D6C0EA7A513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994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2FACB-3CE8-47C9-96D6-8234B07B306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988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06CF0-341E-4BA7-BFF2-0A2408D59A0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167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71E1-1971-40F9-87A6-243887A688B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527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A7CB81-43BF-4FE1-880C-58FCE4FAC7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965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1026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9219" name="Group 1027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9220" name="Freeform 1028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21" name="Freeform 1029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22" name="Freeform 1030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23" name="Freeform 1031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24" name="Freeform 1032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25" name="Freeform 1033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26" name="Freeform 1034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27" name="Freeform 1035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28" name="Freeform 1036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29" name="Freeform 1037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30" name="Freeform 1038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31" name="Freeform 1039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32" name="Freeform 1040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33" name="Freeform 1041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34" name="Freeform 1042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35" name="Freeform 1043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36" name="Freeform 1044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37" name="Freeform 1045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9238" name="Freeform 1046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</p:grpSp>
        <p:sp>
          <p:nvSpPr>
            <p:cNvPr id="9239" name="Freeform 1047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9240" name="Freeform 1048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9241" name="Rectangle 1049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9242" name="Rectangle 10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9243" name="Rectangle 10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9244" name="Rectangle 105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9245" name="Rectangle 105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A4038F42-CC2D-4D0D-A4BB-977CA0975EC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05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TW"/>
              <a:t>Political Communication and Public Opinion</a:t>
            </a:r>
          </a:p>
        </p:txBody>
      </p:sp>
      <p:sp>
        <p:nvSpPr>
          <p:cNvPr id="8195" name="Rectangle 205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Sources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Referendum</a:t>
            </a:r>
          </a:p>
          <a:p>
            <a:r>
              <a:rPr lang="en-US" altLang="zh-TW"/>
              <a:t>Surveys</a:t>
            </a:r>
          </a:p>
          <a:p>
            <a:r>
              <a:rPr lang="en-US" altLang="zh-TW"/>
              <a:t>Opinion polls</a:t>
            </a:r>
          </a:p>
          <a:p>
            <a:r>
              <a:rPr lang="en-US" altLang="zh-TW"/>
              <a:t>Media reports</a:t>
            </a:r>
          </a:p>
          <a:p>
            <a:r>
              <a:rPr lang="en-US" altLang="zh-TW"/>
              <a:t>Personal representation</a:t>
            </a:r>
          </a:p>
          <a:p>
            <a:r>
              <a:rPr lang="en-US" altLang="zh-TW"/>
              <a:t>Formal and informal discussion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Media and Public opinion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Neutral carrier of opinion</a:t>
            </a:r>
          </a:p>
          <a:p>
            <a:r>
              <a:rPr lang="en-US" altLang="zh-TW"/>
              <a:t>Create / produce opinion</a:t>
            </a:r>
          </a:p>
          <a:p>
            <a:r>
              <a:rPr lang="en-US" altLang="zh-TW"/>
              <a:t>Exaggerate / crystalise opinion</a:t>
            </a:r>
          </a:p>
          <a:p>
            <a:r>
              <a:rPr lang="en-US" altLang="zh-TW"/>
              <a:t>Suppress / eliminate opinion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Dimensions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Preference</a:t>
            </a:r>
          </a:p>
          <a:p>
            <a:pPr>
              <a:buFont typeface="Monotype Sorts" pitchFamily="2" charset="2"/>
              <a:buNone/>
            </a:pPr>
            <a:r>
              <a:rPr lang="en-US" altLang="zh-TW"/>
              <a:t>   Yes / No, Agree / Disagree ….</a:t>
            </a:r>
          </a:p>
          <a:p>
            <a:r>
              <a:rPr lang="en-US" altLang="zh-TW"/>
              <a:t>Intensity</a:t>
            </a:r>
          </a:p>
          <a:p>
            <a:pPr>
              <a:buFont typeface="Monotype Sorts" pitchFamily="2" charset="2"/>
              <a:buNone/>
            </a:pPr>
            <a:r>
              <a:rPr lang="en-US" altLang="zh-TW"/>
              <a:t>   5 - points, 7 - points scales ….</a:t>
            </a:r>
          </a:p>
          <a:p>
            <a:pPr>
              <a:buFont typeface="Monotype Sorts" pitchFamily="2" charset="2"/>
              <a:buNone/>
            </a:pPr>
            <a:endParaRPr lang="en-US" altLang="zh-TW"/>
          </a:p>
          <a:p>
            <a:r>
              <a:rPr lang="en-US" altLang="zh-TW"/>
              <a:t>U-shape (Bell-shape) and J-shape Curve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Characteristics of public opinion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Conflict &gt; consensus</a:t>
            </a:r>
          </a:p>
          <a:p>
            <a:r>
              <a:rPr lang="en-US" altLang="zh-TW"/>
              <a:t>Not well-informed decision</a:t>
            </a:r>
          </a:p>
          <a:p>
            <a:r>
              <a:rPr lang="en-US" altLang="zh-TW"/>
              <a:t>Spontaneous and ad hoc stand</a:t>
            </a:r>
          </a:p>
          <a:p>
            <a:r>
              <a:rPr lang="en-US" altLang="zh-TW"/>
              <a:t>Subjected to change over time</a:t>
            </a:r>
          </a:p>
          <a:p>
            <a:r>
              <a:rPr lang="en-US" altLang="zh-TW"/>
              <a:t>People with no stand</a:t>
            </a:r>
          </a:p>
          <a:p>
            <a:r>
              <a:rPr lang="en-US" altLang="zh-TW"/>
              <a:t>Represented self-interest vs public interest</a:t>
            </a:r>
          </a:p>
          <a:p>
            <a:r>
              <a:rPr lang="en-US" altLang="zh-TW"/>
              <a:t>Manipulated? By setting questionnaires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b="1">
                <a:solidFill>
                  <a:srgbClr val="FF3300"/>
                </a:solidFill>
              </a:rPr>
              <a:t>Communication ….</a:t>
            </a:r>
            <a:endParaRPr lang="en-US" altLang="zh-TW"/>
          </a:p>
          <a:p>
            <a:pPr>
              <a:buFont typeface="Monotype Sorts" pitchFamily="2" charset="2"/>
              <a:buNone/>
            </a:pPr>
            <a:r>
              <a:rPr lang="en-US" altLang="zh-TW"/>
              <a:t>    … is the </a:t>
            </a:r>
            <a:r>
              <a:rPr lang="en-US" altLang="zh-TW" i="1"/>
              <a:t>transmission</a:t>
            </a:r>
            <a:r>
              <a:rPr lang="en-US" altLang="zh-TW"/>
              <a:t> of meaning through the use of </a:t>
            </a:r>
            <a:r>
              <a:rPr lang="en-US" altLang="zh-TW" i="1"/>
              <a:t>symbols</a:t>
            </a:r>
            <a:r>
              <a:rPr lang="en-US" altLang="zh-TW"/>
              <a:t> … make other people </a:t>
            </a:r>
            <a:r>
              <a:rPr lang="en-US" altLang="zh-TW" i="1"/>
              <a:t>aware</a:t>
            </a:r>
            <a:endParaRPr lang="en-US" altLang="zh-TW"/>
          </a:p>
          <a:p>
            <a:r>
              <a:rPr lang="en-US" altLang="zh-TW"/>
              <a:t>symbols -- language, signs, pictures, colour, sound etc.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Communication Process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219200" y="1828800"/>
            <a:ext cx="27559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>
                <a:solidFill>
                  <a:srgbClr val="FF3300"/>
                </a:solidFill>
              </a:rPr>
              <a:t>Communicator</a:t>
            </a:r>
            <a:endParaRPr kumimoji="1" lang="en-US" altLang="zh-TW"/>
          </a:p>
          <a:p>
            <a:pPr eaLnBrk="1" hangingPunct="1"/>
            <a:r>
              <a:rPr kumimoji="1" lang="zh-TW" altLang="en-US"/>
              <a:t>.. </a:t>
            </a:r>
            <a:r>
              <a:rPr kumimoji="1" lang="en-US" altLang="zh-TW"/>
              <a:t>person or group</a:t>
            </a:r>
          </a:p>
          <a:p>
            <a:pPr eaLnBrk="1" hangingPunct="1"/>
            <a:r>
              <a:rPr kumimoji="1" lang="en-US" altLang="zh-TW"/>
              <a:t>acts to influence</a:t>
            </a:r>
          </a:p>
          <a:p>
            <a:pPr eaLnBrk="1" hangingPunct="1"/>
            <a:r>
              <a:rPr kumimoji="1" lang="en-US" altLang="zh-TW"/>
              <a:t>government policy</a:t>
            </a:r>
          </a:p>
          <a:p>
            <a:pPr eaLnBrk="1" hangingPunct="1"/>
            <a:r>
              <a:rPr kumimoji="1" lang="en-US" altLang="zh-TW"/>
              <a:t>e.g. parties, pressure </a:t>
            </a:r>
          </a:p>
          <a:p>
            <a:pPr eaLnBrk="1" hangingPunct="1"/>
            <a:r>
              <a:rPr kumimoji="1" lang="en-US" altLang="zh-TW"/>
              <a:t>groups</a:t>
            </a:r>
          </a:p>
          <a:p>
            <a:pPr eaLnBrk="1" hangingPunct="1"/>
            <a:endParaRPr kumimoji="1" lang="zh-TW" altLang="zh-TW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251325" y="2327275"/>
            <a:ext cx="32051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>
                <a:solidFill>
                  <a:srgbClr val="FF3300"/>
                </a:solidFill>
              </a:rPr>
              <a:t>Media</a:t>
            </a:r>
            <a:endParaRPr kumimoji="1" lang="en-US" altLang="zh-TW"/>
          </a:p>
          <a:p>
            <a:pPr eaLnBrk="1" hangingPunct="1"/>
            <a:r>
              <a:rPr kumimoji="1" lang="en-US" altLang="zh-TW"/>
              <a:t>… TV, radio, newspaper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267200" y="3352800"/>
            <a:ext cx="25955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>
                <a:solidFill>
                  <a:srgbClr val="FF3300"/>
                </a:solidFill>
              </a:rPr>
              <a:t>Message</a:t>
            </a:r>
            <a:endParaRPr kumimoji="1" lang="en-US" altLang="zh-TW"/>
          </a:p>
          <a:p>
            <a:pPr eaLnBrk="1" hangingPunct="1"/>
            <a:r>
              <a:rPr kumimoji="1" lang="en-US" altLang="zh-TW"/>
              <a:t>… ideas &amp; symbols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7391400" y="4191000"/>
            <a:ext cx="1384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>
                <a:solidFill>
                  <a:srgbClr val="FF3300"/>
                </a:solidFill>
              </a:rPr>
              <a:t>Receivers</a:t>
            </a:r>
            <a:endParaRPr kumimoji="1" lang="en-US" altLang="zh-TW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953000" y="4648200"/>
            <a:ext cx="1992313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>
                <a:solidFill>
                  <a:srgbClr val="FF3300"/>
                </a:solidFill>
              </a:rPr>
              <a:t>Responses</a:t>
            </a:r>
          </a:p>
          <a:p>
            <a:pPr eaLnBrk="1" hangingPunct="1"/>
            <a:r>
              <a:rPr kumimoji="1" lang="en-US" altLang="zh-TW"/>
              <a:t>Initiation</a:t>
            </a:r>
          </a:p>
          <a:p>
            <a:pPr eaLnBrk="1" hangingPunct="1"/>
            <a:r>
              <a:rPr kumimoji="1" lang="en-US" altLang="zh-TW"/>
              <a:t>Conversion</a:t>
            </a:r>
          </a:p>
          <a:p>
            <a:pPr eaLnBrk="1" hangingPunct="1"/>
            <a:r>
              <a:rPr kumimoji="1" lang="en-US" altLang="zh-TW"/>
              <a:t>Reinforcement</a:t>
            </a:r>
          </a:p>
          <a:p>
            <a:pPr eaLnBrk="1" hangingPunct="1"/>
            <a:r>
              <a:rPr kumimoji="1" lang="en-US" altLang="zh-TW"/>
              <a:t>Activation</a:t>
            </a: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3352800" y="2133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46482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4648200" y="3048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8001000" y="2971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7467600" y="2971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8001000" y="4648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 flipH="1">
            <a:off x="6629400" y="5562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12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500"/>
                                        <p:tgtEl>
                                          <p:spTgt spid="12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  <p:bldP spid="12293" grpId="0" build="p" autoUpdateAnimBg="0"/>
      <p:bldP spid="12294" grpId="0" build="p" autoUpdateAnimBg="0"/>
      <p:bldP spid="12295" grpId="0" build="p" autoUpdateAnimBg="0"/>
      <p:bldP spid="1229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Media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Interpersonal media - transmit messages by direct personal contact between communicators and receivers, e.g. conversations, letters …</a:t>
            </a:r>
          </a:p>
          <a:p>
            <a:r>
              <a:rPr lang="en-US" altLang="zh-TW"/>
              <a:t>Mass media - ‘broadcast’ messages to large numbers of receivers with whom they have no face-to-face contact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Mass media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4114800"/>
          </a:xfrm>
        </p:spPr>
        <p:txBody>
          <a:bodyPr/>
          <a:lstStyle/>
          <a:p>
            <a:pPr algn="r">
              <a:buFont typeface="Monotype Sorts" pitchFamily="2" charset="2"/>
              <a:buNone/>
            </a:pPr>
            <a:r>
              <a:rPr lang="en-US" altLang="zh-TW" sz="2800" b="1" i="1">
                <a:solidFill>
                  <a:srgbClr val="FF3300"/>
                </a:solidFill>
                <a:latin typeface="Arial" panose="020B0604020202020204" pitchFamily="34" charset="0"/>
              </a:rPr>
              <a:t>consumerism </a:t>
            </a:r>
            <a:r>
              <a:rPr lang="en-US" altLang="zh-TW" sz="2800" b="1" i="1">
                <a:latin typeface="Arial" panose="020B0604020202020204" pitchFamily="34" charset="0"/>
              </a:rPr>
              <a:t>(give you what you want)</a:t>
            </a:r>
          </a:p>
          <a:p>
            <a:pPr algn="r">
              <a:buFont typeface="Monotype Sorts" pitchFamily="2" charset="2"/>
              <a:buNone/>
            </a:pPr>
            <a:r>
              <a:rPr lang="en-US" altLang="zh-TW" sz="2800" b="1" i="1">
                <a:solidFill>
                  <a:srgbClr val="FF3300"/>
                </a:solidFill>
                <a:latin typeface="Arial" panose="020B0604020202020204" pitchFamily="34" charset="0"/>
              </a:rPr>
              <a:t>indoctrination</a:t>
            </a:r>
            <a:r>
              <a:rPr lang="en-US" altLang="zh-TW" sz="2800" b="1" i="1">
                <a:latin typeface="Arial" panose="020B0604020202020204" pitchFamily="34" charset="0"/>
              </a:rPr>
              <a:t> (give you what I want)</a:t>
            </a:r>
            <a:r>
              <a:rPr lang="en-US" altLang="zh-TW"/>
              <a:t> </a:t>
            </a:r>
          </a:p>
          <a:p>
            <a:r>
              <a:rPr lang="en-US" altLang="zh-TW"/>
              <a:t>Newspaper </a:t>
            </a:r>
          </a:p>
          <a:p>
            <a:r>
              <a:rPr lang="en-US" altLang="zh-TW"/>
              <a:t>TV</a:t>
            </a:r>
          </a:p>
          <a:p>
            <a:r>
              <a:rPr lang="en-US" altLang="zh-TW"/>
              <a:t>Radio (narrow-casting?)</a:t>
            </a:r>
          </a:p>
          <a:p>
            <a:r>
              <a:rPr lang="en-US" altLang="zh-TW"/>
              <a:t>Pictures (static and motion)</a:t>
            </a:r>
          </a:p>
          <a:p>
            <a:r>
              <a:rPr lang="en-US" altLang="zh-TW"/>
              <a:t>Minor media - magazine, books, pamphlets, posters</a:t>
            </a:r>
          </a:p>
          <a:p>
            <a:r>
              <a:rPr lang="en-US" altLang="zh-TW"/>
              <a:t>Internet?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8153400" cy="1143000"/>
          </a:xfrm>
        </p:spPr>
        <p:txBody>
          <a:bodyPr/>
          <a:lstStyle/>
          <a:p>
            <a:r>
              <a:rPr lang="en-US" altLang="zh-TW"/>
              <a:t>Concerns in media communication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76400"/>
            <a:ext cx="6934200" cy="2514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zh-TW" b="1" i="1">
                <a:latin typeface="Arial" panose="020B0604020202020204" pitchFamily="34" charset="0"/>
              </a:rPr>
              <a:t>Bias in media</a:t>
            </a:r>
            <a:endParaRPr lang="en-US" altLang="zh-TW"/>
          </a:p>
          <a:p>
            <a:r>
              <a:rPr lang="en-US" altLang="zh-TW"/>
              <a:t>Ownership of media</a:t>
            </a:r>
          </a:p>
          <a:p>
            <a:r>
              <a:rPr lang="en-US" altLang="zh-TW"/>
              <a:t>Political stand of media</a:t>
            </a:r>
          </a:p>
          <a:p>
            <a:r>
              <a:rPr lang="en-US" altLang="zh-TW"/>
              <a:t>Access and utilisation of media</a:t>
            </a:r>
          </a:p>
          <a:p>
            <a:endParaRPr lang="zh-TW" altLang="zh-TW"/>
          </a:p>
        </p:txBody>
      </p:sp>
      <p:pic>
        <p:nvPicPr>
          <p:cNvPr id="15364" name="Picture 4" descr="C:\Political Sociology\takungpa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800600"/>
            <a:ext cx="3429000" cy="102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5" name="Picture 5" descr="C:\Political Sociology\dailylogo1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029200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 descr="C:\Political Sociology\orienta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6381750"/>
            <a:ext cx="428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7" name="Picture 7" descr="C:\Political Sociology\scmp_hom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913" y="4038600"/>
            <a:ext cx="5526087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4000"/>
              <a:t>Media is effective in shaping receivers responses?</a:t>
            </a:r>
            <a:r>
              <a:rPr lang="en-US" altLang="zh-TW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altLang="zh-TW" sz="4000"/>
              <a:t>Media is effective in shaping public opinion and the political process?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Effective?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Kind of communication (editorial is more effective than reportorial)</a:t>
            </a:r>
          </a:p>
          <a:p>
            <a:r>
              <a:rPr lang="en-US" altLang="zh-TW"/>
              <a:t>Kind of issue (effective in new issues)</a:t>
            </a:r>
          </a:p>
          <a:p>
            <a:r>
              <a:rPr lang="en-US" altLang="zh-TW"/>
              <a:t>Kind of people (effective to those who have no stand)</a:t>
            </a:r>
          </a:p>
          <a:p>
            <a:r>
              <a:rPr lang="en-US" altLang="zh-TW"/>
              <a:t>Effective when there is monopoly of media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Public opinion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zh-TW" altLang="en-US"/>
              <a:t>… </a:t>
            </a:r>
            <a:r>
              <a:rPr lang="en-US" altLang="zh-TW"/>
              <a:t>consists of those opinions held by the </a:t>
            </a:r>
            <a:r>
              <a:rPr lang="en-US" altLang="zh-TW" i="1">
                <a:solidFill>
                  <a:srgbClr val="FF3300"/>
                </a:solidFill>
              </a:rPr>
              <a:t>private persons</a:t>
            </a:r>
            <a:r>
              <a:rPr lang="en-US" altLang="zh-TW"/>
              <a:t> which governments find it prudent to heed.</a:t>
            </a:r>
          </a:p>
          <a:p>
            <a:pPr>
              <a:buFont typeface="Monotype Sorts" pitchFamily="2" charset="2"/>
              <a:buNone/>
            </a:pPr>
            <a:endParaRPr lang="en-US" altLang="zh-TW"/>
          </a:p>
          <a:p>
            <a:pPr>
              <a:buFont typeface="Monotype Sorts" pitchFamily="2" charset="2"/>
              <a:buNone/>
            </a:pPr>
            <a:r>
              <a:rPr lang="en-US" altLang="zh-TW"/>
              <a:t>… the ‘</a:t>
            </a:r>
            <a:r>
              <a:rPr lang="en-US" altLang="zh-TW" i="1">
                <a:solidFill>
                  <a:srgbClr val="FF3300"/>
                </a:solidFill>
              </a:rPr>
              <a:t>sum</a:t>
            </a:r>
            <a:r>
              <a:rPr lang="en-US" altLang="zh-TW"/>
              <a:t>’ of all private opinions taken into account in making decision  </a:t>
            </a:r>
          </a:p>
          <a:p>
            <a:pPr>
              <a:buFont typeface="Monotype Sorts" pitchFamily="2" charset="2"/>
              <a:buNone/>
            </a:pPr>
            <a:endParaRPr lang="en-US" altLang="zh-TW"/>
          </a:p>
          <a:p>
            <a:pPr>
              <a:buFont typeface="Monotype Sorts" pitchFamily="2" charset="2"/>
              <a:buNone/>
            </a:pPr>
            <a:r>
              <a:rPr lang="en-US" altLang="zh-TW"/>
              <a:t>… </a:t>
            </a:r>
            <a:r>
              <a:rPr lang="en-US" altLang="zh-TW" i="1">
                <a:solidFill>
                  <a:srgbClr val="FF3300"/>
                </a:solidFill>
              </a:rPr>
              <a:t>not</a:t>
            </a:r>
            <a:r>
              <a:rPr lang="en-US" altLang="zh-TW"/>
              <a:t> encompassing the </a:t>
            </a:r>
            <a:r>
              <a:rPr lang="en-US" altLang="zh-TW" i="1">
                <a:solidFill>
                  <a:srgbClr val="FF3300"/>
                </a:solidFill>
              </a:rPr>
              <a:t>whole of the society</a:t>
            </a:r>
            <a:r>
              <a:rPr lang="en-US" altLang="zh-TW"/>
              <a:t>, but those who express / concern the issues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ds Tie">
  <a:themeElements>
    <a:clrScheme name="Dads Tie 4">
      <a:dk1>
        <a:srgbClr val="000000"/>
      </a:dk1>
      <a:lt1>
        <a:srgbClr val="FFFFFF"/>
      </a:lt1>
      <a:dk2>
        <a:srgbClr val="666633"/>
      </a:dk2>
      <a:lt2>
        <a:srgbClr val="908A6C"/>
      </a:lt2>
      <a:accent1>
        <a:srgbClr val="808000"/>
      </a:accent1>
      <a:accent2>
        <a:srgbClr val="996633"/>
      </a:accent2>
      <a:accent3>
        <a:srgbClr val="FFFFFF"/>
      </a:accent3>
      <a:accent4>
        <a:srgbClr val="000000"/>
      </a:accent4>
      <a:accent5>
        <a:srgbClr val="C0C0AA"/>
      </a:accent5>
      <a:accent6>
        <a:srgbClr val="8A5C2D"/>
      </a:accent6>
      <a:hlink>
        <a:srgbClr val="CCCC00"/>
      </a:hlink>
      <a:folHlink>
        <a:srgbClr val="D6DEB2"/>
      </a:folHlink>
    </a:clrScheme>
    <a:fontScheme name="Dads Ti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Dad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C:\CWIN95\OFF97PRO\Templates\簡報設計範本\Dads Tie.pot</Template>
  <TotalTime>108</TotalTime>
  <Words>383</Words>
  <Application>Microsoft Office PowerPoint</Application>
  <PresentationFormat>On-screen Show (4:3)</PresentationFormat>
  <Paragraphs>78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Times New Roman</vt:lpstr>
      <vt:lpstr>新細明體</vt:lpstr>
      <vt:lpstr>Monotype Sorts</vt:lpstr>
      <vt:lpstr>Arial</vt:lpstr>
      <vt:lpstr>Dads Tie</vt:lpstr>
      <vt:lpstr>Political Communication and Public Opinion</vt:lpstr>
      <vt:lpstr>PowerPoint Presentation</vt:lpstr>
      <vt:lpstr>Communication Process</vt:lpstr>
      <vt:lpstr>Media</vt:lpstr>
      <vt:lpstr>Mass media</vt:lpstr>
      <vt:lpstr>Concerns in media communication </vt:lpstr>
      <vt:lpstr>Media is effective in shaping receivers responses? </vt:lpstr>
      <vt:lpstr>Effective?</vt:lpstr>
      <vt:lpstr>Public opinion</vt:lpstr>
      <vt:lpstr>Sources</vt:lpstr>
      <vt:lpstr>Media and Public opinion</vt:lpstr>
      <vt:lpstr>Dimensions</vt:lpstr>
      <vt:lpstr>Characteristics of public opinion</vt:lpstr>
    </vt:vector>
  </TitlesOfParts>
  <Company>City University of Hong Kong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Communication and Public Opinion</dc:title>
  <dc:creator>sshong</dc:creator>
  <cp:lastModifiedBy>M.Hadi</cp:lastModifiedBy>
  <cp:revision>5</cp:revision>
  <cp:lastPrinted>2000-04-20T01:42:32Z</cp:lastPrinted>
  <dcterms:created xsi:type="dcterms:W3CDTF">2000-04-19T05:25:06Z</dcterms:created>
  <dcterms:modified xsi:type="dcterms:W3CDTF">2016-05-12T03:55:59Z</dcterms:modified>
</cp:coreProperties>
</file>