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57" r:id="rId4"/>
    <p:sldId id="277" r:id="rId5"/>
    <p:sldId id="259" r:id="rId6"/>
    <p:sldId id="260" r:id="rId7"/>
    <p:sldId id="284" r:id="rId8"/>
    <p:sldId id="285" r:id="rId9"/>
    <p:sldId id="286" r:id="rId10"/>
    <p:sldId id="287" r:id="rId11"/>
    <p:sldId id="288" r:id="rId12"/>
    <p:sldId id="289" r:id="rId13"/>
    <p:sldId id="261" r:id="rId14"/>
    <p:sldId id="279" r:id="rId15"/>
    <p:sldId id="280" r:id="rId16"/>
    <p:sldId id="262" r:id="rId17"/>
    <p:sldId id="263" r:id="rId18"/>
    <p:sldId id="264" r:id="rId19"/>
    <p:sldId id="265" r:id="rId20"/>
    <p:sldId id="266" r:id="rId21"/>
    <p:sldId id="267" r:id="rId22"/>
    <p:sldId id="282" r:id="rId23"/>
    <p:sldId id="268" r:id="rId24"/>
    <p:sldId id="269" r:id="rId25"/>
    <p:sldId id="283" r:id="rId26"/>
    <p:sldId id="29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5F87A78-9DC4-4713-B797-322A78A34EC3}" type="datetimeFigureOut">
              <a:rPr lang="en-US" smtClean="0"/>
              <a:pPr/>
              <a:t>5/21/2015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4E81A63-7287-480E-AD92-E256BD6E72E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F87A78-9DC4-4713-B797-322A78A34EC3}"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81A63-7287-480E-AD92-E256BD6E72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F87A78-9DC4-4713-B797-322A78A34EC3}"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81A63-7287-480E-AD92-E256BD6E72E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5F87A78-9DC4-4713-B797-322A78A34EC3}" type="datetimeFigureOut">
              <a:rPr lang="en-US" smtClean="0"/>
              <a:pPr/>
              <a:t>5/21/2015</a:t>
            </a:fld>
            <a:endParaRPr lang="en-US"/>
          </a:p>
        </p:txBody>
      </p:sp>
      <p:sp>
        <p:nvSpPr>
          <p:cNvPr id="9" name="Slide Number Placeholder 8"/>
          <p:cNvSpPr>
            <a:spLocks noGrp="1"/>
          </p:cNvSpPr>
          <p:nvPr>
            <p:ph type="sldNum" sz="quarter" idx="15"/>
          </p:nvPr>
        </p:nvSpPr>
        <p:spPr/>
        <p:txBody>
          <a:bodyPr rtlCol="0"/>
          <a:lstStyle/>
          <a:p>
            <a:fld id="{B4E81A63-7287-480E-AD92-E256BD6E72E6}"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5F87A78-9DC4-4713-B797-322A78A34EC3}" type="datetimeFigureOut">
              <a:rPr lang="en-US" smtClean="0"/>
              <a:pPr/>
              <a:t>5/21/2015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4E81A63-7287-480E-AD92-E256BD6E72E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5F87A78-9DC4-4713-B797-322A78A34EC3}" type="datetimeFigureOut">
              <a:rPr lang="en-US" smtClean="0"/>
              <a:pPr/>
              <a:t>5/21/2015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81A63-7287-480E-AD92-E256BD6E72E6}"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5F87A78-9DC4-4713-B797-322A78A34EC3}" type="datetimeFigureOut">
              <a:rPr lang="en-US" smtClean="0"/>
              <a:pPr/>
              <a:t>5/21/2015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E81A63-7287-480E-AD92-E256BD6E72E6}"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5F87A78-9DC4-4713-B797-322A78A34EC3}" type="datetimeFigureOut">
              <a:rPr lang="en-US" smtClean="0"/>
              <a:pPr/>
              <a:t>5/21/2015</a:t>
            </a:fld>
            <a:endParaRPr lang="en-US"/>
          </a:p>
        </p:txBody>
      </p:sp>
      <p:sp>
        <p:nvSpPr>
          <p:cNvPr id="7" name="Slide Number Placeholder 6"/>
          <p:cNvSpPr>
            <a:spLocks noGrp="1"/>
          </p:cNvSpPr>
          <p:nvPr>
            <p:ph type="sldNum" sz="quarter" idx="11"/>
          </p:nvPr>
        </p:nvSpPr>
        <p:spPr/>
        <p:txBody>
          <a:bodyPr rtlCol="0"/>
          <a:lstStyle/>
          <a:p>
            <a:fld id="{B4E81A63-7287-480E-AD92-E256BD6E72E6}"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87A78-9DC4-4713-B797-322A78A34EC3}" type="datetimeFigureOut">
              <a:rPr lang="en-US" smtClean="0"/>
              <a:pPr/>
              <a:t>5/21/2015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E81A63-7287-480E-AD92-E256BD6E72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5F87A78-9DC4-4713-B797-322A78A34EC3}" type="datetimeFigureOut">
              <a:rPr lang="en-US" smtClean="0"/>
              <a:pPr/>
              <a:t>5/21/2015</a:t>
            </a:fld>
            <a:endParaRPr lang="en-US"/>
          </a:p>
        </p:txBody>
      </p:sp>
      <p:sp>
        <p:nvSpPr>
          <p:cNvPr id="22" name="Slide Number Placeholder 21"/>
          <p:cNvSpPr>
            <a:spLocks noGrp="1"/>
          </p:cNvSpPr>
          <p:nvPr>
            <p:ph type="sldNum" sz="quarter" idx="15"/>
          </p:nvPr>
        </p:nvSpPr>
        <p:spPr/>
        <p:txBody>
          <a:bodyPr rtlCol="0"/>
          <a:lstStyle/>
          <a:p>
            <a:fld id="{B4E81A63-7287-480E-AD92-E256BD6E72E6}"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5F87A78-9DC4-4713-B797-322A78A34EC3}" type="datetimeFigureOut">
              <a:rPr lang="en-US" smtClean="0"/>
              <a:pPr/>
              <a:t>5/21/2015</a:t>
            </a:fld>
            <a:endParaRPr lang="en-US"/>
          </a:p>
        </p:txBody>
      </p:sp>
      <p:sp>
        <p:nvSpPr>
          <p:cNvPr id="18" name="Slide Number Placeholder 17"/>
          <p:cNvSpPr>
            <a:spLocks noGrp="1"/>
          </p:cNvSpPr>
          <p:nvPr>
            <p:ph type="sldNum" sz="quarter" idx="11"/>
          </p:nvPr>
        </p:nvSpPr>
        <p:spPr/>
        <p:txBody>
          <a:bodyPr rtlCol="0"/>
          <a:lstStyle/>
          <a:p>
            <a:fld id="{B4E81A63-7287-480E-AD92-E256BD6E72E6}"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5F87A78-9DC4-4713-B797-322A78A34EC3}" type="datetimeFigureOut">
              <a:rPr lang="en-US" smtClean="0"/>
              <a:pPr/>
              <a:t>5/21/2015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4E81A63-7287-480E-AD92-E256BD6E72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828800"/>
            <a:ext cx="6172200" cy="838200"/>
          </a:xfrm>
        </p:spPr>
        <p:txBody>
          <a:bodyPr>
            <a:noAutofit/>
          </a:bodyPr>
          <a:lstStyle/>
          <a:p>
            <a:pPr algn="ctr"/>
            <a:r>
              <a:rPr lang="fa-IR" sz="8000" dirty="0" smtClean="0">
                <a:solidFill>
                  <a:schemeClr val="tx1"/>
                </a:solidFill>
              </a:rPr>
              <a:t>بیمه دام</a:t>
            </a:r>
            <a:endParaRPr lang="en-US" sz="8000" dirty="0">
              <a:solidFill>
                <a:schemeClr val="tx1"/>
              </a:solidFill>
            </a:endParaRPr>
          </a:p>
        </p:txBody>
      </p:sp>
      <p:sp>
        <p:nvSpPr>
          <p:cNvPr id="3" name="Subtitle 2"/>
          <p:cNvSpPr>
            <a:spLocks noGrp="1"/>
          </p:cNvSpPr>
          <p:nvPr>
            <p:ph type="subTitle" idx="1"/>
          </p:nvPr>
        </p:nvSpPr>
        <p:spPr>
          <a:xfrm>
            <a:off x="2209800" y="4038600"/>
            <a:ext cx="6172200" cy="1371600"/>
          </a:xfrm>
        </p:spPr>
        <p:txBody>
          <a:bodyPr>
            <a:normAutofit/>
          </a:bodyPr>
          <a:lstStyle/>
          <a:p>
            <a:pPr algn="ctr"/>
            <a:r>
              <a:rPr lang="fa-IR" sz="3600" dirty="0" smtClean="0">
                <a:solidFill>
                  <a:schemeClr val="tx1"/>
                </a:solidFill>
              </a:rPr>
              <a:t>رویا تراب بیگی </a:t>
            </a:r>
          </a:p>
          <a:p>
            <a:pPr algn="ctr"/>
            <a:r>
              <a:rPr lang="fa-IR" sz="3600" dirty="0" smtClean="0">
                <a:solidFill>
                  <a:schemeClr val="tx1"/>
                </a:solidFill>
              </a:rPr>
              <a:t>زیر نظر استاد گرامی:دکتر ناطق</a:t>
            </a:r>
            <a:endParaRPr lang="en-US" sz="36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5400" b="1" dirty="0" smtClean="0">
                <a:solidFill>
                  <a:schemeClr val="tx1"/>
                </a:solidFill>
              </a:rPr>
              <a:t>گزینه</a:t>
            </a:r>
            <a:r>
              <a:rPr lang="fa-IR" sz="5400" b="1" dirty="0" smtClean="0">
                <a:solidFill>
                  <a:schemeClr val="tx1"/>
                </a:solidFill>
              </a:rPr>
              <a:t> </a:t>
            </a:r>
            <a:r>
              <a:rPr lang="ar-SA" sz="5400" b="1" dirty="0" smtClean="0">
                <a:solidFill>
                  <a:schemeClr val="tx1"/>
                </a:solidFill>
              </a:rPr>
              <a:t>های </a:t>
            </a:r>
            <a:r>
              <a:rPr lang="ar-SA" sz="5400" b="1" dirty="0">
                <a:solidFill>
                  <a:schemeClr val="tx1"/>
                </a:solidFill>
              </a:rPr>
              <a:t>انتخابی بیمه­ گذار</a:t>
            </a:r>
            <a:endParaRPr lang="en-US" sz="5400" dirty="0">
              <a:solidFill>
                <a:schemeClr val="tx1"/>
              </a:solidFill>
            </a:endParaRPr>
          </a:p>
        </p:txBody>
      </p:sp>
      <p:sp>
        <p:nvSpPr>
          <p:cNvPr id="3" name="Content Placeholder 2"/>
          <p:cNvSpPr>
            <a:spLocks noGrp="1"/>
          </p:cNvSpPr>
          <p:nvPr>
            <p:ph sz="quarter" idx="1"/>
          </p:nvPr>
        </p:nvSpPr>
        <p:spPr/>
        <p:txBody>
          <a:bodyPr/>
          <a:lstStyle/>
          <a:p>
            <a:pPr algn="r" rtl="1">
              <a:buNone/>
            </a:pPr>
            <a:r>
              <a:rPr lang="ar-SA" dirty="0"/>
              <a:t>در صورت تمایل بیمه­ گذار می­ تواند یکی از گزینه­ های زیر را جهت کاهش حق­ بیمه پرداختی خود انتخاب نماید:</a:t>
            </a:r>
            <a:endParaRPr lang="en-US" dirty="0"/>
          </a:p>
          <a:p>
            <a:pPr algn="r" rtl="1">
              <a:buNone/>
            </a:pPr>
            <a:r>
              <a:rPr lang="ar-SA" dirty="0"/>
              <a:t>1) با پرداخت 60% حق­ بیمه پوشش کامل، شرکت بیمه تا 50% سرمایه را تحت پوشش قرار می­دهد.</a:t>
            </a:r>
            <a:endParaRPr lang="en-US" dirty="0"/>
          </a:p>
          <a:p>
            <a:pPr algn="r" rtl="1">
              <a:buNone/>
            </a:pPr>
            <a:r>
              <a:rPr lang="ar-SA" dirty="0"/>
              <a:t>2) با پرداخت 40% حق­ بیمه پوشش کامل، شرکت بیمه تا 30% سرمایه را تحت پوشش قرار می­دهد.</a:t>
            </a:r>
            <a:endParaRPr lang="en-US" dirty="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800" b="1" dirty="0" smtClean="0">
                <a:solidFill>
                  <a:schemeClr val="tx1"/>
                </a:solidFill>
              </a:rPr>
              <a:t>نحوه </a:t>
            </a:r>
            <a:r>
              <a:rPr lang="ar-SA" sz="4800" b="1" dirty="0">
                <a:solidFill>
                  <a:schemeClr val="tx1"/>
                </a:solidFill>
              </a:rPr>
              <a:t>پرداخت</a:t>
            </a:r>
            <a:endParaRPr lang="en-US" sz="4800" dirty="0">
              <a:solidFill>
                <a:schemeClr val="tx1"/>
              </a:solidFill>
            </a:endParaRPr>
          </a:p>
        </p:txBody>
      </p:sp>
      <p:sp>
        <p:nvSpPr>
          <p:cNvPr id="3" name="Content Placeholder 2"/>
          <p:cNvSpPr>
            <a:spLocks noGrp="1"/>
          </p:cNvSpPr>
          <p:nvPr>
            <p:ph sz="quarter" idx="1"/>
          </p:nvPr>
        </p:nvSpPr>
        <p:spPr/>
        <p:txBody>
          <a:bodyPr/>
          <a:lstStyle/>
          <a:p>
            <a:pPr algn="r">
              <a:buNone/>
            </a:pPr>
            <a:r>
              <a:rPr lang="ar-SA" b="1" dirty="0"/>
              <a:t>مبلغ حق­ بیمه قابل پرداخت بشرح زیر می­تواند پرداخت </a:t>
            </a:r>
            <a:r>
              <a:rPr lang="ar-SA" b="1" dirty="0" smtClean="0"/>
              <a:t>شود</a:t>
            </a:r>
            <a:endParaRPr lang="fa-IR" b="1" dirty="0" smtClean="0"/>
          </a:p>
          <a:p>
            <a:pPr algn="r">
              <a:buNone/>
            </a:pPr>
            <a:r>
              <a:rPr lang="ar-SA" b="1" dirty="0"/>
              <a:t>20% نقد و مابقی طی 10 ماه مشروط به اینکه مبالغ اقساط زیر 1،000،000 ريال نباشد.</a:t>
            </a:r>
            <a:endParaRPr lang="en-US" dirty="0"/>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pPr algn="r"/>
            <a:r>
              <a:rPr lang="ar-SA" b="1" dirty="0"/>
              <a:t>آيين نامه شماره </a:t>
            </a:r>
            <a:r>
              <a:rPr lang="fa-IR" b="1" dirty="0"/>
              <a:t>۱۵</a:t>
            </a:r>
            <a:r>
              <a:rPr lang="en-US" dirty="0"/>
              <a:t/>
            </a:r>
            <a:br>
              <a:rPr lang="en-US" dirty="0"/>
            </a:br>
            <a:r>
              <a:rPr lang="ar-SA" b="1" dirty="0"/>
              <a:t>مجاز نمودن شركت هاي بيمه به صدور بيمه نامه براي انواع دام و </a:t>
            </a:r>
            <a:r>
              <a:rPr lang="ar-SA" sz="3100" b="1" dirty="0"/>
              <a:t>طيور</a:t>
            </a:r>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pPr algn="r" rtl="1">
              <a:buNone/>
            </a:pPr>
            <a:r>
              <a:rPr lang="ar-SA" dirty="0"/>
              <a:t>شوراي عالي بيمه در اجراي بند </a:t>
            </a:r>
            <a:r>
              <a:rPr lang="fa-IR" dirty="0"/>
              <a:t>۳</a:t>
            </a:r>
            <a:r>
              <a:rPr lang="ar-SA" dirty="0"/>
              <a:t> از ماده </a:t>
            </a:r>
            <a:r>
              <a:rPr lang="fa-IR" dirty="0"/>
              <a:t>۱۷</a:t>
            </a:r>
            <a:r>
              <a:rPr lang="ar-SA" dirty="0"/>
              <a:t> قانون تاسيس بيمه مركزي ايران و بيمه گري در جلسه مورخ </a:t>
            </a:r>
            <a:r>
              <a:rPr lang="fa-IR" dirty="0"/>
              <a:t>۱۱/۶/۱۳۵۳</a:t>
            </a:r>
            <a:r>
              <a:rPr lang="ar-SA" dirty="0"/>
              <a:t> تصويب نمود:</a:t>
            </a:r>
            <a:endParaRPr lang="en-US" dirty="0"/>
          </a:p>
          <a:p>
            <a:pPr algn="r">
              <a:buNone/>
            </a:pPr>
            <a:r>
              <a:rPr lang="ar-SA" dirty="0"/>
              <a:t>ماده </a:t>
            </a:r>
            <a:r>
              <a:rPr lang="fa-IR" dirty="0"/>
              <a:t>۱- </a:t>
            </a:r>
            <a:r>
              <a:rPr lang="ar-SA" dirty="0"/>
              <a:t>موسسات بيمه كشور مجاز به صدور بيمه نامه براي بيمه انواع دام وطيور ميباشند</a:t>
            </a:r>
            <a:r>
              <a:rPr lang="en-US" dirty="0"/>
              <a:t>.</a:t>
            </a:r>
            <a:br>
              <a:rPr lang="en-US" dirty="0"/>
            </a:br>
            <a:r>
              <a:rPr lang="ar-SA" dirty="0"/>
              <a:t>ماده </a:t>
            </a:r>
            <a:r>
              <a:rPr lang="fa-IR" dirty="0"/>
              <a:t>۲- </a:t>
            </a:r>
            <a:r>
              <a:rPr lang="ar-SA" dirty="0"/>
              <a:t>شرايط عمومي بيمه نامه هاي بيمه دام وطيور از طرف بيمه مركزي ايران تهيه و پس از شش ماه اجراء آزمايشي براي تصويب به شوراي عالي بيمه پيشنهاد خواهد شد</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4400" b="1" dirty="0" smtClean="0">
                <a:solidFill>
                  <a:schemeClr val="tx1"/>
                </a:solidFill>
              </a:rPr>
              <a:t>عوامل </a:t>
            </a:r>
            <a:r>
              <a:rPr lang="ar-SA" sz="4400" b="1" dirty="0">
                <a:solidFill>
                  <a:schemeClr val="tx1"/>
                </a:solidFill>
              </a:rPr>
              <a:t>خطر تحت </a:t>
            </a:r>
            <a:r>
              <a:rPr lang="ar-SA" sz="4400" b="1" dirty="0" smtClean="0">
                <a:solidFill>
                  <a:schemeClr val="tx1"/>
                </a:solidFill>
              </a:rPr>
              <a:t>پوشش</a:t>
            </a:r>
            <a:r>
              <a:rPr lang="fa-IR" sz="4400" b="1" dirty="0" smtClean="0">
                <a:solidFill>
                  <a:schemeClr val="tx1"/>
                </a:solidFill>
              </a:rPr>
              <a:t> بیمه گاو</a:t>
            </a:r>
            <a:r>
              <a:rPr lang="en-US" sz="4400" b="1" dirty="0">
                <a:solidFill>
                  <a:schemeClr val="tx1"/>
                </a:solidFill>
              </a:rPr>
              <a:t> </a:t>
            </a:r>
            <a:br>
              <a:rPr lang="en-US" sz="4400" b="1" dirty="0">
                <a:solidFill>
                  <a:schemeClr val="tx1"/>
                </a:solidFill>
              </a:rPr>
            </a:br>
            <a:endParaRPr lang="en-US" sz="4400" b="1" dirty="0">
              <a:solidFill>
                <a:schemeClr val="tx1"/>
              </a:solidFill>
            </a:endParaRPr>
          </a:p>
        </p:txBody>
      </p:sp>
      <p:sp>
        <p:nvSpPr>
          <p:cNvPr id="3" name="Content Placeholder 2"/>
          <p:cNvSpPr>
            <a:spLocks noGrp="1"/>
          </p:cNvSpPr>
          <p:nvPr>
            <p:ph sz="quarter" idx="1"/>
          </p:nvPr>
        </p:nvSpPr>
        <p:spPr/>
        <p:txBody>
          <a:bodyPr>
            <a:normAutofit/>
          </a:bodyPr>
          <a:lstStyle/>
          <a:p>
            <a:pPr algn="r">
              <a:buNone/>
            </a:pPr>
            <a:r>
              <a:rPr lang="ar-SA" b="1" dirty="0"/>
              <a:t>بیماریهای داخلی </a:t>
            </a:r>
            <a:endParaRPr lang="en-US" b="1" dirty="0" smtClean="0"/>
          </a:p>
          <a:p>
            <a:pPr algn="r">
              <a:buNone/>
            </a:pPr>
            <a:r>
              <a:rPr lang="ar-SA" dirty="0"/>
              <a:t>تب شیر یا فلجی بعد از </a:t>
            </a:r>
            <a:r>
              <a:rPr lang="ar-SA" dirty="0" smtClean="0"/>
              <a:t>زایمان</a:t>
            </a:r>
            <a:endParaRPr lang="fa-IR" dirty="0" smtClean="0"/>
          </a:p>
          <a:p>
            <a:pPr algn="r">
              <a:buNone/>
            </a:pPr>
            <a:r>
              <a:rPr lang="ar-SA" dirty="0" smtClean="0"/>
              <a:t> </a:t>
            </a:r>
            <a:r>
              <a:rPr lang="ar-SA" dirty="0"/>
              <a:t>سندروم زمین گیری در گاو </a:t>
            </a:r>
            <a:r>
              <a:rPr lang="ar-SA" dirty="0" smtClean="0"/>
              <a:t>شیری</a:t>
            </a:r>
            <a:endParaRPr lang="fa-IR" dirty="0" smtClean="0"/>
          </a:p>
          <a:p>
            <a:pPr algn="r">
              <a:buNone/>
            </a:pPr>
            <a:r>
              <a:rPr lang="ar-SA" dirty="0" smtClean="0"/>
              <a:t> </a:t>
            </a:r>
            <a:r>
              <a:rPr lang="ar-SA" dirty="0"/>
              <a:t>سقط جنین بالای سه ماهه(در تلیسه های غیر آبستن که بعدا آبستن شوند و در تلیسه های آبستن و گاو شیری</a:t>
            </a:r>
            <a:r>
              <a:rPr lang="ar-SA" dirty="0" smtClean="0"/>
              <a:t>)،</a:t>
            </a:r>
            <a:endParaRPr lang="fa-IR" dirty="0" smtClean="0"/>
          </a:p>
          <a:p>
            <a:pPr algn="r">
              <a:buNone/>
            </a:pPr>
            <a:r>
              <a:rPr lang="ar-SA" dirty="0" smtClean="0"/>
              <a:t> </a:t>
            </a:r>
            <a:r>
              <a:rPr lang="ar-SA" dirty="0"/>
              <a:t>جنین </a:t>
            </a:r>
            <a:r>
              <a:rPr lang="ar-SA" dirty="0" smtClean="0"/>
              <a:t>مومیائی</a:t>
            </a:r>
            <a:endParaRPr lang="fa-IR" dirty="0" smtClean="0"/>
          </a:p>
          <a:p>
            <a:pPr algn="r">
              <a:buNone/>
            </a:pPr>
            <a:r>
              <a:rPr lang="ar-SA" dirty="0" smtClean="0"/>
              <a:t>ورم </a:t>
            </a:r>
            <a:r>
              <a:rPr lang="ar-SA" dirty="0"/>
              <a:t>پستان فوق </a:t>
            </a:r>
            <a:r>
              <a:rPr lang="ar-SA" dirty="0" smtClean="0"/>
              <a:t>حاد</a:t>
            </a:r>
            <a:endParaRPr lang="fa-IR" dirty="0" smtClean="0"/>
          </a:p>
          <a:p>
            <a:pPr algn="r">
              <a:buNone/>
            </a:pPr>
            <a:r>
              <a:rPr lang="ar-SA" dirty="0" smtClean="0"/>
              <a:t>پارگی </a:t>
            </a:r>
            <a:r>
              <a:rPr lang="ar-SA" dirty="0"/>
              <a:t>لیگامانهای </a:t>
            </a:r>
            <a:r>
              <a:rPr lang="ar-SA" dirty="0" smtClean="0"/>
              <a:t>پستان</a:t>
            </a:r>
            <a:endParaRPr lang="fa-IR" dirty="0" smtClean="0"/>
          </a:p>
          <a:p>
            <a:pPr algn="r">
              <a:buNone/>
            </a:pPr>
            <a:r>
              <a:rPr lang="ar-SA" dirty="0" smtClean="0"/>
              <a:t>آبسه </a:t>
            </a:r>
            <a:r>
              <a:rPr lang="ar-SA" dirty="0"/>
              <a:t>های وسیع </a:t>
            </a:r>
            <a:r>
              <a:rPr lang="ar-SA" dirty="0" smtClean="0"/>
              <a:t>پستان</a:t>
            </a:r>
            <a:endParaRPr lang="fa-IR" dirty="0" smtClean="0"/>
          </a:p>
          <a:p>
            <a:pPr algn="r">
              <a:buNone/>
            </a:pPr>
            <a:r>
              <a:rPr lang="ar-SA" dirty="0" smtClean="0"/>
              <a:t>کور </a:t>
            </a:r>
            <a:r>
              <a:rPr lang="ar-SA" dirty="0"/>
              <a:t>شدن حداقل دو کارتیه پستان</a:t>
            </a:r>
            <a:r>
              <a:rPr lang="ar-SA" dirty="0" smtClean="0"/>
              <a:t>،</a:t>
            </a:r>
            <a:endParaRPr lang="fa-IR" dirty="0" smtClean="0"/>
          </a:p>
          <a:p>
            <a:pPr algn="r">
              <a:buNone/>
            </a:pPr>
            <a:r>
              <a:rPr lang="ar-SA"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r">
              <a:buNone/>
            </a:pPr>
            <a:r>
              <a:rPr lang="ar-SA" dirty="0" smtClean="0"/>
              <a:t>نفخ حاد شکمبه،</a:t>
            </a:r>
            <a:endParaRPr lang="fa-IR" dirty="0" smtClean="0"/>
          </a:p>
          <a:p>
            <a:pPr algn="r">
              <a:buNone/>
            </a:pPr>
            <a:r>
              <a:rPr lang="ar-SA" dirty="0" smtClean="0"/>
              <a:t> سوء هضم ناشی از فلج عصب واگ( انباشتگی و نفخ شکمبه، انباشتگی هزارلا وانباشتگی شیردان)،</a:t>
            </a:r>
            <a:endParaRPr lang="fa-IR" dirty="0" smtClean="0"/>
          </a:p>
          <a:p>
            <a:pPr algn="r">
              <a:buNone/>
            </a:pPr>
            <a:r>
              <a:rPr lang="ar-SA" dirty="0" smtClean="0"/>
              <a:t> جابجائی و پیچ خوردگی شیردان در صورت عدم پاسخ به جراحی، </a:t>
            </a:r>
            <a:endParaRPr lang="fa-IR" dirty="0" smtClean="0"/>
          </a:p>
          <a:p>
            <a:pPr algn="r">
              <a:buNone/>
            </a:pPr>
            <a:r>
              <a:rPr lang="ar-SA" dirty="0" smtClean="0"/>
              <a:t>اتساع و زخمهای خونریزی دهنده شیردان، اسهال مزمن، پیچ خوردگی روده ها، </a:t>
            </a:r>
            <a:endParaRPr lang="fa-IR" dirty="0" smtClean="0"/>
          </a:p>
          <a:p>
            <a:pPr algn="r">
              <a:buNone/>
            </a:pPr>
            <a:r>
              <a:rPr lang="ar-SA" dirty="0" smtClean="0"/>
              <a:t>ورم پرده صفاق(پریتونیت</a:t>
            </a:r>
            <a:r>
              <a:rPr lang="ar-SA" dirty="0" smtClean="0"/>
              <a:t>) </a:t>
            </a:r>
            <a:endParaRPr lang="fa-IR" dirty="0" smtClean="0"/>
          </a:p>
          <a:p>
            <a:pPr algn="r">
              <a:buNone/>
            </a:pPr>
            <a:r>
              <a:rPr lang="ar-SA" dirty="0" smtClean="0"/>
              <a:t>آب آوردن شکم(آسیت</a:t>
            </a:r>
            <a:r>
              <a:rPr lang="ar-SA" dirty="0" smtClean="0"/>
              <a:t>) </a:t>
            </a:r>
            <a:endParaRPr lang="fa-IR" dirty="0" smtClean="0"/>
          </a:p>
          <a:p>
            <a:pPr algn="r">
              <a:buNone/>
            </a:pPr>
            <a:r>
              <a:rPr lang="ar-SA" dirty="0" smtClean="0"/>
              <a:t>فتق </a:t>
            </a:r>
            <a:r>
              <a:rPr lang="ar-SA" dirty="0" smtClean="0"/>
              <a:t>دیافراگماتیک</a:t>
            </a:r>
            <a:endParaRPr lang="fa-IR" dirty="0" smtClean="0"/>
          </a:p>
          <a:p>
            <a:pPr algn="r">
              <a:buNone/>
            </a:pPr>
            <a:r>
              <a:rPr lang="ar-SA" dirty="0" smtClean="0"/>
              <a:t>تورم ضربه ای نگاری</a:t>
            </a:r>
            <a:r>
              <a:rPr lang="en-US" dirty="0" smtClean="0"/>
              <a:t>( TRP</a:t>
            </a:r>
            <a:r>
              <a:rPr lang="en-US" dirty="0" smtClean="0"/>
              <a:t>)</a:t>
            </a:r>
            <a:endParaRPr lang="fa-IR" dirty="0" smtClean="0"/>
          </a:p>
          <a:p>
            <a:pPr algn="r">
              <a:buNone/>
            </a:pPr>
            <a:r>
              <a:rPr lang="ar-SA" dirty="0" smtClean="0"/>
              <a:t> ورم </a:t>
            </a:r>
            <a:r>
              <a:rPr lang="ar-SA" dirty="0" smtClean="0"/>
              <a:t>پرده خارجی قلب(پریکاردیت</a:t>
            </a:r>
            <a:r>
              <a:rPr lang="ar-SA" dirty="0" smtClean="0"/>
              <a:t>) </a:t>
            </a:r>
            <a:endParaRPr lang="fa-IR" dirty="0" smtClean="0"/>
          </a:p>
          <a:p>
            <a:pPr algn="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a:buNone/>
            </a:pPr>
            <a:r>
              <a:rPr lang="ar-SA" dirty="0" smtClean="0"/>
              <a:t>سیروز </a:t>
            </a:r>
            <a:r>
              <a:rPr lang="ar-SA" dirty="0" smtClean="0"/>
              <a:t>کبدی</a:t>
            </a:r>
            <a:endParaRPr lang="fa-IR" dirty="0" smtClean="0"/>
          </a:p>
          <a:p>
            <a:pPr algn="r">
              <a:buNone/>
            </a:pPr>
            <a:r>
              <a:rPr lang="ar-SA" dirty="0" smtClean="0"/>
              <a:t>هپاتیت</a:t>
            </a:r>
            <a:endParaRPr lang="fa-IR" dirty="0" smtClean="0"/>
          </a:p>
          <a:p>
            <a:pPr algn="r">
              <a:buNone/>
            </a:pPr>
            <a:r>
              <a:rPr lang="ar-SA" dirty="0" smtClean="0"/>
              <a:t> آبسه </a:t>
            </a:r>
            <a:r>
              <a:rPr lang="ar-SA" dirty="0" smtClean="0"/>
              <a:t>کبدی</a:t>
            </a:r>
            <a:endParaRPr lang="fa-IR" dirty="0" smtClean="0"/>
          </a:p>
          <a:p>
            <a:pPr algn="r">
              <a:buNone/>
            </a:pPr>
            <a:r>
              <a:rPr lang="ar-SA" dirty="0" smtClean="0"/>
              <a:t> سنگهای کیسه صفراوی</a:t>
            </a:r>
            <a:endParaRPr lang="fa-IR" dirty="0" smtClean="0"/>
          </a:p>
          <a:p>
            <a:pPr algn="r">
              <a:buNone/>
            </a:pPr>
            <a:r>
              <a:rPr lang="ar-SA" dirty="0" smtClean="0"/>
              <a:t>، </a:t>
            </a:r>
            <a:r>
              <a:rPr lang="ar-SA" dirty="0" smtClean="0"/>
              <a:t>پنومونی</a:t>
            </a:r>
            <a:endParaRPr lang="fa-IR" dirty="0" smtClean="0"/>
          </a:p>
          <a:p>
            <a:pPr algn="r">
              <a:buNone/>
            </a:pPr>
            <a:r>
              <a:rPr lang="ar-SA" dirty="0" smtClean="0"/>
              <a:t>آبسه </a:t>
            </a:r>
            <a:r>
              <a:rPr lang="ar-SA" dirty="0" smtClean="0"/>
              <a:t>ریوی</a:t>
            </a:r>
            <a:endParaRPr lang="fa-IR" dirty="0" smtClean="0"/>
          </a:p>
          <a:p>
            <a:pPr algn="r">
              <a:buNone/>
            </a:pPr>
            <a:r>
              <a:rPr lang="ar-SA" dirty="0" smtClean="0"/>
              <a:t> عفونت و نارسائی </a:t>
            </a:r>
            <a:r>
              <a:rPr lang="ar-SA" dirty="0" smtClean="0"/>
              <a:t>کلیه</a:t>
            </a:r>
            <a:endParaRPr lang="fa-IR" dirty="0" smtClean="0"/>
          </a:p>
          <a:p>
            <a:pPr algn="r">
              <a:buNone/>
            </a:pPr>
            <a:r>
              <a:rPr lang="ar-SA" dirty="0" smtClean="0"/>
              <a:t> کوری دو چشم</a:t>
            </a:r>
            <a:endParaRPr lang="en-US" dirty="0" smtClean="0"/>
          </a:p>
          <a:p>
            <a:pPr algn="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pPr algn="ctr"/>
            <a:r>
              <a:rPr lang="ar-SA" sz="4400" b="1" dirty="0">
                <a:solidFill>
                  <a:schemeClr val="tx1"/>
                </a:solidFill>
              </a:rPr>
              <a:t>آسیب ها و بیماریهای دستگاه تناسلی</a:t>
            </a:r>
            <a:endParaRPr lang="en-US" sz="4400" dirty="0">
              <a:solidFill>
                <a:schemeClr val="tx1"/>
              </a:solidFill>
            </a:endParaRPr>
          </a:p>
        </p:txBody>
      </p:sp>
      <p:sp>
        <p:nvSpPr>
          <p:cNvPr id="3" name="Content Placeholder 2"/>
          <p:cNvSpPr>
            <a:spLocks noGrp="1"/>
          </p:cNvSpPr>
          <p:nvPr>
            <p:ph sz="quarter" idx="1"/>
          </p:nvPr>
        </p:nvSpPr>
        <p:spPr/>
        <p:txBody>
          <a:bodyPr/>
          <a:lstStyle/>
          <a:p>
            <a:pPr algn="r">
              <a:buNone/>
            </a:pPr>
            <a:r>
              <a:rPr lang="ar-SA" dirty="0" smtClean="0"/>
              <a:t>،</a:t>
            </a:r>
            <a:endParaRPr lang="fa-IR" dirty="0" smtClean="0"/>
          </a:p>
          <a:p>
            <a:pPr algn="r">
              <a:buNone/>
            </a:pPr>
            <a:r>
              <a:rPr lang="ar-SA" dirty="0" smtClean="0"/>
              <a:t> </a:t>
            </a:r>
            <a:r>
              <a:rPr lang="ar-SA" dirty="0"/>
              <a:t>عفونتهای رحمی(متریت،ا ندومتریت، پیومتریت</a:t>
            </a:r>
            <a:r>
              <a:rPr lang="ar-SA" dirty="0" smtClean="0"/>
              <a:t>) </a:t>
            </a:r>
            <a:endParaRPr lang="fa-IR" dirty="0" smtClean="0"/>
          </a:p>
          <a:p>
            <a:pPr algn="r">
              <a:buNone/>
            </a:pPr>
            <a:r>
              <a:rPr lang="ar-SA" dirty="0" smtClean="0"/>
              <a:t>چسبندگی </a:t>
            </a:r>
            <a:r>
              <a:rPr lang="ar-SA" dirty="0" smtClean="0"/>
              <a:t>رحم</a:t>
            </a:r>
            <a:endParaRPr lang="fa-IR" dirty="0" smtClean="0"/>
          </a:p>
          <a:p>
            <a:pPr algn="r">
              <a:buNone/>
            </a:pPr>
            <a:r>
              <a:rPr lang="ar-SA" dirty="0" smtClean="0"/>
              <a:t>پارگی </a:t>
            </a:r>
            <a:r>
              <a:rPr lang="ar-SA" dirty="0" smtClean="0"/>
              <a:t>رحم</a:t>
            </a:r>
            <a:endParaRPr lang="fa-IR" dirty="0" smtClean="0"/>
          </a:p>
          <a:p>
            <a:pPr algn="r">
              <a:buNone/>
            </a:pPr>
            <a:r>
              <a:rPr lang="ar-SA" dirty="0" smtClean="0"/>
              <a:t>بیرون </a:t>
            </a:r>
            <a:r>
              <a:rPr lang="ar-SA" dirty="0"/>
              <a:t>زدگی رحم بصورتی که قابل درمان نباشد (پرولاپس</a:t>
            </a:r>
            <a:r>
              <a:rPr lang="ar-SA" dirty="0" smtClean="0"/>
              <a:t>) </a:t>
            </a:r>
            <a:endParaRPr lang="fa-IR" dirty="0" smtClean="0"/>
          </a:p>
          <a:p>
            <a:pPr algn="r">
              <a:buNone/>
            </a:pPr>
            <a:r>
              <a:rPr lang="ar-SA" dirty="0" smtClean="0"/>
              <a:t>تورم </a:t>
            </a:r>
            <a:r>
              <a:rPr lang="ar-SA" dirty="0"/>
              <a:t>یا چسبندگی بورس </a:t>
            </a:r>
            <a:r>
              <a:rPr lang="ar-SA" dirty="0" smtClean="0"/>
              <a:t>تخمدانی</a:t>
            </a:r>
            <a:endParaRPr lang="fa-IR" dirty="0" smtClean="0"/>
          </a:p>
          <a:p>
            <a:pPr algn="r">
              <a:buNone/>
            </a:pPr>
            <a:r>
              <a:rPr lang="ar-SA" dirty="0" smtClean="0"/>
              <a:t> </a:t>
            </a:r>
            <a:r>
              <a:rPr lang="ar-SA" dirty="0"/>
              <a:t>تومورها و کیست های تخمدانی مقاوم غیر قابل </a:t>
            </a:r>
            <a:r>
              <a:rPr lang="ar-SA" dirty="0" smtClean="0"/>
              <a:t>درمان</a:t>
            </a:r>
            <a:endParaRPr lang="fa-IR" dirty="0" smtClean="0"/>
          </a:p>
          <a:p>
            <a:pPr algn="r">
              <a:buNone/>
            </a:pPr>
            <a:r>
              <a:rPr lang="ar-SA" dirty="0" smtClean="0"/>
              <a:t>تورم </a:t>
            </a:r>
            <a:r>
              <a:rPr lang="ar-SA" dirty="0"/>
              <a:t>لوله های تخم بر (سالپنژیت</a:t>
            </a:r>
            <a:r>
              <a:rPr lang="ar-SA" dirty="0" smtClean="0"/>
              <a:t>)</a:t>
            </a:r>
            <a:endParaRPr lang="fa-IR" dirty="0" smtClean="0"/>
          </a:p>
          <a:p>
            <a:pPr algn="r">
              <a:buNone/>
            </a:pPr>
            <a:r>
              <a:rPr lang="ar-SA" dirty="0" smtClean="0"/>
              <a:t> بارور نشدن دام(در صورتی که دام کاملاً سالم تشخیص داده شود و پس از گذشت 7 ماه از آخرین زایش درصورتی که اقدامات لازم و متعارف برای بارور شدن دام انجام شده باشد</a:t>
            </a:r>
            <a:r>
              <a:rPr lang="en-US" dirty="0" smtClean="0"/>
              <a:t>).</a:t>
            </a:r>
          </a:p>
          <a:p>
            <a:pPr algn="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b="1" dirty="0" smtClean="0">
                <a:solidFill>
                  <a:schemeClr val="tx1"/>
                </a:solidFill>
              </a:rPr>
              <a:t>اختلالات </a:t>
            </a:r>
            <a:r>
              <a:rPr lang="ar-SA" sz="4400" b="1" dirty="0">
                <a:solidFill>
                  <a:schemeClr val="tx1"/>
                </a:solidFill>
              </a:rPr>
              <a:t>عمومی اندامهای حرکتی </a:t>
            </a:r>
            <a:endParaRPr lang="en-US" sz="4400" dirty="0">
              <a:solidFill>
                <a:schemeClr val="tx1"/>
              </a:solidFill>
            </a:endParaRPr>
          </a:p>
        </p:txBody>
      </p:sp>
      <p:sp>
        <p:nvSpPr>
          <p:cNvPr id="3" name="Content Placeholder 2"/>
          <p:cNvSpPr>
            <a:spLocks noGrp="1"/>
          </p:cNvSpPr>
          <p:nvPr>
            <p:ph sz="quarter" idx="1"/>
          </p:nvPr>
        </p:nvSpPr>
        <p:spPr/>
        <p:txBody>
          <a:bodyPr/>
          <a:lstStyle/>
          <a:p>
            <a:pPr algn="r">
              <a:buNone/>
            </a:pPr>
            <a:r>
              <a:rPr lang="ar-SA" dirty="0"/>
              <a:t>لنگش (گندیدگی سم و عفونت مفاصل</a:t>
            </a:r>
            <a:r>
              <a:rPr lang="ar-SA" dirty="0" smtClean="0"/>
              <a:t>)</a:t>
            </a:r>
            <a:endParaRPr lang="fa-IR" dirty="0" smtClean="0"/>
          </a:p>
          <a:p>
            <a:pPr algn="r">
              <a:buNone/>
            </a:pPr>
            <a:r>
              <a:rPr lang="ar-SA" dirty="0" smtClean="0"/>
              <a:t> </a:t>
            </a:r>
            <a:r>
              <a:rPr lang="ar-SA" dirty="0"/>
              <a:t>دررفتگی و شکستگی های اندامهای حرکتی و ستون فقرات و دنده </a:t>
            </a:r>
            <a:r>
              <a:rPr lang="ar-SA" dirty="0" smtClean="0"/>
              <a:t>ها</a:t>
            </a:r>
            <a:endParaRPr lang="en-US" dirty="0"/>
          </a:p>
          <a:p>
            <a:pPr algn="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6600" b="1" dirty="0">
                <a:solidFill>
                  <a:schemeClr val="tx1"/>
                </a:solidFill>
              </a:rPr>
              <a:t>بیماریهای عفونی </a:t>
            </a:r>
            <a:endParaRPr lang="en-US" sz="6600" dirty="0">
              <a:solidFill>
                <a:schemeClr val="tx1"/>
              </a:solidFill>
            </a:endParaRPr>
          </a:p>
        </p:txBody>
      </p:sp>
      <p:sp>
        <p:nvSpPr>
          <p:cNvPr id="3" name="Content Placeholder 2"/>
          <p:cNvSpPr>
            <a:spLocks noGrp="1"/>
          </p:cNvSpPr>
          <p:nvPr>
            <p:ph sz="quarter" idx="1"/>
          </p:nvPr>
        </p:nvSpPr>
        <p:spPr/>
        <p:txBody>
          <a:bodyPr>
            <a:normAutofit/>
          </a:bodyPr>
          <a:lstStyle/>
          <a:p>
            <a:pPr algn="r">
              <a:buNone/>
            </a:pPr>
            <a:r>
              <a:rPr lang="ar-SA" dirty="0"/>
              <a:t>سل و </a:t>
            </a:r>
            <a:r>
              <a:rPr lang="ar-SA" dirty="0" smtClean="0"/>
              <a:t>بروسلوز</a:t>
            </a:r>
            <a:endParaRPr lang="fa-IR" dirty="0" smtClean="0"/>
          </a:p>
          <a:p>
            <a:pPr algn="r">
              <a:buNone/>
            </a:pPr>
            <a:r>
              <a:rPr lang="ar-SA" dirty="0" smtClean="0"/>
              <a:t>تب برفکی</a:t>
            </a:r>
            <a:endParaRPr lang="fa-IR" dirty="0" smtClean="0"/>
          </a:p>
          <a:p>
            <a:pPr algn="r">
              <a:buNone/>
            </a:pPr>
            <a:r>
              <a:rPr lang="ar-SA" dirty="0" smtClean="0"/>
              <a:t> </a:t>
            </a:r>
            <a:r>
              <a:rPr lang="ar-SA" dirty="0" smtClean="0"/>
              <a:t>شاربن</a:t>
            </a:r>
            <a:endParaRPr lang="fa-IR" dirty="0" smtClean="0"/>
          </a:p>
          <a:p>
            <a:pPr algn="r">
              <a:buNone/>
            </a:pPr>
            <a:r>
              <a:rPr lang="ar-SA" dirty="0" smtClean="0"/>
              <a:t>شاربن </a:t>
            </a:r>
            <a:r>
              <a:rPr lang="ar-SA" dirty="0" smtClean="0"/>
              <a:t>علامتی</a:t>
            </a:r>
            <a:endParaRPr lang="fa-IR" dirty="0" smtClean="0"/>
          </a:p>
          <a:p>
            <a:pPr algn="r">
              <a:buNone/>
            </a:pPr>
            <a:r>
              <a:rPr lang="ar-SA" dirty="0" smtClean="0"/>
              <a:t> </a:t>
            </a:r>
            <a:r>
              <a:rPr lang="ar-SA" dirty="0" smtClean="0"/>
              <a:t>پاستورلوز</a:t>
            </a:r>
            <a:endParaRPr lang="fa-IR" dirty="0" smtClean="0"/>
          </a:p>
          <a:p>
            <a:pPr algn="r">
              <a:buNone/>
            </a:pPr>
            <a:r>
              <a:rPr lang="ar-SA" dirty="0" smtClean="0"/>
              <a:t> </a:t>
            </a:r>
            <a:r>
              <a:rPr lang="ar-SA" dirty="0" smtClean="0"/>
              <a:t>لپتوسپیروز</a:t>
            </a:r>
            <a:endParaRPr lang="fa-IR" dirty="0" smtClean="0"/>
          </a:p>
          <a:p>
            <a:pPr algn="r">
              <a:buNone/>
            </a:pPr>
            <a:r>
              <a:rPr lang="ar-SA" dirty="0" smtClean="0"/>
              <a:t> </a:t>
            </a:r>
            <a:r>
              <a:rPr lang="ar-SA" dirty="0" smtClean="0"/>
              <a:t>هاری</a:t>
            </a:r>
            <a:endParaRPr lang="fa-IR" dirty="0" smtClean="0"/>
          </a:p>
          <a:p>
            <a:pPr algn="r">
              <a:buNone/>
            </a:pPr>
            <a:r>
              <a:rPr lang="ar-SA" dirty="0" smtClean="0"/>
              <a:t> </a:t>
            </a:r>
            <a:r>
              <a:rPr lang="ar-SA" dirty="0" smtClean="0"/>
              <a:t>تیلریوز</a:t>
            </a:r>
            <a:endParaRPr lang="fa-IR" dirty="0" smtClean="0"/>
          </a:p>
          <a:p>
            <a:pPr algn="r">
              <a:buNone/>
            </a:pPr>
            <a:r>
              <a:rPr lang="ar-SA" dirty="0" smtClean="0"/>
              <a:t> </a:t>
            </a:r>
            <a:r>
              <a:rPr lang="ar-SA" dirty="0"/>
              <a:t>تب نزله ای </a:t>
            </a:r>
            <a:r>
              <a:rPr lang="ar-SA" dirty="0" smtClean="0"/>
              <a:t>بدخیم</a:t>
            </a:r>
            <a:endParaRPr lang="fa-IR" dirty="0" smtClean="0"/>
          </a:p>
          <a:p>
            <a:pPr algn="r">
              <a:buNone/>
            </a:pPr>
            <a:r>
              <a:rPr lang="ar-SA" dirty="0" smtClean="0"/>
              <a:t>سالمونلوز</a:t>
            </a:r>
            <a:r>
              <a:rPr lang="ar-SA" dirty="0"/>
              <a:t>، اکتینومایکوز، اکتینوباسیلوز</a:t>
            </a:r>
            <a:r>
              <a:rPr lang="en-US" dirty="0"/>
              <a:t>.</a:t>
            </a:r>
          </a:p>
          <a:p>
            <a:pPr algn="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800" b="1" dirty="0">
                <a:solidFill>
                  <a:schemeClr val="tx1"/>
                </a:solidFill>
              </a:rPr>
              <a:t>عوامل طبیعی غیرقابل پیشگیری </a:t>
            </a:r>
            <a:endParaRPr lang="en-US" sz="4800" dirty="0">
              <a:solidFill>
                <a:schemeClr val="tx1"/>
              </a:solidFill>
            </a:endParaRPr>
          </a:p>
        </p:txBody>
      </p:sp>
      <p:sp>
        <p:nvSpPr>
          <p:cNvPr id="3" name="Content Placeholder 2"/>
          <p:cNvSpPr>
            <a:spLocks noGrp="1"/>
          </p:cNvSpPr>
          <p:nvPr>
            <p:ph sz="quarter" idx="1"/>
          </p:nvPr>
        </p:nvSpPr>
        <p:spPr/>
        <p:txBody>
          <a:bodyPr/>
          <a:lstStyle/>
          <a:p>
            <a:pPr algn="r">
              <a:buNone/>
            </a:pPr>
            <a:r>
              <a:rPr lang="ar-SA" dirty="0"/>
              <a:t>صاعقه، سیل، </a:t>
            </a:r>
            <a:r>
              <a:rPr lang="ar-SA" dirty="0" smtClean="0"/>
              <a:t>زلزل</a:t>
            </a:r>
            <a:r>
              <a:rPr lang="fa-IR" dirty="0" smtClean="0"/>
              <a:t>ه </a:t>
            </a:r>
          </a:p>
          <a:p>
            <a:pPr algn="r">
              <a:buNone/>
            </a:pPr>
            <a:endParaRPr lang="fa-IR" dirty="0" smtClean="0"/>
          </a:p>
          <a:p>
            <a:pPr algn="r">
              <a:buNone/>
            </a:pPr>
            <a:r>
              <a:rPr lang="ar-SA" sz="4800" b="1" dirty="0" smtClean="0"/>
              <a:t>مناطق </a:t>
            </a:r>
            <a:r>
              <a:rPr lang="ar-SA" sz="4800" b="1" dirty="0"/>
              <a:t>تحت </a:t>
            </a:r>
            <a:r>
              <a:rPr lang="ar-SA" sz="4800" b="1" dirty="0" smtClean="0"/>
              <a:t>پوشش</a:t>
            </a:r>
            <a:endParaRPr lang="fa-IR" sz="4800" b="1" dirty="0" smtClean="0"/>
          </a:p>
          <a:p>
            <a:pPr algn="r">
              <a:buNone/>
            </a:pPr>
            <a:r>
              <a:rPr lang="en-US" dirty="0"/>
              <a:t> </a:t>
            </a:r>
          </a:p>
          <a:p>
            <a:pPr algn="r">
              <a:buNone/>
            </a:pPr>
            <a:r>
              <a:rPr lang="ar-SA" dirty="0"/>
              <a:t>سراسر کشور</a:t>
            </a:r>
            <a:endParaRPr lang="en-US" dirty="0"/>
          </a:p>
          <a:p>
            <a:pPr algn="r">
              <a:buNone/>
            </a:pPr>
            <a:endParaRPr lang="fa-IR" dirty="0" smtClean="0"/>
          </a:p>
          <a:p>
            <a:pPr algn="r">
              <a:buNone/>
            </a:pPr>
            <a:r>
              <a:rPr lang="ar-SA" sz="4800" b="1" dirty="0" smtClean="0"/>
              <a:t>مدت </a:t>
            </a:r>
            <a:r>
              <a:rPr lang="ar-SA" sz="4800" b="1" dirty="0"/>
              <a:t>پوشش </a:t>
            </a:r>
            <a:r>
              <a:rPr lang="ar-SA" sz="4800" b="1" dirty="0" smtClean="0"/>
              <a:t>بیمه</a:t>
            </a:r>
            <a:r>
              <a:rPr lang="en-US" dirty="0"/>
              <a:t> </a:t>
            </a:r>
          </a:p>
          <a:p>
            <a:pPr algn="r">
              <a:buNone/>
            </a:pPr>
            <a:r>
              <a:rPr lang="ar-SA" dirty="0"/>
              <a:t>از زمان عقد قرارداد به مدت یکسال شمسی</a:t>
            </a:r>
            <a:r>
              <a:rPr lang="ar-SA" dirty="0" smtClean="0"/>
              <a:t>ه</a:t>
            </a:r>
            <a:r>
              <a:rPr lang="ar-SA" dirty="0"/>
              <a:t>، مارگزیدگی</a:t>
            </a:r>
            <a:r>
              <a:rPr lang="en-US"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153400" cy="6169152"/>
          </a:xfrm>
        </p:spPr>
        <p:txBody>
          <a:bodyPr>
            <a:normAutofit/>
          </a:bodyPr>
          <a:lstStyle/>
          <a:p>
            <a:pPr algn="r">
              <a:buNone/>
            </a:pPr>
            <a:endParaRPr lang="fa-IR" dirty="0" smtClean="0">
              <a:latin typeface="Agency FB" pitchFamily="34" charset="0"/>
            </a:endParaRPr>
          </a:p>
          <a:p>
            <a:pPr algn="r">
              <a:buNone/>
            </a:pPr>
            <a:endParaRPr lang="fa-IR" dirty="0" smtClean="0">
              <a:latin typeface="Agency FB" pitchFamily="34" charset="0"/>
            </a:endParaRPr>
          </a:p>
          <a:p>
            <a:pPr algn="r">
              <a:buNone/>
            </a:pPr>
            <a:endParaRPr lang="fa-IR" dirty="0" smtClean="0">
              <a:latin typeface="Agency FB" pitchFamily="34" charset="0"/>
            </a:endParaRPr>
          </a:p>
          <a:p>
            <a:pPr algn="r">
              <a:buNone/>
            </a:pPr>
            <a:r>
              <a:rPr lang="fa-IR" dirty="0" smtClean="0">
                <a:latin typeface="Agency FB" pitchFamily="34" charset="0"/>
              </a:rPr>
              <a:t>از </a:t>
            </a:r>
            <a:r>
              <a:rPr lang="fa-IR" dirty="0">
                <a:latin typeface="Agency FB" pitchFamily="34" charset="0"/>
              </a:rPr>
              <a:t>مدتها قبل‌ نياز مبرمي‌ جهت‌ پوشش‌ بيمه‌هاي‌ دام‌ احساس‌ مي‌شد </a:t>
            </a:r>
            <a:r>
              <a:rPr lang="fa-IR" dirty="0" smtClean="0">
                <a:latin typeface="Agency FB" pitchFamily="34" charset="0"/>
              </a:rPr>
              <a:t>در </a:t>
            </a:r>
            <a:r>
              <a:rPr lang="fa-IR" dirty="0" smtClean="0">
                <a:latin typeface="Agency FB" pitchFamily="34" charset="0"/>
              </a:rPr>
              <a:t>كشورهاي‌ </a:t>
            </a:r>
            <a:r>
              <a:rPr lang="fa-IR" dirty="0">
                <a:latin typeface="Agency FB" pitchFamily="34" charset="0"/>
              </a:rPr>
              <a:t>اروپايي‌، بعضي‌از اتحاديه‌ها وامهايي‌ به‌ كشاورزان‌ جهت‌ تأمين‌ بيشتر اعطا كردند و از طرف‌ ديگر بانكداراني‌ كه‌ اقدام‌ به‌ اعطاي‌ وام‌كرده‌ بودند، در صدد تأمين‌ و پوششي‌ جهت‌ حفظ سرمايه‌هاي‌ خود برآمدند، زيرا در بعضي‌ از سالها بروز امراض‌مسري‌ دهان‌ و پا در بين‌ دامها، سرمايه‌هاي‌ وام‌دهندگان‌ را به‌ خطر انداخت‌ و موجب‌ ضررهاي‌ هنگفتي‌ به‌ آنها گرديد.به‌ همين‌ سبب‌ وجود چنين‌ پوشش‌ بيمه‌اي‌ مي‌تواند براي‌ جبران‌ خسارات‌ مذكور مفيد واقع‌ شود</a:t>
            </a:r>
            <a:r>
              <a:rPr lang="en-US" dirty="0">
                <a:latin typeface="Agency FB" pitchFamily="34" charset="0"/>
              </a:rPr>
              <a:t>.</a:t>
            </a:r>
            <a:br>
              <a:rPr lang="en-US" dirty="0">
                <a:latin typeface="Agency FB" pitchFamily="34" charset="0"/>
              </a:rPr>
            </a:br>
            <a:endParaRPr lang="en-US" dirty="0">
              <a:latin typeface="Agency FB"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pPr algn="ctr"/>
            <a:r>
              <a:rPr lang="ar-SA" sz="6000" b="1" dirty="0" smtClean="0">
                <a:solidFill>
                  <a:schemeClr val="tx1"/>
                </a:solidFill>
              </a:rPr>
              <a:t>عوامل </a:t>
            </a:r>
            <a:r>
              <a:rPr lang="ar-SA" sz="6000" b="1" dirty="0" smtClean="0">
                <a:solidFill>
                  <a:schemeClr val="tx1"/>
                </a:solidFill>
              </a:rPr>
              <a:t>خطر تحت </a:t>
            </a:r>
            <a:r>
              <a:rPr lang="ar-SA" sz="6000" b="1" dirty="0" smtClean="0">
                <a:solidFill>
                  <a:schemeClr val="tx1"/>
                </a:solidFill>
              </a:rPr>
              <a:t>پوشش</a:t>
            </a:r>
            <a:r>
              <a:rPr lang="fa-IR" sz="6000" b="1" dirty="0" smtClean="0">
                <a:solidFill>
                  <a:schemeClr val="tx1"/>
                </a:solidFill>
              </a:rPr>
              <a:t> اسب </a:t>
            </a:r>
            <a:endParaRPr lang="en-US" sz="6000" dirty="0">
              <a:solidFill>
                <a:schemeClr val="tx1"/>
              </a:solidFill>
            </a:endParaRPr>
          </a:p>
        </p:txBody>
      </p:sp>
      <p:sp>
        <p:nvSpPr>
          <p:cNvPr id="3" name="Content Placeholder 2"/>
          <p:cNvSpPr>
            <a:spLocks noGrp="1"/>
          </p:cNvSpPr>
          <p:nvPr>
            <p:ph sz="quarter" idx="1"/>
          </p:nvPr>
        </p:nvSpPr>
        <p:spPr>
          <a:xfrm>
            <a:off x="457200" y="1371600"/>
            <a:ext cx="7848600" cy="5102352"/>
          </a:xfrm>
        </p:spPr>
        <p:txBody>
          <a:bodyPr>
            <a:normAutofit fontScale="92500" lnSpcReduction="10000"/>
          </a:bodyPr>
          <a:lstStyle/>
          <a:p>
            <a:pPr algn="r">
              <a:buNone/>
            </a:pPr>
            <a:r>
              <a:rPr lang="en-US" dirty="0"/>
              <a:t> </a:t>
            </a:r>
          </a:p>
          <a:p>
            <a:pPr algn="r">
              <a:buNone/>
            </a:pPr>
            <a:r>
              <a:rPr lang="ar-SA" dirty="0"/>
              <a:t>اسب های نژاد عرب، ترکمن، کردی، اسبچه خزر و .... از آغاز 7 ماهگی تا پایان 12 سالگی</a:t>
            </a:r>
            <a:r>
              <a:rPr lang="en-US" dirty="0"/>
              <a:t>.</a:t>
            </a:r>
          </a:p>
          <a:p>
            <a:pPr algn="r">
              <a:buNone/>
            </a:pPr>
            <a:r>
              <a:rPr lang="ar-SA" sz="4800" b="1" dirty="0"/>
              <a:t>عوامل خطر تحت </a:t>
            </a:r>
            <a:r>
              <a:rPr lang="ar-SA" sz="4800" b="1" dirty="0" smtClean="0"/>
              <a:t>پوشش</a:t>
            </a:r>
            <a:endParaRPr lang="en-US" dirty="0"/>
          </a:p>
          <a:p>
            <a:pPr algn="r">
              <a:buNone/>
            </a:pPr>
            <a:r>
              <a:rPr lang="ar-SA" dirty="0"/>
              <a:t>دل دردهای شدید منجر به مرگ، قولنج، ناراحتی های گوارشی منجر به مرگ، ذات الریه، ذات الجنب، نقص عضو و صدمات منجر به از کار افتادن اندام حرکتی، مشمشه، گوروم، مار گزیدگی، هار گزیدگی، سخت زایی، خفگی، کوری دو چشم، حوادث حین آماده سازی منجر به نقص عضو یا مرگ، سیل و </a:t>
            </a:r>
            <a:r>
              <a:rPr lang="ar-SA" dirty="0" smtClean="0"/>
              <a:t>زلزله</a:t>
            </a:r>
            <a:endParaRPr lang="en-US" dirty="0"/>
          </a:p>
          <a:p>
            <a:pPr algn="r">
              <a:buNone/>
            </a:pPr>
            <a:r>
              <a:rPr lang="ar-SA" sz="4300" b="1" dirty="0"/>
              <a:t>مناطق تحت </a:t>
            </a:r>
            <a:r>
              <a:rPr lang="ar-SA" sz="4300" b="1" dirty="0" smtClean="0"/>
              <a:t>پوشش</a:t>
            </a:r>
            <a:r>
              <a:rPr lang="en-US" dirty="0"/>
              <a:t> </a:t>
            </a:r>
          </a:p>
          <a:p>
            <a:pPr algn="r">
              <a:buNone/>
            </a:pPr>
            <a:r>
              <a:rPr lang="ar-SA" dirty="0"/>
              <a:t>سراسر کشور</a:t>
            </a:r>
            <a:endParaRPr lang="en-US" dirty="0"/>
          </a:p>
          <a:p>
            <a:pPr algn="r">
              <a:buNone/>
            </a:pPr>
            <a:r>
              <a:rPr lang="ar-SA" sz="4200" b="1" dirty="0"/>
              <a:t>مدت پوشش </a:t>
            </a:r>
            <a:r>
              <a:rPr lang="ar-SA" sz="4200" b="1" dirty="0" smtClean="0"/>
              <a:t>بیمه</a:t>
            </a:r>
            <a:r>
              <a:rPr lang="en-US" dirty="0"/>
              <a:t> </a:t>
            </a:r>
            <a:endParaRPr lang="en-US" dirty="0" smtClean="0"/>
          </a:p>
          <a:p>
            <a:pPr algn="r">
              <a:buNone/>
            </a:pPr>
            <a:r>
              <a:rPr lang="ar-SA" dirty="0" smtClean="0"/>
              <a:t>از زمان عقد قرار داد به مدت یکسال شمسی</a:t>
            </a:r>
            <a:r>
              <a:rPr lang="en-US" dirty="0" smtClean="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5400" b="1" dirty="0" smtClean="0">
                <a:solidFill>
                  <a:schemeClr val="tx1"/>
                </a:solidFill>
              </a:rPr>
              <a:t>  </a:t>
            </a:r>
            <a:r>
              <a:rPr lang="ar-SA" sz="5400" b="1" dirty="0" smtClean="0">
                <a:solidFill>
                  <a:schemeClr val="tx1"/>
                </a:solidFill>
              </a:rPr>
              <a:t>عوامل </a:t>
            </a:r>
            <a:r>
              <a:rPr lang="ar-SA" sz="5400" b="1" dirty="0">
                <a:solidFill>
                  <a:schemeClr val="tx1"/>
                </a:solidFill>
              </a:rPr>
              <a:t>خطر تحت </a:t>
            </a:r>
            <a:r>
              <a:rPr lang="ar-SA" sz="5400" b="1" dirty="0" smtClean="0">
                <a:solidFill>
                  <a:schemeClr val="tx1"/>
                </a:solidFill>
              </a:rPr>
              <a:t>پوشش</a:t>
            </a:r>
            <a:r>
              <a:rPr lang="fa-IR" sz="5400" b="1" dirty="0" smtClean="0">
                <a:solidFill>
                  <a:schemeClr val="tx1"/>
                </a:solidFill>
              </a:rPr>
              <a:t> شتر</a:t>
            </a:r>
            <a:endParaRPr lang="en-US" sz="5400" b="1" dirty="0">
              <a:solidFill>
                <a:schemeClr val="tx1"/>
              </a:solidFill>
            </a:endParaRPr>
          </a:p>
        </p:txBody>
      </p:sp>
      <p:sp>
        <p:nvSpPr>
          <p:cNvPr id="3" name="Content Placeholder 2"/>
          <p:cNvSpPr>
            <a:spLocks noGrp="1"/>
          </p:cNvSpPr>
          <p:nvPr>
            <p:ph sz="quarter" idx="1"/>
          </p:nvPr>
        </p:nvSpPr>
        <p:spPr/>
        <p:txBody>
          <a:bodyPr>
            <a:normAutofit/>
          </a:bodyPr>
          <a:lstStyle/>
          <a:p>
            <a:pPr algn="r">
              <a:buNone/>
            </a:pPr>
            <a:r>
              <a:rPr lang="ar-SA" sz="4400" b="1" dirty="0"/>
              <a:t>عوامل طبیعی غیر قابل </a:t>
            </a:r>
            <a:r>
              <a:rPr lang="ar-SA" sz="4400" b="1" dirty="0" smtClean="0"/>
              <a:t>پیشگیری</a:t>
            </a:r>
            <a:endParaRPr lang="fa-IR" sz="4400" b="1" dirty="0" smtClean="0"/>
          </a:p>
          <a:p>
            <a:pPr algn="r">
              <a:buNone/>
            </a:pPr>
            <a:r>
              <a:rPr lang="ar-SA" dirty="0" smtClean="0"/>
              <a:t>زلزله</a:t>
            </a:r>
            <a:endParaRPr lang="fa-IR" dirty="0" smtClean="0"/>
          </a:p>
          <a:p>
            <a:pPr algn="r">
              <a:buNone/>
            </a:pPr>
            <a:r>
              <a:rPr lang="ar-SA" dirty="0" smtClean="0"/>
              <a:t>صاعقه</a:t>
            </a:r>
            <a:endParaRPr lang="fa-IR" dirty="0" smtClean="0"/>
          </a:p>
          <a:p>
            <a:pPr algn="r">
              <a:buNone/>
            </a:pPr>
            <a:r>
              <a:rPr lang="ar-SA" dirty="0" smtClean="0"/>
              <a:t> </a:t>
            </a:r>
            <a:r>
              <a:rPr lang="ar-SA" dirty="0"/>
              <a:t>حمله و </a:t>
            </a:r>
            <a:r>
              <a:rPr lang="ar-SA" dirty="0" smtClean="0"/>
              <a:t>حوش</a:t>
            </a:r>
            <a:endParaRPr lang="fa-IR" dirty="0" smtClean="0"/>
          </a:p>
          <a:p>
            <a:pPr algn="r">
              <a:buNone/>
            </a:pPr>
            <a:r>
              <a:rPr lang="ar-SA" dirty="0" smtClean="0"/>
              <a:t> </a:t>
            </a:r>
            <a:r>
              <a:rPr lang="ar-SA" dirty="0"/>
              <a:t>مار </a:t>
            </a:r>
            <a:r>
              <a:rPr lang="ar-SA" dirty="0" smtClean="0"/>
              <a:t>گزیدگی</a:t>
            </a:r>
            <a:endParaRPr lang="fa-IR" dirty="0" smtClean="0"/>
          </a:p>
          <a:p>
            <a:pPr algn="r">
              <a:buNone/>
            </a:pPr>
            <a:r>
              <a:rPr lang="ar-SA" dirty="0" smtClean="0"/>
              <a:t>هار گزیدگی</a:t>
            </a:r>
            <a:endParaRPr lang="fa-IR" dirty="0" smtClean="0"/>
          </a:p>
          <a:p>
            <a:pPr algn="r">
              <a:buNone/>
            </a:pPr>
            <a:r>
              <a:rPr lang="ar-SA" dirty="0" smtClean="0"/>
              <a:t>سیل</a:t>
            </a:r>
            <a:r>
              <a:rPr lang="ar-SA" dirty="0"/>
              <a:t>، توفان شن، برق گرفتگی، حوادث و تصادفات، </a:t>
            </a:r>
            <a:r>
              <a:rPr lang="ar-SA" dirty="0" smtClean="0"/>
              <a:t>فرو </a:t>
            </a:r>
            <a:endParaRPr lang="fa-IR" dirty="0" smtClean="0"/>
          </a:p>
          <a:p>
            <a:pPr algn="r">
              <a:buNone/>
            </a:pPr>
            <a:r>
              <a:rPr lang="ar-SA" dirty="0" smtClean="0"/>
              <a:t>رفتن </a:t>
            </a:r>
            <a:r>
              <a:rPr lang="ar-SA" dirty="0"/>
              <a:t>در باتلاق</a:t>
            </a:r>
            <a:r>
              <a:rPr lang="en-US" dirty="0"/>
              <a:t> .</a:t>
            </a:r>
            <a:br>
              <a:rPr lang="en-US" dirty="0"/>
            </a:br>
            <a:endParaRPr lang="fa-IR" b="1"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6600" b="1" dirty="0" smtClean="0">
                <a:solidFill>
                  <a:schemeClr val="tx1"/>
                </a:solidFill>
              </a:rPr>
              <a:t>بیماریها</a:t>
            </a:r>
            <a:endParaRPr lang="en-US" sz="6600" dirty="0">
              <a:solidFill>
                <a:schemeClr val="tx1"/>
              </a:solidFill>
            </a:endParaRPr>
          </a:p>
        </p:txBody>
      </p:sp>
      <p:sp>
        <p:nvSpPr>
          <p:cNvPr id="3" name="Content Placeholder 2"/>
          <p:cNvSpPr>
            <a:spLocks noGrp="1"/>
          </p:cNvSpPr>
          <p:nvPr>
            <p:ph sz="quarter" idx="1"/>
          </p:nvPr>
        </p:nvSpPr>
        <p:spPr/>
        <p:txBody>
          <a:bodyPr/>
          <a:lstStyle/>
          <a:p>
            <a:pPr algn="r">
              <a:buNone/>
            </a:pPr>
            <a:r>
              <a:rPr lang="ar-SA" dirty="0" smtClean="0"/>
              <a:t>بروسلوز</a:t>
            </a:r>
            <a:endParaRPr lang="fa-IR" dirty="0" smtClean="0"/>
          </a:p>
          <a:p>
            <a:pPr algn="r">
              <a:buNone/>
            </a:pPr>
            <a:r>
              <a:rPr lang="ar-SA" dirty="0" smtClean="0"/>
              <a:t>تریپانوزومیازیس</a:t>
            </a:r>
            <a:endParaRPr lang="fa-IR" dirty="0" smtClean="0"/>
          </a:p>
          <a:p>
            <a:pPr algn="r">
              <a:buNone/>
            </a:pPr>
            <a:r>
              <a:rPr lang="ar-SA" dirty="0" smtClean="0"/>
              <a:t> </a:t>
            </a:r>
            <a:r>
              <a:rPr lang="ar-SA" dirty="0" smtClean="0"/>
              <a:t>آبله</a:t>
            </a:r>
            <a:endParaRPr lang="fa-IR" dirty="0" smtClean="0"/>
          </a:p>
          <a:p>
            <a:pPr algn="r">
              <a:buNone/>
            </a:pPr>
            <a:r>
              <a:rPr lang="ar-SA" dirty="0" smtClean="0"/>
              <a:t>سل</a:t>
            </a:r>
            <a:endParaRPr lang="fa-IR" dirty="0" smtClean="0"/>
          </a:p>
          <a:p>
            <a:pPr algn="r">
              <a:buNone/>
            </a:pPr>
            <a:r>
              <a:rPr lang="ar-SA" dirty="0" smtClean="0"/>
              <a:t>سخت </a:t>
            </a:r>
            <a:r>
              <a:rPr lang="ar-SA" dirty="0" smtClean="0"/>
              <a:t>زایی</a:t>
            </a:r>
            <a:endParaRPr lang="fa-IR" dirty="0" smtClean="0"/>
          </a:p>
          <a:p>
            <a:pPr algn="r">
              <a:buNone/>
            </a:pPr>
            <a:r>
              <a:rPr lang="ar-SA" dirty="0" smtClean="0"/>
              <a:t>پنومونی</a:t>
            </a:r>
            <a:endParaRPr lang="fa-IR" dirty="0" smtClean="0"/>
          </a:p>
          <a:p>
            <a:pPr algn="r">
              <a:buNone/>
            </a:pPr>
            <a:r>
              <a:rPr lang="ar-SA" dirty="0" smtClean="0"/>
              <a:t>شکستگی لگن و اندام </a:t>
            </a:r>
            <a:r>
              <a:rPr lang="ar-SA" dirty="0" smtClean="0"/>
              <a:t>حرکتی</a:t>
            </a:r>
            <a:endParaRPr lang="fa-IR" dirty="0" smtClean="0"/>
          </a:p>
          <a:p>
            <a:pPr algn="r">
              <a:buNone/>
            </a:pPr>
            <a:r>
              <a:rPr lang="ar-SA" dirty="0" smtClean="0"/>
              <a:t>کوری دو </a:t>
            </a:r>
            <a:r>
              <a:rPr lang="ar-SA" dirty="0" smtClean="0"/>
              <a:t>چشم</a:t>
            </a:r>
            <a:endParaRPr lang="fa-IR" dirty="0" smtClean="0"/>
          </a:p>
          <a:p>
            <a:pPr algn="r">
              <a:buNone/>
            </a:pPr>
            <a:r>
              <a:rPr lang="ar-SA" dirty="0" smtClean="0"/>
              <a:t> خونریزی قلبی</a:t>
            </a:r>
            <a:endParaRPr lang="fa-IR" dirty="0" smtClean="0"/>
          </a:p>
          <a:p>
            <a:pPr algn="r">
              <a:buNone/>
            </a:pPr>
            <a:r>
              <a:rPr lang="ar-SA" dirty="0" smtClean="0"/>
              <a:t>گری </a:t>
            </a:r>
            <a:r>
              <a:rPr lang="ar-SA" dirty="0" smtClean="0"/>
              <a:t>و جرب حاد، آب آوردگی شکم، بلع جسم خارجی و لاغری مفرط</a:t>
            </a:r>
            <a:r>
              <a:rPr lang="en-US" dirty="0" smtClean="0"/>
              <a:t>.</a:t>
            </a:r>
          </a:p>
          <a:p>
            <a:pPr algn="r">
              <a:buNone/>
            </a:pPr>
            <a:endParaRPr lang="en-US" dirty="0" smtClean="0"/>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3000"/>
            <a:ext cx="7772400" cy="5330952"/>
          </a:xfrm>
        </p:spPr>
        <p:txBody>
          <a:bodyPr/>
          <a:lstStyle/>
          <a:p>
            <a:pPr algn="r">
              <a:buNone/>
            </a:pPr>
            <a:r>
              <a:rPr lang="ar-SA" sz="4000" b="1" dirty="0"/>
              <a:t>مناطق تحت </a:t>
            </a:r>
            <a:r>
              <a:rPr lang="ar-SA" sz="4000" b="1" dirty="0" smtClean="0"/>
              <a:t>پوشش</a:t>
            </a:r>
            <a:r>
              <a:rPr lang="en-US" dirty="0"/>
              <a:t> </a:t>
            </a:r>
          </a:p>
          <a:p>
            <a:pPr algn="r">
              <a:buNone/>
            </a:pPr>
            <a:endParaRPr lang="fa-IR" dirty="0" smtClean="0"/>
          </a:p>
          <a:p>
            <a:pPr algn="r">
              <a:buNone/>
            </a:pPr>
            <a:r>
              <a:rPr lang="ar-SA" dirty="0" smtClean="0"/>
              <a:t>سراسر </a:t>
            </a:r>
            <a:r>
              <a:rPr lang="ar-SA" dirty="0"/>
              <a:t>کشور</a:t>
            </a:r>
            <a:endParaRPr lang="en-US" dirty="0"/>
          </a:p>
          <a:p>
            <a:pPr algn="r">
              <a:buNone/>
            </a:pPr>
            <a:endParaRPr lang="fa-IR" dirty="0" smtClean="0"/>
          </a:p>
          <a:p>
            <a:pPr algn="r">
              <a:buNone/>
            </a:pPr>
            <a:r>
              <a:rPr lang="ar-SA" sz="5400" b="1" dirty="0" smtClean="0"/>
              <a:t>مدت </a:t>
            </a:r>
            <a:r>
              <a:rPr lang="ar-SA" sz="5400" b="1" dirty="0"/>
              <a:t>پوشش </a:t>
            </a:r>
            <a:r>
              <a:rPr lang="ar-SA" sz="5400" b="1" dirty="0" smtClean="0"/>
              <a:t>بیمه</a:t>
            </a:r>
            <a:endParaRPr lang="fa-IR" sz="5400" b="1" dirty="0" smtClean="0"/>
          </a:p>
          <a:p>
            <a:pPr algn="r">
              <a:buNone/>
            </a:pPr>
            <a:r>
              <a:rPr lang="en-US" dirty="0"/>
              <a:t> </a:t>
            </a:r>
          </a:p>
          <a:p>
            <a:pPr algn="r">
              <a:buNone/>
            </a:pPr>
            <a:r>
              <a:rPr lang="ar-SA" dirty="0"/>
              <a:t>از زمان عقد قرارداد به مدت یک سال شمسی</a:t>
            </a:r>
            <a:endParaRPr lang="en-US" dirty="0"/>
          </a:p>
          <a:p>
            <a:pPr algn="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848600" cy="1295400"/>
          </a:xfrm>
        </p:spPr>
        <p:txBody>
          <a:bodyPr>
            <a:noAutofit/>
          </a:bodyPr>
          <a:lstStyle/>
          <a:p>
            <a:r>
              <a:rPr lang="en-US" sz="3600" b="1" dirty="0">
                <a:solidFill>
                  <a:schemeClr val="tx1"/>
                </a:solidFill>
              </a:rPr>
              <a:t/>
            </a:r>
            <a:br>
              <a:rPr lang="en-US" sz="3600" b="1" dirty="0">
                <a:solidFill>
                  <a:schemeClr val="tx1"/>
                </a:solidFill>
              </a:rPr>
            </a:br>
            <a:r>
              <a:rPr lang="ar-SA" sz="3600" b="1" dirty="0" smtClean="0">
                <a:solidFill>
                  <a:schemeClr val="tx1"/>
                </a:solidFill>
              </a:rPr>
              <a:t> گوسفند و بز بالغ و نابالغ، کوچ رو یا نیمه کوچ رو</a:t>
            </a:r>
            <a:endParaRPr lang="en-US" sz="3600" b="1" dirty="0">
              <a:solidFill>
                <a:schemeClr val="tx1"/>
              </a:solidFill>
            </a:endParaRPr>
          </a:p>
        </p:txBody>
      </p:sp>
      <p:sp>
        <p:nvSpPr>
          <p:cNvPr id="3" name="Content Placeholder 2"/>
          <p:cNvSpPr>
            <a:spLocks noGrp="1"/>
          </p:cNvSpPr>
          <p:nvPr>
            <p:ph sz="quarter" idx="1"/>
          </p:nvPr>
        </p:nvSpPr>
        <p:spPr>
          <a:xfrm>
            <a:off x="457200" y="1828800"/>
            <a:ext cx="8077200" cy="4721352"/>
          </a:xfrm>
        </p:spPr>
        <p:txBody>
          <a:bodyPr>
            <a:normAutofit lnSpcReduction="10000"/>
          </a:bodyPr>
          <a:lstStyle/>
          <a:p>
            <a:pPr algn="r">
              <a:buNone/>
            </a:pPr>
            <a:r>
              <a:rPr lang="ar-SA" sz="4000" dirty="0" smtClean="0"/>
              <a:t>عوامل </a:t>
            </a:r>
            <a:r>
              <a:rPr lang="ar-SA" sz="4000" dirty="0"/>
              <a:t>خطر تحت </a:t>
            </a:r>
            <a:r>
              <a:rPr lang="ar-SA" sz="4000" dirty="0" smtClean="0"/>
              <a:t>پوشش</a:t>
            </a:r>
            <a:endParaRPr lang="fa-IR" sz="4000" dirty="0" smtClean="0"/>
          </a:p>
          <a:p>
            <a:pPr algn="r">
              <a:buNone/>
            </a:pPr>
            <a:r>
              <a:rPr lang="ar-SA" dirty="0"/>
              <a:t>تلف شدن دام در اثر </a:t>
            </a:r>
            <a:r>
              <a:rPr lang="ar-SA" dirty="0" smtClean="0"/>
              <a:t>خشکسالی</a:t>
            </a:r>
            <a:endParaRPr lang="fa-IR" dirty="0" smtClean="0"/>
          </a:p>
          <a:p>
            <a:pPr algn="r">
              <a:buNone/>
            </a:pPr>
            <a:r>
              <a:rPr lang="ar-SA" dirty="0" smtClean="0"/>
              <a:t>حمله </a:t>
            </a:r>
            <a:r>
              <a:rPr lang="ar-SA" dirty="0"/>
              <a:t>و </a:t>
            </a:r>
            <a:r>
              <a:rPr lang="ar-SA" dirty="0" smtClean="0"/>
              <a:t>حوش</a:t>
            </a:r>
            <a:endParaRPr lang="fa-IR" dirty="0" smtClean="0"/>
          </a:p>
          <a:p>
            <a:pPr algn="r">
              <a:buNone/>
            </a:pPr>
            <a:r>
              <a:rPr lang="ar-SA" dirty="0" smtClean="0"/>
              <a:t>سیل</a:t>
            </a:r>
            <a:endParaRPr lang="fa-IR" dirty="0" smtClean="0"/>
          </a:p>
          <a:p>
            <a:pPr algn="r">
              <a:buNone/>
            </a:pPr>
            <a:r>
              <a:rPr lang="ar-SA" dirty="0" smtClean="0"/>
              <a:t> </a:t>
            </a:r>
            <a:r>
              <a:rPr lang="ar-SA" dirty="0" smtClean="0"/>
              <a:t>تگرگ</a:t>
            </a:r>
            <a:endParaRPr lang="fa-IR" dirty="0" smtClean="0"/>
          </a:p>
          <a:p>
            <a:pPr algn="r">
              <a:buNone/>
            </a:pPr>
            <a:r>
              <a:rPr lang="ar-SA" dirty="0" smtClean="0"/>
              <a:t>سرما </a:t>
            </a:r>
            <a:r>
              <a:rPr lang="ar-SA" dirty="0"/>
              <a:t>و یخ </a:t>
            </a:r>
            <a:r>
              <a:rPr lang="ar-SA" dirty="0" smtClean="0"/>
              <a:t>زدگی</a:t>
            </a:r>
            <a:endParaRPr lang="fa-IR" dirty="0" smtClean="0"/>
          </a:p>
          <a:p>
            <a:pPr algn="r">
              <a:buNone/>
            </a:pPr>
            <a:r>
              <a:rPr lang="ar-SA" dirty="0" smtClean="0"/>
              <a:t>صاعقه</a:t>
            </a:r>
            <a:endParaRPr lang="fa-IR" dirty="0" smtClean="0"/>
          </a:p>
          <a:p>
            <a:pPr algn="r">
              <a:buNone/>
            </a:pPr>
            <a:r>
              <a:rPr lang="ar-SA" dirty="0" smtClean="0"/>
              <a:t> </a:t>
            </a:r>
            <a:r>
              <a:rPr lang="ar-SA" dirty="0" smtClean="0"/>
              <a:t>زلزله</a:t>
            </a:r>
            <a:endParaRPr lang="fa-IR" dirty="0" smtClean="0"/>
          </a:p>
          <a:p>
            <a:pPr algn="r">
              <a:buNone/>
            </a:pPr>
            <a:r>
              <a:rPr lang="ar-SA" dirty="0" smtClean="0"/>
              <a:t> </a:t>
            </a:r>
            <a:r>
              <a:rPr lang="ar-SA" dirty="0"/>
              <a:t>حوادث حمل و نقل و تصادفات جاده ای حین </a:t>
            </a:r>
            <a:r>
              <a:rPr lang="ar-SA" dirty="0" smtClean="0"/>
              <a:t>کوچ</a:t>
            </a:r>
            <a:endParaRPr lang="fa-IR" dirty="0" smtClean="0"/>
          </a:p>
          <a:p>
            <a:pPr algn="r">
              <a:buNone/>
            </a:pPr>
            <a:r>
              <a:rPr lang="ar-SA" dirty="0" smtClean="0"/>
              <a:t>آتش </a:t>
            </a:r>
            <a:r>
              <a:rPr lang="ar-SA" dirty="0"/>
              <a:t>سوزی غیر </a:t>
            </a:r>
            <a:r>
              <a:rPr lang="ar-SA" dirty="0" smtClean="0"/>
              <a:t>عمد</a:t>
            </a:r>
            <a:endParaRPr lang="fa-IR" dirty="0" smtClean="0"/>
          </a:p>
          <a:p>
            <a:pPr algn="r">
              <a:buNone/>
            </a:pPr>
            <a:r>
              <a:rPr lang="en-US" dirty="0" smtClean="0"/>
              <a:t>:</a:t>
            </a:r>
            <a:r>
              <a:rPr lang="en-US" dirty="0"/>
              <a:t> </a:t>
            </a:r>
          </a:p>
          <a:p>
            <a:pPr algn="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8077200" cy="5711952"/>
          </a:xfrm>
        </p:spPr>
        <p:txBody>
          <a:bodyPr/>
          <a:lstStyle/>
          <a:p>
            <a:pPr algn="r">
              <a:buNone/>
            </a:pPr>
            <a:r>
              <a:rPr lang="ar-SA" dirty="0" smtClean="0"/>
              <a:t>مارگزیدگی</a:t>
            </a:r>
            <a:endParaRPr lang="fa-IR" dirty="0" smtClean="0"/>
          </a:p>
          <a:p>
            <a:pPr algn="r">
              <a:buNone/>
            </a:pPr>
            <a:r>
              <a:rPr lang="ar-SA" dirty="0" smtClean="0"/>
              <a:t>هارگزیدگی(با تائید سازمان دامپزشکی</a:t>
            </a:r>
            <a:r>
              <a:rPr lang="ar-SA" dirty="0" smtClean="0"/>
              <a:t>)</a:t>
            </a:r>
            <a:endParaRPr lang="fa-IR" dirty="0" smtClean="0"/>
          </a:p>
          <a:p>
            <a:pPr algn="r">
              <a:buNone/>
            </a:pPr>
            <a:r>
              <a:rPr lang="ar-SA" dirty="0" smtClean="0"/>
              <a:t> پرت شدن از کوه </a:t>
            </a:r>
            <a:endParaRPr lang="fa-IR" dirty="0" smtClean="0"/>
          </a:p>
          <a:p>
            <a:pPr algn="r">
              <a:buNone/>
            </a:pPr>
            <a:r>
              <a:rPr lang="ar-SA" dirty="0" smtClean="0"/>
              <a:t>بیمار یهای : شاربن یا سیاه زخم، تب برفکی، آنتروتوکسمی، سالمونلوز، ذات </a:t>
            </a:r>
            <a:endParaRPr lang="fa-IR" dirty="0" smtClean="0"/>
          </a:p>
          <a:p>
            <a:pPr algn="r">
              <a:buNone/>
            </a:pPr>
            <a:r>
              <a:rPr lang="ar-SA" dirty="0" smtClean="0"/>
              <a:t>الریه فوق حاد یا پنومونی آنزئوتیک، شاربن علامتی، طاعون و نفخ کفی</a:t>
            </a:r>
            <a:r>
              <a:rPr lang="en-US" dirty="0" smtClean="0"/>
              <a:t>.</a:t>
            </a:r>
          </a:p>
          <a:p>
            <a:pPr algn="r">
              <a:buNone/>
            </a:pPr>
            <a:endParaRPr lang="fa-IR" dirty="0" smtClean="0"/>
          </a:p>
          <a:p>
            <a:pPr algn="r">
              <a:buNone/>
            </a:pPr>
            <a:r>
              <a:rPr lang="ar-SA" sz="4800" dirty="0" smtClean="0"/>
              <a:t>مناطق تحت پوشش</a:t>
            </a:r>
            <a:r>
              <a:rPr lang="en-US" sz="4800" dirty="0" smtClean="0"/>
              <a:t> </a:t>
            </a:r>
          </a:p>
          <a:p>
            <a:pPr algn="r">
              <a:buNone/>
            </a:pPr>
            <a:r>
              <a:rPr lang="ar-SA" dirty="0" smtClean="0"/>
              <a:t>سراسر کشور</a:t>
            </a:r>
            <a:endParaRPr lang="en-US" dirty="0" smtClean="0"/>
          </a:p>
          <a:p>
            <a:pPr algn="r">
              <a:buNone/>
            </a:pPr>
            <a:endParaRPr lang="fa-IR" dirty="0" smtClean="0"/>
          </a:p>
          <a:p>
            <a:pPr algn="r">
              <a:buNone/>
            </a:pPr>
            <a:r>
              <a:rPr lang="ar-SA" sz="4400" b="1" dirty="0" smtClean="0"/>
              <a:t>مدت پوشش بیمه</a:t>
            </a:r>
            <a:endParaRPr lang="en-US" sz="4400" b="1" dirty="0" smtClean="0"/>
          </a:p>
          <a:p>
            <a:pPr algn="r">
              <a:buNone/>
            </a:pPr>
            <a:r>
              <a:rPr lang="ar-SA" dirty="0" smtClean="0"/>
              <a:t>از زمان عقد قرار داد به مدت یک سال شمسی</a:t>
            </a:r>
            <a:r>
              <a:rPr lang="en-US" dirty="0" smtClean="0"/>
              <a:t>.</a:t>
            </a:r>
          </a:p>
          <a:p>
            <a:pPr algn="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0"/>
            <a:ext cx="7467600" cy="3425952"/>
          </a:xfrm>
        </p:spPr>
        <p:txBody>
          <a:bodyPr>
            <a:normAutofit/>
          </a:bodyPr>
          <a:lstStyle/>
          <a:p>
            <a:pPr algn="ctr">
              <a:buNone/>
            </a:pPr>
            <a:r>
              <a:rPr lang="fa-IR" sz="6000" b="1" i="1" dirty="0" smtClean="0"/>
              <a:t>با تشکر از توجه شما</a:t>
            </a:r>
            <a:endParaRPr lang="en-US" sz="6000" b="1"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a:solidFill>
                  <a:schemeClr val="tx1"/>
                </a:solidFill>
              </a:rPr>
              <a:t>تاريخچه و اهداف صندوق بيمه محصولات کشاورزي </a:t>
            </a:r>
            <a:r>
              <a:rPr lang="fa-IR" b="1" dirty="0" smtClean="0">
                <a:solidFill>
                  <a:schemeClr val="tx1"/>
                </a:solidFill>
              </a:rPr>
              <a:t>ودامی</a:t>
            </a:r>
            <a:r>
              <a:rPr lang="en-US" b="1" dirty="0">
                <a:solidFill>
                  <a:schemeClr val="tx1"/>
                </a:solidFill>
              </a:rPr>
              <a:t/>
            </a:r>
            <a:br>
              <a:rPr lang="en-US" b="1" dirty="0">
                <a:solidFill>
                  <a:schemeClr val="tx1"/>
                </a:solidFill>
              </a:rPr>
            </a:br>
            <a:endParaRPr lang="en-US" dirty="0">
              <a:solidFill>
                <a:schemeClr val="tx1"/>
              </a:solidFill>
            </a:endParaRPr>
          </a:p>
        </p:txBody>
      </p:sp>
      <p:sp>
        <p:nvSpPr>
          <p:cNvPr id="3" name="Content Placeholder 2"/>
          <p:cNvSpPr>
            <a:spLocks noGrp="1"/>
          </p:cNvSpPr>
          <p:nvPr>
            <p:ph sz="quarter" idx="1"/>
          </p:nvPr>
        </p:nvSpPr>
        <p:spPr/>
        <p:txBody>
          <a:bodyPr>
            <a:normAutofit fontScale="92500"/>
          </a:bodyPr>
          <a:lstStyle/>
          <a:p>
            <a:pPr algn="r">
              <a:buNone/>
            </a:pPr>
            <a:r>
              <a:rPr lang="en-US" b="1" dirty="0"/>
              <a:t> </a:t>
            </a:r>
          </a:p>
          <a:p>
            <a:pPr algn="r">
              <a:buNone/>
            </a:pPr>
            <a:r>
              <a:rPr lang="ar-SA" dirty="0"/>
              <a:t>به منظور حمايت از کشاورزان و دامداراني که در اثر حوادث غير قابل پيش بيني توليدات آنان دچار خسارت و آسيب مي شوند و براي کمک به ادامه فعاليتهاي توليدي آنان، شوراي انقلاب جمهوري اسلامي در تاريخ هشتم بهمن ماه سال پنجاه و هشت تصويب نمود که صندوق ويژه اي به نام " صندوق کمک به خسارت ديدگان محصولات کشاورزي و دامي " در بانک کشاورزي تشکيل شود. بر اساس تبصره پنج مصوبه شوراي انقلاب، وزارت کشاورزي مکلف شد ظرف مدت پنج سال از تصويب اين قانون مطالعات و اقدامات لازم را در مورد اجراي مقررات بيمه محصولات کشاورزي انجام دهد و لايحه نهايي آن را تهيه نمايد. همزمان با آغاز اين فعاليت ، کميته اي مرکب از نمايندگان وزارت کشاورزي ، وزارت برنامه و بودجه وقت ، وزارت امور اقتصاد و دارايي، وزارت بازرگاني، بيمه مرکزي ايران و بانک کشاورزي مامور انجام مطالعات و تدوين لايحه قانوني و تهيه اساسنامه صندوق بيمه محصولات کشاورزي شدند.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normAutofit fontScale="92500" lnSpcReduction="10000"/>
          </a:bodyPr>
          <a:lstStyle/>
          <a:p>
            <a:pPr algn="r">
              <a:buNone/>
            </a:pPr>
            <a:r>
              <a:rPr lang="ar-SA" dirty="0" smtClean="0"/>
              <a:t>. </a:t>
            </a:r>
            <a:r>
              <a:rPr lang="ar-SA" dirty="0" smtClean="0"/>
              <a:t>لايحه مذکور پس از بحث و مذاکره در نشستها و همايشهاي مروبطه نهايتا در تاريخ اول خرداد سال</a:t>
            </a:r>
            <a:r>
              <a:rPr lang="fa-IR" dirty="0" smtClean="0"/>
              <a:t>۶۲</a:t>
            </a:r>
            <a:r>
              <a:rPr lang="ar-SA" dirty="0" smtClean="0"/>
              <a:t> به تصويب مجلس شوراي اسلامي رسيد و جهت اجرا به دولت ابلاغ گرديد و بدين صورت صندوق بيمه محصولات کشاورزي در بانک کشاورزی ايران تشکيل شد. اساسنامه صندوق بيمه محصولات کشاورزي پس از تدوین نهايي در جلسه مورخ </a:t>
            </a:r>
            <a:r>
              <a:rPr lang="fa-IR" dirty="0" smtClean="0"/>
              <a:t>۵</a:t>
            </a:r>
            <a:r>
              <a:rPr lang="ar-SA" dirty="0" smtClean="0"/>
              <a:t> خرداد سال </a:t>
            </a:r>
            <a:r>
              <a:rPr lang="fa-IR" dirty="0" smtClean="0"/>
              <a:t>۶۳</a:t>
            </a:r>
            <a:r>
              <a:rPr lang="ar-SA" dirty="0" smtClean="0"/>
              <a:t> در مجلس شوراي اسلامي به تصويب رسيد و جهت اجرا به دولت ابلاغ شد. براساس مصوبات اساسنامه صندوق بيمه محصولات کشاورزي، مديرعامل بانک کشاورزي به عنوان مديرعامل صندوق مذکور تعيين شد و در تاريخ </a:t>
            </a:r>
            <a:r>
              <a:rPr lang="fa-IR" dirty="0" smtClean="0"/>
              <a:t>۷</a:t>
            </a:r>
            <a:r>
              <a:rPr lang="ar-SA" dirty="0" smtClean="0"/>
              <a:t> تير سال </a:t>
            </a:r>
            <a:r>
              <a:rPr lang="fa-IR" dirty="0" smtClean="0"/>
              <a:t>۳ ۶</a:t>
            </a:r>
            <a:r>
              <a:rPr lang="ar-SA" dirty="0" smtClean="0"/>
              <a:t> اولين مجمع عمومي مرکب از ورزاي کشاورزي، جهاد سازندگي، اقتصاد و دارايي، بازرگاني و رييس سازمان برنامه و بودجه تشکيل گرديد که طي آن </a:t>
            </a:r>
            <a:r>
              <a:rPr lang="fa-IR" dirty="0" smtClean="0"/>
              <a:t>۵</a:t>
            </a:r>
            <a:r>
              <a:rPr lang="ar-SA" dirty="0" smtClean="0"/>
              <a:t>نفر اعضاي هيات مديره صندوق شامل دو نفر از وزارت کشاورزي، يک نفر از وزارت جهاد سازندگي و </a:t>
            </a:r>
            <a:r>
              <a:rPr lang="fa-IR" dirty="0" smtClean="0"/>
              <a:t>۲</a:t>
            </a:r>
            <a:r>
              <a:rPr lang="ar-SA" dirty="0" smtClean="0"/>
              <a:t>نفر از بانک کشاورزي انتخاب شدند و متعاقب آن هيات مديره صندوق از تاريخ </a:t>
            </a:r>
            <a:r>
              <a:rPr lang="fa-IR" dirty="0" smtClean="0"/>
              <a:t>۸</a:t>
            </a:r>
            <a:r>
              <a:rPr lang="ar-SA" dirty="0" smtClean="0"/>
              <a:t>شهريور سال </a:t>
            </a:r>
            <a:r>
              <a:rPr lang="fa-IR" dirty="0" smtClean="0"/>
              <a:t>۳ ۶</a:t>
            </a:r>
            <a:r>
              <a:rPr lang="ar-SA" dirty="0" smtClean="0"/>
              <a:t>در محل صندوق بيمه مستقر و آغاز به کار کرد. صندوق بيمه محصولات کشاروزي بر اساس اهداف و سياست هاي دولت در بخش کشاورزي در قالب برنامه هاي اقتصادي، اجتماعي و فرهنگي، اهداف خود را با مشارکت و همکاري بانک کشاورزي تحقق مي بخشد</a:t>
            </a:r>
            <a:endParaRPr lang="en-US" dirty="0" smtClean="0"/>
          </a:p>
          <a:p>
            <a:pPr algn="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pPr algn="ctr"/>
            <a:r>
              <a:rPr lang="fa-IR" sz="5400" b="1" dirty="0">
                <a:solidFill>
                  <a:schemeClr val="tx1"/>
                </a:solidFill>
              </a:rPr>
              <a:t>پوششهاي‌ بيمه‌ دام‌</a:t>
            </a:r>
            <a:endParaRPr lang="en-US" sz="5400" dirty="0">
              <a:solidFill>
                <a:schemeClr val="tx1"/>
              </a:solidFill>
            </a:endParaRPr>
          </a:p>
        </p:txBody>
      </p:sp>
      <p:sp>
        <p:nvSpPr>
          <p:cNvPr id="3" name="Content Placeholder 2"/>
          <p:cNvSpPr>
            <a:spLocks noGrp="1"/>
          </p:cNvSpPr>
          <p:nvPr>
            <p:ph sz="quarter" idx="1"/>
          </p:nvPr>
        </p:nvSpPr>
        <p:spPr/>
        <p:txBody>
          <a:bodyPr/>
          <a:lstStyle/>
          <a:p>
            <a:pPr algn="r">
              <a:buNone/>
            </a:pPr>
            <a:r>
              <a:rPr lang="fa-IR" dirty="0"/>
              <a:t>پوششهاي‌ بيمه‌اي‌ كه‌ در محدوده‌ جغرافيايي‌ مندرج‌ در بيمه‌نامه‌ به‌ بيمه‌گذار ارائه‌ شده‌ و در تعهدبيمه‌گربراي‌جبران‌ خسارت‌ قرار دارد به‌ </a:t>
            </a:r>
            <a:r>
              <a:rPr lang="fa-IR" dirty="0" smtClean="0"/>
              <a:t>شرح‌ </a:t>
            </a:r>
            <a:r>
              <a:rPr lang="fa-IR" dirty="0"/>
              <a:t>زير </a:t>
            </a:r>
            <a:r>
              <a:rPr lang="fa-IR" dirty="0" smtClean="0"/>
              <a:t>است:‌</a:t>
            </a:r>
            <a:r>
              <a:rPr lang="en-US" dirty="0" smtClean="0"/>
              <a:t> </a:t>
            </a:r>
            <a:r>
              <a:rPr lang="en-US" dirty="0"/>
              <a:t/>
            </a:r>
            <a:br>
              <a:rPr lang="en-US" dirty="0"/>
            </a:br>
            <a:r>
              <a:rPr lang="fa-IR" dirty="0"/>
              <a:t>مرگ‌ ناشي‌ از امراض‌ </a:t>
            </a:r>
            <a:r>
              <a:rPr lang="fa-IR" dirty="0" smtClean="0"/>
              <a:t>طبيعي‌</a:t>
            </a:r>
          </a:p>
          <a:p>
            <a:pPr algn="r">
              <a:buNone/>
            </a:pPr>
            <a:r>
              <a:rPr lang="fa-IR" dirty="0" smtClean="0"/>
              <a:t>بيماري</a:t>
            </a:r>
          </a:p>
          <a:p>
            <a:pPr algn="r">
              <a:buNone/>
            </a:pPr>
            <a:r>
              <a:rPr lang="fa-IR" dirty="0" smtClean="0"/>
              <a:t>‌</a:t>
            </a:r>
            <a:r>
              <a:rPr lang="en-US" dirty="0" smtClean="0"/>
              <a:t> </a:t>
            </a:r>
            <a:r>
              <a:rPr lang="en-US" dirty="0"/>
              <a:t/>
            </a:r>
            <a:br>
              <a:rPr lang="en-US" dirty="0"/>
            </a:br>
            <a:r>
              <a:rPr lang="fa-IR" dirty="0"/>
              <a:t>نقص‌</a:t>
            </a:r>
            <a:r>
              <a:rPr lang="en-US" dirty="0"/>
              <a:t> </a:t>
            </a:r>
            <a:br>
              <a:rPr lang="en-US" dirty="0"/>
            </a:br>
            <a:r>
              <a:rPr lang="fa-IR" dirty="0"/>
              <a:t>حوادث‌ (شامل‌ فوت‌ ناشي‌ از آتش‌سوزي‌ و صاعقه‌</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chemeClr val="tx1"/>
                </a:solidFill>
              </a:rPr>
              <a:t>مواردي‌ كه‌ خارج‌ از تعهد بيمه‌گر است‌ </a:t>
            </a:r>
            <a:endParaRPr lang="en-US" sz="4400" dirty="0">
              <a:solidFill>
                <a:schemeClr val="tx1"/>
              </a:solidFill>
            </a:endParaRPr>
          </a:p>
        </p:txBody>
      </p:sp>
      <p:sp>
        <p:nvSpPr>
          <p:cNvPr id="3" name="Content Placeholder 2"/>
          <p:cNvSpPr>
            <a:spLocks noGrp="1"/>
          </p:cNvSpPr>
          <p:nvPr>
            <p:ph sz="quarter" idx="1"/>
          </p:nvPr>
        </p:nvSpPr>
        <p:spPr/>
        <p:txBody>
          <a:bodyPr>
            <a:normAutofit/>
          </a:bodyPr>
          <a:lstStyle/>
          <a:p>
            <a:pPr algn="r">
              <a:buNone/>
            </a:pPr>
            <a:r>
              <a:rPr lang="en-US" dirty="0"/>
              <a:t/>
            </a:r>
            <a:br>
              <a:rPr lang="en-US" dirty="0"/>
            </a:br>
            <a:r>
              <a:rPr lang="fa-IR" dirty="0"/>
              <a:t>خسارات‌ ناشي‌ از اعمال‌ جراحي‌، تلقيح‌ و مايه‌كوبي‌</a:t>
            </a:r>
            <a:r>
              <a:rPr lang="en-US" dirty="0"/>
              <a:t> </a:t>
            </a:r>
            <a:r>
              <a:rPr lang="fa-IR" dirty="0" smtClean="0"/>
              <a:t>مگر </a:t>
            </a:r>
            <a:r>
              <a:rPr lang="fa-IR" dirty="0"/>
              <a:t>اينكه‌ اين‌ موارد </a:t>
            </a:r>
            <a:endParaRPr lang="fa-IR" dirty="0" smtClean="0"/>
          </a:p>
          <a:p>
            <a:pPr algn="r">
              <a:buNone/>
            </a:pPr>
            <a:r>
              <a:rPr lang="fa-IR" dirty="0" smtClean="0"/>
              <a:t>به‌ </a:t>
            </a:r>
            <a:r>
              <a:rPr lang="fa-IR" dirty="0"/>
              <a:t>منظور جلوگيري‌ ازمرض‌ و يابيماريهاي‌ ناشي‌ از حادثه‌ انجام‌ پذيرد</a:t>
            </a:r>
            <a:r>
              <a:rPr lang="en-US" dirty="0"/>
              <a:t>.</a:t>
            </a:r>
            <a:br>
              <a:rPr lang="en-US" dirty="0"/>
            </a:br>
            <a:r>
              <a:rPr lang="fa-IR" dirty="0"/>
              <a:t>خسارات‌ ناشي‌ از غفلت‌ بيمه‌گذار و كاركنان‌ وي‌ در حفظ و نگهداري‌ يا </a:t>
            </a:r>
            <a:endParaRPr lang="fa-IR" dirty="0" smtClean="0"/>
          </a:p>
          <a:p>
            <a:pPr algn="r">
              <a:buNone/>
            </a:pPr>
            <a:r>
              <a:rPr lang="fa-IR" dirty="0" smtClean="0"/>
              <a:t>اعمال‌ </a:t>
            </a:r>
            <a:r>
              <a:rPr lang="fa-IR" dirty="0"/>
              <a:t>عمدي‌ كه‌ منجر به‌ جراحت‌ و يامسموميت‌ احشام‌ گردد</a:t>
            </a:r>
            <a:r>
              <a:rPr lang="en-US" dirty="0"/>
              <a:t>.</a:t>
            </a:r>
            <a:br>
              <a:rPr lang="en-US" dirty="0"/>
            </a:br>
            <a:r>
              <a:rPr lang="fa-IR" dirty="0"/>
              <a:t>خسارات‌ناشي‌از هرگونه‌ حمل‌ونقل‌ دريايي‌ احشام‌ به‌غير از حمل‌ ازطريق‌ </a:t>
            </a:r>
            <a:endParaRPr lang="fa-IR" dirty="0" smtClean="0"/>
          </a:p>
          <a:p>
            <a:pPr algn="r">
              <a:buNone/>
            </a:pPr>
            <a:r>
              <a:rPr lang="fa-IR" dirty="0" smtClean="0"/>
              <a:t>راههاي‌ </a:t>
            </a:r>
            <a:r>
              <a:rPr lang="fa-IR" dirty="0"/>
              <a:t>مجاز آبي‌ داخلي‌</a:t>
            </a:r>
            <a:r>
              <a:rPr lang="en-US" dirty="0"/>
              <a:t/>
            </a:r>
            <a:br>
              <a:rPr lang="en-US" dirty="0"/>
            </a:br>
            <a:endParaRPr lang="fa-IR" dirty="0" smtClean="0"/>
          </a:p>
          <a:p>
            <a:pPr algn="r">
              <a:buNone/>
            </a:pPr>
            <a:r>
              <a:rPr lang="fa-IR" dirty="0" smtClean="0"/>
              <a:t>خسارات‌ </a:t>
            </a:r>
            <a:r>
              <a:rPr lang="fa-IR" dirty="0"/>
              <a:t>ناشي‌ از جنگ‌</a:t>
            </a:r>
            <a:r>
              <a:rPr lang="en-US" dirty="0"/>
              <a:t/>
            </a:r>
            <a:br>
              <a:rPr lang="en-US" dirty="0"/>
            </a:br>
            <a:r>
              <a:rPr lang="fa-IR" dirty="0"/>
              <a:t>خسارات‌ ناشي‌ از جنگ‌ داخلي‌، شورش‌، آشوب‌، اغتشاش‌ و بلوا</a:t>
            </a:r>
            <a:r>
              <a:rPr lang="en-US" dirty="0"/>
              <a:t>.</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a:r>
              <a:rPr lang="ar-SA" sz="4800" b="1" dirty="0">
                <a:solidFill>
                  <a:schemeClr val="tx1"/>
                </a:solidFill>
              </a:rPr>
              <a:t>شرایط </a:t>
            </a:r>
            <a:r>
              <a:rPr lang="ar-SA" sz="4800" b="1" dirty="0" smtClean="0">
                <a:solidFill>
                  <a:schemeClr val="tx1"/>
                </a:solidFill>
              </a:rPr>
              <a:t>بیمه</a:t>
            </a:r>
            <a:r>
              <a:rPr lang="fa-IR" sz="4800" b="1" dirty="0" smtClean="0">
                <a:solidFill>
                  <a:schemeClr val="tx1"/>
                </a:solidFill>
              </a:rPr>
              <a:t> </a:t>
            </a:r>
            <a:r>
              <a:rPr lang="ar-SA" sz="4800" b="1" dirty="0" smtClean="0">
                <a:solidFill>
                  <a:schemeClr val="tx1"/>
                </a:solidFill>
              </a:rPr>
              <a:t>نامه </a:t>
            </a:r>
            <a:r>
              <a:rPr lang="ar-SA" sz="4800" b="1" dirty="0">
                <a:solidFill>
                  <a:schemeClr val="tx1"/>
                </a:solidFill>
              </a:rPr>
              <a:t>دامداری</a:t>
            </a:r>
            <a:endParaRPr lang="en-US" sz="4800" dirty="0">
              <a:solidFill>
                <a:schemeClr val="tx1"/>
              </a:solidFill>
            </a:endParaRPr>
          </a:p>
        </p:txBody>
      </p:sp>
      <p:sp>
        <p:nvSpPr>
          <p:cNvPr id="3" name="Content Placeholder 2"/>
          <p:cNvSpPr>
            <a:spLocks noGrp="1"/>
          </p:cNvSpPr>
          <p:nvPr>
            <p:ph sz="quarter" idx="1"/>
          </p:nvPr>
        </p:nvSpPr>
        <p:spPr/>
        <p:txBody>
          <a:bodyPr>
            <a:normAutofit/>
          </a:bodyPr>
          <a:lstStyle/>
          <a:p>
            <a:pPr algn="r" rtl="1">
              <a:buNone/>
            </a:pPr>
            <a:r>
              <a:rPr lang="ar-SA" b="1" dirty="0"/>
              <a:t>خطرات تحت پوشش:</a:t>
            </a:r>
            <a:endParaRPr lang="en-US" dirty="0"/>
          </a:p>
          <a:p>
            <a:pPr algn="r" rtl="1">
              <a:buNone/>
            </a:pPr>
            <a:r>
              <a:rPr lang="ar-SA" dirty="0"/>
              <a:t>آتش­سوزی، انفجار، صاعقه، زلزله و آتشفشان، سیل، سرقت</a:t>
            </a:r>
            <a:endParaRPr lang="en-US" dirty="0"/>
          </a:p>
          <a:p>
            <a:pPr algn="r" rtl="1">
              <a:buNone/>
            </a:pPr>
            <a:r>
              <a:rPr lang="ar-SA" b="1" dirty="0"/>
              <a:t>نرخ حق­ بیمه پوشش اجباری: (شامل خطرات آتش­سوزی، انفجار، صاعقه، زلزله، آتشفشان، سیل)</a:t>
            </a:r>
            <a:endParaRPr lang="en-US" dirty="0"/>
          </a:p>
          <a:p>
            <a:pPr algn="r">
              <a:buNone/>
            </a:pPr>
            <a:r>
              <a:rPr lang="ar-SA" dirty="0"/>
              <a:t>برای ارزش تمام سرمایه­ های دامداری: 3/3 </a:t>
            </a:r>
            <a:r>
              <a:rPr lang="ar-SA" dirty="0" smtClean="0"/>
              <a:t>درهزار</a:t>
            </a:r>
            <a:endParaRPr lang="fa-IR" dirty="0" smtClean="0"/>
          </a:p>
          <a:p>
            <a:pPr algn="r" rtl="1">
              <a:buNone/>
            </a:pPr>
            <a:r>
              <a:rPr lang="ar-SA" b="1" dirty="0"/>
              <a:t>نرخ حق­ بیمه پوشش اختیاری سرقت: </a:t>
            </a:r>
            <a:r>
              <a:rPr lang="ar-SA" dirty="0"/>
              <a:t>(با فرانشیز 5% مبلغ خسارت در هر حادثه)</a:t>
            </a:r>
            <a:endParaRPr lang="en-US" dirty="0"/>
          </a:p>
          <a:p>
            <a:pPr algn="r" rtl="1">
              <a:buNone/>
            </a:pPr>
            <a:r>
              <a:rPr lang="ar-SA" dirty="0"/>
              <a:t>پوشش سرقت فقط برای ارزش سرمایه­ های درخواستی: 6 درهزار</a:t>
            </a:r>
            <a:endParaRPr lang="en-US" dirty="0"/>
          </a:p>
          <a:p>
            <a:pPr algn="r" rtl="1">
              <a:buNone/>
            </a:pPr>
            <a:r>
              <a:rPr lang="ar-SA" dirty="0"/>
              <a:t>به مبالغ حق­ بیمه فوق، 5% مالیات بر ارزش افزوده اضافه و حق­ بیمه قابل پرداخت تعیین می­شود.</a:t>
            </a:r>
            <a:endParaRPr lang="en-US" dirty="0"/>
          </a:p>
          <a:p>
            <a:pPr algn="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Autofit/>
          </a:bodyPr>
          <a:lstStyle/>
          <a:p>
            <a:pPr algn="ctr"/>
            <a:r>
              <a:rPr lang="ar-SA" sz="4800" b="1" dirty="0">
                <a:solidFill>
                  <a:schemeClr val="tx1"/>
                </a:solidFill>
              </a:rPr>
              <a:t>شرایط خاص </a:t>
            </a:r>
            <a:r>
              <a:rPr lang="ar-SA" sz="4800" b="1" dirty="0" smtClean="0">
                <a:solidFill>
                  <a:schemeClr val="tx1"/>
                </a:solidFill>
              </a:rPr>
              <a:t>بیمه</a:t>
            </a:r>
            <a:r>
              <a:rPr lang="fa-IR" sz="4800" b="1" dirty="0" smtClean="0">
                <a:solidFill>
                  <a:schemeClr val="tx1"/>
                </a:solidFill>
              </a:rPr>
              <a:t> </a:t>
            </a:r>
            <a:r>
              <a:rPr lang="ar-SA" sz="4800" b="1" dirty="0" smtClean="0">
                <a:solidFill>
                  <a:schemeClr val="tx1"/>
                </a:solidFill>
              </a:rPr>
              <a:t>نامه</a:t>
            </a:r>
            <a:endParaRPr lang="en-US" sz="4800"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pPr algn="r" rtl="1">
              <a:buNone/>
            </a:pPr>
            <a:r>
              <a:rPr lang="ar-SA" dirty="0" smtClean="0"/>
              <a:t>مجهز </a:t>
            </a:r>
            <a:r>
              <a:rPr lang="ar-SA" dirty="0"/>
              <a:t>بودن به وسایل اطفاء حریق متناسب با وسعت و گستردگی دامداری. </a:t>
            </a:r>
            <a:endParaRPr lang="en-US" dirty="0"/>
          </a:p>
          <a:p>
            <a:pPr algn="r" rtl="1">
              <a:buNone/>
            </a:pPr>
            <a:r>
              <a:rPr lang="ar-SA" dirty="0" smtClean="0"/>
              <a:t>در </a:t>
            </a:r>
            <a:r>
              <a:rPr lang="ar-SA" dirty="0"/>
              <a:t>صورتیکه سرمایه (ارزش) کل موجودی علوفه بیش از 1،000،000،000ریال (یکصد میلیون تومان) باشد لازم است جهت برخورداری از پوشش کامل بیمه­ ای، علوفه­ ها در دپوهای با فواصل حداقل 15 متر و با ارزش حداکثر 1،000،000،000ریال قرار گیرند</a:t>
            </a:r>
            <a:r>
              <a:rPr lang="ar-SA" dirty="0" smtClean="0"/>
              <a:t>.</a:t>
            </a:r>
            <a:endParaRPr lang="fa-IR" dirty="0" smtClean="0"/>
          </a:p>
          <a:p>
            <a:pPr algn="r" rtl="1">
              <a:buNone/>
            </a:pPr>
            <a:endParaRPr lang="en-US" dirty="0"/>
          </a:p>
          <a:p>
            <a:pPr algn="r" rtl="1">
              <a:buNone/>
            </a:pPr>
            <a:r>
              <a:rPr lang="ar-SA" dirty="0" smtClean="0"/>
              <a:t>در </a:t>
            </a:r>
            <a:r>
              <a:rPr lang="ar-SA" dirty="0"/>
              <a:t>فاصله مناسب تا دیوارهای دامداری و نیز متناسب با جهت وزش باد چیده شوند.</a:t>
            </a:r>
            <a:endParaRPr lang="en-US" dirty="0"/>
          </a:p>
          <a:p>
            <a:pPr algn="r" rtl="1">
              <a:buNone/>
            </a:pPr>
            <a:r>
              <a:rPr lang="ar-SA" dirty="0" smtClean="0"/>
              <a:t>در </a:t>
            </a:r>
            <a:r>
              <a:rPr lang="ar-SA" dirty="0"/>
              <a:t>هنگام سرقت حضور نگهبان در محل موردبیمه الزامی است و در صورت عدم حضور، خطر سرقت تحت پوشش نمی­باشد.</a:t>
            </a:r>
            <a:endParaRPr lang="en-US" dirty="0"/>
          </a:p>
          <a:p>
            <a:pPr algn="r" rtl="1">
              <a:buNone/>
            </a:pPr>
            <a:r>
              <a:rPr lang="ar-SA" dirty="0" smtClean="0"/>
              <a:t>تامین </a:t>
            </a:r>
            <a:r>
              <a:rPr lang="ar-SA" dirty="0"/>
              <a:t>روشنایی دامداری جهت سهولت امر نگهبانی دامداری.</a:t>
            </a:r>
            <a:endParaRPr lang="en-US" dirty="0"/>
          </a:p>
          <a:p>
            <a:pPr algn="r" rtl="1">
              <a:buNone/>
            </a:pPr>
            <a:r>
              <a:rPr lang="ar-SA" dirty="0" smtClean="0"/>
              <a:t>استفاده </a:t>
            </a:r>
            <a:r>
              <a:rPr lang="ar-SA" dirty="0"/>
              <a:t>از سگ نگهبان متناسب با وسعت دامداری.</a:t>
            </a:r>
            <a:endParaRPr lang="en-US" dirty="0"/>
          </a:p>
          <a:p>
            <a:pPr algn="r">
              <a:buNone/>
            </a:pPr>
            <a:r>
              <a:rPr lang="ar-SA" dirty="0" smtClean="0"/>
              <a:t>محصور </a:t>
            </a:r>
            <a:r>
              <a:rPr lang="ar-SA" dirty="0"/>
              <a:t>بودن دامداری با دیوار یا حصار مناسب و استفاده از قفل مناسب جهت درب­ها</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Autofit/>
          </a:bodyPr>
          <a:lstStyle/>
          <a:p>
            <a:pPr algn="ctr"/>
            <a:r>
              <a:rPr lang="ar-SA" sz="5400" b="1" dirty="0">
                <a:solidFill>
                  <a:schemeClr val="tx1"/>
                </a:solidFill>
              </a:rPr>
              <a:t>پوشش­های مجانی</a:t>
            </a:r>
            <a:endParaRPr lang="en-US" sz="5400" dirty="0">
              <a:solidFill>
                <a:schemeClr val="tx1"/>
              </a:solidFill>
            </a:endParaRPr>
          </a:p>
        </p:txBody>
      </p:sp>
      <p:sp>
        <p:nvSpPr>
          <p:cNvPr id="3" name="Content Placeholder 2"/>
          <p:cNvSpPr>
            <a:spLocks noGrp="1"/>
          </p:cNvSpPr>
          <p:nvPr>
            <p:ph sz="quarter" idx="1"/>
          </p:nvPr>
        </p:nvSpPr>
        <p:spPr/>
        <p:txBody>
          <a:bodyPr>
            <a:normAutofit/>
          </a:bodyPr>
          <a:lstStyle/>
          <a:p>
            <a:pPr algn="r" rtl="1">
              <a:buNone/>
            </a:pPr>
            <a:r>
              <a:rPr lang="ar-SA" dirty="0"/>
              <a:t>1. درصورتیکه مبلغ حق­بیمه بیش از 10.000.000 ریال باشد، پوشش حادثه برای حداقل 2نفر و با سرمایه 50.000.000 ریال که بنابه مبلغ حق­بیمه بیمه آتش­سوزی دامداری تا 10نفر را نیز می­تواند تحت پوشش قرار دهد. مابقی کارکنان و کارگران نیز می­توانند طبق شرایط مربوطه تحت پوشش قرار گیرند.</a:t>
            </a:r>
            <a:endParaRPr lang="en-US" dirty="0"/>
          </a:p>
          <a:p>
            <a:pPr algn="r" rtl="1">
              <a:buNone/>
            </a:pPr>
            <a:r>
              <a:rPr lang="ar-SA" dirty="0"/>
              <a:t>2. در صورتیکه در هر حادثه سرقت نگهبان (نگهبانان) دچار آسیب گردند، سقف پرداخت غرامت فوت و نقص­ عضو جمعا تا مبلغ 5.000.000 ریال خواهدبود.</a:t>
            </a:r>
            <a:endParaRPr lang="en-US" dirty="0"/>
          </a:p>
          <a:p>
            <a:pPr algn="r" rtl="1">
              <a:buNone/>
            </a:pPr>
            <a:r>
              <a:rPr lang="ar-SA" dirty="0"/>
              <a:t>3. موجودی شیر دامداری (تا سقف تولید روزانه دامداری) در قبال آتش­سوزی و فساد ناشی از آتش­سوزی تحت پوشش می­باشد.</a:t>
            </a:r>
            <a:endParaRPr lang="en-US" dirty="0"/>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100</TotalTime>
  <Words>1358</Words>
  <Application>Microsoft Office PowerPoint</Application>
  <PresentationFormat>On-screen Show (4:3)</PresentationFormat>
  <Paragraphs>173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Oriel</vt:lpstr>
      <vt:lpstr>بیمه دام</vt:lpstr>
      <vt:lpstr>Slide 2</vt:lpstr>
      <vt:lpstr>تاريخچه و اهداف صندوق بيمه محصولات کشاورزي ودامی </vt:lpstr>
      <vt:lpstr>Slide 4</vt:lpstr>
      <vt:lpstr>پوششهاي‌ بيمه‌ دام‌</vt:lpstr>
      <vt:lpstr>مواردي‌ كه‌ خارج‌ از تعهد بيمه‌گر است‌ </vt:lpstr>
      <vt:lpstr>شرایط بیمه نامه دامداری</vt:lpstr>
      <vt:lpstr>شرایط خاص بیمه نامه</vt:lpstr>
      <vt:lpstr>پوشش­های مجانی</vt:lpstr>
      <vt:lpstr>گزینه های انتخابی بیمه­ گذار</vt:lpstr>
      <vt:lpstr>نحوه پرداخت</vt:lpstr>
      <vt:lpstr>آيين نامه شماره ۱۵ مجاز نمودن شركت هاي بيمه به صدور بيمه نامه براي انواع دام و طيور </vt:lpstr>
      <vt:lpstr>عوامل خطر تحت پوشش بیمه گاو  </vt:lpstr>
      <vt:lpstr>Slide 14</vt:lpstr>
      <vt:lpstr>Slide 15</vt:lpstr>
      <vt:lpstr>آسیب ها و بیماریهای دستگاه تناسلی</vt:lpstr>
      <vt:lpstr>اختلالات عمومی اندامهای حرکتی </vt:lpstr>
      <vt:lpstr>بیماریهای عفونی </vt:lpstr>
      <vt:lpstr>عوامل طبیعی غیرقابل پیشگیری </vt:lpstr>
      <vt:lpstr>عوامل خطر تحت پوشش اسب </vt:lpstr>
      <vt:lpstr>  عوامل خطر تحت پوشش شتر</vt:lpstr>
      <vt:lpstr>بیماریها</vt:lpstr>
      <vt:lpstr>Slide 23</vt:lpstr>
      <vt:lpstr>  گوسفند و بز بالغ و نابالغ، کوچ رو یا نیمه کوچ رو</vt:lpstr>
      <vt:lpstr>Slide 25</vt:lpstr>
      <vt:lpstr>Slide 26</vt:lpstr>
    </vt:vector>
  </TitlesOfParts>
  <Company>NPSoft.ir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NPSoft</dc:creator>
  <cp:lastModifiedBy>Pakdaman</cp:lastModifiedBy>
  <cp:revision>81</cp:revision>
  <dcterms:created xsi:type="dcterms:W3CDTF">2015-05-20T14:14:23Z</dcterms:created>
  <dcterms:modified xsi:type="dcterms:W3CDTF">2015-05-21T09:22:42Z</dcterms:modified>
</cp:coreProperties>
</file>