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8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B81CC69-8494-49F0-B0A4-54AD73E0B7A4}" type="datetimeFigureOut">
              <a:rPr lang="fa-IR" smtClean="0"/>
              <a:pPr/>
              <a:t>07/12/1435</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7272999E-FA75-4335-8722-8904092BA6E0}"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81CC69-8494-49F0-B0A4-54AD73E0B7A4}" type="datetimeFigureOut">
              <a:rPr lang="fa-IR" smtClean="0"/>
              <a:pPr/>
              <a:t>07/12/1435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272999E-FA75-4335-8722-8904092BA6E0}"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81CC69-8494-49F0-B0A4-54AD73E0B7A4}" type="datetimeFigureOut">
              <a:rPr lang="fa-IR" smtClean="0"/>
              <a:pPr/>
              <a:t>07/12/1435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272999E-FA75-4335-8722-8904092BA6E0}"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81CC69-8494-49F0-B0A4-54AD73E0B7A4}" type="datetimeFigureOut">
              <a:rPr lang="fa-IR" smtClean="0"/>
              <a:pPr/>
              <a:t>07/12/1435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272999E-FA75-4335-8722-8904092BA6E0}"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B81CC69-8494-49F0-B0A4-54AD73E0B7A4}" type="datetimeFigureOut">
              <a:rPr lang="fa-IR" smtClean="0"/>
              <a:pPr/>
              <a:t>07/12/1435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272999E-FA75-4335-8722-8904092BA6E0}"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B81CC69-8494-49F0-B0A4-54AD73E0B7A4}" type="datetimeFigureOut">
              <a:rPr lang="fa-IR" smtClean="0"/>
              <a:pPr/>
              <a:t>07/12/1435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272999E-FA75-4335-8722-8904092BA6E0}"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B81CC69-8494-49F0-B0A4-54AD73E0B7A4}" type="datetimeFigureOut">
              <a:rPr lang="fa-IR" smtClean="0"/>
              <a:pPr/>
              <a:t>07/12/1435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272999E-FA75-4335-8722-8904092BA6E0}"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B81CC69-8494-49F0-B0A4-54AD73E0B7A4}" type="datetimeFigureOut">
              <a:rPr lang="fa-IR" smtClean="0"/>
              <a:pPr/>
              <a:t>07/12/1435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7272999E-FA75-4335-8722-8904092BA6E0}"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81CC69-8494-49F0-B0A4-54AD73E0B7A4}" type="datetimeFigureOut">
              <a:rPr lang="fa-IR" smtClean="0"/>
              <a:pPr/>
              <a:t>07/12/1435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272999E-FA75-4335-8722-8904092BA6E0}"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B81CC69-8494-49F0-B0A4-54AD73E0B7A4}" type="datetimeFigureOut">
              <a:rPr lang="fa-IR" smtClean="0"/>
              <a:pPr/>
              <a:t>07/12/1435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272999E-FA75-4335-8722-8904092BA6E0}"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B81CC69-8494-49F0-B0A4-54AD73E0B7A4}" type="datetimeFigureOut">
              <a:rPr lang="fa-IR" smtClean="0"/>
              <a:pPr/>
              <a:t>07/12/1435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7272999E-FA75-4335-8722-8904092BA6E0}"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B81CC69-8494-49F0-B0A4-54AD73E0B7A4}" type="datetimeFigureOut">
              <a:rPr lang="fa-IR" smtClean="0"/>
              <a:pPr/>
              <a:t>07/12/1435</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72999E-FA75-4335-8722-8904092BA6E0}"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642918"/>
            <a:ext cx="7851648" cy="1828800"/>
          </a:xfrm>
        </p:spPr>
        <p:txBody>
          <a:bodyPr>
            <a:normAutofit/>
          </a:bodyPr>
          <a:lstStyle/>
          <a:p>
            <a:pPr algn="ctr"/>
            <a:r>
              <a:rPr lang="fa-IR" sz="6600" dirty="0" smtClean="0">
                <a:cs typeface="2  Davat" pitchFamily="2" charset="-78"/>
              </a:rPr>
              <a:t>بسم الله الرحمن الرحیم</a:t>
            </a:r>
            <a:endParaRPr lang="fa-IR" sz="6600" dirty="0">
              <a:cs typeface="2  Davat" pitchFamily="2" charset="-78"/>
            </a:endParaRPr>
          </a:p>
        </p:txBody>
      </p:sp>
      <p:sp>
        <p:nvSpPr>
          <p:cNvPr id="3" name="Subtitle 2"/>
          <p:cNvSpPr>
            <a:spLocks noGrp="1"/>
          </p:cNvSpPr>
          <p:nvPr>
            <p:ph type="subTitle" idx="1"/>
          </p:nvPr>
        </p:nvSpPr>
        <p:spPr/>
        <p:txBody>
          <a:bodyPr>
            <a:noAutofit/>
          </a:bodyPr>
          <a:lstStyle/>
          <a:p>
            <a:pPr algn="ctr"/>
            <a:r>
              <a:rPr lang="fa-IR" sz="3600" dirty="0" smtClean="0">
                <a:cs typeface="2  Davat" pitchFamily="2" charset="-78"/>
              </a:rPr>
              <a:t>معرفی مدیریت ریسک</a:t>
            </a:r>
          </a:p>
          <a:p>
            <a:pPr algn="ctr"/>
            <a:r>
              <a:rPr lang="fa-IR" sz="3600" dirty="0" smtClean="0">
                <a:cs typeface="2  Davat" pitchFamily="2" charset="-78"/>
              </a:rPr>
              <a:t>استاد  راهنما: جناب آقای دکتر ناطق</a:t>
            </a:r>
          </a:p>
          <a:p>
            <a:pPr algn="ctr"/>
            <a:r>
              <a:rPr lang="fa-IR" sz="3600" dirty="0" smtClean="0">
                <a:cs typeface="2  Davat" pitchFamily="2" charset="-78"/>
              </a:rPr>
              <a:t>گردآورنده: فاطمه سادات سجادی</a:t>
            </a:r>
            <a:endParaRPr lang="fa-IR" sz="3600" dirty="0">
              <a:cs typeface="2  Davat" pitchFamily="2" charset="-78"/>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142984"/>
            <a:ext cx="8229600" cy="4389120"/>
          </a:xfrm>
        </p:spPr>
        <p:txBody>
          <a:bodyPr>
            <a:normAutofit/>
          </a:bodyPr>
          <a:lstStyle/>
          <a:p>
            <a:pPr algn="just"/>
            <a:r>
              <a:rPr lang="fa-IR" sz="2800" b="1" dirty="0" smtClean="0">
                <a:solidFill>
                  <a:srgbClr val="FF0000"/>
                </a:solidFill>
                <a:latin typeface="Tahoma" pitchFamily="34" charset="0"/>
                <a:ea typeface="Tahoma" pitchFamily="34" charset="0"/>
                <a:cs typeface="Tahoma" pitchFamily="34" charset="0"/>
              </a:rPr>
              <a:t>وظایف عمده مدیریت ریسک</a:t>
            </a:r>
          </a:p>
          <a:p>
            <a:pPr algn="just">
              <a:buNone/>
            </a:pPr>
            <a:endParaRPr lang="en-US" sz="2400" dirty="0" smtClean="0">
              <a:solidFill>
                <a:schemeClr val="tx2">
                  <a:lumMod val="60000"/>
                  <a:lumOff val="40000"/>
                </a:schemeClr>
              </a:solidFill>
              <a:latin typeface="Tahoma" pitchFamily="34" charset="0"/>
              <a:ea typeface="Tahoma" pitchFamily="34" charset="0"/>
              <a:cs typeface="Tahoma" pitchFamily="34" charset="0"/>
            </a:endParaRPr>
          </a:p>
          <a:p>
            <a:pPr algn="just"/>
            <a:r>
              <a:rPr lang="fa-IR" sz="2400" dirty="0" smtClean="0">
                <a:latin typeface="Tahoma" pitchFamily="34" charset="0"/>
                <a:ea typeface="Tahoma" pitchFamily="34" charset="0"/>
                <a:cs typeface="Tahoma" pitchFamily="34" charset="0"/>
              </a:rPr>
              <a:t>در بیشتر کشورهای پیشرو در زمینه کاربرد تکنیک های مدیریت ریسک، بسته به نوع فعالیت، اهداف و رسالت اصلی سازمان، یک بیانیه و ماموریت کلی برای واحد مدیریت ریسک سازمان تعریف می شود که بیانگر چارچوب اصلی مساعدت های مدیریت ریسک برای دستیابی به اهداف عالی سازمان است. این بیانیه معمولا به صورت عبارت هایی با مفاهیم کلی و در ارتباط با وظایف مدیریت ریسک در قبال بخش های مختلف سازمان بیان می گردد.</a:t>
            </a:r>
            <a:endParaRPr lang="en-US" sz="2400" dirty="0" smtClean="0">
              <a:latin typeface="Tahoma" pitchFamily="34" charset="0"/>
              <a:ea typeface="Tahoma" pitchFamily="34" charset="0"/>
              <a:cs typeface="Tahoma" pitchFamily="34" charset="0"/>
            </a:endParaRPr>
          </a:p>
          <a:p>
            <a:pPr algn="just"/>
            <a:endParaRPr lang="fa-IR" sz="2400" dirty="0">
              <a:latin typeface="Tahoma" pitchFamily="34" charset="0"/>
              <a:ea typeface="Tahoma" pitchFamily="34" charset="0"/>
              <a:cs typeface="Tahoma" pitchFamily="34" charset="0"/>
            </a:endParaRPr>
          </a:p>
        </p:txBody>
      </p:sp>
    </p:spTree>
  </p:cSld>
  <p:clrMapOvr>
    <a:masterClrMapping/>
  </p:clrMapOvr>
  <p:transition>
    <p:whee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142984"/>
            <a:ext cx="8229600" cy="4389120"/>
          </a:xfrm>
        </p:spPr>
        <p:txBody>
          <a:bodyPr/>
          <a:lstStyle/>
          <a:p>
            <a:r>
              <a:rPr lang="fa-IR" sz="3200" b="1" dirty="0" smtClean="0">
                <a:solidFill>
                  <a:srgbClr val="FF0000"/>
                </a:solidFill>
                <a:latin typeface="Tahoma" pitchFamily="34" charset="0"/>
                <a:ea typeface="Tahoma" pitchFamily="34" charset="0"/>
                <a:cs typeface="Tahoma" pitchFamily="34" charset="0"/>
              </a:rPr>
              <a:t>مراحل فرآیند مدیریت ریسک</a:t>
            </a:r>
          </a:p>
          <a:p>
            <a:pPr>
              <a:buNone/>
            </a:pPr>
            <a:endParaRPr lang="en-US" sz="2800" dirty="0" smtClean="0">
              <a:solidFill>
                <a:srgbClr val="FF0000"/>
              </a:solidFill>
            </a:endParaRPr>
          </a:p>
          <a:p>
            <a:r>
              <a:rPr lang="fa-IR" dirty="0" smtClean="0"/>
              <a:t>فرآیند مدیریت ریسک چهار مرحله دارد:</a:t>
            </a:r>
          </a:p>
          <a:p>
            <a:pPr>
              <a:buNone/>
            </a:pPr>
            <a:endParaRPr lang="en-US" sz="2400" b="1" dirty="0" smtClean="0">
              <a:solidFill>
                <a:schemeClr val="accent3"/>
              </a:solidFill>
            </a:endParaRPr>
          </a:p>
          <a:p>
            <a:r>
              <a:rPr lang="fa-IR" sz="2400" b="1" dirty="0" smtClean="0">
                <a:solidFill>
                  <a:schemeClr val="accent3"/>
                </a:solidFill>
                <a:latin typeface="Tahoma" pitchFamily="34" charset="0"/>
                <a:ea typeface="Tahoma" pitchFamily="34" charset="0"/>
                <a:cs typeface="Tahoma" pitchFamily="34" charset="0"/>
              </a:rPr>
              <a:t>1-شناسایی موارد در معرض خسارت</a:t>
            </a:r>
            <a:endParaRPr lang="en-US" sz="2400" b="1" dirty="0" smtClean="0">
              <a:solidFill>
                <a:schemeClr val="accent3"/>
              </a:solidFill>
              <a:latin typeface="Tahoma" pitchFamily="34" charset="0"/>
              <a:ea typeface="Tahoma" pitchFamily="34" charset="0"/>
              <a:cs typeface="Tahoma" pitchFamily="34" charset="0"/>
            </a:endParaRPr>
          </a:p>
          <a:p>
            <a:r>
              <a:rPr lang="fa-IR" sz="2400" b="1" dirty="0" smtClean="0">
                <a:solidFill>
                  <a:schemeClr val="accent3"/>
                </a:solidFill>
                <a:latin typeface="Tahoma" pitchFamily="34" charset="0"/>
                <a:ea typeface="Tahoma" pitchFamily="34" charset="0"/>
                <a:cs typeface="Tahoma" pitchFamily="34" charset="0"/>
              </a:rPr>
              <a:t>2-تجزیه و تحلیل موارد در معرض خسارت</a:t>
            </a:r>
            <a:endParaRPr lang="en-US" sz="2400" b="1" dirty="0" smtClean="0">
              <a:solidFill>
                <a:schemeClr val="accent3"/>
              </a:solidFill>
              <a:latin typeface="Tahoma" pitchFamily="34" charset="0"/>
              <a:ea typeface="Tahoma" pitchFamily="34" charset="0"/>
              <a:cs typeface="Tahoma" pitchFamily="34" charset="0"/>
            </a:endParaRPr>
          </a:p>
          <a:p>
            <a:r>
              <a:rPr lang="fa-IR" sz="2400" b="1" dirty="0" smtClean="0">
                <a:solidFill>
                  <a:schemeClr val="accent3"/>
                </a:solidFill>
                <a:latin typeface="Tahoma" pitchFamily="34" charset="0"/>
                <a:ea typeface="Tahoma" pitchFamily="34" charset="0"/>
                <a:cs typeface="Tahoma" pitchFamily="34" charset="0"/>
              </a:rPr>
              <a:t>3-انتخاب شیوه های مناسب برای اداره موارد در معرض خسارت</a:t>
            </a:r>
            <a:endParaRPr lang="en-US" sz="2400" b="1" dirty="0" smtClean="0">
              <a:solidFill>
                <a:schemeClr val="accent3"/>
              </a:solidFill>
              <a:latin typeface="Tahoma" pitchFamily="34" charset="0"/>
              <a:ea typeface="Tahoma" pitchFamily="34" charset="0"/>
              <a:cs typeface="Tahoma" pitchFamily="34" charset="0"/>
            </a:endParaRPr>
          </a:p>
          <a:p>
            <a:r>
              <a:rPr lang="fa-IR" sz="2400" b="1" dirty="0" smtClean="0">
                <a:solidFill>
                  <a:schemeClr val="accent3"/>
                </a:solidFill>
                <a:latin typeface="Tahoma" pitchFamily="34" charset="0"/>
                <a:ea typeface="Tahoma" pitchFamily="34" charset="0"/>
                <a:cs typeface="Tahoma" pitchFamily="34" charset="0"/>
              </a:rPr>
              <a:t>4-اجرا و پایش برنامه های مدیریت ریسک</a:t>
            </a:r>
            <a:endParaRPr lang="fa-IR" sz="2400" b="1" dirty="0">
              <a:solidFill>
                <a:schemeClr val="accent3"/>
              </a:solidFill>
              <a:latin typeface="Tahoma" pitchFamily="34" charset="0"/>
              <a:ea typeface="Tahoma" pitchFamily="34" charset="0"/>
              <a:cs typeface="Tahoma" pitchFamily="34" charset="0"/>
            </a:endParaRPr>
          </a:p>
        </p:txBody>
      </p:sp>
    </p:spTree>
  </p:cSld>
  <p:clrMapOvr>
    <a:masterClrMapping/>
  </p:clrMapOvr>
  <p:transition>
    <p:blind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29600" cy="4389120"/>
          </a:xfrm>
        </p:spPr>
        <p:txBody>
          <a:bodyPr>
            <a:normAutofit/>
          </a:bodyPr>
          <a:lstStyle/>
          <a:p>
            <a:pPr algn="just"/>
            <a:r>
              <a:rPr lang="fa-IR" sz="2800" b="1" dirty="0" smtClean="0">
                <a:solidFill>
                  <a:srgbClr val="FF0000"/>
                </a:solidFill>
                <a:latin typeface="Tahoma" pitchFamily="34" charset="0"/>
                <a:ea typeface="Tahoma" pitchFamily="34" charset="0"/>
                <a:cs typeface="Tahoma" pitchFamily="34" charset="0"/>
              </a:rPr>
              <a:t>مرحله اول :</a:t>
            </a:r>
          </a:p>
          <a:p>
            <a:pPr algn="just">
              <a:buNone/>
            </a:pPr>
            <a:r>
              <a:rPr lang="fa-IR" sz="2400" b="1" dirty="0" smtClean="0">
                <a:solidFill>
                  <a:schemeClr val="tx2">
                    <a:lumMod val="60000"/>
                    <a:lumOff val="40000"/>
                  </a:schemeClr>
                </a:solidFill>
                <a:latin typeface="Tahoma" pitchFamily="34" charset="0"/>
                <a:ea typeface="Tahoma" pitchFamily="34" charset="0"/>
                <a:cs typeface="Tahoma" pitchFamily="34" charset="0"/>
              </a:rPr>
              <a:t>شناسایی موارد در معرض خسارت</a:t>
            </a:r>
            <a:r>
              <a:rPr lang="fa-IR" sz="2400" dirty="0" smtClean="0">
                <a:solidFill>
                  <a:schemeClr val="tx2">
                    <a:lumMod val="60000"/>
                    <a:lumOff val="40000"/>
                  </a:schemeClr>
                </a:solidFill>
                <a:latin typeface="Tahoma" pitchFamily="34" charset="0"/>
                <a:ea typeface="Tahoma" pitchFamily="34" charset="0"/>
                <a:cs typeface="Tahoma" pitchFamily="34" charset="0"/>
              </a:rPr>
              <a:t> </a:t>
            </a:r>
            <a:r>
              <a:rPr lang="fa-IR" sz="2400" b="1" dirty="0" smtClean="0">
                <a:solidFill>
                  <a:schemeClr val="tx2">
                    <a:lumMod val="60000"/>
                    <a:lumOff val="40000"/>
                  </a:schemeClr>
                </a:solidFill>
                <a:latin typeface="Tahoma" pitchFamily="34" charset="0"/>
                <a:ea typeface="Tahoma" pitchFamily="34" charset="0"/>
                <a:cs typeface="Tahoma" pitchFamily="34" charset="0"/>
              </a:rPr>
              <a:t>شناسایی ریسک:</a:t>
            </a:r>
          </a:p>
          <a:p>
            <a:pPr algn="just">
              <a:buNone/>
            </a:pPr>
            <a:endParaRPr lang="fa-IR" sz="2400" b="1" dirty="0" smtClean="0">
              <a:solidFill>
                <a:schemeClr val="tx2">
                  <a:lumMod val="60000"/>
                  <a:lumOff val="40000"/>
                </a:schemeClr>
              </a:solidFill>
              <a:latin typeface="Tahoma" pitchFamily="34" charset="0"/>
              <a:ea typeface="Tahoma" pitchFamily="34" charset="0"/>
              <a:cs typeface="Tahoma" pitchFamily="34" charset="0"/>
            </a:endParaRPr>
          </a:p>
          <a:p>
            <a:pPr algn="just"/>
            <a:r>
              <a:rPr lang="fa-IR" sz="2400" b="1" dirty="0" smtClean="0">
                <a:latin typeface="Tahoma" pitchFamily="34" charset="0"/>
                <a:ea typeface="Tahoma" pitchFamily="34" charset="0"/>
                <a:cs typeface="Tahoma" pitchFamily="34" charset="0"/>
              </a:rPr>
              <a:t> </a:t>
            </a:r>
            <a:r>
              <a:rPr lang="fa-IR" sz="2400" dirty="0" smtClean="0">
                <a:latin typeface="Tahoma" pitchFamily="34" charset="0"/>
                <a:ea typeface="Tahoma" pitchFamily="34" charset="0"/>
                <a:cs typeface="Tahoma" pitchFamily="34" charset="0"/>
              </a:rPr>
              <a:t>شناسایی ریسک فرآیندی است که طی آن یک موسسه به طور نظام مند و هدفمند همه ریسک های بالقوه فراوری شرکت را به شکل مستمر تشخیص و پس از تعیین جوانب و طبقه بندی آن ها به نحو مناسبی در اختیار مسئولان مربوطه قرار می دهد به گونه ای که اطمینان حاصل شود هر ریسکی قبل از وقوع خسارت شناسایی گردیده است .</a:t>
            </a:r>
            <a:endParaRPr lang="en-US" sz="2400" dirty="0" smtClean="0">
              <a:latin typeface="Tahoma" pitchFamily="34" charset="0"/>
              <a:ea typeface="Tahoma" pitchFamily="34" charset="0"/>
              <a:cs typeface="Tahoma" pitchFamily="34" charset="0"/>
            </a:endParaRPr>
          </a:p>
          <a:p>
            <a:pPr algn="just"/>
            <a:endParaRPr lang="fa-IR" sz="2400" dirty="0">
              <a:latin typeface="Tahoma" pitchFamily="34" charset="0"/>
              <a:ea typeface="Tahoma" pitchFamily="34" charset="0"/>
              <a:cs typeface="Tahoma" pitchFamily="34" charset="0"/>
            </a:endParaRPr>
          </a:p>
        </p:txBody>
      </p:sp>
    </p:spTree>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714356"/>
            <a:ext cx="8229600" cy="5500726"/>
          </a:xfrm>
        </p:spPr>
        <p:txBody>
          <a:bodyPr>
            <a:normAutofit/>
          </a:bodyPr>
          <a:lstStyle/>
          <a:p>
            <a:pPr algn="just"/>
            <a:r>
              <a:rPr lang="fa-IR" sz="2400" dirty="0" smtClean="0">
                <a:latin typeface="Tahoma" pitchFamily="34" charset="0"/>
                <a:ea typeface="Tahoma" pitchFamily="34" charset="0"/>
                <a:cs typeface="Tahoma" pitchFamily="34" charset="0"/>
              </a:rPr>
              <a:t>اولین گام در فرآیند مدیریت ریسک، شناسایی همه موارد در معرض خسارت اعم از اصلی و فرعی است. این مرحله شامل کار پرزحمت تجزیه و تحلیل همه خسارت های بالقوه می باشد.موارد مهم در معرض خسارت بالقوه عبارت اند از:</a:t>
            </a:r>
          </a:p>
          <a:p>
            <a:pPr algn="just">
              <a:buNone/>
            </a:pPr>
            <a:endParaRPr lang="en-US" sz="2400" dirty="0" smtClean="0">
              <a:latin typeface="Tahoma" pitchFamily="34" charset="0"/>
              <a:ea typeface="Tahoma" pitchFamily="34" charset="0"/>
              <a:cs typeface="Tahoma" pitchFamily="34" charset="0"/>
            </a:endParaRPr>
          </a:p>
          <a:p>
            <a:pPr algn="just">
              <a:buNone/>
            </a:pPr>
            <a:r>
              <a:rPr lang="fa-IR" sz="2400" b="1" dirty="0" smtClean="0">
                <a:solidFill>
                  <a:schemeClr val="tx2">
                    <a:lumMod val="60000"/>
                    <a:lumOff val="40000"/>
                  </a:schemeClr>
                </a:solidFill>
                <a:latin typeface="Tahoma" pitchFamily="34" charset="0"/>
                <a:ea typeface="Tahoma" pitchFamily="34" charset="0"/>
                <a:cs typeface="Tahoma" pitchFamily="34" charset="0"/>
              </a:rPr>
              <a:t>1- اموال در معرض خسارت:</a:t>
            </a:r>
          </a:p>
          <a:p>
            <a:pPr algn="just">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ساختمان ها، کارخانه ها و دیگر تاسیسات</a:t>
            </a:r>
          </a:p>
          <a:p>
            <a:pPr algn="just">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اثاثیه، تجهیزات و ملزومات</a:t>
            </a:r>
          </a:p>
          <a:p>
            <a:pPr algn="just">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رایانه، نرم افزارهای رایانه ای و داده ها</a:t>
            </a:r>
          </a:p>
          <a:p>
            <a:pPr algn="just">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موجودی کالا و مواد</a:t>
            </a:r>
          </a:p>
          <a:p>
            <a:pPr algn="just">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حساب های دریافتنی، اسناد قیمتی و مدارک کتبی</a:t>
            </a:r>
          </a:p>
          <a:p>
            <a:pPr algn="just">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نقشه کارخانه، قایق و تجهیزات قابل حمل</a:t>
            </a:r>
          </a:p>
          <a:p>
            <a:pPr algn="just">
              <a:buFont typeface="Wingdings" pitchFamily="2" charset="2"/>
              <a:buChar char="v"/>
            </a:pPr>
            <a:endParaRPr lang="fa-IR" sz="2400" b="1" dirty="0" smtClean="0">
              <a:solidFill>
                <a:schemeClr val="tx2">
                  <a:lumMod val="60000"/>
                  <a:lumOff val="40000"/>
                </a:schemeClr>
              </a:solidFill>
              <a:latin typeface="Tahoma" pitchFamily="34" charset="0"/>
              <a:ea typeface="Tahoma" pitchFamily="34" charset="0"/>
              <a:cs typeface="Tahoma" pitchFamily="34" charset="0"/>
            </a:endParaRPr>
          </a:p>
        </p:txBody>
      </p:sp>
    </p:spTree>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857232"/>
            <a:ext cx="8229600" cy="5500726"/>
          </a:xfrm>
        </p:spPr>
        <p:txBody>
          <a:bodyPr/>
          <a:lstStyle/>
          <a:p>
            <a:pPr>
              <a:buNone/>
            </a:pPr>
            <a:r>
              <a:rPr lang="fa-IR" b="1" dirty="0" smtClean="0">
                <a:solidFill>
                  <a:schemeClr val="tx2">
                    <a:lumMod val="60000"/>
                    <a:lumOff val="40000"/>
                  </a:schemeClr>
                </a:solidFill>
                <a:latin typeface="Tahoma" pitchFamily="34" charset="0"/>
                <a:ea typeface="Tahoma" pitchFamily="34" charset="0"/>
                <a:cs typeface="Tahoma" pitchFamily="34" charset="0"/>
              </a:rPr>
              <a:t>2</a:t>
            </a:r>
            <a:r>
              <a:rPr lang="fa-IR" b="1" dirty="0" smtClean="0">
                <a:solidFill>
                  <a:schemeClr val="tx2">
                    <a:lumMod val="60000"/>
                    <a:lumOff val="40000"/>
                  </a:schemeClr>
                </a:solidFill>
                <a:latin typeface="Tahoma" pitchFamily="34" charset="0"/>
                <a:ea typeface="Tahoma" pitchFamily="34" charset="0"/>
                <a:cs typeface="Tahoma" pitchFamily="34" charset="0"/>
              </a:rPr>
              <a:t>- </a:t>
            </a:r>
            <a:r>
              <a:rPr lang="fa-IR" b="1" dirty="0" smtClean="0">
                <a:solidFill>
                  <a:schemeClr val="tx2">
                    <a:lumMod val="60000"/>
                    <a:lumOff val="40000"/>
                  </a:schemeClr>
                </a:solidFill>
                <a:latin typeface="Tahoma" pitchFamily="34" charset="0"/>
                <a:ea typeface="Tahoma" pitchFamily="34" charset="0"/>
                <a:cs typeface="Tahoma" pitchFamily="34" charset="0"/>
              </a:rPr>
              <a:t>مسئولیت در معرض خسارت:</a:t>
            </a:r>
          </a:p>
          <a:p>
            <a:pPr>
              <a:buFont typeface="Wingdings" pitchFamily="2" charset="2"/>
              <a:buChar char="v"/>
            </a:pPr>
            <a:r>
              <a:rPr lang="fa-IR" b="1" dirty="0" smtClean="0">
                <a:solidFill>
                  <a:schemeClr val="tx2">
                    <a:lumMod val="60000"/>
                    <a:lumOff val="40000"/>
                  </a:schemeClr>
                </a:solidFill>
                <a:latin typeface="Tahoma" pitchFamily="34" charset="0"/>
                <a:ea typeface="Tahoma" pitchFamily="34" charset="0"/>
                <a:cs typeface="Tahoma" pitchFamily="34" charset="0"/>
              </a:rPr>
              <a:t> </a:t>
            </a:r>
            <a:r>
              <a:rPr lang="fa-IR" sz="2400" dirty="0" smtClean="0">
                <a:solidFill>
                  <a:srgbClr val="FF0000"/>
                </a:solidFill>
                <a:latin typeface="Tahoma" pitchFamily="34" charset="0"/>
                <a:ea typeface="Tahoma" pitchFamily="34" charset="0"/>
                <a:cs typeface="Tahoma" pitchFamily="34" charset="0"/>
              </a:rPr>
              <a:t>محصولات ناقص</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آلودگی محیطی ( زمین، آب، هوا، سروصدا )</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آزار و اذیت جنسی کارکنان</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تبعیض بی جهت میان کارکنان</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اخراج نادرست و بدون دلیل منطقی</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مسئولیت اولیه و عمومی</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مسئولیت ناشی از وسایل نقلیه شرکت</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سوء استفاده از اینترنت و مبادلات پست الکترونیکی</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انتقال موارد رکیک و ...</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دعاوی مسئولیت مدیران و متصدیان</a:t>
            </a:r>
            <a:endParaRPr lang="fa-IR" dirty="0">
              <a:solidFill>
                <a:srgbClr val="FF0000"/>
              </a:solidFill>
              <a:latin typeface="Tahoma" pitchFamily="34" charset="0"/>
              <a:ea typeface="Tahoma" pitchFamily="34" charset="0"/>
              <a:cs typeface="Tahoma" pitchFamily="34" charset="0"/>
            </a:endParaRPr>
          </a:p>
        </p:txBody>
      </p:sp>
    </p:spTree>
  </p:cSld>
  <p:clrMapOvr>
    <a:masterClrMapping/>
  </p:clrMapOvr>
  <p:transition>
    <p:blinds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lstStyle/>
          <a:p>
            <a:pPr>
              <a:buNone/>
            </a:pPr>
            <a:r>
              <a:rPr lang="fa-IR" b="1" dirty="0" smtClean="0">
                <a:solidFill>
                  <a:schemeClr val="tx2">
                    <a:lumMod val="60000"/>
                    <a:lumOff val="40000"/>
                  </a:schemeClr>
                </a:solidFill>
                <a:latin typeface="Tahoma" pitchFamily="34" charset="0"/>
                <a:ea typeface="Tahoma" pitchFamily="34" charset="0"/>
                <a:cs typeface="Tahoma" pitchFamily="34" charset="0"/>
              </a:rPr>
              <a:t>3</a:t>
            </a:r>
            <a:r>
              <a:rPr lang="fa-IR" b="1" dirty="0" smtClean="0">
                <a:solidFill>
                  <a:schemeClr val="tx2">
                    <a:lumMod val="60000"/>
                    <a:lumOff val="40000"/>
                  </a:schemeClr>
                </a:solidFill>
                <a:latin typeface="Tahoma" pitchFamily="34" charset="0"/>
                <a:ea typeface="Tahoma" pitchFamily="34" charset="0"/>
                <a:cs typeface="Tahoma" pitchFamily="34" charset="0"/>
              </a:rPr>
              <a:t>- </a:t>
            </a:r>
            <a:r>
              <a:rPr lang="fa-IR" b="1" dirty="0" smtClean="0">
                <a:solidFill>
                  <a:schemeClr val="tx2">
                    <a:lumMod val="60000"/>
                    <a:lumOff val="40000"/>
                  </a:schemeClr>
                </a:solidFill>
                <a:latin typeface="Tahoma" pitchFamily="34" charset="0"/>
                <a:ea typeface="Tahoma" pitchFamily="34" charset="0"/>
                <a:cs typeface="Tahoma" pitchFamily="34" charset="0"/>
              </a:rPr>
              <a:t>درآمد تجاری در معرض خسارت:</a:t>
            </a:r>
            <a:endParaRPr lang="fa-IR" sz="2400" dirty="0" smtClean="0">
              <a:solidFill>
                <a:schemeClr val="tx2">
                  <a:lumMod val="60000"/>
                  <a:lumOff val="40000"/>
                </a:schemeClr>
              </a:solidFill>
              <a:latin typeface="Tahoma" pitchFamily="34" charset="0"/>
              <a:ea typeface="Tahoma" pitchFamily="34" charset="0"/>
              <a:cs typeface="Tahoma" pitchFamily="34" charset="0"/>
            </a:endParaRPr>
          </a:p>
          <a:p>
            <a:pPr>
              <a:buFont typeface="Wingdings" pitchFamily="2" charset="2"/>
              <a:buChar char="v"/>
            </a:pPr>
            <a:r>
              <a:rPr lang="fa-IR" sz="2400" dirty="0" smtClean="0">
                <a:solidFill>
                  <a:schemeClr val="tx2">
                    <a:lumMod val="60000"/>
                    <a:lumOff val="40000"/>
                  </a:schemeClr>
                </a:solidFill>
                <a:latin typeface="Tahoma" pitchFamily="34" charset="0"/>
                <a:ea typeface="Tahoma" pitchFamily="34" charset="0"/>
                <a:cs typeface="Tahoma" pitchFamily="34" charset="0"/>
              </a:rPr>
              <a:t> </a:t>
            </a:r>
            <a:r>
              <a:rPr lang="fa-IR" sz="2400" dirty="0" smtClean="0">
                <a:solidFill>
                  <a:srgbClr val="FF0000"/>
                </a:solidFill>
                <a:latin typeface="Tahoma" pitchFamily="34" charset="0"/>
                <a:ea typeface="Tahoma" pitchFamily="34" charset="0"/>
                <a:cs typeface="Tahoma" pitchFamily="34" charset="0"/>
              </a:rPr>
              <a:t>فقدان درآمد ناشی از خسارت مورد زیر پوشش بیمه</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تداوم هزینه ها پس از وقوع خسارت</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هزینه های اضافی</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وارد شدن خسارت احتمالی به درآمد تجاری</a:t>
            </a:r>
          </a:p>
          <a:p>
            <a:pPr>
              <a:buNone/>
            </a:pPr>
            <a:endParaRPr lang="fa-IR" sz="2400" dirty="0" smtClean="0">
              <a:solidFill>
                <a:srgbClr val="FF0000"/>
              </a:solidFill>
              <a:latin typeface="Tahoma" pitchFamily="34" charset="0"/>
              <a:ea typeface="Tahoma" pitchFamily="34" charset="0"/>
              <a:cs typeface="Tahoma" pitchFamily="34" charset="0"/>
            </a:endParaRPr>
          </a:p>
          <a:p>
            <a:pPr>
              <a:buNone/>
            </a:pPr>
            <a:r>
              <a:rPr lang="fa-IR" sz="2400" b="1" dirty="0" smtClean="0">
                <a:solidFill>
                  <a:schemeClr val="tx2">
                    <a:lumMod val="60000"/>
                    <a:lumOff val="40000"/>
                  </a:schemeClr>
                </a:solidFill>
                <a:latin typeface="Tahoma" pitchFamily="34" charset="0"/>
                <a:ea typeface="Tahoma" pitchFamily="34" charset="0"/>
                <a:cs typeface="Tahoma" pitchFamily="34" charset="0"/>
              </a:rPr>
              <a:t>4- منابع انسانی در معرض خسارت:</a:t>
            </a:r>
            <a:endParaRPr lang="fa-IR" sz="2400" dirty="0" smtClean="0">
              <a:solidFill>
                <a:srgbClr val="FF0000"/>
              </a:solidFill>
              <a:latin typeface="Tahoma" pitchFamily="34" charset="0"/>
              <a:ea typeface="Tahoma" pitchFamily="34" charset="0"/>
              <a:cs typeface="Tahoma" pitchFamily="34" charset="0"/>
            </a:endParaRP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مرگ یا از کارافتادگی کارکنان کلیدی</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بازنشستگی یا بیکاری</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صدمات یا بیماری ناشی از کار کارگران</a:t>
            </a:r>
          </a:p>
          <a:p>
            <a:pPr>
              <a:buNone/>
            </a:pPr>
            <a:endParaRPr lang="fa-IR" sz="2400" dirty="0" smtClean="0">
              <a:solidFill>
                <a:srgbClr val="FF0000"/>
              </a:solidFill>
              <a:latin typeface="Tahoma" pitchFamily="34" charset="0"/>
              <a:ea typeface="Tahoma" pitchFamily="34" charset="0"/>
              <a:cs typeface="Tahoma" pitchFamily="34" charset="0"/>
            </a:endParaRPr>
          </a:p>
        </p:txBody>
      </p:sp>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390632"/>
            <a:ext cx="8229600" cy="5467368"/>
          </a:xfrm>
        </p:spPr>
        <p:txBody>
          <a:bodyPr/>
          <a:lstStyle/>
          <a:p>
            <a:pPr algn="just">
              <a:buNone/>
            </a:pPr>
            <a:r>
              <a:rPr lang="fa-IR" sz="2800" b="1" dirty="0" smtClean="0">
                <a:solidFill>
                  <a:schemeClr val="tx2">
                    <a:lumMod val="60000"/>
                    <a:lumOff val="40000"/>
                  </a:schemeClr>
                </a:solidFill>
                <a:latin typeface="Tahoma" pitchFamily="34" charset="0"/>
                <a:ea typeface="Tahoma" pitchFamily="34" charset="0"/>
                <a:cs typeface="Tahoma" pitchFamily="34" charset="0"/>
              </a:rPr>
              <a:t>5</a:t>
            </a:r>
            <a:r>
              <a:rPr lang="fa-IR" sz="2800" b="1" dirty="0" smtClean="0">
                <a:solidFill>
                  <a:schemeClr val="tx2">
                    <a:lumMod val="60000"/>
                    <a:lumOff val="40000"/>
                  </a:schemeClr>
                </a:solidFill>
                <a:latin typeface="Tahoma" pitchFamily="34" charset="0"/>
                <a:ea typeface="Tahoma" pitchFamily="34" charset="0"/>
                <a:cs typeface="Tahoma" pitchFamily="34" charset="0"/>
              </a:rPr>
              <a:t>- </a:t>
            </a:r>
            <a:r>
              <a:rPr lang="fa-IR" sz="2800" b="1" dirty="0" smtClean="0">
                <a:solidFill>
                  <a:schemeClr val="tx2">
                    <a:lumMod val="60000"/>
                    <a:lumOff val="40000"/>
                  </a:schemeClr>
                </a:solidFill>
                <a:latin typeface="Tahoma" pitchFamily="34" charset="0"/>
                <a:ea typeface="Tahoma" pitchFamily="34" charset="0"/>
                <a:cs typeface="Tahoma" pitchFamily="34" charset="0"/>
              </a:rPr>
              <a:t>موارد در معرض خسارت مربوطه به جرم و جنایت:</a:t>
            </a:r>
          </a:p>
          <a:p>
            <a:pPr>
              <a:buNone/>
            </a:pPr>
            <a:endParaRPr lang="fa-IR" sz="2800" b="1" dirty="0" smtClean="0">
              <a:solidFill>
                <a:schemeClr val="tx2">
                  <a:lumMod val="60000"/>
                  <a:lumOff val="40000"/>
                </a:schemeClr>
              </a:solidFill>
              <a:latin typeface="Tahoma" pitchFamily="34" charset="0"/>
              <a:ea typeface="Tahoma" pitchFamily="34" charset="0"/>
              <a:cs typeface="Tahoma" pitchFamily="34" charset="0"/>
            </a:endParaRPr>
          </a:p>
          <a:p>
            <a:pPr>
              <a:buFont typeface="Wingdings" pitchFamily="2" charset="2"/>
              <a:buChar char="v"/>
            </a:pPr>
            <a:r>
              <a:rPr lang="fa-IR" sz="2400" dirty="0" smtClean="0">
                <a:solidFill>
                  <a:schemeClr val="tx2">
                    <a:lumMod val="60000"/>
                    <a:lumOff val="40000"/>
                  </a:schemeClr>
                </a:solidFill>
                <a:latin typeface="Tahoma" pitchFamily="34" charset="0"/>
                <a:ea typeface="Tahoma" pitchFamily="34" charset="0"/>
                <a:cs typeface="Tahoma" pitchFamily="34" charset="0"/>
              </a:rPr>
              <a:t> </a:t>
            </a:r>
            <a:r>
              <a:rPr lang="fa-IR" sz="2800" dirty="0" smtClean="0">
                <a:solidFill>
                  <a:srgbClr val="FF0000"/>
                </a:solidFill>
                <a:latin typeface="Tahoma" pitchFamily="34" charset="0"/>
                <a:ea typeface="Tahoma" pitchFamily="34" charset="0"/>
                <a:cs typeface="Tahoma" pitchFamily="34" charset="0"/>
              </a:rPr>
              <a:t>غارت کردن، دزدی، کف زنی</a:t>
            </a:r>
          </a:p>
          <a:p>
            <a:pPr>
              <a:buFont typeface="Wingdings" pitchFamily="2" charset="2"/>
              <a:buChar char="v"/>
            </a:pPr>
            <a:r>
              <a:rPr lang="fa-IR" sz="2800" dirty="0" smtClean="0">
                <a:solidFill>
                  <a:srgbClr val="FF0000"/>
                </a:solidFill>
                <a:latin typeface="Tahoma" pitchFamily="34" charset="0"/>
                <a:ea typeface="Tahoma" pitchFamily="34" charset="0"/>
                <a:cs typeface="Tahoma" pitchFamily="34" charset="0"/>
              </a:rPr>
              <a:t> ناسالم بودن و دزدی کارکنان</a:t>
            </a:r>
          </a:p>
          <a:p>
            <a:pPr>
              <a:buFont typeface="Wingdings" pitchFamily="2" charset="2"/>
              <a:buChar char="v"/>
            </a:pPr>
            <a:r>
              <a:rPr lang="fa-IR" sz="2800" dirty="0" smtClean="0">
                <a:solidFill>
                  <a:srgbClr val="FF0000"/>
                </a:solidFill>
                <a:latin typeface="Tahoma" pitchFamily="34" charset="0"/>
                <a:ea typeface="Tahoma" pitchFamily="34" charset="0"/>
                <a:cs typeface="Tahoma" pitchFamily="34" charset="0"/>
              </a:rPr>
              <a:t> کلاهبرداری و اختلاس</a:t>
            </a:r>
          </a:p>
          <a:p>
            <a:pPr>
              <a:buFont typeface="Wingdings" pitchFamily="2" charset="2"/>
              <a:buChar char="v"/>
            </a:pPr>
            <a:r>
              <a:rPr lang="fa-IR" sz="2800" dirty="0" smtClean="0">
                <a:solidFill>
                  <a:srgbClr val="FF0000"/>
                </a:solidFill>
                <a:latin typeface="Tahoma" pitchFamily="34" charset="0"/>
                <a:ea typeface="Tahoma" pitchFamily="34" charset="0"/>
                <a:cs typeface="Tahoma" pitchFamily="34" charset="0"/>
              </a:rPr>
              <a:t> جرم های رایانه ای و اینترنتی</a:t>
            </a:r>
          </a:p>
          <a:p>
            <a:pPr>
              <a:buFont typeface="Wingdings" pitchFamily="2" charset="2"/>
              <a:buChar char="v"/>
            </a:pPr>
            <a:r>
              <a:rPr lang="fa-IR" sz="2800" dirty="0" smtClean="0">
                <a:solidFill>
                  <a:srgbClr val="FF0000"/>
                </a:solidFill>
                <a:latin typeface="Tahoma" pitchFamily="34" charset="0"/>
                <a:ea typeface="Tahoma" pitchFamily="34" charset="0"/>
                <a:cs typeface="Tahoma" pitchFamily="34" charset="0"/>
              </a:rPr>
              <a:t> سرقت آثار فکری و هنری</a:t>
            </a:r>
            <a:endParaRPr lang="en-US" sz="2800" dirty="0" smtClean="0">
              <a:solidFill>
                <a:schemeClr val="tx2">
                  <a:lumMod val="60000"/>
                  <a:lumOff val="40000"/>
                </a:schemeClr>
              </a:solidFill>
              <a:latin typeface="Tahoma" pitchFamily="34" charset="0"/>
              <a:ea typeface="Tahoma" pitchFamily="34" charset="0"/>
              <a:cs typeface="Tahoma" pitchFamily="34" charset="0"/>
            </a:endParaRPr>
          </a:p>
          <a:p>
            <a:endParaRPr lang="fa-IR" dirty="0">
              <a:solidFill>
                <a:schemeClr val="tx2">
                  <a:lumMod val="60000"/>
                  <a:lumOff val="40000"/>
                </a:schemeClr>
              </a:solidFill>
              <a:latin typeface="Tahoma" pitchFamily="34" charset="0"/>
              <a:ea typeface="Tahoma" pitchFamily="34" charset="0"/>
              <a:cs typeface="Tahoma" pitchFamily="34" charset="0"/>
            </a:endParaRPr>
          </a:p>
        </p:txBody>
      </p:sp>
    </p:spTree>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357298"/>
            <a:ext cx="8229600" cy="5253054"/>
          </a:xfrm>
        </p:spPr>
        <p:txBody>
          <a:bodyPr/>
          <a:lstStyle/>
          <a:p>
            <a:pPr algn="just">
              <a:buNone/>
            </a:pPr>
            <a:r>
              <a:rPr lang="fa-IR" b="1" dirty="0" smtClean="0">
                <a:solidFill>
                  <a:schemeClr val="tx2">
                    <a:lumMod val="60000"/>
                    <a:lumOff val="40000"/>
                  </a:schemeClr>
                </a:solidFill>
                <a:latin typeface="Tahoma" pitchFamily="34" charset="0"/>
                <a:ea typeface="Tahoma" pitchFamily="34" charset="0"/>
                <a:cs typeface="Tahoma" pitchFamily="34" charset="0"/>
              </a:rPr>
              <a:t>6</a:t>
            </a:r>
            <a:r>
              <a:rPr lang="fa-IR" b="1" dirty="0" smtClean="0">
                <a:solidFill>
                  <a:schemeClr val="tx2">
                    <a:lumMod val="60000"/>
                    <a:lumOff val="40000"/>
                  </a:schemeClr>
                </a:solidFill>
                <a:latin typeface="Tahoma" pitchFamily="34" charset="0"/>
                <a:ea typeface="Tahoma" pitchFamily="34" charset="0"/>
                <a:cs typeface="Tahoma" pitchFamily="34" charset="0"/>
              </a:rPr>
              <a:t>- </a:t>
            </a:r>
            <a:r>
              <a:rPr lang="fa-IR" b="1" dirty="0" smtClean="0">
                <a:solidFill>
                  <a:schemeClr val="tx2">
                    <a:lumMod val="60000"/>
                    <a:lumOff val="40000"/>
                  </a:schemeClr>
                </a:solidFill>
                <a:latin typeface="Tahoma" pitchFamily="34" charset="0"/>
                <a:ea typeface="Tahoma" pitchFamily="34" charset="0"/>
                <a:cs typeface="Tahoma" pitchFamily="34" charset="0"/>
              </a:rPr>
              <a:t>موارد در معرض خسارت مربوطه به مزایای کارکنان:</a:t>
            </a:r>
          </a:p>
          <a:p>
            <a:pPr algn="just">
              <a:buNone/>
            </a:pPr>
            <a:endParaRPr lang="fa-IR" b="1" dirty="0" smtClean="0">
              <a:solidFill>
                <a:schemeClr val="tx2">
                  <a:lumMod val="60000"/>
                  <a:lumOff val="40000"/>
                </a:schemeClr>
              </a:solidFill>
              <a:latin typeface="Tahoma" pitchFamily="34" charset="0"/>
              <a:ea typeface="Tahoma" pitchFamily="34" charset="0"/>
              <a:cs typeface="Tahoma" pitchFamily="34" charset="0"/>
            </a:endParaRPr>
          </a:p>
          <a:p>
            <a:pPr algn="just">
              <a:buFont typeface="Wingdings" pitchFamily="2" charset="2"/>
              <a:buChar char="v"/>
            </a:pPr>
            <a:r>
              <a:rPr lang="fa-IR" dirty="0" smtClean="0">
                <a:solidFill>
                  <a:schemeClr val="tx2">
                    <a:lumMod val="60000"/>
                    <a:lumOff val="40000"/>
                  </a:schemeClr>
                </a:solidFill>
                <a:latin typeface="Tahoma" pitchFamily="34" charset="0"/>
                <a:ea typeface="Tahoma" pitchFamily="34" charset="0"/>
                <a:cs typeface="Tahoma" pitchFamily="34" charset="0"/>
              </a:rPr>
              <a:t> </a:t>
            </a:r>
            <a:r>
              <a:rPr lang="fa-IR" dirty="0" smtClean="0">
                <a:solidFill>
                  <a:srgbClr val="FF0000"/>
                </a:solidFill>
                <a:latin typeface="Tahoma" pitchFamily="34" charset="0"/>
                <a:ea typeface="Tahoma" pitchFamily="34" charset="0"/>
                <a:cs typeface="Tahoma" pitchFamily="34" charset="0"/>
              </a:rPr>
              <a:t>کوتاهی در رعایت مقررات دولتی</a:t>
            </a:r>
          </a:p>
          <a:p>
            <a:pPr algn="just">
              <a:buFont typeface="Wingdings" pitchFamily="2" charset="2"/>
              <a:buChar char="v"/>
            </a:pPr>
            <a:r>
              <a:rPr lang="fa-IR" dirty="0" smtClean="0">
                <a:solidFill>
                  <a:srgbClr val="FF0000"/>
                </a:solidFill>
                <a:latin typeface="Tahoma" pitchFamily="34" charset="0"/>
                <a:ea typeface="Tahoma" pitchFamily="34" charset="0"/>
                <a:cs typeface="Tahoma" pitchFamily="34" charset="0"/>
              </a:rPr>
              <a:t> نقض مسئولیت و امانت داری</a:t>
            </a:r>
          </a:p>
          <a:p>
            <a:pPr algn="just">
              <a:buFont typeface="Wingdings" pitchFamily="2" charset="2"/>
              <a:buChar char="v"/>
            </a:pPr>
            <a:r>
              <a:rPr lang="fa-IR" dirty="0" smtClean="0">
                <a:solidFill>
                  <a:srgbClr val="FF0000"/>
                </a:solidFill>
                <a:latin typeface="Tahoma" pitchFamily="34" charset="0"/>
                <a:ea typeface="Tahoma" pitchFamily="34" charset="0"/>
                <a:cs typeface="Tahoma" pitchFamily="34" charset="0"/>
              </a:rPr>
              <a:t> موارد مربوط به عمر و بهداشت و بازنشستگی گروهی</a:t>
            </a:r>
          </a:p>
          <a:p>
            <a:pPr algn="just">
              <a:buFont typeface="Wingdings" pitchFamily="2" charset="2"/>
              <a:buChar char="v"/>
            </a:pPr>
            <a:r>
              <a:rPr lang="fa-IR" dirty="0" smtClean="0">
                <a:solidFill>
                  <a:srgbClr val="FF0000"/>
                </a:solidFill>
                <a:latin typeface="Tahoma" pitchFamily="34" charset="0"/>
                <a:ea typeface="Tahoma" pitchFamily="34" charset="0"/>
                <a:cs typeface="Tahoma" pitchFamily="34" charset="0"/>
              </a:rPr>
              <a:t> کوتاهی در پرداخت مزایای تعهد شده</a:t>
            </a:r>
            <a:endParaRPr lang="en-US" dirty="0" smtClean="0">
              <a:solidFill>
                <a:schemeClr val="tx2">
                  <a:lumMod val="60000"/>
                  <a:lumOff val="40000"/>
                </a:schemeClr>
              </a:solidFill>
              <a:latin typeface="Tahoma" pitchFamily="34" charset="0"/>
              <a:ea typeface="Tahoma" pitchFamily="34" charset="0"/>
              <a:cs typeface="Tahoma" pitchFamily="34" charset="0"/>
            </a:endParaRPr>
          </a:p>
          <a:p>
            <a:pPr algn="just"/>
            <a:endParaRPr lang="fa-IR" dirty="0">
              <a:solidFill>
                <a:schemeClr val="tx2">
                  <a:lumMod val="60000"/>
                  <a:lumOff val="40000"/>
                </a:schemeClr>
              </a:solidFill>
              <a:latin typeface="Tahoma" pitchFamily="34" charset="0"/>
              <a:ea typeface="Tahoma" pitchFamily="34" charset="0"/>
              <a:cs typeface="Tahoma" pitchFamily="34" charset="0"/>
            </a:endParaRPr>
          </a:p>
        </p:txBody>
      </p:sp>
    </p:spTree>
  </p:cSld>
  <p:clrMapOvr>
    <a:masterClrMapping/>
  </p:clrMapOvr>
  <p:transition>
    <p:wheel spokes="2"/>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p:spPr>
        <p:txBody>
          <a:bodyPr/>
          <a:lstStyle/>
          <a:p>
            <a:pPr>
              <a:buNone/>
            </a:pPr>
            <a:r>
              <a:rPr lang="fa-IR" b="1" dirty="0" smtClean="0">
                <a:solidFill>
                  <a:schemeClr val="tx2">
                    <a:lumMod val="60000"/>
                    <a:lumOff val="40000"/>
                  </a:schemeClr>
                </a:solidFill>
                <a:latin typeface="Tahoma" pitchFamily="34" charset="0"/>
                <a:ea typeface="Tahoma" pitchFamily="34" charset="0"/>
                <a:cs typeface="Tahoma" pitchFamily="34" charset="0"/>
              </a:rPr>
              <a:t>7- موارد در معرض خسارت خارجی:</a:t>
            </a:r>
          </a:p>
          <a:p>
            <a:pPr>
              <a:buFont typeface="Wingdings" pitchFamily="2" charset="2"/>
              <a:buChar char="v"/>
            </a:pPr>
            <a:r>
              <a:rPr lang="fa-IR" sz="2400" dirty="0" smtClean="0">
                <a:solidFill>
                  <a:schemeClr val="tx2">
                    <a:lumMod val="60000"/>
                    <a:lumOff val="40000"/>
                  </a:schemeClr>
                </a:solidFill>
                <a:latin typeface="Tahoma" pitchFamily="34" charset="0"/>
                <a:ea typeface="Tahoma" pitchFamily="34" charset="0"/>
                <a:cs typeface="Tahoma" pitchFamily="34" charset="0"/>
              </a:rPr>
              <a:t> </a:t>
            </a:r>
            <a:r>
              <a:rPr lang="fa-IR" sz="2400" dirty="0" smtClean="0">
                <a:solidFill>
                  <a:srgbClr val="FF0000"/>
                </a:solidFill>
                <a:latin typeface="Tahoma" pitchFamily="34" charset="0"/>
                <a:ea typeface="Tahoma" pitchFamily="34" charset="0"/>
                <a:cs typeface="Tahoma" pitchFamily="34" charset="0"/>
              </a:rPr>
              <a:t>خطرات مربوط به عملیات تروریستی</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کارخانه ها، اموال تجاری، موجودی کالا و مواد</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خطرات مربوط به نرخ ارز خارجی</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ربوده شدن کارکنان کلیدی</a:t>
            </a:r>
          </a:p>
          <a:p>
            <a:pPr>
              <a:buFont typeface="Wingdings" pitchFamily="2" charset="2"/>
              <a:buChar char="v"/>
            </a:pPr>
            <a:r>
              <a:rPr lang="fa-IR" sz="2400" dirty="0" smtClean="0">
                <a:solidFill>
                  <a:srgbClr val="FF0000"/>
                </a:solidFill>
                <a:latin typeface="Tahoma" pitchFamily="34" charset="0"/>
                <a:ea typeface="Tahoma" pitchFamily="34" charset="0"/>
                <a:cs typeface="Tahoma" pitchFamily="34" charset="0"/>
              </a:rPr>
              <a:t> ریسک های سیاسی</a:t>
            </a:r>
            <a:endParaRPr lang="fa-IR" sz="2400" dirty="0" smtClean="0">
              <a:solidFill>
                <a:schemeClr val="tx2">
                  <a:lumMod val="60000"/>
                  <a:lumOff val="40000"/>
                </a:schemeClr>
              </a:solidFill>
              <a:latin typeface="Tahoma" pitchFamily="34" charset="0"/>
              <a:ea typeface="Tahoma" pitchFamily="34" charset="0"/>
              <a:cs typeface="Tahoma" pitchFamily="34" charset="0"/>
            </a:endParaRPr>
          </a:p>
          <a:p>
            <a:pPr>
              <a:buNone/>
            </a:pPr>
            <a:endParaRPr lang="en-US" dirty="0" smtClean="0">
              <a:solidFill>
                <a:schemeClr val="tx2">
                  <a:lumMod val="60000"/>
                  <a:lumOff val="40000"/>
                </a:schemeClr>
              </a:solidFill>
              <a:latin typeface="Tahoma" pitchFamily="34" charset="0"/>
              <a:ea typeface="Tahoma" pitchFamily="34" charset="0"/>
              <a:cs typeface="Tahoma" pitchFamily="34" charset="0"/>
            </a:endParaRPr>
          </a:p>
          <a:p>
            <a:pPr>
              <a:buNone/>
            </a:pPr>
            <a:r>
              <a:rPr lang="fa-IR" b="1" dirty="0" smtClean="0">
                <a:solidFill>
                  <a:schemeClr val="tx2">
                    <a:lumMod val="60000"/>
                    <a:lumOff val="40000"/>
                  </a:schemeClr>
                </a:solidFill>
                <a:latin typeface="Tahoma" pitchFamily="34" charset="0"/>
                <a:ea typeface="Tahoma" pitchFamily="34" charset="0"/>
                <a:cs typeface="Tahoma" pitchFamily="34" charset="0"/>
              </a:rPr>
              <a:t>8- اعتبار و شهرت عمومی شرکت</a:t>
            </a:r>
            <a:endParaRPr lang="en-US" dirty="0" smtClean="0">
              <a:solidFill>
                <a:schemeClr val="tx2">
                  <a:lumMod val="60000"/>
                  <a:lumOff val="40000"/>
                </a:schemeClr>
              </a:solidFill>
              <a:latin typeface="Tahoma" pitchFamily="34" charset="0"/>
              <a:ea typeface="Tahoma" pitchFamily="34" charset="0"/>
              <a:cs typeface="Tahoma" pitchFamily="34" charset="0"/>
            </a:endParaRPr>
          </a:p>
          <a:p>
            <a:endParaRPr lang="fa-IR" dirty="0">
              <a:solidFill>
                <a:schemeClr val="tx2">
                  <a:lumMod val="60000"/>
                  <a:lumOff val="40000"/>
                </a:schemeClr>
              </a:solidFill>
              <a:latin typeface="Tahoma" pitchFamily="34" charset="0"/>
              <a:ea typeface="Tahoma" pitchFamily="34" charset="0"/>
              <a:cs typeface="Tahoma" pitchFamily="34" charset="0"/>
            </a:endParaRPr>
          </a:p>
        </p:txBody>
      </p:sp>
    </p:spTree>
  </p:cSld>
  <p:clrMapOvr>
    <a:masterClrMapping/>
  </p:clrMapOvr>
  <p:transition>
    <p:split orient="vert"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normAutofit/>
          </a:bodyPr>
          <a:lstStyle/>
          <a:p>
            <a:pPr algn="just"/>
            <a:r>
              <a:rPr lang="fa-IR" sz="2200" dirty="0" smtClean="0">
                <a:latin typeface="Tahoma" pitchFamily="34" charset="0"/>
                <a:ea typeface="Tahoma" pitchFamily="34" charset="0"/>
                <a:cs typeface="Tahoma" pitchFamily="34" charset="0"/>
              </a:rPr>
              <a:t>مدیر ریسک چند منبع اطلاعاتی در اختیار دارد که می تواند از ان ها برای شناسایی مواردی که در معرض خسارت می باشد، استفاده نماید. این منابع عبارت اند از:</a:t>
            </a:r>
            <a:endParaRPr lang="en-US" sz="2200" dirty="0" smtClean="0">
              <a:latin typeface="Tahoma" pitchFamily="34" charset="0"/>
              <a:ea typeface="Tahoma" pitchFamily="34" charset="0"/>
              <a:cs typeface="Tahoma" pitchFamily="34" charset="0"/>
            </a:endParaRPr>
          </a:p>
          <a:p>
            <a:pPr algn="just"/>
            <a:r>
              <a:rPr lang="fa-IR" sz="2400" b="1" dirty="0" smtClean="0">
                <a:solidFill>
                  <a:srgbClr val="FF0000"/>
                </a:solidFill>
                <a:latin typeface="Tahoma" pitchFamily="34" charset="0"/>
                <a:ea typeface="Tahoma" pitchFamily="34" charset="0"/>
                <a:cs typeface="Tahoma" pitchFamily="34" charset="0"/>
              </a:rPr>
              <a:t>1- پرسشنامه های تجزیه و تحلیل ریسک</a:t>
            </a:r>
            <a:endParaRPr lang="en-US" sz="2400" b="1" dirty="0" smtClean="0">
              <a:solidFill>
                <a:srgbClr val="FF0000"/>
              </a:solidFill>
              <a:latin typeface="Tahoma" pitchFamily="34" charset="0"/>
              <a:ea typeface="Tahoma" pitchFamily="34" charset="0"/>
              <a:cs typeface="Tahoma" pitchFamily="34" charset="0"/>
            </a:endParaRPr>
          </a:p>
          <a:p>
            <a:pPr algn="just"/>
            <a:r>
              <a:rPr lang="fa-IR" sz="2200" dirty="0" smtClean="0">
                <a:latin typeface="Tahoma" pitchFamily="34" charset="0"/>
                <a:ea typeface="Tahoma" pitchFamily="34" charset="0"/>
                <a:cs typeface="Tahoma" pitchFamily="34" charset="0"/>
              </a:rPr>
              <a:t>پرسشنامه ها مدیر ریسک را وادار می کنند به سوالات متعددی که موارد در معرض خسارت اصلی و فرعی را شناسایی می کنند، پاسخ بدهد.</a:t>
            </a:r>
          </a:p>
          <a:p>
            <a:pPr algn="just">
              <a:buNone/>
            </a:pPr>
            <a:endParaRPr lang="en-US" sz="2200" dirty="0" smtClean="0">
              <a:latin typeface="Tahoma" pitchFamily="34" charset="0"/>
              <a:ea typeface="Tahoma" pitchFamily="34" charset="0"/>
              <a:cs typeface="Tahoma" pitchFamily="34" charset="0"/>
            </a:endParaRPr>
          </a:p>
          <a:p>
            <a:pPr algn="just"/>
            <a:r>
              <a:rPr lang="fa-IR" sz="2400" b="1" dirty="0" smtClean="0">
                <a:solidFill>
                  <a:srgbClr val="FF0000"/>
                </a:solidFill>
                <a:latin typeface="Tahoma" pitchFamily="34" charset="0"/>
                <a:ea typeface="Tahoma" pitchFamily="34" charset="0"/>
                <a:cs typeface="Tahoma" pitchFamily="34" charset="0"/>
              </a:rPr>
              <a:t>2- چک لیست خسارت های بالقوه</a:t>
            </a:r>
            <a:endParaRPr lang="en-US" sz="2400" dirty="0" smtClean="0">
              <a:solidFill>
                <a:srgbClr val="FF0000"/>
              </a:solidFill>
              <a:latin typeface="Tahoma" pitchFamily="34" charset="0"/>
              <a:ea typeface="Tahoma" pitchFamily="34" charset="0"/>
              <a:cs typeface="Tahoma" pitchFamily="34" charset="0"/>
            </a:endParaRPr>
          </a:p>
          <a:p>
            <a:pPr algn="just"/>
            <a:r>
              <a:rPr lang="fa-IR" sz="2200" dirty="0" smtClean="0">
                <a:latin typeface="Tahoma" pitchFamily="34" charset="0"/>
                <a:ea typeface="Tahoma" pitchFamily="34" charset="0"/>
                <a:cs typeface="Tahoma" pitchFamily="34" charset="0"/>
              </a:rPr>
              <a:t>اولین روش شناخته شده و متداول برای شناسایی ریسک، چک لیست خسارت های یالقوه است. چک لیست مجموعه ای از سوالات راجع به موارد در معرض خطر احتمالی شرکت است که به شیوه ای هدفمند به منظور شناسایی همه ریسک های احتمالی تدوین می گردد. </a:t>
            </a:r>
            <a:endParaRPr lang="en-US" sz="2200" dirty="0">
              <a:latin typeface="Tahoma" pitchFamily="34" charset="0"/>
              <a:ea typeface="Tahoma" pitchFamily="34" charset="0"/>
              <a:cs typeface="Tahoma" pitchFamily="34" charset="0"/>
            </a:endParaRPr>
          </a:p>
        </p:txBody>
      </p:sp>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p:spPr>
        <p:txBody>
          <a:bodyPr>
            <a:noAutofit/>
          </a:bodyPr>
          <a:lstStyle/>
          <a:p>
            <a:pPr algn="just"/>
            <a:r>
              <a:rPr lang="fa-IR" sz="3200" b="1" dirty="0" smtClean="0">
                <a:solidFill>
                  <a:srgbClr val="FF0000"/>
                </a:solidFill>
                <a:latin typeface="Tahoma" pitchFamily="34" charset="0"/>
                <a:ea typeface="Tahoma" pitchFamily="34" charset="0"/>
                <a:cs typeface="Tahoma" pitchFamily="34" charset="0"/>
              </a:rPr>
              <a:t>مدیریت ریسک</a:t>
            </a:r>
            <a:endParaRPr lang="en-US" sz="3200" dirty="0" smtClean="0">
              <a:solidFill>
                <a:srgbClr val="FF0000"/>
              </a:solidFill>
              <a:latin typeface="Tahoma" pitchFamily="34" charset="0"/>
              <a:ea typeface="Tahoma" pitchFamily="34" charset="0"/>
              <a:cs typeface="Tahoma" pitchFamily="34" charset="0"/>
            </a:endParaRPr>
          </a:p>
          <a:p>
            <a:pPr algn="just"/>
            <a:r>
              <a:rPr lang="fa-IR" sz="2400" dirty="0" smtClean="0">
                <a:latin typeface="Tahoma" pitchFamily="34" charset="0"/>
                <a:ea typeface="Tahoma" pitchFamily="34" charset="0"/>
                <a:cs typeface="Tahoma" pitchFamily="34" charset="0"/>
              </a:rPr>
              <a:t>مدیریت ریسک فرآیندی است که موارد در معرض خسارت یک سازمان را شناسایی و بهترین شیوه رفتار با آنها را انتخاب می کند و به اجرا میگذارد.</a:t>
            </a:r>
            <a:endParaRPr lang="en-US" sz="2400" dirty="0" smtClean="0">
              <a:latin typeface="Tahoma" pitchFamily="34" charset="0"/>
              <a:ea typeface="Tahoma" pitchFamily="34" charset="0"/>
              <a:cs typeface="Tahoma" pitchFamily="34" charset="0"/>
            </a:endParaRPr>
          </a:p>
          <a:p>
            <a:pPr algn="just"/>
            <a:r>
              <a:rPr lang="fa-IR" sz="2400" dirty="0" smtClean="0">
                <a:solidFill>
                  <a:schemeClr val="accent1"/>
                </a:solidFill>
                <a:latin typeface="Tahoma" pitchFamily="34" charset="0"/>
                <a:ea typeface="Tahoma" pitchFamily="34" charset="0"/>
                <a:cs typeface="Tahoma" pitchFamily="34" charset="0"/>
              </a:rPr>
              <a:t>یک مورد در معرض خسارت</a:t>
            </a:r>
            <a:r>
              <a:rPr lang="fa-IR" sz="2400" dirty="0" smtClean="0">
                <a:latin typeface="Tahoma" pitchFamily="34" charset="0"/>
                <a:ea typeface="Tahoma" pitchFamily="34" charset="0"/>
                <a:cs typeface="Tahoma" pitchFamily="34" charset="0"/>
              </a:rPr>
              <a:t> عبارت است از هر موقعیت یا شرایطی که در آن خسارت ممکن است اتفاق بیفتد صرف نظر از آنکه یک خسارت واقعا رخ دهد. نمونه هایی از موارد معرض خسارت عبارتند از کارخانه تولیدی که ممکن است در اثر زلزله یا سیل خسارت ببیند یا محصولات ناقصی که ممکن است باعث اقامه دعوی علیه تولیدکننده گردد یا امکان سرقت اموال شرکت در نتیجه ایمنی نامناسب.</a:t>
            </a:r>
            <a:endParaRPr lang="en-US" sz="2400" dirty="0" smtClean="0">
              <a:latin typeface="Tahoma" pitchFamily="34" charset="0"/>
              <a:ea typeface="Tahoma" pitchFamily="34" charset="0"/>
              <a:cs typeface="Tahoma" pitchFamily="34" charset="0"/>
            </a:endParaRPr>
          </a:p>
          <a:p>
            <a:pPr algn="just"/>
            <a:endParaRPr lang="fa-IR" sz="2400" dirty="0">
              <a:latin typeface="Tahoma" pitchFamily="34" charset="0"/>
              <a:ea typeface="Tahoma" pitchFamily="34" charset="0"/>
              <a:cs typeface="Tahoma" pitchFamily="34" charset="0"/>
            </a:endParaRPr>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p:spPr>
        <p:txBody>
          <a:bodyPr>
            <a:normAutofit/>
          </a:bodyPr>
          <a:lstStyle/>
          <a:p>
            <a:pPr algn="just"/>
            <a:r>
              <a:rPr lang="fa-IR" sz="2800" b="1" dirty="0" smtClean="0">
                <a:solidFill>
                  <a:srgbClr val="FF0000"/>
                </a:solidFill>
                <a:latin typeface="Tahoma" pitchFamily="34" charset="0"/>
                <a:ea typeface="Tahoma" pitchFamily="34" charset="0"/>
                <a:cs typeface="Tahoma" pitchFamily="34" charset="0"/>
              </a:rPr>
              <a:t>3- بازرسی فیزیکی</a:t>
            </a:r>
            <a:endParaRPr lang="en-US" sz="2800" dirty="0" smtClean="0">
              <a:solidFill>
                <a:srgbClr val="FF0000"/>
              </a:solidFill>
              <a:latin typeface="Tahoma" pitchFamily="34" charset="0"/>
              <a:ea typeface="Tahoma" pitchFamily="34" charset="0"/>
              <a:cs typeface="Tahoma" pitchFamily="34" charset="0"/>
            </a:endParaRPr>
          </a:p>
          <a:p>
            <a:pPr algn="just"/>
            <a:r>
              <a:rPr lang="fa-IR" sz="2400" dirty="0" smtClean="0">
                <a:latin typeface="Tahoma" pitchFamily="34" charset="0"/>
                <a:ea typeface="Tahoma" pitchFamily="34" charset="0"/>
                <a:cs typeface="Tahoma" pitchFamily="34" charset="0"/>
              </a:rPr>
              <a:t>بازرسی فیزیکی از کارخانه های یک شرکت و عملیات می تواند موارد در معرض خسارت عمده را شناسایی کند.</a:t>
            </a:r>
          </a:p>
          <a:p>
            <a:pPr algn="just">
              <a:buNone/>
            </a:pPr>
            <a:endParaRPr lang="en-US" sz="2400" dirty="0" smtClean="0">
              <a:latin typeface="Tahoma" pitchFamily="34" charset="0"/>
              <a:ea typeface="Tahoma" pitchFamily="34" charset="0"/>
              <a:cs typeface="Tahoma" pitchFamily="34" charset="0"/>
            </a:endParaRPr>
          </a:p>
          <a:p>
            <a:pPr algn="just"/>
            <a:r>
              <a:rPr lang="fa-IR" sz="2800" b="1" dirty="0" smtClean="0">
                <a:solidFill>
                  <a:srgbClr val="FF0000"/>
                </a:solidFill>
                <a:latin typeface="Tahoma" pitchFamily="34" charset="0"/>
                <a:ea typeface="Tahoma" pitchFamily="34" charset="0"/>
                <a:cs typeface="Tahoma" pitchFamily="34" charset="0"/>
              </a:rPr>
              <a:t>4- نمودارهای جریان کار</a:t>
            </a:r>
            <a:endParaRPr lang="en-US" sz="2800" dirty="0" smtClean="0">
              <a:solidFill>
                <a:srgbClr val="FF0000"/>
              </a:solidFill>
              <a:latin typeface="Tahoma" pitchFamily="34" charset="0"/>
              <a:ea typeface="Tahoma" pitchFamily="34" charset="0"/>
              <a:cs typeface="Tahoma" pitchFamily="34" charset="0"/>
            </a:endParaRPr>
          </a:p>
          <a:p>
            <a:pPr algn="just"/>
            <a:r>
              <a:rPr lang="fa-IR" sz="2400" dirty="0" smtClean="0">
                <a:latin typeface="Tahoma" pitchFamily="34" charset="0"/>
                <a:ea typeface="Tahoma" pitchFamily="34" charset="0"/>
                <a:cs typeface="Tahoma" pitchFamily="34" charset="0"/>
              </a:rPr>
              <a:t>نمودارهای جریان کار، گردش عملیات تولید و حمل را نمایش می دهند و می توانند تنگناهای موجود در عملیات را که ممکن است پیامدهای مالی منفی شدیدی برای موسسه داشته باشد، شناسایی کنند.</a:t>
            </a:r>
            <a:endParaRPr lang="en-US" sz="2400" dirty="0" smtClean="0">
              <a:latin typeface="Tahoma" pitchFamily="34" charset="0"/>
              <a:ea typeface="Tahoma" pitchFamily="34" charset="0"/>
              <a:cs typeface="Tahoma" pitchFamily="34" charset="0"/>
            </a:endParaRPr>
          </a:p>
          <a:p>
            <a:pPr algn="just"/>
            <a:r>
              <a:rPr lang="fa-IR" sz="2400" dirty="0" smtClean="0">
                <a:latin typeface="Tahoma" pitchFamily="34" charset="0"/>
                <a:ea typeface="Tahoma" pitchFamily="34" charset="0"/>
                <a:cs typeface="Tahoma" pitchFamily="34" charset="0"/>
              </a:rPr>
              <a:t>یکی از روش های نظام مند برای شناسایی موارد در معرض خطر یک سازمان استفاده از روش نمودار جریان کار است.</a:t>
            </a:r>
            <a:endParaRPr lang="en-US" sz="2400" dirty="0" smtClean="0">
              <a:latin typeface="Tahoma" pitchFamily="34" charset="0"/>
              <a:ea typeface="Tahoma" pitchFamily="34" charset="0"/>
              <a:cs typeface="Tahoma" pitchFamily="34" charset="0"/>
            </a:endParaRPr>
          </a:p>
          <a:p>
            <a:pPr algn="just"/>
            <a:endParaRPr lang="fa-IR" sz="2400" dirty="0">
              <a:latin typeface="Tahoma" pitchFamily="34" charset="0"/>
              <a:ea typeface="Tahoma" pitchFamily="34" charset="0"/>
              <a:cs typeface="Tahoma" pitchFamily="34" charset="0"/>
            </a:endParaRPr>
          </a:p>
        </p:txBody>
      </p:sp>
    </p:spTree>
  </p:cSld>
  <p:clrMapOvr>
    <a:masterClrMapping/>
  </p:clrMapOvr>
  <p:transition>
    <p:cover dir="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038740"/>
          </a:xfrm>
        </p:spPr>
        <p:txBody>
          <a:bodyPr/>
          <a:lstStyle/>
          <a:p>
            <a:pPr algn="just"/>
            <a:r>
              <a:rPr lang="fa-IR" dirty="0" smtClean="0">
                <a:latin typeface="Tahoma" pitchFamily="34" charset="0"/>
                <a:ea typeface="Tahoma" pitchFamily="34" charset="0"/>
                <a:cs typeface="Tahoma" pitchFamily="34" charset="0"/>
              </a:rPr>
              <a:t>نمودارهای جریان کار با توجه به کاربردشان به صورت های مختلف قابل تنظیم اند و انواع معروف ان ها عبارت است از:</a:t>
            </a:r>
            <a:endParaRPr lang="fa-IR" dirty="0" smtClean="0">
              <a:solidFill>
                <a:srgbClr val="00B050"/>
              </a:solidFill>
              <a:latin typeface="Tahoma" pitchFamily="34" charset="0"/>
              <a:ea typeface="Tahoma" pitchFamily="34" charset="0"/>
              <a:cs typeface="Tahoma" pitchFamily="34" charset="0"/>
            </a:endParaRPr>
          </a:p>
          <a:p>
            <a:pPr algn="just">
              <a:buNone/>
            </a:pPr>
            <a:endParaRPr lang="en-US" dirty="0" smtClean="0">
              <a:solidFill>
                <a:srgbClr val="00B050"/>
              </a:solidFill>
              <a:latin typeface="Tahoma" pitchFamily="34" charset="0"/>
              <a:ea typeface="Tahoma" pitchFamily="34" charset="0"/>
              <a:cs typeface="Tahoma" pitchFamily="34" charset="0"/>
            </a:endParaRPr>
          </a:p>
          <a:p>
            <a:pPr algn="just"/>
            <a:r>
              <a:rPr lang="fa-IR" sz="2800" b="1" dirty="0" smtClean="0">
                <a:solidFill>
                  <a:srgbClr val="00B050"/>
                </a:solidFill>
                <a:latin typeface="Tahoma" pitchFamily="34" charset="0"/>
                <a:ea typeface="Tahoma" pitchFamily="34" charset="0"/>
                <a:cs typeface="Tahoma" pitchFamily="34" charset="0"/>
              </a:rPr>
              <a:t>الف) نمودار فراگرد عملیات</a:t>
            </a:r>
            <a:endParaRPr lang="en-US" sz="2800" b="1" dirty="0" smtClean="0">
              <a:solidFill>
                <a:srgbClr val="00B050"/>
              </a:solidFill>
              <a:latin typeface="Tahoma" pitchFamily="34" charset="0"/>
              <a:ea typeface="Tahoma" pitchFamily="34" charset="0"/>
              <a:cs typeface="Tahoma" pitchFamily="34" charset="0"/>
            </a:endParaRPr>
          </a:p>
          <a:p>
            <a:pPr algn="just"/>
            <a:r>
              <a:rPr lang="fa-IR" sz="2800" b="1" dirty="0" smtClean="0">
                <a:solidFill>
                  <a:srgbClr val="00B050"/>
                </a:solidFill>
                <a:latin typeface="Tahoma" pitchFamily="34" charset="0"/>
                <a:ea typeface="Tahoma" pitchFamily="34" charset="0"/>
                <a:cs typeface="Tahoma" pitchFamily="34" charset="0"/>
              </a:rPr>
              <a:t>ب) نمودار مراحل فراگرد عملیات</a:t>
            </a:r>
            <a:endParaRPr lang="en-US" sz="2800" b="1" dirty="0" smtClean="0">
              <a:solidFill>
                <a:srgbClr val="00B050"/>
              </a:solidFill>
              <a:latin typeface="Tahoma" pitchFamily="34" charset="0"/>
              <a:ea typeface="Tahoma" pitchFamily="34" charset="0"/>
              <a:cs typeface="Tahoma" pitchFamily="34" charset="0"/>
            </a:endParaRPr>
          </a:p>
          <a:p>
            <a:pPr algn="just"/>
            <a:r>
              <a:rPr lang="fa-IR" sz="2800" b="1" dirty="0" smtClean="0">
                <a:solidFill>
                  <a:srgbClr val="00B050"/>
                </a:solidFill>
                <a:latin typeface="Tahoma" pitchFamily="34" charset="0"/>
                <a:ea typeface="Tahoma" pitchFamily="34" charset="0"/>
                <a:cs typeface="Tahoma" pitchFamily="34" charset="0"/>
              </a:rPr>
              <a:t>ج) نمودار جریان عملیات</a:t>
            </a:r>
            <a:endParaRPr lang="fa-IR" sz="2800" b="1" dirty="0">
              <a:solidFill>
                <a:srgbClr val="00B050"/>
              </a:solidFill>
              <a:latin typeface="Tahoma" pitchFamily="34" charset="0"/>
              <a:ea typeface="Tahoma" pitchFamily="34" charset="0"/>
              <a:cs typeface="Tahoma" pitchFamily="34" charset="0"/>
            </a:endParaRPr>
          </a:p>
        </p:txBody>
      </p:sp>
    </p:spTree>
  </p:cSld>
  <p:clrMapOvr>
    <a:masterClrMapping/>
  </p:clrMapOvr>
  <p:transition>
    <p:push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071546"/>
            <a:ext cx="8229600" cy="5395930"/>
          </a:xfrm>
        </p:spPr>
        <p:txBody>
          <a:bodyPr>
            <a:normAutofit/>
          </a:bodyPr>
          <a:lstStyle/>
          <a:p>
            <a:pPr algn="just"/>
            <a:r>
              <a:rPr lang="fa-IR" sz="2800" b="1" dirty="0" smtClean="0">
                <a:solidFill>
                  <a:schemeClr val="tx2">
                    <a:lumMod val="60000"/>
                    <a:lumOff val="40000"/>
                  </a:schemeClr>
                </a:solidFill>
                <a:latin typeface="Tahoma" pitchFamily="34" charset="0"/>
                <a:ea typeface="Tahoma" pitchFamily="34" charset="0"/>
                <a:cs typeface="Tahoma" pitchFamily="34" charset="0"/>
              </a:rPr>
              <a:t>نمودار فراگرد عملیات</a:t>
            </a:r>
          </a:p>
          <a:p>
            <a:pPr algn="just">
              <a:buNone/>
            </a:pPr>
            <a:endParaRPr lang="en-US" dirty="0" smtClean="0">
              <a:solidFill>
                <a:schemeClr val="tx2">
                  <a:lumMod val="60000"/>
                  <a:lumOff val="40000"/>
                </a:schemeClr>
              </a:solidFill>
              <a:latin typeface="Tahoma" pitchFamily="34" charset="0"/>
              <a:ea typeface="Tahoma" pitchFamily="34" charset="0"/>
              <a:cs typeface="Tahoma" pitchFamily="34" charset="0"/>
            </a:endParaRPr>
          </a:p>
          <a:p>
            <a:pPr algn="just"/>
            <a:r>
              <a:rPr lang="fa-IR" dirty="0" smtClean="0">
                <a:latin typeface="Tahoma" pitchFamily="34" charset="0"/>
                <a:ea typeface="Tahoma" pitchFamily="34" charset="0"/>
                <a:cs typeface="Tahoma" pitchFamily="34" charset="0"/>
              </a:rPr>
              <a:t>در نمودار فراگرد عملیات که بیشتر در شرکت های تولیدی استفاده می شود، ابتدا تقدم و تاخر فعالیت ها مشخص می گردد و سپس عملیات مربوط به قطعه اصلی و قطعاتی که در مراحل مختلف به آن متصل می شود را به ترتیب از راست به چپ ترسیم می کنند. این نمودار بیشتر شامل عمل و کنترل و معمولا فاقد اطلاعات حمل و نقل و تاخیر و زمان است. </a:t>
            </a:r>
            <a:endParaRPr lang="en-US" dirty="0" smtClean="0">
              <a:latin typeface="Tahoma" pitchFamily="34" charset="0"/>
              <a:ea typeface="Tahoma" pitchFamily="34" charset="0"/>
              <a:cs typeface="Tahoma" pitchFamily="34" charset="0"/>
            </a:endParaRPr>
          </a:p>
          <a:p>
            <a:pPr algn="just">
              <a:buNone/>
            </a:pPr>
            <a:endParaRPr lang="en-US" dirty="0" smtClean="0">
              <a:latin typeface="Tahoma" pitchFamily="34" charset="0"/>
              <a:ea typeface="Tahoma" pitchFamily="34" charset="0"/>
              <a:cs typeface="Tahoma" pitchFamily="34" charset="0"/>
            </a:endParaRPr>
          </a:p>
          <a:p>
            <a:pPr algn="just"/>
            <a:endParaRPr lang="fa-IR" dirty="0">
              <a:latin typeface="Tahoma" pitchFamily="34" charset="0"/>
              <a:ea typeface="Tahoma" pitchFamily="34" charset="0"/>
              <a:cs typeface="Tahoma" pitchFamily="34" charset="0"/>
            </a:endParaRPr>
          </a:p>
        </p:txBody>
      </p:sp>
    </p:spTree>
  </p:cSld>
  <p:clrMapOvr>
    <a:masterClrMapping/>
  </p:clrMapOvr>
  <p:transition>
    <p:strips dir="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462094"/>
            <a:ext cx="8229600" cy="4895864"/>
          </a:xfrm>
        </p:spPr>
        <p:txBody>
          <a:bodyPr/>
          <a:lstStyle/>
          <a:p>
            <a:pPr algn="just"/>
            <a:r>
              <a:rPr lang="fa-IR" sz="2800" b="1" dirty="0" smtClean="0">
                <a:solidFill>
                  <a:schemeClr val="tx2">
                    <a:lumMod val="60000"/>
                    <a:lumOff val="40000"/>
                  </a:schemeClr>
                </a:solidFill>
                <a:latin typeface="Tahoma" pitchFamily="34" charset="0"/>
                <a:ea typeface="Tahoma" pitchFamily="34" charset="0"/>
                <a:cs typeface="Tahoma" pitchFamily="34" charset="0"/>
              </a:rPr>
              <a:t>نمودار مراحل فراگرد عملیات</a:t>
            </a:r>
          </a:p>
          <a:p>
            <a:pPr algn="just">
              <a:buNone/>
            </a:pPr>
            <a:endParaRPr lang="en-US" dirty="0" smtClean="0">
              <a:solidFill>
                <a:schemeClr val="tx2">
                  <a:lumMod val="60000"/>
                  <a:lumOff val="40000"/>
                </a:schemeClr>
              </a:solidFill>
              <a:latin typeface="Tahoma" pitchFamily="34" charset="0"/>
              <a:ea typeface="Tahoma" pitchFamily="34" charset="0"/>
              <a:cs typeface="Tahoma" pitchFamily="34" charset="0"/>
            </a:endParaRPr>
          </a:p>
          <a:p>
            <a:pPr algn="just"/>
            <a:r>
              <a:rPr lang="fa-IR" dirty="0" smtClean="0">
                <a:latin typeface="Tahoma" pitchFamily="34" charset="0"/>
                <a:ea typeface="Tahoma" pitchFamily="34" charset="0"/>
                <a:cs typeface="Tahoma" pitchFamily="34" charset="0"/>
              </a:rPr>
              <a:t>این نمودار کامل تر از نمودار فراگرد عملیات است و معمولا در تنظیم آن از تمام علائم جریان کار استفاده می شود. این نمودار بیشتر در سیستم های تولیدی پیوسته کاربرد دارد و معمولا اطلاعات زمان انجام هر فعالیت، مسافت طی شده بین فعالیت ها و نو ماشین آلات مورد استفاده در آن ذکر می شود. </a:t>
            </a:r>
            <a:endParaRPr lang="en-US" dirty="0" smtClean="0">
              <a:latin typeface="Tahoma" pitchFamily="34" charset="0"/>
              <a:ea typeface="Tahoma" pitchFamily="34" charset="0"/>
              <a:cs typeface="Tahoma" pitchFamily="34" charset="0"/>
            </a:endParaRPr>
          </a:p>
          <a:p>
            <a:pPr algn="just"/>
            <a:endParaRPr lang="fa-IR" dirty="0"/>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71546"/>
            <a:ext cx="8229600" cy="5174938"/>
          </a:xfrm>
        </p:spPr>
        <p:txBody>
          <a:bodyPr/>
          <a:lstStyle/>
          <a:p>
            <a:pPr algn="just"/>
            <a:r>
              <a:rPr lang="fa-IR" sz="2800" b="1" dirty="0" smtClean="0">
                <a:solidFill>
                  <a:schemeClr val="accent3"/>
                </a:solidFill>
                <a:latin typeface="Tahoma" pitchFamily="34" charset="0"/>
                <a:ea typeface="Tahoma" pitchFamily="34" charset="0"/>
                <a:cs typeface="Tahoma" pitchFamily="34" charset="0"/>
              </a:rPr>
              <a:t>نمودار جریان عملیات</a:t>
            </a:r>
          </a:p>
          <a:p>
            <a:pPr algn="just">
              <a:buNone/>
            </a:pPr>
            <a:endParaRPr lang="en-US" dirty="0" smtClean="0">
              <a:latin typeface="Tahoma" pitchFamily="34" charset="0"/>
              <a:ea typeface="Tahoma" pitchFamily="34" charset="0"/>
              <a:cs typeface="Tahoma" pitchFamily="34" charset="0"/>
            </a:endParaRPr>
          </a:p>
          <a:p>
            <a:pPr algn="just"/>
            <a:r>
              <a:rPr lang="fa-IR" dirty="0" smtClean="0">
                <a:latin typeface="Tahoma" pitchFamily="34" charset="0"/>
                <a:ea typeface="Tahoma" pitchFamily="34" charset="0"/>
                <a:cs typeface="Tahoma" pitchFamily="34" charset="0"/>
              </a:rPr>
              <a:t>در این نمودار، جریان حمل و نقل و جابه جایی مواد و کارکنان در کارگاه نمایش داده می شود. در واقع، ابتدا محیط کار و تجهیزات آن به مقیاس معینی ترسیم و سپس جریان مواد و جابه جایی کارکنان و ماشین آلات و تجهیزات در میان واحدهای مختلف مشخص می گردد.</a:t>
            </a:r>
            <a:endParaRPr lang="en-US" dirty="0" smtClean="0">
              <a:latin typeface="Tahoma" pitchFamily="34" charset="0"/>
              <a:ea typeface="Tahoma" pitchFamily="34" charset="0"/>
              <a:cs typeface="Tahoma" pitchFamily="34" charset="0"/>
            </a:endParaRPr>
          </a:p>
          <a:p>
            <a:pPr algn="just"/>
            <a:endParaRPr lang="fa-IR" dirty="0">
              <a:latin typeface="Tahoma" pitchFamily="34" charset="0"/>
              <a:ea typeface="Tahoma"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1071546"/>
            <a:ext cx="8229600" cy="5610244"/>
          </a:xfrm>
        </p:spPr>
        <p:txBody>
          <a:bodyPr>
            <a:normAutofit fontScale="85000" lnSpcReduction="20000"/>
          </a:bodyPr>
          <a:lstStyle/>
          <a:p>
            <a:pPr algn="just"/>
            <a:r>
              <a:rPr lang="fa-IR" sz="3300" b="1" dirty="0" smtClean="0">
                <a:solidFill>
                  <a:srgbClr val="FF0000"/>
                </a:solidFill>
                <a:latin typeface="Tahoma" pitchFamily="34" charset="0"/>
                <a:ea typeface="Tahoma" pitchFamily="34" charset="0"/>
                <a:cs typeface="Tahoma" pitchFamily="34" charset="0"/>
              </a:rPr>
              <a:t>5- صورت های مالی</a:t>
            </a:r>
            <a:endParaRPr lang="en-US" sz="3300" dirty="0" smtClean="0">
              <a:solidFill>
                <a:srgbClr val="FF0000"/>
              </a:solidFill>
              <a:latin typeface="Tahoma" pitchFamily="34" charset="0"/>
              <a:ea typeface="Tahoma" pitchFamily="34" charset="0"/>
              <a:cs typeface="Tahoma" pitchFamily="34" charset="0"/>
            </a:endParaRPr>
          </a:p>
          <a:p>
            <a:pPr algn="just"/>
            <a:r>
              <a:rPr lang="fa-IR" dirty="0" smtClean="0">
                <a:latin typeface="Tahoma" pitchFamily="34" charset="0"/>
                <a:ea typeface="Tahoma" pitchFamily="34" charset="0"/>
                <a:cs typeface="Tahoma" pitchFamily="34" charset="0"/>
              </a:rPr>
              <a:t>صورت های مالی موسسه شامل ترازنامه، صورتحساب سود و زیان، صورت گردش وجوه نقد، صورت سود انباشته، یادداشت های مالی اساسی را می توان برای شناسایی خطرات بالقوه مورد استفاده قرار داد.</a:t>
            </a:r>
            <a:endParaRPr lang="en-US" dirty="0" smtClean="0">
              <a:latin typeface="Tahoma" pitchFamily="34" charset="0"/>
              <a:ea typeface="Tahoma" pitchFamily="34" charset="0"/>
              <a:cs typeface="Tahoma" pitchFamily="34" charset="0"/>
            </a:endParaRPr>
          </a:p>
          <a:p>
            <a:pPr algn="just">
              <a:buNone/>
            </a:pPr>
            <a:endParaRPr lang="en-US" sz="3300" dirty="0" smtClean="0">
              <a:latin typeface="Tahoma" pitchFamily="34" charset="0"/>
              <a:ea typeface="Tahoma" pitchFamily="34" charset="0"/>
              <a:cs typeface="Tahoma" pitchFamily="34" charset="0"/>
            </a:endParaRPr>
          </a:p>
          <a:p>
            <a:pPr algn="just"/>
            <a:r>
              <a:rPr lang="fa-IR" sz="3300" b="1" dirty="0" smtClean="0">
                <a:solidFill>
                  <a:srgbClr val="FF0000"/>
                </a:solidFill>
                <a:latin typeface="Tahoma" pitchFamily="34" charset="0"/>
                <a:ea typeface="Tahoma" pitchFamily="34" charset="0"/>
                <a:cs typeface="Tahoma" pitchFamily="34" charset="0"/>
              </a:rPr>
              <a:t>6- داده های آماری خسارت های گذشته</a:t>
            </a:r>
            <a:endParaRPr lang="en-US" sz="3300" dirty="0" smtClean="0">
              <a:solidFill>
                <a:srgbClr val="FF0000"/>
              </a:solidFill>
              <a:latin typeface="Tahoma" pitchFamily="34" charset="0"/>
              <a:ea typeface="Tahoma" pitchFamily="34" charset="0"/>
              <a:cs typeface="Tahoma" pitchFamily="34" charset="0"/>
            </a:endParaRPr>
          </a:p>
          <a:p>
            <a:pPr algn="just"/>
            <a:r>
              <a:rPr lang="fa-IR" dirty="0" smtClean="0">
                <a:latin typeface="Tahoma" pitchFamily="34" charset="0"/>
                <a:ea typeface="Tahoma" pitchFamily="34" charset="0"/>
                <a:cs typeface="Tahoma" pitchFamily="34" charset="0"/>
              </a:rPr>
              <a:t>داده های آماری مربوط به خسارت های ادواری در طول زمان می تواند در شناسایی موارد در معرض خسارت بسیار ارزشمند باشد. به علاوه، مدیران ریسک باید همگام با روند صنعت و تغییرات بازار که می تواند موارد در معرض خسارت جدیدی را به وجود بیاورد، حرکت کنند. مطالب عمده مدیریت ریسک شامل افزایش هزینه های جبران خسارت کارگران، تاثیر ادغام ها و ترکیب ها به وسیله موسسات بیمه و دلال ها، افزایش هزینه های دادرسی و تامین مالی ریسک در بازار سرمایه و شرایط تکرار حوادث و عملیات آسیب زننده است. حفاظت از دارایی های موسسه و کارکنان در مقابل عملیات تروریستی نیز یکی دیگر از مطالب مهم است.</a:t>
            </a:r>
            <a:endParaRPr lang="en-US" dirty="0" smtClean="0">
              <a:latin typeface="Tahoma" pitchFamily="34" charset="0"/>
              <a:ea typeface="Tahoma" pitchFamily="34" charset="0"/>
              <a:cs typeface="Tahoma" pitchFamily="34" charset="0"/>
            </a:endParaRPr>
          </a:p>
          <a:p>
            <a:pPr algn="just"/>
            <a:endParaRPr lang="fa-IR" dirty="0">
              <a:latin typeface="Tahoma" pitchFamily="34" charset="0"/>
              <a:ea typeface="Tahoma" pitchFamily="34" charset="0"/>
              <a:cs typeface="Tahoma" pitchFamily="34" charset="0"/>
            </a:endParaRPr>
          </a:p>
        </p:txBody>
      </p:sp>
    </p:spTree>
  </p:cSld>
  <p:clrMapOvr>
    <a:masterClrMapping/>
  </p:clrMapOvr>
  <p:transition>
    <p:newsfla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928670"/>
            <a:ext cx="8229600" cy="5181616"/>
          </a:xfrm>
        </p:spPr>
        <p:txBody>
          <a:bodyPr>
            <a:normAutofit lnSpcReduction="10000"/>
          </a:bodyPr>
          <a:lstStyle/>
          <a:p>
            <a:pPr algn="just"/>
            <a:r>
              <a:rPr lang="fa-IR" sz="3200" b="1" dirty="0" smtClean="0">
                <a:solidFill>
                  <a:srgbClr val="FF0000"/>
                </a:solidFill>
                <a:latin typeface="Tahoma" pitchFamily="34" charset="0"/>
                <a:ea typeface="Tahoma" pitchFamily="34" charset="0"/>
                <a:cs typeface="Tahoma" pitchFamily="34" charset="0"/>
              </a:rPr>
              <a:t>مرحله دوم : </a:t>
            </a:r>
          </a:p>
          <a:p>
            <a:pPr algn="just">
              <a:buNone/>
            </a:pPr>
            <a:endParaRPr lang="fa-IR" sz="2800" b="1" dirty="0" smtClean="0">
              <a:solidFill>
                <a:srgbClr val="FF0000"/>
              </a:solidFill>
              <a:latin typeface="Tahoma" pitchFamily="34" charset="0"/>
              <a:ea typeface="Tahoma" pitchFamily="34" charset="0"/>
              <a:cs typeface="Tahoma" pitchFamily="34" charset="0"/>
            </a:endParaRPr>
          </a:p>
          <a:p>
            <a:pPr algn="just"/>
            <a:r>
              <a:rPr lang="fa-IR" sz="2400" b="1" dirty="0" smtClean="0">
                <a:solidFill>
                  <a:schemeClr val="tx2">
                    <a:lumMod val="60000"/>
                    <a:lumOff val="40000"/>
                  </a:schemeClr>
                </a:solidFill>
                <a:latin typeface="Tahoma" pitchFamily="34" charset="0"/>
                <a:ea typeface="Tahoma" pitchFamily="34" charset="0"/>
                <a:cs typeface="Tahoma" pitchFamily="34" charset="0"/>
              </a:rPr>
              <a:t>تجزیه و تحلیل موارد در معرض خسارت</a:t>
            </a:r>
          </a:p>
          <a:p>
            <a:pPr algn="just"/>
            <a:endParaRPr lang="en-US" sz="2400" dirty="0" smtClean="0">
              <a:solidFill>
                <a:schemeClr val="tx2">
                  <a:lumMod val="60000"/>
                  <a:lumOff val="40000"/>
                </a:schemeClr>
              </a:solidFill>
              <a:latin typeface="Tahoma" pitchFamily="34" charset="0"/>
              <a:ea typeface="Tahoma" pitchFamily="34" charset="0"/>
              <a:cs typeface="Tahoma" pitchFamily="34" charset="0"/>
            </a:endParaRPr>
          </a:p>
          <a:p>
            <a:pPr algn="just"/>
            <a:r>
              <a:rPr lang="fa-IR" sz="2400" dirty="0" smtClean="0">
                <a:latin typeface="Tahoma" pitchFamily="34" charset="0"/>
                <a:ea typeface="Tahoma" pitchFamily="34" charset="0"/>
                <a:cs typeface="Tahoma" pitchFamily="34" charset="0"/>
              </a:rPr>
              <a:t>دومین مرحله در فرآیند مدیریت ریسک، تجزیه و تحلیل موارد در معرض خسارت است. این مرحله شامل تخمینی از تواتر و شدت خسارت است. تواتر خسارت مربوط است به تعداد خسارت های احتمالی که در طول یک دوره مشخص ممکن است رخ دهد. شدت یا دامنه خسارت برمی گردد به اندازه احتمالی خسارت هایی که ممکن است اتفاق بیفتد. همچنین وقتی مدیر ریسک تواتر و دامنه خسارت را برای هر نوع از موارد در معرض خسارت پیش بینی می کند، موارد در معرض خسارت مختلف را می توان بسته به اهمیت نسبی آن ها رتبه بندی کرد.</a:t>
            </a:r>
            <a:endParaRPr lang="en-US" sz="2400" dirty="0" smtClean="0">
              <a:latin typeface="Tahoma" pitchFamily="34" charset="0"/>
              <a:ea typeface="Tahoma" pitchFamily="34" charset="0"/>
              <a:cs typeface="Tahoma" pitchFamily="34" charset="0"/>
            </a:endParaRPr>
          </a:p>
          <a:p>
            <a:pPr algn="just"/>
            <a:endParaRPr lang="fa-IR" sz="2400" dirty="0">
              <a:latin typeface="Tahoma" pitchFamily="34" charset="0"/>
              <a:ea typeface="Tahoma" pitchFamily="34" charset="0"/>
              <a:cs typeface="Tahoma" pitchFamily="34" charset="0"/>
            </a:endParaRPr>
          </a:p>
        </p:txBody>
      </p:sp>
    </p:spTree>
  </p:cSld>
  <p:clrMapOvr>
    <a:masterClrMapping/>
  </p:clrMapOvr>
  <p:transition>
    <p:cover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00108"/>
            <a:ext cx="8229600" cy="5110178"/>
          </a:xfrm>
        </p:spPr>
        <p:txBody>
          <a:bodyPr>
            <a:normAutofit/>
          </a:bodyPr>
          <a:lstStyle/>
          <a:p>
            <a:pPr algn="just"/>
            <a:r>
              <a:rPr lang="fa-IR" sz="3200" b="1" dirty="0" smtClean="0">
                <a:solidFill>
                  <a:srgbClr val="FF0000"/>
                </a:solidFill>
                <a:latin typeface="Tahoma" pitchFamily="34" charset="0"/>
                <a:ea typeface="Tahoma" pitchFamily="34" charset="0"/>
                <a:cs typeface="Tahoma" pitchFamily="34" charset="0"/>
              </a:rPr>
              <a:t>مرحله سوم :</a:t>
            </a:r>
          </a:p>
          <a:p>
            <a:pPr algn="just"/>
            <a:endParaRPr lang="fa-IR" sz="2400" b="1" dirty="0" smtClean="0">
              <a:solidFill>
                <a:srgbClr val="FF0000"/>
              </a:solidFill>
              <a:latin typeface="Tahoma" pitchFamily="34" charset="0"/>
              <a:ea typeface="Tahoma" pitchFamily="34" charset="0"/>
              <a:cs typeface="Tahoma" pitchFamily="34" charset="0"/>
            </a:endParaRPr>
          </a:p>
          <a:p>
            <a:pPr algn="just"/>
            <a:r>
              <a:rPr lang="fa-IR" sz="2400" b="1" dirty="0" smtClean="0">
                <a:latin typeface="Tahoma" pitchFamily="34" charset="0"/>
                <a:ea typeface="Tahoma" pitchFamily="34" charset="0"/>
                <a:cs typeface="Tahoma" pitchFamily="34" charset="0"/>
              </a:rPr>
              <a:t> </a:t>
            </a:r>
            <a:r>
              <a:rPr lang="fa-IR" sz="2400" b="1" dirty="0" smtClean="0">
                <a:solidFill>
                  <a:schemeClr val="tx2">
                    <a:lumMod val="60000"/>
                    <a:lumOff val="40000"/>
                  </a:schemeClr>
                </a:solidFill>
                <a:latin typeface="Tahoma" pitchFamily="34" charset="0"/>
                <a:ea typeface="Tahoma" pitchFamily="34" charset="0"/>
                <a:cs typeface="Tahoma" pitchFamily="34" charset="0"/>
              </a:rPr>
              <a:t>انتخاب شیوه های مناسب برای اداره موارد در معرض خسارت:</a:t>
            </a:r>
          </a:p>
          <a:p>
            <a:pPr algn="just">
              <a:buNone/>
            </a:pPr>
            <a:endParaRPr lang="en-US" sz="2400" dirty="0" smtClean="0">
              <a:latin typeface="Tahoma" pitchFamily="34" charset="0"/>
              <a:ea typeface="Tahoma" pitchFamily="34" charset="0"/>
              <a:cs typeface="Tahoma" pitchFamily="34" charset="0"/>
            </a:endParaRPr>
          </a:p>
          <a:p>
            <a:pPr algn="just"/>
            <a:r>
              <a:rPr lang="fa-IR" sz="2400" dirty="0" smtClean="0">
                <a:latin typeface="Tahoma" pitchFamily="34" charset="0"/>
                <a:ea typeface="Tahoma" pitchFamily="34" charset="0"/>
                <a:cs typeface="Tahoma" pitchFamily="34" charset="0"/>
              </a:rPr>
              <a:t>سومین مرحله در فرآیند مدیریت ریسک، انتخاب مناسب ترین شیوه یا ترکیبی از شیوه های مناسب برای اداره موارد در معرض خسارت است. این شیوه ها را به طور کلی می توان به دو دسته کنترل کننده ریسک و تامین مالی ریسک تقسیم کرد. کنترل ریسک مربوط به تکنیک هایی است که امکانات مالی را برای تامین وجه خسارت ها فراهم می آورد.</a:t>
            </a:r>
            <a:endParaRPr lang="en-US" sz="2400" dirty="0" smtClean="0">
              <a:latin typeface="Tahoma" pitchFamily="34" charset="0"/>
              <a:ea typeface="Tahoma" pitchFamily="34" charset="0"/>
              <a:cs typeface="Tahoma" pitchFamily="34" charset="0"/>
            </a:endParaRPr>
          </a:p>
          <a:p>
            <a:pPr algn="just"/>
            <a:endParaRPr lang="fa-IR" sz="2400" dirty="0">
              <a:latin typeface="Tahoma" pitchFamily="34" charset="0"/>
              <a:ea typeface="Tahoma" pitchFamily="34" charset="0"/>
              <a:cs typeface="Tahoma" pitchFamily="34" charset="0"/>
            </a:endParaRPr>
          </a:p>
        </p:txBody>
      </p:sp>
    </p:spTree>
  </p:cSld>
  <p:clrMapOvr>
    <a:masterClrMapping/>
  </p:clrMapOvr>
  <p:transition>
    <p:checke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fontScale="92500" lnSpcReduction="10000"/>
          </a:bodyPr>
          <a:lstStyle/>
          <a:p>
            <a:pPr algn="just"/>
            <a:r>
              <a:rPr lang="fa-IR" sz="3500" b="1" dirty="0" smtClean="0">
                <a:solidFill>
                  <a:srgbClr val="FF0000"/>
                </a:solidFill>
                <a:latin typeface="Tahoma" pitchFamily="34" charset="0"/>
                <a:ea typeface="Tahoma" pitchFamily="34" charset="0"/>
                <a:cs typeface="Tahoma" pitchFamily="34" charset="0"/>
              </a:rPr>
              <a:t>کنترل ریسک: </a:t>
            </a:r>
            <a:endParaRPr lang="en-US" sz="3500" dirty="0" smtClean="0">
              <a:solidFill>
                <a:srgbClr val="FF0000"/>
              </a:solidFill>
              <a:latin typeface="Tahoma" pitchFamily="34" charset="0"/>
              <a:ea typeface="Tahoma" pitchFamily="34" charset="0"/>
              <a:cs typeface="Tahoma" pitchFamily="34" charset="0"/>
            </a:endParaRPr>
          </a:p>
          <a:p>
            <a:pPr algn="just"/>
            <a:r>
              <a:rPr lang="fa-IR" dirty="0" smtClean="0">
                <a:latin typeface="Tahoma" pitchFamily="34" charset="0"/>
                <a:ea typeface="Tahoma" pitchFamily="34" charset="0"/>
                <a:cs typeface="Tahoma" pitchFamily="34" charset="0"/>
              </a:rPr>
              <a:t>کنترل ریسک شامل شیوه هایی است که تواتر و شدت خسارت های احتمالی را کاهش می دهد. شیوه های عمده کنترل ریسک عبارت اند از: </a:t>
            </a:r>
            <a:r>
              <a:rPr lang="fa-IR" dirty="0" smtClean="0">
                <a:solidFill>
                  <a:srgbClr val="00B050"/>
                </a:solidFill>
                <a:latin typeface="Tahoma" pitchFamily="34" charset="0"/>
                <a:ea typeface="Tahoma" pitchFamily="34" charset="0"/>
                <a:cs typeface="Tahoma" pitchFamily="34" charset="0"/>
              </a:rPr>
              <a:t>اجتناب، جلوگیری از وقوع خسارت ، کاهش آن</a:t>
            </a:r>
            <a:endParaRPr lang="en-US" dirty="0" smtClean="0">
              <a:solidFill>
                <a:srgbClr val="00B050"/>
              </a:solidFill>
              <a:latin typeface="Tahoma" pitchFamily="34" charset="0"/>
              <a:ea typeface="Tahoma" pitchFamily="34" charset="0"/>
              <a:cs typeface="Tahoma" pitchFamily="34" charset="0"/>
            </a:endParaRPr>
          </a:p>
          <a:p>
            <a:pPr algn="just"/>
            <a:r>
              <a:rPr lang="fa-IR" b="1" dirty="0" smtClean="0">
                <a:solidFill>
                  <a:schemeClr val="tx2">
                    <a:lumMod val="60000"/>
                    <a:lumOff val="40000"/>
                  </a:schemeClr>
                </a:solidFill>
                <a:latin typeface="Tahoma" pitchFamily="34" charset="0"/>
                <a:ea typeface="Tahoma" pitchFamily="34" charset="0"/>
                <a:cs typeface="Tahoma" pitchFamily="34" charset="0"/>
              </a:rPr>
              <a:t>_اجتناب: </a:t>
            </a:r>
            <a:endParaRPr lang="en-US" dirty="0" smtClean="0">
              <a:solidFill>
                <a:schemeClr val="tx2">
                  <a:lumMod val="60000"/>
                  <a:lumOff val="40000"/>
                </a:schemeClr>
              </a:solidFill>
              <a:latin typeface="Tahoma" pitchFamily="34" charset="0"/>
              <a:ea typeface="Tahoma" pitchFamily="34" charset="0"/>
              <a:cs typeface="Tahoma" pitchFamily="34" charset="0"/>
            </a:endParaRPr>
          </a:p>
          <a:p>
            <a:pPr algn="just">
              <a:buNone/>
            </a:pPr>
            <a:r>
              <a:rPr lang="fa-IR" dirty="0" smtClean="0">
                <a:latin typeface="Tahoma" pitchFamily="34" charset="0"/>
                <a:ea typeface="Tahoma" pitchFamily="34" charset="0"/>
                <a:cs typeface="Tahoma" pitchFamily="34" charset="0"/>
              </a:rPr>
              <a:t>به معنای آن است که مورد در معرض خسارت را در مالکیت خود نداشته باشیم یا آن را واگذار کنیم.</a:t>
            </a:r>
            <a:endParaRPr lang="en-US" dirty="0" smtClean="0">
              <a:latin typeface="Tahoma" pitchFamily="34" charset="0"/>
              <a:ea typeface="Tahoma" pitchFamily="34" charset="0"/>
              <a:cs typeface="Tahoma" pitchFamily="34" charset="0"/>
            </a:endParaRPr>
          </a:p>
          <a:p>
            <a:pPr algn="just"/>
            <a:r>
              <a:rPr lang="fa-IR" b="1" dirty="0" smtClean="0">
                <a:solidFill>
                  <a:schemeClr val="tx2">
                    <a:lumMod val="60000"/>
                    <a:lumOff val="40000"/>
                  </a:schemeClr>
                </a:solidFill>
                <a:latin typeface="Tahoma" pitchFamily="34" charset="0"/>
                <a:ea typeface="Tahoma" pitchFamily="34" charset="0"/>
                <a:cs typeface="Tahoma" pitchFamily="34" charset="0"/>
              </a:rPr>
              <a:t>_پیشگیری از خسارت:</a:t>
            </a:r>
            <a:endParaRPr lang="en-US" dirty="0" smtClean="0">
              <a:solidFill>
                <a:schemeClr val="tx2">
                  <a:lumMod val="60000"/>
                  <a:lumOff val="40000"/>
                </a:schemeClr>
              </a:solidFill>
              <a:latin typeface="Tahoma" pitchFamily="34" charset="0"/>
              <a:ea typeface="Tahoma" pitchFamily="34" charset="0"/>
              <a:cs typeface="Tahoma" pitchFamily="34" charset="0"/>
            </a:endParaRPr>
          </a:p>
          <a:p>
            <a:pPr algn="just">
              <a:buNone/>
            </a:pPr>
            <a:r>
              <a:rPr lang="fa-IR" dirty="0" smtClean="0">
                <a:latin typeface="Tahoma" pitchFamily="34" charset="0"/>
                <a:ea typeface="Tahoma" pitchFamily="34" charset="0"/>
                <a:cs typeface="Tahoma" pitchFamily="34" charset="0"/>
              </a:rPr>
              <a:t>تمهیدی است که تواتر برخی از خسارت های ویژه را کاهش می دهد.</a:t>
            </a:r>
            <a:endParaRPr lang="en-US" dirty="0" smtClean="0">
              <a:latin typeface="Tahoma" pitchFamily="34" charset="0"/>
              <a:ea typeface="Tahoma" pitchFamily="34" charset="0"/>
              <a:cs typeface="Tahoma" pitchFamily="34" charset="0"/>
            </a:endParaRPr>
          </a:p>
          <a:p>
            <a:pPr algn="just"/>
            <a:r>
              <a:rPr lang="fa-IR" b="1" dirty="0" smtClean="0">
                <a:solidFill>
                  <a:schemeClr val="tx2">
                    <a:lumMod val="60000"/>
                    <a:lumOff val="40000"/>
                  </a:schemeClr>
                </a:solidFill>
                <a:latin typeface="Tahoma" pitchFamily="34" charset="0"/>
                <a:ea typeface="Tahoma" pitchFamily="34" charset="0"/>
                <a:cs typeface="Tahoma" pitchFamily="34" charset="0"/>
              </a:rPr>
              <a:t>_کاهش خسارت:</a:t>
            </a:r>
            <a:endParaRPr lang="en-US" dirty="0" smtClean="0">
              <a:solidFill>
                <a:schemeClr val="tx2">
                  <a:lumMod val="60000"/>
                  <a:lumOff val="40000"/>
                </a:schemeClr>
              </a:solidFill>
              <a:latin typeface="Tahoma" pitchFamily="34" charset="0"/>
              <a:ea typeface="Tahoma" pitchFamily="34" charset="0"/>
              <a:cs typeface="Tahoma" pitchFamily="34" charset="0"/>
            </a:endParaRPr>
          </a:p>
          <a:p>
            <a:pPr algn="just">
              <a:buNone/>
            </a:pPr>
            <a:r>
              <a:rPr lang="fa-IR" dirty="0" smtClean="0">
                <a:latin typeface="Tahoma" pitchFamily="34" charset="0"/>
                <a:ea typeface="Tahoma" pitchFamily="34" charset="0"/>
                <a:cs typeface="Tahoma" pitchFamily="34" charset="0"/>
              </a:rPr>
              <a:t>تمهیدی است شدت خسارت را پس از وقوع آن کاهش می دهد.</a:t>
            </a:r>
            <a:endParaRPr lang="en-US" dirty="0" smtClean="0">
              <a:latin typeface="Tahoma" pitchFamily="34" charset="0"/>
              <a:ea typeface="Tahoma" pitchFamily="34" charset="0"/>
              <a:cs typeface="Tahoma" pitchFamily="34" charset="0"/>
            </a:endParaRPr>
          </a:p>
          <a:p>
            <a:pPr algn="just"/>
            <a:endParaRPr lang="fa-IR" dirty="0">
              <a:latin typeface="Tahoma" pitchFamily="34" charset="0"/>
              <a:ea typeface="Tahoma" pitchFamily="34" charset="0"/>
              <a:cs typeface="Tahoma" pitchFamily="34" charset="0"/>
            </a:endParaRPr>
          </a:p>
        </p:txBody>
      </p:sp>
    </p:spTree>
  </p:cSld>
  <p:clrMapOvr>
    <a:masterClrMapping/>
  </p:clrMapOvr>
  <p:transition>
    <p:wipe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181616"/>
          </a:xfrm>
        </p:spPr>
        <p:txBody>
          <a:bodyPr>
            <a:normAutofit fontScale="92500" lnSpcReduction="20000"/>
          </a:bodyPr>
          <a:lstStyle/>
          <a:p>
            <a:pPr algn="just"/>
            <a:r>
              <a:rPr lang="fa-IR" b="1" dirty="0" smtClean="0">
                <a:solidFill>
                  <a:srgbClr val="FF0000"/>
                </a:solidFill>
                <a:latin typeface="Tahoma" pitchFamily="34" charset="0"/>
                <a:ea typeface="Tahoma" pitchFamily="34" charset="0"/>
                <a:cs typeface="Tahoma" pitchFamily="34" charset="0"/>
              </a:rPr>
              <a:t>تامین مالی ریسک:</a:t>
            </a:r>
            <a:endParaRPr lang="en-US" dirty="0" smtClean="0">
              <a:solidFill>
                <a:srgbClr val="FF0000"/>
              </a:solidFill>
              <a:latin typeface="Tahoma" pitchFamily="34" charset="0"/>
              <a:ea typeface="Tahoma" pitchFamily="34" charset="0"/>
              <a:cs typeface="Tahoma" pitchFamily="34" charset="0"/>
            </a:endParaRPr>
          </a:p>
          <a:p>
            <a:pPr algn="just"/>
            <a:r>
              <a:rPr lang="fa-IR" dirty="0" smtClean="0">
                <a:latin typeface="Tahoma" pitchFamily="34" charset="0"/>
                <a:ea typeface="Tahoma" pitchFamily="34" charset="0"/>
                <a:cs typeface="Tahoma" pitchFamily="34" charset="0"/>
              </a:rPr>
              <a:t> تامین مالی ریسک شیوه ای برای تامین وجوه مالی و پرداخت خسارت پس از آنکه اتفاق افتاد، است. بهترین شیوه های تامین مالی ریسک شامل </a:t>
            </a:r>
            <a:r>
              <a:rPr lang="fa-IR" dirty="0" smtClean="0">
                <a:solidFill>
                  <a:srgbClr val="00B050"/>
                </a:solidFill>
                <a:latin typeface="Tahoma" pitchFamily="34" charset="0"/>
                <a:ea typeface="Tahoma" pitchFamily="34" charset="0"/>
                <a:cs typeface="Tahoma" pitchFamily="34" charset="0"/>
              </a:rPr>
              <a:t>نگهداری، انتقالات غیر بیمه ای و بیمه بازرگانی</a:t>
            </a:r>
            <a:r>
              <a:rPr lang="fa-IR" dirty="0" smtClean="0">
                <a:latin typeface="Tahoma" pitchFamily="34" charset="0"/>
                <a:ea typeface="Tahoma" pitchFamily="34" charset="0"/>
                <a:cs typeface="Tahoma" pitchFamily="34" charset="0"/>
              </a:rPr>
              <a:t> است.</a:t>
            </a:r>
          </a:p>
          <a:p>
            <a:pPr algn="just">
              <a:buNone/>
            </a:pPr>
            <a:endParaRPr lang="en-US" dirty="0" smtClean="0">
              <a:latin typeface="Tahoma" pitchFamily="34" charset="0"/>
              <a:ea typeface="Tahoma" pitchFamily="34" charset="0"/>
              <a:cs typeface="Tahoma" pitchFamily="34" charset="0"/>
            </a:endParaRPr>
          </a:p>
          <a:p>
            <a:pPr algn="just"/>
            <a:r>
              <a:rPr lang="fa-IR" b="1" dirty="0" smtClean="0">
                <a:solidFill>
                  <a:schemeClr val="tx2">
                    <a:lumMod val="60000"/>
                    <a:lumOff val="40000"/>
                  </a:schemeClr>
                </a:solidFill>
                <a:latin typeface="Tahoma" pitchFamily="34" charset="0"/>
                <a:ea typeface="Tahoma" pitchFamily="34" charset="0"/>
                <a:cs typeface="Tahoma" pitchFamily="34" charset="0"/>
              </a:rPr>
              <a:t>_نگهداری:</a:t>
            </a:r>
            <a:endParaRPr lang="en-US" dirty="0" smtClean="0">
              <a:solidFill>
                <a:schemeClr val="tx2">
                  <a:lumMod val="60000"/>
                  <a:lumOff val="40000"/>
                </a:schemeClr>
              </a:solidFill>
              <a:latin typeface="Tahoma" pitchFamily="34" charset="0"/>
              <a:ea typeface="Tahoma" pitchFamily="34" charset="0"/>
              <a:cs typeface="Tahoma" pitchFamily="34" charset="0"/>
            </a:endParaRPr>
          </a:p>
          <a:p>
            <a:pPr algn="just"/>
            <a:r>
              <a:rPr lang="fa-IR" dirty="0" smtClean="0">
                <a:latin typeface="Tahoma" pitchFamily="34" charset="0"/>
                <a:ea typeface="Tahoma" pitchFamily="34" charset="0"/>
                <a:cs typeface="Tahoma" pitchFamily="34" charset="0"/>
              </a:rPr>
              <a:t>شیوه ای است که یک موسسه، بخشی و یا همه ی خسارت های ناشی از یک مورد در معرض خسارت را بر عهده می گیرد. این شیوه می تواند در صورتی که ابزار دیگری در دسترس نباشد و خسارت ها به طور قابل ملاحظه ای قابل پیش بینی باشد، مورد استفاده قرار گیرد. خسارت ها از درآمد خالص موسسه پرداخت می گردد و از محل وجوه ذخیره سرمایه گذاری شده یا نشده می توان برای پرداخت خسارت ها استفاده کرد یا اینکه موسسه یک بیمه گر وابسته را تشکیل دهد.</a:t>
            </a:r>
            <a:endParaRPr lang="en-US" dirty="0" smtClean="0">
              <a:latin typeface="Tahoma" pitchFamily="34" charset="0"/>
              <a:ea typeface="Tahoma" pitchFamily="34" charset="0"/>
              <a:cs typeface="Tahoma" pitchFamily="34" charset="0"/>
            </a:endParaRPr>
          </a:p>
          <a:p>
            <a:pPr algn="just"/>
            <a:endParaRPr lang="fa-IR" dirty="0">
              <a:latin typeface="Tahoma" pitchFamily="34" charset="0"/>
              <a:ea typeface="Tahoma" pitchFamily="34" charset="0"/>
              <a:cs typeface="Tahoma" pitchFamily="34" charset="0"/>
            </a:endParaRPr>
          </a:p>
        </p:txBody>
      </p:sp>
    </p:spTree>
  </p:cSld>
  <p:clrMapOvr>
    <a:masterClrMapping/>
  </p:clrMapOvr>
  <p:transition>
    <p:cover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lstStyle/>
          <a:p>
            <a:r>
              <a:rPr lang="fa-IR" sz="3200" b="1" dirty="0" smtClean="0">
                <a:solidFill>
                  <a:srgbClr val="FF0000"/>
                </a:solidFill>
                <a:latin typeface="Tahoma" pitchFamily="34" charset="0"/>
                <a:ea typeface="Tahoma" pitchFamily="34" charset="0"/>
                <a:cs typeface="Tahoma" pitchFamily="34" charset="0"/>
              </a:rPr>
              <a:t>اهداف مدیریت ریسک</a:t>
            </a:r>
          </a:p>
          <a:p>
            <a:pPr>
              <a:buNone/>
            </a:pPr>
            <a:endParaRPr lang="en-US" dirty="0" smtClean="0">
              <a:latin typeface="Tahoma" pitchFamily="34" charset="0"/>
              <a:ea typeface="Tahoma" pitchFamily="34" charset="0"/>
              <a:cs typeface="Tahoma" pitchFamily="34" charset="0"/>
            </a:endParaRPr>
          </a:p>
          <a:p>
            <a:r>
              <a:rPr lang="fa-IR" dirty="0" smtClean="0">
                <a:latin typeface="Tahoma" pitchFamily="34" charset="0"/>
                <a:ea typeface="Tahoma" pitchFamily="34" charset="0"/>
                <a:cs typeface="Tahoma" pitchFamily="34" charset="0"/>
              </a:rPr>
              <a:t>مدیریت ریسک دارای چند هدف مهم است :</a:t>
            </a:r>
          </a:p>
          <a:p>
            <a:pPr>
              <a:buNone/>
            </a:pPr>
            <a:endParaRPr lang="en-US" dirty="0" smtClean="0">
              <a:latin typeface="Tahoma" pitchFamily="34" charset="0"/>
              <a:ea typeface="Tahoma" pitchFamily="34" charset="0"/>
              <a:cs typeface="Tahoma" pitchFamily="34" charset="0"/>
            </a:endParaRPr>
          </a:p>
          <a:p>
            <a:r>
              <a:rPr lang="fa-IR" b="1" dirty="0" smtClean="0">
                <a:solidFill>
                  <a:schemeClr val="tx2">
                    <a:lumMod val="60000"/>
                    <a:lumOff val="40000"/>
                  </a:schemeClr>
                </a:solidFill>
                <a:latin typeface="Tahoma" pitchFamily="34" charset="0"/>
                <a:ea typeface="Tahoma" pitchFamily="34" charset="0"/>
                <a:cs typeface="Tahoma" pitchFamily="34" charset="0"/>
              </a:rPr>
              <a:t>الف)</a:t>
            </a:r>
            <a:r>
              <a:rPr lang="fa-IR" b="1" dirty="0" smtClean="0">
                <a:solidFill>
                  <a:srgbClr val="00B0F0"/>
                </a:solidFill>
                <a:latin typeface="Tahoma" pitchFamily="34" charset="0"/>
                <a:ea typeface="Tahoma" pitchFamily="34" charset="0"/>
                <a:cs typeface="Tahoma" pitchFamily="34" charset="0"/>
              </a:rPr>
              <a:t> اهداف قبل از وقوع خسارت</a:t>
            </a:r>
            <a:endParaRPr lang="en-US" b="1" dirty="0" smtClean="0">
              <a:solidFill>
                <a:srgbClr val="00B0F0"/>
              </a:solidFill>
              <a:latin typeface="Tahoma" pitchFamily="34" charset="0"/>
              <a:ea typeface="Tahoma" pitchFamily="34" charset="0"/>
              <a:cs typeface="Tahoma" pitchFamily="34" charset="0"/>
            </a:endParaRPr>
          </a:p>
          <a:p>
            <a:r>
              <a:rPr lang="fa-IR" b="1" dirty="0" smtClean="0">
                <a:solidFill>
                  <a:srgbClr val="00B0F0"/>
                </a:solidFill>
                <a:latin typeface="Tahoma" pitchFamily="34" charset="0"/>
                <a:ea typeface="Tahoma" pitchFamily="34" charset="0"/>
                <a:cs typeface="Tahoma" pitchFamily="34" charset="0"/>
              </a:rPr>
              <a:t>ب) اهداف بعد از وقوع خسارت</a:t>
            </a:r>
            <a:endParaRPr lang="en-US" b="1" dirty="0" smtClean="0">
              <a:solidFill>
                <a:srgbClr val="00B0F0"/>
              </a:solidFill>
              <a:latin typeface="Tahoma" pitchFamily="34" charset="0"/>
              <a:ea typeface="Tahoma" pitchFamily="34" charset="0"/>
              <a:cs typeface="Tahoma" pitchFamily="34" charset="0"/>
            </a:endParaRPr>
          </a:p>
          <a:p>
            <a:endParaRPr lang="fa-IR" dirty="0">
              <a:latin typeface="Tahoma" pitchFamily="34" charset="0"/>
              <a:ea typeface="Tahoma" pitchFamily="34" charset="0"/>
              <a:cs typeface="Tahoma" pitchFamily="34" charset="0"/>
            </a:endParaRPr>
          </a:p>
        </p:txBody>
      </p:sp>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110178"/>
          </a:xfrm>
        </p:spPr>
        <p:txBody>
          <a:bodyPr/>
          <a:lstStyle/>
          <a:p>
            <a:pPr algn="just"/>
            <a:r>
              <a:rPr lang="fa-IR" b="1" dirty="0" smtClean="0">
                <a:solidFill>
                  <a:srgbClr val="FF0000"/>
                </a:solidFill>
                <a:latin typeface="Tahoma" pitchFamily="34" charset="0"/>
                <a:ea typeface="Tahoma" pitchFamily="34" charset="0"/>
                <a:cs typeface="Tahoma" pitchFamily="34" charset="0"/>
              </a:rPr>
              <a:t>مزایای نگهداری:</a:t>
            </a:r>
            <a:r>
              <a:rPr lang="fa-IR" dirty="0" smtClean="0">
                <a:solidFill>
                  <a:srgbClr val="FF0000"/>
                </a:solidFill>
                <a:latin typeface="Tahoma" pitchFamily="34" charset="0"/>
                <a:ea typeface="Tahoma" pitchFamily="34" charset="0"/>
                <a:cs typeface="Tahoma" pitchFamily="34" charset="0"/>
              </a:rPr>
              <a:t> </a:t>
            </a:r>
            <a:r>
              <a:rPr lang="fa-IR" dirty="0" smtClean="0">
                <a:latin typeface="Tahoma" pitchFamily="34" charset="0"/>
                <a:ea typeface="Tahoma" pitchFamily="34" charset="0"/>
                <a:cs typeface="Tahoma" pitchFamily="34" charset="0"/>
              </a:rPr>
              <a:t>شامل پس انداز حق بیمه هایی که باید پرداخت شود، هزینه های پایین تر و تمایل و انگیزه های بیشتر برای جلوگیری از وقوع خسارت است.</a:t>
            </a:r>
          </a:p>
          <a:p>
            <a:pPr algn="just">
              <a:buNone/>
            </a:pPr>
            <a:endParaRPr lang="en-US" dirty="0" smtClean="0">
              <a:latin typeface="Tahoma" pitchFamily="34" charset="0"/>
              <a:ea typeface="Tahoma" pitchFamily="34" charset="0"/>
              <a:cs typeface="Tahoma" pitchFamily="34" charset="0"/>
            </a:endParaRPr>
          </a:p>
          <a:p>
            <a:pPr algn="just"/>
            <a:r>
              <a:rPr lang="fa-IR" b="1" dirty="0" smtClean="0">
                <a:solidFill>
                  <a:srgbClr val="FF0000"/>
                </a:solidFill>
                <a:latin typeface="Tahoma" pitchFamily="34" charset="0"/>
                <a:ea typeface="Tahoma" pitchFamily="34" charset="0"/>
                <a:cs typeface="Tahoma" pitchFamily="34" charset="0"/>
              </a:rPr>
              <a:t>معایب عمده ی آن:</a:t>
            </a:r>
            <a:r>
              <a:rPr lang="fa-IR" dirty="0" smtClean="0">
                <a:solidFill>
                  <a:srgbClr val="FF0000"/>
                </a:solidFill>
                <a:latin typeface="Tahoma" pitchFamily="34" charset="0"/>
                <a:ea typeface="Tahoma" pitchFamily="34" charset="0"/>
                <a:cs typeface="Tahoma" pitchFamily="34" charset="0"/>
              </a:rPr>
              <a:t> </a:t>
            </a:r>
            <a:r>
              <a:rPr lang="fa-IR" dirty="0" smtClean="0">
                <a:latin typeface="Tahoma" pitchFamily="34" charset="0"/>
                <a:ea typeface="Tahoma" pitchFamily="34" charset="0"/>
                <a:cs typeface="Tahoma" pitchFamily="34" charset="0"/>
              </a:rPr>
              <a:t>احتمالا وقوع خسارت بیشتر از وجوه پس انداز شده از محل عدم پرداخت حق بیمه ها، احتمال تحمیل هزینه های کنترل خسارت و  شرایطی که بایستی کارشناس ایمنی از خارج سازمان اجاره نموده و همچنین امکان پرداخت مالیات بیشتر است.</a:t>
            </a:r>
            <a:endParaRPr lang="en-US" dirty="0" smtClean="0">
              <a:latin typeface="Tahoma" pitchFamily="34" charset="0"/>
              <a:ea typeface="Tahoma" pitchFamily="34" charset="0"/>
              <a:cs typeface="Tahoma" pitchFamily="34" charset="0"/>
            </a:endParaRPr>
          </a:p>
          <a:p>
            <a:pPr algn="just"/>
            <a:endParaRPr lang="fa-IR" dirty="0">
              <a:latin typeface="Tahoma" pitchFamily="34" charset="0"/>
              <a:ea typeface="Tahoma" pitchFamily="34" charset="0"/>
              <a:cs typeface="Tahoma" pitchFamily="34" charset="0"/>
            </a:endParaRPr>
          </a:p>
        </p:txBody>
      </p:sp>
    </p:spTree>
  </p:cSld>
  <p:clrMapOvr>
    <a:masterClrMapping/>
  </p:clrMapOvr>
  <p:transition>
    <p:pu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rmAutofit/>
          </a:bodyPr>
          <a:lstStyle/>
          <a:p>
            <a:pPr algn="just"/>
            <a:r>
              <a:rPr lang="fa-IR" sz="2400" b="1" dirty="0" smtClean="0">
                <a:solidFill>
                  <a:srgbClr val="7030A0"/>
                </a:solidFill>
                <a:latin typeface="Tahoma" pitchFamily="34" charset="0"/>
                <a:ea typeface="Tahoma" pitchFamily="34" charset="0"/>
                <a:cs typeface="Tahoma" pitchFamily="34" charset="0"/>
              </a:rPr>
              <a:t>بیمه گر وابسته (کپتیو):</a:t>
            </a:r>
            <a:endParaRPr lang="en-US" sz="2400" dirty="0" smtClean="0">
              <a:solidFill>
                <a:srgbClr val="7030A0"/>
              </a:solidFill>
              <a:latin typeface="Tahoma" pitchFamily="34" charset="0"/>
              <a:ea typeface="Tahoma" pitchFamily="34" charset="0"/>
              <a:cs typeface="Tahoma" pitchFamily="34" charset="0"/>
            </a:endParaRPr>
          </a:p>
          <a:p>
            <a:pPr algn="just"/>
            <a:r>
              <a:rPr lang="fa-IR" sz="2400" dirty="0" smtClean="0">
                <a:latin typeface="Tahoma" pitchFamily="34" charset="0"/>
                <a:ea typeface="Tahoma" pitchFamily="34" charset="0"/>
                <a:cs typeface="Tahoma" pitchFamily="34" charset="0"/>
              </a:rPr>
              <a:t>بیمه گری است که در اختیار شرکت مادر بوده و برای بیمه ی موارد در معرض خسارت آن به وجود آمده است. بیمه گران وابسته اغلب به علت دشواری تهیه بیمه نامه مورد نظر به وجود می آیند. آن ها می توانند با هزینه ی پایین تری خدمات را ارائه نمایند، به راحتی به بیمه گر اتکایی دست پیدا کنند و منبعی برای سودآوری شرکت باشند.</a:t>
            </a:r>
          </a:p>
          <a:p>
            <a:pPr algn="just"/>
            <a:endParaRPr lang="en-US" sz="2400" dirty="0" smtClean="0">
              <a:latin typeface="Tahoma" pitchFamily="34" charset="0"/>
              <a:ea typeface="Tahoma" pitchFamily="34" charset="0"/>
              <a:cs typeface="Tahoma" pitchFamily="34" charset="0"/>
            </a:endParaRPr>
          </a:p>
          <a:p>
            <a:pPr algn="just"/>
            <a:r>
              <a:rPr lang="fa-IR" sz="2400" b="1" dirty="0" smtClean="0">
                <a:solidFill>
                  <a:srgbClr val="7030A0"/>
                </a:solidFill>
                <a:latin typeface="Tahoma" pitchFamily="34" charset="0"/>
                <a:ea typeface="Tahoma" pitchFamily="34" charset="0"/>
                <a:cs typeface="Tahoma" pitchFamily="34" charset="0"/>
              </a:rPr>
              <a:t>خود بیمه گری و یا خود گردانی:</a:t>
            </a:r>
            <a:endParaRPr lang="fa-IR" sz="2400" dirty="0" smtClean="0">
              <a:solidFill>
                <a:srgbClr val="7030A0"/>
              </a:solidFill>
              <a:latin typeface="Tahoma" pitchFamily="34" charset="0"/>
              <a:ea typeface="Tahoma" pitchFamily="34" charset="0"/>
              <a:cs typeface="Tahoma" pitchFamily="34" charset="0"/>
            </a:endParaRPr>
          </a:p>
          <a:p>
            <a:pPr algn="just"/>
            <a:r>
              <a:rPr lang="fa-IR" sz="2400" dirty="0" smtClean="0">
                <a:latin typeface="Tahoma" pitchFamily="34" charset="0"/>
                <a:ea typeface="Tahoma" pitchFamily="34" charset="0"/>
                <a:cs typeface="Tahoma" pitchFamily="34" charset="0"/>
              </a:rPr>
              <a:t>شکل خاصی از نگهداری برنامه ریزی شده است که به وسیله آن بخشی یا همه ی موارد در معرض خسارت توسط شرکت نگهداری می شود.</a:t>
            </a:r>
            <a:endParaRPr lang="en-US" sz="2400" dirty="0" smtClean="0">
              <a:latin typeface="Tahoma" pitchFamily="34" charset="0"/>
              <a:ea typeface="Tahoma" pitchFamily="34" charset="0"/>
              <a:cs typeface="Tahoma" pitchFamily="34" charset="0"/>
            </a:endParaRPr>
          </a:p>
          <a:p>
            <a:pPr algn="just">
              <a:buNone/>
            </a:pPr>
            <a:endParaRPr lang="en-US" sz="2400" dirty="0" smtClean="0">
              <a:latin typeface="Tahoma" pitchFamily="34" charset="0"/>
              <a:ea typeface="Tahoma" pitchFamily="34" charset="0"/>
              <a:cs typeface="Tahoma" pitchFamily="34" charset="0"/>
            </a:endParaRPr>
          </a:p>
          <a:p>
            <a:pPr algn="just"/>
            <a:endParaRPr lang="fa-IR" sz="2400" dirty="0">
              <a:latin typeface="Tahoma" pitchFamily="34" charset="0"/>
              <a:ea typeface="Tahoma" pitchFamily="34" charset="0"/>
              <a:cs typeface="Tahoma" pitchFamily="34" charset="0"/>
            </a:endParaRPr>
          </a:p>
        </p:txBody>
      </p:sp>
    </p:spTree>
  </p:cSld>
  <p:clrMapOvr>
    <a:masterClrMapping/>
  </p:clrMapOvr>
  <p:transition>
    <p:plus/>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181616"/>
          </a:xfrm>
        </p:spPr>
        <p:txBody>
          <a:bodyPr>
            <a:normAutofit/>
          </a:bodyPr>
          <a:lstStyle/>
          <a:p>
            <a:pPr algn="just"/>
            <a:r>
              <a:rPr lang="fa-IR" sz="2800" b="1" dirty="0" smtClean="0">
                <a:solidFill>
                  <a:schemeClr val="accent3"/>
                </a:solidFill>
                <a:latin typeface="Tahoma" pitchFamily="34" charset="0"/>
                <a:ea typeface="Tahoma" pitchFamily="34" charset="0"/>
                <a:cs typeface="Tahoma" pitchFamily="34" charset="0"/>
              </a:rPr>
              <a:t>انتقالات غیر بیمه ای:</a:t>
            </a:r>
            <a:r>
              <a:rPr lang="fa-IR" sz="2800" b="1" dirty="0" smtClean="0">
                <a:solidFill>
                  <a:srgbClr val="00B0F0"/>
                </a:solidFill>
                <a:latin typeface="Tahoma" pitchFamily="34" charset="0"/>
                <a:ea typeface="Tahoma" pitchFamily="34" charset="0"/>
                <a:cs typeface="Tahoma" pitchFamily="34" charset="0"/>
              </a:rPr>
              <a:t> </a:t>
            </a:r>
          </a:p>
          <a:p>
            <a:pPr algn="just"/>
            <a:r>
              <a:rPr lang="fa-IR" sz="2200" dirty="0" smtClean="0">
                <a:latin typeface="Tahoma" pitchFamily="34" charset="0"/>
                <a:ea typeface="Tahoma" pitchFamily="34" charset="0"/>
                <a:cs typeface="Tahoma" pitchFamily="34" charset="0"/>
              </a:rPr>
              <a:t>غیر از بیمه اند که به کمک آنها ریسک خالص و پیامد های ناشی از آن به شخص دیگری غیر از بیمه گر منتقل می گردد.</a:t>
            </a:r>
            <a:endParaRPr lang="en-US" sz="2200" dirty="0" smtClean="0">
              <a:latin typeface="Tahoma" pitchFamily="34" charset="0"/>
              <a:ea typeface="Tahoma" pitchFamily="34" charset="0"/>
              <a:cs typeface="Tahoma" pitchFamily="34" charset="0"/>
            </a:endParaRPr>
          </a:p>
          <a:p>
            <a:pPr algn="just"/>
            <a:r>
              <a:rPr lang="fa-IR" sz="2200" dirty="0" smtClean="0">
                <a:latin typeface="Tahoma" pitchFamily="34" charset="0"/>
                <a:ea typeface="Tahoma" pitchFamily="34" charset="0"/>
                <a:cs typeface="Tahoma" pitchFamily="34" charset="0"/>
              </a:rPr>
              <a:t>انتقالات غیر بیمه ای دارای مزایایی است: مدیریت ریسک ممکن اسن قادر باشد بعضی از موارد در معرض خسارت غیر قابل بیمه را منتقل کند. ممکن است قادر باشد بعضی از موارد در معرض خسارت غیر قابل بیمه را منتقل کند. ممکن است هزینه­ی انتقالات غیر بیمه ای کمتر از بیمه باشد و خسارت بالقوه به شخصی که دارای موقعیت بهتری برای کنترل خسارت است، منتقل می گردد.</a:t>
            </a:r>
            <a:endParaRPr lang="en-US" sz="2200" dirty="0" smtClean="0">
              <a:latin typeface="Tahoma" pitchFamily="34" charset="0"/>
              <a:ea typeface="Tahoma" pitchFamily="34" charset="0"/>
              <a:cs typeface="Tahoma" pitchFamily="34" charset="0"/>
            </a:endParaRPr>
          </a:p>
          <a:p>
            <a:pPr algn="just"/>
            <a:r>
              <a:rPr lang="fa-IR" sz="2200" dirty="0" smtClean="0">
                <a:latin typeface="Tahoma" pitchFamily="34" charset="0"/>
                <a:ea typeface="Tahoma" pitchFamily="34" charset="0"/>
                <a:cs typeface="Tahoma" pitchFamily="34" charset="0"/>
              </a:rPr>
              <a:t>انتقالات غیر بیمه ای دارای معایبی نیز است: ممکن است خسارت های بالقوه با شکست رو به رو شود، زیرا زبان قرار داد بسیار پیچیده است. در حالی که موسسه در مقابل خسارتی که طبق قرارداد بایستی به شخص دیگری منتقل می گردید، مسئول است.</a:t>
            </a:r>
            <a:endParaRPr lang="en-US" sz="2200" dirty="0" smtClean="0">
              <a:latin typeface="Tahoma" pitchFamily="34" charset="0"/>
              <a:ea typeface="Tahoma" pitchFamily="34" charset="0"/>
              <a:cs typeface="Tahoma" pitchFamily="34" charset="0"/>
            </a:endParaRPr>
          </a:p>
          <a:p>
            <a:pPr algn="just"/>
            <a:endParaRPr lang="fa-IR" sz="2200" dirty="0">
              <a:latin typeface="Tahoma" pitchFamily="34" charset="0"/>
              <a:ea typeface="Tahoma" pitchFamily="34" charset="0"/>
              <a:cs typeface="Tahoma" pitchFamily="34" charset="0"/>
            </a:endParaRPr>
          </a:p>
        </p:txBody>
      </p:sp>
    </p:spTree>
  </p:cSld>
  <p:clrMapOvr>
    <a:masterClrMapping/>
  </p:clrMapOvr>
  <p:transition>
    <p:whee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p:spPr>
        <p:txBody>
          <a:bodyPr>
            <a:noAutofit/>
          </a:bodyPr>
          <a:lstStyle/>
          <a:p>
            <a:pPr algn="just"/>
            <a:r>
              <a:rPr lang="fa-IR" sz="2800" b="1" dirty="0" smtClean="0">
                <a:solidFill>
                  <a:schemeClr val="accent3"/>
                </a:solidFill>
                <a:latin typeface="Tahoma" pitchFamily="34" charset="0"/>
                <a:ea typeface="Tahoma" pitchFamily="34" charset="0"/>
                <a:cs typeface="Tahoma" pitchFamily="34" charset="0"/>
              </a:rPr>
              <a:t>بیمه­ی بازرگانی </a:t>
            </a:r>
          </a:p>
          <a:p>
            <a:pPr algn="just"/>
            <a:r>
              <a:rPr lang="fa-IR" sz="2400" dirty="0" smtClean="0">
                <a:latin typeface="Tahoma" pitchFamily="34" charset="0"/>
                <a:ea typeface="Tahoma" pitchFamily="34" charset="0"/>
                <a:cs typeface="Tahoma" pitchFamily="34" charset="0"/>
              </a:rPr>
              <a:t>میتواند در برنامه­ی مدیریت ریسک استفاده شود. انتخاب بیمه شامل انتخاب پوشش بیمه ای مورد نظر، انتخاب بیمه گر، مذاکره در مورد شرایط انتشار اطلاعات مربوط به پوشش ها و بررسی دوره ای برنامه های مدیریت ریسک است.</a:t>
            </a:r>
          </a:p>
          <a:p>
            <a:pPr algn="just">
              <a:buNone/>
            </a:pPr>
            <a:endParaRPr lang="en-US" sz="2400" dirty="0" smtClean="0">
              <a:latin typeface="Tahoma" pitchFamily="34" charset="0"/>
              <a:ea typeface="Tahoma" pitchFamily="34" charset="0"/>
              <a:cs typeface="Tahoma" pitchFamily="34" charset="0"/>
            </a:endParaRPr>
          </a:p>
          <a:p>
            <a:pPr algn="just"/>
            <a:r>
              <a:rPr lang="fa-IR" sz="2400" b="1" dirty="0" smtClean="0">
                <a:solidFill>
                  <a:srgbClr val="FF0000"/>
                </a:solidFill>
                <a:latin typeface="Tahoma" pitchFamily="34" charset="0"/>
                <a:ea typeface="Tahoma" pitchFamily="34" charset="0"/>
                <a:cs typeface="Tahoma" pitchFamily="34" charset="0"/>
              </a:rPr>
              <a:t>مزایای عمده­ی بیمه عبارتند از:</a:t>
            </a:r>
            <a:r>
              <a:rPr lang="fa-IR" sz="2400" dirty="0" smtClean="0">
                <a:latin typeface="Tahoma" pitchFamily="34" charset="0"/>
                <a:ea typeface="Tahoma" pitchFamily="34" charset="0"/>
                <a:cs typeface="Tahoma" pitchFamily="34" charset="0"/>
              </a:rPr>
              <a:t> پرداخت غرامت پس از وقوع خسارت، کاهش عدم اطمینان، ارائه­ی خدمات مدیریت ریسک ارزشمند و هزینه های قابل قبول مالیاتی حق بیمه های پرداختی.</a:t>
            </a:r>
            <a:endParaRPr lang="en-US" sz="2400" dirty="0" smtClean="0">
              <a:latin typeface="Tahoma" pitchFamily="34" charset="0"/>
              <a:ea typeface="Tahoma" pitchFamily="34" charset="0"/>
              <a:cs typeface="Tahoma" pitchFamily="34" charset="0"/>
            </a:endParaRPr>
          </a:p>
        </p:txBody>
      </p:sp>
    </p:spTree>
  </p:cSld>
  <p:clrMapOvr>
    <a:masterClrMapping/>
  </p:clrMapOvr>
  <p:transition>
    <p:wheel spokes="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110178"/>
          </a:xfrm>
        </p:spPr>
        <p:txBody>
          <a:bodyPr>
            <a:normAutofit/>
          </a:bodyPr>
          <a:lstStyle/>
          <a:p>
            <a:pPr algn="just"/>
            <a:r>
              <a:rPr lang="fa-IR" sz="2400" b="1" dirty="0" smtClean="0">
                <a:solidFill>
                  <a:srgbClr val="FF0000"/>
                </a:solidFill>
                <a:latin typeface="Tahoma" pitchFamily="34" charset="0"/>
                <a:ea typeface="Tahoma" pitchFamily="34" charset="0"/>
                <a:cs typeface="Tahoma" pitchFamily="34" charset="0"/>
              </a:rPr>
              <a:t>معایب عمده­ی بیمه </a:t>
            </a:r>
            <a:r>
              <a:rPr lang="fa-IR" sz="2400" dirty="0" smtClean="0">
                <a:latin typeface="Tahoma" pitchFamily="34" charset="0"/>
                <a:ea typeface="Tahoma" pitchFamily="34" charset="0"/>
                <a:cs typeface="Tahoma" pitchFamily="34" charset="0"/>
              </a:rPr>
              <a:t>شامل هزینه های بیمه، صرف زمان و تلاش برای انتخاب بیمه گر، مذاکره در مورد شرایط بیمه و امکان سهل انگاری در مورد مراقبت از مورد بیمه است.</a:t>
            </a:r>
          </a:p>
          <a:p>
            <a:pPr algn="just">
              <a:buNone/>
            </a:pPr>
            <a:endParaRPr lang="en-US" sz="2400" dirty="0" smtClean="0">
              <a:latin typeface="Tahoma" pitchFamily="34" charset="0"/>
              <a:ea typeface="Tahoma" pitchFamily="34" charset="0"/>
              <a:cs typeface="Tahoma" pitchFamily="34" charset="0"/>
            </a:endParaRPr>
          </a:p>
          <a:p>
            <a:pPr algn="just"/>
            <a:r>
              <a:rPr lang="fa-IR" sz="2400" dirty="0" smtClean="0">
                <a:latin typeface="Tahoma" pitchFamily="34" charset="0"/>
                <a:ea typeface="Tahoma" pitchFamily="34" charset="0"/>
                <a:cs typeface="Tahoma" pitchFamily="34" charset="0"/>
              </a:rPr>
              <a:t>یک برنامه­ی مدیریت ریسک بایستی به نحو مناسبی اجرا ونظارت گردد. این تلاش شامل تهیه­ی یک بیانیه ایمنی مناسب در مورد مدیریت ریسک، همکاری نزدیک با سایر افراد و بخش ها و مرور دوره ای مدیریت ریسک است.</a:t>
            </a:r>
          </a:p>
          <a:p>
            <a:pPr algn="just">
              <a:buNone/>
            </a:pPr>
            <a:endParaRPr lang="en-US" sz="2400" dirty="0" smtClean="0">
              <a:latin typeface="Tahoma" pitchFamily="34" charset="0"/>
              <a:ea typeface="Tahoma" pitchFamily="34" charset="0"/>
              <a:cs typeface="Tahoma" pitchFamily="34" charset="0"/>
            </a:endParaRPr>
          </a:p>
          <a:p>
            <a:pPr algn="just"/>
            <a:r>
              <a:rPr lang="fa-IR" sz="2400" dirty="0" smtClean="0">
                <a:latin typeface="Tahoma" pitchFamily="34" charset="0"/>
                <a:ea typeface="Tahoma" pitchFamily="34" charset="0"/>
                <a:cs typeface="Tahoma" pitchFamily="34" charset="0"/>
              </a:rPr>
              <a:t>اصول مدیریت شرکتی را همچنین می توان در برنامه ی مدیریت ریسک فردی اعمال نمود.</a:t>
            </a:r>
            <a:endParaRPr lang="en-US" sz="2400" dirty="0" smtClean="0">
              <a:latin typeface="Tahoma" pitchFamily="34" charset="0"/>
              <a:ea typeface="Tahoma" pitchFamily="34" charset="0"/>
              <a:cs typeface="Tahoma" pitchFamily="34" charset="0"/>
            </a:endParaRPr>
          </a:p>
          <a:p>
            <a:pPr algn="just"/>
            <a:endParaRPr lang="fa-IR" sz="2400" dirty="0"/>
          </a:p>
        </p:txBody>
      </p:sp>
    </p:spTree>
  </p:cSld>
  <p:clrMapOvr>
    <a:masterClrMapping/>
  </p:clrMapOvr>
  <p:transition>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lstStyle/>
          <a:p>
            <a:r>
              <a:rPr lang="fa-IR" sz="3200" b="1" dirty="0" smtClean="0">
                <a:solidFill>
                  <a:srgbClr val="FF0000"/>
                </a:solidFill>
                <a:latin typeface="Tahoma" pitchFamily="34" charset="0"/>
                <a:ea typeface="Tahoma" pitchFamily="34" charset="0"/>
                <a:cs typeface="Tahoma" pitchFamily="34" charset="0"/>
              </a:rPr>
              <a:t>مرحله چهارم :</a:t>
            </a:r>
          </a:p>
          <a:p>
            <a:r>
              <a:rPr lang="fa-IR" b="1" smtClean="0">
                <a:solidFill>
                  <a:srgbClr val="00B0F0"/>
                </a:solidFill>
                <a:latin typeface="Tahoma" pitchFamily="34" charset="0"/>
                <a:ea typeface="Tahoma" pitchFamily="34" charset="0"/>
                <a:cs typeface="Tahoma" pitchFamily="34" charset="0"/>
              </a:rPr>
              <a:t>اجرا </a:t>
            </a:r>
            <a:r>
              <a:rPr lang="fa-IR" b="1" dirty="0" smtClean="0">
                <a:solidFill>
                  <a:srgbClr val="00B0F0"/>
                </a:solidFill>
                <a:latin typeface="Tahoma" pitchFamily="34" charset="0"/>
                <a:ea typeface="Tahoma" pitchFamily="34" charset="0"/>
                <a:cs typeface="Tahoma" pitchFamily="34" charset="0"/>
              </a:rPr>
              <a:t>و پایش برنامه های </a:t>
            </a:r>
            <a:r>
              <a:rPr lang="fa-IR" b="1" smtClean="0">
                <a:solidFill>
                  <a:srgbClr val="00B0F0"/>
                </a:solidFill>
                <a:latin typeface="Tahoma" pitchFamily="34" charset="0"/>
                <a:ea typeface="Tahoma" pitchFamily="34" charset="0"/>
                <a:cs typeface="Tahoma" pitchFamily="34" charset="0"/>
              </a:rPr>
              <a:t>مدیریت ریسک</a:t>
            </a:r>
          </a:p>
          <a:p>
            <a:pPr>
              <a:buNone/>
            </a:pPr>
            <a:endParaRPr lang="fa-IR" b="1" smtClean="0">
              <a:solidFill>
                <a:srgbClr val="00B0F0"/>
              </a:solidFill>
              <a:latin typeface="Tahoma" pitchFamily="34" charset="0"/>
              <a:ea typeface="Tahoma" pitchFamily="34" charset="0"/>
              <a:cs typeface="Tahoma" pitchFamily="34" charset="0"/>
            </a:endParaRPr>
          </a:p>
          <a:p>
            <a:pPr algn="just"/>
            <a:r>
              <a:rPr lang="fa-IR" sz="2400" dirty="0" smtClean="0">
                <a:latin typeface="Tahoma" pitchFamily="34" charset="0"/>
                <a:ea typeface="Tahoma" pitchFamily="34" charset="0"/>
                <a:cs typeface="Tahoma" pitchFamily="34" charset="0"/>
              </a:rPr>
              <a:t>این مرحله با یک بیانیه امنیتی آغاز می شود. وجود یک خط مشی ایمنی مدیریت ریسک موثر، ضروری است. به عبارت بهتر، سیاست موسسه را در مورد نحو برخورد با موارد در معرض خسارت ارائه می دهد. این سیاست، مدیران سطوح عالی سازمان را برای اداره فرآیند مدیریت ریسک، آموزش می دهد و آماده می کند. به علاوه یک دستورالعمل مدیریت ریسک ممکن است تهیه و در برنامه مدیریت ریسک استفاده شود. دستورالعمل همچنین شامل اطلاعات مهمی مانند نکات ایمنی در مواقع ضروری است. </a:t>
            </a:r>
            <a:endParaRPr lang="fa-IR" b="1" dirty="0" smtClean="0">
              <a:solidFill>
                <a:srgbClr val="00B0F0"/>
              </a:solidFill>
              <a:latin typeface="Tahoma" pitchFamily="34" charset="0"/>
              <a:ea typeface="Tahoma" pitchFamily="34" charset="0"/>
              <a:cs typeface="Tahoma" pitchFamily="34" charset="0"/>
            </a:endParaRPr>
          </a:p>
          <a:p>
            <a:endParaRPr lang="en-US" dirty="0" smtClean="0">
              <a:solidFill>
                <a:srgbClr val="00B0F0"/>
              </a:solidFill>
              <a:latin typeface="Tahoma" pitchFamily="34" charset="0"/>
              <a:ea typeface="Tahoma" pitchFamily="34" charset="0"/>
              <a:cs typeface="Tahoma" pitchFamily="34" charset="0"/>
            </a:endParaRPr>
          </a:p>
          <a:p>
            <a:endParaRPr lang="fa-IR" dirty="0"/>
          </a:p>
        </p:txBody>
      </p:sp>
    </p:spTree>
  </p:cSld>
  <p:clrMapOvr>
    <a:masterClrMapping/>
  </p:clrMapOvr>
  <p:transition>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110178"/>
          </a:xfrm>
        </p:spPr>
        <p:txBody>
          <a:bodyPr>
            <a:normAutofit/>
          </a:bodyPr>
          <a:lstStyle/>
          <a:p>
            <a:pPr algn="just"/>
            <a:r>
              <a:rPr lang="fa-IR" sz="2400" b="1" dirty="0" smtClean="0">
                <a:solidFill>
                  <a:srgbClr val="FF0000"/>
                </a:solidFill>
                <a:latin typeface="Tahoma" pitchFamily="34" charset="0"/>
                <a:ea typeface="Tahoma" pitchFamily="34" charset="0"/>
                <a:cs typeface="Tahoma" pitchFamily="34" charset="0"/>
              </a:rPr>
              <a:t>اصطلاحات و مفاهیم کلیدی:</a:t>
            </a:r>
          </a:p>
          <a:p>
            <a:pPr algn="just"/>
            <a:endParaRPr lang="en-US" sz="2400" dirty="0" smtClean="0">
              <a:solidFill>
                <a:srgbClr val="FF0000"/>
              </a:solidFill>
              <a:latin typeface="Tahoma" pitchFamily="34" charset="0"/>
              <a:ea typeface="Tahoma" pitchFamily="34" charset="0"/>
              <a:cs typeface="Tahoma" pitchFamily="34" charset="0"/>
            </a:endParaRPr>
          </a:p>
          <a:p>
            <a:pPr algn="just"/>
            <a:r>
              <a:rPr lang="fa-IR" sz="2400" dirty="0" smtClean="0">
                <a:latin typeface="Tahoma" pitchFamily="34" charset="0"/>
                <a:ea typeface="Tahoma" pitchFamily="34" charset="0"/>
                <a:cs typeface="Tahoma" pitchFamily="34" charset="0"/>
              </a:rPr>
              <a:t>موسسه یا گروه نگهداری ریسک وابسته، اجتناب، بیمه گر وابسته، هزینه­ی ریسک، فرانشیز، بیمه­ی مازاد، موارد در معرض خطر،تواتر، تواتر خسارت، محدود نمودن خسارت، شدت خسارت، سیایت تعیین شده، حداکثر خسارت ممکن، حداکثر خسارت احتمالی، انتقالات غیر بیمه ای، مدیریت ریسک فردی، نگهداری، سطح نگهداری، کنترل ریسک، تامین مالی ریسک، بیانیه­ی خط مشی مدیریت ریسک، گروه های نگهداری ریسک، خود بیمه گری، بیمه گر وابسته انحصاری.</a:t>
            </a:r>
            <a:endParaRPr lang="en-US" sz="2400" dirty="0" smtClean="0">
              <a:latin typeface="Tahoma" pitchFamily="34" charset="0"/>
              <a:ea typeface="Tahoma" pitchFamily="34" charset="0"/>
              <a:cs typeface="Tahoma" pitchFamily="34" charset="0"/>
            </a:endParaRPr>
          </a:p>
          <a:p>
            <a:pPr algn="just"/>
            <a:endParaRPr lang="fa-IR" sz="2400" dirty="0">
              <a:latin typeface="Tahoma" pitchFamily="34" charset="0"/>
              <a:ea typeface="Tahoma" pitchFamily="34" charset="0"/>
              <a:cs typeface="Tahoma" pitchFamily="34" charset="0"/>
            </a:endParaRPr>
          </a:p>
        </p:txBody>
      </p:sp>
    </p:spTree>
  </p:cSld>
  <p:clrMapOvr>
    <a:masterClrMapping/>
  </p:clrMapOvr>
  <p:transition>
    <p:strips dir="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fa-IR" sz="16600" dirty="0" smtClean="0">
                <a:solidFill>
                  <a:schemeClr val="tx2">
                    <a:lumMod val="60000"/>
                    <a:lumOff val="40000"/>
                  </a:schemeClr>
                </a:solidFill>
                <a:cs typeface="2  Niki Border" pitchFamily="2" charset="-78"/>
              </a:rPr>
              <a:t>پایان</a:t>
            </a:r>
            <a:endParaRPr lang="fa-IR" sz="16600" dirty="0">
              <a:solidFill>
                <a:schemeClr val="tx2">
                  <a:lumMod val="60000"/>
                  <a:lumOff val="40000"/>
                </a:schemeClr>
              </a:solidFill>
              <a:cs typeface="2  Niki Border" pitchFamily="2" charset="-78"/>
            </a:endParaRPr>
          </a:p>
        </p:txBody>
      </p:sp>
    </p:spTree>
  </p:cSld>
  <p:clrMapOvr>
    <a:masterClrMapping/>
  </p:clrMapOvr>
  <p:transition>
    <p:checke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110178"/>
          </a:xfrm>
        </p:spPr>
        <p:txBody>
          <a:bodyPr>
            <a:normAutofit/>
          </a:bodyPr>
          <a:lstStyle/>
          <a:p>
            <a:pPr algn="just"/>
            <a:r>
              <a:rPr lang="fa-IR" sz="2800" b="1" dirty="0" smtClean="0">
                <a:solidFill>
                  <a:srgbClr val="FF0000"/>
                </a:solidFill>
                <a:latin typeface="Tahoma" pitchFamily="34" charset="0"/>
                <a:ea typeface="Tahoma" pitchFamily="34" charset="0"/>
                <a:cs typeface="Tahoma" pitchFamily="34" charset="0"/>
              </a:rPr>
              <a:t>اهداف قبل از وقوع خسارت: </a:t>
            </a:r>
            <a:r>
              <a:rPr lang="fa-IR" sz="2400" dirty="0" smtClean="0">
                <a:latin typeface="Tahoma" pitchFamily="34" charset="0"/>
                <a:ea typeface="Tahoma" pitchFamily="34" charset="0"/>
                <a:cs typeface="Tahoma" pitchFamily="34" charset="0"/>
              </a:rPr>
              <a:t>اهداف مهم قبل از وقوع خسارت شامل </a:t>
            </a:r>
            <a:r>
              <a:rPr lang="fa-IR" sz="2400" dirty="0" smtClean="0">
                <a:solidFill>
                  <a:srgbClr val="00B050"/>
                </a:solidFill>
                <a:latin typeface="Tahoma" pitchFamily="34" charset="0"/>
                <a:ea typeface="Tahoma" pitchFamily="34" charset="0"/>
                <a:cs typeface="Tahoma" pitchFamily="34" charset="0"/>
              </a:rPr>
              <a:t>صرفه جویی ، کاهش نگرانی ، انجام تعهد های قانونی</a:t>
            </a:r>
            <a:r>
              <a:rPr lang="fa-IR" sz="2400" dirty="0" smtClean="0">
                <a:latin typeface="Tahoma" pitchFamily="34" charset="0"/>
                <a:ea typeface="Tahoma" pitchFamily="34" charset="0"/>
                <a:cs typeface="Tahoma" pitchFamily="34" charset="0"/>
              </a:rPr>
              <a:t> است.</a:t>
            </a:r>
          </a:p>
          <a:p>
            <a:pPr algn="just">
              <a:buNone/>
            </a:pPr>
            <a:endParaRPr lang="en-US" sz="2400" dirty="0" smtClean="0">
              <a:latin typeface="Tahoma" pitchFamily="34" charset="0"/>
              <a:ea typeface="Tahoma" pitchFamily="34" charset="0"/>
              <a:cs typeface="Tahoma" pitchFamily="34" charset="0"/>
            </a:endParaRPr>
          </a:p>
          <a:p>
            <a:pPr algn="just"/>
            <a:r>
              <a:rPr lang="fa-IR" sz="2400" b="1" dirty="0" smtClean="0">
                <a:solidFill>
                  <a:schemeClr val="tx2">
                    <a:lumMod val="60000"/>
                    <a:lumOff val="40000"/>
                  </a:schemeClr>
                </a:solidFill>
                <a:latin typeface="Tahoma" pitchFamily="34" charset="0"/>
                <a:ea typeface="Tahoma" pitchFamily="34" charset="0"/>
                <a:cs typeface="Tahoma" pitchFamily="34" charset="0"/>
              </a:rPr>
              <a:t>_صرفه جویی (هدف اقتصادی): </a:t>
            </a:r>
            <a:r>
              <a:rPr lang="fa-IR" sz="2400" dirty="0" smtClean="0">
                <a:latin typeface="Tahoma" pitchFamily="34" charset="0"/>
                <a:ea typeface="Tahoma" pitchFamily="34" charset="0"/>
                <a:cs typeface="Tahoma" pitchFamily="34" charset="0"/>
              </a:rPr>
              <a:t>معنی این هدف آن است که شرکت باید با خسارت های بالقوه به اقتصادی ترین روش عمل کند . این کار شامل یک تجزیه و تحلیل هزینه های طرح های ایمنی ، حق بیمه پرداختی ، هزینه های مرتبط با شیوه های مختلف برخورد با خسارت ها است .</a:t>
            </a:r>
            <a:endParaRPr lang="en-US" sz="2400" dirty="0" smtClean="0">
              <a:latin typeface="Tahoma" pitchFamily="34" charset="0"/>
              <a:ea typeface="Tahoma" pitchFamily="34" charset="0"/>
              <a:cs typeface="Tahoma" pitchFamily="34" charset="0"/>
            </a:endParaRPr>
          </a:p>
          <a:p>
            <a:pPr algn="just"/>
            <a:endParaRPr lang="fa-IR" sz="2400" dirty="0">
              <a:latin typeface="Tahoma" pitchFamily="34" charset="0"/>
              <a:ea typeface="Tahoma" pitchFamily="34" charset="0"/>
              <a:cs typeface="Tahoma" pitchFamily="34" charset="0"/>
            </a:endParaRPr>
          </a:p>
        </p:txBody>
      </p:sp>
    </p:spTree>
  </p:cSld>
  <p:clrMapOvr>
    <a:masterClrMapping/>
  </p:clrMapOvr>
  <p:transition>
    <p:wheel spokes="3"/>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rmAutofit/>
          </a:bodyPr>
          <a:lstStyle/>
          <a:p>
            <a:pPr algn="just"/>
            <a:r>
              <a:rPr lang="fa-IR" sz="2400" b="1" dirty="0" smtClean="0">
                <a:latin typeface="Tahoma" pitchFamily="34" charset="0"/>
                <a:ea typeface="Tahoma" pitchFamily="34" charset="0"/>
                <a:cs typeface="Tahoma" pitchFamily="34" charset="0"/>
              </a:rPr>
              <a:t> </a:t>
            </a:r>
            <a:r>
              <a:rPr lang="fa-IR" sz="2400" b="1" dirty="0" smtClean="0">
                <a:solidFill>
                  <a:schemeClr val="accent3"/>
                </a:solidFill>
                <a:latin typeface="Tahoma" pitchFamily="34" charset="0"/>
                <a:ea typeface="Tahoma" pitchFamily="34" charset="0"/>
                <a:cs typeface="Tahoma" pitchFamily="34" charset="0"/>
              </a:rPr>
              <a:t>_</a:t>
            </a:r>
            <a:r>
              <a:rPr lang="fa-IR" sz="2400" b="1" dirty="0" smtClean="0">
                <a:solidFill>
                  <a:schemeClr val="tx2">
                    <a:lumMod val="60000"/>
                    <a:lumOff val="40000"/>
                  </a:schemeClr>
                </a:solidFill>
                <a:latin typeface="Tahoma" pitchFamily="34" charset="0"/>
                <a:ea typeface="Tahoma" pitchFamily="34" charset="0"/>
                <a:cs typeface="Tahoma" pitchFamily="34" charset="0"/>
              </a:rPr>
              <a:t>کاهش نگرانی: </a:t>
            </a:r>
            <a:r>
              <a:rPr lang="fa-IR" sz="2400" dirty="0" smtClean="0">
                <a:latin typeface="Tahoma" pitchFamily="34" charset="0"/>
                <a:ea typeface="Tahoma" pitchFamily="34" charset="0"/>
                <a:cs typeface="Tahoma" pitchFamily="34" charset="0"/>
              </a:rPr>
              <a:t>برخی موارد در معرض خسارت می توانند نگرانی و ترس بیشتری را برای مدیر ریسک و مسئولان اجرایی کلیدی ایجاد کنند . برای مثال، ترس از اقامه دعوای فاجعه آمیز از یک محصول ناقص می تواند نگرانی بزرگتری نسبت به یک خسارت کوچک ناشی از آتش سوزی جزیی ایجاد کند .</a:t>
            </a:r>
          </a:p>
          <a:p>
            <a:pPr algn="just"/>
            <a:endParaRPr lang="en-US" sz="2400" dirty="0" smtClean="0">
              <a:latin typeface="Tahoma" pitchFamily="34" charset="0"/>
              <a:ea typeface="Tahoma" pitchFamily="34" charset="0"/>
              <a:cs typeface="Tahoma" pitchFamily="34" charset="0"/>
            </a:endParaRPr>
          </a:p>
          <a:p>
            <a:pPr algn="just"/>
            <a:r>
              <a:rPr lang="fa-IR" sz="2400" b="1" dirty="0" smtClean="0">
                <a:solidFill>
                  <a:schemeClr val="tx2">
                    <a:lumMod val="60000"/>
                    <a:lumOff val="40000"/>
                  </a:schemeClr>
                </a:solidFill>
                <a:latin typeface="Tahoma" pitchFamily="34" charset="0"/>
                <a:ea typeface="Tahoma" pitchFamily="34" charset="0"/>
                <a:cs typeface="Tahoma" pitchFamily="34" charset="0"/>
              </a:rPr>
              <a:t>_رفع مسئولیت های قانونی : </a:t>
            </a:r>
            <a:r>
              <a:rPr lang="fa-IR" sz="2400" dirty="0" smtClean="0">
                <a:latin typeface="Tahoma" pitchFamily="34" charset="0"/>
                <a:ea typeface="Tahoma" pitchFamily="34" charset="0"/>
                <a:cs typeface="Tahoma" pitchFamily="34" charset="0"/>
              </a:rPr>
              <a:t>هدف آن است که به همه تعهدهای قانونی خود عمل نماییم . برای مثال، ممکن است قوانین، یک شرکت را موظف نماید که ابزار ایمنی برای حفظ کارگران از صدمات را فراهم و موارد باطله خطرزا را به نحو مطلوب از محل کار دور کند و بر روی کالاهای مشتریان به نحو مناسب برچسب بچسباند. مدیر ریسک باید مراقب باشد که این تعهدهای قانونی رعایت گردد.</a:t>
            </a:r>
            <a:endParaRPr lang="en-US" sz="2400" dirty="0" smtClean="0">
              <a:latin typeface="Tahoma" pitchFamily="34" charset="0"/>
              <a:ea typeface="Tahoma" pitchFamily="34" charset="0"/>
              <a:cs typeface="Tahoma" pitchFamily="34" charset="0"/>
            </a:endParaRPr>
          </a:p>
          <a:p>
            <a:pPr algn="just"/>
            <a:endParaRPr lang="fa-IR" sz="2400" dirty="0">
              <a:latin typeface="Tahoma" pitchFamily="34" charset="0"/>
              <a:ea typeface="Tahoma" pitchFamily="34" charset="0"/>
              <a:cs typeface="Tahoma" pitchFamily="34" charset="0"/>
            </a:endParaRPr>
          </a:p>
        </p:txBody>
      </p:sp>
    </p:spTree>
  </p:cSld>
  <p:clrMapOvr>
    <a:masterClrMapping/>
  </p:clrMapOvr>
  <p:transition>
    <p:strip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normAutofit lnSpcReduction="10000"/>
          </a:bodyPr>
          <a:lstStyle/>
          <a:p>
            <a:pPr algn="just"/>
            <a:r>
              <a:rPr lang="fa-IR" sz="2800" b="1" dirty="0" smtClean="0">
                <a:solidFill>
                  <a:srgbClr val="FF0000"/>
                </a:solidFill>
                <a:latin typeface="Tahoma" pitchFamily="34" charset="0"/>
                <a:ea typeface="Tahoma" pitchFamily="34" charset="0"/>
                <a:cs typeface="Tahoma" pitchFamily="34" charset="0"/>
              </a:rPr>
              <a:t>اهداف بعد از وقوع خسارت: </a:t>
            </a:r>
            <a:r>
              <a:rPr lang="fa-IR" sz="2200" dirty="0" smtClean="0">
                <a:latin typeface="Tahoma" pitchFamily="34" charset="0"/>
                <a:ea typeface="Tahoma" pitchFamily="34" charset="0"/>
                <a:cs typeface="Tahoma" pitchFamily="34" charset="0"/>
              </a:rPr>
              <a:t>مدیر ریسک همچنین اهداف مشخصی را بعد از وقوع خسارت دنیال می کند . این اهداف شامل </a:t>
            </a:r>
            <a:r>
              <a:rPr lang="fa-IR" sz="2200" dirty="0" smtClean="0">
                <a:solidFill>
                  <a:srgbClr val="00B050"/>
                </a:solidFill>
                <a:latin typeface="Tahoma" pitchFamily="34" charset="0"/>
                <a:ea typeface="Tahoma" pitchFamily="34" charset="0"/>
                <a:cs typeface="Tahoma" pitchFamily="34" charset="0"/>
              </a:rPr>
              <a:t>ادامه حیات ، تداوم عملیات ، ثبات سودآوری ، رشد پیوسته ، مسئولیت پذیری اجتماعی</a:t>
            </a:r>
            <a:r>
              <a:rPr lang="fa-IR" sz="2200" dirty="0" smtClean="0">
                <a:latin typeface="Tahoma" pitchFamily="34" charset="0"/>
                <a:ea typeface="Tahoma" pitchFamily="34" charset="0"/>
                <a:cs typeface="Tahoma" pitchFamily="34" charset="0"/>
              </a:rPr>
              <a:t> است .</a:t>
            </a:r>
          </a:p>
          <a:p>
            <a:pPr algn="just"/>
            <a:endParaRPr lang="en-US" sz="2200" dirty="0" smtClean="0">
              <a:latin typeface="Tahoma" pitchFamily="34" charset="0"/>
              <a:ea typeface="Tahoma" pitchFamily="34" charset="0"/>
              <a:cs typeface="Tahoma" pitchFamily="34" charset="0"/>
            </a:endParaRPr>
          </a:p>
          <a:p>
            <a:pPr algn="just"/>
            <a:r>
              <a:rPr lang="fa-IR" sz="2200" b="1" dirty="0" smtClean="0">
                <a:solidFill>
                  <a:schemeClr val="tx2">
                    <a:lumMod val="60000"/>
                    <a:lumOff val="40000"/>
                  </a:schemeClr>
                </a:solidFill>
                <a:latin typeface="Tahoma" pitchFamily="34" charset="0"/>
                <a:ea typeface="Tahoma" pitchFamily="34" charset="0"/>
                <a:cs typeface="Tahoma" pitchFamily="34" charset="0"/>
              </a:rPr>
              <a:t>_ ادامه حیات : </a:t>
            </a:r>
            <a:r>
              <a:rPr lang="fa-IR" sz="2200" dirty="0" smtClean="0">
                <a:latin typeface="Tahoma" pitchFamily="34" charset="0"/>
                <a:ea typeface="Tahoma" pitchFamily="34" charset="0"/>
                <a:cs typeface="Tahoma" pitchFamily="34" charset="0"/>
              </a:rPr>
              <a:t>منظور از ادامه حیات آن است که پس از وقوع خسارت، موسسه در نهایت بتواند عملیات ناتمام خود را در دوره زمانی قابل قبولی دوباره آغاز کند. </a:t>
            </a:r>
          </a:p>
          <a:p>
            <a:pPr algn="just"/>
            <a:endParaRPr lang="en-US" sz="2200" dirty="0" smtClean="0">
              <a:solidFill>
                <a:schemeClr val="tx2">
                  <a:lumMod val="60000"/>
                  <a:lumOff val="40000"/>
                </a:schemeClr>
              </a:solidFill>
              <a:latin typeface="Tahoma" pitchFamily="34" charset="0"/>
              <a:ea typeface="Tahoma" pitchFamily="34" charset="0"/>
              <a:cs typeface="Tahoma" pitchFamily="34" charset="0"/>
            </a:endParaRPr>
          </a:p>
          <a:p>
            <a:pPr algn="just"/>
            <a:r>
              <a:rPr lang="fa-IR" sz="2200" b="1" dirty="0" smtClean="0">
                <a:solidFill>
                  <a:schemeClr val="tx2">
                    <a:lumMod val="60000"/>
                    <a:lumOff val="40000"/>
                  </a:schemeClr>
                </a:solidFill>
                <a:latin typeface="Tahoma" pitchFamily="34" charset="0"/>
                <a:ea typeface="Tahoma" pitchFamily="34" charset="0"/>
                <a:cs typeface="Tahoma" pitchFamily="34" charset="0"/>
              </a:rPr>
              <a:t>_ تداوم عملیات : </a:t>
            </a:r>
            <a:r>
              <a:rPr lang="fa-IR" sz="2200" dirty="0" smtClean="0">
                <a:latin typeface="Tahoma" pitchFamily="34" charset="0"/>
                <a:ea typeface="Tahoma" pitchFamily="34" charset="0"/>
                <a:cs typeface="Tahoma" pitchFamily="34" charset="0"/>
              </a:rPr>
              <a:t>دومین هدف بعد وقوع خسارت، تداوم و پیوستگی عملیات است. به مثل یک موسسه عام المنفعه باید به ارائه خدمات بپردازد . بانکها،</a:t>
            </a:r>
            <a:r>
              <a:rPr lang="fa-IR" sz="2200" b="1" dirty="0" smtClean="0">
                <a:latin typeface="Tahoma" pitchFamily="34" charset="0"/>
                <a:ea typeface="Tahoma" pitchFamily="34" charset="0"/>
                <a:cs typeface="Tahoma" pitchFamily="34" charset="0"/>
              </a:rPr>
              <a:t> </a:t>
            </a:r>
            <a:r>
              <a:rPr lang="fa-IR" sz="2200" dirty="0" smtClean="0">
                <a:latin typeface="Tahoma" pitchFamily="34" charset="0"/>
                <a:ea typeface="Tahoma" pitchFamily="34" charset="0"/>
                <a:cs typeface="Tahoma" pitchFamily="34" charset="0"/>
              </a:rPr>
              <a:t>نانوایی ها</a:t>
            </a:r>
            <a:r>
              <a:rPr lang="fa-IR" sz="2200" b="1" dirty="0" smtClean="0">
                <a:latin typeface="Tahoma" pitchFamily="34" charset="0"/>
                <a:ea typeface="Tahoma" pitchFamily="34" charset="0"/>
                <a:cs typeface="Tahoma" pitchFamily="34" charset="0"/>
              </a:rPr>
              <a:t>، </a:t>
            </a:r>
            <a:r>
              <a:rPr lang="fa-IR" sz="2200" dirty="0" smtClean="0">
                <a:latin typeface="Tahoma" pitchFamily="34" charset="0"/>
                <a:ea typeface="Tahoma" pitchFamily="34" charset="0"/>
                <a:cs typeface="Tahoma" pitchFamily="34" charset="0"/>
              </a:rPr>
              <a:t>لبنیات فروشی ها و سایر موسسات رقابتی باید بتوانند پس از وقوع خسارت فعالیت خود را ادامه دهند. در غیراینصورت، بازار را به نفع رقبای خود از دست خواهند داد.</a:t>
            </a:r>
            <a:endParaRPr lang="en-US" sz="2200" dirty="0" smtClean="0">
              <a:latin typeface="Tahoma" pitchFamily="34" charset="0"/>
              <a:ea typeface="Tahoma" pitchFamily="34" charset="0"/>
              <a:cs typeface="Tahoma" pitchFamily="34" charset="0"/>
            </a:endParaRPr>
          </a:p>
          <a:p>
            <a:pPr algn="just"/>
            <a:endParaRPr lang="fa-IR" sz="2200" dirty="0">
              <a:latin typeface="Tahoma" pitchFamily="34" charset="0"/>
              <a:ea typeface="Tahoma" pitchFamily="34" charset="0"/>
              <a:cs typeface="Tahoma" pitchFamily="34" charset="0"/>
            </a:endParaRPr>
          </a:p>
        </p:txBody>
      </p:sp>
    </p:spTree>
  </p:cSld>
  <p:clrMapOvr>
    <a:masterClrMapping/>
  </p:clrMapOvr>
  <p:transition>
    <p:split orient="ver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p:spPr>
        <p:txBody>
          <a:bodyPr>
            <a:normAutofit/>
          </a:bodyPr>
          <a:lstStyle/>
          <a:p>
            <a:pPr algn="just"/>
            <a:r>
              <a:rPr lang="fa-IR" sz="2200" b="1" dirty="0" smtClean="0">
                <a:solidFill>
                  <a:schemeClr val="tx2">
                    <a:lumMod val="60000"/>
                    <a:lumOff val="40000"/>
                  </a:schemeClr>
                </a:solidFill>
                <a:latin typeface="Tahoma" pitchFamily="34" charset="0"/>
                <a:ea typeface="Tahoma" pitchFamily="34" charset="0"/>
                <a:cs typeface="Tahoma" pitchFamily="34" charset="0"/>
              </a:rPr>
              <a:t>_ ثبات سودآوری : </a:t>
            </a:r>
            <a:r>
              <a:rPr lang="fa-IR" sz="2200" dirty="0" smtClean="0">
                <a:latin typeface="Tahoma" pitchFamily="34" charset="0"/>
                <a:ea typeface="Tahoma" pitchFamily="34" charset="0"/>
                <a:cs typeface="Tahoma" pitchFamily="34" charset="0"/>
              </a:rPr>
              <a:t>سود هر سهم را در صورتی می توان حفظ کرد که شرکت به فعالیت خود ادامه دهد. اگر چه یک شرکت ممکن است هزینه های اضافی قابل ملاحظه ای را برای دستیابی به این هدف متحمل گردد، مانند فعالیت در یک محل دیگر و ثبات کامل سودآوری نیز محقق نگردد.</a:t>
            </a:r>
          </a:p>
          <a:p>
            <a:pPr algn="just"/>
            <a:endParaRPr lang="en-US" sz="2200" dirty="0" smtClean="0">
              <a:latin typeface="Tahoma" pitchFamily="34" charset="0"/>
              <a:ea typeface="Tahoma" pitchFamily="34" charset="0"/>
              <a:cs typeface="Tahoma" pitchFamily="34" charset="0"/>
            </a:endParaRPr>
          </a:p>
          <a:p>
            <a:pPr algn="just"/>
            <a:r>
              <a:rPr lang="fa-IR" sz="2200" b="1" dirty="0" smtClean="0">
                <a:solidFill>
                  <a:schemeClr val="tx2">
                    <a:lumMod val="60000"/>
                    <a:lumOff val="40000"/>
                  </a:schemeClr>
                </a:solidFill>
                <a:latin typeface="Tahoma" pitchFamily="34" charset="0"/>
                <a:ea typeface="Tahoma" pitchFamily="34" charset="0"/>
                <a:cs typeface="Tahoma" pitchFamily="34" charset="0"/>
              </a:rPr>
              <a:t>_ رشد پیوسته : </a:t>
            </a:r>
            <a:r>
              <a:rPr lang="fa-IR" sz="2200" dirty="0" smtClean="0">
                <a:latin typeface="Tahoma" pitchFamily="34" charset="0"/>
                <a:ea typeface="Tahoma" pitchFamily="34" charset="0"/>
                <a:cs typeface="Tahoma" pitchFamily="34" charset="0"/>
              </a:rPr>
              <a:t>چهارمین هدف بعد از وقوع خسارت، تداوم رشد موسسه است ، یک شرکت می تواند از طریق توسعه محصول جدبد با توسعه بازارهای هدف یا تملک سایر شرکت ها و یا ادغام با آن ها رشد پیدا کند. مدیر ریسک باید تاثیری را که یک خسارت بر رشد یک شرکت می تواند داشته باشد، در نظر بگیرد.</a:t>
            </a:r>
            <a:endParaRPr lang="fa-IR" sz="2200" dirty="0">
              <a:latin typeface="Tahoma" pitchFamily="34" charset="0"/>
              <a:ea typeface="Tahoma" pitchFamily="34" charset="0"/>
              <a:cs typeface="Tahoma" pitchFamily="34" charset="0"/>
            </a:endParaRPr>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71612"/>
            <a:ext cx="8229600" cy="4752988"/>
          </a:xfrm>
        </p:spPr>
        <p:txBody>
          <a:bodyPr>
            <a:normAutofit/>
          </a:bodyPr>
          <a:lstStyle/>
          <a:p>
            <a:pPr algn="just"/>
            <a:r>
              <a:rPr lang="fa-IR" sz="2400" b="1" dirty="0" smtClean="0">
                <a:solidFill>
                  <a:schemeClr val="tx2">
                    <a:lumMod val="60000"/>
                    <a:lumOff val="40000"/>
                  </a:schemeClr>
                </a:solidFill>
                <a:latin typeface="Tahoma" pitchFamily="34" charset="0"/>
                <a:ea typeface="Tahoma" pitchFamily="34" charset="0"/>
                <a:cs typeface="Tahoma" pitchFamily="34" charset="0"/>
              </a:rPr>
              <a:t>_ مسئولیت پذیری اجتماعی : </a:t>
            </a:r>
            <a:r>
              <a:rPr lang="fa-IR" sz="2400" dirty="0" smtClean="0">
                <a:latin typeface="Tahoma" pitchFamily="34" charset="0"/>
                <a:ea typeface="Tahoma" pitchFamily="34" charset="0"/>
                <a:cs typeface="Tahoma" pitchFamily="34" charset="0"/>
              </a:rPr>
              <a:t>آخرین هدف مسئولیت اجتاعی است که تاثیری را که یک خسارت بر سایر افراد یا جامعه خواهد گذاشت به حداقل می رساند. برعکس،  خسارت شدید میتواند کارکنان، تامین کنندگان، سرمایه گذاران و به طور کلی جامعه را تحت تاثیر قرار دهد. برای مثال، یک خسارت شدید که باعث توقف عملیات کارخانه های در شهر کوچکی برای مدت طولانی می شود، می تواند باعث آشفتگی اقتصادی قابل ملاحظه ای در یک شهر گردد.</a:t>
            </a:r>
            <a:endParaRPr lang="en-US" sz="2400" dirty="0" smtClean="0">
              <a:latin typeface="Tahoma" pitchFamily="34" charset="0"/>
              <a:ea typeface="Tahoma" pitchFamily="34" charset="0"/>
              <a:cs typeface="Tahoma" pitchFamily="34" charset="0"/>
            </a:endParaRPr>
          </a:p>
          <a:p>
            <a:pPr algn="just">
              <a:buNone/>
            </a:pPr>
            <a:endParaRPr lang="en-US" sz="24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110178"/>
          </a:xfrm>
        </p:spPr>
        <p:txBody>
          <a:bodyPr>
            <a:normAutofit/>
          </a:bodyPr>
          <a:lstStyle/>
          <a:p>
            <a:pPr algn="just"/>
            <a:r>
              <a:rPr lang="fa-IR" sz="2800" b="1" dirty="0" smtClean="0">
                <a:solidFill>
                  <a:srgbClr val="FF0000"/>
                </a:solidFill>
                <a:latin typeface="Tahoma" pitchFamily="34" charset="0"/>
                <a:ea typeface="Tahoma" pitchFamily="34" charset="0"/>
                <a:cs typeface="Tahoma" pitchFamily="34" charset="0"/>
              </a:rPr>
              <a:t>وظایف و جایگاه مدیریت ریسک در سازمان</a:t>
            </a:r>
          </a:p>
          <a:p>
            <a:pPr algn="just">
              <a:buNone/>
            </a:pPr>
            <a:r>
              <a:rPr lang="fa-IR" sz="2800" b="1" dirty="0" smtClean="0">
                <a:solidFill>
                  <a:srgbClr val="FF0000"/>
                </a:solidFill>
                <a:latin typeface="Tahoma" pitchFamily="34" charset="0"/>
                <a:ea typeface="Tahoma" pitchFamily="34" charset="0"/>
                <a:cs typeface="Tahoma" pitchFamily="34" charset="0"/>
              </a:rPr>
              <a:t> </a:t>
            </a:r>
            <a:endParaRPr lang="en-US" sz="2800" b="1" dirty="0" smtClean="0">
              <a:solidFill>
                <a:srgbClr val="FF0000"/>
              </a:solidFill>
              <a:latin typeface="Tahoma" pitchFamily="34" charset="0"/>
              <a:ea typeface="Tahoma" pitchFamily="34" charset="0"/>
              <a:cs typeface="Tahoma" pitchFamily="34" charset="0"/>
            </a:endParaRPr>
          </a:p>
          <a:p>
            <a:pPr algn="just"/>
            <a:r>
              <a:rPr lang="fa-IR" sz="2400" dirty="0" smtClean="0">
                <a:latin typeface="Tahoma" pitchFamily="34" charset="0"/>
                <a:ea typeface="Tahoma" pitchFamily="34" charset="0"/>
                <a:cs typeface="Tahoma" pitchFamily="34" charset="0"/>
              </a:rPr>
              <a:t>سازمان ها برای رسیدن به اهداف مشخصی به وجود می آیند و وظیفه مدیریت در سازمان ها، رسانیدن آن ها به اهداف سازمانی تعیین شده است. مدیریت باید برای رسیدن به اهداف تعیین شده، یک برنامه مشخص تدوین نماید و به کمک منابع سازمانی آن را به مرحله اجرا درآورد و با پایش مستمر نتایج، انحرافات را اصلاح کند تا با دستیابی به مقاصد تعیین شده، انتظارات سهام داران یا مالکیت شرکت را برآورده نماید.</a:t>
            </a:r>
            <a:endParaRPr lang="en-US" sz="2400" dirty="0" smtClean="0">
              <a:latin typeface="Tahoma" pitchFamily="34" charset="0"/>
              <a:ea typeface="Tahoma" pitchFamily="34" charset="0"/>
              <a:cs typeface="Tahoma" pitchFamily="34" charset="0"/>
            </a:endParaRPr>
          </a:p>
          <a:p>
            <a:pPr algn="just"/>
            <a:endParaRPr lang="fa-IR" sz="2400" dirty="0">
              <a:latin typeface="Tahoma" pitchFamily="34" charset="0"/>
              <a:ea typeface="Tahoma" pitchFamily="34" charset="0"/>
              <a:cs typeface="Tahoma" pitchFamily="34" charset="0"/>
            </a:endParaRPr>
          </a:p>
        </p:txBody>
      </p:sp>
    </p:spTree>
  </p:cSld>
  <p:clrMapOvr>
    <a:masterClrMapping/>
  </p:clrMapOvr>
  <p:transition>
    <p:pull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160</TotalTime>
  <Words>3102</Words>
  <Application>Microsoft Office PowerPoint</Application>
  <PresentationFormat>On-screen Show (4:3)</PresentationFormat>
  <Paragraphs>180</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Flow</vt:lpstr>
      <vt:lpstr>بسم الله الرحمن الرحیم</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Arezooooooo</dc:creator>
  <cp:lastModifiedBy>Arezooooooo</cp:lastModifiedBy>
  <cp:revision>23</cp:revision>
  <dcterms:created xsi:type="dcterms:W3CDTF">2014-05-10T08:05:44Z</dcterms:created>
  <dcterms:modified xsi:type="dcterms:W3CDTF">2014-05-10T21:45:43Z</dcterms:modified>
</cp:coreProperties>
</file>