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9" r:id="rId1"/>
  </p:sldMasterIdLst>
  <p:notesMasterIdLst>
    <p:notesMasterId r:id="rId20"/>
  </p:notesMasterIdLst>
  <p:sldIdLst>
    <p:sldId id="257" r:id="rId2"/>
    <p:sldId id="258" r:id="rId3"/>
    <p:sldId id="259" r:id="rId4"/>
    <p:sldId id="261" r:id="rId5"/>
    <p:sldId id="263" r:id="rId6"/>
    <p:sldId id="265" r:id="rId7"/>
    <p:sldId id="267" r:id="rId8"/>
    <p:sldId id="268" r:id="rId9"/>
    <p:sldId id="269" r:id="rId10"/>
    <p:sldId id="271" r:id="rId11"/>
    <p:sldId id="272" r:id="rId12"/>
    <p:sldId id="273" r:id="rId13"/>
    <p:sldId id="275" r:id="rId14"/>
    <p:sldId id="277" r:id="rId15"/>
    <p:sldId id="278" r:id="rId16"/>
    <p:sldId id="279" r:id="rId17"/>
    <p:sldId id="280" r:id="rId18"/>
    <p:sldId id="281"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275" autoAdjust="0"/>
    <p:restoredTop sz="94660"/>
  </p:normalViewPr>
  <p:slideViewPr>
    <p:cSldViewPr snapToGrid="0">
      <p:cViewPr varScale="1">
        <p:scale>
          <a:sx n="74" d="100"/>
          <a:sy n="74" d="100"/>
        </p:scale>
        <p:origin x="-15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F97474-C0C4-4878-BB0C-121E5B1BAF70}" type="datetimeFigureOut">
              <a:rPr lang="en-US" smtClean="0"/>
              <a:pPr/>
              <a:t>11/12/2014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5FBA5F-C403-467D-B6A5-1806AC4E6714}" type="slidenum">
              <a:rPr lang="en-US" smtClean="0"/>
              <a:pPr/>
              <a:t>‹#›</a:t>
            </a:fld>
            <a:endParaRPr lang="en-US"/>
          </a:p>
        </p:txBody>
      </p:sp>
    </p:spTree>
    <p:extLst>
      <p:ext uri="{BB962C8B-B14F-4D97-AF65-F5344CB8AC3E}">
        <p14:creationId xmlns:p14="http://schemas.microsoft.com/office/powerpoint/2010/main" val="633589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35FBA5F-C403-467D-B6A5-1806AC4E6714}" type="slidenum">
              <a:rPr lang="en-US" smtClean="0"/>
              <a:pPr/>
              <a:t>8</a:t>
            </a:fld>
            <a:endParaRPr lang="en-US"/>
          </a:p>
        </p:txBody>
      </p:sp>
    </p:spTree>
    <p:extLst>
      <p:ext uri="{BB962C8B-B14F-4D97-AF65-F5344CB8AC3E}">
        <p14:creationId xmlns:p14="http://schemas.microsoft.com/office/powerpoint/2010/main" val="28999720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415BCAE-B263-4DB3-AAB2-29200445D6D9}" type="datetime1">
              <a:rPr lang="en-US" smtClean="0"/>
              <a:pPr/>
              <a:t>11/12/2014</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078747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9E319D-8B98-4686-A409-AE460855843D}" type="datetime1">
              <a:rPr lang="en-US" smtClean="0"/>
              <a:pPr/>
              <a:t>11/12/2014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12521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B7F46D-7D5D-4C02-820F-00BB0A8EF64B}" type="datetime1">
              <a:rPr lang="en-US" smtClean="0"/>
              <a:pPr/>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190530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B7BF94-040B-4633-88FD-3C2301DE2F4B}" type="datetime1">
              <a:rPr lang="en-US" smtClean="0"/>
              <a:pPr/>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17634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0184F8-7D7F-469D-8EC9-84DA93E22CF2}" type="datetime1">
              <a:rPr lang="en-US" smtClean="0"/>
              <a:pPr/>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860715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A60139-2F79-47DC-8997-20CB639EEB1C}" type="datetime1">
              <a:rPr lang="en-US" smtClean="0"/>
              <a:pPr/>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357285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77CD16-F372-4540-A237-9F943B853379}" type="datetime1">
              <a:rPr lang="en-US" smtClean="0"/>
              <a:pPr/>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681853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FF47F8-9A67-447E-95FC-82F4CB7DE665}" type="datetime1">
              <a:rPr lang="en-US" smtClean="0"/>
              <a:pPr/>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862449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20C50A3-222A-41E8-B6F1-AE62C5FEC7DE}" type="datetime1">
              <a:rPr lang="en-US" smtClean="0"/>
              <a:pPr/>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8926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57E844-4D49-4B8D-854E-7BEA50E62271}" type="datetime1">
              <a:rPr lang="en-US" smtClean="0"/>
              <a:pPr/>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75019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767D80-1F9B-459F-9E91-C4D6F45E9038}" type="datetime1">
              <a:rPr lang="en-US" smtClean="0"/>
              <a:pPr/>
              <a:t>11/12/2014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68068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30A2AD-A9ED-445F-A06B-1F4DBB086F31}" type="datetime1">
              <a:rPr lang="en-US" smtClean="0"/>
              <a:pPr/>
              <a:t>11/12/2014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88378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1D32F3-ECB6-4C0C-ACB0-912F7D7354F9}" type="datetime1">
              <a:rPr lang="en-US" smtClean="0"/>
              <a:pPr/>
              <a:t>11/12/2014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99797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94158F7-EB72-491D-9672-C9332893BB96}" type="datetime1">
              <a:rPr lang="en-US" smtClean="0"/>
              <a:pPr/>
              <a:t>11/12/2014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93793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6C2CC-51A5-4DBB-893F-528023E01CF7}" type="datetime1">
              <a:rPr lang="en-US" smtClean="0"/>
              <a:pPr/>
              <a:t>11/12/2014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60060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5BDC71-0EF9-4616-8D8E-1203E480426E}" type="datetime1">
              <a:rPr lang="en-US" smtClean="0"/>
              <a:pPr/>
              <a:t>11/12/2014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05157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4AE4E2-1636-401B-B178-33462266C387}" type="datetime1">
              <a:rPr lang="en-US" smtClean="0"/>
              <a:pPr/>
              <a:t>11/12/2014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smtClean="0"/>
              <a:pPr/>
              <a:t>‹#›</a:t>
            </a:fld>
            <a:endParaRPr lang="en-US" dirty="0"/>
          </a:p>
        </p:txBody>
      </p:sp>
    </p:spTree>
    <p:extLst>
      <p:ext uri="{BB962C8B-B14F-4D97-AF65-F5344CB8AC3E}">
        <p14:creationId xmlns:p14="http://schemas.microsoft.com/office/powerpoint/2010/main" val="713786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57806B9-6BBA-41F2-9D19-3D8F9C457D2A}" type="datetime1">
              <a:rPr lang="en-US" smtClean="0"/>
              <a:pPr/>
              <a:t>11/12/2014</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2508064"/>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 id="2147483753" r:id="rId14"/>
    <p:sldLayoutId id="2147483754" r:id="rId15"/>
    <p:sldLayoutId id="2147483755" r:id="rId16"/>
    <p:sldLayoutId id="2147483756"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927100"/>
            <a:ext cx="10018713" cy="1752599"/>
          </a:xfrm>
        </p:spPr>
        <p:txBody>
          <a:bodyPr>
            <a:normAutofit fontScale="90000"/>
          </a:bodyPr>
          <a:lstStyle/>
          <a:p>
            <a:pPr rtl="1"/>
            <a:r>
              <a:rPr lang="en-US" sz="4400" b="1" dirty="0" smtClean="0">
                <a:latin typeface="IranNastaliq" panose="02000503000000020003" pitchFamily="2" charset="0"/>
                <a:cs typeface="IranNastaliq" panose="02000503000000020003" pitchFamily="2" charset="0"/>
              </a:rPr>
              <a:t/>
            </a:r>
            <a:br>
              <a:rPr lang="en-US" sz="4400" b="1" dirty="0" smtClean="0">
                <a:latin typeface="IranNastaliq" panose="02000503000000020003" pitchFamily="2" charset="0"/>
                <a:cs typeface="IranNastaliq" panose="02000503000000020003" pitchFamily="2" charset="0"/>
              </a:rPr>
            </a:br>
            <a:r>
              <a:rPr lang="fa-IR" sz="4400" b="1" dirty="0" err="1" smtClean="0">
                <a:latin typeface="IranNastaliq" panose="02000503000000020003" pitchFamily="2" charset="0"/>
                <a:cs typeface="IranNastaliq" panose="02000503000000020003" pitchFamily="2" charset="0"/>
              </a:rPr>
              <a:t>اندوزش</a:t>
            </a:r>
            <a:r>
              <a:rPr lang="fa-IR" sz="4400" b="1" dirty="0" smtClean="0">
                <a:latin typeface="IranNastaliq" panose="02000503000000020003" pitchFamily="2" charset="0"/>
                <a:cs typeface="IranNastaliq" panose="02000503000000020003" pitchFamily="2" charset="0"/>
              </a:rPr>
              <a:t> </a:t>
            </a:r>
            <a:r>
              <a:rPr lang="fa-IR" sz="4400" b="1" dirty="0">
                <a:latin typeface="IranNastaliq" panose="02000503000000020003" pitchFamily="2" charset="0"/>
                <a:cs typeface="IranNastaliq" panose="02000503000000020003" pitchFamily="2" charset="0"/>
              </a:rPr>
              <a:t>: نگهداری اطلاعات در </a:t>
            </a:r>
            <a:r>
              <a:rPr lang="fa-IR" sz="4400" b="1" dirty="0" err="1" smtClean="0">
                <a:latin typeface="IranNastaliq" panose="02000503000000020003" pitchFamily="2" charset="0"/>
                <a:cs typeface="IranNastaliq" panose="02000503000000020003" pitchFamily="2" charset="0"/>
              </a:rPr>
              <a:t>حاف</a:t>
            </a:r>
            <a:r>
              <a:rPr lang="fa-IR" sz="4400" b="1" dirty="0" smtClean="0">
                <a:latin typeface="IranNastaliq" panose="02000503000000020003" pitchFamily="2" charset="0"/>
                <a:cs typeface="IranNastaliq" panose="02000503000000020003" pitchFamily="2" charset="0"/>
              </a:rPr>
              <a:t>ــــــ</a:t>
            </a:r>
            <a:r>
              <a:rPr lang="fa-IR" sz="4400" b="1" dirty="0" err="1" smtClean="0">
                <a:latin typeface="IranNastaliq" panose="02000503000000020003" pitchFamily="2" charset="0"/>
                <a:cs typeface="IranNastaliq" panose="02000503000000020003" pitchFamily="2" charset="0"/>
              </a:rPr>
              <a:t>ظه</a:t>
            </a:r>
            <a:r>
              <a:rPr lang="en-US" sz="4400" dirty="0">
                <a:latin typeface="IranNastaliq" panose="02000503000000020003" pitchFamily="2" charset="0"/>
                <a:cs typeface="IranNastaliq" panose="02000503000000020003" pitchFamily="2" charset="0"/>
              </a:rPr>
              <a:t/>
            </a:r>
            <a:br>
              <a:rPr lang="en-US" sz="4400" dirty="0">
                <a:latin typeface="IranNastaliq" panose="02000503000000020003" pitchFamily="2" charset="0"/>
                <a:cs typeface="IranNastaliq" panose="02000503000000020003" pitchFamily="2" charset="0"/>
              </a:rPr>
            </a:br>
            <a:endParaRPr lang="en-US" sz="4400" dirty="0">
              <a:latin typeface="IranNastaliq" panose="02000503000000020003" pitchFamily="2" charset="0"/>
              <a:cs typeface="IranNastaliq" panose="02000503000000020003" pitchFamily="2" charset="0"/>
            </a:endParaRPr>
          </a:p>
        </p:txBody>
      </p:sp>
      <p:sp>
        <p:nvSpPr>
          <p:cNvPr id="4" name="TextBox 3"/>
          <p:cNvSpPr txBox="1"/>
          <p:nvPr/>
        </p:nvSpPr>
        <p:spPr>
          <a:xfrm>
            <a:off x="6678611" y="3454401"/>
            <a:ext cx="5043489" cy="3170099"/>
          </a:xfrm>
          <a:prstGeom prst="rect">
            <a:avLst/>
          </a:prstGeom>
          <a:noFill/>
        </p:spPr>
        <p:txBody>
          <a:bodyPr wrap="square" rtlCol="0">
            <a:spAutoFit/>
          </a:bodyPr>
          <a:lstStyle/>
          <a:p>
            <a:pPr algn="ctr" rtl="1">
              <a:lnSpc>
                <a:spcPct val="200000"/>
              </a:lnSpc>
            </a:pPr>
            <a:r>
              <a:rPr lang="fa-IR" sz="24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این </a:t>
            </a:r>
            <a:r>
              <a:rPr lang="fa-IR" sz="2400" b="1" dirty="0">
                <a:effectLst>
                  <a:outerShdw blurRad="38100" dist="38100" dir="2700000" algn="tl">
                    <a:srgbClr val="000000">
                      <a:alpha val="43137"/>
                    </a:srgbClr>
                  </a:outerShdw>
                </a:effectLst>
                <a:latin typeface="IranNastaliq" panose="02000503000000020003" pitchFamily="2" charset="0"/>
                <a:cs typeface="B Kamran" pitchFamily="2" charset="-78"/>
              </a:rPr>
              <a:t>مدل با نفوذ ترین نظریه پردازش </a:t>
            </a:r>
            <a:r>
              <a:rPr lang="fa-IR" sz="24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اطلاعات است</a:t>
            </a:r>
            <a:r>
              <a:rPr lang="fa-IR" sz="2400" b="1" dirty="0">
                <a:effectLst>
                  <a:outerShdw blurRad="38100" dist="38100" dir="2700000" algn="tl">
                    <a:srgbClr val="000000">
                      <a:alpha val="43137"/>
                    </a:srgbClr>
                  </a:outerShdw>
                </a:effectLst>
                <a:latin typeface="IranNastaliq" panose="02000503000000020003" pitchFamily="2" charset="0"/>
                <a:cs typeface="B Kamran" pitchFamily="2" charset="-78"/>
              </a:rPr>
              <a:t>. </a:t>
            </a:r>
            <a:endParaRPr lang="fa-IR" sz="2400" b="1" dirty="0" smtClean="0">
              <a:effectLst>
                <a:outerShdw blurRad="38100" dist="38100" dir="2700000" algn="tl">
                  <a:srgbClr val="000000">
                    <a:alpha val="43137"/>
                  </a:srgbClr>
                </a:outerShdw>
              </a:effectLst>
              <a:latin typeface="IranNastaliq" panose="02000503000000020003" pitchFamily="2" charset="0"/>
              <a:cs typeface="B Kamran" pitchFamily="2" charset="-78"/>
            </a:endParaRPr>
          </a:p>
          <a:p>
            <a:pPr algn="ctr" rtl="1">
              <a:lnSpc>
                <a:spcPct val="200000"/>
              </a:lnSpc>
            </a:pPr>
            <a:r>
              <a:rPr lang="fa-IR" sz="24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طبق </a:t>
            </a:r>
            <a:r>
              <a:rPr lang="fa-IR" sz="2400" b="1" dirty="0">
                <a:effectLst>
                  <a:outerShdw blurRad="38100" dist="38100" dir="2700000" algn="tl">
                    <a:srgbClr val="000000">
                      <a:alpha val="43137"/>
                    </a:srgbClr>
                  </a:outerShdw>
                </a:effectLst>
                <a:latin typeface="IranNastaliq" panose="02000503000000020003" pitchFamily="2" charset="0"/>
                <a:cs typeface="B Kamran" pitchFamily="2" charset="-78"/>
              </a:rPr>
              <a:t>الگوی آنها، اطلاعات وارده قبل از انتقال به مخزن بلند </a:t>
            </a:r>
            <a:r>
              <a:rPr lang="fa-IR" sz="24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مدت</a:t>
            </a:r>
            <a:r>
              <a:rPr lang="fa-IR" sz="2400" b="1" dirty="0">
                <a:effectLst>
                  <a:outerShdw blurRad="38100" dist="38100" dir="2700000" algn="tl">
                    <a:srgbClr val="000000">
                      <a:alpha val="43137"/>
                    </a:srgbClr>
                  </a:outerShdw>
                </a:effectLst>
                <a:latin typeface="IranNastaliq" panose="02000503000000020003" pitchFamily="2" charset="0"/>
                <a:cs typeface="B Kamran" pitchFamily="2" charset="-78"/>
              </a:rPr>
              <a:t>، از دو مخزن موقتی حسی و کوتاه مدت میگذرد</a:t>
            </a:r>
            <a:r>
              <a:rPr lang="fa-IR" sz="24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a:t>
            </a:r>
            <a:endParaRPr lang="en-US" sz="2400" b="1" dirty="0">
              <a:effectLst>
                <a:outerShdw blurRad="38100" dist="38100" dir="2700000" algn="tl">
                  <a:srgbClr val="000000">
                    <a:alpha val="43137"/>
                  </a:srgbClr>
                </a:outerShdw>
              </a:effectLst>
              <a:latin typeface="IranNastaliq" panose="02000503000000020003" pitchFamily="2" charset="0"/>
              <a:cs typeface="B Kamran" pitchFamily="2" charset="-78"/>
            </a:endParaRPr>
          </a:p>
          <a:p>
            <a:pPr algn="ctr" rtl="1">
              <a:lnSpc>
                <a:spcPct val="200000"/>
              </a:lnSpc>
            </a:pPr>
            <a:endParaRPr lang="en-US" sz="2800" b="1" dirty="0">
              <a:effectLst>
                <a:outerShdw blurRad="38100" dist="38100" dir="2700000" algn="tl">
                  <a:srgbClr val="000000">
                    <a:alpha val="43137"/>
                  </a:srgbClr>
                </a:outerShdw>
              </a:effectLst>
              <a:latin typeface="IranNastaliq" panose="02000503000000020003" pitchFamily="2" charset="0"/>
              <a:cs typeface="B Kamran" pitchFamily="2" charset="-78"/>
            </a:endParaRPr>
          </a:p>
        </p:txBody>
      </p:sp>
      <p:sp>
        <p:nvSpPr>
          <p:cNvPr id="3" name="TextBox 2"/>
          <p:cNvSpPr txBox="1"/>
          <p:nvPr/>
        </p:nvSpPr>
        <p:spPr>
          <a:xfrm>
            <a:off x="1186656" y="3759200"/>
            <a:ext cx="5307011" cy="2031325"/>
          </a:xfrm>
          <a:prstGeom prst="rect">
            <a:avLst/>
          </a:prstGeom>
          <a:noFill/>
        </p:spPr>
        <p:txBody>
          <a:bodyPr wrap="square" rtlCol="0">
            <a:spAutoFit/>
          </a:bodyPr>
          <a:lstStyle/>
          <a:p>
            <a:pPr algn="r" rtl="1">
              <a:lnSpc>
                <a:spcPct val="150000"/>
              </a:lnSpc>
            </a:pPr>
            <a:r>
              <a:rPr lang="fa-IR" b="1" dirty="0">
                <a:latin typeface="IranNastaliq" panose="02000503000000020003" pitchFamily="2" charset="0"/>
                <a:cs typeface="B Titr" panose="00000700000000000000" pitchFamily="2" charset="-78"/>
              </a:rPr>
              <a:t> </a:t>
            </a:r>
            <a:r>
              <a:rPr lang="fa-IR" sz="3200" b="1" dirty="0" err="1">
                <a:latin typeface="IranNastaliq" panose="02000503000000020003" pitchFamily="2" charset="0"/>
                <a:cs typeface="B Titr" panose="00000700000000000000" pitchFamily="2" charset="-78"/>
              </a:rPr>
              <a:t>اتکینسون</a:t>
            </a:r>
            <a:r>
              <a:rPr lang="fa-IR" sz="3200" b="1" dirty="0">
                <a:latin typeface="IranNastaliq" panose="02000503000000020003" pitchFamily="2" charset="0"/>
                <a:cs typeface="B Titr" panose="00000700000000000000" pitchFamily="2" charset="-78"/>
              </a:rPr>
              <a:t> </a:t>
            </a:r>
          </a:p>
          <a:p>
            <a:pPr algn="ctr" rtl="1">
              <a:lnSpc>
                <a:spcPct val="150000"/>
              </a:lnSpc>
            </a:pPr>
            <a:r>
              <a:rPr lang="fa-IR" sz="2000" b="1" dirty="0">
                <a:latin typeface="IranNastaliq" panose="02000503000000020003" pitchFamily="2" charset="0"/>
                <a:cs typeface="IranNastaliq" panose="02000503000000020003" pitchFamily="2" charset="0"/>
              </a:rPr>
              <a:t>و </a:t>
            </a:r>
          </a:p>
          <a:p>
            <a:pPr algn="ctr" rtl="1">
              <a:lnSpc>
                <a:spcPct val="150000"/>
              </a:lnSpc>
            </a:pPr>
            <a:r>
              <a:rPr lang="fa-IR" b="1" dirty="0">
                <a:latin typeface="IranNastaliq" panose="02000503000000020003" pitchFamily="2" charset="0"/>
                <a:cs typeface="B Titr" panose="00000700000000000000" pitchFamily="2" charset="-78"/>
              </a:rPr>
              <a:t>                                                                        </a:t>
            </a:r>
            <a:r>
              <a:rPr lang="fa-IR" sz="3200" b="1" dirty="0" err="1">
                <a:latin typeface="IranNastaliq" panose="02000503000000020003" pitchFamily="2" charset="0"/>
                <a:cs typeface="B Titr" panose="00000700000000000000" pitchFamily="2" charset="-78"/>
              </a:rPr>
              <a:t>شیفرین</a:t>
            </a:r>
            <a:endParaRPr lang="en-US" dirty="0"/>
          </a:p>
        </p:txBody>
      </p:sp>
      <p:sp>
        <p:nvSpPr>
          <p:cNvPr id="6" name="Slide Number Placeholder 1"/>
          <p:cNvSpPr txBox="1">
            <a:spLocks/>
          </p:cNvSpPr>
          <p:nvPr/>
        </p:nvSpPr>
        <p:spPr>
          <a:xfrm>
            <a:off x="120723" y="6154787"/>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1</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4279099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4">
                                            <p:txEl>
                                              <p:pRg st="0" end="0"/>
                                            </p:txEl>
                                          </p:spTgt>
                                        </p:tgtEl>
                                        <p:attrNameLst>
                                          <p:attrName>style.visibility</p:attrName>
                                        </p:attrNameLst>
                                      </p:cBhvr>
                                      <p:to>
                                        <p:strVal val="visible"/>
                                      </p:to>
                                    </p:set>
                                    <p:animEffect transition="in" filter="barn(inVertical)">
                                      <p:cBhvr>
                                        <p:cTn id="57" dur="500"/>
                                        <p:tgtEl>
                                          <p:spTgt spid="4">
                                            <p:txEl>
                                              <p:pRg st="0" end="0"/>
                                            </p:txEl>
                                          </p:spTgt>
                                        </p:tgtEl>
                                      </p:cBhvr>
                                    </p:animEffect>
                                  </p:childTnLst>
                                </p:cTn>
                              </p:par>
                              <p:par>
                                <p:cTn id="58" presetID="16" presetClass="entr" presetSubtype="21" fill="hold" nodeType="withEffect">
                                  <p:stCondLst>
                                    <p:cond delay="0"/>
                                  </p:stCondLst>
                                  <p:childTnLst>
                                    <p:set>
                                      <p:cBhvr>
                                        <p:cTn id="59" dur="1" fill="hold">
                                          <p:stCondLst>
                                            <p:cond delay="0"/>
                                          </p:stCondLst>
                                        </p:cTn>
                                        <p:tgtEl>
                                          <p:spTgt spid="4">
                                            <p:txEl>
                                              <p:pRg st="1" end="1"/>
                                            </p:txEl>
                                          </p:spTgt>
                                        </p:tgtEl>
                                        <p:attrNameLst>
                                          <p:attrName>style.visibility</p:attrName>
                                        </p:attrNameLst>
                                      </p:cBhvr>
                                      <p:to>
                                        <p:strVal val="visible"/>
                                      </p:to>
                                    </p:set>
                                    <p:animEffect transition="in" filter="barn(inVertical)">
                                      <p:cBhvr>
                                        <p:cTn id="60"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56520" y="1071217"/>
            <a:ext cx="10024617" cy="4708981"/>
          </a:xfrm>
          <a:prstGeom prst="rect">
            <a:avLst/>
          </a:prstGeom>
          <a:noFill/>
        </p:spPr>
        <p:txBody>
          <a:bodyPr wrap="square" rtlCol="0">
            <a:spAutoFit/>
          </a:bodyPr>
          <a:lstStyle/>
          <a:p>
            <a:pPr algn="just" rtl="1">
              <a:lnSpc>
                <a:spcPct val="150000"/>
              </a:lnSpc>
            </a:pPr>
            <a:r>
              <a:rPr lang="fa-IR" sz="3200" b="1" dirty="0" smtClean="0">
                <a:latin typeface="IranNastaliq" panose="02000503000000020003" pitchFamily="2" charset="0"/>
                <a:cs typeface="B Compset" pitchFamily="2" charset="-78"/>
              </a:rPr>
              <a:t>خاطرات روشن </a:t>
            </a:r>
            <a:r>
              <a:rPr lang="fa-IR" sz="2800" dirty="0" smtClean="0">
                <a:latin typeface="IranNastaliq" panose="02000503000000020003" pitchFamily="2" charset="0"/>
                <a:cs typeface="B Compset" pitchFamily="2" charset="-78"/>
              </a:rPr>
              <a:t>، حمایت میکنند از اینکه ذخیره اطلاعات روی </a:t>
            </a:r>
            <a:r>
              <a:rPr lang="en-US" sz="2800" dirty="0" smtClean="0">
                <a:latin typeface="IranNastaliq" panose="02000503000000020003" pitchFamily="2" charset="0"/>
                <a:cs typeface="B Compset" pitchFamily="2" charset="-78"/>
              </a:rPr>
              <a:t> LTM</a:t>
            </a:r>
            <a:r>
              <a:rPr lang="fa-IR" sz="2800" dirty="0" smtClean="0">
                <a:latin typeface="IranNastaliq" panose="02000503000000020003" pitchFamily="2" charset="0"/>
                <a:cs typeface="B Compset" pitchFamily="2" charset="-78"/>
              </a:rPr>
              <a:t>میتونه</a:t>
            </a:r>
            <a:r>
              <a:rPr lang="en-US" sz="2800" dirty="0" smtClean="0">
                <a:latin typeface="IranNastaliq" panose="02000503000000020003" pitchFamily="2" charset="0"/>
                <a:cs typeface="B Compset" pitchFamily="2" charset="-78"/>
              </a:rPr>
              <a:t> </a:t>
            </a:r>
            <a:r>
              <a:rPr lang="fa-IR" sz="2800" dirty="0" smtClean="0">
                <a:latin typeface="IranNastaliq" panose="02000503000000020003" pitchFamily="2" charset="0"/>
                <a:cs typeface="B Compset" pitchFamily="2" charset="-78"/>
              </a:rPr>
              <a:t> دایمی باشه</a:t>
            </a:r>
          </a:p>
          <a:p>
            <a:pPr algn="just" rtl="1">
              <a:lnSpc>
                <a:spcPct val="150000"/>
              </a:lnSpc>
            </a:pPr>
            <a:r>
              <a:rPr lang="fa-IR" sz="2800" b="1" dirty="0">
                <a:latin typeface="IranNastaliq" panose="02000503000000020003" pitchFamily="2" charset="0"/>
                <a:cs typeface="B Compset" pitchFamily="2" charset="-78"/>
              </a:rPr>
              <a:t> </a:t>
            </a:r>
            <a:r>
              <a:rPr lang="fa-IR" sz="2800" b="1" dirty="0" smtClean="0">
                <a:latin typeface="IranNastaliq" panose="02000503000000020003" pitchFamily="2" charset="0"/>
                <a:cs typeface="B Compset" pitchFamily="2" charset="-78"/>
              </a:rPr>
              <a:t>                        </a:t>
            </a:r>
            <a:endParaRPr lang="fa-IR" sz="2800" b="1" dirty="0">
              <a:latin typeface="IranNastaliq" panose="02000503000000020003" pitchFamily="2" charset="0"/>
              <a:cs typeface="B Compset" pitchFamily="2" charset="-78"/>
            </a:endParaRPr>
          </a:p>
          <a:p>
            <a:pPr algn="just" rtl="1">
              <a:lnSpc>
                <a:spcPct val="150000"/>
              </a:lnSpc>
            </a:pPr>
            <a:r>
              <a:rPr lang="fa-IR" sz="2800" b="1" dirty="0" smtClean="0">
                <a:latin typeface="IranNastaliq" panose="02000503000000020003" pitchFamily="2" charset="0"/>
                <a:cs typeface="B Compset" pitchFamily="2" charset="-78"/>
              </a:rPr>
              <a:t>            </a:t>
            </a:r>
            <a:r>
              <a:rPr lang="en-US" sz="2800" b="1" dirty="0" smtClean="0">
                <a:latin typeface="IranNastaliq" panose="02000503000000020003" pitchFamily="2" charset="0"/>
                <a:cs typeface="B Compset" pitchFamily="2" charset="-78"/>
              </a:rPr>
              <a:t>                           </a:t>
            </a: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خاطرات روشن یعنی یادآوری بسیار شفاف رویداد های بسیار مهم</a:t>
            </a:r>
          </a:p>
          <a:p>
            <a:pPr algn="just" rtl="1">
              <a:lnSpc>
                <a:spcPct val="150000"/>
              </a:lnSpc>
            </a:pPr>
            <a:endParaRPr lang="en-US" sz="2400" dirty="0">
              <a:latin typeface="IranNastaliq" panose="02000503000000020003" pitchFamily="2" charset="0"/>
              <a:cs typeface="B Compset" pitchFamily="2" charset="-78"/>
            </a:endParaRPr>
          </a:p>
          <a:p>
            <a:pPr algn="just" rtl="1">
              <a:lnSpc>
                <a:spcPct val="150000"/>
              </a:lnSpc>
            </a:pPr>
            <a:r>
              <a:rPr lang="fa-IR" sz="2800" dirty="0">
                <a:latin typeface="IranNastaliq" panose="02000503000000020003" pitchFamily="2" charset="0"/>
                <a:cs typeface="B Compset" pitchFamily="2" charset="-78"/>
              </a:rPr>
              <a:t>برای مثال، خیلی از بزرگسالان ایرانی، دقیقا به یاد می آورند که وقتی خبر پایان جنگ منتشر شد، کجا بودند، چه میکردند، و چه احساسی داشتند. </a:t>
            </a:r>
            <a:endParaRPr lang="en-US" sz="2800" dirty="0">
              <a:latin typeface="IranNastaliq" panose="02000503000000020003" pitchFamily="2" charset="0"/>
              <a:cs typeface="B Compset" pitchFamily="2" charset="-78"/>
            </a:endParaRPr>
          </a:p>
          <a:p>
            <a:pPr algn="just">
              <a:lnSpc>
                <a:spcPct val="150000"/>
              </a:lnSpc>
            </a:pPr>
            <a:endParaRPr lang="en-US" sz="2800" dirty="0">
              <a:latin typeface="IranNastaliq" panose="02000503000000020003" pitchFamily="2" charset="0"/>
              <a:cs typeface="B Compset" pitchFamily="2" charset="-78"/>
            </a:endParaRPr>
          </a:p>
        </p:txBody>
      </p:sp>
      <p:sp>
        <p:nvSpPr>
          <p:cNvPr id="3" name="Left-Up Arrow 2"/>
          <p:cNvSpPr/>
          <p:nvPr/>
        </p:nvSpPr>
        <p:spPr>
          <a:xfrm>
            <a:off x="10140121" y="1775406"/>
            <a:ext cx="1320800" cy="1469444"/>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Slide Number Placeholder 1"/>
          <p:cNvSpPr>
            <a:spLocks noGrp="1"/>
          </p:cNvSpPr>
          <p:nvPr>
            <p:ph type="sldNum" sz="quarter" idx="12"/>
          </p:nvPr>
        </p:nvSpPr>
        <p:spPr/>
        <p:txBody>
          <a:bodyPr/>
          <a:lstStyle/>
          <a:p>
            <a:fld id="{4FAB73BC-B049-4115-A692-8D63A059BFB8}" type="slidenum">
              <a:rPr lang="en-US" smtClean="0"/>
              <a:pPr/>
              <a:t>10</a:t>
            </a:fld>
            <a:endParaRPr lang="en-US" dirty="0"/>
          </a:p>
        </p:txBody>
      </p:sp>
      <p:sp>
        <p:nvSpPr>
          <p:cNvPr id="5" name="Slide Number Placeholder 1"/>
          <p:cNvSpPr txBox="1">
            <a:spLocks/>
          </p:cNvSpPr>
          <p:nvPr/>
        </p:nvSpPr>
        <p:spPr>
          <a:xfrm>
            <a:off x="120723" y="6154787"/>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10</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752964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1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par>
                                <p:cTn id="13" presetID="26" presetClass="entr" presetSubtype="0" fill="hold"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wipe(down)">
                                      <p:cBhvr>
                                        <p:cTn id="15" dur="285">
                                          <p:stCondLst>
                                            <p:cond delay="0"/>
                                          </p:stCondLst>
                                        </p:cTn>
                                        <p:tgtEl>
                                          <p:spTgt spid="4">
                                            <p:txEl>
                                              <p:pRg st="2" end="2"/>
                                            </p:txEl>
                                          </p:spTgt>
                                        </p:tgtEl>
                                      </p:cBhvr>
                                    </p:animEffect>
                                    <p:anim calcmode="lin" valueType="num">
                                      <p:cBhvr>
                                        <p:cTn id="16" dur="896" tmFilter="0,0; 0.14,0.36; 0.43,0.73; 0.71,0.91; 1.0,1.0">
                                          <p:stCondLst>
                                            <p:cond delay="0"/>
                                          </p:stCondLst>
                                        </p:cTn>
                                        <p:tgtEl>
                                          <p:spTgt spid="4">
                                            <p:txEl>
                                              <p:pRg st="2" end="2"/>
                                            </p:txEl>
                                          </p:spTgt>
                                        </p:tgtEl>
                                        <p:attrNameLst>
                                          <p:attrName>ppt_x</p:attrName>
                                        </p:attrNameLst>
                                      </p:cBhvr>
                                      <p:tavLst>
                                        <p:tav tm="0">
                                          <p:val>
                                            <p:strVal val="#ppt_x-0.25"/>
                                          </p:val>
                                        </p:tav>
                                        <p:tav tm="100000">
                                          <p:val>
                                            <p:strVal val="#ppt_x"/>
                                          </p:val>
                                        </p:tav>
                                      </p:tavLst>
                                    </p:anim>
                                    <p:anim calcmode="lin" valueType="num">
                                      <p:cBhvr>
                                        <p:cTn id="17" dur="326" tmFilter="0.0,0.0; 0.25,0.07; 0.50,0.2; 0.75,0.467; 1.0,1.0">
                                          <p:stCondLst>
                                            <p:cond delay="0"/>
                                          </p:stCondLst>
                                        </p:cTn>
                                        <p:tgtEl>
                                          <p:spTgt spid="4">
                                            <p:txEl>
                                              <p:pRg st="2" end="2"/>
                                            </p:txEl>
                                          </p:spTgt>
                                        </p:tgtEl>
                                        <p:attrNameLst>
                                          <p:attrName>ppt_y</p:attrName>
                                        </p:attrNameLst>
                                      </p:cBhvr>
                                      <p:tavLst>
                                        <p:tav tm="0" fmla="#ppt_y-sin(pi*$)/3">
                                          <p:val>
                                            <p:fltVal val="0.5"/>
                                          </p:val>
                                        </p:tav>
                                        <p:tav tm="100000">
                                          <p:val>
                                            <p:fltVal val="1"/>
                                          </p:val>
                                        </p:tav>
                                      </p:tavLst>
                                    </p:anim>
                                    <p:anim calcmode="lin" valueType="num">
                                      <p:cBhvr>
                                        <p:cTn id="18" dur="326" tmFilter="0, 0; 0.125,0.2665; 0.25,0.4; 0.375,0.465; 0.5,0.5;  0.625,0.535; 0.75,0.6; 0.875,0.7335; 1,1">
                                          <p:stCondLst>
                                            <p:cond delay="326"/>
                                          </p:stCondLst>
                                        </p:cTn>
                                        <p:tgtEl>
                                          <p:spTgt spid="4">
                                            <p:txEl>
                                              <p:pRg st="2" end="2"/>
                                            </p:txEl>
                                          </p:spTgt>
                                        </p:tgtEl>
                                        <p:attrNameLst>
                                          <p:attrName>ppt_y</p:attrName>
                                        </p:attrNameLst>
                                      </p:cBhvr>
                                      <p:tavLst>
                                        <p:tav tm="0" fmla="#ppt_y-sin(pi*$)/9">
                                          <p:val>
                                            <p:fltVal val="0"/>
                                          </p:val>
                                        </p:tav>
                                        <p:tav tm="100000">
                                          <p:val>
                                            <p:fltVal val="1"/>
                                          </p:val>
                                        </p:tav>
                                      </p:tavLst>
                                    </p:anim>
                                    <p:anim calcmode="lin" valueType="num">
                                      <p:cBhvr>
                                        <p:cTn id="19" dur="2" tmFilter="0, 0; 0.125,0.2665; 0.25,0.4; 0.375,0.465; 0.5,0.5;  0.625,0.535; 0.75,0.6; 0.875,0.7335; 1,1">
                                          <p:stCondLst>
                                            <p:cond delay="651"/>
                                          </p:stCondLst>
                                        </p:cTn>
                                        <p:tgtEl>
                                          <p:spTgt spid="4">
                                            <p:txEl>
                                              <p:pRg st="2" end="2"/>
                                            </p:txEl>
                                          </p:spTgt>
                                        </p:tgtEl>
                                        <p:attrNameLst>
                                          <p:attrName>ppt_y</p:attrName>
                                        </p:attrNameLst>
                                      </p:cBhvr>
                                      <p:tavLst>
                                        <p:tav tm="0" fmla="#ppt_y-sin(pi*$)/27">
                                          <p:val>
                                            <p:fltVal val="0"/>
                                          </p:val>
                                        </p:tav>
                                        <p:tav tm="100000">
                                          <p:val>
                                            <p:fltVal val="1"/>
                                          </p:val>
                                        </p:tav>
                                      </p:tavLst>
                                    </p:anim>
                                    <p:anim calcmode="lin" valueType="num">
                                      <p:cBhvr>
                                        <p:cTn id="20" dur="1" tmFilter="0, 0; 0.125,0.2665; 0.25,0.4; 0.375,0.465; 0.5,0.5;  0.625,0.535; 0.75,0.6; 0.875,0.7335; 1,1">
                                          <p:stCondLst>
                                            <p:cond delay="999"/>
                                          </p:stCondLst>
                                        </p:cTn>
                                        <p:tgtEl>
                                          <p:spTgt spid="4">
                                            <p:txEl>
                                              <p:pRg st="2" end="2"/>
                                            </p:txEl>
                                          </p:spTgt>
                                        </p:tgtEl>
                                        <p:attrNameLst>
                                          <p:attrName>ppt_y</p:attrName>
                                        </p:attrNameLst>
                                      </p:cBhvr>
                                      <p:tavLst>
                                        <p:tav tm="0" fmla="#ppt_y-sin(pi*$)/81">
                                          <p:val>
                                            <p:fltVal val="0"/>
                                          </p:val>
                                        </p:tav>
                                        <p:tav tm="100000">
                                          <p:val>
                                            <p:fltVal val="1"/>
                                          </p:val>
                                        </p:tav>
                                      </p:tavLst>
                                    </p:anim>
                                    <p:animScale>
                                      <p:cBhvr>
                                        <p:cTn id="21" dur="1">
                                          <p:stCondLst>
                                            <p:cond delay="320"/>
                                          </p:stCondLst>
                                        </p:cTn>
                                        <p:tgtEl>
                                          <p:spTgt spid="4">
                                            <p:txEl>
                                              <p:pRg st="2" end="2"/>
                                            </p:txEl>
                                          </p:spTgt>
                                        </p:tgtEl>
                                      </p:cBhvr>
                                      <p:to x="100000" y="60000"/>
                                    </p:animScale>
                                    <p:animScale>
                                      <p:cBhvr>
                                        <p:cTn id="22" dur="1" decel="50000">
                                          <p:stCondLst>
                                            <p:cond delay="332"/>
                                          </p:stCondLst>
                                        </p:cTn>
                                        <p:tgtEl>
                                          <p:spTgt spid="4">
                                            <p:txEl>
                                              <p:pRg st="2" end="2"/>
                                            </p:txEl>
                                          </p:spTgt>
                                        </p:tgtEl>
                                      </p:cBhvr>
                                      <p:to x="100000" y="100000"/>
                                    </p:animScale>
                                    <p:animScale>
                                      <p:cBhvr>
                                        <p:cTn id="23" dur="1">
                                          <p:stCondLst>
                                            <p:cond delay="645"/>
                                          </p:stCondLst>
                                        </p:cTn>
                                        <p:tgtEl>
                                          <p:spTgt spid="4">
                                            <p:txEl>
                                              <p:pRg st="2" end="2"/>
                                            </p:txEl>
                                          </p:spTgt>
                                        </p:tgtEl>
                                      </p:cBhvr>
                                      <p:to x="100000" y="80000"/>
                                    </p:animScale>
                                    <p:animScale>
                                      <p:cBhvr>
                                        <p:cTn id="24" dur="1" decel="50000">
                                          <p:stCondLst>
                                            <p:cond delay="658"/>
                                          </p:stCondLst>
                                        </p:cTn>
                                        <p:tgtEl>
                                          <p:spTgt spid="4">
                                            <p:txEl>
                                              <p:pRg st="2" end="2"/>
                                            </p:txEl>
                                          </p:spTgt>
                                        </p:tgtEl>
                                      </p:cBhvr>
                                      <p:to x="100000" y="100000"/>
                                    </p:animScale>
                                    <p:animScale>
                                      <p:cBhvr>
                                        <p:cTn id="25" dur="1">
                                          <p:stCondLst>
                                            <p:cond delay="999"/>
                                          </p:stCondLst>
                                        </p:cTn>
                                        <p:tgtEl>
                                          <p:spTgt spid="4">
                                            <p:txEl>
                                              <p:pRg st="2" end="2"/>
                                            </p:txEl>
                                          </p:spTgt>
                                        </p:tgtEl>
                                      </p:cBhvr>
                                      <p:to x="100000" y="90000"/>
                                    </p:animScale>
                                    <p:animScale>
                                      <p:cBhvr>
                                        <p:cTn id="26" dur="1" decel="50000">
                                          <p:stCondLst>
                                            <p:cond delay="999"/>
                                          </p:stCondLst>
                                        </p:cTn>
                                        <p:tgtEl>
                                          <p:spTgt spid="4">
                                            <p:txEl>
                                              <p:pRg st="2" end="2"/>
                                            </p:txEl>
                                          </p:spTgt>
                                        </p:tgtEl>
                                      </p:cBhvr>
                                      <p:to x="100000" y="100000"/>
                                    </p:animScale>
                                    <p:animScale>
                                      <p:cBhvr>
                                        <p:cTn id="27" dur="1">
                                          <p:stCondLst>
                                            <p:cond delay="999"/>
                                          </p:stCondLst>
                                        </p:cTn>
                                        <p:tgtEl>
                                          <p:spTgt spid="4">
                                            <p:txEl>
                                              <p:pRg st="2" end="2"/>
                                            </p:txEl>
                                          </p:spTgt>
                                        </p:tgtEl>
                                      </p:cBhvr>
                                      <p:to x="100000" y="95000"/>
                                    </p:animScale>
                                    <p:animScale>
                                      <p:cBhvr>
                                        <p:cTn id="28" dur="1" decel="50000">
                                          <p:stCondLst>
                                            <p:cond delay="999"/>
                                          </p:stCondLst>
                                        </p:cTn>
                                        <p:tgtEl>
                                          <p:spTgt spid="4">
                                            <p:txEl>
                                              <p:pRg st="2" end="2"/>
                                            </p:txEl>
                                          </p:spTgt>
                                        </p:tgtEl>
                                      </p:cBhvr>
                                      <p:to x="100000" y="100000"/>
                                    </p:animScale>
                                  </p:childTnLst>
                                </p:cTn>
                              </p:par>
                            </p:childTnLst>
                          </p:cTn>
                        </p:par>
                        <p:par>
                          <p:cTn id="29" fill="hold">
                            <p:stCondLst>
                              <p:cond delay="1000"/>
                            </p:stCondLst>
                            <p:childTnLst>
                              <p:par>
                                <p:cTn id="30" presetID="16" presetClass="entr" presetSubtype="21" fill="hold" nodeType="afterEffect">
                                  <p:stCondLst>
                                    <p:cond delay="0"/>
                                  </p:stCondLst>
                                  <p:childTnLst>
                                    <p:set>
                                      <p:cBhvr>
                                        <p:cTn id="31" dur="1" fill="hold">
                                          <p:stCondLst>
                                            <p:cond delay="0"/>
                                          </p:stCondLst>
                                        </p:cTn>
                                        <p:tgtEl>
                                          <p:spTgt spid="4">
                                            <p:txEl>
                                              <p:pRg st="4" end="4"/>
                                            </p:txEl>
                                          </p:spTgt>
                                        </p:tgtEl>
                                        <p:attrNameLst>
                                          <p:attrName>style.visibility</p:attrName>
                                        </p:attrNameLst>
                                      </p:cBhvr>
                                      <p:to>
                                        <p:strVal val="visible"/>
                                      </p:to>
                                    </p:set>
                                    <p:animEffect transition="in" filter="barn(inVertical)">
                                      <p:cBhvr>
                                        <p:cTn id="3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22738" y="634999"/>
            <a:ext cx="10028886" cy="5539978"/>
          </a:xfrm>
          <a:prstGeom prst="rect">
            <a:avLst/>
          </a:prstGeom>
          <a:noFill/>
        </p:spPr>
        <p:txBody>
          <a:bodyPr wrap="square" rtlCol="0">
            <a:spAutoFit/>
          </a:bodyPr>
          <a:lstStyle/>
          <a:p>
            <a:pPr algn="just" rtl="1">
              <a:lnSpc>
                <a:spcPct val="150000"/>
              </a:lnSpc>
            </a:pPr>
            <a:endParaRPr lang="fa-IR" sz="3600" b="1" dirty="0" smtClean="0">
              <a:latin typeface="IranNastaliq" panose="02000503000000020003" pitchFamily="2" charset="0"/>
              <a:cs typeface="B Kamran" pitchFamily="2" charset="-78"/>
            </a:endParaRPr>
          </a:p>
          <a:p>
            <a:pPr algn="just" rtl="1">
              <a:lnSpc>
                <a:spcPct val="150000"/>
              </a:lnSpc>
            </a:pPr>
            <a:r>
              <a:rPr lang="fa-IR" sz="3200" b="1" dirty="0" smtClean="0">
                <a:latin typeface="IranNastaliq" panose="02000503000000020003" pitchFamily="2" charset="0"/>
                <a:cs typeface="B Kamran" pitchFamily="2" charset="-78"/>
              </a:rPr>
              <a:t>یادآوری استثنایی طی هپنوتیزم هم از دایمی بودن </a:t>
            </a:r>
            <a:r>
              <a:rPr lang="en-US" sz="2800" b="1" dirty="0" smtClean="0">
                <a:latin typeface="IranNastaliq" panose="02000503000000020003" pitchFamily="2" charset="0"/>
                <a:cs typeface="B Kamran" pitchFamily="2" charset="-78"/>
              </a:rPr>
              <a:t>LTM</a:t>
            </a:r>
            <a:r>
              <a:rPr lang="fa-IR" sz="3200" b="1" dirty="0" smtClean="0">
                <a:latin typeface="IranNastaliq" panose="02000503000000020003" pitchFamily="2" charset="0"/>
                <a:cs typeface="B Kamran" pitchFamily="2" charset="-78"/>
              </a:rPr>
              <a:t> حمایت میکنن، اما چگونه</a:t>
            </a:r>
            <a:r>
              <a:rPr lang="fa-IR" sz="3200" b="1" dirty="0" smtClean="0">
                <a:latin typeface="IranNastaliq" panose="02000503000000020003" pitchFamily="2" charset="0"/>
                <a:cs typeface="B Kamran" pitchFamily="2" charset="-78"/>
              </a:rPr>
              <a:t>؟!!!</a:t>
            </a:r>
            <a:r>
              <a:rPr lang="en-US" sz="3200" b="1" dirty="0" smtClean="0">
                <a:latin typeface="IranNastaliq" panose="02000503000000020003" pitchFamily="2" charset="0"/>
                <a:cs typeface="B Kamran" pitchFamily="2" charset="-78"/>
              </a:rPr>
              <a:t>  </a:t>
            </a:r>
          </a:p>
          <a:p>
            <a:pPr algn="just" rtl="1">
              <a:lnSpc>
                <a:spcPct val="150000"/>
              </a:lnSpc>
            </a:pPr>
            <a:r>
              <a:rPr lang="en-US" sz="3200" b="1" dirty="0" smtClean="0">
                <a:latin typeface="IranNastaliq" panose="02000503000000020003" pitchFamily="2" charset="0"/>
                <a:cs typeface="B Kamran" pitchFamily="2" charset="-78"/>
              </a:rPr>
              <a:t>  </a:t>
            </a:r>
            <a:r>
              <a:rPr lang="fa-IR" sz="3200" b="1" dirty="0" smtClean="0">
                <a:latin typeface="IranNastaliq" panose="02000503000000020003" pitchFamily="2" charset="0"/>
                <a:cs typeface="B Kamran" pitchFamily="2" charset="-78"/>
              </a:rPr>
              <a:t>( </a:t>
            </a:r>
            <a:r>
              <a:rPr lang="fa-IR" sz="3200" b="1" dirty="0" smtClean="0">
                <a:latin typeface="IranNastaliq" panose="02000503000000020003" pitchFamily="2" charset="0"/>
                <a:cs typeface="B Kamran" pitchFamily="2" charset="-78"/>
              </a:rPr>
              <a:t>اسپیگل،1985)</a:t>
            </a:r>
          </a:p>
          <a:p>
            <a:pPr algn="just" rtl="1">
              <a:lnSpc>
                <a:spcPct val="150000"/>
              </a:lnSpc>
            </a:pPr>
            <a:endParaRPr lang="fa-IR" sz="3600" dirty="0" smtClean="0">
              <a:latin typeface="IranNastaliq" panose="02000503000000020003" pitchFamily="2" charset="0"/>
              <a:cs typeface="IranNastaliq" panose="02000503000000020003" pitchFamily="2" charset="0"/>
            </a:endParaRPr>
          </a:p>
          <a:p>
            <a:pPr algn="just" rtl="1">
              <a:lnSpc>
                <a:spcPct val="150000"/>
              </a:lnSpc>
            </a:pPr>
            <a:r>
              <a:rPr lang="fa-IR" sz="2800" b="1" dirty="0" smtClean="0">
                <a:latin typeface="IranNastaliq" panose="02000503000000020003" pitchFamily="2" charset="0"/>
                <a:cs typeface="B Compset" pitchFamily="2" charset="-78"/>
              </a:rPr>
              <a:t>یادآوری خاطراتی که به کمک </a:t>
            </a:r>
            <a:r>
              <a:rPr lang="fa-IR" sz="2800" b="1" dirty="0" err="1" smtClean="0">
                <a:latin typeface="IranNastaliq" panose="02000503000000020003" pitchFamily="2" charset="0"/>
                <a:cs typeface="B Compset" pitchFamily="2" charset="-78"/>
              </a:rPr>
              <a:t>هیپنوتیزم</a:t>
            </a:r>
            <a:r>
              <a:rPr lang="fa-IR" sz="2800" b="1" dirty="0" smtClean="0">
                <a:latin typeface="IranNastaliq" panose="02000503000000020003" pitchFamily="2" charset="0"/>
                <a:cs typeface="B Compset" pitchFamily="2" charset="-78"/>
              </a:rPr>
              <a:t> صورت میگیرند، نشون </a:t>
            </a:r>
            <a:r>
              <a:rPr lang="fa-IR" sz="2800" b="1" dirty="0" err="1" smtClean="0">
                <a:latin typeface="IranNastaliq" panose="02000503000000020003" pitchFamily="2" charset="0"/>
                <a:cs typeface="B Compset" pitchFamily="2" charset="-78"/>
              </a:rPr>
              <a:t>میدن</a:t>
            </a:r>
            <a:r>
              <a:rPr lang="fa-IR" sz="2800" b="1" dirty="0" smtClean="0">
                <a:latin typeface="IranNastaliq" panose="02000503000000020003" pitchFamily="2" charset="0"/>
                <a:cs typeface="B Compset" pitchFamily="2" charset="-78"/>
              </a:rPr>
              <a:t> فراموش کاریهای عادی صرفا به خاطر بازیابی ضعیف است</a:t>
            </a:r>
            <a:endParaRPr lang="en-US" sz="2800" b="1" dirty="0">
              <a:latin typeface="IranNastaliq" panose="02000503000000020003" pitchFamily="2" charset="0"/>
              <a:cs typeface="B Compset" pitchFamily="2" charset="-78"/>
            </a:endParaRPr>
          </a:p>
          <a:p>
            <a:pPr algn="just" rtl="1">
              <a:lnSpc>
                <a:spcPct val="150000"/>
              </a:lnSpc>
            </a:pPr>
            <a:endParaRPr lang="en-US" sz="3600" dirty="0">
              <a:latin typeface="IranNastaliq" panose="02000503000000020003" pitchFamily="2" charset="0"/>
              <a:cs typeface="IranNastaliq" panose="02000503000000020003" pitchFamily="2" charset="0"/>
            </a:endParaRPr>
          </a:p>
        </p:txBody>
      </p:sp>
      <p:sp>
        <p:nvSpPr>
          <p:cNvPr id="2" name="Slide Number Placeholder 1"/>
          <p:cNvSpPr>
            <a:spLocks noGrp="1"/>
          </p:cNvSpPr>
          <p:nvPr>
            <p:ph type="sldNum" sz="quarter" idx="12"/>
          </p:nvPr>
        </p:nvSpPr>
        <p:spPr/>
        <p:txBody>
          <a:bodyPr/>
          <a:lstStyle/>
          <a:p>
            <a:fld id="{4FAB73BC-B049-4115-A692-8D63A059BFB8}" type="slidenum">
              <a:rPr lang="en-US" smtClean="0"/>
              <a:pPr/>
              <a:t>11</a:t>
            </a:fld>
            <a:endParaRPr lang="en-US" dirty="0"/>
          </a:p>
        </p:txBody>
      </p:sp>
      <p:sp>
        <p:nvSpPr>
          <p:cNvPr id="5" name="Slide Number Placeholder 1"/>
          <p:cNvSpPr txBox="1">
            <a:spLocks/>
          </p:cNvSpPr>
          <p:nvPr/>
        </p:nvSpPr>
        <p:spPr>
          <a:xfrm>
            <a:off x="107844" y="6174978"/>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11</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379404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2000"/>
                                        <p:tgtEl>
                                          <p:spTgt spid="4">
                                            <p:txEl>
                                              <p:pRg st="4" end="4"/>
                                            </p:txEl>
                                          </p:spTgt>
                                        </p:tgtEl>
                                      </p:cBhvr>
                                    </p:animEffect>
                                    <p:anim calcmode="lin" valueType="num">
                                      <p:cBhvr>
                                        <p:cTn id="8" dur="2000" fill="hold"/>
                                        <p:tgtEl>
                                          <p:spTgt spid="4">
                                            <p:txEl>
                                              <p:pRg st="4" end="4"/>
                                            </p:txEl>
                                          </p:spTgt>
                                        </p:tgtEl>
                                        <p:attrNameLst>
                                          <p:attrName>ppt_w</p:attrName>
                                        </p:attrNameLst>
                                      </p:cBhvr>
                                      <p:tavLst>
                                        <p:tav tm="0" fmla="#ppt_w*sin(2.5*pi*$)">
                                          <p:val>
                                            <p:fltVal val="0"/>
                                          </p:val>
                                        </p:tav>
                                        <p:tav tm="100000">
                                          <p:val>
                                            <p:fltVal val="1"/>
                                          </p:val>
                                        </p:tav>
                                      </p:tavLst>
                                    </p:anim>
                                    <p:anim calcmode="lin" valueType="num">
                                      <p:cBhvr>
                                        <p:cTn id="9" dur="2000" fill="hold"/>
                                        <p:tgtEl>
                                          <p:spTgt spid="4">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0743" y="609048"/>
            <a:ext cx="10363200" cy="5016758"/>
          </a:xfrm>
          <a:prstGeom prst="rect">
            <a:avLst/>
          </a:prstGeom>
          <a:noFill/>
        </p:spPr>
        <p:txBody>
          <a:bodyPr wrap="square" rtlCol="0">
            <a:spAutoFit/>
          </a:bodyPr>
          <a:lstStyle/>
          <a:p>
            <a:pPr algn="just" rtl="1"/>
            <a:endParaRPr lang="en-US" sz="3600" b="1" dirty="0" smtClean="0">
              <a:effectLst>
                <a:outerShdw blurRad="38100" dist="38100" dir="2700000" algn="tl">
                  <a:srgbClr val="000000">
                    <a:alpha val="43137"/>
                  </a:srgbClr>
                </a:outerShdw>
              </a:effectLst>
              <a:latin typeface="IranNastaliq" panose="02000503000000020003" pitchFamily="2" charset="0"/>
              <a:cs typeface="B Kamran" pitchFamily="2" charset="-78"/>
            </a:endParaRPr>
          </a:p>
          <a:p>
            <a:pPr algn="just" rtl="1"/>
            <a:r>
              <a:rPr lang="fa-IR" sz="36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آیا </a:t>
            </a:r>
            <a:r>
              <a:rPr lang="fa-IR" sz="3600" b="1" dirty="0">
                <a:effectLst>
                  <a:outerShdw blurRad="38100" dist="38100" dir="2700000" algn="tl">
                    <a:srgbClr val="000000">
                      <a:alpha val="43137"/>
                    </a:srgbClr>
                  </a:outerShdw>
                </a:effectLst>
                <a:latin typeface="IranNastaliq" panose="02000503000000020003" pitchFamily="2" charset="0"/>
                <a:cs typeface="B Kamran" pitchFamily="2" charset="-78"/>
              </a:rPr>
              <a:t>این شواهد ثابت میکنند که اندوزش </a:t>
            </a:r>
            <a:r>
              <a:rPr lang="en-US" sz="3600" b="1" dirty="0">
                <a:effectLst>
                  <a:outerShdw blurRad="38100" dist="38100" dir="2700000" algn="tl">
                    <a:srgbClr val="000000">
                      <a:alpha val="43137"/>
                    </a:srgbClr>
                  </a:outerShdw>
                </a:effectLst>
                <a:latin typeface="IranNastaliq" panose="02000503000000020003" pitchFamily="2" charset="0"/>
                <a:cs typeface="B Kamran" pitchFamily="2" charset="-78"/>
              </a:rPr>
              <a:t>LTM</a:t>
            </a:r>
            <a:r>
              <a:rPr lang="fa-IR" sz="3600" b="1" dirty="0">
                <a:effectLst>
                  <a:outerShdw blurRad="38100" dist="38100" dir="2700000" algn="tl">
                    <a:srgbClr val="000000">
                      <a:alpha val="43137"/>
                    </a:srgbClr>
                  </a:outerShdw>
                </a:effectLst>
                <a:latin typeface="IranNastaliq" panose="02000503000000020003" pitchFamily="2" charset="0"/>
                <a:cs typeface="B Kamran" pitchFamily="2" charset="-78"/>
              </a:rPr>
              <a:t> دایمی است؟ خیر</a:t>
            </a:r>
            <a:r>
              <a:rPr lang="fa-IR" sz="36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a:t>
            </a:r>
            <a:endParaRPr lang="en-US" sz="3600" b="1" dirty="0" smtClean="0">
              <a:effectLst>
                <a:outerShdw blurRad="38100" dist="38100" dir="2700000" algn="tl">
                  <a:srgbClr val="000000">
                    <a:alpha val="43137"/>
                  </a:srgbClr>
                </a:outerShdw>
              </a:effectLst>
              <a:latin typeface="IranNastaliq" panose="02000503000000020003" pitchFamily="2" charset="0"/>
              <a:cs typeface="B Kamran" pitchFamily="2" charset="-78"/>
            </a:endParaRPr>
          </a:p>
          <a:p>
            <a:pPr algn="just" rtl="1"/>
            <a:endParaRPr lang="en-US" sz="3600" b="1" dirty="0" smtClean="0">
              <a:effectLst>
                <a:outerShdw blurRad="38100" dist="38100" dir="2700000" algn="tl">
                  <a:srgbClr val="000000">
                    <a:alpha val="43137"/>
                  </a:srgbClr>
                </a:outerShdw>
              </a:effectLst>
              <a:latin typeface="IranNastaliq" panose="02000503000000020003" pitchFamily="2" charset="0"/>
              <a:cs typeface="B Kamran" pitchFamily="2" charset="-78"/>
            </a:endParaRPr>
          </a:p>
          <a:p>
            <a:pPr algn="just" rtl="1"/>
            <a:endParaRPr lang="fa-IR" sz="3600" b="1" dirty="0" smtClean="0">
              <a:effectLst>
                <a:outerShdw blurRad="38100" dist="38100" dir="2700000" algn="tl">
                  <a:srgbClr val="000000">
                    <a:alpha val="43137"/>
                  </a:srgbClr>
                </a:outerShdw>
              </a:effectLst>
              <a:latin typeface="IranNastaliq" panose="02000503000000020003" pitchFamily="2" charset="0"/>
              <a:cs typeface="B Kamran" pitchFamily="2" charset="-78"/>
            </a:endParaRPr>
          </a:p>
          <a:p>
            <a:pPr algn="just" rtl="1"/>
            <a:r>
              <a:rPr lang="fa-IR" sz="3600" dirty="0" smtClean="0">
                <a:latin typeface="IranNastaliq" panose="02000503000000020003" pitchFamily="2" charset="0"/>
                <a:cs typeface="B Compset" pitchFamily="2" charset="-78"/>
              </a:rPr>
              <a:t> </a:t>
            </a:r>
            <a:r>
              <a:rPr lang="fa-IR" sz="2800" dirty="0">
                <a:latin typeface="IranNastaliq" panose="02000503000000020003" pitchFamily="2" charset="0"/>
                <a:cs typeface="B Compset" pitchFamily="2" charset="-78"/>
              </a:rPr>
              <a:t>هر دو شواهدی که بحث کردیم مشکلاتی دارند؛ گرچه خاطرات روشن بسیار با دوام هستند، ولی تحقیقات حاکی است که آنها نه دقیق و نه استثنایی هستند. این خاطرات مانند سایر خاطرات، با گذشت زمان، جزئیات خود را از دست میدهند. همین طور، وقتی که خاطرات مربوط به واپس روی سنی آزمودنیها را که به کمک هیپنوتیزم صورت گرفته بودند دوباره بررسی کردند، معلوم شد که آنها دقیق نبودند؛ یعنی، آزمودنیهای هیپنوتیزم شده، رویدادها را طوری تحریف می کنند تا با عقاید فعلی آنان موافق باشند.</a:t>
            </a:r>
            <a:endParaRPr lang="en-US" sz="2800" dirty="0">
              <a:latin typeface="IranNastaliq" panose="02000503000000020003" pitchFamily="2" charset="0"/>
              <a:cs typeface="B Compset" pitchFamily="2" charset="-78"/>
            </a:endParaRPr>
          </a:p>
        </p:txBody>
      </p:sp>
      <p:sp>
        <p:nvSpPr>
          <p:cNvPr id="2" name="Slide Number Placeholder 1"/>
          <p:cNvSpPr>
            <a:spLocks noGrp="1"/>
          </p:cNvSpPr>
          <p:nvPr>
            <p:ph type="sldNum" sz="quarter" idx="12"/>
          </p:nvPr>
        </p:nvSpPr>
        <p:spPr/>
        <p:txBody>
          <a:bodyPr/>
          <a:lstStyle/>
          <a:p>
            <a:fld id="{4FAB73BC-B049-4115-A692-8D63A059BFB8}" type="slidenum">
              <a:rPr lang="en-US" smtClean="0"/>
              <a:pPr/>
              <a:t>12</a:t>
            </a:fld>
            <a:endParaRPr lang="en-US" dirty="0"/>
          </a:p>
        </p:txBody>
      </p:sp>
      <p:sp>
        <p:nvSpPr>
          <p:cNvPr id="5" name="Slide Number Placeholder 1"/>
          <p:cNvSpPr txBox="1">
            <a:spLocks/>
          </p:cNvSpPr>
          <p:nvPr/>
        </p:nvSpPr>
        <p:spPr>
          <a:xfrm>
            <a:off x="133602" y="6257232"/>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12</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18533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Effect transition="in" filter="fade">
                                      <p:cBhvr>
                                        <p:cTn id="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29311" y="193184"/>
            <a:ext cx="5780089" cy="1597516"/>
          </a:xfrm>
        </p:spPr>
        <p:txBody>
          <a:bodyPr>
            <a:normAutofit fontScale="90000"/>
          </a:bodyPr>
          <a:lstStyle/>
          <a:p>
            <a:pPr rtl="1"/>
            <a:r>
              <a:rPr lang="en-US" sz="5400" b="1" dirty="0" smtClean="0">
                <a:latin typeface="IranNastaliq" panose="02000503000000020003" pitchFamily="2" charset="0"/>
                <a:cs typeface="IranNastaliq" panose="02000503000000020003" pitchFamily="2" charset="0"/>
              </a:rPr>
              <a:t/>
            </a:r>
            <a:br>
              <a:rPr lang="en-US" sz="5400" b="1" dirty="0" smtClean="0">
                <a:latin typeface="IranNastaliq" panose="02000503000000020003" pitchFamily="2" charset="0"/>
                <a:cs typeface="IranNastaliq" panose="02000503000000020003" pitchFamily="2" charset="0"/>
              </a:rPr>
            </a:br>
            <a:r>
              <a:rPr lang="en-US" sz="5400" b="1" dirty="0">
                <a:latin typeface="IranNastaliq" panose="02000503000000020003" pitchFamily="2" charset="0"/>
                <a:cs typeface="IranNastaliq" panose="02000503000000020003" pitchFamily="2" charset="0"/>
              </a:rPr>
              <a:t/>
            </a:r>
            <a:br>
              <a:rPr lang="en-US" sz="5400" b="1" dirty="0">
                <a:latin typeface="IranNastaliq" panose="02000503000000020003" pitchFamily="2" charset="0"/>
                <a:cs typeface="IranNastaliq" panose="02000503000000020003" pitchFamily="2" charset="0"/>
              </a:rPr>
            </a:br>
            <a:r>
              <a:rPr lang="fa-IR" sz="5400" b="1" dirty="0" smtClean="0">
                <a:latin typeface="IranNastaliq" panose="02000503000000020003" pitchFamily="2" charset="0"/>
                <a:cs typeface="IranNastaliq" panose="02000503000000020003" pitchFamily="2" charset="0"/>
              </a:rPr>
              <a:t>استفاده </a:t>
            </a:r>
            <a:r>
              <a:rPr lang="fa-IR" sz="5400" b="1" dirty="0">
                <a:latin typeface="IranNastaliq" panose="02000503000000020003" pitchFamily="2" charset="0"/>
                <a:cs typeface="IranNastaliq" panose="02000503000000020003" pitchFamily="2" charset="0"/>
              </a:rPr>
              <a:t>از نشانه ها برای کمک به بازیابی</a:t>
            </a:r>
            <a:r>
              <a:rPr lang="en-US" sz="5400" dirty="0">
                <a:latin typeface="IranNastaliq" panose="02000503000000020003" pitchFamily="2" charset="0"/>
                <a:cs typeface="IranNastaliq" panose="02000503000000020003" pitchFamily="2" charset="0"/>
              </a:rPr>
              <a:t/>
            </a:r>
            <a:br>
              <a:rPr lang="en-US" sz="5400" dirty="0">
                <a:latin typeface="IranNastaliq" panose="02000503000000020003" pitchFamily="2" charset="0"/>
                <a:cs typeface="IranNastaliq" panose="02000503000000020003" pitchFamily="2" charset="0"/>
              </a:rPr>
            </a:br>
            <a:endParaRPr lang="en-US" sz="5400" dirty="0">
              <a:latin typeface="IranNastaliq" panose="02000503000000020003" pitchFamily="2" charset="0"/>
              <a:cs typeface="IranNastaliq" panose="02000503000000020003" pitchFamily="2" charset="0"/>
            </a:endParaRPr>
          </a:p>
        </p:txBody>
      </p:sp>
      <p:sp>
        <p:nvSpPr>
          <p:cNvPr id="3" name="Content Placeholder 2"/>
          <p:cNvSpPr>
            <a:spLocks noGrp="1"/>
          </p:cNvSpPr>
          <p:nvPr>
            <p:ph idx="1"/>
          </p:nvPr>
        </p:nvSpPr>
        <p:spPr>
          <a:xfrm>
            <a:off x="1425577" y="727764"/>
            <a:ext cx="10283823" cy="5634936"/>
          </a:xfrm>
        </p:spPr>
        <p:txBody>
          <a:bodyPr>
            <a:normAutofit/>
          </a:bodyPr>
          <a:lstStyle/>
          <a:p>
            <a:pPr marL="0" indent="0" algn="just" rtl="1">
              <a:lnSpc>
                <a:spcPct val="150000"/>
              </a:lnSpc>
              <a:buNone/>
            </a:pPr>
            <a:endParaRPr lang="fa-IR" sz="3200" dirty="0" smtClean="0">
              <a:latin typeface="IranNastaliq" panose="02000503000000020003" pitchFamily="2" charset="0"/>
              <a:cs typeface="IranNastaliq" panose="02000503000000020003" pitchFamily="2" charset="0"/>
            </a:endParaRPr>
          </a:p>
          <a:p>
            <a:pPr marL="0" indent="0" algn="just" rtl="1">
              <a:lnSpc>
                <a:spcPct val="150000"/>
              </a:lnSpc>
              <a:buNone/>
            </a:pP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یادتونه در اول فصل از پدیده نوک زبانی صحبت کردیم</a:t>
            </a: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a:t>
            </a:r>
            <a:endPar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endParaRPr>
          </a:p>
          <a:p>
            <a:pPr marL="0" indent="0" algn="just" rtl="1">
              <a:lnSpc>
                <a:spcPct val="150000"/>
              </a:lnSpc>
              <a:buNone/>
            </a:pPr>
            <a:r>
              <a:rPr lang="fa-IR" sz="2800" b="1" dirty="0" smtClean="0">
                <a:latin typeface="IranNastaliq" panose="02000503000000020003" pitchFamily="2" charset="0"/>
                <a:cs typeface="B Compset" pitchFamily="2" charset="-78"/>
              </a:rPr>
              <a:t>پدیده </a:t>
            </a:r>
            <a:r>
              <a:rPr lang="fa-IR" sz="2800" b="1" dirty="0">
                <a:latin typeface="IranNastaliq" panose="02000503000000020003" pitchFamily="2" charset="0"/>
                <a:cs typeface="B Compset" pitchFamily="2" charset="-78"/>
              </a:rPr>
              <a:t>نوک زبانی ناتوانی موقتی در یادآوری چیزی است که آن را میدانید به همراه این احساس که آن چیز دور از دسترس است.</a:t>
            </a:r>
            <a:r>
              <a:rPr lang="fa-IR" sz="2800" dirty="0">
                <a:latin typeface="IranNastaliq" panose="02000503000000020003" pitchFamily="2" charset="0"/>
                <a:cs typeface="B Compset" pitchFamily="2" charset="-78"/>
              </a:rPr>
              <a:t> این پدیده تجربه شایعی است که تقریبا هفته ای یکبار روی میدهد و بیانگر ناتوانی در بازیابی است. </a:t>
            </a:r>
            <a:endParaRPr lang="fa-IR" sz="2800" dirty="0" smtClean="0">
              <a:latin typeface="IranNastaliq" panose="02000503000000020003" pitchFamily="2" charset="0"/>
              <a:cs typeface="B Compset" pitchFamily="2" charset="-78"/>
            </a:endParaRPr>
          </a:p>
          <a:p>
            <a:pPr marL="0" indent="0" algn="just" rtl="1">
              <a:lnSpc>
                <a:spcPct val="150000"/>
              </a:lnSpc>
              <a:buNone/>
            </a:pPr>
            <a:r>
              <a:rPr lang="fa-IR" sz="2800" dirty="0" err="1">
                <a:latin typeface="IranNastaliq" panose="02000503000000020003" pitchFamily="2" charset="0"/>
                <a:cs typeface="B Compset" pitchFamily="2" charset="-78"/>
              </a:rPr>
              <a:t>راجر</a:t>
            </a:r>
            <a:r>
              <a:rPr lang="fa-IR" sz="2800" dirty="0">
                <a:latin typeface="IranNastaliq" panose="02000503000000020003" pitchFamily="2" charset="0"/>
                <a:cs typeface="B Compset" pitchFamily="2" charset="-78"/>
              </a:rPr>
              <a:t> براون و دیوید </a:t>
            </a:r>
            <a:r>
              <a:rPr lang="fa-IR" sz="2800" dirty="0" err="1">
                <a:latin typeface="IranNastaliq" panose="02000503000000020003" pitchFamily="2" charset="0"/>
                <a:cs typeface="B Compset" pitchFamily="2" charset="-78"/>
              </a:rPr>
              <a:t>مک</a:t>
            </a:r>
            <a:r>
              <a:rPr lang="fa-IR" sz="2800" dirty="0">
                <a:latin typeface="IranNastaliq" panose="02000503000000020003" pitchFamily="2" charset="0"/>
                <a:cs typeface="B Compset" pitchFamily="2" charset="-78"/>
              </a:rPr>
              <a:t> نیل(1966)</a:t>
            </a:r>
            <a:endParaRPr lang="en-US" sz="2800" dirty="0">
              <a:latin typeface="IranNastaliq" panose="02000503000000020003" pitchFamily="2" charset="0"/>
              <a:cs typeface="B Compset" pitchFamily="2" charset="-78"/>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13</a:t>
            </a:fld>
            <a:endParaRPr lang="en-US" dirty="0"/>
          </a:p>
        </p:txBody>
      </p:sp>
      <p:sp>
        <p:nvSpPr>
          <p:cNvPr id="5" name="Slide Number Placeholder 1"/>
          <p:cNvSpPr txBox="1">
            <a:spLocks/>
          </p:cNvSpPr>
          <p:nvPr/>
        </p:nvSpPr>
        <p:spPr>
          <a:xfrm>
            <a:off x="107844" y="6149005"/>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13</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64584318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1111" y="533400"/>
            <a:ext cx="6859589" cy="1591613"/>
          </a:xfrm>
        </p:spPr>
        <p:txBody>
          <a:bodyPr>
            <a:normAutofit fontScale="90000"/>
          </a:bodyPr>
          <a:lstStyle/>
          <a:p>
            <a:r>
              <a:rPr lang="en-US" sz="4400" b="1" dirty="0" smtClean="0">
                <a:latin typeface="IranNastaliq" panose="02000503000000020003" pitchFamily="2" charset="0"/>
                <a:cs typeface="IranNastaliq" panose="02000503000000020003" pitchFamily="2" charset="0"/>
              </a:rPr>
              <a:t/>
            </a:r>
            <a:br>
              <a:rPr lang="en-US" sz="4400" b="1" dirty="0" smtClean="0">
                <a:latin typeface="IranNastaliq" panose="02000503000000020003" pitchFamily="2" charset="0"/>
                <a:cs typeface="IranNastaliq" panose="02000503000000020003" pitchFamily="2" charset="0"/>
              </a:rPr>
            </a:br>
            <a:r>
              <a:rPr lang="en-US" sz="4400" b="1" dirty="0">
                <a:latin typeface="IranNastaliq" panose="02000503000000020003" pitchFamily="2" charset="0"/>
                <a:cs typeface="IranNastaliq" panose="02000503000000020003" pitchFamily="2" charset="0"/>
              </a:rPr>
              <a:t/>
            </a:r>
            <a:br>
              <a:rPr lang="en-US" sz="4400" b="1" dirty="0">
                <a:latin typeface="IranNastaliq" panose="02000503000000020003" pitchFamily="2" charset="0"/>
                <a:cs typeface="IranNastaliq" panose="02000503000000020003" pitchFamily="2" charset="0"/>
              </a:rPr>
            </a:br>
            <a:r>
              <a:rPr lang="fa-IR" sz="4400" b="1" dirty="0" smtClean="0">
                <a:latin typeface="IranNastaliq" panose="02000503000000020003" pitchFamily="2" charset="0"/>
                <a:cs typeface="IranNastaliq" panose="02000503000000020003" pitchFamily="2" charset="0"/>
              </a:rPr>
              <a:t>به </a:t>
            </a:r>
            <a:r>
              <a:rPr lang="fa-IR" sz="4400" b="1" dirty="0">
                <a:latin typeface="IranNastaliq" panose="02000503000000020003" pitchFamily="2" charset="0"/>
                <a:cs typeface="IranNastaliq" panose="02000503000000020003" pitchFamily="2" charset="0"/>
              </a:rPr>
              <a:t>وضع اول برگرداندن موقعیت یک رویداد</a:t>
            </a:r>
            <a:r>
              <a:rPr lang="en-US" sz="4400" dirty="0">
                <a:latin typeface="IranNastaliq" panose="02000503000000020003" pitchFamily="2" charset="0"/>
                <a:cs typeface="IranNastaliq" panose="02000503000000020003" pitchFamily="2" charset="0"/>
              </a:rPr>
              <a:t/>
            </a:r>
            <a:br>
              <a:rPr lang="en-US" sz="4400" dirty="0">
                <a:latin typeface="IranNastaliq" panose="02000503000000020003" pitchFamily="2" charset="0"/>
                <a:cs typeface="IranNastaliq" panose="02000503000000020003" pitchFamily="2" charset="0"/>
              </a:rPr>
            </a:br>
            <a:endParaRPr lang="en-US" sz="4400" dirty="0">
              <a:latin typeface="IranNastaliq" panose="02000503000000020003" pitchFamily="2" charset="0"/>
              <a:cs typeface="IranNastaliq" panose="02000503000000020003" pitchFamily="2" charset="0"/>
            </a:endParaRPr>
          </a:p>
        </p:txBody>
      </p:sp>
      <p:sp>
        <p:nvSpPr>
          <p:cNvPr id="3" name="Content Placeholder 2"/>
          <p:cNvSpPr>
            <a:spLocks noGrp="1"/>
          </p:cNvSpPr>
          <p:nvPr>
            <p:ph idx="1"/>
          </p:nvPr>
        </p:nvSpPr>
        <p:spPr>
          <a:xfrm>
            <a:off x="749300" y="2666999"/>
            <a:ext cx="10791823" cy="3124201"/>
          </a:xfrm>
        </p:spPr>
        <p:txBody>
          <a:bodyPr>
            <a:normAutofit/>
          </a:bodyPr>
          <a:lstStyle/>
          <a:p>
            <a:pPr marL="0" indent="0" algn="r" rtl="1">
              <a:buNone/>
            </a:pPr>
            <a:r>
              <a:rPr lang="fa-IR" sz="44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یک تست ساده </a:t>
            </a:r>
            <a:r>
              <a:rPr lang="fa-IR" sz="4400" b="1" dirty="0" err="1" smtClean="0">
                <a:effectLst>
                  <a:outerShdw blurRad="38100" dist="38100" dir="2700000" algn="tl">
                    <a:srgbClr val="000000">
                      <a:alpha val="43137"/>
                    </a:srgbClr>
                  </a:outerShdw>
                </a:effectLst>
                <a:latin typeface="IranNastaliq" panose="02000503000000020003" pitchFamily="2" charset="0"/>
                <a:cs typeface="B Kamran" pitchFamily="2" charset="-78"/>
              </a:rPr>
              <a:t>حاف</a:t>
            </a:r>
            <a:r>
              <a:rPr lang="fa-IR" sz="44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ــ</a:t>
            </a:r>
            <a:r>
              <a:rPr lang="fa-IR" sz="4400" b="1" dirty="0" err="1" smtClean="0">
                <a:effectLst>
                  <a:outerShdw blurRad="38100" dist="38100" dir="2700000" algn="tl">
                    <a:srgbClr val="000000">
                      <a:alpha val="43137"/>
                    </a:srgbClr>
                  </a:outerShdw>
                </a:effectLst>
                <a:latin typeface="IranNastaliq" panose="02000503000000020003" pitchFamily="2" charset="0"/>
                <a:cs typeface="B Kamran" pitchFamily="2" charset="-78"/>
              </a:rPr>
              <a:t>ظه</a:t>
            </a:r>
            <a:r>
              <a:rPr lang="fa-IR" sz="44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 </a:t>
            </a:r>
            <a:r>
              <a:rPr lang="fa-IR" sz="4400" b="1" dirty="0">
                <a:effectLst>
                  <a:outerShdw blurRad="38100" dist="38100" dir="2700000" algn="tl">
                    <a:srgbClr val="000000">
                      <a:alpha val="43137"/>
                    </a:srgbClr>
                  </a:outerShdw>
                </a:effectLst>
                <a:latin typeface="IranNastaliq" panose="02000503000000020003" pitchFamily="2" charset="0"/>
                <a:cs typeface="B Kamran" pitchFamily="2" charset="-78"/>
              </a:rPr>
              <a:t>دو روز قبل برای صبحانه چه خوردید</a:t>
            </a:r>
            <a:r>
              <a:rPr lang="fa-IR" sz="44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a:t>
            </a:r>
            <a:endParaRPr lang="en-US" sz="4400" b="1" dirty="0">
              <a:effectLst>
                <a:outerShdw blurRad="38100" dist="38100" dir="2700000" algn="tl">
                  <a:srgbClr val="000000">
                    <a:alpha val="43137"/>
                  </a:srgbClr>
                </a:outerShdw>
              </a:effectLst>
              <a:latin typeface="IranNastaliq" panose="02000503000000020003" pitchFamily="2" charset="0"/>
              <a:cs typeface="B Kamran" pitchFamily="2" charset="-78"/>
            </a:endParaRPr>
          </a:p>
          <a:p>
            <a:pPr algn="r" rtl="1"/>
            <a:endParaRPr lang="en-US" sz="4400" b="1" dirty="0">
              <a:effectLst>
                <a:outerShdw blurRad="38100" dist="38100" dir="2700000" algn="tl">
                  <a:srgbClr val="000000">
                    <a:alpha val="43137"/>
                  </a:srgbClr>
                </a:outerShdw>
              </a:effectLst>
              <a:latin typeface="IranNastaliq" panose="02000503000000020003" pitchFamily="2" charset="0"/>
              <a:cs typeface="B Kamran" pitchFamily="2" charset="-78"/>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14</a:t>
            </a:fld>
            <a:endParaRPr lang="en-US" dirty="0"/>
          </a:p>
        </p:txBody>
      </p:sp>
      <p:sp>
        <p:nvSpPr>
          <p:cNvPr id="5" name="Slide Number Placeholder 1"/>
          <p:cNvSpPr txBox="1">
            <a:spLocks/>
          </p:cNvSpPr>
          <p:nvPr/>
        </p:nvSpPr>
        <p:spPr>
          <a:xfrm>
            <a:off x="159360" y="6206303"/>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14</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11800593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58583" y="2551651"/>
            <a:ext cx="10172700" cy="2677656"/>
          </a:xfrm>
          <a:prstGeom prst="rect">
            <a:avLst/>
          </a:prstGeom>
          <a:noFill/>
        </p:spPr>
        <p:txBody>
          <a:bodyPr wrap="square" rtlCol="0">
            <a:spAutoFit/>
          </a:bodyPr>
          <a:lstStyle/>
          <a:p>
            <a:pPr algn="just" rtl="1">
              <a:lnSpc>
                <a:spcPct val="150000"/>
              </a:lnSpc>
            </a:pPr>
            <a:r>
              <a:rPr lang="fa-IR" sz="2800" dirty="0">
                <a:latin typeface="IranNastaliq" panose="02000503000000020003" pitchFamily="2" charset="0"/>
                <a:cs typeface="B Compset" pitchFamily="2" charset="-78"/>
              </a:rPr>
              <a:t>اگر </a:t>
            </a:r>
            <a:r>
              <a:rPr lang="fa-IR" sz="2800" dirty="0" err="1">
                <a:latin typeface="IranNastaliq" panose="02000503000000020003" pitchFamily="2" charset="0"/>
                <a:cs typeface="B Compset" pitchFamily="2" charset="-78"/>
              </a:rPr>
              <a:t>نمی</a:t>
            </a:r>
            <a:r>
              <a:rPr lang="fa-IR" sz="2800" dirty="0">
                <a:latin typeface="IranNastaliq" panose="02000503000000020003" pitchFamily="2" charset="0"/>
                <a:cs typeface="B Compset" pitchFamily="2" charset="-78"/>
              </a:rPr>
              <a:t> توانید فورا پاسخ دهید، میتوانید تجسم کنید که پشت میز صبحانه ، یا هر جایی که معمولا صبحانه </a:t>
            </a:r>
            <a:r>
              <a:rPr lang="fa-IR" sz="2800" dirty="0" err="1">
                <a:latin typeface="IranNastaliq" panose="02000503000000020003" pitchFamily="2" charset="0"/>
                <a:cs typeface="B Compset" pitchFamily="2" charset="-78"/>
              </a:rPr>
              <a:t>میخورید،نشسته</a:t>
            </a:r>
            <a:r>
              <a:rPr lang="fa-IR" sz="2800" dirty="0">
                <a:latin typeface="IranNastaliq" panose="02000503000000020003" pitchFamily="2" charset="0"/>
                <a:cs typeface="B Compset" pitchFamily="2" charset="-78"/>
              </a:rPr>
              <a:t> </a:t>
            </a:r>
            <a:r>
              <a:rPr lang="fa-IR" sz="2800" dirty="0" err="1">
                <a:latin typeface="IranNastaliq" panose="02000503000000020003" pitchFamily="2" charset="0"/>
                <a:cs typeface="B Compset" pitchFamily="2" charset="-78"/>
              </a:rPr>
              <a:t>اید</a:t>
            </a:r>
            <a:r>
              <a:rPr lang="fa-IR" sz="2800" dirty="0">
                <a:latin typeface="IranNastaliq" panose="02000503000000020003" pitchFamily="2" charset="0"/>
                <a:cs typeface="B Compset" pitchFamily="2" charset="-78"/>
              </a:rPr>
              <a:t>. سعی در به یاد آوردن یک رویداد با قرار دادن خودمان در موقعیتی  که آن رویداد اتفاق افتاده است، استفاده از نشانه های موقعیتی برای کمک به بازیابی است.</a:t>
            </a:r>
            <a:endParaRPr lang="en-US" sz="2800" dirty="0">
              <a:latin typeface="IranNastaliq" panose="02000503000000020003" pitchFamily="2" charset="0"/>
              <a:cs typeface="B Compset" pitchFamily="2" charset="-78"/>
            </a:endParaRPr>
          </a:p>
        </p:txBody>
      </p:sp>
      <p:sp>
        <p:nvSpPr>
          <p:cNvPr id="2" name="Slide Number Placeholder 1"/>
          <p:cNvSpPr>
            <a:spLocks noGrp="1"/>
          </p:cNvSpPr>
          <p:nvPr>
            <p:ph type="sldNum" sz="quarter" idx="12"/>
          </p:nvPr>
        </p:nvSpPr>
        <p:spPr/>
        <p:txBody>
          <a:bodyPr/>
          <a:lstStyle/>
          <a:p>
            <a:fld id="{4FAB73BC-B049-4115-A692-8D63A059BFB8}" type="slidenum">
              <a:rPr lang="en-US" smtClean="0"/>
              <a:pPr/>
              <a:t>15</a:t>
            </a:fld>
            <a:endParaRPr lang="en-US" dirty="0"/>
          </a:p>
        </p:txBody>
      </p:sp>
      <p:sp>
        <p:nvSpPr>
          <p:cNvPr id="5" name="Slide Number Placeholder 1"/>
          <p:cNvSpPr txBox="1">
            <a:spLocks/>
          </p:cNvSpPr>
          <p:nvPr/>
        </p:nvSpPr>
        <p:spPr>
          <a:xfrm>
            <a:off x="159360" y="6154787"/>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15</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40426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56579" y="2158506"/>
            <a:ext cx="10350500" cy="2246769"/>
          </a:xfrm>
          <a:prstGeom prst="rect">
            <a:avLst/>
          </a:prstGeom>
          <a:noFill/>
        </p:spPr>
        <p:txBody>
          <a:bodyPr wrap="square" rtlCol="0">
            <a:spAutoFit/>
          </a:bodyPr>
          <a:lstStyle/>
          <a:p>
            <a:pPr algn="justLow" rtl="1">
              <a:lnSpc>
                <a:spcPct val="150000"/>
              </a:lnSpc>
            </a:pPr>
            <a:r>
              <a:rPr lang="fa-IR" sz="3200" b="1" dirty="0">
                <a:effectLst>
                  <a:outerShdw blurRad="38100" dist="38100" dir="2700000" algn="tl">
                    <a:srgbClr val="000000">
                      <a:alpha val="43137"/>
                    </a:srgbClr>
                  </a:outerShdw>
                </a:effectLst>
                <a:latin typeface="IranNastaliq" panose="02000503000000020003" pitchFamily="2" charset="0"/>
                <a:cs typeface="B Kamran" pitchFamily="2" charset="-78"/>
              </a:rPr>
              <a:t>نشانه های موقعیتی معمولا بازیابی اطلاعات  را آسان میکنند. خیلی از افراد تاثیرات نشانه های موقعیتی را تجربه کرده </a:t>
            </a:r>
            <a:r>
              <a:rPr lang="fa-IR" sz="3200" b="1" dirty="0" err="1">
                <a:effectLst>
                  <a:outerShdw blurRad="38100" dist="38100" dir="2700000" algn="tl">
                    <a:srgbClr val="000000">
                      <a:alpha val="43137"/>
                    </a:srgbClr>
                  </a:outerShdw>
                </a:effectLst>
                <a:latin typeface="IranNastaliq" panose="02000503000000020003" pitchFamily="2" charset="0"/>
                <a:cs typeface="B Kamran" pitchFamily="2" charset="-78"/>
              </a:rPr>
              <a:t>اند</a:t>
            </a:r>
            <a:r>
              <a:rPr lang="fa-IR" sz="3200" b="1" dirty="0">
                <a:effectLst>
                  <a:outerShdw blurRad="38100" dist="38100" dir="2700000" algn="tl">
                    <a:srgbClr val="000000">
                      <a:alpha val="43137"/>
                    </a:srgbClr>
                  </a:outerShdw>
                </a:effectLst>
                <a:latin typeface="IranNastaliq" panose="02000503000000020003" pitchFamily="2" charset="0"/>
                <a:cs typeface="B Kamran" pitchFamily="2" charset="-78"/>
              </a:rPr>
              <a:t>. برای مثال، وقتی افراد بعد از سالها به محلی بر می گردند که قبلا در آنجا زندگی می کردند، معمولا غرق در خاطرات فراموش شده میشوند. </a:t>
            </a:r>
            <a:endParaRPr lang="en-US" sz="3200" b="1" dirty="0">
              <a:effectLst>
                <a:outerShdw blurRad="38100" dist="38100" dir="2700000" algn="tl">
                  <a:srgbClr val="000000">
                    <a:alpha val="43137"/>
                  </a:srgbClr>
                </a:outerShdw>
              </a:effectLst>
              <a:latin typeface="IranNastaliq" panose="02000503000000020003" pitchFamily="2" charset="0"/>
              <a:cs typeface="B Kamran" pitchFamily="2" charset="-78"/>
            </a:endParaRPr>
          </a:p>
        </p:txBody>
      </p:sp>
      <p:sp>
        <p:nvSpPr>
          <p:cNvPr id="2" name="Slide Number Placeholder 1"/>
          <p:cNvSpPr>
            <a:spLocks noGrp="1"/>
          </p:cNvSpPr>
          <p:nvPr>
            <p:ph type="sldNum" sz="quarter" idx="12"/>
          </p:nvPr>
        </p:nvSpPr>
        <p:spPr/>
        <p:txBody>
          <a:bodyPr/>
          <a:lstStyle/>
          <a:p>
            <a:fld id="{4FAB73BC-B049-4115-A692-8D63A059BFB8}" type="slidenum">
              <a:rPr lang="en-US" smtClean="0"/>
              <a:pPr/>
              <a:t>16</a:t>
            </a:fld>
            <a:endParaRPr lang="en-US" dirty="0"/>
          </a:p>
        </p:txBody>
      </p:sp>
      <p:sp>
        <p:nvSpPr>
          <p:cNvPr id="5" name="Slide Number Placeholder 1"/>
          <p:cNvSpPr txBox="1">
            <a:spLocks/>
          </p:cNvSpPr>
          <p:nvPr/>
        </p:nvSpPr>
        <p:spPr>
          <a:xfrm>
            <a:off x="107845" y="6167666"/>
            <a:ext cx="613372"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16</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7859190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4935" y="697948"/>
            <a:ext cx="9779000" cy="3970318"/>
          </a:xfrm>
          <a:prstGeom prst="rect">
            <a:avLst/>
          </a:prstGeom>
          <a:noFill/>
        </p:spPr>
        <p:txBody>
          <a:bodyPr wrap="square" rtlCol="0">
            <a:spAutoFit/>
          </a:bodyPr>
          <a:lstStyle/>
          <a:p>
            <a:pPr algn="justLow" rtl="1">
              <a:lnSpc>
                <a:spcPct val="150000"/>
              </a:lnSpc>
            </a:pPr>
            <a:r>
              <a:rPr lang="fa-IR" sz="3200" b="1" dirty="0">
                <a:effectLst>
                  <a:outerShdw blurRad="38100" dist="38100" dir="2700000" algn="tl">
                    <a:srgbClr val="000000">
                      <a:alpha val="43137"/>
                    </a:srgbClr>
                  </a:outerShdw>
                </a:effectLst>
                <a:latin typeface="IranNastaliq" panose="02000503000000020003" pitchFamily="2" charset="0"/>
                <a:cs typeface="B Kamran" pitchFamily="2" charset="-78"/>
              </a:rPr>
              <a:t> یا این موضوع را در نظر </a:t>
            </a: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بگیریدکه </a:t>
            </a:r>
            <a:r>
              <a:rPr lang="fa-IR" sz="3200" b="1" dirty="0">
                <a:effectLst>
                  <a:outerShdw blurRad="38100" dist="38100" dir="2700000" algn="tl">
                    <a:srgbClr val="000000">
                      <a:alpha val="43137"/>
                    </a:srgbClr>
                  </a:outerShdw>
                </a:effectLst>
                <a:latin typeface="IranNastaliq" panose="02000503000000020003" pitchFamily="2" charset="0"/>
                <a:cs typeface="B Kamran" pitchFamily="2" charset="-78"/>
              </a:rPr>
              <a:t>چند بار برای برداشتن چیزی(مثلا قیچی) از اتاقی به اتاق دیگر رفته اید، اما نتوانسته اید به یاد آورید دنبال چه چیزی می گشتید. اما وقتی که به اتاق اول </a:t>
            </a:r>
            <a:r>
              <a:rPr lang="fa-IR" sz="3200" b="1" dirty="0" err="1">
                <a:effectLst>
                  <a:outerShdw blurRad="38100" dist="38100" dir="2700000" algn="tl">
                    <a:srgbClr val="000000">
                      <a:alpha val="43137"/>
                    </a:srgbClr>
                  </a:outerShdw>
                </a:effectLst>
                <a:latin typeface="IranNastaliq" panose="02000503000000020003" pitchFamily="2" charset="0"/>
                <a:cs typeface="B Kamran" pitchFamily="2" charset="-78"/>
              </a:rPr>
              <a:t>برمیگشتید</a:t>
            </a:r>
            <a:r>
              <a:rPr lang="fa-IR" sz="3200" b="1" dirty="0">
                <a:effectLst>
                  <a:outerShdw blurRad="38100" dist="38100" dir="2700000" algn="tl">
                    <a:srgbClr val="000000">
                      <a:alpha val="43137"/>
                    </a:srgbClr>
                  </a:outerShdw>
                </a:effectLst>
                <a:latin typeface="IranNastaliq" panose="02000503000000020003" pitchFamily="2" charset="0"/>
                <a:cs typeface="B Kamran" pitchFamily="2" charset="-78"/>
              </a:rPr>
              <a:t> (</a:t>
            </a: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موقعیت </a:t>
            </a:r>
            <a:r>
              <a:rPr lang="fa-IR" sz="3200" b="1" dirty="0">
                <a:effectLst>
                  <a:outerShdw blurRad="38100" dist="38100" dir="2700000" algn="tl">
                    <a:srgbClr val="000000">
                      <a:alpha val="43137"/>
                    </a:srgbClr>
                  </a:outerShdw>
                </a:effectLst>
                <a:latin typeface="IranNastaliq" panose="02000503000000020003" pitchFamily="2" charset="0"/>
                <a:cs typeface="B Kamran" pitchFamily="2" charset="-78"/>
              </a:rPr>
              <a:t>اصلی) ناگهان به یادتان می آمد که آن چیز </a:t>
            </a: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چه بوده </a:t>
            </a:r>
            <a:r>
              <a:rPr lang="fa-IR" sz="3200" b="1" dirty="0">
                <a:effectLst>
                  <a:outerShdw blurRad="38100" dist="38100" dir="2700000" algn="tl">
                    <a:srgbClr val="000000">
                      <a:alpha val="43137"/>
                    </a:srgbClr>
                  </a:outerShdw>
                </a:effectLst>
                <a:latin typeface="IranNastaliq" panose="02000503000000020003" pitchFamily="2" charset="0"/>
                <a:cs typeface="B Kamran" pitchFamily="2" charset="-78"/>
              </a:rPr>
              <a:t>است</a:t>
            </a: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a:t>
            </a:r>
          </a:p>
          <a:p>
            <a:pPr algn="justLow" rtl="1">
              <a:lnSpc>
                <a:spcPct val="150000"/>
              </a:lnSpc>
            </a:pPr>
            <a:endParaRPr lang="fa-IR" sz="3600" b="1" dirty="0" smtClean="0">
              <a:latin typeface="IranNastaliq" panose="02000503000000020003" pitchFamily="2" charset="0"/>
              <a:cs typeface="B Kamran" pitchFamily="2" charset="-78"/>
            </a:endParaRPr>
          </a:p>
          <a:p>
            <a:pPr algn="justLow" rtl="1">
              <a:lnSpc>
                <a:spcPct val="150000"/>
              </a:lnSpc>
            </a:pPr>
            <a:r>
              <a:rPr lang="fa-IR" sz="3600" b="1" dirty="0" smtClean="0">
                <a:latin typeface="IranNastaliq" panose="02000503000000020003" pitchFamily="2" charset="0"/>
                <a:cs typeface="B Kamran" pitchFamily="2" charset="-78"/>
              </a:rPr>
              <a:t>(«</a:t>
            </a:r>
            <a:r>
              <a:rPr lang="fa-IR" sz="3600" b="1" dirty="0">
                <a:latin typeface="IranNastaliq" panose="02000503000000020003" pitchFamily="2" charset="0"/>
                <a:cs typeface="B Kamran" pitchFamily="2" charset="-78"/>
              </a:rPr>
              <a:t>البته </a:t>
            </a:r>
            <a:r>
              <a:rPr lang="fa-IR" sz="3600" b="1" dirty="0" smtClean="0">
                <a:latin typeface="IranNastaliq" panose="02000503000000020003" pitchFamily="2" charset="0"/>
                <a:cs typeface="B Kamran" pitchFamily="2" charset="-78"/>
              </a:rPr>
              <a:t> قیـــچی</a:t>
            </a:r>
            <a:r>
              <a:rPr lang="fa-IR" sz="3600" b="1" dirty="0">
                <a:latin typeface="IranNastaliq" panose="02000503000000020003" pitchFamily="2" charset="0"/>
                <a:cs typeface="B Kamran" pitchFamily="2" charset="-78"/>
              </a:rPr>
              <a:t>!»). </a:t>
            </a:r>
            <a:endParaRPr lang="en-US" sz="3600" b="1" dirty="0">
              <a:latin typeface="IranNastaliq" panose="02000503000000020003" pitchFamily="2" charset="0"/>
              <a:cs typeface="B Kamran" pitchFamily="2" charset="-78"/>
            </a:endParaRPr>
          </a:p>
        </p:txBody>
      </p:sp>
      <p:sp>
        <p:nvSpPr>
          <p:cNvPr id="2" name="Slide Number Placeholder 1"/>
          <p:cNvSpPr>
            <a:spLocks noGrp="1"/>
          </p:cNvSpPr>
          <p:nvPr>
            <p:ph type="sldNum" sz="quarter" idx="12"/>
          </p:nvPr>
        </p:nvSpPr>
        <p:spPr/>
        <p:txBody>
          <a:bodyPr/>
          <a:lstStyle/>
          <a:p>
            <a:fld id="{4FAB73BC-B049-4115-A692-8D63A059BFB8}" type="slidenum">
              <a:rPr lang="en-US" smtClean="0"/>
              <a:pPr/>
              <a:t>17</a:t>
            </a:fld>
            <a:endParaRPr lang="en-US" dirty="0"/>
          </a:p>
        </p:txBody>
      </p:sp>
      <p:sp>
        <p:nvSpPr>
          <p:cNvPr id="5" name="Slide Number Placeholder 1"/>
          <p:cNvSpPr txBox="1">
            <a:spLocks/>
          </p:cNvSpPr>
          <p:nvPr/>
        </p:nvSpPr>
        <p:spPr>
          <a:xfrm>
            <a:off x="172239" y="6154787"/>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17</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32620042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50156" y="2127309"/>
            <a:ext cx="10604500" cy="2785378"/>
          </a:xfrm>
          <a:prstGeom prst="rect">
            <a:avLst/>
          </a:prstGeom>
          <a:noFill/>
        </p:spPr>
        <p:txBody>
          <a:bodyPr wrap="square" rtlCol="0">
            <a:spAutoFit/>
          </a:bodyPr>
          <a:lstStyle/>
          <a:p>
            <a:pPr algn="just" rtl="1">
              <a:lnSpc>
                <a:spcPct val="150000"/>
              </a:lnSpc>
            </a:pPr>
            <a:r>
              <a:rPr lang="fa-IR" sz="4000" b="1" dirty="0">
                <a:effectLst>
                  <a:outerShdw blurRad="38100" dist="38100" dir="2700000" algn="tl">
                    <a:srgbClr val="000000">
                      <a:alpha val="43137"/>
                    </a:srgbClr>
                  </a:outerShdw>
                </a:effectLst>
                <a:latin typeface="IranNastaliq" panose="02000503000000020003" pitchFamily="2" charset="0"/>
                <a:cs typeface="B Kamran" pitchFamily="2" charset="-78"/>
              </a:rPr>
              <a:t>این مثالها تاثیرات نیرومند نشانه های موقعیتی را بر حافظه نشان می دهند. روش به وضع اول برگرداندن موقعیت یک رویداد، در تحقیقات قانونی برای کمک به یادآوری شاهدان عینی به نحو موثری مورد استفاده قرار گرفته است.</a:t>
            </a:r>
            <a:endParaRPr lang="en-US" sz="4000" b="1" dirty="0">
              <a:effectLst>
                <a:outerShdw blurRad="38100" dist="38100" dir="2700000" algn="tl">
                  <a:srgbClr val="000000">
                    <a:alpha val="43137"/>
                  </a:srgbClr>
                </a:outerShdw>
              </a:effectLst>
              <a:latin typeface="IranNastaliq" panose="02000503000000020003" pitchFamily="2" charset="0"/>
              <a:cs typeface="B Kamran" pitchFamily="2" charset="-78"/>
            </a:endParaRPr>
          </a:p>
        </p:txBody>
      </p:sp>
      <p:sp>
        <p:nvSpPr>
          <p:cNvPr id="2" name="Slide Number Placeholder 1"/>
          <p:cNvSpPr>
            <a:spLocks noGrp="1"/>
          </p:cNvSpPr>
          <p:nvPr>
            <p:ph type="sldNum" sz="quarter" idx="12"/>
          </p:nvPr>
        </p:nvSpPr>
        <p:spPr/>
        <p:txBody>
          <a:bodyPr/>
          <a:lstStyle/>
          <a:p>
            <a:fld id="{4FAB73BC-B049-4115-A692-8D63A059BFB8}" type="slidenum">
              <a:rPr lang="en-US" smtClean="0"/>
              <a:pPr/>
              <a:t>18</a:t>
            </a:fld>
            <a:endParaRPr lang="en-US" dirty="0"/>
          </a:p>
        </p:txBody>
      </p:sp>
      <p:sp>
        <p:nvSpPr>
          <p:cNvPr id="5" name="Slide Number Placeholder 1"/>
          <p:cNvSpPr txBox="1">
            <a:spLocks/>
          </p:cNvSpPr>
          <p:nvPr/>
        </p:nvSpPr>
        <p:spPr>
          <a:xfrm>
            <a:off x="146482" y="6149005"/>
            <a:ext cx="639130"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18</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19746401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irect Access Storage 3"/>
          <p:cNvSpPr/>
          <p:nvPr/>
        </p:nvSpPr>
        <p:spPr>
          <a:xfrm>
            <a:off x="2055812" y="2133600"/>
            <a:ext cx="1883570" cy="2244725"/>
          </a:xfrm>
          <a:custGeom>
            <a:avLst/>
            <a:gdLst>
              <a:gd name="connsiteX0" fmla="*/ 1667 w 10000"/>
              <a:gd name="connsiteY0" fmla="*/ 0 h 10000"/>
              <a:gd name="connsiteX1" fmla="*/ 8333 w 10000"/>
              <a:gd name="connsiteY1" fmla="*/ 0 h 10000"/>
              <a:gd name="connsiteX2" fmla="*/ 10000 w 10000"/>
              <a:gd name="connsiteY2" fmla="*/ 5000 h 10000"/>
              <a:gd name="connsiteX3" fmla="*/ 8333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8333 w 10000"/>
              <a:gd name="connsiteY0" fmla="*/ 10000 h 10000"/>
              <a:gd name="connsiteX1" fmla="*/ 6666 w 10000"/>
              <a:gd name="connsiteY1" fmla="*/ 5000 h 10000"/>
              <a:gd name="connsiteX2" fmla="*/ 8333 w 10000"/>
              <a:gd name="connsiteY2" fmla="*/ 0 h 10000"/>
              <a:gd name="connsiteX0" fmla="*/ 1667 w 10000"/>
              <a:gd name="connsiteY0" fmla="*/ 0 h 10000"/>
              <a:gd name="connsiteX1" fmla="*/ 8333 w 10000"/>
              <a:gd name="connsiteY1" fmla="*/ 0 h 10000"/>
              <a:gd name="connsiteX2" fmla="*/ 10000 w 10000"/>
              <a:gd name="connsiteY2" fmla="*/ 5000 h 10000"/>
              <a:gd name="connsiteX3" fmla="*/ 8333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8333 w 10000"/>
              <a:gd name="connsiteY1" fmla="*/ 0 h 10000"/>
              <a:gd name="connsiteX2" fmla="*/ 10000 w 10000"/>
              <a:gd name="connsiteY2" fmla="*/ 5000 h 10000"/>
              <a:gd name="connsiteX3" fmla="*/ 8333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8333 w 10000"/>
              <a:gd name="connsiteY0" fmla="*/ 10000 h 10000"/>
              <a:gd name="connsiteX1" fmla="*/ 7727 w 10000"/>
              <a:gd name="connsiteY1" fmla="*/ 5194 h 10000"/>
              <a:gd name="connsiteX2" fmla="*/ 8333 w 10000"/>
              <a:gd name="connsiteY2" fmla="*/ 0 h 10000"/>
              <a:gd name="connsiteX0" fmla="*/ 1667 w 10000"/>
              <a:gd name="connsiteY0" fmla="*/ 0 h 10000"/>
              <a:gd name="connsiteX1" fmla="*/ 8333 w 10000"/>
              <a:gd name="connsiteY1" fmla="*/ 0 h 10000"/>
              <a:gd name="connsiteX2" fmla="*/ 10000 w 10000"/>
              <a:gd name="connsiteY2" fmla="*/ 5000 h 10000"/>
              <a:gd name="connsiteX3" fmla="*/ 8333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1667 w 10000"/>
              <a:gd name="connsiteY0" fmla="*/ 0 h 10000"/>
              <a:gd name="connsiteX1" fmla="*/ 8333 w 10000"/>
              <a:gd name="connsiteY1" fmla="*/ 0 h 10000"/>
              <a:gd name="connsiteX2" fmla="*/ 10000 w 10000"/>
              <a:gd name="connsiteY2" fmla="*/ 5000 h 10000"/>
              <a:gd name="connsiteX3" fmla="*/ 8333 w 10000"/>
              <a:gd name="connsiteY3" fmla="*/ 10000 h 10000"/>
              <a:gd name="connsiteX4" fmla="*/ 1667 w 10000"/>
              <a:gd name="connsiteY4" fmla="*/ 10000 h 10000"/>
              <a:gd name="connsiteX5" fmla="*/ 0 w 10000"/>
              <a:gd name="connsiteY5" fmla="*/ 5000 h 10000"/>
              <a:gd name="connsiteX6" fmla="*/ 1667 w 10000"/>
              <a:gd name="connsiteY6" fmla="*/ 0 h 10000"/>
              <a:gd name="connsiteX0" fmla="*/ 8333 w 10000"/>
              <a:gd name="connsiteY0" fmla="*/ 10000 h 10000"/>
              <a:gd name="connsiteX1" fmla="*/ 6666 w 10000"/>
              <a:gd name="connsiteY1" fmla="*/ 5194 h 10000"/>
              <a:gd name="connsiteX2" fmla="*/ 8333 w 10000"/>
              <a:gd name="connsiteY2" fmla="*/ 0 h 10000"/>
              <a:gd name="connsiteX0" fmla="*/ 1667 w 10000"/>
              <a:gd name="connsiteY0" fmla="*/ 0 h 10000"/>
              <a:gd name="connsiteX1" fmla="*/ 8333 w 10000"/>
              <a:gd name="connsiteY1" fmla="*/ 0 h 10000"/>
              <a:gd name="connsiteX2" fmla="*/ 10000 w 10000"/>
              <a:gd name="connsiteY2" fmla="*/ 5000 h 10000"/>
              <a:gd name="connsiteX3" fmla="*/ 8333 w 10000"/>
              <a:gd name="connsiteY3" fmla="*/ 10000 h 10000"/>
              <a:gd name="connsiteX4" fmla="*/ 1667 w 10000"/>
              <a:gd name="connsiteY4" fmla="*/ 10000 h 10000"/>
              <a:gd name="connsiteX5" fmla="*/ 0 w 10000"/>
              <a:gd name="connsiteY5" fmla="*/ 5000 h 10000"/>
              <a:gd name="connsiteX6" fmla="*/ 1667 w 10000"/>
              <a:gd name="connsiteY6"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00" h="10000" stroke="0" extrusionOk="0">
                <a:moveTo>
                  <a:pt x="1667" y="0"/>
                </a:moveTo>
                <a:lnTo>
                  <a:pt x="8333" y="0"/>
                </a:lnTo>
                <a:cubicBezTo>
                  <a:pt x="9254" y="0"/>
                  <a:pt x="10000" y="2239"/>
                  <a:pt x="10000" y="5000"/>
                </a:cubicBezTo>
                <a:cubicBezTo>
                  <a:pt x="10000" y="7761"/>
                  <a:pt x="9254" y="10000"/>
                  <a:pt x="8333" y="10000"/>
                </a:cubicBezTo>
                <a:lnTo>
                  <a:pt x="1667" y="10000"/>
                </a:lnTo>
                <a:cubicBezTo>
                  <a:pt x="746" y="10000"/>
                  <a:pt x="0" y="7761"/>
                  <a:pt x="0" y="5000"/>
                </a:cubicBezTo>
                <a:cubicBezTo>
                  <a:pt x="0" y="2239"/>
                  <a:pt x="746" y="0"/>
                  <a:pt x="1667" y="0"/>
                </a:cubicBezTo>
                <a:close/>
              </a:path>
              <a:path w="10000" h="10000" fill="none" extrusionOk="0">
                <a:moveTo>
                  <a:pt x="8333" y="10000"/>
                </a:moveTo>
                <a:cubicBezTo>
                  <a:pt x="7412" y="10000"/>
                  <a:pt x="6666" y="7955"/>
                  <a:pt x="6666" y="5194"/>
                </a:cubicBezTo>
                <a:cubicBezTo>
                  <a:pt x="6666" y="2433"/>
                  <a:pt x="7412" y="0"/>
                  <a:pt x="8333" y="0"/>
                </a:cubicBezTo>
              </a:path>
              <a:path w="10000" h="10000" fill="none">
                <a:moveTo>
                  <a:pt x="1667" y="0"/>
                </a:moveTo>
                <a:lnTo>
                  <a:pt x="8333" y="0"/>
                </a:lnTo>
                <a:cubicBezTo>
                  <a:pt x="9254" y="0"/>
                  <a:pt x="10000" y="2239"/>
                  <a:pt x="10000" y="5000"/>
                </a:cubicBezTo>
                <a:cubicBezTo>
                  <a:pt x="10000" y="7761"/>
                  <a:pt x="9254" y="10000"/>
                  <a:pt x="8333" y="10000"/>
                </a:cubicBezTo>
                <a:lnTo>
                  <a:pt x="1667" y="10000"/>
                </a:lnTo>
                <a:cubicBezTo>
                  <a:pt x="746" y="10000"/>
                  <a:pt x="0" y="7761"/>
                  <a:pt x="0" y="5000"/>
                </a:cubicBezTo>
                <a:cubicBezTo>
                  <a:pt x="0" y="2239"/>
                  <a:pt x="746" y="0"/>
                  <a:pt x="1667" y="0"/>
                </a:cubicBezTo>
                <a:close/>
              </a:path>
            </a:pathLst>
          </a:cu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Flowchart: Direct Access Storage 4"/>
          <p:cNvSpPr/>
          <p:nvPr/>
        </p:nvSpPr>
        <p:spPr>
          <a:xfrm>
            <a:off x="5473700" y="2255837"/>
            <a:ext cx="1860549" cy="2154238"/>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Flowchart: Direct Access Storage 5"/>
          <p:cNvSpPr/>
          <p:nvPr/>
        </p:nvSpPr>
        <p:spPr>
          <a:xfrm>
            <a:off x="9055101" y="2255837"/>
            <a:ext cx="1852612" cy="2154238"/>
          </a:xfrm>
          <a:prstGeom prst="flowChartMagneticDrum">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ight Arrow 6"/>
          <p:cNvSpPr/>
          <p:nvPr/>
        </p:nvSpPr>
        <p:spPr>
          <a:xfrm>
            <a:off x="981074" y="2980531"/>
            <a:ext cx="5422900" cy="704850"/>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8" name="Text Box 2"/>
          <p:cNvSpPr txBox="1">
            <a:spLocks noChangeArrowheads="1"/>
          </p:cNvSpPr>
          <p:nvPr/>
        </p:nvSpPr>
        <p:spPr bwMode="auto">
          <a:xfrm>
            <a:off x="981074" y="3187699"/>
            <a:ext cx="1138237" cy="290513"/>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fa-IR" sz="1200" b="1" dirty="0">
                <a:effectLst/>
                <a:latin typeface="Calibri" panose="020F0502020204030204" pitchFamily="34" charset="0"/>
                <a:ea typeface="Calibri" panose="020F0502020204030204" pitchFamily="34" charset="0"/>
                <a:cs typeface="B Zar" panose="00000400000000000000" pitchFamily="2" charset="-78"/>
              </a:rPr>
              <a:t>درون داد حسی</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Right Arrow 8"/>
          <p:cNvSpPr/>
          <p:nvPr/>
        </p:nvSpPr>
        <p:spPr>
          <a:xfrm>
            <a:off x="6984206" y="2397124"/>
            <a:ext cx="2735264" cy="690563"/>
          </a:xfrm>
          <a:prstGeom prst="righ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Text Box 2"/>
          <p:cNvSpPr txBox="1">
            <a:spLocks noChangeArrowheads="1"/>
          </p:cNvSpPr>
          <p:nvPr/>
        </p:nvSpPr>
        <p:spPr bwMode="auto">
          <a:xfrm>
            <a:off x="7889874" y="2609055"/>
            <a:ext cx="809625" cy="2611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fa-IR" sz="1400" b="1" dirty="0" err="1">
                <a:effectLst/>
                <a:latin typeface="Calibri" panose="020F0502020204030204" pitchFamily="34" charset="0"/>
                <a:ea typeface="Calibri" panose="020F0502020204030204" pitchFamily="34" charset="0"/>
                <a:cs typeface="B Zar" panose="00000400000000000000" pitchFamily="2" charset="-78"/>
              </a:rPr>
              <a:t>اندوزش</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2" name="Left Arrow 11"/>
          <p:cNvSpPr/>
          <p:nvPr/>
        </p:nvSpPr>
        <p:spPr>
          <a:xfrm>
            <a:off x="6927850" y="3428205"/>
            <a:ext cx="2791619" cy="661195"/>
          </a:xfrm>
          <a:prstGeom prst="leftArrow">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Text Box 2"/>
          <p:cNvSpPr txBox="1">
            <a:spLocks noChangeArrowheads="1"/>
          </p:cNvSpPr>
          <p:nvPr/>
        </p:nvSpPr>
        <p:spPr bwMode="auto">
          <a:xfrm>
            <a:off x="7889873" y="3625452"/>
            <a:ext cx="809625" cy="286148"/>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ar-SA" sz="1400" b="1" dirty="0">
                <a:effectLst/>
                <a:latin typeface="Calibri" panose="020F0502020204030204" pitchFamily="34" charset="0"/>
                <a:ea typeface="Calibri" panose="020F0502020204030204" pitchFamily="34" charset="0"/>
                <a:cs typeface="B Zar" panose="00000400000000000000" pitchFamily="2" charset="-78"/>
              </a:rPr>
              <a:t>بازیابی</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14" name="Curved Down Arrow 13"/>
          <p:cNvSpPr/>
          <p:nvPr/>
        </p:nvSpPr>
        <p:spPr>
          <a:xfrm rot="19061178">
            <a:off x="5054697" y="2065971"/>
            <a:ext cx="1323340" cy="66230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Text Box 2"/>
          <p:cNvSpPr txBox="1">
            <a:spLocks noChangeArrowheads="1"/>
          </p:cNvSpPr>
          <p:nvPr/>
        </p:nvSpPr>
        <p:spPr bwMode="auto">
          <a:xfrm>
            <a:off x="5416329" y="2165092"/>
            <a:ext cx="600075" cy="581025"/>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rot="0" vert="horz" wrap="square" lIns="91440" tIns="45720" rIns="91440" bIns="45720" anchor="t" anchorCtr="0">
            <a:noAutofit/>
          </a:bodyPr>
          <a:lstStyle/>
          <a:p>
            <a:pPr marL="0" marR="0" algn="ctr">
              <a:lnSpc>
                <a:spcPct val="107000"/>
              </a:lnSpc>
              <a:spcBef>
                <a:spcPts val="0"/>
              </a:spcBef>
              <a:spcAft>
                <a:spcPts val="800"/>
              </a:spcAft>
            </a:pPr>
            <a:r>
              <a:rPr lang="fa-IR" sz="1100">
                <a:ln w="11113" cap="flat" cmpd="sng" algn="ctr">
                  <a:solidFill>
                    <a:srgbClr val="ED7D31"/>
                  </a:solidFill>
                  <a:prstDash val="solid"/>
                  <a:round/>
                </a:ln>
                <a:solidFill>
                  <a:srgbClr val="F7CAAC"/>
                </a:solidFill>
                <a:effectLst/>
                <a:ea typeface="Calibri" panose="020F0502020204030204" pitchFamily="34" charset="0"/>
                <a:cs typeface="Arial" panose="020B0604020202020204" pitchFamily="34" charset="0"/>
              </a:rPr>
              <a:t>مرور ذهنی</a:t>
            </a:r>
            <a:endParaRPr lang="en-US" sz="1100">
              <a:effectLst/>
              <a:ea typeface="Calibri" panose="020F0502020204030204" pitchFamily="34" charset="0"/>
              <a:cs typeface="Arial" panose="020B0604020202020204" pitchFamily="34" charset="0"/>
            </a:endParaRPr>
          </a:p>
        </p:txBody>
      </p:sp>
      <p:sp>
        <p:nvSpPr>
          <p:cNvPr id="16" name="TextBox 15"/>
          <p:cNvSpPr txBox="1"/>
          <p:nvPr/>
        </p:nvSpPr>
        <p:spPr>
          <a:xfrm>
            <a:off x="2119311" y="1530485"/>
            <a:ext cx="1517648" cy="369332"/>
          </a:xfrm>
          <a:prstGeom prst="rect">
            <a:avLst/>
          </a:prstGeom>
          <a:noFill/>
        </p:spPr>
        <p:txBody>
          <a:bodyPr wrap="square" rtlCol="0">
            <a:spAutoFit/>
          </a:bodyPr>
          <a:lstStyle/>
          <a:p>
            <a:pPr algn="r"/>
            <a:r>
              <a:rPr lang="fa-IR" dirty="0" smtClean="0">
                <a:cs typeface="B Titr" panose="00000700000000000000" pitchFamily="2" charset="-78"/>
              </a:rPr>
              <a:t>حافظه حسی</a:t>
            </a:r>
            <a:endParaRPr lang="en-US" dirty="0">
              <a:cs typeface="B Titr" panose="00000700000000000000" pitchFamily="2" charset="-78"/>
            </a:endParaRPr>
          </a:p>
        </p:txBody>
      </p:sp>
      <p:sp>
        <p:nvSpPr>
          <p:cNvPr id="17" name="TextBox 16"/>
          <p:cNvSpPr txBox="1"/>
          <p:nvPr/>
        </p:nvSpPr>
        <p:spPr>
          <a:xfrm>
            <a:off x="5232399" y="1519514"/>
            <a:ext cx="1860549" cy="369332"/>
          </a:xfrm>
          <a:prstGeom prst="rect">
            <a:avLst/>
          </a:prstGeom>
          <a:noFill/>
        </p:spPr>
        <p:txBody>
          <a:bodyPr wrap="square" rtlCol="0">
            <a:spAutoFit/>
          </a:bodyPr>
          <a:lstStyle/>
          <a:p>
            <a:pPr algn="r"/>
            <a:r>
              <a:rPr lang="fa-IR" dirty="0" smtClean="0">
                <a:cs typeface="B Titr" panose="00000700000000000000" pitchFamily="2" charset="-78"/>
              </a:rPr>
              <a:t>حافظه کوتاه مدت</a:t>
            </a:r>
            <a:endParaRPr lang="en-US" dirty="0">
              <a:cs typeface="B Titr" panose="00000700000000000000" pitchFamily="2" charset="-78"/>
            </a:endParaRPr>
          </a:p>
        </p:txBody>
      </p:sp>
      <p:sp>
        <p:nvSpPr>
          <p:cNvPr id="18" name="TextBox 17"/>
          <p:cNvSpPr txBox="1"/>
          <p:nvPr/>
        </p:nvSpPr>
        <p:spPr>
          <a:xfrm>
            <a:off x="8953499" y="1530485"/>
            <a:ext cx="1816102" cy="369332"/>
          </a:xfrm>
          <a:prstGeom prst="rect">
            <a:avLst/>
          </a:prstGeom>
          <a:noFill/>
        </p:spPr>
        <p:txBody>
          <a:bodyPr wrap="square" rtlCol="0">
            <a:spAutoFit/>
          </a:bodyPr>
          <a:lstStyle/>
          <a:p>
            <a:pPr algn="r"/>
            <a:r>
              <a:rPr lang="fa-IR" dirty="0" smtClean="0">
                <a:cs typeface="B Titr" panose="00000700000000000000" pitchFamily="2" charset="-78"/>
              </a:rPr>
              <a:t>حافظه بلند مدت</a:t>
            </a:r>
            <a:endParaRPr lang="en-US" dirty="0">
              <a:cs typeface="B Titr" panose="00000700000000000000" pitchFamily="2" charset="-78"/>
            </a:endParaRPr>
          </a:p>
        </p:txBody>
      </p:sp>
      <p:sp>
        <p:nvSpPr>
          <p:cNvPr id="19" name="Text Box 2"/>
          <p:cNvSpPr txBox="1">
            <a:spLocks noChangeArrowheads="1"/>
          </p:cNvSpPr>
          <p:nvPr/>
        </p:nvSpPr>
        <p:spPr bwMode="auto">
          <a:xfrm>
            <a:off x="4320279" y="3187699"/>
            <a:ext cx="809625" cy="2611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07000"/>
              </a:lnSpc>
              <a:spcBef>
                <a:spcPts val="0"/>
              </a:spcBef>
              <a:spcAft>
                <a:spcPts val="800"/>
              </a:spcAft>
            </a:pPr>
            <a:r>
              <a:rPr lang="fa-IR" sz="1400" b="1" dirty="0" smtClean="0">
                <a:effectLst/>
                <a:latin typeface="Calibri" panose="020F0502020204030204" pitchFamily="34" charset="0"/>
                <a:ea typeface="Calibri" panose="020F0502020204030204" pitchFamily="34" charset="0"/>
                <a:cs typeface="B Zar" panose="00000400000000000000" pitchFamily="2" charset="-78"/>
              </a:rPr>
              <a:t>توجه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Slide Number Placeholder 2"/>
          <p:cNvSpPr>
            <a:spLocks noGrp="1"/>
          </p:cNvSpPr>
          <p:nvPr>
            <p:ph type="sldNum" sz="quarter" idx="12"/>
          </p:nvPr>
        </p:nvSpPr>
        <p:spPr/>
        <p:txBody>
          <a:bodyPr/>
          <a:lstStyle/>
          <a:p>
            <a:fld id="{4FAB73BC-B049-4115-A692-8D63A059BFB8}" type="slidenum">
              <a:rPr lang="en-US" smtClean="0"/>
              <a:pPr/>
              <a:t>2</a:t>
            </a:fld>
            <a:endParaRPr lang="en-US" dirty="0"/>
          </a:p>
        </p:txBody>
      </p:sp>
      <p:sp>
        <p:nvSpPr>
          <p:cNvPr id="20" name="Slide Number Placeholder 1"/>
          <p:cNvSpPr txBox="1">
            <a:spLocks/>
          </p:cNvSpPr>
          <p:nvPr/>
        </p:nvSpPr>
        <p:spPr>
          <a:xfrm>
            <a:off x="120724" y="6206303"/>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2</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581944747"/>
      </p:ext>
    </p:extLst>
  </p:cSld>
  <p:clrMapOvr>
    <a:masterClrMapping/>
  </p:clrMapOvr>
  <p:transition spd="med">
    <p:pul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6211" y="62663"/>
            <a:ext cx="5665789" cy="2064024"/>
          </a:xfrm>
        </p:spPr>
        <p:txBody>
          <a:bodyPr>
            <a:noAutofit/>
          </a:bodyPr>
          <a:lstStyle/>
          <a:p>
            <a:pPr rtl="1"/>
            <a:r>
              <a:rPr lang="fa-IR" sz="6000" b="1" dirty="0" smtClean="0">
                <a:latin typeface="IranNastaliq" panose="02000503000000020003" pitchFamily="2" charset="0"/>
                <a:cs typeface="IranNastaliq" panose="02000503000000020003" pitchFamily="2" charset="0"/>
              </a:rPr>
              <a:t/>
            </a:r>
            <a:br>
              <a:rPr lang="fa-IR" sz="6000" b="1" dirty="0" smtClean="0">
                <a:latin typeface="IranNastaliq" panose="02000503000000020003" pitchFamily="2" charset="0"/>
                <a:cs typeface="IranNastaliq" panose="02000503000000020003" pitchFamily="2" charset="0"/>
              </a:rPr>
            </a:br>
            <a:r>
              <a:rPr lang="fa-IR" sz="6000" b="1" dirty="0" err="1" smtClean="0">
                <a:latin typeface="IranNastaliq" panose="02000503000000020003" pitchFamily="2" charset="0"/>
                <a:cs typeface="IranNastaliq" panose="02000503000000020003" pitchFamily="2" charset="0"/>
              </a:rPr>
              <a:t>حاف</a:t>
            </a:r>
            <a:r>
              <a:rPr lang="fa-IR" sz="6000" b="1" dirty="0" smtClean="0">
                <a:latin typeface="IranNastaliq" panose="02000503000000020003" pitchFamily="2" charset="0"/>
                <a:cs typeface="IranNastaliq" panose="02000503000000020003" pitchFamily="2" charset="0"/>
              </a:rPr>
              <a:t>ــ</a:t>
            </a:r>
            <a:r>
              <a:rPr lang="fa-IR" sz="6000" b="1" dirty="0" err="1" smtClean="0">
                <a:latin typeface="IranNastaliq" panose="02000503000000020003" pitchFamily="2" charset="0"/>
                <a:cs typeface="IranNastaliq" panose="02000503000000020003" pitchFamily="2" charset="0"/>
              </a:rPr>
              <a:t>ظه</a:t>
            </a:r>
            <a:r>
              <a:rPr lang="fa-IR" sz="6000" b="1" dirty="0" smtClean="0">
                <a:latin typeface="IranNastaliq" panose="02000503000000020003" pitchFamily="2" charset="0"/>
                <a:cs typeface="IranNastaliq" panose="02000503000000020003" pitchFamily="2" charset="0"/>
              </a:rPr>
              <a:t> </a:t>
            </a:r>
            <a:r>
              <a:rPr lang="fa-IR" sz="6000" b="1" dirty="0">
                <a:latin typeface="IranNastaliq" panose="02000503000000020003" pitchFamily="2" charset="0"/>
                <a:cs typeface="IranNastaliq" panose="02000503000000020003" pitchFamily="2" charset="0"/>
              </a:rPr>
              <a:t>حسی</a:t>
            </a:r>
            <a:r>
              <a:rPr lang="en-US" sz="6000" dirty="0">
                <a:latin typeface="IranNastaliq" panose="02000503000000020003" pitchFamily="2" charset="0"/>
                <a:cs typeface="IranNastaliq" panose="02000503000000020003" pitchFamily="2" charset="0"/>
              </a:rPr>
              <a:t/>
            </a:r>
            <a:br>
              <a:rPr lang="en-US" sz="6000" dirty="0">
                <a:latin typeface="IranNastaliq" panose="02000503000000020003" pitchFamily="2" charset="0"/>
                <a:cs typeface="IranNastaliq" panose="02000503000000020003" pitchFamily="2" charset="0"/>
              </a:rPr>
            </a:br>
            <a:endParaRPr lang="en-US" sz="6000" dirty="0">
              <a:latin typeface="IranNastaliq" panose="02000503000000020003" pitchFamily="2" charset="0"/>
              <a:cs typeface="IranNastaliq" panose="02000503000000020003" pitchFamily="2" charset="0"/>
            </a:endParaRPr>
          </a:p>
        </p:txBody>
      </p:sp>
      <p:sp>
        <p:nvSpPr>
          <p:cNvPr id="4" name="TextBox 3"/>
          <p:cNvSpPr txBox="1"/>
          <p:nvPr/>
        </p:nvSpPr>
        <p:spPr>
          <a:xfrm>
            <a:off x="1733550" y="1341857"/>
            <a:ext cx="10160000" cy="1384995"/>
          </a:xfrm>
          <a:prstGeom prst="rect">
            <a:avLst/>
          </a:prstGeom>
          <a:noFill/>
        </p:spPr>
        <p:txBody>
          <a:bodyPr wrap="square" rtlCol="0">
            <a:spAutoFit/>
          </a:bodyPr>
          <a:lstStyle/>
          <a:p>
            <a:pPr algn="just" rtl="1"/>
            <a:endParaRPr lang="fa-IR" sz="2800" b="1" dirty="0" smtClean="0">
              <a:latin typeface="IranNastaliq" panose="02000503000000020003" pitchFamily="2" charset="0"/>
              <a:cs typeface="B Kamran" pitchFamily="2" charset="-78"/>
            </a:endParaRPr>
          </a:p>
          <a:p>
            <a:pPr algn="just" rtl="1"/>
            <a:r>
              <a:rPr lang="fa-IR" sz="2800" b="1" dirty="0" err="1" smtClean="0">
                <a:latin typeface="IranNastaliq" panose="02000503000000020003" pitchFamily="2" charset="0"/>
                <a:cs typeface="B Kamran" pitchFamily="2" charset="-78"/>
              </a:rPr>
              <a:t>حاف</a:t>
            </a:r>
            <a:r>
              <a:rPr lang="fa-IR" sz="2800" b="1" dirty="0" smtClean="0">
                <a:latin typeface="IranNastaliq" panose="02000503000000020003" pitchFamily="2" charset="0"/>
                <a:cs typeface="B Kamran" pitchFamily="2" charset="-78"/>
              </a:rPr>
              <a:t>ــ</a:t>
            </a:r>
            <a:r>
              <a:rPr lang="fa-IR" sz="2800" b="1" dirty="0" err="1" smtClean="0">
                <a:latin typeface="IranNastaliq" panose="02000503000000020003" pitchFamily="2" charset="0"/>
                <a:cs typeface="B Kamran" pitchFamily="2" charset="-78"/>
              </a:rPr>
              <a:t>ظه</a:t>
            </a:r>
            <a:r>
              <a:rPr lang="fa-IR" sz="2800" b="1" dirty="0" smtClean="0">
                <a:latin typeface="IranNastaliq" panose="02000503000000020003" pitchFamily="2" charset="0"/>
                <a:cs typeface="B Kamran" pitchFamily="2" charset="-78"/>
              </a:rPr>
              <a:t> </a:t>
            </a:r>
            <a:r>
              <a:rPr lang="fa-IR" sz="2800" b="1" dirty="0">
                <a:latin typeface="IranNastaliq" panose="02000503000000020003" pitchFamily="2" charset="0"/>
                <a:cs typeface="B Kamran" pitchFamily="2" charset="-78"/>
              </a:rPr>
              <a:t>حسی اطلاعات را در حالت حسی اصلی آن برای مدت کوتاهی، معمولا  چند دهم ثانیه نگه می </a:t>
            </a:r>
            <a:r>
              <a:rPr lang="fa-IR" sz="2800" b="1" dirty="0" smtClean="0">
                <a:latin typeface="IranNastaliq" panose="02000503000000020003" pitchFamily="2" charset="0"/>
                <a:cs typeface="B Kamran" pitchFamily="2" charset="-78"/>
              </a:rPr>
              <a:t>دارد. </a:t>
            </a:r>
          </a:p>
          <a:p>
            <a:pPr algn="just" rtl="1"/>
            <a:endParaRPr lang="en-US" sz="2800" dirty="0">
              <a:latin typeface="IranNastaliq" panose="02000503000000020003" pitchFamily="2" charset="0"/>
              <a:cs typeface="B Kamran" pitchFamily="2" charset="-78"/>
            </a:endParaRPr>
          </a:p>
        </p:txBody>
      </p:sp>
      <p:sp>
        <p:nvSpPr>
          <p:cNvPr id="5" name="TextBox 4"/>
          <p:cNvSpPr txBox="1"/>
          <p:nvPr/>
        </p:nvSpPr>
        <p:spPr>
          <a:xfrm>
            <a:off x="1543050" y="2531626"/>
            <a:ext cx="10350500" cy="1384995"/>
          </a:xfrm>
          <a:prstGeom prst="rect">
            <a:avLst/>
          </a:prstGeom>
          <a:noFill/>
        </p:spPr>
        <p:txBody>
          <a:bodyPr wrap="square" rtlCol="0">
            <a:spAutoFit/>
          </a:bodyPr>
          <a:lstStyle/>
          <a:p>
            <a:pPr algn="just" rtl="1">
              <a:lnSpc>
                <a:spcPct val="150000"/>
              </a:lnSpc>
            </a:pPr>
            <a:r>
              <a:rPr lang="fa-IR" sz="2800" dirty="0" smtClean="0">
                <a:latin typeface="IranNastaliq" panose="02000503000000020003" pitchFamily="2" charset="0"/>
                <a:cs typeface="B Compset" pitchFamily="2" charset="-78"/>
              </a:rPr>
              <a:t>در </a:t>
            </a:r>
            <a:r>
              <a:rPr lang="fa-IR" sz="2800" dirty="0">
                <a:latin typeface="IranNastaliq" panose="02000503000000020003" pitchFamily="2" charset="0"/>
                <a:cs typeface="B Compset" pitchFamily="2" charset="-78"/>
              </a:rPr>
              <a:t>مورد بینایی، افراد به جای محرک واقعی، </a:t>
            </a:r>
            <a:r>
              <a:rPr lang="fa-IR" sz="2800" dirty="0" smtClean="0">
                <a:latin typeface="IranNastaliq" panose="02000503000000020003" pitchFamily="2" charset="0"/>
                <a:cs typeface="B Compset" pitchFamily="2" charset="-78"/>
              </a:rPr>
              <a:t>رد </a:t>
            </a:r>
            <a:r>
              <a:rPr lang="fa-IR" sz="2800" dirty="0">
                <a:latin typeface="IranNastaliq" panose="02000503000000020003" pitchFamily="2" charset="0"/>
                <a:cs typeface="B Compset" pitchFamily="2" charset="-78"/>
              </a:rPr>
              <a:t>تصویری را از آن درک می کنند. اگر چراغ قوه ای را در تاریکی به سرعت حرکت دهید، رد تصویری را از آن مشاهده می کنید</a:t>
            </a:r>
            <a:r>
              <a:rPr lang="fa-IR" sz="2800" dirty="0" smtClean="0">
                <a:latin typeface="IranNastaliq" panose="02000503000000020003" pitchFamily="2" charset="0"/>
                <a:cs typeface="B Compset" pitchFamily="2" charset="-78"/>
              </a:rPr>
              <a:t>.</a:t>
            </a:r>
            <a:endParaRPr lang="en-US" sz="2800" dirty="0">
              <a:latin typeface="IranNastaliq" panose="02000503000000020003" pitchFamily="2" charset="0"/>
              <a:cs typeface="B Compset" pitchFamily="2" charset="-78"/>
            </a:endParaRPr>
          </a:p>
        </p:txBody>
      </p:sp>
      <p:sp>
        <p:nvSpPr>
          <p:cNvPr id="6" name="TextBox 5"/>
          <p:cNvSpPr txBox="1"/>
          <p:nvPr/>
        </p:nvSpPr>
        <p:spPr>
          <a:xfrm>
            <a:off x="1479550" y="3952228"/>
            <a:ext cx="10414000" cy="2031325"/>
          </a:xfrm>
          <a:prstGeom prst="rect">
            <a:avLst/>
          </a:prstGeom>
          <a:noFill/>
        </p:spPr>
        <p:txBody>
          <a:bodyPr wrap="square" rtlCol="0">
            <a:spAutoFit/>
          </a:bodyPr>
          <a:lstStyle/>
          <a:p>
            <a:pPr algn="just" rtl="1">
              <a:lnSpc>
                <a:spcPct val="150000"/>
              </a:lnSpc>
            </a:pPr>
            <a:r>
              <a:rPr lang="fa-IR" sz="2800" dirty="0">
                <a:latin typeface="IranNastaliq" panose="02000503000000020003" pitchFamily="2" charset="0"/>
                <a:cs typeface="B Compset" pitchFamily="2" charset="-78"/>
              </a:rPr>
              <a:t>جرج </a:t>
            </a:r>
            <a:r>
              <a:rPr lang="fa-IR" sz="2800" dirty="0" err="1">
                <a:latin typeface="IranNastaliq" panose="02000503000000020003" pitchFamily="2" charset="0"/>
                <a:cs typeface="B Compset" pitchFamily="2" charset="-78"/>
              </a:rPr>
              <a:t>اسپرلینگ</a:t>
            </a:r>
            <a:r>
              <a:rPr lang="fa-IR" sz="2800" dirty="0">
                <a:latin typeface="IranNastaliq" panose="02000503000000020003" pitchFamily="2" charset="0"/>
                <a:cs typeface="B Compset" pitchFamily="2" charset="-78"/>
              </a:rPr>
              <a:t> در یک آزمایش کلاسیک، نشان داد که رد </a:t>
            </a:r>
            <a:r>
              <a:rPr lang="fa-IR" sz="2800" dirty="0" err="1" smtClean="0">
                <a:latin typeface="IranNastaliq" panose="02000503000000020003" pitchFamily="2" charset="0"/>
                <a:cs typeface="B Compset" pitchFamily="2" charset="-78"/>
              </a:rPr>
              <a:t>حاف</a:t>
            </a:r>
            <a:r>
              <a:rPr lang="fa-IR" sz="2800" dirty="0" smtClean="0">
                <a:latin typeface="IranNastaliq" panose="02000503000000020003" pitchFamily="2" charset="0"/>
                <a:cs typeface="B Compset" pitchFamily="2" charset="-78"/>
              </a:rPr>
              <a:t>ــ</a:t>
            </a:r>
            <a:r>
              <a:rPr lang="fa-IR" sz="2800" dirty="0" err="1" smtClean="0">
                <a:latin typeface="IranNastaliq" panose="02000503000000020003" pitchFamily="2" charset="0"/>
                <a:cs typeface="B Compset" pitchFamily="2" charset="-78"/>
              </a:rPr>
              <a:t>ظه</a:t>
            </a:r>
            <a:r>
              <a:rPr lang="fa-IR" sz="2800" dirty="0" smtClean="0">
                <a:latin typeface="IranNastaliq" panose="02000503000000020003" pitchFamily="2" charset="0"/>
                <a:cs typeface="B Compset" pitchFamily="2" charset="-78"/>
              </a:rPr>
              <a:t> </a:t>
            </a:r>
            <a:r>
              <a:rPr lang="fa-IR" sz="2800" dirty="0">
                <a:latin typeface="IranNastaliq" panose="02000503000000020003" pitchFamily="2" charset="0"/>
                <a:cs typeface="B Compset" pitchFamily="2" charset="-78"/>
              </a:rPr>
              <a:t>در مخزن حسی دیداری تقریبا ظرف یک چهارم ثانیه از بین میرود. رد های </a:t>
            </a:r>
            <a:r>
              <a:rPr lang="fa-IR" sz="2800" dirty="0" err="1" smtClean="0">
                <a:latin typeface="IranNastaliq" panose="02000503000000020003" pitchFamily="2" charset="0"/>
                <a:cs typeface="B Compset" pitchFamily="2" charset="-78"/>
              </a:rPr>
              <a:t>حاف</a:t>
            </a:r>
            <a:r>
              <a:rPr lang="fa-IR" sz="2800" dirty="0" smtClean="0">
                <a:latin typeface="IranNastaliq" panose="02000503000000020003" pitchFamily="2" charset="0"/>
                <a:cs typeface="B Compset" pitchFamily="2" charset="-78"/>
              </a:rPr>
              <a:t>ــ</a:t>
            </a:r>
            <a:r>
              <a:rPr lang="fa-IR" sz="2800" dirty="0" err="1" smtClean="0">
                <a:latin typeface="IranNastaliq" panose="02000503000000020003" pitchFamily="2" charset="0"/>
                <a:cs typeface="B Compset" pitchFamily="2" charset="-78"/>
              </a:rPr>
              <a:t>ظه</a:t>
            </a:r>
            <a:r>
              <a:rPr lang="fa-IR" sz="2800" dirty="0" smtClean="0">
                <a:latin typeface="IranNastaliq" panose="02000503000000020003" pitchFamily="2" charset="0"/>
                <a:cs typeface="B Compset" pitchFamily="2" charset="-78"/>
              </a:rPr>
              <a:t> </a:t>
            </a:r>
            <a:r>
              <a:rPr lang="fa-IR" sz="2800" dirty="0">
                <a:latin typeface="IranNastaliq" panose="02000503000000020003" pitchFamily="2" charset="0"/>
                <a:cs typeface="B Compset" pitchFamily="2" charset="-78"/>
              </a:rPr>
              <a:t>در مخزن حسی شنوایی نیز تقریبا  یک چهارم ثانیه دوام دارند.(</a:t>
            </a:r>
            <a:r>
              <a:rPr lang="fa-IR" sz="2800" dirty="0" err="1">
                <a:latin typeface="IranNastaliq" panose="02000503000000020003" pitchFamily="2" charset="0"/>
                <a:cs typeface="B Compset" pitchFamily="2" charset="-78"/>
              </a:rPr>
              <a:t>ماسارو</a:t>
            </a:r>
            <a:r>
              <a:rPr lang="fa-IR" sz="2800" dirty="0">
                <a:latin typeface="IranNastaliq" panose="02000503000000020003" pitchFamily="2" charset="0"/>
                <a:cs typeface="B Compset" pitchFamily="2" charset="-78"/>
              </a:rPr>
              <a:t> و لوفتوس،1996)</a:t>
            </a:r>
            <a:endParaRPr lang="en-US" sz="2800" dirty="0">
              <a:latin typeface="IranNastaliq" panose="02000503000000020003" pitchFamily="2" charset="0"/>
              <a:cs typeface="B Compset" pitchFamily="2" charset="-78"/>
            </a:endParaRPr>
          </a:p>
        </p:txBody>
      </p:sp>
      <p:sp>
        <p:nvSpPr>
          <p:cNvPr id="3" name="Slide Number Placeholder 2"/>
          <p:cNvSpPr>
            <a:spLocks noGrp="1"/>
          </p:cNvSpPr>
          <p:nvPr>
            <p:ph type="sldNum" sz="quarter" idx="12"/>
          </p:nvPr>
        </p:nvSpPr>
        <p:spPr/>
        <p:txBody>
          <a:bodyPr/>
          <a:lstStyle/>
          <a:p>
            <a:fld id="{4FAB73BC-B049-4115-A692-8D63A059BFB8}" type="slidenum">
              <a:rPr lang="en-US" smtClean="0"/>
              <a:pPr/>
              <a:t>3</a:t>
            </a:fld>
            <a:endParaRPr lang="en-US" dirty="0"/>
          </a:p>
        </p:txBody>
      </p:sp>
      <p:sp>
        <p:nvSpPr>
          <p:cNvPr id="7" name="Slide Number Placeholder 1"/>
          <p:cNvSpPr txBox="1">
            <a:spLocks/>
          </p:cNvSpPr>
          <p:nvPr/>
        </p:nvSpPr>
        <p:spPr>
          <a:xfrm>
            <a:off x="172239" y="6260552"/>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3</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757356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90140" y="399245"/>
            <a:ext cx="4802189" cy="1693357"/>
          </a:xfrm>
        </p:spPr>
        <p:txBody>
          <a:bodyPr>
            <a:noAutofit/>
          </a:bodyPr>
          <a:lstStyle/>
          <a:p>
            <a:pPr rtl="1"/>
            <a:r>
              <a:rPr lang="en-US" sz="6000" b="1" dirty="0" smtClean="0">
                <a:latin typeface="IranNastaliq" panose="02000503000000020003" pitchFamily="2" charset="0"/>
                <a:cs typeface="IranNastaliq" panose="02000503000000020003" pitchFamily="2" charset="0"/>
              </a:rPr>
              <a:t/>
            </a:r>
            <a:br>
              <a:rPr lang="en-US" sz="6000" b="1" dirty="0" smtClean="0">
                <a:latin typeface="IranNastaliq" panose="02000503000000020003" pitchFamily="2" charset="0"/>
                <a:cs typeface="IranNastaliq" panose="02000503000000020003" pitchFamily="2" charset="0"/>
              </a:rPr>
            </a:br>
            <a:r>
              <a:rPr lang="en-US" sz="6000" b="1" dirty="0">
                <a:latin typeface="IranNastaliq" panose="02000503000000020003" pitchFamily="2" charset="0"/>
                <a:cs typeface="IranNastaliq" panose="02000503000000020003" pitchFamily="2" charset="0"/>
              </a:rPr>
              <a:t/>
            </a:r>
            <a:br>
              <a:rPr lang="en-US" sz="6000" b="1" dirty="0">
                <a:latin typeface="IranNastaliq" panose="02000503000000020003" pitchFamily="2" charset="0"/>
                <a:cs typeface="IranNastaliq" panose="02000503000000020003" pitchFamily="2" charset="0"/>
              </a:rPr>
            </a:br>
            <a:r>
              <a:rPr lang="fa-IR" sz="6000" b="1" dirty="0" smtClean="0">
                <a:latin typeface="IranNastaliq" panose="02000503000000020003" pitchFamily="2" charset="0"/>
                <a:cs typeface="IranNastaliq" panose="02000503000000020003" pitchFamily="2" charset="0"/>
              </a:rPr>
              <a:t>حافــــــــظه </a:t>
            </a:r>
            <a:r>
              <a:rPr lang="fa-IR" sz="6000" b="1" dirty="0">
                <a:latin typeface="IranNastaliq" panose="02000503000000020003" pitchFamily="2" charset="0"/>
                <a:cs typeface="IranNastaliq" panose="02000503000000020003" pitchFamily="2" charset="0"/>
              </a:rPr>
              <a:t>کوتاه مدت</a:t>
            </a:r>
            <a:r>
              <a:rPr lang="en-US" sz="6000" dirty="0">
                <a:latin typeface="IranNastaliq" panose="02000503000000020003" pitchFamily="2" charset="0"/>
                <a:cs typeface="IranNastaliq" panose="02000503000000020003" pitchFamily="2" charset="0"/>
              </a:rPr>
              <a:t/>
            </a:r>
            <a:br>
              <a:rPr lang="en-US" sz="6000" dirty="0">
                <a:latin typeface="IranNastaliq" panose="02000503000000020003" pitchFamily="2" charset="0"/>
                <a:cs typeface="IranNastaliq" panose="02000503000000020003" pitchFamily="2" charset="0"/>
              </a:rPr>
            </a:br>
            <a:endParaRPr lang="en-US" sz="6000" dirty="0">
              <a:latin typeface="IranNastaliq" panose="02000503000000020003" pitchFamily="2" charset="0"/>
              <a:cs typeface="IranNastaliq" panose="02000503000000020003" pitchFamily="2" charset="0"/>
            </a:endParaRPr>
          </a:p>
        </p:txBody>
      </p:sp>
      <p:sp>
        <p:nvSpPr>
          <p:cNvPr id="4" name="TextBox 3"/>
          <p:cNvSpPr txBox="1"/>
          <p:nvPr/>
        </p:nvSpPr>
        <p:spPr>
          <a:xfrm>
            <a:off x="1107581" y="1428532"/>
            <a:ext cx="10268857" cy="2308324"/>
          </a:xfrm>
          <a:prstGeom prst="rect">
            <a:avLst/>
          </a:prstGeom>
          <a:noFill/>
        </p:spPr>
        <p:txBody>
          <a:bodyPr wrap="square" rtlCol="0">
            <a:spAutoFit/>
          </a:bodyPr>
          <a:lstStyle/>
          <a:p>
            <a:pPr algn="r" rtl="1">
              <a:lnSpc>
                <a:spcPct val="150000"/>
              </a:lnSpc>
            </a:pPr>
            <a:endParaRPr lang="en-US" sz="3200" b="1" dirty="0" smtClean="0">
              <a:effectLst>
                <a:outerShdw blurRad="38100" dist="38100" dir="2700000" algn="tl">
                  <a:srgbClr val="000000">
                    <a:alpha val="43137"/>
                  </a:srgbClr>
                </a:outerShdw>
              </a:effectLst>
              <a:latin typeface="IranNastaliq" panose="02000503000000020003" pitchFamily="2" charset="0"/>
              <a:cs typeface="B Kamran" pitchFamily="2" charset="-78"/>
            </a:endParaRPr>
          </a:p>
          <a:p>
            <a:pPr algn="r" rtl="1">
              <a:lnSpc>
                <a:spcPct val="150000"/>
              </a:lnSpc>
            </a:pP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حافـــــظه </a:t>
            </a:r>
            <a:r>
              <a:rPr lang="fa-IR" sz="3200" b="1" dirty="0">
                <a:effectLst>
                  <a:outerShdw blurRad="38100" dist="38100" dir="2700000" algn="tl">
                    <a:srgbClr val="000000">
                      <a:alpha val="43137"/>
                    </a:srgbClr>
                  </a:outerShdw>
                </a:effectLst>
                <a:latin typeface="IranNastaliq" panose="02000503000000020003" pitchFamily="2" charset="0"/>
                <a:cs typeface="B Kamran" pitchFamily="2" charset="-78"/>
              </a:rPr>
              <a:t>کوتاه مدت (</a:t>
            </a:r>
            <a:r>
              <a:rPr lang="en-US" sz="3200" b="1" dirty="0">
                <a:effectLst>
                  <a:outerShdw blurRad="38100" dist="38100" dir="2700000" algn="tl">
                    <a:srgbClr val="000000">
                      <a:alpha val="43137"/>
                    </a:srgbClr>
                  </a:outerShdw>
                </a:effectLst>
                <a:latin typeface="IranNastaliq" panose="02000503000000020003" pitchFamily="2" charset="0"/>
                <a:cs typeface="B Kamran" pitchFamily="2" charset="-78"/>
              </a:rPr>
              <a:t>STM</a:t>
            </a:r>
            <a:r>
              <a:rPr lang="fa-IR" sz="3200" b="1" dirty="0">
                <a:effectLst>
                  <a:outerShdw blurRad="38100" dist="38100" dir="2700000" algn="tl">
                    <a:srgbClr val="000000">
                      <a:alpha val="43137"/>
                    </a:srgbClr>
                  </a:outerShdw>
                </a:effectLst>
                <a:latin typeface="IranNastaliq" panose="02000503000000020003" pitchFamily="2" charset="0"/>
                <a:cs typeface="B Kamran" pitchFamily="2" charset="-78"/>
              </a:rPr>
              <a:t>) مخزن کم </a:t>
            </a: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گنجا </a:t>
            </a:r>
            <a:r>
              <a:rPr lang="fa-IR" sz="3200" b="1" dirty="0" err="1" smtClean="0">
                <a:effectLst>
                  <a:outerShdw blurRad="38100" dist="38100" dir="2700000" algn="tl">
                    <a:srgbClr val="000000">
                      <a:alpha val="43137"/>
                    </a:srgbClr>
                  </a:outerShdw>
                </a:effectLst>
                <a:latin typeface="IranNastaliq" panose="02000503000000020003" pitchFamily="2" charset="0"/>
                <a:cs typeface="B Kamran" pitchFamily="2" charset="-78"/>
              </a:rPr>
              <a:t>یشی</a:t>
            </a: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 </a:t>
            </a:r>
            <a:r>
              <a:rPr lang="fa-IR" sz="3200" b="1" dirty="0">
                <a:effectLst>
                  <a:outerShdw blurRad="38100" dist="38100" dir="2700000" algn="tl">
                    <a:srgbClr val="000000">
                      <a:alpha val="43137"/>
                    </a:srgbClr>
                  </a:outerShdw>
                </a:effectLst>
                <a:latin typeface="IranNastaliq" panose="02000503000000020003" pitchFamily="2" charset="0"/>
                <a:cs typeface="B Kamran" pitchFamily="2" charset="-78"/>
              </a:rPr>
              <a:t>است که می تواند اطلاعات مرور شده را در حدود 20 ثانیه نگه دارد. </a:t>
            </a:r>
            <a:endParaRPr lang="en-US" sz="3200" dirty="0">
              <a:effectLst>
                <a:outerShdw blurRad="38100" dist="38100" dir="2700000" algn="tl">
                  <a:srgbClr val="000000">
                    <a:alpha val="43137"/>
                  </a:srgbClr>
                </a:outerShdw>
              </a:effectLst>
              <a:latin typeface="IranNastaliq" panose="02000503000000020003" pitchFamily="2" charset="0"/>
              <a:cs typeface="B Kamran" pitchFamily="2" charset="-78"/>
            </a:endParaRPr>
          </a:p>
        </p:txBody>
      </p:sp>
      <p:sp>
        <p:nvSpPr>
          <p:cNvPr id="5" name="TextBox 4"/>
          <p:cNvSpPr txBox="1"/>
          <p:nvPr/>
        </p:nvSpPr>
        <p:spPr>
          <a:xfrm>
            <a:off x="1107581" y="3736856"/>
            <a:ext cx="10406232" cy="2246769"/>
          </a:xfrm>
          <a:prstGeom prst="rect">
            <a:avLst/>
          </a:prstGeom>
          <a:noFill/>
        </p:spPr>
        <p:txBody>
          <a:bodyPr wrap="square" rtlCol="0">
            <a:spAutoFit/>
          </a:bodyPr>
          <a:lstStyle/>
          <a:p>
            <a:pPr algn="just" rtl="1"/>
            <a:r>
              <a:rPr lang="en-US" sz="2800" b="1" dirty="0">
                <a:latin typeface="IranNastaliq" panose="02000503000000020003" pitchFamily="2" charset="0"/>
                <a:cs typeface="B Compset" pitchFamily="2" charset="-78"/>
              </a:rPr>
              <a:t> </a:t>
            </a:r>
            <a:r>
              <a:rPr lang="fa-IR" sz="2800" dirty="0">
                <a:latin typeface="IranNastaliq" panose="02000503000000020003" pitchFamily="2" charset="0"/>
                <a:cs typeface="B Compset" pitchFamily="2" charset="-78"/>
              </a:rPr>
              <a:t>در مقابل، اطلاعات اندوخته شده در </a:t>
            </a:r>
            <a:r>
              <a:rPr lang="fa-IR" sz="2800" dirty="0" err="1" smtClean="0">
                <a:latin typeface="IranNastaliq" panose="02000503000000020003" pitchFamily="2" charset="0"/>
                <a:cs typeface="B Compset" pitchFamily="2" charset="-78"/>
              </a:rPr>
              <a:t>حاف</a:t>
            </a:r>
            <a:r>
              <a:rPr lang="fa-IR" sz="2800" dirty="0" smtClean="0">
                <a:latin typeface="IranNastaliq" panose="02000503000000020003" pitchFamily="2" charset="0"/>
                <a:cs typeface="B Compset" pitchFamily="2" charset="-78"/>
              </a:rPr>
              <a:t>ــ</a:t>
            </a:r>
            <a:r>
              <a:rPr lang="fa-IR" sz="2800" dirty="0" err="1" smtClean="0">
                <a:latin typeface="IranNastaliq" panose="02000503000000020003" pitchFamily="2" charset="0"/>
                <a:cs typeface="B Compset" pitchFamily="2" charset="-78"/>
              </a:rPr>
              <a:t>ظه</a:t>
            </a:r>
            <a:r>
              <a:rPr lang="fa-IR" sz="2800" dirty="0" smtClean="0">
                <a:latin typeface="IranNastaliq" panose="02000503000000020003" pitchFamily="2" charset="0"/>
                <a:cs typeface="B Compset" pitchFamily="2" charset="-78"/>
              </a:rPr>
              <a:t> </a:t>
            </a:r>
            <a:r>
              <a:rPr lang="fa-IR" sz="2800" dirty="0">
                <a:latin typeface="IranNastaliq" panose="02000503000000020003" pitchFamily="2" charset="0"/>
                <a:cs typeface="B Compset" pitchFamily="2" charset="-78"/>
              </a:rPr>
              <a:t>بلند مدت میتواند هفته ها، ماهها یا سالها دوام بیاورد. </a:t>
            </a:r>
            <a:endParaRPr lang="en-US" sz="2800" dirty="0">
              <a:latin typeface="IranNastaliq" panose="02000503000000020003" pitchFamily="2" charset="0"/>
              <a:cs typeface="B Compset" pitchFamily="2" charset="-78"/>
            </a:endParaRPr>
          </a:p>
          <a:p>
            <a:pPr algn="just" rtl="1">
              <a:spcAft>
                <a:spcPts val="1800"/>
              </a:spcAft>
            </a:pPr>
            <a:r>
              <a:rPr lang="fa-IR" sz="2800" dirty="0">
                <a:latin typeface="IranNastaliq" panose="02000503000000020003" pitchFamily="2" charset="0"/>
                <a:cs typeface="B Compset" pitchFamily="2" charset="-78"/>
              </a:rPr>
              <a:t>در عمل شما می توانید اطلاعات را در </a:t>
            </a:r>
            <a:r>
              <a:rPr lang="fa-IR" sz="2800" dirty="0" err="1" smtClean="0">
                <a:latin typeface="IranNastaliq" panose="02000503000000020003" pitchFamily="2" charset="0"/>
                <a:cs typeface="B Compset" pitchFamily="2" charset="-78"/>
              </a:rPr>
              <a:t>حاف</a:t>
            </a:r>
            <a:r>
              <a:rPr lang="fa-IR" sz="2800" dirty="0" smtClean="0">
                <a:latin typeface="IranNastaliq" panose="02000503000000020003" pitchFamily="2" charset="0"/>
                <a:cs typeface="B Compset" pitchFamily="2" charset="-78"/>
              </a:rPr>
              <a:t>ــ</a:t>
            </a:r>
            <a:r>
              <a:rPr lang="fa-IR" sz="2800" dirty="0" err="1" smtClean="0">
                <a:latin typeface="IranNastaliq" panose="02000503000000020003" pitchFamily="2" charset="0"/>
                <a:cs typeface="B Compset" pitchFamily="2" charset="-78"/>
              </a:rPr>
              <a:t>ظه</a:t>
            </a:r>
            <a:r>
              <a:rPr lang="fa-IR" sz="2800" dirty="0" smtClean="0">
                <a:latin typeface="IranNastaliq" panose="02000503000000020003" pitchFamily="2" charset="0"/>
                <a:cs typeface="B Compset" pitchFamily="2" charset="-78"/>
              </a:rPr>
              <a:t> </a:t>
            </a:r>
            <a:r>
              <a:rPr lang="fa-IR" sz="2800" dirty="0">
                <a:latin typeface="IranNastaliq" panose="02000503000000020003" pitchFamily="2" charset="0"/>
                <a:cs typeface="B Compset" pitchFamily="2" charset="-78"/>
              </a:rPr>
              <a:t>کوتاه مدت خود طولانی تر از 20 ثانیه نگهدارید. چگونه؟ </a:t>
            </a:r>
            <a:r>
              <a:rPr lang="fa-IR" sz="2800" b="1" dirty="0">
                <a:latin typeface="IranNastaliq" panose="02000503000000020003" pitchFamily="2" charset="0"/>
                <a:cs typeface="B Compset" pitchFamily="2" charset="-78"/>
              </a:rPr>
              <a:t>با پرداختن به مرور ذهنی؛ فرایند به زبان آوردن مکرر یا فکر کردن به اطلاعات.</a:t>
            </a:r>
            <a:r>
              <a:rPr lang="fa-IR" sz="2800" dirty="0">
                <a:latin typeface="IranNastaliq" panose="02000503000000020003" pitchFamily="2" charset="0"/>
                <a:cs typeface="B Compset" pitchFamily="2" charset="-78"/>
              </a:rPr>
              <a:t> </a:t>
            </a:r>
            <a:r>
              <a:rPr lang="fa-IR" sz="2000" dirty="0" smtClean="0">
                <a:latin typeface="IranNastaliq" panose="02000503000000020003" pitchFamily="2" charset="0"/>
                <a:cs typeface="B Compset" pitchFamily="2" charset="-78"/>
              </a:rPr>
              <a:t>مثل موقعی که شماره تلفنی را از 118میگیریم</a:t>
            </a:r>
            <a:endParaRPr lang="en-US" sz="3200" dirty="0">
              <a:latin typeface="IranNastaliq" panose="02000503000000020003" pitchFamily="2" charset="0"/>
              <a:cs typeface="B Compset" pitchFamily="2" charset="-78"/>
            </a:endParaRPr>
          </a:p>
        </p:txBody>
      </p:sp>
      <p:sp>
        <p:nvSpPr>
          <p:cNvPr id="3" name="Slide Number Placeholder 2"/>
          <p:cNvSpPr>
            <a:spLocks noGrp="1"/>
          </p:cNvSpPr>
          <p:nvPr>
            <p:ph type="sldNum" sz="quarter" idx="12"/>
          </p:nvPr>
        </p:nvSpPr>
        <p:spPr/>
        <p:txBody>
          <a:bodyPr/>
          <a:lstStyle/>
          <a:p>
            <a:fld id="{4FAB73BC-B049-4115-A692-8D63A059BFB8}" type="slidenum">
              <a:rPr lang="en-US" smtClean="0"/>
              <a:pPr/>
              <a:t>4</a:t>
            </a:fld>
            <a:endParaRPr lang="en-US" dirty="0"/>
          </a:p>
        </p:txBody>
      </p:sp>
      <p:sp>
        <p:nvSpPr>
          <p:cNvPr id="6" name="Slide Number Placeholder 1"/>
          <p:cNvSpPr txBox="1">
            <a:spLocks/>
          </p:cNvSpPr>
          <p:nvPr/>
        </p:nvSpPr>
        <p:spPr>
          <a:xfrm>
            <a:off x="159361" y="6250081"/>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4</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10943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additive="base">
                                        <p:cTn id="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wipe(down)">
                                      <p:cBhvr>
                                        <p:cTn id="13" dur="580">
                                          <p:stCondLst>
                                            <p:cond delay="0"/>
                                          </p:stCondLst>
                                        </p:cTn>
                                        <p:tgtEl>
                                          <p:spTgt spid="5">
                                            <p:txEl>
                                              <p:pRg st="0" end="0"/>
                                            </p:txEl>
                                          </p:spTgt>
                                        </p:tgtEl>
                                      </p:cBhvr>
                                    </p:animEffect>
                                    <p:anim calcmode="lin" valueType="num">
                                      <p:cBhvr>
                                        <p:cTn id="14" dur="1822" tmFilter="0,0; 0.14,0.36; 0.43,0.73; 0.71,0.91; 1.0,1.0">
                                          <p:stCondLst>
                                            <p:cond delay="0"/>
                                          </p:stCondLst>
                                        </p:cTn>
                                        <p:tgtEl>
                                          <p:spTgt spid="5">
                                            <p:txEl>
                                              <p:pRg st="0" end="0"/>
                                            </p:txEl>
                                          </p:spTgt>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5">
                                            <p:txEl>
                                              <p:pRg st="0" end="0"/>
                                            </p:txEl>
                                          </p:spTgt>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5">
                                            <p:txEl>
                                              <p:pRg st="0" end="0"/>
                                            </p:txEl>
                                          </p:spTgt>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5">
                                            <p:txEl>
                                              <p:pRg st="0" end="0"/>
                                            </p:txEl>
                                          </p:spTgt>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5">
                                            <p:txEl>
                                              <p:pRg st="0" end="0"/>
                                            </p:txEl>
                                          </p:spTgt>
                                        </p:tgtEl>
                                        <p:attrNameLst>
                                          <p:attrName>ppt_y</p:attrName>
                                        </p:attrNameLst>
                                      </p:cBhvr>
                                      <p:tavLst>
                                        <p:tav tm="0" fmla="#ppt_y-sin(pi*$)/81">
                                          <p:val>
                                            <p:fltVal val="0"/>
                                          </p:val>
                                        </p:tav>
                                        <p:tav tm="100000">
                                          <p:val>
                                            <p:fltVal val="1"/>
                                          </p:val>
                                        </p:tav>
                                      </p:tavLst>
                                    </p:anim>
                                    <p:animScale>
                                      <p:cBhvr>
                                        <p:cTn id="19" dur="26">
                                          <p:stCondLst>
                                            <p:cond delay="650"/>
                                          </p:stCondLst>
                                        </p:cTn>
                                        <p:tgtEl>
                                          <p:spTgt spid="5">
                                            <p:txEl>
                                              <p:pRg st="0" end="0"/>
                                            </p:txEl>
                                          </p:spTgt>
                                        </p:tgtEl>
                                      </p:cBhvr>
                                      <p:to x="100000" y="60000"/>
                                    </p:animScale>
                                    <p:animScale>
                                      <p:cBhvr>
                                        <p:cTn id="20" dur="166" decel="50000">
                                          <p:stCondLst>
                                            <p:cond delay="676"/>
                                          </p:stCondLst>
                                        </p:cTn>
                                        <p:tgtEl>
                                          <p:spTgt spid="5">
                                            <p:txEl>
                                              <p:pRg st="0" end="0"/>
                                            </p:txEl>
                                          </p:spTgt>
                                        </p:tgtEl>
                                      </p:cBhvr>
                                      <p:to x="100000" y="100000"/>
                                    </p:animScale>
                                    <p:animScale>
                                      <p:cBhvr>
                                        <p:cTn id="21" dur="26">
                                          <p:stCondLst>
                                            <p:cond delay="1312"/>
                                          </p:stCondLst>
                                        </p:cTn>
                                        <p:tgtEl>
                                          <p:spTgt spid="5">
                                            <p:txEl>
                                              <p:pRg st="0" end="0"/>
                                            </p:txEl>
                                          </p:spTgt>
                                        </p:tgtEl>
                                      </p:cBhvr>
                                      <p:to x="100000" y="80000"/>
                                    </p:animScale>
                                    <p:animScale>
                                      <p:cBhvr>
                                        <p:cTn id="22" dur="166" decel="50000">
                                          <p:stCondLst>
                                            <p:cond delay="1338"/>
                                          </p:stCondLst>
                                        </p:cTn>
                                        <p:tgtEl>
                                          <p:spTgt spid="5">
                                            <p:txEl>
                                              <p:pRg st="0" end="0"/>
                                            </p:txEl>
                                          </p:spTgt>
                                        </p:tgtEl>
                                      </p:cBhvr>
                                      <p:to x="100000" y="100000"/>
                                    </p:animScale>
                                    <p:animScale>
                                      <p:cBhvr>
                                        <p:cTn id="23" dur="26">
                                          <p:stCondLst>
                                            <p:cond delay="1642"/>
                                          </p:stCondLst>
                                        </p:cTn>
                                        <p:tgtEl>
                                          <p:spTgt spid="5">
                                            <p:txEl>
                                              <p:pRg st="0" end="0"/>
                                            </p:txEl>
                                          </p:spTgt>
                                        </p:tgtEl>
                                      </p:cBhvr>
                                      <p:to x="100000" y="90000"/>
                                    </p:animScale>
                                    <p:animScale>
                                      <p:cBhvr>
                                        <p:cTn id="24" dur="166" decel="50000">
                                          <p:stCondLst>
                                            <p:cond delay="1668"/>
                                          </p:stCondLst>
                                        </p:cTn>
                                        <p:tgtEl>
                                          <p:spTgt spid="5">
                                            <p:txEl>
                                              <p:pRg st="0" end="0"/>
                                            </p:txEl>
                                          </p:spTgt>
                                        </p:tgtEl>
                                      </p:cBhvr>
                                      <p:to x="100000" y="100000"/>
                                    </p:animScale>
                                    <p:animScale>
                                      <p:cBhvr>
                                        <p:cTn id="25" dur="26">
                                          <p:stCondLst>
                                            <p:cond delay="1808"/>
                                          </p:stCondLst>
                                        </p:cTn>
                                        <p:tgtEl>
                                          <p:spTgt spid="5">
                                            <p:txEl>
                                              <p:pRg st="0" end="0"/>
                                            </p:txEl>
                                          </p:spTgt>
                                        </p:tgtEl>
                                      </p:cBhvr>
                                      <p:to x="100000" y="95000"/>
                                    </p:animScale>
                                    <p:animScale>
                                      <p:cBhvr>
                                        <p:cTn id="26" dur="166" decel="50000">
                                          <p:stCondLst>
                                            <p:cond delay="1834"/>
                                          </p:stCondLst>
                                        </p:cTn>
                                        <p:tgtEl>
                                          <p:spTgt spid="5">
                                            <p:txEl>
                                              <p:pRg st="0" end="0"/>
                                            </p:txEl>
                                          </p:spTgt>
                                        </p:tgtEl>
                                      </p:cBhvr>
                                      <p:to x="100000" y="100000"/>
                                    </p:animScale>
                                  </p:childTnLst>
                                </p:cTn>
                              </p:par>
                              <p:par>
                                <p:cTn id="27" presetID="26" presetClass="entr" presetSubtype="0" fill="hold" nodeType="with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Effect transition="in" filter="wipe(down)">
                                      <p:cBhvr>
                                        <p:cTn id="29" dur="580">
                                          <p:stCondLst>
                                            <p:cond delay="0"/>
                                          </p:stCondLst>
                                        </p:cTn>
                                        <p:tgtEl>
                                          <p:spTgt spid="5">
                                            <p:txEl>
                                              <p:pRg st="1" end="1"/>
                                            </p:txEl>
                                          </p:spTgt>
                                        </p:tgtEl>
                                      </p:cBhvr>
                                    </p:animEffect>
                                    <p:anim calcmode="lin" valueType="num">
                                      <p:cBhvr>
                                        <p:cTn id="30" dur="1822" tmFilter="0,0; 0.14,0.36; 0.43,0.73; 0.71,0.91; 1.0,1.0">
                                          <p:stCondLst>
                                            <p:cond delay="0"/>
                                          </p:stCondLst>
                                        </p:cTn>
                                        <p:tgtEl>
                                          <p:spTgt spid="5">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5">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5">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5">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5">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5">
                                            <p:txEl>
                                              <p:pRg st="1" end="1"/>
                                            </p:txEl>
                                          </p:spTgt>
                                        </p:tgtEl>
                                      </p:cBhvr>
                                      <p:to x="100000" y="60000"/>
                                    </p:animScale>
                                    <p:animScale>
                                      <p:cBhvr>
                                        <p:cTn id="36" dur="166" decel="50000">
                                          <p:stCondLst>
                                            <p:cond delay="676"/>
                                          </p:stCondLst>
                                        </p:cTn>
                                        <p:tgtEl>
                                          <p:spTgt spid="5">
                                            <p:txEl>
                                              <p:pRg st="1" end="1"/>
                                            </p:txEl>
                                          </p:spTgt>
                                        </p:tgtEl>
                                      </p:cBhvr>
                                      <p:to x="100000" y="100000"/>
                                    </p:animScale>
                                    <p:animScale>
                                      <p:cBhvr>
                                        <p:cTn id="37" dur="26">
                                          <p:stCondLst>
                                            <p:cond delay="1312"/>
                                          </p:stCondLst>
                                        </p:cTn>
                                        <p:tgtEl>
                                          <p:spTgt spid="5">
                                            <p:txEl>
                                              <p:pRg st="1" end="1"/>
                                            </p:txEl>
                                          </p:spTgt>
                                        </p:tgtEl>
                                      </p:cBhvr>
                                      <p:to x="100000" y="80000"/>
                                    </p:animScale>
                                    <p:animScale>
                                      <p:cBhvr>
                                        <p:cTn id="38" dur="166" decel="50000">
                                          <p:stCondLst>
                                            <p:cond delay="1338"/>
                                          </p:stCondLst>
                                        </p:cTn>
                                        <p:tgtEl>
                                          <p:spTgt spid="5">
                                            <p:txEl>
                                              <p:pRg st="1" end="1"/>
                                            </p:txEl>
                                          </p:spTgt>
                                        </p:tgtEl>
                                      </p:cBhvr>
                                      <p:to x="100000" y="100000"/>
                                    </p:animScale>
                                    <p:animScale>
                                      <p:cBhvr>
                                        <p:cTn id="39" dur="26">
                                          <p:stCondLst>
                                            <p:cond delay="1642"/>
                                          </p:stCondLst>
                                        </p:cTn>
                                        <p:tgtEl>
                                          <p:spTgt spid="5">
                                            <p:txEl>
                                              <p:pRg st="1" end="1"/>
                                            </p:txEl>
                                          </p:spTgt>
                                        </p:tgtEl>
                                      </p:cBhvr>
                                      <p:to x="100000" y="90000"/>
                                    </p:animScale>
                                    <p:animScale>
                                      <p:cBhvr>
                                        <p:cTn id="40" dur="166" decel="50000">
                                          <p:stCondLst>
                                            <p:cond delay="1668"/>
                                          </p:stCondLst>
                                        </p:cTn>
                                        <p:tgtEl>
                                          <p:spTgt spid="5">
                                            <p:txEl>
                                              <p:pRg st="1" end="1"/>
                                            </p:txEl>
                                          </p:spTgt>
                                        </p:tgtEl>
                                      </p:cBhvr>
                                      <p:to x="100000" y="100000"/>
                                    </p:animScale>
                                    <p:animScale>
                                      <p:cBhvr>
                                        <p:cTn id="41" dur="26">
                                          <p:stCondLst>
                                            <p:cond delay="1808"/>
                                          </p:stCondLst>
                                        </p:cTn>
                                        <p:tgtEl>
                                          <p:spTgt spid="5">
                                            <p:txEl>
                                              <p:pRg st="1" end="1"/>
                                            </p:txEl>
                                          </p:spTgt>
                                        </p:tgtEl>
                                      </p:cBhvr>
                                      <p:to x="100000" y="95000"/>
                                    </p:animScale>
                                    <p:animScale>
                                      <p:cBhvr>
                                        <p:cTn id="42" dur="166" decel="50000">
                                          <p:stCondLst>
                                            <p:cond delay="1834"/>
                                          </p:stCondLst>
                                        </p:cTn>
                                        <p:tgtEl>
                                          <p:spTgt spid="5">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66800" y="0"/>
            <a:ext cx="10528300" cy="3416320"/>
          </a:xfrm>
          <a:prstGeom prst="rect">
            <a:avLst/>
          </a:prstGeom>
          <a:noFill/>
        </p:spPr>
        <p:txBody>
          <a:bodyPr wrap="square" rtlCol="0">
            <a:spAutoFit/>
          </a:bodyPr>
          <a:lstStyle/>
          <a:p>
            <a:pPr algn="just" rtl="1">
              <a:lnSpc>
                <a:spcPct val="150000"/>
              </a:lnSpc>
            </a:pPr>
            <a:r>
              <a:rPr lang="fa-IR" sz="4800" b="1" dirty="0">
                <a:latin typeface="IranNastaliq" panose="02000503000000020003" pitchFamily="2" charset="0"/>
                <a:cs typeface="IranNastaliq" panose="02000503000000020003" pitchFamily="2" charset="0"/>
              </a:rPr>
              <a:t>دوام </a:t>
            </a:r>
            <a:r>
              <a:rPr lang="fa-IR" sz="4800" b="1" dirty="0" err="1">
                <a:latin typeface="IranNastaliq" panose="02000503000000020003" pitchFamily="2" charset="0"/>
                <a:cs typeface="IranNastaliq" panose="02000503000000020003" pitchFamily="2" charset="0"/>
              </a:rPr>
              <a:t>اندوزش</a:t>
            </a:r>
            <a:endParaRPr lang="en-US" sz="4800" dirty="0">
              <a:latin typeface="IranNastaliq" panose="02000503000000020003" pitchFamily="2" charset="0"/>
              <a:cs typeface="IranNastaliq" panose="02000503000000020003" pitchFamily="2" charset="0"/>
            </a:endParaRPr>
          </a:p>
          <a:p>
            <a:pPr algn="just" rtl="1">
              <a:lnSpc>
                <a:spcPct val="150000"/>
              </a:lnSpc>
            </a:pPr>
            <a:endParaRPr lang="fa-IR" sz="3200" dirty="0" smtClean="0">
              <a:latin typeface="IranNastaliq" panose="02000503000000020003" pitchFamily="2" charset="0"/>
              <a:cs typeface="IranNastaliq" panose="02000503000000020003" pitchFamily="2" charset="0"/>
            </a:endParaRPr>
          </a:p>
          <a:p>
            <a:pPr algn="just" rtl="1">
              <a:lnSpc>
                <a:spcPct val="150000"/>
              </a:lnSpc>
            </a:pP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اطلاعات </a:t>
            </a:r>
            <a:r>
              <a:rPr lang="fa-IR" sz="3200" b="1" dirty="0">
                <a:effectLst>
                  <a:outerShdw blurRad="38100" dist="38100" dir="2700000" algn="tl">
                    <a:srgbClr val="000000">
                      <a:alpha val="43137"/>
                    </a:srgbClr>
                  </a:outerShdw>
                </a:effectLst>
                <a:latin typeface="IranNastaliq" panose="02000503000000020003" pitchFamily="2" charset="0"/>
                <a:cs typeface="B Kamran" pitchFamily="2" charset="-78"/>
              </a:rPr>
              <a:t>موجود در </a:t>
            </a: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حافــظه </a:t>
            </a:r>
            <a:r>
              <a:rPr lang="fa-IR" sz="3200" b="1" dirty="0">
                <a:effectLst>
                  <a:outerShdw blurRad="38100" dist="38100" dir="2700000" algn="tl">
                    <a:srgbClr val="000000">
                      <a:alpha val="43137"/>
                    </a:srgbClr>
                  </a:outerShdw>
                </a:effectLst>
                <a:latin typeface="IranNastaliq" panose="02000503000000020003" pitchFamily="2" charset="0"/>
                <a:cs typeface="B Kamran" pitchFamily="2" charset="-78"/>
              </a:rPr>
              <a:t>کوتاه مدت بدون مرور ذهنی ظرف کمتر از20 ثانیه از بین میرود</a:t>
            </a: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a:t>
            </a:r>
            <a:endParaRPr lang="en-US" sz="3200" b="1" dirty="0" smtClean="0">
              <a:effectLst>
                <a:outerShdw blurRad="38100" dist="38100" dir="2700000" algn="tl">
                  <a:srgbClr val="000000">
                    <a:alpha val="43137"/>
                  </a:srgbClr>
                </a:outerShdw>
              </a:effectLst>
              <a:latin typeface="IranNastaliq" panose="02000503000000020003" pitchFamily="2" charset="0"/>
              <a:cs typeface="B Kamran" pitchFamily="2" charset="-78"/>
            </a:endParaRPr>
          </a:p>
          <a:p>
            <a:pPr algn="just" rtl="1">
              <a:lnSpc>
                <a:spcPct val="150000"/>
              </a:lnSpc>
            </a:pPr>
            <a:r>
              <a:rPr lang="en-US"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 </a:t>
            </a: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(پیترسون </a:t>
            </a:r>
            <a:r>
              <a:rPr lang="fa-IR" sz="3200" b="1" dirty="0">
                <a:effectLst>
                  <a:outerShdw blurRad="38100" dist="38100" dir="2700000" algn="tl">
                    <a:srgbClr val="000000">
                      <a:alpha val="43137"/>
                    </a:srgbClr>
                  </a:outerShdw>
                </a:effectLst>
                <a:latin typeface="IranNastaliq" panose="02000503000000020003" pitchFamily="2" charset="0"/>
                <a:cs typeface="B Kamran" pitchFamily="2" charset="-78"/>
              </a:rPr>
              <a:t>و پیترسون(1959</a:t>
            </a:r>
            <a:r>
              <a:rPr lang="fa-IR" sz="32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a:t>
            </a:r>
            <a:endParaRPr lang="en-US" sz="3200" b="1" dirty="0">
              <a:effectLst>
                <a:outerShdw blurRad="38100" dist="38100" dir="2700000" algn="tl">
                  <a:srgbClr val="000000">
                    <a:alpha val="43137"/>
                  </a:srgbClr>
                </a:outerShdw>
              </a:effectLst>
              <a:latin typeface="IranNastaliq" panose="02000503000000020003" pitchFamily="2" charset="0"/>
              <a:cs typeface="B Kamran" pitchFamily="2" charset="-78"/>
            </a:endParaRPr>
          </a:p>
        </p:txBody>
      </p:sp>
      <p:sp>
        <p:nvSpPr>
          <p:cNvPr id="2" name="TextBox 1"/>
          <p:cNvSpPr txBox="1"/>
          <p:nvPr/>
        </p:nvSpPr>
        <p:spPr>
          <a:xfrm>
            <a:off x="1333112" y="3868627"/>
            <a:ext cx="7299036" cy="2800767"/>
          </a:xfrm>
          <a:prstGeom prst="rect">
            <a:avLst/>
          </a:prstGeom>
          <a:noFill/>
        </p:spPr>
        <p:txBody>
          <a:bodyPr wrap="square" rtlCol="0">
            <a:spAutoFit/>
          </a:bodyPr>
          <a:lstStyle/>
          <a:p>
            <a:pPr algn="r" rtl="1"/>
            <a:r>
              <a:rPr lang="fa-IR" sz="4400" dirty="0" smtClean="0">
                <a:latin typeface="IranNastaliq" panose="02000503000000020003" pitchFamily="2" charset="0"/>
                <a:cs typeface="IranNastaliq" panose="02000503000000020003" pitchFamily="2" charset="0"/>
              </a:rPr>
              <a:t>حالا علت چیه؟!!!!</a:t>
            </a:r>
          </a:p>
          <a:p>
            <a:pPr algn="r" rtl="1"/>
            <a:endParaRPr lang="fa-IR" sz="4400" dirty="0" smtClean="0">
              <a:latin typeface="IranNastaliq" panose="02000503000000020003" pitchFamily="2" charset="0"/>
              <a:cs typeface="B Davat" pitchFamily="2" charset="-78"/>
            </a:endParaRPr>
          </a:p>
          <a:p>
            <a:pPr algn="r" rtl="1"/>
            <a:r>
              <a:rPr lang="fa-IR" sz="4400" b="1" dirty="0" smtClean="0">
                <a:latin typeface="IranNastaliq" panose="02000503000000020003" pitchFamily="2" charset="0"/>
                <a:cs typeface="B Davat" pitchFamily="2" charset="-78"/>
              </a:rPr>
              <a:t>زوال </a:t>
            </a:r>
            <a:r>
              <a:rPr lang="fa-IR" sz="4400" dirty="0">
                <a:latin typeface="IranNastaliq" panose="02000503000000020003" pitchFamily="2" charset="0"/>
                <a:cs typeface="B Davat" pitchFamily="2" charset="-78"/>
              </a:rPr>
              <a:t>ردهای </a:t>
            </a:r>
            <a:r>
              <a:rPr lang="fa-IR" sz="4400" dirty="0" smtClean="0">
                <a:latin typeface="IranNastaliq" panose="02000503000000020003" pitchFamily="2" charset="0"/>
                <a:cs typeface="B Davat" pitchFamily="2" charset="-78"/>
              </a:rPr>
              <a:t>حاف</a:t>
            </a:r>
            <a:r>
              <a:rPr lang="fa-IR" sz="4400" dirty="0" smtClean="0">
                <a:latin typeface="IranNastaliq" panose="02000503000000020003" pitchFamily="2" charset="0"/>
                <a:cs typeface="B Davat" pitchFamily="2" charset="-78"/>
              </a:rPr>
              <a:t>ـــ</a:t>
            </a:r>
            <a:r>
              <a:rPr lang="fa-IR" sz="4400" dirty="0" smtClean="0">
                <a:latin typeface="IranNastaliq" panose="02000503000000020003" pitchFamily="2" charset="0"/>
                <a:cs typeface="B Davat" pitchFamily="2" charset="-78"/>
              </a:rPr>
              <a:t>ظـــه</a:t>
            </a:r>
            <a:r>
              <a:rPr lang="fa-IR" sz="4400" dirty="0" smtClean="0">
                <a:latin typeface="IranNastaliq" panose="02000503000000020003" pitchFamily="2" charset="0"/>
                <a:cs typeface="B Davat" pitchFamily="2" charset="-78"/>
              </a:rPr>
              <a:t>+</a:t>
            </a:r>
            <a:r>
              <a:rPr lang="fa-IR" sz="4400" b="1" dirty="0">
                <a:latin typeface="IranNastaliq" panose="02000503000000020003" pitchFamily="2" charset="0"/>
                <a:cs typeface="B Davat" pitchFamily="2" charset="-78"/>
              </a:rPr>
              <a:t> </a:t>
            </a:r>
            <a:r>
              <a:rPr lang="fa-IR" sz="4400" dirty="0">
                <a:latin typeface="IranNastaliq" panose="02000503000000020003" pitchFamily="2" charset="0"/>
                <a:cs typeface="B Davat" pitchFamily="2" charset="-78"/>
              </a:rPr>
              <a:t>تداخل ناشی از مواد رقیب</a:t>
            </a:r>
            <a:r>
              <a:rPr lang="fa-IR" sz="4400" dirty="0" smtClean="0">
                <a:latin typeface="IranNastaliq" panose="02000503000000020003" pitchFamily="2" charset="0"/>
                <a:cs typeface="B Davat" pitchFamily="2" charset="-78"/>
              </a:rPr>
              <a:t> </a:t>
            </a:r>
            <a:endParaRPr lang="en-US" sz="4400" dirty="0">
              <a:cs typeface="B Davat" pitchFamily="2" charset="-78"/>
            </a:endParaRPr>
          </a:p>
        </p:txBody>
      </p:sp>
      <p:sp>
        <p:nvSpPr>
          <p:cNvPr id="3" name="Slide Number Placeholder 2"/>
          <p:cNvSpPr>
            <a:spLocks noGrp="1"/>
          </p:cNvSpPr>
          <p:nvPr>
            <p:ph type="sldNum" sz="quarter" idx="12"/>
          </p:nvPr>
        </p:nvSpPr>
        <p:spPr/>
        <p:txBody>
          <a:bodyPr/>
          <a:lstStyle/>
          <a:p>
            <a:fld id="{4FAB73BC-B049-4115-A692-8D63A059BFB8}" type="slidenum">
              <a:rPr lang="en-US" smtClean="0"/>
              <a:pPr/>
              <a:t>5</a:t>
            </a:fld>
            <a:endParaRPr lang="en-US" dirty="0"/>
          </a:p>
        </p:txBody>
      </p:sp>
      <p:sp>
        <p:nvSpPr>
          <p:cNvPr id="6" name="Slide Number Placeholder 1"/>
          <p:cNvSpPr txBox="1">
            <a:spLocks/>
          </p:cNvSpPr>
          <p:nvPr/>
        </p:nvSpPr>
        <p:spPr>
          <a:xfrm>
            <a:off x="133602" y="6315774"/>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5</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3875304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wipe(down)">
                                      <p:cBhvr>
                                        <p:cTn id="7" dur="500"/>
                                        <p:tgtEl>
                                          <p:spTgt spid="5">
                                            <p:txEl>
                                              <p:pRg st="2" end="2"/>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5">
                                            <p:txEl>
                                              <p:pRg st="3" end="3"/>
                                            </p:txEl>
                                          </p:spTgt>
                                        </p:tgtEl>
                                        <p:attrNameLst>
                                          <p:attrName>style.visibility</p:attrName>
                                        </p:attrNameLst>
                                      </p:cBhvr>
                                      <p:to>
                                        <p:strVal val="visible"/>
                                      </p:to>
                                    </p:set>
                                    <p:animEffect transition="in" filter="wipe(down)">
                                      <p:cBhvr>
                                        <p:cTn id="10" dur="500"/>
                                        <p:tgtEl>
                                          <p:spTgt spid="5">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Effect transition="in" filter="barn(inVertical)">
                                      <p:cBhvr>
                                        <p:cTn id="15" dur="500"/>
                                        <p:tgtEl>
                                          <p:spTgt spid="2">
                                            <p:txEl>
                                              <p:pRg st="0" end="0"/>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barn(inVertical)">
                                      <p:cBhvr>
                                        <p:cTn id="18"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01753" y="800100"/>
            <a:ext cx="3722562" cy="2000548"/>
          </a:xfrm>
          <a:prstGeom prst="rect">
            <a:avLst/>
          </a:prstGeom>
          <a:noFill/>
        </p:spPr>
        <p:txBody>
          <a:bodyPr wrap="square" rtlCol="0">
            <a:spAutoFit/>
          </a:bodyPr>
          <a:lstStyle/>
          <a:p>
            <a:pPr algn="r" rtl="1"/>
            <a:endParaRPr lang="fa-IR" sz="4400" b="1" dirty="0" smtClean="0">
              <a:latin typeface="IranNastaliq" panose="02000503000000020003" pitchFamily="2" charset="0"/>
              <a:cs typeface="IranNastaliq" panose="02000503000000020003" pitchFamily="2" charset="0"/>
            </a:endParaRPr>
          </a:p>
          <a:p>
            <a:pPr algn="r" rtl="1"/>
            <a:r>
              <a:rPr lang="fa-IR" sz="4400" b="1" dirty="0" smtClean="0">
                <a:latin typeface="IranNastaliq" panose="02000503000000020003" pitchFamily="2" charset="0"/>
                <a:cs typeface="IranNastaliq" panose="02000503000000020003" pitchFamily="2" charset="0"/>
              </a:rPr>
              <a:t>                          گنجایش </a:t>
            </a:r>
            <a:r>
              <a:rPr lang="fa-IR" sz="4400" b="1" dirty="0">
                <a:latin typeface="IranNastaliq" panose="02000503000000020003" pitchFamily="2" charset="0"/>
                <a:cs typeface="IranNastaliq" panose="02000503000000020003" pitchFamily="2" charset="0"/>
              </a:rPr>
              <a:t>اندوزش</a:t>
            </a:r>
            <a:endParaRPr lang="en-US" sz="4400" b="1" dirty="0">
              <a:latin typeface="IranNastaliq" panose="02000503000000020003" pitchFamily="2" charset="0"/>
              <a:cs typeface="IranNastaliq" panose="02000503000000020003" pitchFamily="2" charset="0"/>
            </a:endParaRPr>
          </a:p>
          <a:p>
            <a:pPr algn="r" rtl="1"/>
            <a:endParaRPr lang="en-US" sz="3600" b="1" dirty="0">
              <a:latin typeface="IranNastaliq" panose="02000503000000020003" pitchFamily="2" charset="0"/>
              <a:cs typeface="IranNastaliq" panose="02000503000000020003" pitchFamily="2" charset="0"/>
            </a:endParaRPr>
          </a:p>
        </p:txBody>
      </p:sp>
      <p:sp>
        <p:nvSpPr>
          <p:cNvPr id="5" name="TextBox 4"/>
          <p:cNvSpPr txBox="1"/>
          <p:nvPr/>
        </p:nvSpPr>
        <p:spPr>
          <a:xfrm>
            <a:off x="1015448" y="2758661"/>
            <a:ext cx="10858500" cy="2031325"/>
          </a:xfrm>
          <a:prstGeom prst="rect">
            <a:avLst/>
          </a:prstGeom>
          <a:noFill/>
        </p:spPr>
        <p:txBody>
          <a:bodyPr wrap="square" rtlCol="0">
            <a:spAutoFit/>
          </a:bodyPr>
          <a:lstStyle/>
          <a:p>
            <a:pPr algn="just" rtl="1">
              <a:lnSpc>
                <a:spcPct val="150000"/>
              </a:lnSpc>
            </a:pPr>
            <a:r>
              <a:rPr lang="fa-IR" sz="2800" dirty="0" smtClean="0">
                <a:latin typeface="IranNastaliq" panose="02000503000000020003" pitchFamily="2" charset="0"/>
                <a:cs typeface="B Compset" pitchFamily="2" charset="-78"/>
              </a:rPr>
              <a:t>حافــظه </a:t>
            </a:r>
            <a:r>
              <a:rPr lang="fa-IR" sz="2800" dirty="0">
                <a:latin typeface="IranNastaliq" panose="02000503000000020003" pitchFamily="2" charset="0"/>
                <a:cs typeface="B Compset" pitchFamily="2" charset="-78"/>
              </a:rPr>
              <a:t>کوتاه </a:t>
            </a:r>
            <a:r>
              <a:rPr lang="fa-IR" sz="2800" dirty="0" smtClean="0">
                <a:latin typeface="IranNastaliq" panose="02000503000000020003" pitchFamily="2" charset="0"/>
                <a:cs typeface="B Compset" pitchFamily="2" charset="-78"/>
              </a:rPr>
              <a:t>مدت </a:t>
            </a:r>
            <a:r>
              <a:rPr lang="fa-IR" sz="2800" dirty="0">
                <a:latin typeface="IranNastaliq" panose="02000503000000020003" pitchFamily="2" charset="0"/>
                <a:cs typeface="B Compset" pitchFamily="2" charset="-78"/>
              </a:rPr>
              <a:t>از نظر تعداد اقلامی که می تواند نگه دارد نیز محدود است. گنجایش محدود </a:t>
            </a:r>
            <a:r>
              <a:rPr lang="en-US" sz="2800" dirty="0">
                <a:latin typeface="IranNastaliq" panose="02000503000000020003" pitchFamily="2" charset="0"/>
                <a:cs typeface="B Compset" pitchFamily="2" charset="-78"/>
              </a:rPr>
              <a:t>STM</a:t>
            </a:r>
            <a:r>
              <a:rPr lang="fa-IR" sz="2800" dirty="0">
                <a:latin typeface="IranNastaliq" panose="02000503000000020003" pitchFamily="2" charset="0"/>
                <a:cs typeface="B Compset" pitchFamily="2" charset="-78"/>
              </a:rPr>
              <a:t> </a:t>
            </a:r>
            <a:r>
              <a:rPr lang="fa-IR" sz="2800" dirty="0" err="1">
                <a:latin typeface="IranNastaliq" panose="02000503000000020003" pitchFamily="2" charset="0"/>
                <a:cs typeface="B Compset" pitchFamily="2" charset="-78"/>
              </a:rPr>
              <a:t>درمقاله</a:t>
            </a:r>
            <a:r>
              <a:rPr lang="fa-IR" sz="2800" dirty="0">
                <a:latin typeface="IranNastaliq" panose="02000503000000020003" pitchFamily="2" charset="0"/>
                <a:cs typeface="B Compset" pitchFamily="2" charset="-78"/>
              </a:rPr>
              <a:t> معروف جرج </a:t>
            </a:r>
            <a:r>
              <a:rPr lang="fa-IR" sz="2800" dirty="0" err="1">
                <a:latin typeface="IranNastaliq" panose="02000503000000020003" pitchFamily="2" charset="0"/>
                <a:cs typeface="B Compset" pitchFamily="2" charset="-78"/>
              </a:rPr>
              <a:t>میلر</a:t>
            </a:r>
            <a:r>
              <a:rPr lang="fa-IR" sz="2800" dirty="0">
                <a:latin typeface="IranNastaliq" panose="02000503000000020003" pitchFamily="2" charset="0"/>
                <a:cs typeface="B Compset" pitchFamily="2" charset="-78"/>
              </a:rPr>
              <a:t>(1956</a:t>
            </a:r>
            <a:r>
              <a:rPr lang="en-US" sz="2800" dirty="0">
                <a:latin typeface="IranNastaliq" panose="02000503000000020003" pitchFamily="2" charset="0"/>
                <a:cs typeface="B Compset" pitchFamily="2" charset="-78"/>
              </a:rPr>
              <a:t>(</a:t>
            </a:r>
            <a:r>
              <a:rPr lang="fa-IR" sz="2800" dirty="0">
                <a:latin typeface="IranNastaliq" panose="02000503000000020003" pitchFamily="2" charset="0"/>
                <a:cs typeface="B Compset" pitchFamily="2" charset="-78"/>
              </a:rPr>
              <a:t> با عنوان «عدد جادویی هفت، به علاوه یا منهای دو: محدودیت گنجایش ما برای پردازش اطلاعات» مطرح شده </a:t>
            </a:r>
            <a:r>
              <a:rPr lang="fa-IR" sz="2800" dirty="0" smtClean="0">
                <a:latin typeface="IranNastaliq" panose="02000503000000020003" pitchFamily="2" charset="0"/>
                <a:cs typeface="B Compset" pitchFamily="2" charset="-78"/>
              </a:rPr>
              <a:t>است!!!!</a:t>
            </a:r>
            <a:endParaRPr lang="en-US" sz="2800" dirty="0">
              <a:latin typeface="IranNastaliq" panose="02000503000000020003" pitchFamily="2" charset="0"/>
              <a:cs typeface="B Compset" pitchFamily="2" charset="-78"/>
            </a:endParaRPr>
          </a:p>
        </p:txBody>
      </p:sp>
      <p:sp>
        <p:nvSpPr>
          <p:cNvPr id="2" name="Slide Number Placeholder 1"/>
          <p:cNvSpPr>
            <a:spLocks noGrp="1"/>
          </p:cNvSpPr>
          <p:nvPr>
            <p:ph type="sldNum" sz="quarter" idx="12"/>
          </p:nvPr>
        </p:nvSpPr>
        <p:spPr/>
        <p:txBody>
          <a:bodyPr/>
          <a:lstStyle/>
          <a:p>
            <a:fld id="{4FAB73BC-B049-4115-A692-8D63A059BFB8}" type="slidenum">
              <a:rPr lang="en-US" smtClean="0"/>
              <a:pPr/>
              <a:t>6</a:t>
            </a:fld>
            <a:endParaRPr lang="en-US" dirty="0"/>
          </a:p>
        </p:txBody>
      </p:sp>
      <p:sp>
        <p:nvSpPr>
          <p:cNvPr id="6" name="Slide Number Placeholder 1"/>
          <p:cNvSpPr txBox="1">
            <a:spLocks/>
          </p:cNvSpPr>
          <p:nvPr/>
        </p:nvSpPr>
        <p:spPr>
          <a:xfrm>
            <a:off x="120723" y="6219182"/>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6</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11428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26524" y="1366700"/>
            <a:ext cx="10746797" cy="4247317"/>
          </a:xfrm>
          <a:prstGeom prst="rect">
            <a:avLst/>
          </a:prstGeom>
          <a:noFill/>
        </p:spPr>
        <p:txBody>
          <a:bodyPr wrap="square" rtlCol="0">
            <a:spAutoFit/>
          </a:bodyPr>
          <a:lstStyle/>
          <a:p>
            <a:pPr algn="just" rtl="1">
              <a:lnSpc>
                <a:spcPct val="150000"/>
              </a:lnSpc>
            </a:pPr>
            <a:r>
              <a:rPr lang="fa-IR" sz="3600" dirty="0">
                <a:latin typeface="IranNastaliq" panose="02000503000000020003" pitchFamily="2" charset="0"/>
                <a:cs typeface="B Kamran" pitchFamily="2" charset="-78"/>
              </a:rPr>
              <a:t>شما می توانید با ترکیب کردن </a:t>
            </a:r>
            <a:r>
              <a:rPr lang="fa-IR" sz="3600" dirty="0" err="1">
                <a:latin typeface="IranNastaliq" panose="02000503000000020003" pitchFamily="2" charset="0"/>
                <a:cs typeface="B Kamran" pitchFamily="2" charset="-78"/>
              </a:rPr>
              <a:t>محرکها</a:t>
            </a:r>
            <a:r>
              <a:rPr lang="fa-IR" sz="3600" dirty="0">
                <a:latin typeface="IranNastaliq" panose="02000503000000020003" pitchFamily="2" charset="0"/>
                <a:cs typeface="B Kamran" pitchFamily="2" charset="-78"/>
              </a:rPr>
              <a:t> در واحد های بزرگتر به نام </a:t>
            </a:r>
            <a:r>
              <a:rPr lang="fa-IR" sz="3600" b="1" dirty="0">
                <a:latin typeface="IranNastaliq" panose="02000503000000020003" pitchFamily="2" charset="0"/>
                <a:cs typeface="B Kamran" pitchFamily="2" charset="-78"/>
              </a:rPr>
              <a:t>قطعه ها</a:t>
            </a:r>
            <a:r>
              <a:rPr lang="fa-IR" sz="3600" dirty="0">
                <a:latin typeface="IranNastaliq" panose="02000503000000020003" pitchFamily="2" charset="0"/>
                <a:cs typeface="B Kamran" pitchFamily="2" charset="-78"/>
              </a:rPr>
              <a:t>، گنجایش </a:t>
            </a:r>
            <a:r>
              <a:rPr lang="en-US" sz="3200" dirty="0">
                <a:latin typeface="IranNastaliq" panose="02000503000000020003" pitchFamily="2" charset="0"/>
                <a:cs typeface="B Kamran" pitchFamily="2" charset="-78"/>
              </a:rPr>
              <a:t>STM</a:t>
            </a:r>
            <a:r>
              <a:rPr lang="fa-IR" sz="3600" dirty="0">
                <a:latin typeface="IranNastaliq" panose="02000503000000020003" pitchFamily="2" charset="0"/>
                <a:cs typeface="B Kamran" pitchFamily="2" charset="-78"/>
              </a:rPr>
              <a:t> خود را افزایش دهید. </a:t>
            </a:r>
            <a:r>
              <a:rPr lang="fa-IR" sz="3600" b="1" dirty="0">
                <a:latin typeface="IranNastaliq" panose="02000503000000020003" pitchFamily="2" charset="0"/>
                <a:cs typeface="B Kamran" pitchFamily="2" charset="-78"/>
              </a:rPr>
              <a:t>قطعه گروهی آشنا از محرک های آشناست که به صورت یک واحد اندوخته می شوند؛</a:t>
            </a:r>
            <a:r>
              <a:rPr lang="fa-IR" sz="3600" dirty="0">
                <a:latin typeface="IranNastaliq" panose="02000503000000020003" pitchFamily="2" charset="0"/>
                <a:cs typeface="B Kamran" pitchFamily="2" charset="-78"/>
              </a:rPr>
              <a:t> مثلا، برای به خاطر سپردن این 16 </a:t>
            </a:r>
            <a:r>
              <a:rPr lang="fa-IR" sz="3600" dirty="0" smtClean="0">
                <a:latin typeface="IranNastaliq" panose="02000503000000020003" pitchFamily="2" charset="0"/>
                <a:cs typeface="B Kamran" pitchFamily="2" charset="-78"/>
              </a:rPr>
              <a:t>حرف</a:t>
            </a:r>
            <a:r>
              <a:rPr lang="en-US" sz="3200" dirty="0" smtClean="0">
                <a:latin typeface="IranNastaliq" panose="02000503000000020003" pitchFamily="2" charset="0"/>
                <a:cs typeface="B Kamran" pitchFamily="2" charset="-78"/>
              </a:rPr>
              <a:t>I </a:t>
            </a:r>
            <a:r>
              <a:rPr lang="en-US" sz="3200" dirty="0" smtClean="0">
                <a:latin typeface="IranNastaliq" panose="02000503000000020003" pitchFamily="2" charset="0"/>
                <a:cs typeface="B Kamran" pitchFamily="2" charset="-78"/>
              </a:rPr>
              <a:t>F </a:t>
            </a:r>
            <a:r>
              <a:rPr lang="en-US" sz="3200" dirty="0">
                <a:latin typeface="IranNastaliq" panose="02000503000000020003" pitchFamily="2" charset="0"/>
                <a:cs typeface="B Kamran" pitchFamily="2" charset="-78"/>
              </a:rPr>
              <a:t>B </a:t>
            </a:r>
            <a:r>
              <a:rPr lang="en-US" sz="3200" dirty="0" smtClean="0">
                <a:latin typeface="IranNastaliq" panose="02000503000000020003" pitchFamily="2" charset="0"/>
                <a:cs typeface="B Kamran" pitchFamily="2" charset="-78"/>
              </a:rPr>
              <a:t>M A </a:t>
            </a:r>
            <a:r>
              <a:rPr lang="en-US" sz="3200" dirty="0">
                <a:latin typeface="IranNastaliq" panose="02000503000000020003" pitchFamily="2" charset="0"/>
                <a:cs typeface="B Kamran" pitchFamily="2" charset="-78"/>
              </a:rPr>
              <a:t>C I </a:t>
            </a:r>
            <a:r>
              <a:rPr lang="en-US" sz="3200" dirty="0" smtClean="0">
                <a:latin typeface="IranNastaliq" panose="02000503000000020003" pitchFamily="2" charset="0"/>
                <a:cs typeface="B Kamran" pitchFamily="2" charset="-78"/>
              </a:rPr>
              <a:t>B  </a:t>
            </a:r>
            <a:r>
              <a:rPr lang="en-US" sz="3200" dirty="0" smtClean="0">
                <a:latin typeface="IranNastaliq" panose="02000503000000020003" pitchFamily="2" charset="0"/>
                <a:cs typeface="B Kamran" pitchFamily="2" charset="-78"/>
              </a:rPr>
              <a:t>I</a:t>
            </a:r>
            <a:r>
              <a:rPr lang="fa-IR" sz="2800" dirty="0" smtClean="0">
                <a:latin typeface="IranNastaliq" panose="02000503000000020003" pitchFamily="2" charset="0"/>
                <a:cs typeface="B Kamran" pitchFamily="2" charset="-78"/>
              </a:rPr>
              <a:t> </a:t>
            </a:r>
            <a:r>
              <a:rPr lang="fa-IR" sz="3600" dirty="0">
                <a:latin typeface="IranNastaliq" panose="02000503000000020003" pitchFamily="2" charset="0"/>
                <a:cs typeface="B Kamran" pitchFamily="2" charset="-78"/>
              </a:rPr>
              <a:t>می توانید آنها را به صورت قطعه های زیر تنظیم کنید: </a:t>
            </a:r>
            <a:r>
              <a:rPr lang="en-US" sz="3200" dirty="0" smtClean="0">
                <a:latin typeface="IranNastaliq" panose="02000503000000020003" pitchFamily="2" charset="0"/>
                <a:cs typeface="B Kamran" pitchFamily="2" charset="-78"/>
              </a:rPr>
              <a:t>IBM- CIA- </a:t>
            </a:r>
            <a:r>
              <a:rPr lang="en-US" sz="3200" dirty="0">
                <a:latin typeface="IranNastaliq" panose="02000503000000020003" pitchFamily="2" charset="0"/>
                <a:cs typeface="B Kamran" pitchFamily="2" charset="-78"/>
              </a:rPr>
              <a:t>FBI</a:t>
            </a:r>
            <a:r>
              <a:rPr lang="fa-IR" sz="3200" dirty="0">
                <a:latin typeface="IranNastaliq" panose="02000503000000020003" pitchFamily="2" charset="0"/>
                <a:cs typeface="B Kamran" pitchFamily="2" charset="-78"/>
              </a:rPr>
              <a:t>. </a:t>
            </a:r>
            <a:r>
              <a:rPr lang="fa-IR" sz="3600" dirty="0">
                <a:latin typeface="IranNastaliq" panose="02000503000000020003" pitchFamily="2" charset="0"/>
                <a:cs typeface="B Kamran" pitchFamily="2" charset="-78"/>
              </a:rPr>
              <a:t>اکنون یادآوری این </a:t>
            </a:r>
            <a:r>
              <a:rPr lang="en-US" sz="3600" dirty="0" smtClean="0">
                <a:latin typeface="IranNastaliq" panose="02000503000000020003" pitchFamily="2" charset="0"/>
                <a:cs typeface="B Kamran" pitchFamily="2" charset="-78"/>
              </a:rPr>
              <a:t>3</a:t>
            </a:r>
            <a:r>
              <a:rPr lang="fa-IR" sz="3600" dirty="0" smtClean="0">
                <a:latin typeface="IranNastaliq" panose="02000503000000020003" pitchFamily="2" charset="0"/>
                <a:cs typeface="B Kamran" pitchFamily="2" charset="-78"/>
              </a:rPr>
              <a:t> </a:t>
            </a:r>
            <a:r>
              <a:rPr lang="fa-IR" sz="3600" dirty="0">
                <a:latin typeface="IranNastaliq" panose="02000503000000020003" pitchFamily="2" charset="0"/>
                <a:cs typeface="B Kamran" pitchFamily="2" charset="-78"/>
              </a:rPr>
              <a:t>قطعه بسیار راحت تر است.</a:t>
            </a:r>
            <a:endParaRPr lang="en-US" sz="3600" dirty="0">
              <a:latin typeface="IranNastaliq" panose="02000503000000020003" pitchFamily="2" charset="0"/>
              <a:cs typeface="B Kamran" pitchFamily="2" charset="-78"/>
            </a:endParaRPr>
          </a:p>
        </p:txBody>
      </p:sp>
      <p:sp>
        <p:nvSpPr>
          <p:cNvPr id="5" name="Slide Number Placeholder 1"/>
          <p:cNvSpPr>
            <a:spLocks noGrp="1"/>
          </p:cNvSpPr>
          <p:nvPr>
            <p:ph type="sldNum" sz="quarter" idx="12"/>
          </p:nvPr>
        </p:nvSpPr>
        <p:spPr>
          <a:xfrm>
            <a:off x="83090" y="6297769"/>
            <a:ext cx="433068" cy="450760"/>
          </a:xfrm>
        </p:spPr>
        <p:style>
          <a:lnRef idx="2">
            <a:schemeClr val="dk1"/>
          </a:lnRef>
          <a:fillRef idx="1">
            <a:schemeClr val="lt1"/>
          </a:fillRef>
          <a:effectRef idx="0">
            <a:schemeClr val="dk1"/>
          </a:effectRef>
          <a:fontRef idx="minor">
            <a:schemeClr val="dk1"/>
          </a:fontRef>
        </p:style>
        <p:txBody>
          <a:body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7</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8998119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12134" y="838201"/>
            <a:ext cx="3290889" cy="1549400"/>
          </a:xfrm>
        </p:spPr>
        <p:txBody>
          <a:bodyPr>
            <a:noAutofit/>
          </a:bodyPr>
          <a:lstStyle/>
          <a:p>
            <a:r>
              <a:rPr lang="fa-IR" sz="5400" b="1" dirty="0" err="1" smtClean="0">
                <a:latin typeface="IranNastaliq" panose="02000503000000020003" pitchFamily="2" charset="0"/>
                <a:cs typeface="IranNastaliq" panose="02000503000000020003" pitchFamily="2" charset="0"/>
              </a:rPr>
              <a:t>حاف</a:t>
            </a:r>
            <a:r>
              <a:rPr lang="fa-IR" sz="5400" b="1" dirty="0" smtClean="0">
                <a:latin typeface="IranNastaliq" panose="02000503000000020003" pitchFamily="2" charset="0"/>
                <a:cs typeface="IranNastaliq" panose="02000503000000020003" pitchFamily="2" charset="0"/>
              </a:rPr>
              <a:t>ــ</a:t>
            </a:r>
            <a:r>
              <a:rPr lang="fa-IR" sz="5400" b="1" dirty="0" err="1" smtClean="0">
                <a:latin typeface="IranNastaliq" panose="02000503000000020003" pitchFamily="2" charset="0"/>
                <a:cs typeface="IranNastaliq" panose="02000503000000020003" pitchFamily="2" charset="0"/>
              </a:rPr>
              <a:t>ظه</a:t>
            </a:r>
            <a:r>
              <a:rPr lang="fa-IR" sz="5400" b="1" dirty="0" smtClean="0">
                <a:latin typeface="IranNastaliq" panose="02000503000000020003" pitchFamily="2" charset="0"/>
                <a:cs typeface="IranNastaliq" panose="02000503000000020003" pitchFamily="2" charset="0"/>
              </a:rPr>
              <a:t> </a:t>
            </a:r>
            <a:r>
              <a:rPr lang="fa-IR" sz="5400" b="1" dirty="0">
                <a:latin typeface="IranNastaliq" panose="02000503000000020003" pitchFamily="2" charset="0"/>
                <a:cs typeface="IranNastaliq" panose="02000503000000020003" pitchFamily="2" charset="0"/>
              </a:rPr>
              <a:t>بلند مدت </a:t>
            </a:r>
            <a:r>
              <a:rPr lang="en-US" sz="5400" dirty="0">
                <a:latin typeface="IranNastaliq" panose="02000503000000020003" pitchFamily="2" charset="0"/>
                <a:cs typeface="IranNastaliq" panose="02000503000000020003" pitchFamily="2" charset="0"/>
              </a:rPr>
              <a:t/>
            </a:r>
            <a:br>
              <a:rPr lang="en-US" sz="5400" dirty="0">
                <a:latin typeface="IranNastaliq" panose="02000503000000020003" pitchFamily="2" charset="0"/>
                <a:cs typeface="IranNastaliq" panose="02000503000000020003" pitchFamily="2" charset="0"/>
              </a:rPr>
            </a:br>
            <a:endParaRPr lang="en-US" sz="5400" dirty="0">
              <a:latin typeface="IranNastaliq" panose="02000503000000020003" pitchFamily="2" charset="0"/>
              <a:cs typeface="IranNastaliq" panose="02000503000000020003" pitchFamily="2" charset="0"/>
            </a:endParaRPr>
          </a:p>
        </p:txBody>
      </p:sp>
      <p:sp>
        <p:nvSpPr>
          <p:cNvPr id="5" name="TextBox 4"/>
          <p:cNvSpPr txBox="1"/>
          <p:nvPr/>
        </p:nvSpPr>
        <p:spPr>
          <a:xfrm>
            <a:off x="1248466" y="1985299"/>
            <a:ext cx="10223500" cy="3323987"/>
          </a:xfrm>
          <a:prstGeom prst="rect">
            <a:avLst/>
          </a:prstGeom>
          <a:noFill/>
        </p:spPr>
        <p:txBody>
          <a:bodyPr wrap="square" rtlCol="0">
            <a:spAutoFit/>
          </a:bodyPr>
          <a:lstStyle/>
          <a:p>
            <a:pPr algn="just" rtl="1">
              <a:lnSpc>
                <a:spcPct val="150000"/>
              </a:lnSpc>
            </a:pPr>
            <a:r>
              <a:rPr lang="fa-IR" sz="2800" b="1" dirty="0" err="1" smtClean="0">
                <a:effectLst>
                  <a:outerShdw blurRad="38100" dist="38100" dir="2700000" algn="tl">
                    <a:srgbClr val="000000">
                      <a:alpha val="43137"/>
                    </a:srgbClr>
                  </a:outerShdw>
                </a:effectLst>
                <a:latin typeface="IranNastaliq" panose="02000503000000020003" pitchFamily="2" charset="0"/>
                <a:cs typeface="B Kamran" pitchFamily="2" charset="-78"/>
              </a:rPr>
              <a:t>حاف</a:t>
            </a:r>
            <a:r>
              <a:rPr lang="fa-IR" sz="28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ــ</a:t>
            </a:r>
            <a:r>
              <a:rPr lang="fa-IR" sz="2800" b="1" dirty="0" err="1" smtClean="0">
                <a:effectLst>
                  <a:outerShdw blurRad="38100" dist="38100" dir="2700000" algn="tl">
                    <a:srgbClr val="000000">
                      <a:alpha val="43137"/>
                    </a:srgbClr>
                  </a:outerShdw>
                </a:effectLst>
                <a:latin typeface="IranNastaliq" panose="02000503000000020003" pitchFamily="2" charset="0"/>
                <a:cs typeface="B Kamran" pitchFamily="2" charset="-78"/>
              </a:rPr>
              <a:t>ظه</a:t>
            </a:r>
            <a:r>
              <a:rPr lang="fa-IR" sz="28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 </a:t>
            </a:r>
            <a:r>
              <a:rPr lang="fa-IR" sz="2800" b="1" dirty="0">
                <a:effectLst>
                  <a:outerShdw blurRad="38100" dist="38100" dir="2700000" algn="tl">
                    <a:srgbClr val="000000">
                      <a:alpha val="43137"/>
                    </a:srgbClr>
                  </a:outerShdw>
                </a:effectLst>
                <a:latin typeface="IranNastaliq" panose="02000503000000020003" pitchFamily="2" charset="0"/>
                <a:cs typeface="B Kamran" pitchFamily="2" charset="-78"/>
              </a:rPr>
              <a:t>بلند مدت (</a:t>
            </a:r>
            <a:r>
              <a:rPr lang="en-US" sz="2800" b="1" dirty="0">
                <a:effectLst>
                  <a:outerShdw blurRad="38100" dist="38100" dir="2700000" algn="tl">
                    <a:srgbClr val="000000">
                      <a:alpha val="43137"/>
                    </a:srgbClr>
                  </a:outerShdw>
                </a:effectLst>
                <a:latin typeface="IranNastaliq" panose="02000503000000020003" pitchFamily="2" charset="0"/>
                <a:cs typeface="B Kamran" pitchFamily="2" charset="-78"/>
              </a:rPr>
              <a:t>LTM</a:t>
            </a:r>
            <a:r>
              <a:rPr lang="fa-IR" sz="2800" b="1" dirty="0">
                <a:effectLst>
                  <a:outerShdw blurRad="38100" dist="38100" dir="2700000" algn="tl">
                    <a:srgbClr val="000000">
                      <a:alpha val="43137"/>
                    </a:srgbClr>
                  </a:outerShdw>
                </a:effectLst>
                <a:latin typeface="IranNastaliq" panose="02000503000000020003" pitchFamily="2" charset="0"/>
                <a:cs typeface="B Kamran" pitchFamily="2" charset="-78"/>
              </a:rPr>
              <a:t>) مخزن نا محدودی است که می تواند اطلاعات را برای مدت طولانی نگهدارد</a:t>
            </a:r>
            <a:r>
              <a:rPr lang="fa-IR" sz="2800" b="1" dirty="0" smtClean="0">
                <a:effectLst>
                  <a:outerShdw blurRad="38100" dist="38100" dir="2700000" algn="tl">
                    <a:srgbClr val="000000">
                      <a:alpha val="43137"/>
                    </a:srgbClr>
                  </a:outerShdw>
                </a:effectLst>
                <a:latin typeface="IranNastaliq" panose="02000503000000020003" pitchFamily="2" charset="0"/>
                <a:cs typeface="B Kamran" pitchFamily="2" charset="-78"/>
              </a:rPr>
              <a:t>.</a:t>
            </a:r>
            <a:endParaRPr lang="en-US" sz="2800" b="1" dirty="0" smtClean="0">
              <a:effectLst>
                <a:outerShdw blurRad="38100" dist="38100" dir="2700000" algn="tl">
                  <a:srgbClr val="000000">
                    <a:alpha val="43137"/>
                  </a:srgbClr>
                </a:outerShdw>
              </a:effectLst>
              <a:latin typeface="IranNastaliq" panose="02000503000000020003" pitchFamily="2" charset="0"/>
              <a:cs typeface="B Kamran" pitchFamily="2" charset="-78"/>
            </a:endParaRPr>
          </a:p>
          <a:p>
            <a:pPr algn="just" rtl="1">
              <a:lnSpc>
                <a:spcPct val="150000"/>
              </a:lnSpc>
            </a:pPr>
            <a:endParaRPr lang="en-US" sz="2800" b="1" dirty="0">
              <a:effectLst>
                <a:outerShdw blurRad="38100" dist="38100" dir="2700000" algn="tl">
                  <a:srgbClr val="000000">
                    <a:alpha val="43137"/>
                  </a:srgbClr>
                </a:outerShdw>
              </a:effectLst>
              <a:latin typeface="IranNastaliq" panose="02000503000000020003" pitchFamily="2" charset="0"/>
              <a:cs typeface="B Kamran" pitchFamily="2" charset="-78"/>
            </a:endParaRPr>
          </a:p>
          <a:p>
            <a:pPr algn="just" rtl="1">
              <a:lnSpc>
                <a:spcPct val="150000"/>
              </a:lnSpc>
            </a:pPr>
            <a:r>
              <a:rPr lang="fa-IR" sz="2800" dirty="0">
                <a:latin typeface="IranNastaliq" panose="02000503000000020003" pitchFamily="2" charset="0"/>
                <a:cs typeface="B Compset" pitchFamily="2" charset="-78"/>
              </a:rPr>
              <a:t>بر خلاف حافظه حسی و کوتاه مدت، که سریعا زوال می یابند، </a:t>
            </a:r>
            <a:r>
              <a:rPr lang="en-US" sz="2800" dirty="0">
                <a:latin typeface="IranNastaliq" panose="02000503000000020003" pitchFamily="2" charset="0"/>
                <a:cs typeface="B Compset" pitchFamily="2" charset="-78"/>
              </a:rPr>
              <a:t>LTM</a:t>
            </a:r>
            <a:r>
              <a:rPr lang="fa-IR" sz="2800" dirty="0">
                <a:latin typeface="IranNastaliq" panose="02000503000000020003" pitchFamily="2" charset="0"/>
                <a:cs typeface="B Compset" pitchFamily="2" charset="-78"/>
              </a:rPr>
              <a:t> می تواند اطلاعات  را به طور نامحدود اندوخته کند. برخی اطلاعات  یک عمر در </a:t>
            </a:r>
            <a:r>
              <a:rPr lang="en-US" sz="2800" dirty="0">
                <a:latin typeface="IranNastaliq" panose="02000503000000020003" pitchFamily="2" charset="0"/>
                <a:cs typeface="B Compset" pitchFamily="2" charset="-78"/>
              </a:rPr>
              <a:t>LTM</a:t>
            </a:r>
            <a:r>
              <a:rPr lang="fa-IR" sz="2800" dirty="0">
                <a:latin typeface="IranNastaliq" panose="02000503000000020003" pitchFamily="2" charset="0"/>
                <a:cs typeface="B Compset" pitchFamily="2" charset="-78"/>
              </a:rPr>
              <a:t> میمانند.</a:t>
            </a:r>
            <a:endParaRPr lang="en-US" sz="2800" dirty="0">
              <a:latin typeface="IranNastaliq" panose="02000503000000020003" pitchFamily="2" charset="0"/>
              <a:cs typeface="B Compset" pitchFamily="2" charset="-78"/>
            </a:endParaRPr>
          </a:p>
          <a:p>
            <a:pPr algn="just">
              <a:lnSpc>
                <a:spcPct val="150000"/>
              </a:lnSpc>
            </a:pPr>
            <a:endParaRPr lang="en-US" sz="2800" dirty="0">
              <a:latin typeface="IranNastaliq" panose="02000503000000020003" pitchFamily="2" charset="0"/>
              <a:cs typeface="B Compset" pitchFamily="2" charset="-78"/>
            </a:endParaRPr>
          </a:p>
        </p:txBody>
      </p:sp>
      <p:sp>
        <p:nvSpPr>
          <p:cNvPr id="3" name="Slide Number Placeholder 2"/>
          <p:cNvSpPr>
            <a:spLocks noGrp="1"/>
          </p:cNvSpPr>
          <p:nvPr>
            <p:ph type="sldNum" sz="quarter" idx="12"/>
          </p:nvPr>
        </p:nvSpPr>
        <p:spPr/>
        <p:txBody>
          <a:bodyPr/>
          <a:lstStyle/>
          <a:p>
            <a:fld id="{4FAB73BC-B049-4115-A692-8D63A059BFB8}" type="slidenum">
              <a:rPr lang="en-US" smtClean="0"/>
              <a:pPr/>
              <a:t>8</a:t>
            </a:fld>
            <a:endParaRPr lang="en-US" dirty="0"/>
          </a:p>
        </p:txBody>
      </p:sp>
      <p:sp>
        <p:nvSpPr>
          <p:cNvPr id="6" name="Slide Number Placeholder 1"/>
          <p:cNvSpPr txBox="1">
            <a:spLocks/>
          </p:cNvSpPr>
          <p:nvPr/>
        </p:nvSpPr>
        <p:spPr>
          <a:xfrm>
            <a:off x="107844" y="6167666"/>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8</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125554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fade">
                                      <p:cBhvr>
                                        <p:cTn id="10"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51000" y="964096"/>
            <a:ext cx="9791700" cy="4247317"/>
          </a:xfrm>
          <a:prstGeom prst="rect">
            <a:avLst/>
          </a:prstGeom>
          <a:noFill/>
        </p:spPr>
        <p:txBody>
          <a:bodyPr wrap="square" rtlCol="0">
            <a:spAutoFit/>
          </a:bodyPr>
          <a:lstStyle/>
          <a:p>
            <a:pPr algn="just" rtl="1">
              <a:lnSpc>
                <a:spcPct val="150000"/>
              </a:lnSpc>
            </a:pPr>
            <a:endParaRPr lang="fa-IR" sz="3600" dirty="0" smtClean="0">
              <a:latin typeface="IranNastaliq" panose="02000503000000020003" pitchFamily="2" charset="0"/>
              <a:cs typeface="IranNastaliq" panose="02000503000000020003" pitchFamily="2" charset="0"/>
            </a:endParaRPr>
          </a:p>
          <a:p>
            <a:pPr algn="just" rtl="1">
              <a:lnSpc>
                <a:spcPct val="150000"/>
              </a:lnSpc>
            </a:pPr>
            <a:r>
              <a:rPr lang="fa-IR" sz="3600" dirty="0" smtClean="0">
                <a:latin typeface="IranNastaliq" panose="02000503000000020003" pitchFamily="2" charset="0"/>
                <a:cs typeface="IranNastaliq" panose="02000503000000020003" pitchFamily="2" charset="0"/>
              </a:rPr>
              <a:t>یک </a:t>
            </a:r>
            <a:r>
              <a:rPr lang="fa-IR" sz="3600" dirty="0">
                <a:latin typeface="IranNastaliq" panose="02000503000000020003" pitchFamily="2" charset="0"/>
                <a:cs typeface="IranNastaliq" panose="02000503000000020003" pitchFamily="2" charset="0"/>
              </a:rPr>
              <a:t>نقطه نظر این است که </a:t>
            </a:r>
            <a:r>
              <a:rPr lang="fa-IR" sz="3600" dirty="0" smtClean="0">
                <a:latin typeface="IranNastaliq" panose="02000503000000020003" pitchFamily="2" charset="0"/>
                <a:cs typeface="IranNastaliq" panose="02000503000000020003" pitchFamily="2" charset="0"/>
              </a:rPr>
              <a:t>...</a:t>
            </a:r>
          </a:p>
          <a:p>
            <a:pPr algn="just" rtl="1">
              <a:lnSpc>
                <a:spcPct val="150000"/>
              </a:lnSpc>
            </a:pPr>
            <a:endParaRPr lang="fa-IR" sz="3600" dirty="0">
              <a:latin typeface="IranNastaliq" panose="02000503000000020003" pitchFamily="2" charset="0"/>
              <a:cs typeface="IranNastaliq" panose="02000503000000020003" pitchFamily="2" charset="0"/>
            </a:endParaRPr>
          </a:p>
          <a:p>
            <a:pPr algn="just" rtl="1">
              <a:lnSpc>
                <a:spcPct val="150000"/>
              </a:lnSpc>
            </a:pPr>
            <a:endParaRPr lang="fa-IR" sz="3600" dirty="0" smtClean="0">
              <a:latin typeface="IranNastaliq" panose="02000503000000020003" pitchFamily="2" charset="0"/>
              <a:cs typeface="IranNastaliq" panose="02000503000000020003" pitchFamily="2" charset="0"/>
            </a:endParaRPr>
          </a:p>
          <a:p>
            <a:pPr algn="just" rtl="1">
              <a:lnSpc>
                <a:spcPct val="150000"/>
              </a:lnSpc>
            </a:pPr>
            <a:r>
              <a:rPr lang="fa-IR" sz="3600" dirty="0" smtClean="0">
                <a:latin typeface="IranNastaliq" panose="02000503000000020003" pitchFamily="2" charset="0"/>
                <a:cs typeface="IranNastaliq" panose="02000503000000020003" pitchFamily="2" charset="0"/>
              </a:rPr>
              <a:t>دیدگاه </a:t>
            </a:r>
            <a:r>
              <a:rPr lang="fa-IR" sz="3600" dirty="0">
                <a:latin typeface="IranNastaliq" panose="02000503000000020003" pitchFamily="2" charset="0"/>
                <a:cs typeface="IranNastaliq" panose="02000503000000020003" pitchFamily="2" charset="0"/>
              </a:rPr>
              <a:t>دیگری فرض میکند که </a:t>
            </a:r>
            <a:r>
              <a:rPr lang="fa-IR" sz="3600" dirty="0" smtClean="0">
                <a:latin typeface="IranNastaliq" panose="02000503000000020003" pitchFamily="2" charset="0"/>
                <a:cs typeface="IranNastaliq" panose="02000503000000020003" pitchFamily="2" charset="0"/>
              </a:rPr>
              <a:t>...</a:t>
            </a:r>
            <a:endParaRPr lang="en-US" sz="3600" dirty="0">
              <a:latin typeface="IranNastaliq" panose="02000503000000020003" pitchFamily="2" charset="0"/>
              <a:cs typeface="IranNastaliq" panose="02000503000000020003" pitchFamily="2" charset="0"/>
            </a:endParaRPr>
          </a:p>
        </p:txBody>
      </p:sp>
      <p:sp>
        <p:nvSpPr>
          <p:cNvPr id="2" name="Slide Number Placeholder 1"/>
          <p:cNvSpPr>
            <a:spLocks noGrp="1"/>
          </p:cNvSpPr>
          <p:nvPr>
            <p:ph type="sldNum" sz="quarter" idx="12"/>
          </p:nvPr>
        </p:nvSpPr>
        <p:spPr/>
        <p:txBody>
          <a:bodyPr/>
          <a:lstStyle/>
          <a:p>
            <a:fld id="{4FAB73BC-B049-4115-A692-8D63A059BFB8}" type="slidenum">
              <a:rPr lang="en-US" smtClean="0"/>
              <a:pPr/>
              <a:t>9</a:t>
            </a:fld>
            <a:endParaRPr lang="en-US" dirty="0"/>
          </a:p>
        </p:txBody>
      </p:sp>
      <p:sp>
        <p:nvSpPr>
          <p:cNvPr id="5" name="Slide Number Placeholder 1"/>
          <p:cNvSpPr txBox="1">
            <a:spLocks/>
          </p:cNvSpPr>
          <p:nvPr/>
        </p:nvSpPr>
        <p:spPr>
          <a:xfrm>
            <a:off x="107844" y="6193424"/>
            <a:ext cx="551167" cy="522251"/>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lstStyle>
            <a:defPPr>
              <a:defRPr lang="en-US"/>
            </a:defPPr>
            <a:lvl1pPr marL="0" algn="r" defTabSz="457200" rtl="0" eaLnBrk="1" latinLnBrk="0" hangingPunct="1">
              <a:defRPr sz="1000" b="0" i="0" kern="1200">
                <a:solidFill>
                  <a:schemeClr val="tx1"/>
                </a:solidFill>
                <a:effectLst/>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fld id="{4FAB73BC-B049-4115-A692-8D63A059BFB8}" type="slidenum">
              <a:rPr lang="en-US" sz="2800" b="1" cap="all"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pPr algn="ctr"/>
              <a:t>9</a:t>
            </a:fld>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p14="http://schemas.microsoft.com/office/powerpoint/2010/main" val="27247075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TC103457496[[fn=Parallax]]</Template>
  <TotalTime>514</TotalTime>
  <Words>1021</Words>
  <Application>Microsoft Office PowerPoint</Application>
  <PresentationFormat>Custom</PresentationFormat>
  <Paragraphs>107</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Parallax</vt:lpstr>
      <vt:lpstr> اندوزش : نگهداری اطلاعات در حافــــــظه </vt:lpstr>
      <vt:lpstr>PowerPoint Presentation</vt:lpstr>
      <vt:lpstr> حافــظه حسی </vt:lpstr>
      <vt:lpstr>  حافــــــــظه کوتاه مدت </vt:lpstr>
      <vt:lpstr>PowerPoint Presentation</vt:lpstr>
      <vt:lpstr>PowerPoint Presentation</vt:lpstr>
      <vt:lpstr>PowerPoint Presentation</vt:lpstr>
      <vt:lpstr>حافــظه بلند مدت  </vt:lpstr>
      <vt:lpstr>PowerPoint Presentation</vt:lpstr>
      <vt:lpstr>PowerPoint Presentation</vt:lpstr>
      <vt:lpstr>PowerPoint Presentation</vt:lpstr>
      <vt:lpstr>PowerPoint Presentation</vt:lpstr>
      <vt:lpstr>  استفاده از نشانه ها برای کمک به بازیابی </vt:lpstr>
      <vt:lpstr>  به وضع اول برگرداندن موقعیت یک رویداد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sajad rama</dc:creator>
  <cp:lastModifiedBy>site</cp:lastModifiedBy>
  <cp:revision>47</cp:revision>
  <dcterms:created xsi:type="dcterms:W3CDTF">2006-01-01T00:12:48Z</dcterms:created>
  <dcterms:modified xsi:type="dcterms:W3CDTF">2014-11-12T03:58:52Z</dcterms:modified>
</cp:coreProperties>
</file>