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57" r:id="rId6"/>
    <p:sldId id="261" r:id="rId7"/>
    <p:sldId id="262" r:id="rId8"/>
    <p:sldId id="263" r:id="rId9"/>
    <p:sldId id="264" r:id="rId10"/>
    <p:sldId id="265"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F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54"/>
      </p:cViewPr>
      <p:guideLst>
        <p:guide orient="horz" pos="2160"/>
        <p:guide pos="2880"/>
      </p:guideLst>
    </p:cSldViewPr>
  </p:slideViewPr>
  <p:notesTextViewPr>
    <p:cViewPr>
      <p:scale>
        <a:sx n="75" d="100"/>
        <a:sy n="7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1DE7908-6CBC-409B-97FE-2E8F22C44996}" type="datetimeFigureOut">
              <a:rPr lang="en-US" smtClean="0"/>
              <a:pPr/>
              <a:t>5/26/2014</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65453107-63D0-4AB5-B44D-DC28D515041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1DE7908-6CBC-409B-97FE-2E8F22C44996}" type="datetimeFigureOut">
              <a:rPr lang="en-US" smtClean="0"/>
              <a:pPr/>
              <a:t>5/26/2014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5453107-63D0-4AB5-B44D-DC28D515041C}" type="slidenum">
              <a:rPr lang="en-US" smtClean="0"/>
              <a:pPr/>
              <a:t>‹#›</a:t>
            </a:fld>
            <a:endParaRPr lang="en-US"/>
          </a:p>
        </p:txBody>
      </p:sp>
    </p:spTree>
  </p:cSld>
  <p:clrMapOvr>
    <a:masterClrMapping/>
  </p:clrMapOvr>
  <p:transition>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61DE7908-6CBC-409B-97FE-2E8F22C44996}" type="datetimeFigureOut">
              <a:rPr lang="en-US" smtClean="0"/>
              <a:pPr/>
              <a:t>5/26/2014</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65453107-63D0-4AB5-B44D-DC28D515041C}" type="slidenum">
              <a:rPr lang="en-US" smtClean="0"/>
              <a:pPr/>
              <a:t>‹#›</a:t>
            </a:fld>
            <a:endParaRPr lang="en-US"/>
          </a:p>
        </p:txBody>
      </p:sp>
    </p:spTree>
  </p:cSld>
  <p:clrMapOvr>
    <a:masterClrMapping/>
  </p:clrMapOvr>
  <p:transition>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1DE7908-6CBC-409B-97FE-2E8F22C44996}" type="datetimeFigureOut">
              <a:rPr lang="en-US" smtClean="0"/>
              <a:pPr/>
              <a:t>5/26/2014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5453107-63D0-4AB5-B44D-DC28D515041C}" type="slidenum">
              <a:rPr lang="en-US" smtClean="0"/>
              <a:pPr/>
              <a:t>‹#›</a:t>
            </a:fld>
            <a:endParaRPr lang="en-US"/>
          </a:p>
        </p:txBody>
      </p:sp>
    </p:spTree>
  </p:cSld>
  <p:clrMapOvr>
    <a:masterClrMapping/>
  </p:clrMapOvr>
  <p:transition>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1DE7908-6CBC-409B-97FE-2E8F22C44996}" type="datetimeFigureOut">
              <a:rPr lang="en-US" smtClean="0"/>
              <a:pPr/>
              <a:t>5/26/2014</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65453107-63D0-4AB5-B44D-DC28D515041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1DE7908-6CBC-409B-97FE-2E8F22C44996}" type="datetimeFigureOut">
              <a:rPr lang="en-US" smtClean="0"/>
              <a:pPr/>
              <a:t>5/26/2014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5453107-63D0-4AB5-B44D-DC28D515041C}" type="slidenum">
              <a:rPr lang="en-US" smtClean="0"/>
              <a:pPr/>
              <a:t>‹#›</a:t>
            </a:fld>
            <a:endParaRPr lang="en-US"/>
          </a:p>
        </p:txBody>
      </p:sp>
    </p:spTree>
  </p:cSld>
  <p:clrMapOvr>
    <a:masterClrMapping/>
  </p:clrMapOvr>
  <p:transition>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1DE7908-6CBC-409B-97FE-2E8F22C44996}" type="datetimeFigureOut">
              <a:rPr lang="en-US" smtClean="0"/>
              <a:pPr/>
              <a:t>5/26/2014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5453107-63D0-4AB5-B44D-DC28D515041C}" type="slidenum">
              <a:rPr lang="en-US" smtClean="0"/>
              <a:pPr/>
              <a:t>‹#›</a:t>
            </a:fld>
            <a:endParaRPr lang="en-US"/>
          </a:p>
        </p:txBody>
      </p:sp>
    </p:spTree>
  </p:cSld>
  <p:clrMapOvr>
    <a:masterClrMapping/>
  </p:clrMapOvr>
  <p:transition>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1DE7908-6CBC-409B-97FE-2E8F22C44996}" type="datetimeFigureOut">
              <a:rPr lang="en-US" smtClean="0"/>
              <a:pPr/>
              <a:t>5/26/2014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5453107-63D0-4AB5-B44D-DC28D515041C}" type="slidenum">
              <a:rPr lang="en-US" smtClean="0"/>
              <a:pPr/>
              <a:t>‹#›</a:t>
            </a:fld>
            <a:endParaRPr lang="en-US"/>
          </a:p>
        </p:txBody>
      </p:sp>
    </p:spTree>
  </p:cSld>
  <p:clrMapOvr>
    <a:masterClrMapping/>
  </p:clrMapOvr>
  <p:transition>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61DE7908-6CBC-409B-97FE-2E8F22C44996}" type="datetimeFigureOut">
              <a:rPr lang="en-US" smtClean="0"/>
              <a:pPr/>
              <a:t>5/26/2014</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65453107-63D0-4AB5-B44D-DC28D515041C}" type="slidenum">
              <a:rPr lang="en-US" smtClean="0"/>
              <a:pPr/>
              <a:t>‹#›</a:t>
            </a:fld>
            <a:endParaRPr lang="en-US"/>
          </a:p>
        </p:txBody>
      </p:sp>
    </p:spTree>
  </p:cSld>
  <p:clrMapOvr>
    <a:masterClrMapping/>
  </p:clrMapOvr>
  <p:transition>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1DE7908-6CBC-409B-97FE-2E8F22C44996}" type="datetimeFigureOut">
              <a:rPr lang="en-US" smtClean="0"/>
              <a:pPr/>
              <a:t>5/26/2014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5453107-63D0-4AB5-B44D-DC28D515041C}" type="slidenum">
              <a:rPr lang="en-US" smtClean="0"/>
              <a:pPr/>
              <a:t>‹#›</a:t>
            </a:fld>
            <a:endParaRPr lang="en-US"/>
          </a:p>
        </p:txBody>
      </p:sp>
    </p:spTree>
  </p:cSld>
  <p:clrMapOvr>
    <a:masterClrMapping/>
  </p:clrMapOvr>
  <p:transition>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61DE7908-6CBC-409B-97FE-2E8F22C44996}" type="datetimeFigureOut">
              <a:rPr lang="en-US" smtClean="0"/>
              <a:pPr/>
              <a:t>5/26/2014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5453107-63D0-4AB5-B44D-DC28D515041C}"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transition>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1DE7908-6CBC-409B-97FE-2E8F22C44996}" type="datetimeFigureOut">
              <a:rPr lang="en-US" smtClean="0"/>
              <a:pPr/>
              <a:t>5/26/2014</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65453107-63D0-4AB5-B44D-DC28D515041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wipe/>
  </p:transition>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52800" y="457200"/>
            <a:ext cx="5105400" cy="2868168"/>
          </a:xfrm>
        </p:spPr>
        <p:txBody>
          <a:bodyPr anchor="ctr"/>
          <a:lstStyle/>
          <a:p>
            <a:pPr algn="ctr" rtl="1"/>
            <a:r>
              <a:rPr lang="fa-IR" sz="4400" cap="none" dirty="0" smtClean="0">
                <a:ln w="31550" cmpd="sng">
                  <a:noFill/>
                  <a:prstDash val="solid"/>
                </a:ln>
                <a:solidFill>
                  <a:srgbClr val="FFFFFF"/>
                </a:solidFill>
                <a:effectLst>
                  <a:outerShdw blurRad="41275" dist="12700" dir="12000000" algn="tl" rotWithShape="0">
                    <a:srgbClr val="000000">
                      <a:alpha val="40000"/>
                    </a:srgbClr>
                  </a:outerShdw>
                </a:effectLst>
                <a:cs typeface="+mn-cs"/>
              </a:rPr>
              <a:t>رفتار سازمانی</a:t>
            </a:r>
            <a:r>
              <a:rPr lang="fa-IR" sz="5400" cap="none"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B Titr" pitchFamily="2" charset="-78"/>
              </a:rPr>
              <a:t/>
            </a:r>
            <a:br>
              <a:rPr lang="fa-IR" sz="5400" cap="none"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B Titr" pitchFamily="2" charset="-78"/>
              </a:rPr>
            </a:br>
            <a:r>
              <a:rPr lang="fa-IR" sz="4400" cap="none" dirty="0" smtClean="0">
                <a:ln w="31550" cmpd="sng">
                  <a:noFill/>
                  <a:prstDash val="solid"/>
                </a:ln>
                <a:solidFill>
                  <a:srgbClr val="FFFFFF"/>
                </a:solidFill>
                <a:effectLst>
                  <a:outerShdw blurRad="41275" dist="12700" dir="12000000" algn="tl" rotWithShape="0">
                    <a:srgbClr val="000000">
                      <a:alpha val="40000"/>
                    </a:srgbClr>
                  </a:outerShdw>
                </a:effectLst>
                <a:cs typeface="+mn-cs"/>
              </a:rPr>
              <a:t>تصمیم گیری</a:t>
            </a:r>
            <a:endParaRPr lang="en-US" sz="4400" cap="none" dirty="0">
              <a:ln w="31550" cmpd="sng">
                <a:noFill/>
                <a:prstDash val="solid"/>
              </a:ln>
              <a:solidFill>
                <a:srgbClr val="FFFFFF"/>
              </a:solidFill>
              <a:effectLst>
                <a:outerShdw blurRad="41275" dist="12700" dir="12000000" algn="tl" rotWithShape="0">
                  <a:srgbClr val="000000">
                    <a:alpha val="40000"/>
                  </a:srgbClr>
                </a:outerShdw>
              </a:effectLst>
              <a:cs typeface="+mn-cs"/>
            </a:endParaRPr>
          </a:p>
        </p:txBody>
      </p:sp>
      <p:sp>
        <p:nvSpPr>
          <p:cNvPr id="3" name="Subtitle 2"/>
          <p:cNvSpPr>
            <a:spLocks noGrp="1"/>
          </p:cNvSpPr>
          <p:nvPr>
            <p:ph type="subTitle" idx="1"/>
          </p:nvPr>
        </p:nvSpPr>
        <p:spPr>
          <a:solidFill>
            <a:schemeClr val="bg1"/>
          </a:solidFill>
        </p:spPr>
        <p:txBody>
          <a:bodyPr anchor="ctr">
            <a:normAutofit/>
          </a:bodyPr>
          <a:lstStyle/>
          <a:p>
            <a:pPr algn="ctr"/>
            <a:r>
              <a:rPr lang="fa-IR" sz="4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effectLst>
                  <a:outerShdw blurRad="41275" dist="12700" dir="12000000" algn="tl" rotWithShape="0">
                    <a:srgbClr val="000000">
                      <a:alpha val="40000"/>
                    </a:srgbClr>
                  </a:outerShdw>
                </a:effectLst>
                <a:latin typeface="+mj-lt"/>
                <a:ea typeface="+mj-ea"/>
                <a:cs typeface="B Titr" pitchFamily="2" charset="-78"/>
              </a:rPr>
              <a:t>استاد: دکتر حمدی</a:t>
            </a:r>
            <a:endParaRPr lang="en-US" sz="4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effectLst>
                <a:outerShdw blurRad="41275" dist="12700" dir="12000000" algn="tl" rotWithShape="0">
                  <a:srgbClr val="000000">
                    <a:alpha val="40000"/>
                  </a:srgbClr>
                </a:outerShdw>
              </a:effectLst>
              <a:latin typeface="+mj-lt"/>
              <a:ea typeface="+mj-ea"/>
              <a:cs typeface="B Titr" pitchFamily="2" charset="-78"/>
            </a:endParaRPr>
          </a:p>
        </p:txBody>
      </p:sp>
      <p:sp>
        <p:nvSpPr>
          <p:cNvPr id="4" name="TextBox 3"/>
          <p:cNvSpPr txBox="1"/>
          <p:nvPr/>
        </p:nvSpPr>
        <p:spPr>
          <a:xfrm>
            <a:off x="0" y="1524000"/>
            <a:ext cx="2514600" cy="3785652"/>
          </a:xfrm>
          <a:prstGeom prst="rect">
            <a:avLst/>
          </a:prstGeom>
          <a:solidFill>
            <a:schemeClr val="bg1"/>
          </a:solidFill>
        </p:spPr>
        <p:txBody>
          <a:bodyPr wrap="square" rtlCol="0">
            <a:spAutoFit/>
          </a:bodyPr>
          <a:lstStyle/>
          <a:p>
            <a:pPr algn="r" rtl="1"/>
            <a:r>
              <a:rPr lang="fa-IR" sz="2400" b="1" dirty="0" smtClean="0">
                <a:ln w="12700">
                  <a:solidFill>
                    <a:schemeClr val="tx2">
                      <a:lumMod val="60000"/>
                      <a:lumOff val="40000"/>
                    </a:schemeClr>
                  </a:solidFill>
                </a:ln>
                <a:solidFill>
                  <a:schemeClr val="tx2">
                    <a:lumMod val="75000"/>
                  </a:schemeClr>
                </a:solidFill>
              </a:rPr>
              <a:t>ارائه دهندگان:</a:t>
            </a:r>
          </a:p>
          <a:p>
            <a:pPr algn="r" rtl="1"/>
            <a:endParaRPr lang="fa-IR" sz="2400" b="1" dirty="0" smtClean="0">
              <a:ln w="12700">
                <a:solidFill>
                  <a:schemeClr val="tx2">
                    <a:lumMod val="60000"/>
                    <a:lumOff val="40000"/>
                  </a:schemeClr>
                </a:solidFill>
              </a:ln>
              <a:solidFill>
                <a:schemeClr val="tx2">
                  <a:lumMod val="75000"/>
                </a:schemeClr>
              </a:solidFill>
            </a:endParaRPr>
          </a:p>
          <a:p>
            <a:pPr algn="r" rtl="1">
              <a:buFont typeface="Arial" pitchFamily="34" charset="0"/>
              <a:buChar char="•"/>
            </a:pPr>
            <a:r>
              <a:rPr lang="fa-IR" sz="2400" b="1" dirty="0" smtClean="0">
                <a:ln w="12700">
                  <a:solidFill>
                    <a:schemeClr val="tx2">
                      <a:lumMod val="60000"/>
                      <a:lumOff val="40000"/>
                    </a:schemeClr>
                  </a:solidFill>
                </a:ln>
                <a:solidFill>
                  <a:schemeClr val="tx2">
                    <a:lumMod val="75000"/>
                  </a:schemeClr>
                </a:solidFill>
              </a:rPr>
              <a:t>شهرزاد اجتهادی</a:t>
            </a:r>
          </a:p>
          <a:p>
            <a:pPr algn="r" rtl="1"/>
            <a:endParaRPr lang="fa-IR" sz="2400" b="1" dirty="0" smtClean="0">
              <a:ln w="12700">
                <a:solidFill>
                  <a:schemeClr val="tx2">
                    <a:lumMod val="60000"/>
                    <a:lumOff val="40000"/>
                  </a:schemeClr>
                </a:solidFill>
              </a:ln>
              <a:solidFill>
                <a:schemeClr val="tx2">
                  <a:lumMod val="75000"/>
                </a:schemeClr>
              </a:solidFill>
            </a:endParaRPr>
          </a:p>
          <a:p>
            <a:pPr algn="r" rtl="1">
              <a:buFont typeface="Arial" pitchFamily="34" charset="0"/>
              <a:buChar char="•"/>
            </a:pPr>
            <a:r>
              <a:rPr lang="fa-IR" sz="2400" b="1" dirty="0" smtClean="0">
                <a:ln w="12700">
                  <a:solidFill>
                    <a:schemeClr val="tx2">
                      <a:lumMod val="60000"/>
                      <a:lumOff val="40000"/>
                    </a:schemeClr>
                  </a:solidFill>
                </a:ln>
                <a:solidFill>
                  <a:schemeClr val="tx2">
                    <a:lumMod val="75000"/>
                  </a:schemeClr>
                </a:solidFill>
              </a:rPr>
              <a:t>سارا چراغعلی</a:t>
            </a:r>
          </a:p>
          <a:p>
            <a:pPr algn="r" rtl="1"/>
            <a:endParaRPr lang="fa-IR" sz="2400" b="1" dirty="0" smtClean="0">
              <a:ln w="12700">
                <a:solidFill>
                  <a:schemeClr val="tx2">
                    <a:lumMod val="60000"/>
                    <a:lumOff val="40000"/>
                  </a:schemeClr>
                </a:solidFill>
              </a:ln>
              <a:solidFill>
                <a:schemeClr val="tx2">
                  <a:lumMod val="75000"/>
                </a:schemeClr>
              </a:solidFill>
            </a:endParaRPr>
          </a:p>
          <a:p>
            <a:pPr algn="r" rtl="1">
              <a:buFont typeface="Arial" pitchFamily="34" charset="0"/>
              <a:buChar char="•"/>
            </a:pPr>
            <a:r>
              <a:rPr lang="fa-IR" sz="2400" b="1" dirty="0" smtClean="0">
                <a:ln w="12700">
                  <a:solidFill>
                    <a:schemeClr val="tx2">
                      <a:lumMod val="60000"/>
                      <a:lumOff val="40000"/>
                    </a:schemeClr>
                  </a:solidFill>
                </a:ln>
                <a:solidFill>
                  <a:schemeClr val="tx2">
                    <a:lumMod val="75000"/>
                  </a:schemeClr>
                </a:solidFill>
              </a:rPr>
              <a:t>سمیه یارخیر</a:t>
            </a:r>
          </a:p>
          <a:p>
            <a:pPr algn="r" rtl="1">
              <a:buFont typeface="Arial" pitchFamily="34" charset="0"/>
              <a:buChar char="•"/>
            </a:pPr>
            <a:endParaRPr lang="fa-IR" sz="2400" b="1" dirty="0" smtClean="0">
              <a:ln w="12700">
                <a:solidFill>
                  <a:schemeClr val="tx2">
                    <a:lumMod val="60000"/>
                    <a:lumOff val="40000"/>
                  </a:schemeClr>
                </a:solidFill>
              </a:ln>
              <a:solidFill>
                <a:schemeClr val="tx2">
                  <a:lumMod val="75000"/>
                </a:schemeClr>
              </a:solidFill>
            </a:endParaRPr>
          </a:p>
          <a:p>
            <a:pPr algn="r" rtl="1">
              <a:buFont typeface="Arial" pitchFamily="34" charset="0"/>
              <a:buChar char="•"/>
            </a:pPr>
            <a:r>
              <a:rPr lang="fa-IR" sz="2400" b="1" dirty="0" smtClean="0">
                <a:ln w="12700">
                  <a:solidFill>
                    <a:schemeClr val="tx2">
                      <a:lumMod val="60000"/>
                      <a:lumOff val="40000"/>
                    </a:schemeClr>
                  </a:solidFill>
                </a:ln>
                <a:solidFill>
                  <a:schemeClr val="tx2">
                    <a:lumMod val="75000"/>
                  </a:schemeClr>
                </a:solidFill>
              </a:rPr>
              <a:t>فائزه قطبی</a:t>
            </a:r>
            <a:endParaRPr lang="en-US" sz="2400" b="1" dirty="0">
              <a:ln w="12700">
                <a:solidFill>
                  <a:schemeClr val="tx2">
                    <a:lumMod val="60000"/>
                    <a:lumOff val="40000"/>
                  </a:schemeClr>
                </a:solidFill>
              </a:ln>
              <a:solidFill>
                <a:schemeClr val="tx2">
                  <a:lumMod val="75000"/>
                </a:schemeClr>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r" rtl="1"/>
            <a:r>
              <a:rPr lang="fa-IR" dirty="0" smtClean="0">
                <a:ln w="28575">
                  <a:solidFill>
                    <a:schemeClr val="tx1"/>
                  </a:solidFill>
                </a:ln>
                <a:solidFill>
                  <a:schemeClr val="accent1">
                    <a:lumMod val="75000"/>
                  </a:schemeClr>
                </a:solidFill>
                <a:cs typeface="+mn-cs"/>
              </a:rPr>
              <a:t>الگوهای فرآیند تصمیم گیری</a:t>
            </a:r>
            <a:endParaRPr lang="en-US" dirty="0" smtClean="0">
              <a:ln w="28575">
                <a:solidFill>
                  <a:schemeClr val="tx1"/>
                </a:solidFill>
              </a:ln>
              <a:solidFill>
                <a:schemeClr val="accent1">
                  <a:lumMod val="75000"/>
                </a:schemeClr>
              </a:solidFill>
              <a:cs typeface="+mn-cs"/>
            </a:endParaRPr>
          </a:p>
        </p:txBody>
      </p:sp>
      <p:sp>
        <p:nvSpPr>
          <p:cNvPr id="3" name="Content Placeholder 2"/>
          <p:cNvSpPr>
            <a:spLocks noGrp="1"/>
          </p:cNvSpPr>
          <p:nvPr>
            <p:ph idx="1"/>
          </p:nvPr>
        </p:nvSpPr>
        <p:spPr/>
        <p:txBody>
          <a:bodyPr>
            <a:normAutofit/>
          </a:bodyPr>
          <a:lstStyle/>
          <a:p>
            <a:pPr algn="r" rtl="1"/>
            <a:r>
              <a:rPr lang="fa-IR" sz="2400" b="1" cap="all" dirty="0" smtClean="0">
                <a:ln w="12700">
                  <a:noFill/>
                </a:ln>
                <a:solidFill>
                  <a:schemeClr val="accent1">
                    <a:lumMod val="50000"/>
                  </a:schemeClr>
                </a:solidFill>
                <a:latin typeface="+mj-lt"/>
                <a:ea typeface="+mj-ea"/>
              </a:rPr>
              <a:t>الگوی عقلایی</a:t>
            </a:r>
            <a:endParaRPr lang="fa-IR" sz="1800" b="1" cap="all" dirty="0" smtClean="0">
              <a:ln w="12700">
                <a:noFill/>
              </a:ln>
              <a:solidFill>
                <a:schemeClr val="accent1">
                  <a:lumMod val="50000"/>
                </a:schemeClr>
              </a:solidFill>
              <a:latin typeface="+mj-lt"/>
              <a:ea typeface="+mj-ea"/>
            </a:endParaRPr>
          </a:p>
          <a:p>
            <a:pPr algn="r" rtl="1">
              <a:buNone/>
            </a:pPr>
            <a:r>
              <a:rPr lang="fa-IR" sz="1800" b="1" cap="all" dirty="0" smtClean="0">
                <a:ln w="12700">
                  <a:noFill/>
                </a:ln>
                <a:solidFill>
                  <a:schemeClr val="accent1">
                    <a:lumMod val="50000"/>
                  </a:schemeClr>
                </a:solidFill>
                <a:latin typeface="+mj-lt"/>
                <a:ea typeface="+mj-ea"/>
              </a:rPr>
              <a:t>این مدل به دلیل منطقی و اقتصادی بودن مورد توجه است. ولی به این دلیل که تصمیم گیری واقعی یک فرآیند کاملاً عقلایی نیست این مدل سئوال برانگیز میباشد.</a:t>
            </a:r>
          </a:p>
          <a:p>
            <a:pPr algn="r" rtl="1"/>
            <a:r>
              <a:rPr lang="fa-IR" sz="2400" b="1" cap="all" dirty="0" smtClean="0">
                <a:ln w="12700">
                  <a:noFill/>
                </a:ln>
                <a:solidFill>
                  <a:schemeClr val="accent1">
                    <a:lumMod val="50000"/>
                  </a:schemeClr>
                </a:solidFill>
                <a:latin typeface="+mj-lt"/>
                <a:ea typeface="+mj-ea"/>
              </a:rPr>
              <a:t>الگوی رفتاری</a:t>
            </a:r>
          </a:p>
          <a:p>
            <a:pPr algn="r" rtl="1">
              <a:buNone/>
            </a:pPr>
            <a:r>
              <a:rPr lang="fa-IR" sz="1800" b="1" cap="all" dirty="0" smtClean="0">
                <a:ln w="12700">
                  <a:noFill/>
                </a:ln>
                <a:solidFill>
                  <a:schemeClr val="accent1">
                    <a:lumMod val="50000"/>
                  </a:schemeClr>
                </a:solidFill>
                <a:latin typeface="+mj-lt"/>
                <a:ea typeface="+mj-ea"/>
              </a:rPr>
              <a:t>الگوی رفتاری کوششی برای بر طرف کردن محدودیتهای تصمیم گیری عقلایی است.</a:t>
            </a:r>
          </a:p>
          <a:p>
            <a:pPr algn="r" rtl="1"/>
            <a:r>
              <a:rPr lang="fa-IR" sz="2400" b="1" cap="all" dirty="0" smtClean="0">
                <a:ln w="12700">
                  <a:noFill/>
                </a:ln>
                <a:solidFill>
                  <a:schemeClr val="accent1">
                    <a:lumMod val="50000"/>
                  </a:schemeClr>
                </a:solidFill>
                <a:latin typeface="+mj-lt"/>
                <a:ea typeface="+mj-ea"/>
              </a:rPr>
              <a:t>الگوی عملی </a:t>
            </a:r>
          </a:p>
          <a:p>
            <a:pPr algn="r" rtl="1">
              <a:buNone/>
            </a:pPr>
            <a:r>
              <a:rPr lang="fa-IR" sz="1800" b="1" cap="all" dirty="0" smtClean="0">
                <a:ln w="12700">
                  <a:noFill/>
                </a:ln>
                <a:solidFill>
                  <a:schemeClr val="accent1">
                    <a:lumMod val="50000"/>
                  </a:schemeClr>
                </a:solidFill>
                <a:latin typeface="+mj-lt"/>
                <a:ea typeface="+mj-ea"/>
              </a:rPr>
              <a:t>تصمیم گیری از ترکیب دو الگوی عقلایی و رفتاری ایجاد شده است.</a:t>
            </a:r>
          </a:p>
          <a:p>
            <a:pPr algn="r" rtl="1"/>
            <a:r>
              <a:rPr lang="fa-IR" sz="2400" b="1" cap="all" dirty="0" smtClean="0">
                <a:ln w="12700">
                  <a:noFill/>
                </a:ln>
                <a:solidFill>
                  <a:schemeClr val="accent1">
                    <a:lumMod val="50000"/>
                  </a:schemeClr>
                </a:solidFill>
                <a:latin typeface="+mj-lt"/>
                <a:ea typeface="+mj-ea"/>
              </a:rPr>
              <a:t>الگوی</a:t>
            </a:r>
            <a:r>
              <a:rPr lang="fa-IR" sz="1800" b="1" cap="all" dirty="0" smtClean="0">
                <a:ln w="12700">
                  <a:noFill/>
                </a:ln>
                <a:solidFill>
                  <a:schemeClr val="accent1">
                    <a:lumMod val="50000"/>
                  </a:schemeClr>
                </a:solidFill>
                <a:latin typeface="+mj-lt"/>
                <a:ea typeface="+mj-ea"/>
              </a:rPr>
              <a:t> </a:t>
            </a:r>
            <a:r>
              <a:rPr lang="fa-IR" sz="2400" b="1" cap="all" dirty="0" smtClean="0">
                <a:ln w="12700">
                  <a:noFill/>
                </a:ln>
                <a:solidFill>
                  <a:schemeClr val="accent1">
                    <a:lumMod val="50000"/>
                  </a:schemeClr>
                </a:solidFill>
                <a:latin typeface="+mj-lt"/>
                <a:ea typeface="+mj-ea"/>
              </a:rPr>
              <a:t>تعارض</a:t>
            </a:r>
          </a:p>
          <a:p>
            <a:pPr algn="r" rtl="1">
              <a:buNone/>
            </a:pPr>
            <a:r>
              <a:rPr lang="fa-IR" sz="1800" b="1" cap="all" dirty="0" smtClean="0">
                <a:ln w="12700">
                  <a:noFill/>
                </a:ln>
                <a:solidFill>
                  <a:schemeClr val="accent1">
                    <a:lumMod val="50000"/>
                  </a:schemeClr>
                </a:solidFill>
                <a:latin typeface="+mj-lt"/>
                <a:ea typeface="+mj-ea"/>
              </a:rPr>
              <a:t>بر فرآیند تصمیم گیری اشخاص در شرایط مشکل متمرکز میباشد.</a:t>
            </a:r>
          </a:p>
          <a:p>
            <a:pPr algn="r" rtl="1">
              <a:buNone/>
            </a:pPr>
            <a:endParaRPr lang="en-US" sz="1800" b="1" cap="all" dirty="0" smtClean="0">
              <a:ln w="12700">
                <a:noFill/>
              </a:ln>
              <a:solidFill>
                <a:schemeClr val="accent1">
                  <a:lumMod val="50000"/>
                </a:schemeClr>
              </a:solidFill>
              <a:latin typeface="+mj-lt"/>
              <a:ea typeface="+mj-ea"/>
            </a:endParaRPr>
          </a:p>
        </p:txBody>
      </p:sp>
    </p:spTree>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0" y="0"/>
            <a:ext cx="2971800" cy="685800"/>
          </a:xfrm>
        </p:spPr>
        <p:txBody>
          <a:bodyPr>
            <a:normAutofit/>
          </a:bodyPr>
          <a:lstStyle/>
          <a:p>
            <a:pPr algn="r" rtl="1"/>
            <a:r>
              <a:rPr lang="fa-IR" sz="2000" dirty="0" smtClean="0">
                <a:solidFill>
                  <a:schemeClr val="tx1"/>
                </a:solidFill>
                <a:cs typeface="+mn-cs"/>
              </a:rPr>
              <a:t>مدل عقلایی فرآیند تصمیم گیری</a:t>
            </a:r>
            <a:endParaRPr lang="en-US" sz="2000" dirty="0">
              <a:solidFill>
                <a:schemeClr val="tx1"/>
              </a:solidFill>
              <a:cs typeface="+mn-cs"/>
            </a:endParaRPr>
          </a:p>
        </p:txBody>
      </p:sp>
      <p:sp>
        <p:nvSpPr>
          <p:cNvPr id="6" name="Rectangle 5"/>
          <p:cNvSpPr/>
          <p:nvPr/>
        </p:nvSpPr>
        <p:spPr>
          <a:xfrm>
            <a:off x="1181100" y="914400"/>
            <a:ext cx="1219200" cy="5334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a-IR" sz="2000" b="1" dirty="0" smtClean="0">
                <a:solidFill>
                  <a:schemeClr val="tx1">
                    <a:lumMod val="50000"/>
                    <a:lumOff val="50000"/>
                  </a:schemeClr>
                </a:solidFill>
                <a:cs typeface="B Zar" pitchFamily="2" charset="-78"/>
              </a:rPr>
              <a:t>اطلاعات</a:t>
            </a:r>
            <a:endParaRPr lang="en-US" b="1" dirty="0">
              <a:solidFill>
                <a:schemeClr val="tx1">
                  <a:lumMod val="50000"/>
                  <a:lumOff val="50000"/>
                </a:schemeClr>
              </a:solidFill>
              <a:cs typeface="B Zar" pitchFamily="2" charset="-78"/>
            </a:endParaRPr>
          </a:p>
        </p:txBody>
      </p:sp>
      <p:sp>
        <p:nvSpPr>
          <p:cNvPr id="7" name="Rectangle 6"/>
          <p:cNvSpPr/>
          <p:nvPr/>
        </p:nvSpPr>
        <p:spPr>
          <a:xfrm>
            <a:off x="1181100" y="5867400"/>
            <a:ext cx="1219200" cy="5334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a-IR" b="1" dirty="0" smtClean="0">
                <a:solidFill>
                  <a:schemeClr val="tx1">
                    <a:lumMod val="50000"/>
                    <a:lumOff val="50000"/>
                  </a:schemeClr>
                </a:solidFill>
                <a:cs typeface="B Zar" pitchFamily="2" charset="-78"/>
              </a:rPr>
              <a:t>اطلاعات</a:t>
            </a:r>
            <a:endParaRPr lang="en-US" b="1" dirty="0"/>
          </a:p>
        </p:txBody>
      </p:sp>
      <p:sp>
        <p:nvSpPr>
          <p:cNvPr id="8" name="Rectangle 7"/>
          <p:cNvSpPr/>
          <p:nvPr/>
        </p:nvSpPr>
        <p:spPr>
          <a:xfrm>
            <a:off x="1181100" y="3048000"/>
            <a:ext cx="1219200" cy="5334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a-IR" b="1" dirty="0" smtClean="0">
                <a:solidFill>
                  <a:schemeClr val="tx1">
                    <a:lumMod val="50000"/>
                    <a:lumOff val="50000"/>
                  </a:schemeClr>
                </a:solidFill>
                <a:cs typeface="B Zar" pitchFamily="2" charset="-78"/>
              </a:rPr>
              <a:t>اطلاعات</a:t>
            </a:r>
            <a:endParaRPr lang="en-US" b="1" dirty="0"/>
          </a:p>
        </p:txBody>
      </p:sp>
      <p:sp>
        <p:nvSpPr>
          <p:cNvPr id="9" name="Rectangle 8"/>
          <p:cNvSpPr/>
          <p:nvPr/>
        </p:nvSpPr>
        <p:spPr>
          <a:xfrm>
            <a:off x="1181100" y="1676400"/>
            <a:ext cx="1219200" cy="5334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a-IR" b="1" dirty="0" smtClean="0">
                <a:solidFill>
                  <a:schemeClr val="tx1">
                    <a:lumMod val="50000"/>
                    <a:lumOff val="50000"/>
                  </a:schemeClr>
                </a:solidFill>
                <a:cs typeface="B Zar" pitchFamily="2" charset="-78"/>
              </a:rPr>
              <a:t>اطلاعات</a:t>
            </a:r>
            <a:endParaRPr lang="en-US" b="1" dirty="0"/>
          </a:p>
        </p:txBody>
      </p:sp>
      <p:sp>
        <p:nvSpPr>
          <p:cNvPr id="10" name="Rectangle 9"/>
          <p:cNvSpPr/>
          <p:nvPr/>
        </p:nvSpPr>
        <p:spPr>
          <a:xfrm>
            <a:off x="1181100" y="3810000"/>
            <a:ext cx="1219200" cy="5334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a-IR" b="1" dirty="0" smtClean="0">
                <a:solidFill>
                  <a:schemeClr val="tx1">
                    <a:lumMod val="50000"/>
                    <a:lumOff val="50000"/>
                  </a:schemeClr>
                </a:solidFill>
                <a:cs typeface="B Zar" pitchFamily="2" charset="-78"/>
              </a:rPr>
              <a:t>اطلاعات</a:t>
            </a:r>
            <a:endParaRPr lang="en-US" b="1" dirty="0"/>
          </a:p>
        </p:txBody>
      </p:sp>
      <p:sp>
        <p:nvSpPr>
          <p:cNvPr id="11" name="Rectangle 10"/>
          <p:cNvSpPr/>
          <p:nvPr/>
        </p:nvSpPr>
        <p:spPr>
          <a:xfrm>
            <a:off x="3124200" y="609600"/>
            <a:ext cx="1981200" cy="304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a-IR" sz="1600" dirty="0" smtClean="0"/>
              <a:t>بیان هدف موقعیتی</a:t>
            </a:r>
            <a:endParaRPr lang="en-US" sz="1600" dirty="0" smtClean="0"/>
          </a:p>
        </p:txBody>
      </p:sp>
      <p:sp>
        <p:nvSpPr>
          <p:cNvPr id="12" name="Rectangle 11"/>
          <p:cNvSpPr/>
          <p:nvPr/>
        </p:nvSpPr>
        <p:spPr>
          <a:xfrm>
            <a:off x="3124200" y="1371600"/>
            <a:ext cx="1981200" cy="304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r"/>
            <a:r>
              <a:rPr lang="fa-IR" sz="1600" dirty="0" smtClean="0"/>
              <a:t>تشخیص مسأله:ایجاد معیار</a:t>
            </a:r>
            <a:endParaRPr lang="en-US" sz="1600" dirty="0"/>
          </a:p>
        </p:txBody>
      </p:sp>
      <p:sp>
        <p:nvSpPr>
          <p:cNvPr id="13" name="Rectangle 12"/>
          <p:cNvSpPr/>
          <p:nvPr/>
        </p:nvSpPr>
        <p:spPr>
          <a:xfrm>
            <a:off x="3124200" y="2133600"/>
            <a:ext cx="1981200" cy="304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a-IR" sz="1200" dirty="0" smtClean="0"/>
              <a:t>تصمیم برنامه ریزی شده یا </a:t>
            </a:r>
            <a:r>
              <a:rPr lang="fa-IR" sz="1600" dirty="0" smtClean="0"/>
              <a:t>نشده</a:t>
            </a:r>
            <a:endParaRPr lang="en-US" sz="1600" dirty="0" smtClean="0"/>
          </a:p>
        </p:txBody>
      </p:sp>
      <p:sp>
        <p:nvSpPr>
          <p:cNvPr id="14" name="Rectangle 13"/>
          <p:cNvSpPr/>
          <p:nvPr/>
        </p:nvSpPr>
        <p:spPr>
          <a:xfrm>
            <a:off x="3124200" y="4267200"/>
            <a:ext cx="1981200" cy="304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a-IR" sz="1400" dirty="0" smtClean="0"/>
              <a:t>ارزیابی راهکارها</a:t>
            </a:r>
            <a:endParaRPr lang="en-US" sz="1400" dirty="0"/>
          </a:p>
        </p:txBody>
      </p:sp>
      <p:sp>
        <p:nvSpPr>
          <p:cNvPr id="15" name="Rectangle 14"/>
          <p:cNvSpPr/>
          <p:nvPr/>
        </p:nvSpPr>
        <p:spPr>
          <a:xfrm>
            <a:off x="3124200" y="4953000"/>
            <a:ext cx="1981200" cy="304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a-IR" sz="1200" dirty="0" smtClean="0"/>
              <a:t>انتخاب عقلایی بهترین راهکار ممکن</a:t>
            </a:r>
            <a:endParaRPr lang="en-US" sz="1200" dirty="0"/>
          </a:p>
        </p:txBody>
      </p:sp>
      <p:sp>
        <p:nvSpPr>
          <p:cNvPr id="16" name="Rectangle 15"/>
          <p:cNvSpPr/>
          <p:nvPr/>
        </p:nvSpPr>
        <p:spPr>
          <a:xfrm>
            <a:off x="3124200" y="5638800"/>
            <a:ext cx="1981200" cy="304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a-IR" sz="1400" dirty="0" smtClean="0"/>
              <a:t>اجرا</a:t>
            </a:r>
            <a:endParaRPr lang="en-US" sz="1600" dirty="0"/>
          </a:p>
        </p:txBody>
      </p:sp>
      <p:sp>
        <p:nvSpPr>
          <p:cNvPr id="18" name="Rectangle 17"/>
          <p:cNvSpPr/>
          <p:nvPr/>
        </p:nvSpPr>
        <p:spPr>
          <a:xfrm>
            <a:off x="3124200" y="2819400"/>
            <a:ext cx="1981200" cy="304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a-IR" sz="1200" dirty="0" smtClean="0"/>
              <a:t>برنامه ریزی نشده</a:t>
            </a:r>
            <a:endParaRPr lang="en-US" sz="1600" dirty="0"/>
          </a:p>
        </p:txBody>
      </p:sp>
      <p:sp>
        <p:nvSpPr>
          <p:cNvPr id="19" name="Rectangle 18"/>
          <p:cNvSpPr/>
          <p:nvPr/>
        </p:nvSpPr>
        <p:spPr>
          <a:xfrm>
            <a:off x="3124200" y="3581400"/>
            <a:ext cx="1981200" cy="304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a-IR" sz="1200" dirty="0" smtClean="0"/>
              <a:t>شناسایی تمام راهکارهای</a:t>
            </a:r>
            <a:r>
              <a:rPr lang="fa-IR" sz="1100" dirty="0" smtClean="0"/>
              <a:t> </a:t>
            </a:r>
            <a:r>
              <a:rPr lang="fa-IR" sz="1400" dirty="0" smtClean="0"/>
              <a:t>ممکن</a:t>
            </a:r>
            <a:endParaRPr lang="en-US" sz="1600" dirty="0"/>
          </a:p>
        </p:txBody>
      </p:sp>
      <p:sp>
        <p:nvSpPr>
          <p:cNvPr id="20" name="Rectangle 19"/>
          <p:cNvSpPr/>
          <p:nvPr/>
        </p:nvSpPr>
        <p:spPr>
          <a:xfrm>
            <a:off x="5943600" y="2514600"/>
            <a:ext cx="1219200" cy="5334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1600" dirty="0" smtClean="0">
                <a:cs typeface="B Zar" pitchFamily="2" charset="-78"/>
              </a:rPr>
              <a:t>برنامه ریزی شده</a:t>
            </a:r>
            <a:endParaRPr lang="en-US" sz="1600" dirty="0">
              <a:cs typeface="B Zar" pitchFamily="2" charset="-78"/>
            </a:endParaRPr>
          </a:p>
        </p:txBody>
      </p:sp>
      <p:sp>
        <p:nvSpPr>
          <p:cNvPr id="21" name="Rectangle 20"/>
          <p:cNvSpPr/>
          <p:nvPr/>
        </p:nvSpPr>
        <p:spPr>
          <a:xfrm>
            <a:off x="5943600" y="4419600"/>
            <a:ext cx="1219200" cy="5334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1600" dirty="0" smtClean="0">
                <a:cs typeface="B Zar" pitchFamily="2" charset="-78"/>
              </a:rPr>
              <a:t>مقررات موجود را به کار ببندید</a:t>
            </a:r>
            <a:endParaRPr lang="en-US" sz="1600" dirty="0">
              <a:cs typeface="B Zar" pitchFamily="2" charset="-78"/>
            </a:endParaRPr>
          </a:p>
        </p:txBody>
      </p:sp>
      <p:sp>
        <p:nvSpPr>
          <p:cNvPr id="22" name="Rectangle 21"/>
          <p:cNvSpPr/>
          <p:nvPr/>
        </p:nvSpPr>
        <p:spPr>
          <a:xfrm>
            <a:off x="3124200" y="6248400"/>
            <a:ext cx="1981200" cy="304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a-IR" sz="1200" dirty="0" smtClean="0"/>
              <a:t>کنترل: اندازه گیری و تنظیم</a:t>
            </a:r>
            <a:endParaRPr lang="en-US" sz="1200" dirty="0"/>
          </a:p>
        </p:txBody>
      </p:sp>
      <p:cxnSp>
        <p:nvCxnSpPr>
          <p:cNvPr id="30" name="Straight Connector 29"/>
          <p:cNvCxnSpPr/>
          <p:nvPr/>
        </p:nvCxnSpPr>
        <p:spPr>
          <a:xfrm flipV="1">
            <a:off x="381000" y="304800"/>
            <a:ext cx="0" cy="5715000"/>
          </a:xfrm>
          <a:prstGeom prst="line">
            <a:avLst/>
          </a:prstGeom>
        </p:spPr>
        <p:style>
          <a:lnRef idx="3">
            <a:schemeClr val="accent4"/>
          </a:lnRef>
          <a:fillRef idx="0">
            <a:schemeClr val="accent4"/>
          </a:fillRef>
          <a:effectRef idx="2">
            <a:schemeClr val="accent4"/>
          </a:effectRef>
          <a:fontRef idx="minor">
            <a:schemeClr val="tx1"/>
          </a:fontRef>
        </p:style>
      </p:cxnSp>
      <p:cxnSp>
        <p:nvCxnSpPr>
          <p:cNvPr id="32" name="Straight Connector 31"/>
          <p:cNvCxnSpPr/>
          <p:nvPr/>
        </p:nvCxnSpPr>
        <p:spPr>
          <a:xfrm>
            <a:off x="381000" y="304800"/>
            <a:ext cx="3733800"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34" name="Straight Arrow Connector 33"/>
          <p:cNvCxnSpPr>
            <a:endCxn id="11" idx="0"/>
          </p:cNvCxnSpPr>
          <p:nvPr/>
        </p:nvCxnSpPr>
        <p:spPr>
          <a:xfrm>
            <a:off x="4114800" y="304800"/>
            <a:ext cx="0" cy="30480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36" name="Straight Arrow Connector 35"/>
          <p:cNvCxnSpPr>
            <a:endCxn id="6" idx="1"/>
          </p:cNvCxnSpPr>
          <p:nvPr/>
        </p:nvCxnSpPr>
        <p:spPr>
          <a:xfrm>
            <a:off x="381000" y="1143000"/>
            <a:ext cx="800100" cy="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38" name="Straight Arrow Connector 37"/>
          <p:cNvCxnSpPr>
            <a:endCxn id="9" idx="1"/>
          </p:cNvCxnSpPr>
          <p:nvPr/>
        </p:nvCxnSpPr>
        <p:spPr>
          <a:xfrm>
            <a:off x="381000" y="1905000"/>
            <a:ext cx="800100" cy="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40" name="Straight Arrow Connector 39"/>
          <p:cNvCxnSpPr>
            <a:endCxn id="8" idx="1"/>
          </p:cNvCxnSpPr>
          <p:nvPr/>
        </p:nvCxnSpPr>
        <p:spPr>
          <a:xfrm flipV="1">
            <a:off x="381000" y="3314700"/>
            <a:ext cx="800100" cy="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42" name="Straight Connector 41"/>
          <p:cNvCxnSpPr/>
          <p:nvPr/>
        </p:nvCxnSpPr>
        <p:spPr>
          <a:xfrm>
            <a:off x="381000" y="6019800"/>
            <a:ext cx="0" cy="838200"/>
          </a:xfrm>
          <a:prstGeom prst="line">
            <a:avLst/>
          </a:prstGeom>
        </p:spPr>
        <p:style>
          <a:lnRef idx="3">
            <a:schemeClr val="accent4"/>
          </a:lnRef>
          <a:fillRef idx="0">
            <a:schemeClr val="accent4"/>
          </a:fillRef>
          <a:effectRef idx="2">
            <a:schemeClr val="accent4"/>
          </a:effectRef>
          <a:fontRef idx="minor">
            <a:schemeClr val="tx1"/>
          </a:fontRef>
        </p:style>
      </p:cxnSp>
      <p:cxnSp>
        <p:nvCxnSpPr>
          <p:cNvPr id="44" name="Straight Connector 43"/>
          <p:cNvCxnSpPr/>
          <p:nvPr/>
        </p:nvCxnSpPr>
        <p:spPr>
          <a:xfrm>
            <a:off x="381000" y="6705600"/>
            <a:ext cx="3810000"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46" name="Straight Arrow Connector 45"/>
          <p:cNvCxnSpPr>
            <a:endCxn id="7" idx="1"/>
          </p:cNvCxnSpPr>
          <p:nvPr/>
        </p:nvCxnSpPr>
        <p:spPr>
          <a:xfrm>
            <a:off x="381000" y="6096000"/>
            <a:ext cx="800100" cy="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48" name="Straight Arrow Connector 47"/>
          <p:cNvCxnSpPr>
            <a:stCxn id="11" idx="2"/>
            <a:endCxn id="12" idx="0"/>
          </p:cNvCxnSpPr>
          <p:nvPr/>
        </p:nvCxnSpPr>
        <p:spPr>
          <a:xfrm>
            <a:off x="4114800" y="914400"/>
            <a:ext cx="0" cy="45720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50" name="Straight Arrow Connector 49"/>
          <p:cNvCxnSpPr>
            <a:stCxn id="12" idx="2"/>
            <a:endCxn id="13" idx="0"/>
          </p:cNvCxnSpPr>
          <p:nvPr/>
        </p:nvCxnSpPr>
        <p:spPr>
          <a:xfrm>
            <a:off x="4114800" y="1676400"/>
            <a:ext cx="0" cy="45720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52" name="Straight Arrow Connector 51"/>
          <p:cNvCxnSpPr>
            <a:stCxn id="13" idx="2"/>
            <a:endCxn id="18" idx="0"/>
          </p:cNvCxnSpPr>
          <p:nvPr/>
        </p:nvCxnSpPr>
        <p:spPr>
          <a:xfrm>
            <a:off x="4114800" y="2438400"/>
            <a:ext cx="0" cy="38100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54" name="Straight Arrow Connector 53"/>
          <p:cNvCxnSpPr>
            <a:stCxn id="18" idx="2"/>
            <a:endCxn id="19" idx="0"/>
          </p:cNvCxnSpPr>
          <p:nvPr/>
        </p:nvCxnSpPr>
        <p:spPr>
          <a:xfrm>
            <a:off x="4114800" y="3124200"/>
            <a:ext cx="0" cy="45720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56" name="Straight Arrow Connector 55"/>
          <p:cNvCxnSpPr>
            <a:stCxn id="19" idx="2"/>
            <a:endCxn id="14" idx="0"/>
          </p:cNvCxnSpPr>
          <p:nvPr/>
        </p:nvCxnSpPr>
        <p:spPr>
          <a:xfrm>
            <a:off x="4114800" y="3886200"/>
            <a:ext cx="0" cy="38100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58" name="Straight Arrow Connector 57"/>
          <p:cNvCxnSpPr>
            <a:stCxn id="14" idx="2"/>
            <a:endCxn id="15" idx="0"/>
          </p:cNvCxnSpPr>
          <p:nvPr/>
        </p:nvCxnSpPr>
        <p:spPr>
          <a:xfrm>
            <a:off x="4114800" y="4572000"/>
            <a:ext cx="0" cy="38100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60" name="Straight Arrow Connector 59"/>
          <p:cNvCxnSpPr>
            <a:stCxn id="15" idx="2"/>
            <a:endCxn id="16" idx="0"/>
          </p:cNvCxnSpPr>
          <p:nvPr/>
        </p:nvCxnSpPr>
        <p:spPr>
          <a:xfrm>
            <a:off x="4114800" y="5257800"/>
            <a:ext cx="0" cy="38100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62" name="Straight Arrow Connector 61"/>
          <p:cNvCxnSpPr>
            <a:stCxn id="16" idx="2"/>
            <a:endCxn id="22" idx="0"/>
          </p:cNvCxnSpPr>
          <p:nvPr/>
        </p:nvCxnSpPr>
        <p:spPr>
          <a:xfrm>
            <a:off x="4114800" y="5943600"/>
            <a:ext cx="0" cy="30480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66" name="Straight Arrow Connector 65"/>
          <p:cNvCxnSpPr>
            <a:endCxn id="22" idx="2"/>
          </p:cNvCxnSpPr>
          <p:nvPr/>
        </p:nvCxnSpPr>
        <p:spPr>
          <a:xfrm flipV="1">
            <a:off x="4114800" y="6553200"/>
            <a:ext cx="0" cy="15240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69" name="Straight Arrow Connector 68"/>
          <p:cNvCxnSpPr>
            <a:stCxn id="6" idx="3"/>
          </p:cNvCxnSpPr>
          <p:nvPr/>
        </p:nvCxnSpPr>
        <p:spPr>
          <a:xfrm flipV="1">
            <a:off x="2400300" y="1143000"/>
            <a:ext cx="1562100" cy="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71" name="Straight Arrow Connector 70"/>
          <p:cNvCxnSpPr>
            <a:stCxn id="9" idx="3"/>
          </p:cNvCxnSpPr>
          <p:nvPr/>
        </p:nvCxnSpPr>
        <p:spPr>
          <a:xfrm flipV="1">
            <a:off x="2400300" y="1905000"/>
            <a:ext cx="1485900" cy="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73" name="Straight Arrow Connector 72"/>
          <p:cNvCxnSpPr>
            <a:stCxn id="8" idx="3"/>
          </p:cNvCxnSpPr>
          <p:nvPr/>
        </p:nvCxnSpPr>
        <p:spPr>
          <a:xfrm>
            <a:off x="2400300" y="3314700"/>
            <a:ext cx="1485900" cy="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75" name="Straight Arrow Connector 74"/>
          <p:cNvCxnSpPr>
            <a:stCxn id="10" idx="3"/>
          </p:cNvCxnSpPr>
          <p:nvPr/>
        </p:nvCxnSpPr>
        <p:spPr>
          <a:xfrm flipV="1">
            <a:off x="2400300" y="4038600"/>
            <a:ext cx="1485900" cy="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77" name="Straight Arrow Connector 76"/>
          <p:cNvCxnSpPr>
            <a:stCxn id="7" idx="3"/>
          </p:cNvCxnSpPr>
          <p:nvPr/>
        </p:nvCxnSpPr>
        <p:spPr>
          <a:xfrm flipV="1">
            <a:off x="2400300" y="6096000"/>
            <a:ext cx="1485900" cy="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88" name="Elbow Connector 87"/>
          <p:cNvCxnSpPr>
            <a:endCxn id="20" idx="1"/>
          </p:cNvCxnSpPr>
          <p:nvPr/>
        </p:nvCxnSpPr>
        <p:spPr>
          <a:xfrm>
            <a:off x="5105400" y="2438400"/>
            <a:ext cx="838200" cy="342900"/>
          </a:xfrm>
          <a:prstGeom prst="bentConnector3">
            <a:avLst>
              <a:gd name="adj1" fmla="val 50000"/>
            </a:avLst>
          </a:prstGeom>
          <a:ln>
            <a:tailEnd type="arrow"/>
          </a:ln>
        </p:spPr>
        <p:style>
          <a:lnRef idx="3">
            <a:schemeClr val="accent4"/>
          </a:lnRef>
          <a:fillRef idx="0">
            <a:schemeClr val="accent4"/>
          </a:fillRef>
          <a:effectRef idx="2">
            <a:schemeClr val="accent4"/>
          </a:effectRef>
          <a:fontRef idx="minor">
            <a:schemeClr val="tx1"/>
          </a:fontRef>
        </p:style>
      </p:cxnSp>
      <p:cxnSp>
        <p:nvCxnSpPr>
          <p:cNvPr id="89" name="Elbow Connector 88"/>
          <p:cNvCxnSpPr/>
          <p:nvPr/>
        </p:nvCxnSpPr>
        <p:spPr>
          <a:xfrm flipH="1">
            <a:off x="5105400" y="4724400"/>
            <a:ext cx="838200" cy="342900"/>
          </a:xfrm>
          <a:prstGeom prst="bentConnector3">
            <a:avLst>
              <a:gd name="adj1" fmla="val 50000"/>
            </a:avLst>
          </a:prstGeom>
          <a:ln>
            <a:tailEnd type="arrow"/>
          </a:ln>
        </p:spPr>
        <p:style>
          <a:lnRef idx="3">
            <a:schemeClr val="accent4"/>
          </a:lnRef>
          <a:fillRef idx="0">
            <a:schemeClr val="accent4"/>
          </a:fillRef>
          <a:effectRef idx="2">
            <a:schemeClr val="accent4"/>
          </a:effectRef>
          <a:fontRef idx="minor">
            <a:schemeClr val="tx1"/>
          </a:fontRef>
        </p:style>
      </p:cxnSp>
      <p:cxnSp>
        <p:nvCxnSpPr>
          <p:cNvPr id="91" name="Straight Arrow Connector 90"/>
          <p:cNvCxnSpPr>
            <a:stCxn id="20" idx="2"/>
            <a:endCxn id="21" idx="0"/>
          </p:cNvCxnSpPr>
          <p:nvPr/>
        </p:nvCxnSpPr>
        <p:spPr>
          <a:xfrm>
            <a:off x="6553200" y="3048000"/>
            <a:ext cx="0" cy="137160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Tree>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239000" cy="1143000"/>
          </a:xfrm>
        </p:spPr>
        <p:txBody>
          <a:bodyPr anchor="ctr">
            <a:normAutofit fontScale="90000"/>
          </a:bodyPr>
          <a:lstStyle/>
          <a:p>
            <a:pPr algn="r" rtl="1"/>
            <a:r>
              <a:rPr lang="fa-IR" dirty="0" smtClean="0">
                <a:ln w="28575">
                  <a:solidFill>
                    <a:schemeClr val="tx1"/>
                  </a:solidFill>
                </a:ln>
                <a:solidFill>
                  <a:schemeClr val="accent1">
                    <a:lumMod val="75000"/>
                  </a:schemeClr>
                </a:solidFill>
                <a:cs typeface="+mn-cs"/>
              </a:rPr>
              <a:t>نقاط قوت و ضعف الگوی عقلایی</a:t>
            </a:r>
            <a:endParaRPr lang="en-US" dirty="0" smtClean="0">
              <a:ln w="28575">
                <a:solidFill>
                  <a:schemeClr val="tx1"/>
                </a:solidFill>
              </a:ln>
              <a:solidFill>
                <a:schemeClr val="accent1">
                  <a:lumMod val="75000"/>
                </a:schemeClr>
              </a:solidFill>
              <a:cs typeface="+mn-cs"/>
            </a:endParaRPr>
          </a:p>
        </p:txBody>
      </p:sp>
      <p:sp>
        <p:nvSpPr>
          <p:cNvPr id="3" name="Content Placeholder 2"/>
          <p:cNvSpPr>
            <a:spLocks noGrp="1"/>
          </p:cNvSpPr>
          <p:nvPr>
            <p:ph idx="1"/>
          </p:nvPr>
        </p:nvSpPr>
        <p:spPr>
          <a:xfrm>
            <a:off x="457200" y="1295400"/>
            <a:ext cx="7239000" cy="5181600"/>
          </a:xfrm>
        </p:spPr>
        <p:txBody>
          <a:bodyPr>
            <a:noAutofit/>
          </a:bodyPr>
          <a:lstStyle/>
          <a:p>
            <a:pPr algn="just" rtl="1">
              <a:buNone/>
            </a:pPr>
            <a:r>
              <a:rPr lang="fa-IR" sz="1800" b="1" dirty="0" smtClean="0">
                <a:ln>
                  <a:solidFill>
                    <a:schemeClr val="tx2">
                      <a:lumMod val="60000"/>
                      <a:lumOff val="40000"/>
                    </a:schemeClr>
                  </a:solidFill>
                </a:ln>
                <a:solidFill>
                  <a:schemeClr val="tx2">
                    <a:lumMod val="75000"/>
                  </a:schemeClr>
                </a:solidFill>
              </a:rPr>
              <a:t>نقاط قوت:</a:t>
            </a:r>
          </a:p>
          <a:p>
            <a:pPr algn="just" rtl="1"/>
            <a:r>
              <a:rPr lang="fa-IR" sz="1800" dirty="0" smtClean="0">
                <a:ln>
                  <a:solidFill>
                    <a:schemeClr val="tx2">
                      <a:lumMod val="60000"/>
                      <a:lumOff val="40000"/>
                    </a:schemeClr>
                  </a:solidFill>
                </a:ln>
                <a:solidFill>
                  <a:schemeClr val="tx2">
                    <a:lumMod val="75000"/>
                  </a:schemeClr>
                </a:solidFill>
              </a:rPr>
              <a:t>در این الگو تصمیم گیرنده ملزم است به یک تصمیم به صورت منطقی و منظم بنگرد.</a:t>
            </a:r>
          </a:p>
          <a:p>
            <a:pPr algn="just" rtl="1"/>
            <a:r>
              <a:rPr lang="fa-IR" sz="1800" dirty="0" smtClean="0">
                <a:ln>
                  <a:solidFill>
                    <a:schemeClr val="tx2">
                      <a:lumMod val="60000"/>
                      <a:lumOff val="40000"/>
                    </a:schemeClr>
                  </a:solidFill>
                </a:ln>
                <a:solidFill>
                  <a:schemeClr val="tx2">
                    <a:lumMod val="75000"/>
                  </a:schemeClr>
                </a:solidFill>
              </a:rPr>
              <a:t>تجزیه و تحلیل عمیق اطلاعات او را قادر میسازد به جای اینکه تحت تأثیر عواطف و فشارهای اجتماعی قرار بگیرد، با اتکای به اطلاعات، تصمیم گیری کند.</a:t>
            </a:r>
          </a:p>
          <a:p>
            <a:pPr algn="just" rtl="1">
              <a:buNone/>
            </a:pPr>
            <a:r>
              <a:rPr lang="fa-IR" sz="1800" b="1" dirty="0" smtClean="0">
                <a:ln>
                  <a:solidFill>
                    <a:schemeClr val="tx2">
                      <a:lumMod val="60000"/>
                      <a:lumOff val="40000"/>
                    </a:schemeClr>
                  </a:solidFill>
                </a:ln>
                <a:solidFill>
                  <a:schemeClr val="tx2">
                    <a:lumMod val="75000"/>
                  </a:schemeClr>
                </a:solidFill>
              </a:rPr>
              <a:t>نقاط ضعف:</a:t>
            </a:r>
          </a:p>
          <a:p>
            <a:pPr algn="just" rtl="1"/>
            <a:r>
              <a:rPr lang="fa-IR" sz="1800" dirty="0" smtClean="0">
                <a:ln>
                  <a:solidFill>
                    <a:schemeClr val="tx2">
                      <a:lumMod val="60000"/>
                      <a:lumOff val="40000"/>
                    </a:schemeClr>
                  </a:solidFill>
                </a:ln>
                <a:solidFill>
                  <a:schemeClr val="tx2">
                    <a:lumMod val="75000"/>
                  </a:schemeClr>
                </a:solidFill>
              </a:rPr>
              <a:t>مفروضات دقیق و خشک تصمیم گیری عقلایی غیر واقعی هستند.</a:t>
            </a:r>
          </a:p>
          <a:p>
            <a:pPr algn="just" rtl="1"/>
            <a:r>
              <a:rPr lang="fa-IR" sz="1800" dirty="0" smtClean="0">
                <a:ln>
                  <a:solidFill>
                    <a:schemeClr val="tx2">
                      <a:lumMod val="60000"/>
                      <a:lumOff val="40000"/>
                    </a:schemeClr>
                  </a:solidFill>
                </a:ln>
                <a:solidFill>
                  <a:schemeClr val="tx2">
                    <a:lumMod val="75000"/>
                  </a:schemeClr>
                </a:solidFill>
              </a:rPr>
              <a:t>اطلاعات موجود در دست مدیران به طور معمول به علت تنگنای مالی یا زمانی، محدود است.</a:t>
            </a:r>
          </a:p>
          <a:p>
            <a:pPr algn="just" rtl="1"/>
            <a:r>
              <a:rPr lang="fa-IR" sz="1800" dirty="0" smtClean="0">
                <a:ln>
                  <a:solidFill>
                    <a:schemeClr val="tx2">
                      <a:lumMod val="60000"/>
                      <a:lumOff val="40000"/>
                    </a:schemeClr>
                  </a:solidFill>
                </a:ln>
                <a:solidFill>
                  <a:schemeClr val="tx2">
                    <a:lumMod val="75000"/>
                  </a:schemeClr>
                </a:solidFill>
              </a:rPr>
              <a:t>بسیاری از تصمیم گیرندگان دارای توانایی محدود در پرورش اطلاعات مربوط به راهکارها می باشند.</a:t>
            </a:r>
          </a:p>
          <a:p>
            <a:pPr algn="just" rtl="1"/>
            <a:r>
              <a:rPr lang="fa-IR" sz="1800" dirty="0" smtClean="0">
                <a:ln>
                  <a:solidFill>
                    <a:schemeClr val="tx2">
                      <a:lumMod val="60000"/>
                      <a:lumOff val="40000"/>
                    </a:schemeClr>
                  </a:solidFill>
                </a:ln>
                <a:solidFill>
                  <a:schemeClr val="tx2">
                    <a:lumMod val="75000"/>
                  </a:schemeClr>
                </a:solidFill>
              </a:rPr>
              <a:t>همه راهکارها قابل بیان به صورت کمی و در نتیجه قابل مقایسه با یکدیگر نیستند.</a:t>
            </a:r>
          </a:p>
          <a:p>
            <a:pPr algn="just" rtl="1"/>
            <a:r>
              <a:rPr lang="fa-IR" sz="1800" dirty="0" smtClean="0">
                <a:ln>
                  <a:solidFill>
                    <a:schemeClr val="tx2">
                      <a:lumMod val="60000"/>
                      <a:lumOff val="40000"/>
                    </a:schemeClr>
                  </a:solidFill>
                </a:ln>
                <a:solidFill>
                  <a:schemeClr val="tx2">
                    <a:lumMod val="75000"/>
                  </a:schemeClr>
                </a:solidFill>
              </a:rPr>
              <a:t>راهکارها قادر به پیش بینی آینده نیستند.</a:t>
            </a:r>
          </a:p>
          <a:p>
            <a:pPr algn="just" rtl="1"/>
            <a:endParaRPr lang="fa-IR" sz="1800" dirty="0" smtClean="0">
              <a:ln>
                <a:solidFill>
                  <a:schemeClr val="tx2">
                    <a:lumMod val="60000"/>
                    <a:lumOff val="40000"/>
                  </a:schemeClr>
                </a:solidFill>
              </a:ln>
              <a:solidFill>
                <a:schemeClr val="tx2">
                  <a:lumMod val="75000"/>
                </a:schemeClr>
              </a:solidFill>
            </a:endParaRPr>
          </a:p>
          <a:p>
            <a:pPr algn="just" rtl="1"/>
            <a:endParaRPr lang="fa-IR" sz="1800" dirty="0" smtClean="0">
              <a:ln>
                <a:solidFill>
                  <a:schemeClr val="tx2">
                    <a:lumMod val="60000"/>
                    <a:lumOff val="40000"/>
                  </a:schemeClr>
                </a:solidFill>
              </a:ln>
              <a:solidFill>
                <a:schemeClr val="tx2">
                  <a:lumMod val="75000"/>
                </a:schemeClr>
              </a:solidFill>
            </a:endParaRPr>
          </a:p>
          <a:p>
            <a:pPr algn="just" rtl="1">
              <a:buNone/>
            </a:pPr>
            <a:endParaRPr lang="en-US" sz="1800" dirty="0">
              <a:ln>
                <a:solidFill>
                  <a:schemeClr val="tx2">
                    <a:lumMod val="60000"/>
                    <a:lumOff val="40000"/>
                  </a:schemeClr>
                </a:solidFill>
              </a:ln>
              <a:solidFill>
                <a:schemeClr val="tx2">
                  <a:lumMod val="75000"/>
                </a:schemeClr>
              </a:solidFill>
            </a:endParaRPr>
          </a:p>
        </p:txBody>
      </p:sp>
    </p:spTree>
  </p:cSld>
  <p:clrMapOvr>
    <a:masterClrMapping/>
  </p:clrMapOvr>
  <p:transition>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7239000" cy="4846320"/>
          </a:xfrm>
        </p:spPr>
        <p:txBody>
          <a:bodyPr anchor="ctr"/>
          <a:lstStyle/>
          <a:p>
            <a:pPr algn="ctr" rtl="1">
              <a:buNone/>
            </a:pPr>
            <a:r>
              <a:rPr lang="fa-IR" dirty="0" smtClean="0">
                <a:ln>
                  <a:solidFill>
                    <a:schemeClr val="tx2">
                      <a:lumMod val="60000"/>
                      <a:lumOff val="40000"/>
                    </a:schemeClr>
                  </a:solidFill>
                </a:ln>
                <a:solidFill>
                  <a:schemeClr val="tx2">
                    <a:lumMod val="75000"/>
                  </a:schemeClr>
                </a:solidFill>
              </a:rPr>
              <a:t>با تشکر از توجه و عنایت شما</a:t>
            </a:r>
          </a:p>
          <a:p>
            <a:pPr algn="ctr" rtl="1">
              <a:buNone/>
            </a:pPr>
            <a:endParaRPr lang="fa-IR" dirty="0" smtClean="0">
              <a:ln>
                <a:solidFill>
                  <a:schemeClr val="tx2">
                    <a:lumMod val="60000"/>
                    <a:lumOff val="40000"/>
                  </a:schemeClr>
                </a:solidFill>
              </a:ln>
              <a:solidFill>
                <a:schemeClr val="tx2">
                  <a:lumMod val="75000"/>
                </a:schemeClr>
              </a:solidFill>
            </a:endParaRPr>
          </a:p>
          <a:p>
            <a:pPr algn="ctr" rtl="1">
              <a:buNone/>
            </a:pPr>
            <a:r>
              <a:rPr lang="fa-IR" dirty="0" smtClean="0">
                <a:ln>
                  <a:solidFill>
                    <a:schemeClr val="tx2">
                      <a:lumMod val="60000"/>
                      <a:lumOff val="40000"/>
                    </a:schemeClr>
                  </a:solidFill>
                </a:ln>
                <a:solidFill>
                  <a:schemeClr val="tx2">
                    <a:lumMod val="75000"/>
                  </a:schemeClr>
                </a:solidFill>
              </a:rPr>
              <a:t>توجه شما را به ادامه فصل که توسط سرکار خانم سارا چراغعلی ارائه میشود جلب مینمایم.</a:t>
            </a:r>
          </a:p>
        </p:txBody>
      </p:sp>
    </p:spTree>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rtl="1"/>
            <a:r>
              <a:rPr lang="fa-IR" sz="2800" dirty="0" smtClean="0">
                <a:ln w="28575">
                  <a:solidFill>
                    <a:schemeClr val="tx1"/>
                  </a:solidFill>
                </a:ln>
                <a:solidFill>
                  <a:schemeClr val="accent1">
                    <a:lumMod val="75000"/>
                  </a:schemeClr>
                </a:solidFill>
                <a:cs typeface="+mn-cs"/>
              </a:rPr>
              <a:t>تعریف تصمیم گیری وطبقه بندی تصمیم ها</a:t>
            </a:r>
            <a:endParaRPr lang="en-US" sz="2800" dirty="0">
              <a:ln w="28575">
                <a:solidFill>
                  <a:schemeClr val="tx1"/>
                </a:solidFill>
              </a:ln>
              <a:solidFill>
                <a:schemeClr val="accent1">
                  <a:lumMod val="75000"/>
                </a:schemeClr>
              </a:solidFill>
              <a:cs typeface="+mn-cs"/>
            </a:endParaRPr>
          </a:p>
        </p:txBody>
      </p:sp>
      <p:sp>
        <p:nvSpPr>
          <p:cNvPr id="3" name="Content Placeholder 2"/>
          <p:cNvSpPr>
            <a:spLocks noGrp="1"/>
          </p:cNvSpPr>
          <p:nvPr>
            <p:ph idx="1"/>
          </p:nvPr>
        </p:nvSpPr>
        <p:spPr>
          <a:noFill/>
          <a:ln w="12700">
            <a:solidFill>
              <a:schemeClr val="tx1"/>
            </a:solidFill>
          </a:ln>
        </p:spPr>
        <p:txBody>
          <a:bodyPr anchor="ctr">
            <a:normAutofit/>
          </a:bodyPr>
          <a:lstStyle/>
          <a:p>
            <a:pPr algn="r" rtl="1"/>
            <a:r>
              <a:rPr lang="fa-IR" dirty="0" smtClean="0">
                <a:solidFill>
                  <a:schemeClr val="tx2">
                    <a:lumMod val="75000"/>
                  </a:schemeClr>
                </a:solidFill>
              </a:rPr>
              <a:t>تصمیم گیری به معنی انتخاب یک راهکار از میان چندین راهکار می باشد.</a:t>
            </a:r>
          </a:p>
          <a:p>
            <a:pPr algn="r" rtl="1"/>
            <a:r>
              <a:rPr lang="fa-IR" dirty="0" smtClean="0">
                <a:solidFill>
                  <a:schemeClr val="tx2">
                    <a:lumMod val="75000"/>
                  </a:schemeClr>
                </a:solidFill>
              </a:rPr>
              <a:t> هدف، هدایت کننده اقدامات تصمیم گیرنده می باشد.</a:t>
            </a:r>
          </a:p>
          <a:p>
            <a:pPr algn="r" rtl="1"/>
            <a:endParaRPr lang="fa-IR" dirty="0" smtClean="0">
              <a:solidFill>
                <a:schemeClr val="tx2">
                  <a:lumMod val="75000"/>
                </a:schemeClr>
              </a:solidFill>
            </a:endParaRPr>
          </a:p>
          <a:p>
            <a:pPr algn="r" rtl="1"/>
            <a:endParaRPr lang="fa-IR" dirty="0" smtClean="0">
              <a:solidFill>
                <a:schemeClr val="tx2">
                  <a:lumMod val="75000"/>
                </a:schemeClr>
              </a:solidFill>
            </a:endParaRPr>
          </a:p>
          <a:p>
            <a:pPr algn="r" rtl="1">
              <a:buNone/>
            </a:pPr>
            <a:r>
              <a:rPr lang="fa-IR" dirty="0" smtClean="0">
                <a:solidFill>
                  <a:schemeClr val="tx2">
                    <a:lumMod val="75000"/>
                  </a:schemeClr>
                </a:solidFill>
              </a:rPr>
              <a:t>انواع تصمیم ها:</a:t>
            </a:r>
          </a:p>
          <a:p>
            <a:pPr algn="r" rtl="1">
              <a:buFont typeface="Wingdings" pitchFamily="2" charset="2"/>
              <a:buChar char="Ø"/>
            </a:pPr>
            <a:r>
              <a:rPr lang="fa-IR" dirty="0" smtClean="0">
                <a:solidFill>
                  <a:schemeClr val="tx2">
                    <a:lumMod val="75000"/>
                  </a:schemeClr>
                </a:solidFill>
              </a:rPr>
              <a:t>برنامه ریزی شده</a:t>
            </a:r>
          </a:p>
          <a:p>
            <a:pPr algn="r" rtl="1">
              <a:buFont typeface="Wingdings" pitchFamily="2" charset="2"/>
              <a:buChar char="Ø"/>
            </a:pPr>
            <a:r>
              <a:rPr lang="fa-IR" dirty="0" smtClean="0">
                <a:solidFill>
                  <a:schemeClr val="tx2">
                    <a:lumMod val="75000"/>
                  </a:schemeClr>
                </a:solidFill>
              </a:rPr>
              <a:t>برنامه ریزی نشده</a:t>
            </a:r>
          </a:p>
          <a:p>
            <a:pPr algn="r" rtl="1">
              <a:buNone/>
            </a:pPr>
            <a:r>
              <a:rPr lang="fa-IR" sz="2400" b="1" dirty="0" smtClean="0">
                <a:solidFill>
                  <a:schemeClr val="accent1">
                    <a:lumMod val="75000"/>
                  </a:schemeClr>
                </a:solidFill>
              </a:rPr>
              <a:t>                                </a:t>
            </a:r>
            <a:endParaRPr lang="en-US" sz="2400" b="1" dirty="0">
              <a:solidFill>
                <a:schemeClr val="accent1">
                  <a:lumMod val="75000"/>
                </a:schemeClr>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ox(in)">
                                      <p:cBhvr>
                                        <p:cTn id="7" dur="500"/>
                                        <p:tgtEl>
                                          <p:spTgt spid="3">
                                            <p:txEl>
                                              <p:pRg st="4" end="4"/>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box(in)">
                                      <p:cBhvr>
                                        <p:cTn id="10" dur="500"/>
                                        <p:tgtEl>
                                          <p:spTgt spid="3">
                                            <p:txEl>
                                              <p:pRg st="5" end="5"/>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box(in)">
                                      <p:cBhvr>
                                        <p:cTn id="13" dur="500"/>
                                        <p:tgtEl>
                                          <p:spTgt spid="3">
                                            <p:txEl>
                                              <p:pRg st="6" end="6"/>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box(in)">
                                      <p:cBhvr>
                                        <p:cTn id="1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rtl="1"/>
            <a:r>
              <a:rPr lang="fa-IR" dirty="0" smtClean="0">
                <a:ln w="28575">
                  <a:solidFill>
                    <a:schemeClr val="tx1"/>
                  </a:solidFill>
                </a:ln>
                <a:solidFill>
                  <a:schemeClr val="accent1">
                    <a:lumMod val="75000"/>
                  </a:schemeClr>
                </a:solidFill>
                <a:cs typeface="+mn-cs"/>
              </a:rPr>
              <a:t>ضرورت و اهمیت تصمیم گیری</a:t>
            </a:r>
            <a:endParaRPr lang="en-US" dirty="0" smtClean="0">
              <a:ln w="28575">
                <a:solidFill>
                  <a:schemeClr val="tx1"/>
                </a:solidFill>
              </a:ln>
              <a:solidFill>
                <a:schemeClr val="accent1">
                  <a:lumMod val="75000"/>
                </a:schemeClr>
              </a:solidFill>
              <a:cs typeface="+mn-cs"/>
            </a:endParaRPr>
          </a:p>
        </p:txBody>
      </p:sp>
      <p:sp>
        <p:nvSpPr>
          <p:cNvPr id="3" name="Content Placeholder 2"/>
          <p:cNvSpPr>
            <a:spLocks noGrp="1"/>
          </p:cNvSpPr>
          <p:nvPr>
            <p:ph idx="1"/>
          </p:nvPr>
        </p:nvSpPr>
        <p:spPr>
          <a:solidFill>
            <a:schemeClr val="accent1">
              <a:lumMod val="50000"/>
            </a:schemeClr>
          </a:solidFill>
          <a:effectLst>
            <a:outerShdw blurRad="50800" dist="50800" dir="5400000" algn="ctr" rotWithShape="0">
              <a:schemeClr val="bg1"/>
            </a:outerShdw>
          </a:effectLst>
        </p:spPr>
        <p:txBody>
          <a:bodyPr anchor="ctr">
            <a:normAutofit/>
          </a:bodyPr>
          <a:lstStyle/>
          <a:p>
            <a:pPr algn="just" rtl="1">
              <a:buClr>
                <a:schemeClr val="accent4">
                  <a:lumMod val="60000"/>
                  <a:lumOff val="40000"/>
                </a:schemeClr>
              </a:buClr>
            </a:pPr>
            <a:r>
              <a:rPr lang="fa-IR" sz="2400" b="1" dirty="0" smtClean="0">
                <a:ln>
                  <a:solidFill>
                    <a:schemeClr val="bg1"/>
                  </a:solidFill>
                </a:ln>
                <a:solidFill>
                  <a:schemeClr val="bg1"/>
                </a:solidFill>
                <a:effectLst>
                  <a:outerShdw blurRad="38100" dist="38100" dir="2700000" algn="tl">
                    <a:srgbClr val="000000">
                      <a:alpha val="43137"/>
                    </a:srgbClr>
                  </a:outerShdw>
                </a:effectLst>
              </a:rPr>
              <a:t>سازمان بدون وجود مکانیسم تصمیم گیری فرو ریخته و به صورت مجموعه ای از افراد که هدف خاص خود را دنبال میکنند در می آید.</a:t>
            </a:r>
          </a:p>
          <a:p>
            <a:pPr algn="just" rtl="1">
              <a:buClr>
                <a:srgbClr val="FFC000"/>
              </a:buClr>
              <a:buNone/>
            </a:pPr>
            <a:endParaRPr lang="fa-IR" sz="2400" b="1" dirty="0" smtClean="0">
              <a:ln>
                <a:solidFill>
                  <a:schemeClr val="bg1"/>
                </a:solidFill>
              </a:ln>
              <a:solidFill>
                <a:schemeClr val="bg1"/>
              </a:solidFill>
              <a:effectLst>
                <a:outerShdw blurRad="38100" dist="38100" dir="2700000" algn="tl">
                  <a:srgbClr val="000000">
                    <a:alpha val="43137"/>
                  </a:srgbClr>
                </a:outerShdw>
              </a:effectLst>
            </a:endParaRPr>
          </a:p>
          <a:p>
            <a:pPr algn="just" rtl="1">
              <a:buClr>
                <a:schemeClr val="accent4">
                  <a:lumMod val="40000"/>
                  <a:lumOff val="60000"/>
                </a:schemeClr>
              </a:buClr>
            </a:pPr>
            <a:r>
              <a:rPr lang="fa-IR" sz="2400" b="1" dirty="0" smtClean="0">
                <a:ln>
                  <a:solidFill>
                    <a:schemeClr val="bg1"/>
                  </a:solidFill>
                </a:ln>
                <a:solidFill>
                  <a:schemeClr val="bg1"/>
                </a:solidFill>
                <a:effectLst>
                  <a:outerShdw blurRad="38100" dist="38100" dir="2700000" algn="tl">
                    <a:srgbClr val="000000">
                      <a:alpha val="43137"/>
                    </a:srgbClr>
                  </a:outerShdw>
                </a:effectLst>
              </a:rPr>
              <a:t>تصمیم گیری ها در جهت تحقق اهداف و با توجه به منابع موجود گرفته میشوند. تصمیم گیریها نوع اهداف و چگونگی تحقق آنها را تعیین میکنند.</a:t>
            </a:r>
          </a:p>
          <a:p>
            <a:pPr algn="just" rtl="1">
              <a:buClr>
                <a:srgbClr val="FFC000"/>
              </a:buClr>
            </a:pPr>
            <a:endParaRPr lang="fa-IR" sz="2400" b="1" dirty="0" smtClean="0">
              <a:ln>
                <a:solidFill>
                  <a:schemeClr val="bg1"/>
                </a:solidFill>
              </a:ln>
              <a:solidFill>
                <a:schemeClr val="bg1"/>
              </a:solidFill>
              <a:effectLst>
                <a:outerShdw blurRad="38100" dist="38100" dir="2700000" algn="tl">
                  <a:srgbClr val="000000">
                    <a:alpha val="43137"/>
                  </a:srgbClr>
                </a:outerShdw>
              </a:effectLst>
            </a:endParaRPr>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rtl="1"/>
            <a:r>
              <a:rPr lang="fa-IR" dirty="0" smtClean="0">
                <a:ln w="28575">
                  <a:solidFill>
                    <a:schemeClr val="tx1"/>
                  </a:solidFill>
                </a:ln>
                <a:solidFill>
                  <a:schemeClr val="accent1">
                    <a:lumMod val="75000"/>
                  </a:schemeClr>
                </a:solidFill>
                <a:cs typeface="+mn-cs"/>
              </a:rPr>
              <a:t>سه ویژگی تصمیم گیری:</a:t>
            </a:r>
            <a:endParaRPr lang="en-US" dirty="0" smtClean="0">
              <a:ln w="28575">
                <a:solidFill>
                  <a:schemeClr val="tx1"/>
                </a:solidFill>
              </a:ln>
              <a:solidFill>
                <a:schemeClr val="accent1">
                  <a:lumMod val="75000"/>
                </a:schemeClr>
              </a:solidFill>
              <a:cs typeface="+mn-cs"/>
            </a:endParaRPr>
          </a:p>
        </p:txBody>
      </p:sp>
      <p:sp>
        <p:nvSpPr>
          <p:cNvPr id="3" name="Content Placeholder 2"/>
          <p:cNvSpPr>
            <a:spLocks noGrp="1"/>
          </p:cNvSpPr>
          <p:nvPr>
            <p:ph idx="1"/>
          </p:nvPr>
        </p:nvSpPr>
        <p:spPr>
          <a:noFill/>
          <a:ln w="12700">
            <a:solidFill>
              <a:schemeClr val="tx1"/>
            </a:solidFill>
          </a:ln>
        </p:spPr>
        <p:txBody>
          <a:bodyPr/>
          <a:lstStyle/>
          <a:p>
            <a:pPr marL="514350" indent="-514350" algn="just" rtl="1">
              <a:buNone/>
            </a:pPr>
            <a:endParaRPr lang="fa-IR" dirty="0" smtClean="0"/>
          </a:p>
          <a:p>
            <a:pPr marL="514350" indent="-514350" algn="just" rtl="1">
              <a:buClr>
                <a:schemeClr val="tx2">
                  <a:lumMod val="50000"/>
                </a:schemeClr>
              </a:buClr>
            </a:pPr>
            <a:r>
              <a:rPr lang="fa-IR" dirty="0" smtClean="0">
                <a:solidFill>
                  <a:schemeClr val="tx2">
                    <a:lumMod val="75000"/>
                  </a:schemeClr>
                </a:solidFill>
              </a:rPr>
              <a:t>یک تصمیم ممکن است توسط یک فرد یا یک گروه گرفته شود.</a:t>
            </a:r>
          </a:p>
          <a:p>
            <a:pPr marL="514350" indent="-514350" algn="just" rtl="1">
              <a:buClr>
                <a:schemeClr val="tx2">
                  <a:lumMod val="50000"/>
                </a:schemeClr>
              </a:buClr>
              <a:buNone/>
            </a:pPr>
            <a:endParaRPr lang="fa-IR" dirty="0" smtClean="0">
              <a:solidFill>
                <a:schemeClr val="tx2">
                  <a:lumMod val="75000"/>
                </a:schemeClr>
              </a:solidFill>
            </a:endParaRPr>
          </a:p>
          <a:p>
            <a:pPr marL="514350" indent="-514350" algn="just" rtl="1">
              <a:buClr>
                <a:schemeClr val="tx2">
                  <a:lumMod val="50000"/>
                </a:schemeClr>
              </a:buClr>
            </a:pPr>
            <a:r>
              <a:rPr lang="fa-IR" dirty="0" smtClean="0">
                <a:solidFill>
                  <a:schemeClr val="tx2">
                    <a:lumMod val="75000"/>
                  </a:schemeClr>
                </a:solidFill>
              </a:rPr>
              <a:t>حتی فرآیند یک تصمیم مختصر نیز میتواند منطقی و پیچیده باشد.</a:t>
            </a:r>
          </a:p>
          <a:p>
            <a:pPr marL="514350" indent="-514350" algn="just" rtl="1">
              <a:buClr>
                <a:schemeClr val="tx2">
                  <a:lumMod val="50000"/>
                </a:schemeClr>
              </a:buClr>
              <a:buNone/>
            </a:pPr>
            <a:endParaRPr lang="fa-IR" dirty="0" smtClean="0">
              <a:solidFill>
                <a:schemeClr val="tx2">
                  <a:lumMod val="75000"/>
                </a:schemeClr>
              </a:solidFill>
            </a:endParaRPr>
          </a:p>
          <a:p>
            <a:pPr marL="514350" indent="-514350" algn="just" rtl="1">
              <a:buClr>
                <a:schemeClr val="tx2">
                  <a:lumMod val="50000"/>
                </a:schemeClr>
              </a:buClr>
            </a:pPr>
            <a:r>
              <a:rPr lang="fa-IR" dirty="0" smtClean="0">
                <a:solidFill>
                  <a:schemeClr val="tx2">
                    <a:lumMod val="75000"/>
                  </a:schemeClr>
                </a:solidFill>
              </a:rPr>
              <a:t>اطلاعات، عنصر غیر قابل اجتناب تصمیم گیری است.</a:t>
            </a:r>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934200" y="0"/>
            <a:ext cx="2209800" cy="609600"/>
          </a:xfrm>
        </p:spPr>
        <p:txBody>
          <a:bodyPr anchor="ctr">
            <a:noAutofit/>
          </a:bodyPr>
          <a:lstStyle/>
          <a:p>
            <a:pPr algn="r" rtl="1"/>
            <a:r>
              <a:rPr lang="fa-IR" sz="2400" dirty="0" smtClean="0">
                <a:solidFill>
                  <a:schemeClr val="tx1"/>
                </a:solidFill>
                <a:cs typeface="B Titr" pitchFamily="2" charset="-78"/>
              </a:rPr>
              <a:t>عناصر تصمیم گیری</a:t>
            </a:r>
            <a:endParaRPr lang="en-US" sz="2400" dirty="0">
              <a:solidFill>
                <a:schemeClr val="tx1"/>
              </a:solidFill>
              <a:cs typeface="B Titr" pitchFamily="2" charset="-78"/>
            </a:endParaRPr>
          </a:p>
        </p:txBody>
      </p:sp>
      <p:sp>
        <p:nvSpPr>
          <p:cNvPr id="5" name="Rectangle 4"/>
          <p:cNvSpPr/>
          <p:nvPr/>
        </p:nvSpPr>
        <p:spPr>
          <a:xfrm>
            <a:off x="2057400" y="2895600"/>
            <a:ext cx="5867400" cy="381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a-IR" b="1" dirty="0" smtClean="0">
                <a:cs typeface="B Zar" pitchFamily="2" charset="-78"/>
              </a:rPr>
              <a:t>احتمال تحقق دستاوردها از طریق این اقدام</a:t>
            </a:r>
            <a:endParaRPr lang="en-US" b="1" dirty="0">
              <a:cs typeface="B Zar" pitchFamily="2" charset="-78"/>
            </a:endParaRPr>
          </a:p>
        </p:txBody>
      </p:sp>
      <p:grpSp>
        <p:nvGrpSpPr>
          <p:cNvPr id="17" name="Group 16"/>
          <p:cNvGrpSpPr/>
          <p:nvPr/>
        </p:nvGrpSpPr>
        <p:grpSpPr>
          <a:xfrm>
            <a:off x="1752600" y="3581400"/>
            <a:ext cx="914400" cy="685800"/>
            <a:chOff x="2057400" y="5105400"/>
            <a:chExt cx="1066800" cy="914400"/>
          </a:xfrm>
        </p:grpSpPr>
        <p:sp>
          <p:nvSpPr>
            <p:cNvPr id="6" name="Rectangle 5"/>
            <p:cNvSpPr/>
            <p:nvPr/>
          </p:nvSpPr>
          <p:spPr>
            <a:xfrm>
              <a:off x="2057400" y="5105400"/>
              <a:ext cx="1066800" cy="4572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r"/>
              <a:r>
                <a:rPr lang="fa-IR" b="1" dirty="0" smtClean="0">
                  <a:cs typeface="B Zar" pitchFamily="2" charset="-78"/>
                </a:rPr>
                <a:t>نتیجه</a:t>
              </a:r>
              <a:endParaRPr lang="en-US" b="1" dirty="0">
                <a:cs typeface="B Zar" pitchFamily="2" charset="-78"/>
              </a:endParaRPr>
            </a:p>
          </p:txBody>
        </p:sp>
        <p:cxnSp>
          <p:nvCxnSpPr>
            <p:cNvPr id="8" name="Straight Connector 7"/>
            <p:cNvCxnSpPr>
              <a:stCxn id="6" idx="1"/>
              <a:endCxn id="6" idx="1"/>
            </p:cNvCxnSpPr>
            <p:nvPr/>
          </p:nvCxnSpPr>
          <p:spPr>
            <a:xfrm>
              <a:off x="2057400" y="5334000"/>
              <a:ext cx="0" cy="0"/>
            </a:xfrm>
            <a:prstGeom prst="line">
              <a:avLst/>
            </a:prstGeom>
          </p:spPr>
          <p:style>
            <a:lnRef idx="1">
              <a:schemeClr val="accent5"/>
            </a:lnRef>
            <a:fillRef idx="2">
              <a:schemeClr val="accent5"/>
            </a:fillRef>
            <a:effectRef idx="1">
              <a:schemeClr val="accent5"/>
            </a:effectRef>
            <a:fontRef idx="minor">
              <a:schemeClr val="dk1"/>
            </a:fontRef>
          </p:style>
        </p:cxnSp>
        <p:sp>
          <p:nvSpPr>
            <p:cNvPr id="16" name="Rectangle 15"/>
            <p:cNvSpPr/>
            <p:nvPr/>
          </p:nvSpPr>
          <p:spPr>
            <a:xfrm>
              <a:off x="2057400" y="5562600"/>
              <a:ext cx="1066800" cy="4572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fa-IR" b="1" dirty="0" smtClean="0">
                  <a:cs typeface="B Zar" pitchFamily="2" charset="-78"/>
                </a:rPr>
                <a:t>1.1</a:t>
              </a:r>
              <a:endParaRPr lang="en-US" b="1" dirty="0">
                <a:cs typeface="B Zar" pitchFamily="2" charset="-78"/>
              </a:endParaRPr>
            </a:p>
          </p:txBody>
        </p:sp>
      </p:grpSp>
      <p:grpSp>
        <p:nvGrpSpPr>
          <p:cNvPr id="18" name="Group 17"/>
          <p:cNvGrpSpPr/>
          <p:nvPr/>
        </p:nvGrpSpPr>
        <p:grpSpPr>
          <a:xfrm>
            <a:off x="3124200" y="3581400"/>
            <a:ext cx="914400" cy="685800"/>
            <a:chOff x="2057400" y="5105400"/>
            <a:chExt cx="1066800" cy="914400"/>
          </a:xfrm>
        </p:grpSpPr>
        <p:sp>
          <p:nvSpPr>
            <p:cNvPr id="19" name="Rectangle 18"/>
            <p:cNvSpPr/>
            <p:nvPr/>
          </p:nvSpPr>
          <p:spPr>
            <a:xfrm>
              <a:off x="2057400" y="5105400"/>
              <a:ext cx="1066800" cy="4572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r"/>
              <a:r>
                <a:rPr lang="fa-IR" b="1" dirty="0" smtClean="0">
                  <a:cs typeface="B Zar" pitchFamily="2" charset="-78"/>
                </a:rPr>
                <a:t>نتیجه</a:t>
              </a:r>
              <a:endParaRPr lang="en-US" b="1" dirty="0">
                <a:cs typeface="B Zar" pitchFamily="2" charset="-78"/>
              </a:endParaRPr>
            </a:p>
          </p:txBody>
        </p:sp>
        <p:cxnSp>
          <p:nvCxnSpPr>
            <p:cNvPr id="20" name="Straight Connector 19"/>
            <p:cNvCxnSpPr>
              <a:stCxn id="19" idx="1"/>
              <a:endCxn id="19" idx="1"/>
            </p:cNvCxnSpPr>
            <p:nvPr/>
          </p:nvCxnSpPr>
          <p:spPr>
            <a:xfrm>
              <a:off x="2057400" y="5334000"/>
              <a:ext cx="0" cy="0"/>
            </a:xfrm>
            <a:prstGeom prst="line">
              <a:avLst/>
            </a:prstGeom>
          </p:spPr>
          <p:style>
            <a:lnRef idx="1">
              <a:schemeClr val="accent5"/>
            </a:lnRef>
            <a:fillRef idx="2">
              <a:schemeClr val="accent5"/>
            </a:fillRef>
            <a:effectRef idx="1">
              <a:schemeClr val="accent5"/>
            </a:effectRef>
            <a:fontRef idx="minor">
              <a:schemeClr val="dk1"/>
            </a:fontRef>
          </p:style>
        </p:cxnSp>
        <p:sp>
          <p:nvSpPr>
            <p:cNvPr id="21" name="Rectangle 20"/>
            <p:cNvSpPr/>
            <p:nvPr/>
          </p:nvSpPr>
          <p:spPr>
            <a:xfrm>
              <a:off x="2057400" y="5562600"/>
              <a:ext cx="1066800" cy="4572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fa-IR" b="1" dirty="0" smtClean="0">
                  <a:cs typeface="B Zar" pitchFamily="2" charset="-78"/>
                </a:rPr>
                <a:t>1.3</a:t>
              </a:r>
              <a:endParaRPr lang="en-US" b="1" dirty="0">
                <a:cs typeface="B Zar" pitchFamily="2" charset="-78"/>
              </a:endParaRPr>
            </a:p>
          </p:txBody>
        </p:sp>
      </p:grpSp>
      <p:grpSp>
        <p:nvGrpSpPr>
          <p:cNvPr id="26" name="Group 25"/>
          <p:cNvGrpSpPr/>
          <p:nvPr/>
        </p:nvGrpSpPr>
        <p:grpSpPr>
          <a:xfrm>
            <a:off x="6172200" y="3581400"/>
            <a:ext cx="914400" cy="685800"/>
            <a:chOff x="2057400" y="5105400"/>
            <a:chExt cx="1066800" cy="914400"/>
          </a:xfrm>
        </p:grpSpPr>
        <p:sp>
          <p:nvSpPr>
            <p:cNvPr id="27" name="Rectangle 26"/>
            <p:cNvSpPr/>
            <p:nvPr/>
          </p:nvSpPr>
          <p:spPr>
            <a:xfrm>
              <a:off x="2057400" y="5105400"/>
              <a:ext cx="1066800" cy="4572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r"/>
              <a:r>
                <a:rPr lang="fa-IR" b="1" dirty="0" smtClean="0">
                  <a:cs typeface="B Zar" pitchFamily="2" charset="-78"/>
                </a:rPr>
                <a:t>نتیجه</a:t>
              </a:r>
              <a:endParaRPr lang="en-US" b="1" dirty="0">
                <a:cs typeface="B Zar" pitchFamily="2" charset="-78"/>
              </a:endParaRPr>
            </a:p>
          </p:txBody>
        </p:sp>
        <p:cxnSp>
          <p:nvCxnSpPr>
            <p:cNvPr id="28" name="Straight Connector 27"/>
            <p:cNvCxnSpPr>
              <a:stCxn id="27" idx="1"/>
              <a:endCxn id="27" idx="1"/>
            </p:cNvCxnSpPr>
            <p:nvPr/>
          </p:nvCxnSpPr>
          <p:spPr>
            <a:xfrm>
              <a:off x="2057400" y="5334000"/>
              <a:ext cx="0" cy="0"/>
            </a:xfrm>
            <a:prstGeom prst="line">
              <a:avLst/>
            </a:prstGeom>
          </p:spPr>
          <p:style>
            <a:lnRef idx="1">
              <a:schemeClr val="accent5"/>
            </a:lnRef>
            <a:fillRef idx="2">
              <a:schemeClr val="accent5"/>
            </a:fillRef>
            <a:effectRef idx="1">
              <a:schemeClr val="accent5"/>
            </a:effectRef>
            <a:fontRef idx="minor">
              <a:schemeClr val="dk1"/>
            </a:fontRef>
          </p:style>
        </p:cxnSp>
        <p:sp>
          <p:nvSpPr>
            <p:cNvPr id="29" name="Rectangle 28"/>
            <p:cNvSpPr/>
            <p:nvPr/>
          </p:nvSpPr>
          <p:spPr>
            <a:xfrm>
              <a:off x="2057400" y="5562600"/>
              <a:ext cx="1066800" cy="4572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fa-IR" b="1" dirty="0" smtClean="0">
                  <a:cs typeface="B Zar" pitchFamily="2" charset="-78"/>
                </a:rPr>
                <a:t>3.2</a:t>
              </a:r>
              <a:endParaRPr lang="en-US" b="1" dirty="0">
                <a:cs typeface="B Zar" pitchFamily="2" charset="-78"/>
              </a:endParaRPr>
            </a:p>
          </p:txBody>
        </p:sp>
      </p:grpSp>
      <p:grpSp>
        <p:nvGrpSpPr>
          <p:cNvPr id="30" name="Group 29"/>
          <p:cNvGrpSpPr/>
          <p:nvPr/>
        </p:nvGrpSpPr>
        <p:grpSpPr>
          <a:xfrm>
            <a:off x="4800600" y="3581400"/>
            <a:ext cx="914400" cy="685800"/>
            <a:chOff x="2057400" y="5105400"/>
            <a:chExt cx="1066800" cy="914400"/>
          </a:xfrm>
        </p:grpSpPr>
        <p:sp>
          <p:nvSpPr>
            <p:cNvPr id="31" name="Rectangle 30"/>
            <p:cNvSpPr/>
            <p:nvPr/>
          </p:nvSpPr>
          <p:spPr>
            <a:xfrm>
              <a:off x="2057400" y="5105400"/>
              <a:ext cx="1066800" cy="4572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r"/>
              <a:r>
                <a:rPr lang="fa-IR" b="1" dirty="0" smtClean="0">
                  <a:cs typeface="B Zar" pitchFamily="2" charset="-78"/>
                </a:rPr>
                <a:t>نتیجه</a:t>
              </a:r>
              <a:endParaRPr lang="en-US" b="1" dirty="0">
                <a:cs typeface="B Zar" pitchFamily="2" charset="-78"/>
              </a:endParaRPr>
            </a:p>
          </p:txBody>
        </p:sp>
        <p:cxnSp>
          <p:nvCxnSpPr>
            <p:cNvPr id="32" name="Straight Connector 31"/>
            <p:cNvCxnSpPr>
              <a:stCxn id="31" idx="1"/>
              <a:endCxn id="31" idx="1"/>
            </p:cNvCxnSpPr>
            <p:nvPr/>
          </p:nvCxnSpPr>
          <p:spPr>
            <a:xfrm>
              <a:off x="2057400" y="5334000"/>
              <a:ext cx="0" cy="0"/>
            </a:xfrm>
            <a:prstGeom prst="line">
              <a:avLst/>
            </a:prstGeom>
          </p:spPr>
          <p:style>
            <a:lnRef idx="1">
              <a:schemeClr val="accent5"/>
            </a:lnRef>
            <a:fillRef idx="2">
              <a:schemeClr val="accent5"/>
            </a:fillRef>
            <a:effectRef idx="1">
              <a:schemeClr val="accent5"/>
            </a:effectRef>
            <a:fontRef idx="minor">
              <a:schemeClr val="dk1"/>
            </a:fontRef>
          </p:style>
        </p:cxnSp>
        <p:sp>
          <p:nvSpPr>
            <p:cNvPr id="33" name="Rectangle 32"/>
            <p:cNvSpPr/>
            <p:nvPr/>
          </p:nvSpPr>
          <p:spPr>
            <a:xfrm>
              <a:off x="2057400" y="5562600"/>
              <a:ext cx="1066800" cy="4572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fa-IR" b="1" dirty="0" smtClean="0">
                  <a:cs typeface="B Zar" pitchFamily="2" charset="-78"/>
                </a:rPr>
                <a:t>2.2</a:t>
              </a:r>
              <a:endParaRPr lang="en-US" b="1" dirty="0">
                <a:cs typeface="B Zar" pitchFamily="2" charset="-78"/>
              </a:endParaRPr>
            </a:p>
          </p:txBody>
        </p:sp>
      </p:grpSp>
      <p:grpSp>
        <p:nvGrpSpPr>
          <p:cNvPr id="48" name="Group 47"/>
          <p:cNvGrpSpPr/>
          <p:nvPr/>
        </p:nvGrpSpPr>
        <p:grpSpPr>
          <a:xfrm>
            <a:off x="2514600" y="4495800"/>
            <a:ext cx="914400" cy="685800"/>
            <a:chOff x="2057400" y="5105400"/>
            <a:chExt cx="1066800" cy="914400"/>
          </a:xfrm>
        </p:grpSpPr>
        <p:sp>
          <p:nvSpPr>
            <p:cNvPr id="49" name="Rectangle 48"/>
            <p:cNvSpPr/>
            <p:nvPr/>
          </p:nvSpPr>
          <p:spPr>
            <a:xfrm>
              <a:off x="2057400" y="5105400"/>
              <a:ext cx="1066800" cy="4572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r"/>
              <a:r>
                <a:rPr lang="fa-IR" b="1" dirty="0" smtClean="0">
                  <a:cs typeface="B Zar" pitchFamily="2" charset="-78"/>
                </a:rPr>
                <a:t>نتیجه</a:t>
              </a:r>
              <a:endParaRPr lang="en-US" b="1" dirty="0">
                <a:cs typeface="B Zar" pitchFamily="2" charset="-78"/>
              </a:endParaRPr>
            </a:p>
          </p:txBody>
        </p:sp>
        <p:cxnSp>
          <p:nvCxnSpPr>
            <p:cNvPr id="50" name="Straight Connector 49"/>
            <p:cNvCxnSpPr>
              <a:stCxn id="49" idx="1"/>
              <a:endCxn id="49" idx="1"/>
            </p:cNvCxnSpPr>
            <p:nvPr/>
          </p:nvCxnSpPr>
          <p:spPr>
            <a:xfrm>
              <a:off x="2057400" y="5334000"/>
              <a:ext cx="0" cy="0"/>
            </a:xfrm>
            <a:prstGeom prst="line">
              <a:avLst/>
            </a:prstGeom>
          </p:spPr>
          <p:style>
            <a:lnRef idx="1">
              <a:schemeClr val="accent5"/>
            </a:lnRef>
            <a:fillRef idx="2">
              <a:schemeClr val="accent5"/>
            </a:fillRef>
            <a:effectRef idx="1">
              <a:schemeClr val="accent5"/>
            </a:effectRef>
            <a:fontRef idx="minor">
              <a:schemeClr val="dk1"/>
            </a:fontRef>
          </p:style>
        </p:cxnSp>
        <p:sp>
          <p:nvSpPr>
            <p:cNvPr id="51" name="Rectangle 50"/>
            <p:cNvSpPr/>
            <p:nvPr/>
          </p:nvSpPr>
          <p:spPr>
            <a:xfrm>
              <a:off x="2057400" y="5562600"/>
              <a:ext cx="1066800" cy="4572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fa-IR" b="1" dirty="0" smtClean="0">
                  <a:cs typeface="B Zar" pitchFamily="2" charset="-78"/>
                </a:rPr>
                <a:t>1.2</a:t>
              </a:r>
              <a:endParaRPr lang="en-US" b="1" dirty="0">
                <a:cs typeface="B Zar" pitchFamily="2" charset="-78"/>
              </a:endParaRPr>
            </a:p>
          </p:txBody>
        </p:sp>
      </p:grpSp>
      <p:grpSp>
        <p:nvGrpSpPr>
          <p:cNvPr id="52" name="Group 51"/>
          <p:cNvGrpSpPr/>
          <p:nvPr/>
        </p:nvGrpSpPr>
        <p:grpSpPr>
          <a:xfrm>
            <a:off x="4191000" y="4495800"/>
            <a:ext cx="914400" cy="685800"/>
            <a:chOff x="2057400" y="5105400"/>
            <a:chExt cx="1066800" cy="914400"/>
          </a:xfrm>
        </p:grpSpPr>
        <p:sp>
          <p:nvSpPr>
            <p:cNvPr id="53" name="Rectangle 52"/>
            <p:cNvSpPr/>
            <p:nvPr/>
          </p:nvSpPr>
          <p:spPr>
            <a:xfrm>
              <a:off x="2057400" y="5105400"/>
              <a:ext cx="1066800" cy="4572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r"/>
              <a:r>
                <a:rPr lang="fa-IR" b="1" dirty="0" smtClean="0">
                  <a:cs typeface="B Zar" pitchFamily="2" charset="-78"/>
                </a:rPr>
                <a:t>نتیجه</a:t>
              </a:r>
              <a:endParaRPr lang="en-US" b="1" dirty="0">
                <a:cs typeface="B Zar" pitchFamily="2" charset="-78"/>
              </a:endParaRPr>
            </a:p>
          </p:txBody>
        </p:sp>
        <p:cxnSp>
          <p:nvCxnSpPr>
            <p:cNvPr id="54" name="Straight Connector 53"/>
            <p:cNvCxnSpPr>
              <a:stCxn id="53" idx="1"/>
              <a:endCxn id="53" idx="1"/>
            </p:cNvCxnSpPr>
            <p:nvPr/>
          </p:nvCxnSpPr>
          <p:spPr>
            <a:xfrm>
              <a:off x="2057400" y="5334000"/>
              <a:ext cx="0" cy="0"/>
            </a:xfrm>
            <a:prstGeom prst="line">
              <a:avLst/>
            </a:prstGeom>
          </p:spPr>
          <p:style>
            <a:lnRef idx="1">
              <a:schemeClr val="accent5"/>
            </a:lnRef>
            <a:fillRef idx="2">
              <a:schemeClr val="accent5"/>
            </a:fillRef>
            <a:effectRef idx="1">
              <a:schemeClr val="accent5"/>
            </a:effectRef>
            <a:fontRef idx="minor">
              <a:schemeClr val="dk1"/>
            </a:fontRef>
          </p:style>
        </p:cxnSp>
        <p:sp>
          <p:nvSpPr>
            <p:cNvPr id="55" name="Rectangle 54"/>
            <p:cNvSpPr/>
            <p:nvPr/>
          </p:nvSpPr>
          <p:spPr>
            <a:xfrm>
              <a:off x="2057400" y="5562600"/>
              <a:ext cx="1066800" cy="4572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fa-IR" b="1" dirty="0" smtClean="0">
                  <a:cs typeface="B Zar" pitchFamily="2" charset="-78"/>
                </a:rPr>
                <a:t>2.1</a:t>
              </a:r>
              <a:endParaRPr lang="en-US" b="1" dirty="0">
                <a:cs typeface="B Zar" pitchFamily="2" charset="-78"/>
              </a:endParaRPr>
            </a:p>
          </p:txBody>
        </p:sp>
      </p:grpSp>
      <p:grpSp>
        <p:nvGrpSpPr>
          <p:cNvPr id="56" name="Group 55"/>
          <p:cNvGrpSpPr/>
          <p:nvPr/>
        </p:nvGrpSpPr>
        <p:grpSpPr>
          <a:xfrm>
            <a:off x="5715000" y="4495800"/>
            <a:ext cx="914400" cy="685800"/>
            <a:chOff x="2057400" y="5105400"/>
            <a:chExt cx="1066800" cy="914400"/>
          </a:xfrm>
        </p:grpSpPr>
        <p:sp>
          <p:nvSpPr>
            <p:cNvPr id="57" name="Rectangle 56"/>
            <p:cNvSpPr/>
            <p:nvPr/>
          </p:nvSpPr>
          <p:spPr>
            <a:xfrm>
              <a:off x="2057400" y="5105400"/>
              <a:ext cx="1066800" cy="4572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r"/>
              <a:r>
                <a:rPr lang="fa-IR" b="1" dirty="0" smtClean="0">
                  <a:cs typeface="B Zar" pitchFamily="2" charset="-78"/>
                </a:rPr>
                <a:t>نتیجه</a:t>
              </a:r>
              <a:endParaRPr lang="en-US" b="1" dirty="0">
                <a:cs typeface="B Zar" pitchFamily="2" charset="-78"/>
              </a:endParaRPr>
            </a:p>
          </p:txBody>
        </p:sp>
        <p:cxnSp>
          <p:nvCxnSpPr>
            <p:cNvPr id="58" name="Straight Connector 57"/>
            <p:cNvCxnSpPr>
              <a:stCxn id="57" idx="1"/>
              <a:endCxn id="57" idx="1"/>
            </p:cNvCxnSpPr>
            <p:nvPr/>
          </p:nvCxnSpPr>
          <p:spPr>
            <a:xfrm>
              <a:off x="2057400" y="5334000"/>
              <a:ext cx="0" cy="0"/>
            </a:xfrm>
            <a:prstGeom prst="line">
              <a:avLst/>
            </a:prstGeom>
          </p:spPr>
          <p:style>
            <a:lnRef idx="1">
              <a:schemeClr val="accent5"/>
            </a:lnRef>
            <a:fillRef idx="2">
              <a:schemeClr val="accent5"/>
            </a:fillRef>
            <a:effectRef idx="1">
              <a:schemeClr val="accent5"/>
            </a:effectRef>
            <a:fontRef idx="minor">
              <a:schemeClr val="dk1"/>
            </a:fontRef>
          </p:style>
        </p:cxnSp>
        <p:sp>
          <p:nvSpPr>
            <p:cNvPr id="59" name="Rectangle 58"/>
            <p:cNvSpPr/>
            <p:nvPr/>
          </p:nvSpPr>
          <p:spPr>
            <a:xfrm>
              <a:off x="2057400" y="5562600"/>
              <a:ext cx="1066800" cy="4572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fa-IR" b="1" dirty="0" smtClean="0">
                  <a:cs typeface="B Zar" pitchFamily="2" charset="-78"/>
                </a:rPr>
                <a:t>3.1</a:t>
              </a:r>
              <a:endParaRPr lang="en-US" b="1" dirty="0">
                <a:cs typeface="B Zar" pitchFamily="2" charset="-78"/>
              </a:endParaRPr>
            </a:p>
          </p:txBody>
        </p:sp>
      </p:grpSp>
      <p:grpSp>
        <p:nvGrpSpPr>
          <p:cNvPr id="60" name="Group 59"/>
          <p:cNvGrpSpPr/>
          <p:nvPr/>
        </p:nvGrpSpPr>
        <p:grpSpPr>
          <a:xfrm>
            <a:off x="6858000" y="4495800"/>
            <a:ext cx="914400" cy="685800"/>
            <a:chOff x="2057400" y="5105400"/>
            <a:chExt cx="1066800" cy="914400"/>
          </a:xfrm>
        </p:grpSpPr>
        <p:sp>
          <p:nvSpPr>
            <p:cNvPr id="61" name="Rectangle 60"/>
            <p:cNvSpPr/>
            <p:nvPr/>
          </p:nvSpPr>
          <p:spPr>
            <a:xfrm>
              <a:off x="2057400" y="5105400"/>
              <a:ext cx="1066800" cy="4572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r"/>
              <a:r>
                <a:rPr lang="fa-IR" b="1" dirty="0" smtClean="0">
                  <a:cs typeface="B Zar" pitchFamily="2" charset="-78"/>
                </a:rPr>
                <a:t>نتیجه</a:t>
              </a:r>
              <a:endParaRPr lang="en-US" b="1" dirty="0">
                <a:cs typeface="B Zar" pitchFamily="2" charset="-78"/>
              </a:endParaRPr>
            </a:p>
          </p:txBody>
        </p:sp>
        <p:cxnSp>
          <p:nvCxnSpPr>
            <p:cNvPr id="62" name="Straight Connector 61"/>
            <p:cNvCxnSpPr>
              <a:stCxn id="61" idx="1"/>
              <a:endCxn id="61" idx="1"/>
            </p:cNvCxnSpPr>
            <p:nvPr/>
          </p:nvCxnSpPr>
          <p:spPr>
            <a:xfrm>
              <a:off x="2057400" y="5334000"/>
              <a:ext cx="0" cy="0"/>
            </a:xfrm>
            <a:prstGeom prst="line">
              <a:avLst/>
            </a:prstGeom>
          </p:spPr>
          <p:style>
            <a:lnRef idx="1">
              <a:schemeClr val="accent5"/>
            </a:lnRef>
            <a:fillRef idx="2">
              <a:schemeClr val="accent5"/>
            </a:fillRef>
            <a:effectRef idx="1">
              <a:schemeClr val="accent5"/>
            </a:effectRef>
            <a:fontRef idx="minor">
              <a:schemeClr val="dk1"/>
            </a:fontRef>
          </p:style>
        </p:cxnSp>
        <p:sp>
          <p:nvSpPr>
            <p:cNvPr id="63" name="Rectangle 62"/>
            <p:cNvSpPr/>
            <p:nvPr/>
          </p:nvSpPr>
          <p:spPr>
            <a:xfrm>
              <a:off x="2057400" y="5562600"/>
              <a:ext cx="1066800" cy="4572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fa-IR" b="1" dirty="0" smtClean="0">
                  <a:cs typeface="B Zar" pitchFamily="2" charset="-78"/>
                </a:rPr>
                <a:t>3.3</a:t>
              </a:r>
              <a:endParaRPr lang="en-US" b="1" dirty="0">
                <a:cs typeface="B Zar" pitchFamily="2" charset="-78"/>
              </a:endParaRPr>
            </a:p>
          </p:txBody>
        </p:sp>
      </p:grpSp>
      <p:sp>
        <p:nvSpPr>
          <p:cNvPr id="64" name="Rectangle 63"/>
          <p:cNvSpPr/>
          <p:nvPr/>
        </p:nvSpPr>
        <p:spPr>
          <a:xfrm>
            <a:off x="2133600" y="5334000"/>
            <a:ext cx="6248400" cy="381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a-IR" b="1" dirty="0" smtClean="0">
                <a:cs typeface="B Zar" pitchFamily="2" charset="-78"/>
              </a:rPr>
              <a:t>ارزش دستاوردها در مقایسه با اهداف</a:t>
            </a:r>
            <a:endParaRPr lang="en-US" b="1" dirty="0">
              <a:cs typeface="B Zar" pitchFamily="2" charset="-78"/>
            </a:endParaRPr>
          </a:p>
        </p:txBody>
      </p:sp>
      <p:sp>
        <p:nvSpPr>
          <p:cNvPr id="65" name="Rectangle 64"/>
          <p:cNvSpPr/>
          <p:nvPr/>
        </p:nvSpPr>
        <p:spPr>
          <a:xfrm>
            <a:off x="3657600" y="6096000"/>
            <a:ext cx="3200400" cy="381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a-IR" b="1" dirty="0" smtClean="0">
                <a:cs typeface="B Zar" pitchFamily="2" charset="-78"/>
              </a:rPr>
              <a:t>انتخاب یک راهکار</a:t>
            </a:r>
            <a:endParaRPr lang="en-US" b="1" dirty="0">
              <a:cs typeface="B Zar" pitchFamily="2" charset="-78"/>
            </a:endParaRPr>
          </a:p>
        </p:txBody>
      </p:sp>
      <p:cxnSp>
        <p:nvCxnSpPr>
          <p:cNvPr id="71" name="Straight Connector 70"/>
          <p:cNvCxnSpPr/>
          <p:nvPr/>
        </p:nvCxnSpPr>
        <p:spPr>
          <a:xfrm>
            <a:off x="1371600" y="2057400"/>
            <a:ext cx="0" cy="3505200"/>
          </a:xfrm>
          <a:prstGeom prst="line">
            <a:avLst/>
          </a:prstGeom>
          <a:ln w="101600">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Rectangle 77"/>
          <p:cNvSpPr/>
          <p:nvPr/>
        </p:nvSpPr>
        <p:spPr>
          <a:xfrm>
            <a:off x="228600" y="2819400"/>
            <a:ext cx="1371600" cy="5334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a-IR" b="1" dirty="0" smtClean="0">
                <a:cs typeface="B Zar" pitchFamily="2" charset="-78"/>
              </a:rPr>
              <a:t>اطلاعات</a:t>
            </a:r>
            <a:endParaRPr lang="en-US" b="1" dirty="0">
              <a:cs typeface="B Zar" pitchFamily="2" charset="-78"/>
            </a:endParaRPr>
          </a:p>
        </p:txBody>
      </p:sp>
      <p:sp>
        <p:nvSpPr>
          <p:cNvPr id="87" name="Right Arrow 86"/>
          <p:cNvSpPr/>
          <p:nvPr/>
        </p:nvSpPr>
        <p:spPr>
          <a:xfrm>
            <a:off x="1600200" y="3048000"/>
            <a:ext cx="457200" cy="1524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b="1">
              <a:cs typeface="B Zar" pitchFamily="2" charset="-78"/>
            </a:endParaRPr>
          </a:p>
        </p:txBody>
      </p:sp>
      <p:cxnSp>
        <p:nvCxnSpPr>
          <p:cNvPr id="100" name="Straight Connector 99"/>
          <p:cNvCxnSpPr/>
          <p:nvPr/>
        </p:nvCxnSpPr>
        <p:spPr>
          <a:xfrm>
            <a:off x="2971800" y="3352800"/>
            <a:ext cx="0" cy="114300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a:off x="4419600" y="3276600"/>
            <a:ext cx="0" cy="121920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a:off x="6096000" y="3276600"/>
            <a:ext cx="0" cy="121920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7162800" y="3276600"/>
            <a:ext cx="0" cy="121920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8" name="Rectangle 67"/>
          <p:cNvSpPr/>
          <p:nvPr/>
        </p:nvSpPr>
        <p:spPr>
          <a:xfrm>
            <a:off x="3810000" y="304800"/>
            <a:ext cx="1371600" cy="5334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a-IR" b="1" dirty="0" smtClean="0">
                <a:cs typeface="B Zar" pitchFamily="2" charset="-78"/>
              </a:rPr>
              <a:t>اهداف</a:t>
            </a:r>
            <a:endParaRPr lang="en-US" b="1" dirty="0">
              <a:cs typeface="B Zar" pitchFamily="2" charset="-78"/>
            </a:endParaRPr>
          </a:p>
        </p:txBody>
      </p:sp>
      <p:sp>
        <p:nvSpPr>
          <p:cNvPr id="70" name="Rectangle 69"/>
          <p:cNvSpPr/>
          <p:nvPr/>
        </p:nvSpPr>
        <p:spPr>
          <a:xfrm>
            <a:off x="5867400" y="1905000"/>
            <a:ext cx="1371600" cy="5334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a-IR" b="1" dirty="0" smtClean="0">
                <a:cs typeface="B Zar" pitchFamily="2" charset="-78"/>
              </a:rPr>
              <a:t>اقدام 3</a:t>
            </a:r>
            <a:endParaRPr lang="en-US" b="1" dirty="0">
              <a:cs typeface="B Zar" pitchFamily="2" charset="-78"/>
            </a:endParaRPr>
          </a:p>
        </p:txBody>
      </p:sp>
      <p:sp>
        <p:nvSpPr>
          <p:cNvPr id="72" name="Rectangle 71"/>
          <p:cNvSpPr/>
          <p:nvPr/>
        </p:nvSpPr>
        <p:spPr>
          <a:xfrm>
            <a:off x="4114800" y="1905000"/>
            <a:ext cx="1371600" cy="5334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a-IR" b="1" dirty="0" smtClean="0">
                <a:cs typeface="B Zar" pitchFamily="2" charset="-78"/>
              </a:rPr>
              <a:t>اقدام 2</a:t>
            </a:r>
            <a:endParaRPr lang="en-US" b="1" dirty="0">
              <a:cs typeface="B Zar" pitchFamily="2" charset="-78"/>
            </a:endParaRPr>
          </a:p>
        </p:txBody>
      </p:sp>
      <p:sp>
        <p:nvSpPr>
          <p:cNvPr id="73" name="Rectangle 72"/>
          <p:cNvSpPr/>
          <p:nvPr/>
        </p:nvSpPr>
        <p:spPr>
          <a:xfrm>
            <a:off x="2286000" y="1905000"/>
            <a:ext cx="1371600" cy="5334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a-IR" b="1" dirty="0" smtClean="0">
                <a:cs typeface="B Zar" pitchFamily="2" charset="-78"/>
              </a:rPr>
              <a:t>اقدام 1</a:t>
            </a:r>
            <a:endParaRPr lang="en-US" b="1" dirty="0">
              <a:cs typeface="B Zar" pitchFamily="2" charset="-78"/>
            </a:endParaRPr>
          </a:p>
        </p:txBody>
      </p:sp>
      <p:cxnSp>
        <p:nvCxnSpPr>
          <p:cNvPr id="75" name="Straight Connector 74"/>
          <p:cNvCxnSpPr/>
          <p:nvPr/>
        </p:nvCxnSpPr>
        <p:spPr>
          <a:xfrm>
            <a:off x="3505200" y="2438400"/>
            <a:ext cx="0" cy="45720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2438400" y="2438400"/>
            <a:ext cx="0" cy="45720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2971800" y="2438400"/>
            <a:ext cx="0" cy="45720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4419600" y="2438400"/>
            <a:ext cx="0" cy="53340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a:endCxn id="19" idx="0"/>
          </p:cNvCxnSpPr>
          <p:nvPr/>
        </p:nvCxnSpPr>
        <p:spPr>
          <a:xfrm>
            <a:off x="3505200" y="3276600"/>
            <a:ext cx="0" cy="27432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2438400" y="3276600"/>
            <a:ext cx="0" cy="27432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5181600" y="2438400"/>
            <a:ext cx="0" cy="53340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5181600" y="3276600"/>
            <a:ext cx="0" cy="27432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6629400" y="2438400"/>
            <a:ext cx="0" cy="53340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a:off x="6096000" y="2438400"/>
            <a:ext cx="0" cy="53340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6629400" y="3276600"/>
            <a:ext cx="0" cy="27432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a:off x="7162800" y="2438400"/>
            <a:ext cx="0" cy="53340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8" name="Right Arrow 97"/>
          <p:cNvSpPr/>
          <p:nvPr/>
        </p:nvSpPr>
        <p:spPr>
          <a:xfrm>
            <a:off x="1371600" y="2057400"/>
            <a:ext cx="914400" cy="1524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b="1">
              <a:cs typeface="B Zar" pitchFamily="2" charset="-78"/>
            </a:endParaRPr>
          </a:p>
        </p:txBody>
      </p:sp>
      <p:sp>
        <p:nvSpPr>
          <p:cNvPr id="101" name="Right Arrow 100"/>
          <p:cNvSpPr/>
          <p:nvPr/>
        </p:nvSpPr>
        <p:spPr>
          <a:xfrm>
            <a:off x="1371600" y="5410200"/>
            <a:ext cx="685800" cy="1524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b="1">
              <a:cs typeface="B Zar" pitchFamily="2" charset="-78"/>
            </a:endParaRPr>
          </a:p>
        </p:txBody>
      </p:sp>
      <p:sp>
        <p:nvSpPr>
          <p:cNvPr id="124" name="Down Arrow 123"/>
          <p:cNvSpPr/>
          <p:nvPr/>
        </p:nvSpPr>
        <p:spPr>
          <a:xfrm>
            <a:off x="5029200" y="5715000"/>
            <a:ext cx="152400" cy="38100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5" name="Down Arrow 124"/>
          <p:cNvSpPr/>
          <p:nvPr/>
        </p:nvSpPr>
        <p:spPr>
          <a:xfrm>
            <a:off x="2819400" y="1600200"/>
            <a:ext cx="152400" cy="30480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7" name="Down Arrow 126"/>
          <p:cNvSpPr/>
          <p:nvPr/>
        </p:nvSpPr>
        <p:spPr>
          <a:xfrm>
            <a:off x="4419600" y="838200"/>
            <a:ext cx="152400" cy="30480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8" name="Down Arrow 127"/>
          <p:cNvSpPr/>
          <p:nvPr/>
        </p:nvSpPr>
        <p:spPr>
          <a:xfrm>
            <a:off x="4724400" y="1600200"/>
            <a:ext cx="152400" cy="30480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9" name="Down Arrow 128"/>
          <p:cNvSpPr/>
          <p:nvPr/>
        </p:nvSpPr>
        <p:spPr>
          <a:xfrm>
            <a:off x="6400800" y="1600200"/>
            <a:ext cx="152400" cy="30480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0" name="Rectangle 129"/>
          <p:cNvSpPr/>
          <p:nvPr/>
        </p:nvSpPr>
        <p:spPr>
          <a:xfrm>
            <a:off x="2362200" y="1143000"/>
            <a:ext cx="4267200" cy="381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a-IR" b="1" dirty="0" smtClean="0">
                <a:cs typeface="B Zar" pitchFamily="2" charset="-78"/>
              </a:rPr>
              <a:t>راهکارها</a:t>
            </a:r>
            <a:endParaRPr lang="en-US" b="1" dirty="0">
              <a:cs typeface="B Zar" pitchFamily="2" charset="-78"/>
            </a:endParaRPr>
          </a:p>
        </p:txBody>
      </p:sp>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95000"/>
            <a:alpha val="49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239000" cy="5465136"/>
          </a:xfrm>
          <a:solidFill>
            <a:schemeClr val="tx2">
              <a:lumMod val="75000"/>
            </a:schemeClr>
          </a:solidFill>
          <a:ln w="28575">
            <a:solidFill>
              <a:schemeClr val="tx1"/>
            </a:solidFill>
          </a:ln>
        </p:spPr>
        <p:txBody>
          <a:bodyPr anchor="ctr"/>
          <a:lstStyle/>
          <a:p>
            <a:pPr algn="r" rtl="1">
              <a:buNone/>
            </a:pPr>
            <a:r>
              <a:rPr lang="fa-IR" dirty="0" smtClean="0">
                <a:ln w="12700">
                  <a:solidFill>
                    <a:schemeClr val="accent4">
                      <a:lumMod val="20000"/>
                      <a:lumOff val="80000"/>
                    </a:schemeClr>
                  </a:solidFill>
                </a:ln>
                <a:solidFill>
                  <a:schemeClr val="bg1"/>
                </a:solidFill>
              </a:rPr>
              <a:t>تصمیمهای برنامه ریزی شده:</a:t>
            </a:r>
          </a:p>
          <a:p>
            <a:pPr algn="r" rtl="1"/>
            <a:endParaRPr lang="fa-IR" dirty="0" smtClean="0">
              <a:ln w="12700">
                <a:solidFill>
                  <a:schemeClr val="accent4">
                    <a:lumMod val="20000"/>
                    <a:lumOff val="80000"/>
                  </a:schemeClr>
                </a:solidFill>
              </a:ln>
              <a:solidFill>
                <a:schemeClr val="bg1"/>
              </a:solidFill>
            </a:endParaRPr>
          </a:p>
          <a:p>
            <a:pPr algn="just" rtl="1">
              <a:buNone/>
            </a:pPr>
            <a:r>
              <a:rPr lang="fa-IR" dirty="0" smtClean="0">
                <a:ln w="12700">
                  <a:solidFill>
                    <a:schemeClr val="accent4">
                      <a:lumMod val="20000"/>
                      <a:lumOff val="80000"/>
                    </a:schemeClr>
                  </a:solidFill>
                </a:ln>
                <a:solidFill>
                  <a:schemeClr val="bg1"/>
                </a:solidFill>
              </a:rPr>
              <a:t>تعداد دفعات وقوع یک تصمیم بیان میکند که آیا </a:t>
            </a:r>
            <a:r>
              <a:rPr lang="fa-IR" b="1" dirty="0" smtClean="0">
                <a:ln w="12700">
                  <a:solidFill>
                    <a:schemeClr val="accent4">
                      <a:lumMod val="20000"/>
                      <a:lumOff val="80000"/>
                    </a:schemeClr>
                  </a:solidFill>
                </a:ln>
                <a:solidFill>
                  <a:schemeClr val="bg1"/>
                </a:solidFill>
              </a:rPr>
              <a:t>تصمیم برنامه ریزی </a:t>
            </a:r>
            <a:r>
              <a:rPr lang="fa-IR" dirty="0" smtClean="0">
                <a:ln w="12700">
                  <a:solidFill>
                    <a:schemeClr val="accent4">
                      <a:lumMod val="20000"/>
                      <a:lumOff val="80000"/>
                    </a:schemeClr>
                  </a:solidFill>
                </a:ln>
                <a:solidFill>
                  <a:schemeClr val="bg1"/>
                </a:solidFill>
              </a:rPr>
              <a:t>شده میباشد یا برنامه ریزی شده نیست.</a:t>
            </a:r>
          </a:p>
          <a:p>
            <a:pPr algn="just" rtl="1">
              <a:buNone/>
            </a:pPr>
            <a:r>
              <a:rPr lang="fa-IR" dirty="0" smtClean="0">
                <a:ln w="12700">
                  <a:solidFill>
                    <a:schemeClr val="accent4">
                      <a:lumMod val="20000"/>
                      <a:lumOff val="80000"/>
                    </a:schemeClr>
                  </a:solidFill>
                </a:ln>
                <a:solidFill>
                  <a:schemeClr val="bg1"/>
                </a:solidFill>
              </a:rPr>
              <a:t>یک تصمیم برنامه ریزی شده آنقدر تکرار میشود تا باعث ایجاد یک </a:t>
            </a:r>
            <a:r>
              <a:rPr lang="fa-IR" b="1" dirty="0" smtClean="0">
                <a:ln w="12700">
                  <a:solidFill>
                    <a:schemeClr val="accent4">
                      <a:lumMod val="20000"/>
                      <a:lumOff val="80000"/>
                    </a:schemeClr>
                  </a:solidFill>
                </a:ln>
                <a:solidFill>
                  <a:schemeClr val="bg1"/>
                </a:solidFill>
              </a:rPr>
              <a:t>قانون تصمیم گیری </a:t>
            </a:r>
            <a:r>
              <a:rPr lang="fa-IR" dirty="0" smtClean="0">
                <a:ln w="12700">
                  <a:solidFill>
                    <a:schemeClr val="accent4">
                      <a:lumMod val="20000"/>
                      <a:lumOff val="80000"/>
                    </a:schemeClr>
                  </a:solidFill>
                </a:ln>
                <a:solidFill>
                  <a:schemeClr val="bg1"/>
                </a:solidFill>
              </a:rPr>
              <a:t>شود. یک قانون تصمیم گیری راه مناسب را هنگامی که تصمیم گیرنده اطلاعات کافی در باره موقعیت تصمیم گیری دارد،  نشان میدهد.</a:t>
            </a:r>
            <a:endParaRPr lang="en-US" dirty="0">
              <a:ln w="12700">
                <a:solidFill>
                  <a:schemeClr val="accent4">
                    <a:lumMod val="20000"/>
                    <a:lumOff val="80000"/>
                  </a:schemeClr>
                </a:solidFill>
              </a:ln>
              <a:solidFill>
                <a:schemeClr val="bg1"/>
              </a:solidFill>
            </a:endParaRPr>
          </a:p>
        </p:txBody>
      </p:sp>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990600"/>
            <a:ext cx="7239000" cy="5257800"/>
          </a:xfrm>
          <a:solidFill>
            <a:schemeClr val="tx2">
              <a:lumMod val="75000"/>
            </a:schemeClr>
          </a:solidFill>
          <a:ln w="28575">
            <a:solidFill>
              <a:schemeClr val="tx1"/>
            </a:solidFill>
          </a:ln>
        </p:spPr>
        <p:txBody>
          <a:bodyPr anchor="ctr"/>
          <a:lstStyle/>
          <a:p>
            <a:pPr algn="r" rtl="1"/>
            <a:r>
              <a:rPr lang="fa-IR" dirty="0" smtClean="0">
                <a:ln w="12700">
                  <a:solidFill>
                    <a:schemeClr val="accent4">
                      <a:lumMod val="20000"/>
                      <a:lumOff val="80000"/>
                    </a:schemeClr>
                  </a:solidFill>
                </a:ln>
                <a:solidFill>
                  <a:schemeClr val="bg1"/>
                </a:solidFill>
              </a:rPr>
              <a:t>تصمیمهای برنامه ریزی نشده:</a:t>
            </a:r>
          </a:p>
          <a:p>
            <a:pPr algn="r" rtl="1"/>
            <a:endParaRPr lang="fa-IR" dirty="0" smtClean="0">
              <a:ln w="12700">
                <a:solidFill>
                  <a:schemeClr val="accent4">
                    <a:lumMod val="20000"/>
                    <a:lumOff val="80000"/>
                  </a:schemeClr>
                </a:solidFill>
              </a:ln>
              <a:solidFill>
                <a:schemeClr val="bg1"/>
              </a:solidFill>
            </a:endParaRPr>
          </a:p>
          <a:p>
            <a:pPr algn="just" rtl="1">
              <a:buNone/>
            </a:pPr>
            <a:r>
              <a:rPr lang="fa-IR" b="1" dirty="0" smtClean="0">
                <a:ln w="12700">
                  <a:solidFill>
                    <a:schemeClr val="accent4">
                      <a:lumMod val="20000"/>
                      <a:lumOff val="80000"/>
                    </a:schemeClr>
                  </a:solidFill>
                </a:ln>
                <a:solidFill>
                  <a:schemeClr val="bg1"/>
                </a:solidFill>
              </a:rPr>
              <a:t>حل مشکل </a:t>
            </a:r>
            <a:r>
              <a:rPr lang="fa-IR" dirty="0" smtClean="0">
                <a:ln w="12700">
                  <a:solidFill>
                    <a:schemeClr val="accent4">
                      <a:lumMod val="20000"/>
                      <a:lumOff val="80000"/>
                    </a:schemeClr>
                  </a:solidFill>
                </a:ln>
                <a:solidFill>
                  <a:schemeClr val="bg1"/>
                </a:solidFill>
              </a:rPr>
              <a:t>نوع خاصی از تصمیم گیری است که در آن موضوع منحصر به فرد بوده، لازمه آن ایجاد و ارزیابی راهکارهای مختلف بدون کمک قانون تصمیم گیری برنامه ریزی شده می باشد. انسجام تصمیم های برنامه ریزی نشده ضعیف بوده، به علت مبهم بودن اطلاعات، روش خاصی برای گرفتن تصمیم وجود ندارد.</a:t>
            </a:r>
            <a:endParaRPr lang="en-US" dirty="0">
              <a:ln w="12700">
                <a:solidFill>
                  <a:schemeClr val="accent4">
                    <a:lumMod val="20000"/>
                    <a:lumOff val="80000"/>
                  </a:schemeClr>
                </a:solidFill>
              </a:ln>
              <a:solidFill>
                <a:schemeClr val="bg1"/>
              </a:solidFill>
            </a:endParaRPr>
          </a:p>
        </p:txBody>
      </p:sp>
    </p:spTree>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nchor="ctr">
            <a:normAutofit/>
          </a:bodyPr>
          <a:lstStyle/>
          <a:p>
            <a:pPr algn="ctr" rtl="1"/>
            <a:r>
              <a:rPr lang="fa-IR" sz="2000" dirty="0" smtClean="0">
                <a:ln w="12700">
                  <a:noFill/>
                </a:ln>
                <a:solidFill>
                  <a:schemeClr val="accent1">
                    <a:lumMod val="50000"/>
                  </a:schemeClr>
                </a:solidFill>
                <a:cs typeface="+mn-cs"/>
              </a:rPr>
              <a:t>ویژگیهای تصمیم های برنامه ریزی شده و برنامه ریزی نشده</a:t>
            </a:r>
            <a:endParaRPr lang="en-US" sz="2000" dirty="0" smtClean="0">
              <a:ln w="12700">
                <a:noFill/>
              </a:ln>
              <a:solidFill>
                <a:schemeClr val="accent1">
                  <a:lumMod val="50000"/>
                </a:schemeClr>
              </a:solidFill>
              <a:cs typeface="+mn-cs"/>
            </a:endParaRPr>
          </a:p>
        </p:txBody>
      </p:sp>
      <p:graphicFrame>
        <p:nvGraphicFramePr>
          <p:cNvPr id="6" name="Content Placeholder 5"/>
          <p:cNvGraphicFramePr>
            <a:graphicFrameLocks noGrp="1"/>
          </p:cNvGraphicFramePr>
          <p:nvPr>
            <p:ph idx="1"/>
          </p:nvPr>
        </p:nvGraphicFramePr>
        <p:xfrm>
          <a:off x="457200" y="1609725"/>
          <a:ext cx="7239000" cy="4023360"/>
        </p:xfrm>
        <a:graphic>
          <a:graphicData uri="http://schemas.openxmlformats.org/drawingml/2006/table">
            <a:tbl>
              <a:tblPr firstRow="1" bandRow="1">
                <a:tableStyleId>{5C22544A-7EE6-4342-B048-85BDC9FD1C3A}</a:tableStyleId>
              </a:tblPr>
              <a:tblGrid>
                <a:gridCol w="1676400"/>
                <a:gridCol w="3048000"/>
                <a:gridCol w="2514600"/>
              </a:tblGrid>
              <a:tr h="370840">
                <a:tc>
                  <a:txBody>
                    <a:bodyPr/>
                    <a:lstStyle/>
                    <a:p>
                      <a:pPr algn="ctr"/>
                      <a:r>
                        <a:rPr kumimoji="0" lang="fa-IR" sz="1800" b="1" kern="1200" dirty="0" smtClean="0">
                          <a:ln w="12700">
                            <a:noFill/>
                          </a:ln>
                          <a:solidFill>
                            <a:schemeClr val="accent1">
                              <a:lumMod val="50000"/>
                            </a:schemeClr>
                          </a:solidFill>
                          <a:latin typeface="+mn-lt"/>
                          <a:ea typeface="+mn-ea"/>
                          <a:cs typeface="+mn-cs"/>
                        </a:rPr>
                        <a:t>ویژگی ها</a:t>
                      </a:r>
                      <a:endParaRPr kumimoji="0" lang="en-US" sz="1800" b="1" kern="1200" dirty="0" smtClean="0">
                        <a:ln w="12700">
                          <a:noFill/>
                        </a:ln>
                        <a:solidFill>
                          <a:schemeClr val="accent1">
                            <a:lumMod val="50000"/>
                          </a:schemeClr>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fa-IR" sz="1800" dirty="0" smtClean="0">
                          <a:ln w="12700">
                            <a:noFill/>
                          </a:ln>
                          <a:solidFill>
                            <a:schemeClr val="accent1">
                              <a:lumMod val="50000"/>
                            </a:schemeClr>
                          </a:solidFill>
                          <a:cs typeface="+mn-cs"/>
                        </a:rPr>
                        <a:t>تصمیم های برنامه ریزی شده </a:t>
                      </a:r>
                      <a:endParaRPr lang="en-US" sz="1800" dirty="0">
                        <a:solidFill>
                          <a:schemeClr val="accent1">
                            <a:lumMod val="50000"/>
                          </a:schemeClr>
                        </a:solidFill>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r" rtl="1"/>
                      <a:r>
                        <a:rPr lang="fa-IR" sz="1800" dirty="0" smtClean="0">
                          <a:ln w="12700">
                            <a:noFill/>
                          </a:ln>
                          <a:solidFill>
                            <a:schemeClr val="accent1">
                              <a:lumMod val="50000"/>
                            </a:schemeClr>
                          </a:solidFill>
                          <a:cs typeface="+mn-cs"/>
                        </a:rPr>
                        <a:t>تصمیم های برنامه ریزی </a:t>
                      </a:r>
                      <a:r>
                        <a:rPr kumimoji="0" lang="fa-IR" sz="1800" b="1" kern="1200" dirty="0" smtClean="0">
                          <a:ln w="12700">
                            <a:noFill/>
                          </a:ln>
                          <a:solidFill>
                            <a:schemeClr val="accent1">
                              <a:lumMod val="50000"/>
                            </a:schemeClr>
                          </a:solidFill>
                          <a:latin typeface="+mn-lt"/>
                          <a:ea typeface="+mn-ea"/>
                          <a:cs typeface="+mn-cs"/>
                        </a:rPr>
                        <a:t>نشده </a:t>
                      </a:r>
                      <a:endParaRPr kumimoji="0" lang="en-US" sz="1800" b="1" kern="1200" dirty="0" smtClean="0">
                        <a:ln w="12700">
                          <a:noFill/>
                        </a:ln>
                        <a:solidFill>
                          <a:schemeClr val="accent1">
                            <a:lumMod val="50000"/>
                          </a:schemeClr>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370840">
                <a:tc>
                  <a:txBody>
                    <a:bodyPr/>
                    <a:lstStyle/>
                    <a:p>
                      <a:pPr algn="r" rtl="1"/>
                      <a:r>
                        <a:rPr lang="fa-IR" sz="1800" b="1" dirty="0" smtClean="0">
                          <a:solidFill>
                            <a:schemeClr val="tx2">
                              <a:lumMod val="50000"/>
                            </a:schemeClr>
                          </a:solidFill>
                          <a:cs typeface="+mn-cs"/>
                        </a:rPr>
                        <a:t>نرخ تصمیم</a:t>
                      </a:r>
                      <a:endParaRPr lang="en-US" sz="1800" b="1" dirty="0">
                        <a:solidFill>
                          <a:schemeClr val="tx2">
                            <a:lumMod val="50000"/>
                          </a:schemeClr>
                        </a:solidFill>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1"/>
                      <a:r>
                        <a:rPr lang="fa-IR" sz="1600" b="1" dirty="0" smtClean="0">
                          <a:solidFill>
                            <a:schemeClr val="tx2">
                              <a:lumMod val="50000"/>
                            </a:schemeClr>
                          </a:solidFill>
                          <a:cs typeface="+mn-cs"/>
                        </a:rPr>
                        <a:t>انسجام</a:t>
                      </a:r>
                      <a:r>
                        <a:rPr lang="fa-IR" sz="1600" b="1" baseline="0" dirty="0" smtClean="0">
                          <a:solidFill>
                            <a:schemeClr val="tx2">
                              <a:lumMod val="50000"/>
                            </a:schemeClr>
                          </a:solidFill>
                          <a:cs typeface="+mn-cs"/>
                        </a:rPr>
                        <a:t> خوب</a:t>
                      </a:r>
                      <a:endParaRPr lang="en-US" sz="1600" b="1" dirty="0">
                        <a:solidFill>
                          <a:schemeClr val="tx2">
                            <a:lumMod val="50000"/>
                          </a:schemeClr>
                        </a:solidFill>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1"/>
                      <a:r>
                        <a:rPr lang="fa-IR" sz="1600" b="1" dirty="0" smtClean="0">
                          <a:solidFill>
                            <a:schemeClr val="tx2">
                              <a:lumMod val="50000"/>
                            </a:schemeClr>
                          </a:solidFill>
                          <a:cs typeface="+mn-cs"/>
                        </a:rPr>
                        <a:t>انسجام ضعیف</a:t>
                      </a:r>
                      <a:endParaRPr lang="en-US" sz="1600" b="1" dirty="0">
                        <a:solidFill>
                          <a:schemeClr val="tx2">
                            <a:lumMod val="50000"/>
                          </a:schemeClr>
                        </a:solidFill>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a:txBody>
                    <a:bodyPr/>
                    <a:lstStyle/>
                    <a:p>
                      <a:pPr algn="r" rtl="1"/>
                      <a:r>
                        <a:rPr lang="fa-IR" sz="1600" b="1" dirty="0" smtClean="0">
                          <a:solidFill>
                            <a:schemeClr val="tx2">
                              <a:lumMod val="50000"/>
                            </a:schemeClr>
                          </a:solidFill>
                          <a:cs typeface="+mn-cs"/>
                        </a:rPr>
                        <a:t>تواتر</a:t>
                      </a:r>
                      <a:endParaRPr lang="en-US" sz="1600" b="1" dirty="0">
                        <a:solidFill>
                          <a:schemeClr val="tx2">
                            <a:lumMod val="50000"/>
                          </a:schemeClr>
                        </a:solidFill>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r" rtl="1"/>
                      <a:r>
                        <a:rPr lang="fa-IR" sz="1600" b="1" dirty="0" smtClean="0">
                          <a:solidFill>
                            <a:schemeClr val="tx2">
                              <a:lumMod val="50000"/>
                            </a:schemeClr>
                          </a:solidFill>
                          <a:cs typeface="+mn-cs"/>
                        </a:rPr>
                        <a:t>تکراری</a:t>
                      </a:r>
                      <a:r>
                        <a:rPr lang="fa-IR" sz="1600" b="1" baseline="0" dirty="0" smtClean="0">
                          <a:solidFill>
                            <a:schemeClr val="tx2">
                              <a:lumMod val="50000"/>
                            </a:schemeClr>
                          </a:solidFill>
                          <a:cs typeface="+mn-cs"/>
                        </a:rPr>
                        <a:t> و یکنواخت</a:t>
                      </a:r>
                      <a:endParaRPr lang="en-US" sz="1600" b="1" dirty="0">
                        <a:solidFill>
                          <a:schemeClr val="tx2">
                            <a:lumMod val="50000"/>
                          </a:schemeClr>
                        </a:solidFill>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r" rtl="1"/>
                      <a:r>
                        <a:rPr lang="fa-IR" sz="1600" b="1" dirty="0" smtClean="0">
                          <a:solidFill>
                            <a:schemeClr val="tx2">
                              <a:lumMod val="50000"/>
                            </a:schemeClr>
                          </a:solidFill>
                          <a:cs typeface="+mn-cs"/>
                        </a:rPr>
                        <a:t>جدید و غیر</a:t>
                      </a:r>
                      <a:r>
                        <a:rPr lang="fa-IR" sz="1600" b="1" baseline="0" dirty="0" smtClean="0">
                          <a:solidFill>
                            <a:schemeClr val="tx2">
                              <a:lumMod val="50000"/>
                            </a:schemeClr>
                          </a:solidFill>
                          <a:cs typeface="+mn-cs"/>
                        </a:rPr>
                        <a:t> متداول</a:t>
                      </a:r>
                      <a:endParaRPr lang="en-US" sz="1600" b="1" dirty="0">
                        <a:solidFill>
                          <a:schemeClr val="tx2">
                            <a:lumMod val="50000"/>
                          </a:schemeClr>
                        </a:solidFill>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r>
              <a:tr h="370840">
                <a:tc>
                  <a:txBody>
                    <a:bodyPr/>
                    <a:lstStyle/>
                    <a:p>
                      <a:pPr algn="r" rtl="1"/>
                      <a:r>
                        <a:rPr lang="fa-IR" sz="1600" b="1" dirty="0" smtClean="0">
                          <a:solidFill>
                            <a:schemeClr val="tx2">
                              <a:lumMod val="50000"/>
                            </a:schemeClr>
                          </a:solidFill>
                          <a:cs typeface="+mn-cs"/>
                        </a:rPr>
                        <a:t>اهداف</a:t>
                      </a:r>
                      <a:endParaRPr lang="en-US" sz="1600" b="1" dirty="0">
                        <a:solidFill>
                          <a:schemeClr val="tx2">
                            <a:lumMod val="50000"/>
                          </a:schemeClr>
                        </a:solidFill>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fa-IR" sz="1600" b="1" dirty="0" smtClean="0">
                          <a:solidFill>
                            <a:schemeClr val="tx2">
                              <a:lumMod val="50000"/>
                            </a:schemeClr>
                          </a:solidFill>
                          <a:cs typeface="+mn-cs"/>
                        </a:rPr>
                        <a:t>روشن و دقیق</a:t>
                      </a:r>
                      <a:endParaRPr lang="en-US" sz="1600" b="1" dirty="0">
                        <a:solidFill>
                          <a:schemeClr val="tx2">
                            <a:lumMod val="50000"/>
                          </a:schemeClr>
                        </a:solidFill>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fa-IR" sz="1600" b="1" dirty="0" smtClean="0">
                          <a:solidFill>
                            <a:schemeClr val="tx2">
                              <a:lumMod val="50000"/>
                            </a:schemeClr>
                          </a:solidFill>
                          <a:cs typeface="+mn-cs"/>
                        </a:rPr>
                        <a:t>مبهم</a:t>
                      </a:r>
                      <a:endParaRPr lang="en-US" sz="1600" b="1" dirty="0">
                        <a:solidFill>
                          <a:schemeClr val="tx2">
                            <a:lumMod val="50000"/>
                          </a:schemeClr>
                        </a:solidFill>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r" rtl="1"/>
                      <a:r>
                        <a:rPr lang="fa-IR" sz="1600" b="1" dirty="0" smtClean="0">
                          <a:solidFill>
                            <a:schemeClr val="tx2">
                              <a:lumMod val="50000"/>
                            </a:schemeClr>
                          </a:solidFill>
                          <a:cs typeface="+mn-cs"/>
                        </a:rPr>
                        <a:t>اطلاعات</a:t>
                      </a:r>
                      <a:endParaRPr lang="en-US" sz="1600" b="1" dirty="0">
                        <a:solidFill>
                          <a:schemeClr val="tx2">
                            <a:lumMod val="50000"/>
                          </a:schemeClr>
                        </a:solidFill>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fa-IR" sz="1600" b="1" dirty="0" smtClean="0">
                          <a:solidFill>
                            <a:schemeClr val="tx2">
                              <a:lumMod val="50000"/>
                            </a:schemeClr>
                          </a:solidFill>
                          <a:cs typeface="+mn-cs"/>
                        </a:rPr>
                        <a:t>قابل دسترسی</a:t>
                      </a:r>
                      <a:endParaRPr lang="en-US" sz="1600" b="1" dirty="0">
                        <a:solidFill>
                          <a:schemeClr val="tx2">
                            <a:lumMod val="50000"/>
                          </a:schemeClr>
                        </a:solidFill>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fa-IR" sz="1600" b="1" dirty="0" smtClean="0">
                          <a:solidFill>
                            <a:schemeClr val="tx2">
                              <a:lumMod val="50000"/>
                            </a:schemeClr>
                          </a:solidFill>
                          <a:cs typeface="+mn-cs"/>
                        </a:rPr>
                        <a:t>فقدان مجاری- غیر واضح</a:t>
                      </a:r>
                      <a:endParaRPr lang="en-US" sz="1600" b="1" dirty="0">
                        <a:solidFill>
                          <a:schemeClr val="tx2">
                            <a:lumMod val="50000"/>
                          </a:schemeClr>
                        </a:solidFill>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r" rtl="1"/>
                      <a:r>
                        <a:rPr kumimoji="0" lang="fa-IR" sz="1600" b="1" kern="1200" dirty="0" smtClean="0">
                          <a:solidFill>
                            <a:schemeClr val="tx2">
                              <a:lumMod val="50000"/>
                            </a:schemeClr>
                          </a:solidFill>
                          <a:latin typeface="+mn-lt"/>
                          <a:ea typeface="+mn-ea"/>
                          <a:cs typeface="+mn-cs"/>
                        </a:rPr>
                        <a:t>پی آمدها</a:t>
                      </a:r>
                      <a:endParaRPr kumimoji="0" lang="en-US" sz="1600" b="1" kern="1200" dirty="0" smtClean="0">
                        <a:solidFill>
                          <a:schemeClr val="tx2">
                            <a:lumMod val="50000"/>
                          </a:schemeClr>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r" rtl="1"/>
                      <a:r>
                        <a:rPr kumimoji="0" lang="fa-IR" sz="1600" b="1" kern="1200" dirty="0" smtClean="0">
                          <a:solidFill>
                            <a:schemeClr val="tx2">
                              <a:lumMod val="50000"/>
                            </a:schemeClr>
                          </a:solidFill>
                          <a:latin typeface="+mn-lt"/>
                          <a:ea typeface="+mn-ea"/>
                          <a:cs typeface="+mn-cs"/>
                        </a:rPr>
                        <a:t>جزئی</a:t>
                      </a:r>
                      <a:endParaRPr kumimoji="0" lang="en-US" sz="1600" b="1" kern="1200" dirty="0" smtClean="0">
                        <a:solidFill>
                          <a:schemeClr val="tx2">
                            <a:lumMod val="50000"/>
                          </a:schemeClr>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r" rtl="1"/>
                      <a:r>
                        <a:rPr kumimoji="0" lang="fa-IR" sz="1600" b="1" kern="1200" dirty="0" smtClean="0">
                          <a:solidFill>
                            <a:schemeClr val="tx2">
                              <a:lumMod val="50000"/>
                            </a:schemeClr>
                          </a:solidFill>
                          <a:latin typeface="+mn-lt"/>
                          <a:ea typeface="+mn-ea"/>
                          <a:cs typeface="+mn-cs"/>
                        </a:rPr>
                        <a:t>اصلی </a:t>
                      </a:r>
                      <a:endParaRPr kumimoji="0" lang="en-US" sz="1600" b="1" kern="1200" dirty="0" smtClean="0">
                        <a:solidFill>
                          <a:schemeClr val="tx2">
                            <a:lumMod val="50000"/>
                          </a:schemeClr>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r>
              <a:tr h="370840">
                <a:tc>
                  <a:txBody>
                    <a:bodyPr/>
                    <a:lstStyle/>
                    <a:p>
                      <a:pPr algn="r" rtl="1"/>
                      <a:r>
                        <a:rPr lang="fa-IR" sz="1600" b="1" dirty="0" smtClean="0">
                          <a:solidFill>
                            <a:schemeClr val="tx2">
                              <a:lumMod val="50000"/>
                            </a:schemeClr>
                          </a:solidFill>
                          <a:cs typeface="+mn-cs"/>
                        </a:rPr>
                        <a:t>سطح</a:t>
                      </a:r>
                      <a:r>
                        <a:rPr lang="fa-IR" sz="1600" b="1" baseline="0" dirty="0" smtClean="0">
                          <a:solidFill>
                            <a:schemeClr val="tx2">
                              <a:lumMod val="50000"/>
                            </a:schemeClr>
                          </a:solidFill>
                          <a:cs typeface="+mn-cs"/>
                        </a:rPr>
                        <a:t> سازمانی</a:t>
                      </a:r>
                      <a:endParaRPr lang="en-US" sz="1600" b="1" dirty="0">
                        <a:solidFill>
                          <a:schemeClr val="tx2">
                            <a:lumMod val="50000"/>
                          </a:schemeClr>
                        </a:solidFill>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fa-IR" sz="1600" b="1" dirty="0" smtClean="0">
                          <a:solidFill>
                            <a:schemeClr val="tx2">
                              <a:lumMod val="50000"/>
                            </a:schemeClr>
                          </a:solidFill>
                          <a:cs typeface="+mn-cs"/>
                        </a:rPr>
                        <a:t>سطوح پایین</a:t>
                      </a:r>
                      <a:endParaRPr lang="en-US" sz="1600" b="1" dirty="0">
                        <a:solidFill>
                          <a:schemeClr val="tx2">
                            <a:lumMod val="50000"/>
                          </a:schemeClr>
                        </a:solidFill>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fa-IR" sz="1600" b="1" dirty="0" smtClean="0">
                          <a:solidFill>
                            <a:schemeClr val="tx2">
                              <a:lumMod val="50000"/>
                            </a:schemeClr>
                          </a:solidFill>
                          <a:cs typeface="+mn-cs"/>
                        </a:rPr>
                        <a:t>سطح</a:t>
                      </a:r>
                      <a:r>
                        <a:rPr lang="fa-IR" sz="1600" b="1" baseline="0" dirty="0" smtClean="0">
                          <a:solidFill>
                            <a:schemeClr val="tx2">
                              <a:lumMod val="50000"/>
                            </a:schemeClr>
                          </a:solidFill>
                          <a:cs typeface="+mn-cs"/>
                        </a:rPr>
                        <a:t> بالاتر</a:t>
                      </a:r>
                      <a:endParaRPr lang="en-US" sz="1600" b="1" dirty="0">
                        <a:solidFill>
                          <a:schemeClr val="tx2">
                            <a:lumMod val="50000"/>
                          </a:schemeClr>
                        </a:solidFill>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r" rtl="1"/>
                      <a:r>
                        <a:rPr lang="fa-IR" sz="1600" b="1" dirty="0" smtClean="0">
                          <a:solidFill>
                            <a:schemeClr val="tx2">
                              <a:lumMod val="50000"/>
                            </a:schemeClr>
                          </a:solidFill>
                          <a:cs typeface="+mn-cs"/>
                        </a:rPr>
                        <a:t>زمان</a:t>
                      </a:r>
                      <a:r>
                        <a:rPr lang="fa-IR" sz="1600" b="1" baseline="0" dirty="0" smtClean="0">
                          <a:solidFill>
                            <a:schemeClr val="tx2">
                              <a:lumMod val="50000"/>
                            </a:schemeClr>
                          </a:solidFill>
                          <a:cs typeface="+mn-cs"/>
                        </a:rPr>
                        <a:t> حل مسأله</a:t>
                      </a:r>
                      <a:endParaRPr lang="en-US" sz="1600" b="1" dirty="0">
                        <a:solidFill>
                          <a:schemeClr val="tx2">
                            <a:lumMod val="50000"/>
                          </a:schemeClr>
                        </a:solidFill>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1"/>
                      <a:r>
                        <a:rPr lang="fa-IR" sz="1600" b="1" dirty="0" smtClean="0">
                          <a:solidFill>
                            <a:schemeClr val="tx2">
                              <a:lumMod val="50000"/>
                            </a:schemeClr>
                          </a:solidFill>
                          <a:cs typeface="+mn-cs"/>
                        </a:rPr>
                        <a:t>کوتاه</a:t>
                      </a:r>
                      <a:endParaRPr lang="en-US" sz="1600" b="1" dirty="0">
                        <a:solidFill>
                          <a:schemeClr val="tx2">
                            <a:lumMod val="50000"/>
                          </a:schemeClr>
                        </a:solidFill>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1"/>
                      <a:r>
                        <a:rPr lang="fa-IR" sz="1600" b="1" dirty="0" smtClean="0">
                          <a:solidFill>
                            <a:schemeClr val="tx2">
                              <a:lumMod val="50000"/>
                            </a:schemeClr>
                          </a:solidFill>
                          <a:cs typeface="+mn-cs"/>
                        </a:rPr>
                        <a:t>نسبتاً طولانی</a:t>
                      </a:r>
                      <a:endParaRPr lang="en-US" sz="1600" b="1" dirty="0">
                        <a:solidFill>
                          <a:schemeClr val="tx2">
                            <a:lumMod val="50000"/>
                          </a:schemeClr>
                        </a:solidFill>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a:txBody>
                    <a:bodyPr/>
                    <a:lstStyle/>
                    <a:p>
                      <a:pPr algn="r" rtl="1"/>
                      <a:r>
                        <a:rPr lang="fa-IR" sz="1600" b="1" dirty="0" smtClean="0">
                          <a:solidFill>
                            <a:schemeClr val="tx2">
                              <a:lumMod val="50000"/>
                            </a:schemeClr>
                          </a:solidFill>
                          <a:cs typeface="+mn-cs"/>
                        </a:rPr>
                        <a:t>مبانی حل</a:t>
                      </a:r>
                      <a:r>
                        <a:rPr lang="fa-IR" sz="1600" b="1" baseline="0" dirty="0" smtClean="0">
                          <a:solidFill>
                            <a:schemeClr val="tx2">
                              <a:lumMod val="50000"/>
                            </a:schemeClr>
                          </a:solidFill>
                          <a:cs typeface="+mn-cs"/>
                        </a:rPr>
                        <a:t> مسأله</a:t>
                      </a:r>
                      <a:endParaRPr lang="en-US" sz="1600" b="1" dirty="0">
                        <a:solidFill>
                          <a:schemeClr val="tx2">
                            <a:lumMod val="50000"/>
                          </a:schemeClr>
                        </a:solidFill>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r" rtl="1"/>
                      <a:r>
                        <a:rPr lang="fa-IR" sz="1600" b="1" dirty="0" smtClean="0">
                          <a:solidFill>
                            <a:schemeClr val="tx2">
                              <a:lumMod val="50000"/>
                            </a:schemeClr>
                          </a:solidFill>
                          <a:cs typeface="+mn-cs"/>
                        </a:rPr>
                        <a:t>مقررات</a:t>
                      </a:r>
                      <a:r>
                        <a:rPr lang="fa-IR" sz="1600" b="1" baseline="0" dirty="0" smtClean="0">
                          <a:solidFill>
                            <a:schemeClr val="tx2">
                              <a:lumMod val="50000"/>
                            </a:schemeClr>
                          </a:solidFill>
                          <a:cs typeface="+mn-cs"/>
                        </a:rPr>
                        <a:t> تصمیم گیری به روشهای موجود</a:t>
                      </a:r>
                      <a:endParaRPr lang="en-US" sz="1600" b="1" dirty="0">
                        <a:solidFill>
                          <a:schemeClr val="tx2">
                            <a:lumMod val="50000"/>
                          </a:schemeClr>
                        </a:solidFill>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r" rtl="1"/>
                      <a:r>
                        <a:rPr lang="fa-IR" sz="1600" b="1" dirty="0" smtClean="0">
                          <a:solidFill>
                            <a:schemeClr val="tx2">
                              <a:lumMod val="50000"/>
                            </a:schemeClr>
                          </a:solidFill>
                          <a:cs typeface="+mn-cs"/>
                        </a:rPr>
                        <a:t>قضاوت و خلاقیت</a:t>
                      </a:r>
                      <a:endParaRPr lang="en-US" sz="1600" b="1" dirty="0">
                        <a:solidFill>
                          <a:schemeClr val="tx2">
                            <a:lumMod val="50000"/>
                          </a:schemeClr>
                        </a:solidFill>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r>
            </a:tbl>
          </a:graphicData>
        </a:graphic>
      </p:graphicFrame>
    </p:spTree>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r" rtl="1"/>
            <a:r>
              <a:rPr lang="fa-IR" dirty="0" smtClean="0">
                <a:ln w="28575">
                  <a:solidFill>
                    <a:schemeClr val="tx1"/>
                  </a:solidFill>
                </a:ln>
                <a:solidFill>
                  <a:schemeClr val="accent1">
                    <a:lumMod val="75000"/>
                  </a:schemeClr>
                </a:solidFill>
                <a:cs typeface="+mn-cs"/>
              </a:rPr>
              <a:t>نوع اطلاعات و تصمیم گیری</a:t>
            </a:r>
            <a:endParaRPr lang="en-US" dirty="0" smtClean="0">
              <a:ln w="28575">
                <a:solidFill>
                  <a:schemeClr val="tx1"/>
                </a:solidFill>
              </a:ln>
              <a:solidFill>
                <a:schemeClr val="accent1">
                  <a:lumMod val="75000"/>
                </a:schemeClr>
              </a:solidFill>
              <a:cs typeface="+mn-cs"/>
            </a:endParaRPr>
          </a:p>
        </p:txBody>
      </p:sp>
      <p:graphicFrame>
        <p:nvGraphicFramePr>
          <p:cNvPr id="4" name="Content Placeholder 3"/>
          <p:cNvGraphicFramePr>
            <a:graphicFrameLocks noGrp="1"/>
          </p:cNvGraphicFramePr>
          <p:nvPr>
            <p:ph idx="1"/>
          </p:nvPr>
        </p:nvGraphicFramePr>
        <p:xfrm>
          <a:off x="381000" y="2438400"/>
          <a:ext cx="7239000" cy="370840"/>
        </p:xfrm>
        <a:graphic>
          <a:graphicData uri="http://schemas.openxmlformats.org/drawingml/2006/table">
            <a:tbl>
              <a:tblPr firstRow="1" bandRow="1">
                <a:tableStyleId>{5C22544A-7EE6-4342-B048-85BDC9FD1C3A}</a:tableStyleId>
              </a:tblPr>
              <a:tblGrid>
                <a:gridCol w="7239000"/>
              </a:tblGrid>
              <a:tr h="370840">
                <a:tc>
                  <a:txBody>
                    <a:bodyPr/>
                    <a:lstStyle/>
                    <a:p>
                      <a:endParaRPr lang="en-US" dirty="0"/>
                    </a:p>
                  </a:txBody>
                  <a:tcPr>
                    <a:solidFill>
                      <a:schemeClr val="tx2"/>
                    </a:solidFill>
                  </a:tcPr>
                </a:tc>
              </a:tr>
            </a:tbl>
          </a:graphicData>
        </a:graphic>
      </p:graphicFrame>
      <p:sp>
        <p:nvSpPr>
          <p:cNvPr id="7" name="TextBox 6"/>
          <p:cNvSpPr txBox="1"/>
          <p:nvPr/>
        </p:nvSpPr>
        <p:spPr>
          <a:xfrm>
            <a:off x="5943600" y="3124200"/>
            <a:ext cx="1905000" cy="923330"/>
          </a:xfrm>
          <a:prstGeom prst="rect">
            <a:avLst/>
          </a:prstGeom>
          <a:noFill/>
        </p:spPr>
        <p:txBody>
          <a:bodyPr wrap="square" rtlCol="0">
            <a:spAutoFit/>
          </a:bodyPr>
          <a:lstStyle/>
          <a:p>
            <a:pPr algn="r" rtl="1"/>
            <a:r>
              <a:rPr lang="fa-IR" b="1" dirty="0" smtClean="0"/>
              <a:t>عدم اطمینان</a:t>
            </a:r>
          </a:p>
          <a:p>
            <a:pPr algn="r" rtl="1"/>
            <a:r>
              <a:rPr lang="fa-IR" b="1" dirty="0" smtClean="0"/>
              <a:t>پی آمدهای شناخته نشده</a:t>
            </a:r>
            <a:endParaRPr lang="en-US" b="1" dirty="0"/>
          </a:p>
        </p:txBody>
      </p:sp>
      <p:sp>
        <p:nvSpPr>
          <p:cNvPr id="8" name="TextBox 7"/>
          <p:cNvSpPr txBox="1"/>
          <p:nvPr/>
        </p:nvSpPr>
        <p:spPr>
          <a:xfrm>
            <a:off x="2971800" y="3124200"/>
            <a:ext cx="1905000" cy="1477328"/>
          </a:xfrm>
          <a:prstGeom prst="rect">
            <a:avLst/>
          </a:prstGeom>
          <a:noFill/>
        </p:spPr>
        <p:txBody>
          <a:bodyPr wrap="square" rtlCol="0">
            <a:spAutoFit/>
          </a:bodyPr>
          <a:lstStyle/>
          <a:p>
            <a:pPr algn="r" rtl="1"/>
            <a:r>
              <a:rPr lang="fa-IR" b="1" dirty="0" smtClean="0"/>
              <a:t>خطر پذیری</a:t>
            </a:r>
          </a:p>
          <a:p>
            <a:pPr algn="r" rtl="1"/>
            <a:r>
              <a:rPr lang="fa-IR" b="1" dirty="0" smtClean="0"/>
              <a:t>راهکارهای احتمالی </a:t>
            </a:r>
          </a:p>
          <a:p>
            <a:pPr algn="r" rtl="1"/>
            <a:r>
              <a:rPr lang="fa-IR" b="1" dirty="0" smtClean="0"/>
              <a:t>پی آمدها را می توان برآورد کرد</a:t>
            </a:r>
          </a:p>
        </p:txBody>
      </p:sp>
      <p:sp>
        <p:nvSpPr>
          <p:cNvPr id="9" name="TextBox 8"/>
          <p:cNvSpPr txBox="1"/>
          <p:nvPr/>
        </p:nvSpPr>
        <p:spPr>
          <a:xfrm>
            <a:off x="381000" y="3124200"/>
            <a:ext cx="1524000" cy="1200329"/>
          </a:xfrm>
          <a:prstGeom prst="rect">
            <a:avLst/>
          </a:prstGeom>
          <a:noFill/>
        </p:spPr>
        <p:txBody>
          <a:bodyPr wrap="square" rtlCol="0">
            <a:spAutoFit/>
          </a:bodyPr>
          <a:lstStyle/>
          <a:p>
            <a:pPr algn="r" rtl="1"/>
            <a:r>
              <a:rPr lang="fa-IR" b="1" dirty="0" smtClean="0"/>
              <a:t>اطمینان</a:t>
            </a:r>
          </a:p>
          <a:p>
            <a:pPr algn="r" rtl="1"/>
            <a:r>
              <a:rPr lang="fa-IR" b="1" dirty="0" smtClean="0"/>
              <a:t>پی آمدهای شناخته شده</a:t>
            </a:r>
            <a:endParaRPr lang="en-US" b="1" dirty="0"/>
          </a:p>
        </p:txBody>
      </p:sp>
    </p:spTree>
  </p:cSld>
  <p:clrMapOvr>
    <a:masterClrMapping/>
  </p:clrMapOvr>
  <p:transition>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578</TotalTime>
  <Words>718</Words>
  <Application>Microsoft Office PowerPoint</Application>
  <PresentationFormat>On-screen Show (4:3)</PresentationFormat>
  <Paragraphs>140</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B Titr</vt:lpstr>
      <vt:lpstr>B Zar</vt:lpstr>
      <vt:lpstr>Tahoma</vt:lpstr>
      <vt:lpstr>Trebuchet MS</vt:lpstr>
      <vt:lpstr>Wingdings</vt:lpstr>
      <vt:lpstr>Wingdings 2</vt:lpstr>
      <vt:lpstr>Opulent</vt:lpstr>
      <vt:lpstr>رفتار سازمانی تصمیم گیری</vt:lpstr>
      <vt:lpstr>تعریف تصمیم گیری وطبقه بندی تصمیم ها</vt:lpstr>
      <vt:lpstr>ضرورت و اهمیت تصمیم گیری</vt:lpstr>
      <vt:lpstr>سه ویژگی تصمیم گیری:</vt:lpstr>
      <vt:lpstr>عناصر تصمیم گیری</vt:lpstr>
      <vt:lpstr>PowerPoint Presentation</vt:lpstr>
      <vt:lpstr>PowerPoint Presentation</vt:lpstr>
      <vt:lpstr>ویژگیهای تصمیم های برنامه ریزی شده و برنامه ریزی نشده</vt:lpstr>
      <vt:lpstr>نوع اطلاعات و تصمیم گیری</vt:lpstr>
      <vt:lpstr>الگوهای فرآیند تصمیم گیری</vt:lpstr>
      <vt:lpstr>مدل عقلایی فرآیند تصمیم گیری</vt:lpstr>
      <vt:lpstr>نقاط قوت و ضعف الگوی عقلایی</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Parseh</dc:creator>
  <cp:lastModifiedBy>Malaki</cp:lastModifiedBy>
  <cp:revision>88</cp:revision>
  <dcterms:created xsi:type="dcterms:W3CDTF">2014-05-23T17:49:21Z</dcterms:created>
  <dcterms:modified xsi:type="dcterms:W3CDTF">2014-05-25T19:32:29Z</dcterms:modified>
</cp:coreProperties>
</file>