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3"/>
  </p:notesMasterIdLst>
  <p:sldIdLst>
    <p:sldId id="256" r:id="rId2"/>
    <p:sldId id="280" r:id="rId3"/>
    <p:sldId id="259" r:id="rId4"/>
    <p:sldId id="260" r:id="rId5"/>
    <p:sldId id="258" r:id="rId6"/>
    <p:sldId id="261" r:id="rId7"/>
    <p:sldId id="265" r:id="rId8"/>
    <p:sldId id="281" r:id="rId9"/>
    <p:sldId id="264" r:id="rId10"/>
    <p:sldId id="278" r:id="rId11"/>
    <p:sldId id="279" r:id="rId12"/>
    <p:sldId id="277" r:id="rId13"/>
    <p:sldId id="285" r:id="rId14"/>
    <p:sldId id="284" r:id="rId15"/>
    <p:sldId id="268" r:id="rId16"/>
    <p:sldId id="269" r:id="rId17"/>
    <p:sldId id="274" r:id="rId18"/>
    <p:sldId id="270" r:id="rId19"/>
    <p:sldId id="283" r:id="rId20"/>
    <p:sldId id="276" r:id="rId21"/>
    <p:sldId id="28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0313"/>
    <a:srgbClr val="587525"/>
    <a:srgbClr val="CC0099"/>
    <a:srgbClr val="4F2270"/>
    <a:srgbClr val="FF0066"/>
    <a:srgbClr val="009644"/>
    <a:srgbClr val="00CC00"/>
    <a:srgbClr val="0066FF"/>
    <a:srgbClr val="84AF37"/>
    <a:srgbClr val="4B63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8EF1B-6A32-4031-954B-64659D53D087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4AA01-2A04-4E7D-BE4C-A61FD178E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4AA01-2A04-4E7D-BE4C-A61FD178E7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4AA01-2A04-4E7D-BE4C-A61FD178E7F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FBA9-BABE-400C-9ED7-349E58689442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F3AE8D9-D6BF-4724-AC8D-83191D4250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FBA9-BABE-400C-9ED7-349E58689442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E8D9-D6BF-4724-AC8D-83191D425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FBA9-BABE-400C-9ED7-349E58689442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E8D9-D6BF-4724-AC8D-83191D425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FBA9-BABE-400C-9ED7-349E58689442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E8D9-D6BF-4724-AC8D-83191D4250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FBA9-BABE-400C-9ED7-349E58689442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F3AE8D9-D6BF-4724-AC8D-83191D425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FBA9-BABE-400C-9ED7-349E58689442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E8D9-D6BF-4724-AC8D-83191D4250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FBA9-BABE-400C-9ED7-349E58689442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E8D9-D6BF-4724-AC8D-83191D4250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FBA9-BABE-400C-9ED7-349E58689442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E8D9-D6BF-4724-AC8D-83191D425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FBA9-BABE-400C-9ED7-349E58689442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E8D9-D6BF-4724-AC8D-83191D425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FBA9-BABE-400C-9ED7-349E58689442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E8D9-D6BF-4724-AC8D-83191D4250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FBA9-BABE-400C-9ED7-349E58689442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F3AE8D9-D6BF-4724-AC8D-83191D4250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CE4FBA9-BABE-400C-9ED7-349E58689442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F3AE8D9-D6BF-4724-AC8D-83191D425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ingersoftware.com/content/grammar-rules/noun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656183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</a:rPr>
              <a:t>Nouns</a:t>
            </a:r>
            <a:endParaRPr lang="en-US" sz="96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404665"/>
            <a:ext cx="75608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In the name of God</a:t>
            </a:r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Vision1-lesson1</a:t>
            </a:r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All </a:t>
            </a:r>
            <a:r>
              <a:rPr lang="en-US" sz="3200" b="1" u="sng" dirty="0" smtClean="0">
                <a:solidFill>
                  <a:srgbClr val="FF0000"/>
                </a:solidFill>
                <a:hlinkClick r:id="rId4" tooltip="Nouns"/>
              </a:rPr>
              <a:t>nouns</a:t>
            </a:r>
            <a:r>
              <a:rPr lang="en-US" sz="2800" b="1" dirty="0" smtClean="0"/>
              <a:t> are words naming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people</a:t>
            </a:r>
            <a:r>
              <a:rPr lang="en-US" sz="2800" b="1" dirty="0" smtClean="0"/>
              <a:t>, </a:t>
            </a:r>
            <a:r>
              <a:rPr lang="en-US" sz="2800" b="1" dirty="0" smtClean="0">
                <a:solidFill>
                  <a:srgbClr val="7030A0"/>
                </a:solidFill>
              </a:rPr>
              <a:t>animals</a:t>
            </a:r>
            <a:r>
              <a:rPr lang="en-US" sz="2800" b="1" dirty="0" smtClean="0"/>
              <a:t>, </a:t>
            </a:r>
            <a:r>
              <a:rPr lang="en-US" sz="2800" b="1" dirty="0" smtClean="0">
                <a:solidFill>
                  <a:srgbClr val="00B0F0"/>
                </a:solidFill>
              </a:rPr>
              <a:t>places</a:t>
            </a:r>
            <a:r>
              <a:rPr lang="en-US" sz="2800" b="1" dirty="0" smtClean="0"/>
              <a:t>, </a:t>
            </a:r>
            <a:r>
              <a:rPr lang="en-US" sz="2800" b="1" dirty="0" smtClean="0">
                <a:solidFill>
                  <a:srgbClr val="009644"/>
                </a:solidFill>
              </a:rPr>
              <a:t>things</a:t>
            </a:r>
            <a:r>
              <a:rPr lang="en-US" sz="2800" b="1" dirty="0" smtClean="0"/>
              <a:t>, and</a:t>
            </a:r>
          </a:p>
          <a:p>
            <a:pPr algn="ctr"/>
            <a:r>
              <a:rPr lang="en-US" sz="2800" b="1" dirty="0" smtClean="0">
                <a:solidFill>
                  <a:srgbClr val="CC0099"/>
                </a:solidFill>
              </a:rPr>
              <a:t>abstract</a:t>
            </a:r>
            <a:r>
              <a:rPr lang="en-US" sz="2800" b="1" dirty="0" smtClean="0"/>
              <a:t> (</a:t>
            </a:r>
            <a:r>
              <a:rPr lang="en-US" sz="2800" b="1" dirty="0" smtClean="0">
                <a:solidFill>
                  <a:srgbClr val="FF00FF"/>
                </a:solidFill>
              </a:rPr>
              <a:t>ideas</a:t>
            </a:r>
            <a:r>
              <a:rPr lang="en-US" sz="2800" b="1" dirty="0" smtClean="0"/>
              <a:t>). </a:t>
            </a:r>
          </a:p>
          <a:p>
            <a:pPr algn="ctr"/>
            <a:endParaRPr lang="en-US" sz="2800" b="1" dirty="0"/>
          </a:p>
        </p:txBody>
      </p:sp>
    </p:spTree>
  </p:cSld>
  <p:clrMapOvr>
    <a:masterClrMapping/>
  </p:clrMapOvr>
  <p:transition spd="med" advTm="5000">
    <p:wipe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63A65"/>
                </a:solidFill>
                <a:latin typeface="+mn-lt"/>
              </a:rPr>
              <a:t>Proper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 nouns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/>
          <a:lstStyle/>
          <a:p>
            <a:pPr algn="ctr">
              <a:buNone/>
            </a:pPr>
            <a:r>
              <a:rPr lang="en-US" sz="2800" b="1" u="sng" dirty="0" smtClean="0"/>
              <a:t>Proper</a:t>
            </a:r>
            <a:r>
              <a:rPr lang="en-US" b="1" u="sng" dirty="0" smtClean="0"/>
              <a:t> </a:t>
            </a:r>
            <a:r>
              <a:rPr lang="en-US" b="1" dirty="0" smtClean="0"/>
              <a:t>nouns are the names of 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rgbClr val="BB2F4D"/>
                </a:solidFill>
              </a:rPr>
              <a:t>specific </a:t>
            </a:r>
            <a:r>
              <a:rPr lang="en-US" sz="2800" b="1" dirty="0" smtClean="0"/>
              <a:t>people , places , things.</a:t>
            </a: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They always begin with a </a:t>
            </a:r>
            <a:r>
              <a:rPr lang="en-US" b="1" dirty="0" smtClean="0">
                <a:solidFill>
                  <a:srgbClr val="C63A65"/>
                </a:solidFill>
              </a:rPr>
              <a:t>capital letter.</a:t>
            </a:r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</a:t>
            </a:r>
            <a:r>
              <a:rPr lang="en-US" b="1" dirty="0" err="1" smtClean="0">
                <a:solidFill>
                  <a:srgbClr val="006600"/>
                </a:solidFill>
              </a:rPr>
              <a:t>Tajmahal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b="1" dirty="0" smtClean="0">
                <a:solidFill>
                  <a:srgbClr val="FF00FF"/>
                </a:solidFill>
              </a:rPr>
              <a:t>Edison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148" name="Picture 4" descr="C:\Users\mehrnaz\Desktop\pictures\tajmah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996952"/>
            <a:ext cx="2619375" cy="1872208"/>
          </a:xfrm>
          <a:prstGeom prst="rect">
            <a:avLst/>
          </a:prstGeom>
          <a:noFill/>
        </p:spPr>
      </p:pic>
      <p:pic>
        <p:nvPicPr>
          <p:cNvPr id="6149" name="Picture 5" descr="C:\Users\mehrnaz\Desktop\pictures\imagesZMSYSV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284984"/>
            <a:ext cx="2058541" cy="2088232"/>
          </a:xfrm>
          <a:prstGeom prst="rect">
            <a:avLst/>
          </a:prstGeom>
          <a:noFill/>
        </p:spPr>
      </p:pic>
      <p:pic>
        <p:nvPicPr>
          <p:cNvPr id="6150" name="Picture 6" descr="C:\Users\mehrnaz\Desktop\pictures\p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356992"/>
            <a:ext cx="2403351" cy="266429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300192" y="6093296"/>
            <a:ext cx="2160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  Sun</a:t>
            </a:r>
            <a:r>
              <a:rPr lang="en-US" sz="2800" b="1" dirty="0" smtClean="0"/>
              <a:t> - </a:t>
            </a:r>
            <a:r>
              <a:rPr lang="en-US" sz="2800" b="1" dirty="0" smtClean="0">
                <a:solidFill>
                  <a:srgbClr val="C00000"/>
                </a:solidFill>
              </a:rPr>
              <a:t>Earth</a:t>
            </a:r>
            <a:endParaRPr lang="en-US" sz="2800" dirty="0"/>
          </a:p>
        </p:txBody>
      </p:sp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Practice 2: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4955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3300" b="1" dirty="0" smtClean="0"/>
              <a:t>Which one is </a:t>
            </a:r>
            <a:r>
              <a:rPr lang="en-US" sz="3300" b="1" dirty="0" smtClean="0">
                <a:solidFill>
                  <a:srgbClr val="00B050"/>
                </a:solidFill>
              </a:rPr>
              <a:t>common </a:t>
            </a:r>
            <a:r>
              <a:rPr lang="en-US" sz="3300" b="1" dirty="0" smtClean="0"/>
              <a:t>?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          a boy                                                         </a:t>
            </a:r>
          </a:p>
          <a:p>
            <a:pPr>
              <a:buNone/>
            </a:pPr>
            <a:r>
              <a:rPr lang="en-US" b="1" dirty="0" smtClean="0"/>
              <a:t>                                                                                            </a:t>
            </a:r>
            <a:r>
              <a:rPr lang="en-US" b="1" dirty="0" smtClean="0">
                <a:solidFill>
                  <a:srgbClr val="009644"/>
                </a:solidFill>
              </a:rPr>
              <a:t>a coat        </a:t>
            </a:r>
          </a:p>
          <a:p>
            <a:pPr>
              <a:buNone/>
            </a:pPr>
            <a:r>
              <a:rPr lang="en-US" b="1" dirty="0" smtClean="0"/>
              <a:t>             </a:t>
            </a:r>
            <a:r>
              <a:rPr lang="en-US" b="1" dirty="0" smtClean="0">
                <a:solidFill>
                  <a:srgbClr val="009644"/>
                </a:solidFill>
              </a:rPr>
              <a:t>a boy                                                                       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                                                   </a:t>
            </a:r>
            <a:r>
              <a:rPr lang="en-US" b="1" dirty="0" smtClean="0">
                <a:solidFill>
                  <a:srgbClr val="009644"/>
                </a:solidFill>
              </a:rPr>
              <a:t> food</a:t>
            </a:r>
          </a:p>
          <a:p>
            <a:pPr>
              <a:buNone/>
            </a:pPr>
            <a:r>
              <a:rPr lang="en-US" b="1" dirty="0" smtClean="0"/>
              <a:t>       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          Paris                                      </a:t>
            </a:r>
          </a:p>
          <a:p>
            <a:pPr>
              <a:buNone/>
            </a:pPr>
            <a:r>
              <a:rPr lang="en-US" b="1" dirty="0" smtClean="0"/>
              <a:t>                                                                                             </a:t>
            </a:r>
            <a:r>
              <a:rPr lang="en-US" b="1" dirty="0" smtClean="0">
                <a:solidFill>
                  <a:srgbClr val="009644"/>
                </a:solidFill>
              </a:rPr>
              <a:t>a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9644"/>
                </a:solidFill>
              </a:rPr>
              <a:t>school</a:t>
            </a:r>
            <a:r>
              <a:rPr lang="en-US" b="1" dirty="0" smtClean="0"/>
              <a:t>                      </a:t>
            </a:r>
          </a:p>
          <a:p>
            <a:pPr>
              <a:buNone/>
            </a:pPr>
            <a:r>
              <a:rPr lang="en-US" b="1" dirty="0" smtClean="0"/>
              <a:t>                                                      </a:t>
            </a:r>
            <a:r>
              <a:rPr lang="en-US" b="1" dirty="0" err="1" smtClean="0"/>
              <a:t>Saadi</a:t>
            </a:r>
            <a:r>
              <a:rPr lang="en-US" b="1" dirty="0" smtClean="0"/>
              <a:t>                                  </a:t>
            </a:r>
            <a:endParaRPr lang="en-US" b="1" dirty="0"/>
          </a:p>
        </p:txBody>
      </p:sp>
      <p:pic>
        <p:nvPicPr>
          <p:cNvPr id="7170" name="Picture 2" descr="C:\Users\mehrnaz\Desktop\pictures\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581128"/>
            <a:ext cx="1457226" cy="1368152"/>
          </a:xfrm>
          <a:prstGeom prst="rect">
            <a:avLst/>
          </a:prstGeom>
          <a:noFill/>
        </p:spPr>
      </p:pic>
      <p:pic>
        <p:nvPicPr>
          <p:cNvPr id="7171" name="Picture 3" descr="C:\Users\mehrnaz\Desktop\pictures\boy-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2060848"/>
            <a:ext cx="1619672" cy="1512168"/>
          </a:xfrm>
          <a:prstGeom prst="rect">
            <a:avLst/>
          </a:prstGeom>
          <a:noFill/>
        </p:spPr>
      </p:pic>
      <p:pic>
        <p:nvPicPr>
          <p:cNvPr id="7172" name="Picture 4" descr="C:\Users\mehrnaz\Desktop\pictures\pro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1844824"/>
            <a:ext cx="2592288" cy="1368152"/>
          </a:xfrm>
          <a:prstGeom prst="rect">
            <a:avLst/>
          </a:prstGeom>
          <a:noFill/>
        </p:spPr>
      </p:pic>
      <p:pic>
        <p:nvPicPr>
          <p:cNvPr id="7173" name="Picture 5" descr="C:\Users\mehrnaz\Desktop\pictures\55090757e9411-ghk-burlington-coat-factory-dress-coats-md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988840"/>
            <a:ext cx="1727622" cy="1224136"/>
          </a:xfrm>
          <a:prstGeom prst="rect">
            <a:avLst/>
          </a:prstGeom>
          <a:noFill/>
        </p:spPr>
      </p:pic>
      <p:pic>
        <p:nvPicPr>
          <p:cNvPr id="7175" name="Picture 7" descr="C:\Users\mehrnaz\Desktop\pictures\foo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3140968"/>
            <a:ext cx="2160240" cy="1080120"/>
          </a:xfrm>
          <a:prstGeom prst="rect">
            <a:avLst/>
          </a:prstGeom>
          <a:noFill/>
        </p:spPr>
      </p:pic>
      <p:pic>
        <p:nvPicPr>
          <p:cNvPr id="7176" name="Picture 8" descr="C:\Users\mehrnaz\Desktop\pictures\free-school-clipart-free-small-medium-and-large-images-izzits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3789040"/>
            <a:ext cx="2448272" cy="1800200"/>
          </a:xfrm>
          <a:prstGeom prst="rect">
            <a:avLst/>
          </a:prstGeom>
          <a:noFill/>
        </p:spPr>
      </p:pic>
      <p:pic>
        <p:nvPicPr>
          <p:cNvPr id="7178" name="Picture 10" descr="C:\Users\mehrnaz\Desktop\pictures\images0R52I2T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3608" y="4005064"/>
            <a:ext cx="2304256" cy="12241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Practice 3: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099" name="Picture 3" descr="C:\Users\mehrnaz\Desktop\pictures\proper-nouns-and-common-nouns-7-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484784"/>
            <a:ext cx="7488832" cy="4536504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</p:pic>
      <p:sp>
        <p:nvSpPr>
          <p:cNvPr id="10" name="5-Point Star 9"/>
          <p:cNvSpPr/>
          <p:nvPr/>
        </p:nvSpPr>
        <p:spPr>
          <a:xfrm>
            <a:off x="6660232" y="3861048"/>
            <a:ext cx="648072" cy="57606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C0099"/>
                </a:solidFill>
                <a:latin typeface="+mn-lt"/>
              </a:rPr>
              <a:t>Countable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 and </a:t>
            </a:r>
            <a:r>
              <a:rPr lang="en-US" b="1" dirty="0" smtClean="0">
                <a:solidFill>
                  <a:srgbClr val="FF0066"/>
                </a:solidFill>
                <a:latin typeface="+mn-lt"/>
              </a:rPr>
              <a:t>uncountable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 nouns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ehrnaz\Desktop\pictures\6a00d8345269c569e201b8d2174fce970c-800w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272808" cy="4464496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C0099"/>
                </a:solidFill>
                <a:latin typeface="+mn-lt"/>
              </a:rPr>
              <a:t>Countable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nouns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Countable nouns are nouns that we can </a:t>
            </a:r>
            <a:r>
              <a:rPr lang="en-US" sz="2800" b="1" dirty="0" smtClean="0">
                <a:solidFill>
                  <a:srgbClr val="CC0099"/>
                </a:solidFill>
              </a:rPr>
              <a:t>count</a:t>
            </a:r>
            <a:r>
              <a:rPr lang="en-US" b="1" dirty="0" smtClean="0"/>
              <a:t> them.</a:t>
            </a:r>
          </a:p>
          <a:p>
            <a:pPr algn="ctr">
              <a:buNone/>
            </a:pPr>
            <a:r>
              <a:rPr lang="en-US" b="1" dirty="0" smtClean="0"/>
              <a:t>For example we can say 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CC0099"/>
                </a:solidFill>
              </a:rPr>
              <a:t>one</a:t>
            </a:r>
            <a:r>
              <a:rPr lang="en-US" b="1" dirty="0" smtClean="0"/>
              <a:t> apple </a:t>
            </a:r>
            <a:r>
              <a:rPr lang="en-US" b="1" dirty="0" smtClean="0">
                <a:solidFill>
                  <a:srgbClr val="CC0099"/>
                </a:solidFill>
              </a:rPr>
              <a:t>two</a:t>
            </a:r>
            <a:r>
              <a:rPr lang="en-US" b="1" dirty="0" smtClean="0"/>
              <a:t> apple</a:t>
            </a:r>
            <a:r>
              <a:rPr lang="en-US" b="1" dirty="0" smtClean="0">
                <a:solidFill>
                  <a:srgbClr val="CC0099"/>
                </a:solidFill>
              </a:rPr>
              <a:t>s</a:t>
            </a:r>
            <a:endParaRPr lang="en-US" b="1" dirty="0" smtClean="0"/>
          </a:p>
        </p:txBody>
      </p:sp>
      <p:pic>
        <p:nvPicPr>
          <p:cNvPr id="5123" name="Picture 3" descr="C:\Users\mehrnaz\Desktop\pictures\slide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852936"/>
            <a:ext cx="7344816" cy="266429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03648" y="5517232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C0099"/>
                </a:solidFill>
              </a:rPr>
              <a:t>Countable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/>
              <a:t>nouns can be </a:t>
            </a:r>
            <a:r>
              <a:rPr lang="en-US" sz="2800" b="1" dirty="0" smtClean="0">
                <a:solidFill>
                  <a:srgbClr val="7030A0"/>
                </a:solidFill>
              </a:rPr>
              <a:t>singular</a:t>
            </a:r>
            <a:r>
              <a:rPr lang="en-US" sz="2800" b="1" dirty="0" smtClean="0"/>
              <a:t> or </a:t>
            </a:r>
            <a:r>
              <a:rPr lang="en-US" sz="2800" b="1" dirty="0" smtClean="0">
                <a:solidFill>
                  <a:srgbClr val="7030A0"/>
                </a:solidFill>
              </a:rPr>
              <a:t>plural</a:t>
            </a:r>
          </a:p>
        </p:txBody>
      </p:sp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solidFill>
                  <a:srgbClr val="7030A0"/>
                </a:solidFill>
                <a:latin typeface="+mn-lt"/>
              </a:rPr>
              <a:t>singular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or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smtClean="0">
                <a:solidFill>
                  <a:srgbClr val="FF00FF"/>
                </a:solidFill>
                <a:latin typeface="+mn-lt"/>
              </a:rPr>
              <a:t>plural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nouns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050" name="Picture 2" descr="C:\Users\mehrnaz\Desktop\pictures\countable-and-uncountable-nours-9-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8136904" cy="463448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C0099"/>
                </a:solidFill>
                <a:latin typeface="+mn-lt"/>
              </a:rPr>
              <a:t>Plural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nouns are 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solidFill>
                  <a:srgbClr val="7030A0"/>
                </a:solidFill>
                <a:latin typeface="+mn-lt"/>
              </a:rPr>
              <a:t>regular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and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smtClean="0">
                <a:solidFill>
                  <a:srgbClr val="FF00FF"/>
                </a:solidFill>
                <a:latin typeface="+mn-lt"/>
              </a:rPr>
              <a:t>irregular</a:t>
            </a:r>
            <a:endParaRPr lang="en-US" b="1" dirty="0">
              <a:solidFill>
                <a:srgbClr val="FF00F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As </a:t>
            </a:r>
            <a:r>
              <a:rPr lang="en-US" sz="2200" b="1" dirty="0" smtClean="0"/>
              <a:t>you see some nouns are added </a:t>
            </a:r>
            <a:r>
              <a:rPr lang="en-US" b="1" dirty="0" smtClean="0">
                <a:solidFill>
                  <a:srgbClr val="7030A0"/>
                </a:solidFill>
              </a:rPr>
              <a:t>s /</a:t>
            </a:r>
            <a:r>
              <a:rPr lang="en-US" b="1" dirty="0" err="1" smtClean="0">
                <a:solidFill>
                  <a:srgbClr val="7030A0"/>
                </a:solidFill>
              </a:rPr>
              <a:t>es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sz="2200" b="1" dirty="0" smtClean="0"/>
              <a:t>at the end (</a:t>
            </a:r>
            <a:r>
              <a:rPr lang="en-US" b="1" dirty="0" smtClean="0">
                <a:solidFill>
                  <a:srgbClr val="7030A0"/>
                </a:solidFill>
              </a:rPr>
              <a:t>regular</a:t>
            </a:r>
            <a:r>
              <a:rPr lang="en-US" sz="2200" b="1" dirty="0" smtClean="0"/>
              <a:t>)</a:t>
            </a:r>
          </a:p>
          <a:p>
            <a:pPr algn="ctr">
              <a:buNone/>
            </a:pPr>
            <a:r>
              <a:rPr lang="en-US" sz="2200" b="1" dirty="0" smtClean="0"/>
              <a:t>but some are </a:t>
            </a:r>
            <a:r>
              <a:rPr lang="en-US" b="1" dirty="0" smtClean="0">
                <a:solidFill>
                  <a:srgbClr val="FF00FF"/>
                </a:solidFill>
              </a:rPr>
              <a:t>not</a:t>
            </a:r>
            <a:r>
              <a:rPr lang="en-US" sz="2200" b="1" dirty="0" smtClean="0"/>
              <a:t> added </a:t>
            </a:r>
            <a:r>
              <a:rPr lang="en-US" b="1" dirty="0" smtClean="0"/>
              <a:t>s /</a:t>
            </a:r>
            <a:r>
              <a:rPr lang="en-US" b="1" dirty="0" err="1" smtClean="0"/>
              <a:t>es</a:t>
            </a:r>
            <a:r>
              <a:rPr lang="en-US" b="1" dirty="0" smtClean="0"/>
              <a:t> </a:t>
            </a:r>
            <a:r>
              <a:rPr lang="en-US" sz="2200" b="1" dirty="0" smtClean="0"/>
              <a:t>at the end (</a:t>
            </a:r>
            <a:r>
              <a:rPr lang="en-US" b="1" dirty="0" smtClean="0">
                <a:solidFill>
                  <a:srgbClr val="FF00FF"/>
                </a:solidFill>
              </a:rPr>
              <a:t>irregular</a:t>
            </a:r>
            <a:r>
              <a:rPr lang="en-US" sz="2200" b="1" dirty="0" smtClean="0"/>
              <a:t>).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80" name="Picture 8" descr="C:\Users\mehrnaz\Desktop\pictures\stock-vector-plural-of-nouns-in-colorful-cartoon-pictures-can-be-used-as-a-teaching-aid-for-foreign-language-381750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3672408" cy="3672408"/>
          </a:xfrm>
          <a:prstGeom prst="rect">
            <a:avLst/>
          </a:prstGeom>
          <a:noFill/>
        </p:spPr>
      </p:pic>
      <p:pic>
        <p:nvPicPr>
          <p:cNvPr id="2050" name="Picture 2" descr="C:\Users\mehrnaz\Desktop\pictures\imagesMP4L47F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484784"/>
            <a:ext cx="3744416" cy="3672408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4644008" y="5445224"/>
            <a:ext cx="504056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How to make </a:t>
            </a:r>
            <a:br>
              <a:rPr lang="en-US" b="1" dirty="0" smtClean="0">
                <a:solidFill>
                  <a:schemeClr val="tx1"/>
                </a:solidFill>
                <a:latin typeface="+mn-lt"/>
              </a:rPr>
            </a:br>
            <a:r>
              <a:rPr lang="en-US" b="1" dirty="0" smtClean="0">
                <a:solidFill>
                  <a:srgbClr val="7030A0"/>
                </a:solidFill>
                <a:latin typeface="+mn-lt"/>
              </a:rPr>
              <a:t>regular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and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smtClean="0">
                <a:solidFill>
                  <a:srgbClr val="FF00FF"/>
                </a:solidFill>
                <a:latin typeface="+mn-lt"/>
              </a:rPr>
              <a:t>irregular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nouns?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Content Placeholder 3" descr="C:\Users\mehrnaz\Desktop\pictures\plural-nouns-english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7992888" cy="50775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Some examples of</a:t>
            </a:r>
            <a:r>
              <a:rPr lang="en-US" b="1" dirty="0" smtClean="0">
                <a:solidFill>
                  <a:srgbClr val="FF00FF"/>
                </a:solidFill>
                <a:latin typeface="+mn-lt"/>
              </a:rPr>
              <a:t/>
            </a:r>
            <a:br>
              <a:rPr lang="en-US" b="1" dirty="0" smtClean="0">
                <a:solidFill>
                  <a:srgbClr val="FF00FF"/>
                </a:solidFill>
                <a:latin typeface="+mn-lt"/>
              </a:rPr>
            </a:br>
            <a:r>
              <a:rPr lang="en-US" b="1" dirty="0" smtClean="0">
                <a:solidFill>
                  <a:srgbClr val="FF00FF"/>
                </a:solidFill>
                <a:latin typeface="+mn-lt"/>
              </a:rPr>
              <a:t>Irregular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 plural nouns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146" name="Picture 2" descr="C:\Users\mehrnaz\Desktop\pictures\plural-nouns-1-ero-10-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12776"/>
            <a:ext cx="7488832" cy="45624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C0099"/>
                </a:solidFill>
                <a:latin typeface="+mn-lt"/>
              </a:rPr>
              <a:t>uncountable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 nouns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099" name="Picture 3" descr="C:\Users\mehrnaz\Desktop\pictures\examples-for-uncountable-noun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24945"/>
            <a:ext cx="7560840" cy="2448271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66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331640" y="1628801"/>
            <a:ext cx="648072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rgbClr val="CC0099"/>
                </a:solidFill>
              </a:rPr>
              <a:t>Uncountable</a:t>
            </a:r>
            <a:r>
              <a:rPr lang="en-US" sz="2400" b="1" dirty="0" smtClean="0"/>
              <a:t> nouns are nouns that we </a:t>
            </a:r>
          </a:p>
          <a:p>
            <a:pPr algn="ctr">
              <a:buNone/>
            </a:pPr>
            <a:r>
              <a:rPr lang="en-US" sz="2400" b="1" dirty="0" smtClean="0"/>
              <a:t>can </a:t>
            </a:r>
            <a:r>
              <a:rPr lang="en-US" sz="2800" b="1" dirty="0" smtClean="0">
                <a:solidFill>
                  <a:srgbClr val="CC0099"/>
                </a:solidFill>
              </a:rPr>
              <a:t>not</a:t>
            </a:r>
            <a:r>
              <a:rPr lang="en-US" sz="2400" b="1" dirty="0" smtClean="0"/>
              <a:t> count them.</a:t>
            </a:r>
          </a:p>
          <a:p>
            <a:pPr algn="ctr">
              <a:buNone/>
            </a:pPr>
            <a:r>
              <a:rPr lang="en-US" sz="2000" b="1" dirty="0" smtClean="0"/>
              <a:t>Some examples are </a:t>
            </a:r>
            <a:r>
              <a:rPr lang="en-US" sz="2400" dirty="0" smtClean="0"/>
              <a:t>: 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b="1" dirty="0" smtClean="0"/>
              <a:t>They are always </a:t>
            </a:r>
            <a:r>
              <a:rPr lang="en-US" sz="2400" b="1" dirty="0" smtClean="0">
                <a:solidFill>
                  <a:srgbClr val="7030A0"/>
                </a:solidFill>
              </a:rPr>
              <a:t>singular</a:t>
            </a:r>
            <a:r>
              <a:rPr lang="en-US" sz="2400" b="1" dirty="0" smtClean="0"/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427984" y="1916832"/>
            <a:ext cx="576064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What are their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names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 ?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4" name="Picture 2" descr="C:\Users\mehrnaz\Desktop\pictures\14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56992"/>
            <a:ext cx="1819275" cy="2304256"/>
          </a:xfrm>
          <a:prstGeom prst="rect">
            <a:avLst/>
          </a:prstGeom>
          <a:noFill/>
        </p:spPr>
      </p:pic>
      <p:pic>
        <p:nvPicPr>
          <p:cNvPr id="5" name="Picture 3" descr="C:\Users\mehrnaz\Desktop\pictures\etesam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052736"/>
            <a:ext cx="1872207" cy="223224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43608" y="1700808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/>
              <a:t>Her name is </a:t>
            </a:r>
            <a:r>
              <a:rPr lang="en-US" sz="2800" b="1" dirty="0" err="1" smtClean="0">
                <a:solidFill>
                  <a:srgbClr val="FF0000"/>
                </a:solidFill>
              </a:rPr>
              <a:t>Parvin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Etesami</a:t>
            </a:r>
            <a:r>
              <a:rPr lang="en-US" sz="2800" b="1" dirty="0" smtClean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87624" y="3573016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/>
              <a:t>His name is </a:t>
            </a:r>
            <a:r>
              <a:rPr lang="en-US" sz="2800" b="1" dirty="0" err="1" smtClean="0">
                <a:solidFill>
                  <a:srgbClr val="FF0000"/>
                </a:solidFill>
              </a:rPr>
              <a:t>Saadi</a:t>
            </a:r>
            <a:r>
              <a:rPr lang="en-US" sz="2800" b="1" dirty="0" smtClean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962898" y="5733256"/>
            <a:ext cx="5257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800" b="1" dirty="0" smtClean="0"/>
              <a:t>As you see everybody has a </a:t>
            </a:r>
            <a:r>
              <a:rPr lang="en-US" sz="2800" b="1" dirty="0" smtClean="0">
                <a:solidFill>
                  <a:srgbClr val="FF0000"/>
                </a:solidFill>
              </a:rPr>
              <a:t>name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Practice 4: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   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           What are </a:t>
            </a:r>
          </a:p>
          <a:p>
            <a:pPr>
              <a:buNone/>
            </a:pPr>
            <a:r>
              <a:rPr lang="en-US" b="1" dirty="0" smtClean="0"/>
              <a:t>      </a:t>
            </a:r>
            <a:r>
              <a:rPr lang="en-US" b="1" dirty="0" smtClean="0">
                <a:solidFill>
                  <a:srgbClr val="CC0099"/>
                </a:solidFill>
              </a:rPr>
              <a:t>plural</a:t>
            </a:r>
            <a:r>
              <a:rPr lang="en-US" b="1" dirty="0" smtClean="0"/>
              <a:t> forms of </a:t>
            </a:r>
          </a:p>
          <a:p>
            <a:pPr>
              <a:buNone/>
            </a:pPr>
            <a:r>
              <a:rPr lang="en-US" b="1" dirty="0" smtClean="0"/>
              <a:t>  the front pictures ?</a:t>
            </a:r>
            <a:endParaRPr lang="en-US" b="1" dirty="0"/>
          </a:p>
        </p:txBody>
      </p:sp>
      <p:pic>
        <p:nvPicPr>
          <p:cNvPr id="3075" name="Picture 3" descr="C:\Users\mehrnaz\Desktop\pictures\imagesDKCBS5Q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556792"/>
            <a:ext cx="4392488" cy="4392488"/>
          </a:xfrm>
          <a:prstGeom prst="rect">
            <a:avLst/>
          </a:prstGeom>
          <a:ln w="28575">
            <a:solidFill>
              <a:srgbClr val="CC0099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6732240" y="2204864"/>
            <a:ext cx="151216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63A65"/>
                </a:solidFill>
              </a:rPr>
              <a:t>Women</a:t>
            </a:r>
          </a:p>
          <a:p>
            <a:endParaRPr lang="en-US" dirty="0" smtClean="0"/>
          </a:p>
          <a:p>
            <a:r>
              <a:rPr lang="en-US" sz="2000" b="1" dirty="0" smtClean="0">
                <a:solidFill>
                  <a:srgbClr val="009644"/>
                </a:solidFill>
              </a:rPr>
              <a:t>Children</a:t>
            </a:r>
          </a:p>
          <a:p>
            <a:endParaRPr lang="en-US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People</a:t>
            </a:r>
          </a:p>
          <a:p>
            <a:endParaRPr lang="en-US" dirty="0" smtClean="0"/>
          </a:p>
          <a:p>
            <a:r>
              <a:rPr lang="en-US" sz="2000" b="1" dirty="0" smtClean="0">
                <a:solidFill>
                  <a:srgbClr val="0070C0"/>
                </a:solidFill>
              </a:rPr>
              <a:t>Fish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000" b="1" dirty="0" smtClean="0">
                <a:solidFill>
                  <a:schemeClr val="accent1"/>
                </a:solidFill>
              </a:rPr>
              <a:t>Feet</a:t>
            </a:r>
          </a:p>
          <a:p>
            <a:endParaRPr lang="en-US" dirty="0" smtClean="0"/>
          </a:p>
          <a:p>
            <a:r>
              <a:rPr lang="en-US" sz="2000" b="1" dirty="0" smtClean="0">
                <a:solidFill>
                  <a:srgbClr val="FF00FF"/>
                </a:solidFill>
              </a:rPr>
              <a:t>oxen</a:t>
            </a:r>
            <a:endParaRPr lang="en-US" sz="20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3600" b="1" dirty="0" smtClean="0">
                <a:solidFill>
                  <a:srgbClr val="730313"/>
                </a:solidFill>
              </a:rPr>
              <a:t>Prepared by: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5616" y="4077072"/>
            <a:ext cx="7022885" cy="923330"/>
          </a:xfrm>
          <a:prstGeom prst="rect">
            <a:avLst/>
          </a:prstGeom>
          <a:solidFill>
            <a:srgbClr val="730313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Mehrnaz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Hosseini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Fard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7744" y="2348880"/>
            <a:ext cx="4608512" cy="1015663"/>
          </a:xfrm>
          <a:prstGeom prst="rect">
            <a:avLst/>
          </a:prstGeom>
          <a:solidFill>
            <a:srgbClr val="587525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</a:rPr>
              <a:t>What do you see in these pictures?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                                   a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b="1" dirty="0" smtClean="0">
                <a:solidFill>
                  <a:srgbClr val="FF3300"/>
                </a:solidFill>
              </a:rPr>
              <a:t>tiger</a:t>
            </a:r>
          </a:p>
          <a:p>
            <a:pPr>
              <a:buNone/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800000"/>
                </a:solidFill>
              </a:rPr>
              <a:t>lion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                                                                                an </a:t>
            </a:r>
            <a:r>
              <a:rPr lang="en-US" b="1" dirty="0" smtClean="0">
                <a:solidFill>
                  <a:srgbClr val="336600"/>
                </a:solidFill>
              </a:rPr>
              <a:t>elephant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0066FF"/>
                </a:solidFill>
              </a:rPr>
              <a:t>cow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                   a </a:t>
            </a:r>
            <a:r>
              <a:rPr lang="en-US" b="1" dirty="0" smtClean="0">
                <a:solidFill>
                  <a:srgbClr val="CC0099"/>
                </a:solidFill>
              </a:rPr>
              <a:t>dog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                </a:t>
            </a:r>
            <a:endParaRPr lang="en-US" dirty="0" smtClean="0">
              <a:solidFill>
                <a:srgbClr val="800000"/>
              </a:solidFill>
            </a:endParaRPr>
          </a:p>
          <a:p>
            <a:pPr>
              <a:buNone/>
            </a:pPr>
            <a:r>
              <a:rPr lang="en-US" dirty="0" smtClean="0"/>
              <a:t>                                               a </a:t>
            </a:r>
            <a:r>
              <a:rPr lang="en-US" b="1" dirty="0" smtClean="0">
                <a:solidFill>
                  <a:srgbClr val="009900"/>
                </a:solidFill>
              </a:rPr>
              <a:t>cat</a:t>
            </a:r>
          </a:p>
          <a:p>
            <a:pPr algn="ctr">
              <a:buNone/>
            </a:pPr>
            <a:r>
              <a:rPr lang="en-US" sz="2800" b="1" dirty="0" smtClean="0"/>
              <a:t>As you see every animal has a </a:t>
            </a:r>
            <a:r>
              <a:rPr lang="en-US" sz="2800" b="1" dirty="0" smtClean="0">
                <a:solidFill>
                  <a:srgbClr val="800000"/>
                </a:solidFill>
              </a:rPr>
              <a:t>name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2050" name="Picture 2" descr="C:\Users\mehrnaz\Desktop\pictures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988840"/>
            <a:ext cx="4752528" cy="2664296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V="1">
            <a:off x="4427984" y="184482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660232" y="2708920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88024" y="422108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691680" y="2276872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763688" y="3573016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588224" y="3861048"/>
            <a:ext cx="64807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</a:rPr>
              <a:t>What do you see in these pictures?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3568" y="1447800"/>
            <a:ext cx="8003232" cy="4572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</a:t>
            </a:r>
            <a:r>
              <a:rPr lang="en-US" sz="2800" b="1" dirty="0" smtClean="0">
                <a:solidFill>
                  <a:srgbClr val="A91A17"/>
                </a:solidFill>
              </a:rPr>
              <a:t>Paris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</a:t>
            </a:r>
            <a:r>
              <a:rPr lang="en-US" sz="2800" b="1" dirty="0" smtClean="0">
                <a:solidFill>
                  <a:srgbClr val="0070C0"/>
                </a:solidFill>
              </a:rPr>
              <a:t>sea</a:t>
            </a:r>
            <a:r>
              <a:rPr lang="en-US" dirty="0" smtClean="0"/>
              <a:t>                                                                </a:t>
            </a:r>
            <a:r>
              <a:rPr lang="en-US" sz="2800" b="1" dirty="0" smtClean="0">
                <a:solidFill>
                  <a:srgbClr val="006600"/>
                </a:solidFill>
              </a:rPr>
              <a:t> jungle</a:t>
            </a:r>
          </a:p>
          <a:p>
            <a:pPr algn="ctr">
              <a:buNone/>
            </a:pPr>
            <a:r>
              <a:rPr lang="en-US" sz="2800" b="1" dirty="0" smtClean="0"/>
              <a:t>As you see every place has a </a:t>
            </a:r>
            <a:r>
              <a:rPr lang="en-US" sz="2800" b="1" dirty="0" smtClean="0">
                <a:solidFill>
                  <a:srgbClr val="FF0000"/>
                </a:solidFill>
              </a:rPr>
              <a:t>name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3074" name="Picture 2" descr="C:\Users\mehrnaz\Desktop\pictures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212976"/>
            <a:ext cx="2489076" cy="1512168"/>
          </a:xfrm>
          <a:prstGeom prst="rect">
            <a:avLst/>
          </a:prstGeom>
          <a:noFill/>
        </p:spPr>
      </p:pic>
      <p:pic>
        <p:nvPicPr>
          <p:cNvPr id="3075" name="Picture 3" descr="C:\Users\mehrnaz\Desktop\pictures\images0R52I2T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556792"/>
            <a:ext cx="2592288" cy="1728192"/>
          </a:xfrm>
          <a:prstGeom prst="rect">
            <a:avLst/>
          </a:prstGeom>
          <a:noFill/>
        </p:spPr>
      </p:pic>
      <p:pic>
        <p:nvPicPr>
          <p:cNvPr id="3076" name="Picture 4" descr="C:\Users\mehrnaz\Desktop\pictures\images8XPI45P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212976"/>
            <a:ext cx="2592288" cy="14401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What do you see in this picture?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 descr="C:\Users\mehrnaz\Desktop\pictures\imag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844824"/>
            <a:ext cx="4392487" cy="3168352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V="1">
            <a:off x="6372200" y="2636912"/>
            <a:ext cx="79208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076056" y="3140968"/>
            <a:ext cx="2160240" cy="377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851920" y="3717032"/>
            <a:ext cx="33123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2280" y="2420888"/>
            <a:ext cx="1440160" cy="1512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20E31"/>
                </a:solidFill>
              </a:rPr>
              <a:t>Notebook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B20E31"/>
                </a:solidFill>
              </a:rPr>
              <a:t>Pen</a:t>
            </a:r>
          </a:p>
          <a:p>
            <a:r>
              <a:rPr lang="en-US" dirty="0" smtClean="0"/>
              <a:t> </a:t>
            </a:r>
          </a:p>
          <a:p>
            <a:r>
              <a:rPr lang="en-US" b="1" dirty="0" smtClean="0">
                <a:solidFill>
                  <a:srgbClr val="B20E31"/>
                </a:solidFill>
              </a:rPr>
              <a:t>pencil</a:t>
            </a:r>
            <a:endParaRPr lang="en-US" b="1" dirty="0">
              <a:solidFill>
                <a:srgbClr val="B20E3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2420888"/>
            <a:ext cx="1440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20E31"/>
                </a:solidFill>
              </a:rPr>
              <a:t>Colored paper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B20E31"/>
                </a:solidFill>
              </a:rPr>
              <a:t>Ruler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B20E31"/>
                </a:solidFill>
              </a:rPr>
              <a:t>markers</a:t>
            </a:r>
            <a:endParaRPr lang="en-US" b="1" dirty="0">
              <a:solidFill>
                <a:srgbClr val="B20E3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1259632" y="2492896"/>
            <a:ext cx="136815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115616" y="3284984"/>
            <a:ext cx="129614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403648" y="3933056"/>
            <a:ext cx="115212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39552" y="558924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As you see everything has a </a:t>
            </a:r>
            <a:r>
              <a:rPr lang="en-US" sz="2800" b="1" dirty="0" smtClean="0">
                <a:solidFill>
                  <a:srgbClr val="B20E31"/>
                </a:solidFill>
              </a:rPr>
              <a:t>name</a:t>
            </a:r>
            <a:r>
              <a:rPr lang="en-US" sz="2800" b="1" dirty="0" smtClean="0"/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</a:rPr>
              <a:t>What are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abstract (idea) 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nouns?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n-US" sz="9600" b="1" dirty="0" smtClean="0"/>
              <a:t>Abstract nouns can </a:t>
            </a:r>
            <a:r>
              <a:rPr lang="en-US" sz="9600" b="1" dirty="0" smtClean="0">
                <a:solidFill>
                  <a:srgbClr val="FF0000"/>
                </a:solidFill>
              </a:rPr>
              <a:t>not</a:t>
            </a:r>
            <a:r>
              <a:rPr lang="en-US" sz="9600" b="1" dirty="0" smtClean="0"/>
              <a:t> be</a:t>
            </a:r>
          </a:p>
          <a:p>
            <a:pPr algn="ctr">
              <a:buNone/>
            </a:pPr>
            <a:r>
              <a:rPr lang="en-US" sz="9600" b="1" dirty="0" smtClean="0"/>
              <a:t> </a:t>
            </a:r>
            <a:r>
              <a:rPr lang="en-US" sz="9600" b="1" dirty="0" smtClean="0">
                <a:solidFill>
                  <a:srgbClr val="7030A0"/>
                </a:solidFill>
              </a:rPr>
              <a:t>heard</a:t>
            </a:r>
            <a:r>
              <a:rPr lang="en-US" sz="9600" b="1" dirty="0" smtClean="0">
                <a:solidFill>
                  <a:srgbClr val="002060"/>
                </a:solidFill>
              </a:rPr>
              <a:t> , </a:t>
            </a:r>
            <a:r>
              <a:rPr lang="en-US" sz="9600" b="1" dirty="0" smtClean="0">
                <a:solidFill>
                  <a:srgbClr val="7030A0"/>
                </a:solidFill>
              </a:rPr>
              <a:t>seen</a:t>
            </a:r>
            <a:r>
              <a:rPr lang="en-US" sz="9600" b="1" dirty="0" smtClean="0">
                <a:solidFill>
                  <a:srgbClr val="002060"/>
                </a:solidFill>
              </a:rPr>
              <a:t> , </a:t>
            </a:r>
            <a:r>
              <a:rPr lang="en-US" sz="9600" b="1" dirty="0" smtClean="0">
                <a:solidFill>
                  <a:srgbClr val="7030A0"/>
                </a:solidFill>
              </a:rPr>
              <a:t>tasted</a:t>
            </a:r>
            <a:r>
              <a:rPr lang="en-US" sz="9600" b="1" dirty="0" smtClean="0">
                <a:solidFill>
                  <a:srgbClr val="002060"/>
                </a:solidFill>
              </a:rPr>
              <a:t> , </a:t>
            </a:r>
            <a:r>
              <a:rPr lang="en-US" sz="9600" b="1" dirty="0" smtClean="0">
                <a:solidFill>
                  <a:srgbClr val="7030A0"/>
                </a:solidFill>
              </a:rPr>
              <a:t>touched</a:t>
            </a:r>
            <a:r>
              <a:rPr lang="en-US" sz="9600" b="1" dirty="0" smtClean="0">
                <a:solidFill>
                  <a:srgbClr val="002060"/>
                </a:solidFill>
              </a:rPr>
              <a:t> or </a:t>
            </a:r>
            <a:r>
              <a:rPr lang="en-US" sz="9600" b="1" dirty="0" smtClean="0">
                <a:solidFill>
                  <a:srgbClr val="7030A0"/>
                </a:solidFill>
              </a:rPr>
              <a:t>smelled</a:t>
            </a:r>
            <a:r>
              <a:rPr lang="en-US" sz="9600" b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200" b="1" dirty="0" smtClean="0"/>
              <a:t>S</a:t>
            </a:r>
            <a:r>
              <a:rPr lang="en-US" sz="7400" b="1" dirty="0" smtClean="0"/>
              <a:t>ome examples are:</a:t>
            </a:r>
          </a:p>
          <a:p>
            <a:pPr algn="ctr">
              <a:buNone/>
            </a:pPr>
            <a:r>
              <a:rPr lang="en-US" sz="7400" dirty="0" smtClean="0"/>
              <a:t> </a:t>
            </a:r>
            <a:r>
              <a:rPr lang="en-US" sz="9600" b="1" dirty="0" smtClean="0">
                <a:solidFill>
                  <a:srgbClr val="A91A17"/>
                </a:solidFill>
              </a:rPr>
              <a:t>ability, anger, belief, beauty, bravery, </a:t>
            </a:r>
          </a:p>
          <a:p>
            <a:pPr algn="ctr">
              <a:buNone/>
            </a:pPr>
            <a:r>
              <a:rPr lang="en-US" sz="9600" b="1" dirty="0" smtClean="0">
                <a:solidFill>
                  <a:srgbClr val="A91A17"/>
                </a:solidFill>
              </a:rPr>
              <a:t>culture, energy, fear, goal, happiness, humor, </a:t>
            </a:r>
          </a:p>
          <a:p>
            <a:pPr algn="ctr">
              <a:buNone/>
            </a:pPr>
            <a:r>
              <a:rPr lang="en-US" sz="9600" b="1" dirty="0" smtClean="0">
                <a:solidFill>
                  <a:srgbClr val="A91A17"/>
                </a:solidFill>
              </a:rPr>
              <a:t>hate, hope, joy, love, life, lie, luck, music, pain, peace, </a:t>
            </a:r>
          </a:p>
          <a:p>
            <a:pPr algn="ctr">
              <a:buNone/>
            </a:pPr>
            <a:r>
              <a:rPr lang="en-US" sz="9600" b="1" dirty="0" smtClean="0">
                <a:solidFill>
                  <a:srgbClr val="A91A17"/>
                </a:solidFill>
              </a:rPr>
              <a:t>power, sleep, skill, truth, trust, worry, wisdom, warmth...</a:t>
            </a:r>
            <a:endParaRPr lang="en-US" sz="9600" b="1" dirty="0">
              <a:solidFill>
                <a:srgbClr val="A91A17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55776" y="1772816"/>
            <a:ext cx="21602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19872" y="1700808"/>
            <a:ext cx="21602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83968" y="1700808"/>
            <a:ext cx="21602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92080" y="1700808"/>
            <a:ext cx="28803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732240" y="1700808"/>
            <a:ext cx="28803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mehrnaz\Desktop\pictures\What-are-abstract-nouns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76872"/>
            <a:ext cx="7632848" cy="18722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</a:rPr>
              <a:t>Practice 1: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268760"/>
            <a:ext cx="8075240" cy="496855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3200" b="1" dirty="0" smtClean="0"/>
              <a:t>How many groups of nouns did you see in previous slides?</a:t>
            </a:r>
          </a:p>
          <a:p>
            <a:pPr>
              <a:buNone/>
            </a:pPr>
            <a:r>
              <a:rPr lang="en-US" sz="3800" b="1" dirty="0" smtClean="0">
                <a:solidFill>
                  <a:srgbClr val="7030A0"/>
                </a:solidFill>
              </a:rPr>
              <a:t>5 groups</a:t>
            </a:r>
          </a:p>
          <a:p>
            <a:pPr>
              <a:buNone/>
            </a:pPr>
            <a:r>
              <a:rPr lang="en-US" sz="3200" b="1" dirty="0" smtClean="0"/>
              <a:t>Can you call them ?</a:t>
            </a:r>
          </a:p>
          <a:p>
            <a:pPr algn="ctr">
              <a:buNone/>
            </a:pPr>
            <a:r>
              <a:rPr lang="en-US" sz="3800" b="1" dirty="0" smtClean="0">
                <a:solidFill>
                  <a:srgbClr val="C00000"/>
                </a:solidFill>
              </a:rPr>
              <a:t>People,  </a:t>
            </a:r>
            <a:r>
              <a:rPr lang="en-US" sz="3800" b="1" dirty="0" smtClean="0">
                <a:solidFill>
                  <a:srgbClr val="7030A0"/>
                </a:solidFill>
              </a:rPr>
              <a:t>animals, </a:t>
            </a:r>
            <a:r>
              <a:rPr lang="en-US" sz="3800" b="1" dirty="0" smtClean="0">
                <a:solidFill>
                  <a:srgbClr val="0070C0"/>
                </a:solidFill>
              </a:rPr>
              <a:t>things, </a:t>
            </a:r>
            <a:r>
              <a:rPr lang="en-US" sz="3800" b="1" dirty="0" smtClean="0">
                <a:solidFill>
                  <a:srgbClr val="00B050"/>
                </a:solidFill>
              </a:rPr>
              <a:t>places,  </a:t>
            </a:r>
            <a:r>
              <a:rPr lang="en-US" sz="3800" b="1" dirty="0" smtClean="0">
                <a:solidFill>
                  <a:srgbClr val="FF00FF"/>
                </a:solidFill>
              </a:rPr>
              <a:t>abstract</a:t>
            </a:r>
            <a:r>
              <a:rPr lang="en-US" sz="3800" b="1" dirty="0" smtClean="0"/>
              <a:t>(</a:t>
            </a:r>
            <a:r>
              <a:rPr lang="en-US" sz="3800" b="1" dirty="0" smtClean="0">
                <a:solidFill>
                  <a:srgbClr val="FF00FF"/>
                </a:solidFill>
              </a:rPr>
              <a:t>idea</a:t>
            </a:r>
            <a:r>
              <a:rPr lang="en-US" sz="3800" b="1" dirty="0" smtClean="0"/>
              <a:t>)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Do you know the first </a:t>
            </a:r>
            <a:r>
              <a:rPr lang="en-US" sz="4500" b="1" dirty="0" smtClean="0">
                <a:solidFill>
                  <a:srgbClr val="4F2270"/>
                </a:solidFill>
              </a:rPr>
              <a:t>4</a:t>
            </a:r>
            <a:r>
              <a:rPr lang="en-US" sz="3200" b="1" dirty="0" smtClean="0"/>
              <a:t> groups are also called </a:t>
            </a:r>
            <a:r>
              <a:rPr lang="en-US" sz="4500" b="1" dirty="0" smtClean="0">
                <a:solidFill>
                  <a:srgbClr val="4F2270"/>
                </a:solidFill>
              </a:rPr>
              <a:t>Concrete</a:t>
            </a:r>
            <a:r>
              <a:rPr lang="en-US" sz="3200" b="1" dirty="0" smtClean="0"/>
              <a:t> nouns. </a:t>
            </a:r>
          </a:p>
          <a:p>
            <a:pPr>
              <a:buNone/>
            </a:pPr>
            <a:r>
              <a:rPr lang="en-US" sz="3200" b="1" dirty="0" smtClean="0"/>
              <a:t>The nouns that can be </a:t>
            </a:r>
          </a:p>
          <a:p>
            <a:pPr>
              <a:buNone/>
            </a:pPr>
            <a:r>
              <a:rPr lang="en-US" sz="3800" b="1" dirty="0" smtClean="0">
                <a:solidFill>
                  <a:srgbClr val="002060"/>
                </a:solidFill>
              </a:rPr>
              <a:t>heard </a:t>
            </a:r>
            <a:r>
              <a:rPr lang="en-US" sz="3800" b="1" dirty="0" smtClean="0"/>
              <a:t>,</a:t>
            </a:r>
            <a:r>
              <a:rPr lang="en-US" sz="38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en-US" sz="3800" b="1" dirty="0" smtClean="0">
                <a:solidFill>
                  <a:srgbClr val="4F2270"/>
                </a:solidFill>
              </a:rPr>
              <a:t>seen</a:t>
            </a:r>
            <a:r>
              <a:rPr lang="en-US" sz="3800" b="1" dirty="0" smtClean="0">
                <a:solidFill>
                  <a:srgbClr val="002060"/>
                </a:solidFill>
              </a:rPr>
              <a:t> </a:t>
            </a:r>
            <a:r>
              <a:rPr lang="en-US" sz="3800" b="1" dirty="0" smtClean="0"/>
              <a:t>,</a:t>
            </a:r>
            <a:r>
              <a:rPr lang="en-US" sz="38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en-US" sz="3800" b="1" dirty="0" smtClean="0">
                <a:solidFill>
                  <a:srgbClr val="002060"/>
                </a:solidFill>
              </a:rPr>
              <a:t>touched </a:t>
            </a:r>
            <a:r>
              <a:rPr lang="en-US" sz="3800" b="1" dirty="0" smtClean="0"/>
              <a:t>,</a:t>
            </a:r>
          </a:p>
          <a:p>
            <a:pPr>
              <a:buNone/>
            </a:pPr>
            <a:r>
              <a:rPr lang="en-US" sz="3800" b="1" dirty="0" smtClean="0">
                <a:solidFill>
                  <a:srgbClr val="002060"/>
                </a:solidFill>
              </a:rPr>
              <a:t> </a:t>
            </a:r>
            <a:r>
              <a:rPr lang="en-US" sz="3800" b="1" dirty="0" smtClean="0">
                <a:solidFill>
                  <a:srgbClr val="4F2270"/>
                </a:solidFill>
              </a:rPr>
              <a:t>tasted</a:t>
            </a:r>
            <a:r>
              <a:rPr lang="en-US" sz="3800" b="1" dirty="0" smtClean="0">
                <a:solidFill>
                  <a:srgbClr val="002060"/>
                </a:solidFill>
              </a:rPr>
              <a:t> </a:t>
            </a:r>
            <a:r>
              <a:rPr lang="en-US" sz="3800" b="1" dirty="0" smtClean="0"/>
              <a:t>,</a:t>
            </a:r>
            <a:r>
              <a:rPr lang="en-US" sz="38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en-US" sz="3800" b="1" dirty="0" smtClean="0">
                <a:solidFill>
                  <a:srgbClr val="002060"/>
                </a:solidFill>
              </a:rPr>
              <a:t>smelled</a:t>
            </a:r>
            <a:r>
              <a:rPr lang="en-US" sz="3800" b="1" dirty="0" smtClean="0"/>
              <a:t>.</a:t>
            </a:r>
            <a:r>
              <a:rPr lang="en-US" sz="3800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buNone/>
            </a:pPr>
            <a:r>
              <a:rPr lang="en-US" sz="3400" b="1" dirty="0" smtClean="0"/>
              <a:t> 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/>
          </a:p>
        </p:txBody>
      </p:sp>
      <p:pic>
        <p:nvPicPr>
          <p:cNvPr id="2050" name="Picture 2" descr="C:\Users\mehrnaz\Desktop\pictures\images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429000"/>
            <a:ext cx="3888432" cy="2736304"/>
          </a:xfrm>
          <a:prstGeom prst="rect">
            <a:avLst/>
          </a:prstGeom>
          <a:noFill/>
          <a:ln w="28575">
            <a:solidFill>
              <a:srgbClr val="730313"/>
            </a:solidFill>
          </a:ln>
        </p:spPr>
      </p:pic>
      <p:sp>
        <p:nvSpPr>
          <p:cNvPr id="5" name="Left Brace 4"/>
          <p:cNvSpPr/>
          <p:nvPr/>
        </p:nvSpPr>
        <p:spPr>
          <a:xfrm rot="5400000" flipH="1">
            <a:off x="3455876" y="512676"/>
            <a:ext cx="504056" cy="4176464"/>
          </a:xfrm>
          <a:prstGeom prst="leftBrace">
            <a:avLst>
              <a:gd name="adj1" fmla="val 8333"/>
              <a:gd name="adj2" fmla="val 51426"/>
            </a:avLst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+mn-lt"/>
              </a:rPr>
              <a:t>Other </a:t>
            </a:r>
            <a:r>
              <a:rPr lang="en-US" sz="4400" b="1" dirty="0" smtClean="0">
                <a:solidFill>
                  <a:srgbClr val="CC0099"/>
                </a:solidFill>
                <a:latin typeface="+mn-lt"/>
              </a:rPr>
              <a:t>classifications</a:t>
            </a:r>
            <a:r>
              <a:rPr lang="en-US" sz="4400" b="1" dirty="0" smtClean="0">
                <a:solidFill>
                  <a:schemeClr val="tx1"/>
                </a:solidFill>
                <a:latin typeface="+mn-lt"/>
              </a:rPr>
              <a:t> for nouns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400" b="1" dirty="0" smtClean="0"/>
              <a:t>Nouns can also be classified to the following groups:</a:t>
            </a:r>
          </a:p>
          <a:p>
            <a:endParaRPr lang="en-US" dirty="0"/>
          </a:p>
        </p:txBody>
      </p:sp>
      <p:pic>
        <p:nvPicPr>
          <p:cNvPr id="3080" name="Picture 8" descr="C:\Users\mehrnaz\Desktop\pictures\Nou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204864"/>
            <a:ext cx="7200800" cy="3456384"/>
          </a:xfrm>
          <a:prstGeom prst="rect">
            <a:avLst/>
          </a:prstGeom>
          <a:solidFill>
            <a:srgbClr val="FF0000"/>
          </a:solidFill>
          <a:ln w="38100">
            <a:solidFill>
              <a:srgbClr val="CC0099"/>
            </a:solidFill>
          </a:ln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9644"/>
                </a:solidFill>
                <a:latin typeface="+mn-lt"/>
              </a:rPr>
              <a:t>Common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nouns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3200" b="1" u="sng" dirty="0" smtClean="0"/>
              <a:t>common</a:t>
            </a:r>
            <a:r>
              <a:rPr lang="en-US" b="1" dirty="0" smtClean="0"/>
              <a:t> nouns are </a:t>
            </a:r>
          </a:p>
          <a:p>
            <a:pPr>
              <a:buNone/>
            </a:pPr>
            <a:r>
              <a:rPr lang="en-US" b="1" dirty="0" smtClean="0"/>
              <a:t>more </a:t>
            </a:r>
            <a:r>
              <a:rPr lang="en-US" sz="3200" b="1" dirty="0" smtClean="0">
                <a:solidFill>
                  <a:srgbClr val="009644"/>
                </a:solidFill>
              </a:rPr>
              <a:t>general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b="1" dirty="0" smtClean="0"/>
              <a:t>They do not begin with</a:t>
            </a:r>
          </a:p>
          <a:p>
            <a:pPr>
              <a:buNone/>
            </a:pPr>
            <a:r>
              <a:rPr lang="en-US" b="1" dirty="0" smtClean="0"/>
              <a:t> a </a:t>
            </a:r>
            <a:r>
              <a:rPr lang="en-US" b="1" dirty="0" smtClean="0">
                <a:solidFill>
                  <a:srgbClr val="009644"/>
                </a:solidFill>
              </a:rPr>
              <a:t>capital letter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2050" name="Picture 2" descr="C:\Users\mehrnaz\Desktop\pictures\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628800"/>
            <a:ext cx="4243238" cy="4762500"/>
          </a:xfrm>
          <a:prstGeom prst="rect">
            <a:avLst/>
          </a:prstGeom>
          <a:noFill/>
        </p:spPr>
      </p:pic>
      <p:pic>
        <p:nvPicPr>
          <p:cNvPr id="2051" name="Picture 3" descr="C:\Users\mehrnaz\Desktop\pictures\c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645024"/>
            <a:ext cx="3384376" cy="2736304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1835696" y="2924944"/>
            <a:ext cx="648072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1648</TotalTime>
  <Words>496</Words>
  <Application>Microsoft Office PowerPoint</Application>
  <PresentationFormat>On-screen Show (4:3)</PresentationFormat>
  <Paragraphs>176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Equity</vt:lpstr>
      <vt:lpstr>Nouns</vt:lpstr>
      <vt:lpstr>What are their names ? </vt:lpstr>
      <vt:lpstr>What do you see in these pictures?</vt:lpstr>
      <vt:lpstr>What do you see in these pictures?</vt:lpstr>
      <vt:lpstr>What do you see in this picture?</vt:lpstr>
      <vt:lpstr>What are abstract (idea) nouns?</vt:lpstr>
      <vt:lpstr>Practice 1:</vt:lpstr>
      <vt:lpstr>Other classifications for nouns</vt:lpstr>
      <vt:lpstr>Common nouns</vt:lpstr>
      <vt:lpstr>Proper nouns</vt:lpstr>
      <vt:lpstr>Practice 2:</vt:lpstr>
      <vt:lpstr>Practice 3:</vt:lpstr>
      <vt:lpstr>Countable and uncountable nouns</vt:lpstr>
      <vt:lpstr>Countable nouns</vt:lpstr>
      <vt:lpstr> singular or plural nouns</vt:lpstr>
      <vt:lpstr>Plural nouns are  regular and irregular</vt:lpstr>
      <vt:lpstr>How to make  regular and irregular nouns?</vt:lpstr>
      <vt:lpstr>Some examples of Irregular plural nouns</vt:lpstr>
      <vt:lpstr>uncountable nouns</vt:lpstr>
      <vt:lpstr>Practice 4: 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Nouns</dc:title>
  <dc:creator>mehrnaz</dc:creator>
  <cp:lastModifiedBy>gam-2</cp:lastModifiedBy>
  <cp:revision>173</cp:revision>
  <dcterms:created xsi:type="dcterms:W3CDTF">2016-11-11T07:52:59Z</dcterms:created>
  <dcterms:modified xsi:type="dcterms:W3CDTF">2016-11-29T04:42:07Z</dcterms:modified>
</cp:coreProperties>
</file>