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7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4B5A0-B2B8-4E7E-A5B9-CC7F9F9DC636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6CCAB-6566-4E14-85BA-CE4457E1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6CCAB-6566-4E14-85BA-CE4457E17C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2AC8AE8-41EC-4D37-85E0-DD21291D658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3E74E7-1066-41C0-A156-ED8D3E9B3E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File:Bones_of_Napier_(board_and_rods)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Napier_example_2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50837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The History Of Logarithms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pballew.net/brahmu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72200" cy="434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524000" y="609600"/>
            <a:ext cx="609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Here is how he might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have      written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out 315 x 452</a:t>
            </a:r>
          </a:p>
        </p:txBody>
      </p:sp>
    </p:spTree>
    <p:extLst>
      <p:ext uri="{BB962C8B-B14F-4D97-AF65-F5344CB8AC3E}">
        <p14:creationId xmlns:p14="http://schemas.microsoft.com/office/powerpoint/2010/main" val="16543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2324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965245" cy="12024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1.2 Napier’s Bones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67" y="2057400"/>
            <a:ext cx="495299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 Rounded MT Bold" pitchFamily="34" charset="0"/>
              </a:rPr>
              <a:t>Napier's bones is an abacus created by John Napier for calculation of products and quotients of numbers that was based on Arab mathematics and lattice </a:t>
            </a:r>
            <a:r>
              <a:rPr lang="en-US" sz="2800" dirty="0" smtClean="0">
                <a:latin typeface="Arial Rounded MT Bold" pitchFamily="34" charset="0"/>
              </a:rPr>
              <a:t>multiplication.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274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nes of Napier (board and rods)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791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6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pier example 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4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1.3 Multiplication Table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061553"/>
              </p:ext>
            </p:extLst>
          </p:nvPr>
        </p:nvGraphicFramePr>
        <p:xfrm>
          <a:off x="1463675" y="2119313"/>
          <a:ext cx="6196010" cy="3708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×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 Rounded MT Bold" pitchFamily="34" charset="0"/>
              </a:rPr>
              <a:t>  The 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BIG DIFFICULTY </a:t>
            </a:r>
            <a:r>
              <a:rPr lang="en-US" sz="3200" dirty="0" smtClean="0">
                <a:latin typeface="Arial Rounded MT Bold" pitchFamily="34" charset="0"/>
              </a:rPr>
              <a:t>with multiplication tables is that they have to be 2-dimentional.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</a:t>
            </a:r>
            <a:r>
              <a:rPr lang="en-US" sz="3200" dirty="0" smtClean="0">
                <a:latin typeface="Arial Rounded MT Bold" pitchFamily="34" charset="0"/>
              </a:rPr>
              <a:t>Multiplication needs 2 inputs.</a:t>
            </a:r>
          </a:p>
          <a:p>
            <a:pPr marL="0" indent="0">
              <a:buNone/>
            </a:pP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Is it possible to make do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with a 1-dimensional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array instead ?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Arial Rounded MT Bold" pitchFamily="34" charset="0"/>
                  </a:rPr>
                  <a:t>The product a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latin typeface="Arial Rounded MT Bold" pitchFamily="34" charset="0"/>
                  </a:rPr>
                  <a:t>b can be written as a difference of squares:</a:t>
                </a:r>
                <a:b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latin typeface="Arial Rounded MT Bold" pitchFamily="34" charset="0"/>
                  </a:rPr>
                </a:b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102" t="-21320" r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2743200"/>
                <a:ext cx="6196405" cy="3603812"/>
              </a:xfrm>
            </p:spPr>
            <p:txBody>
              <a:bodyPr/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4400" dirty="0">
                    <a:latin typeface="Calibri"/>
                    <a:ea typeface="Calibri"/>
                    <a:cs typeface="Arial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Calibri"/>
                        <a:cs typeface="Arial"/>
                      </a:rPr>
                      <m:t>×</m:t>
                    </m:r>
                    <m:r>
                      <a:rPr lang="en-US" sz="4400" i="1">
                        <a:effectLst/>
                        <a:latin typeface="Cambria Math"/>
                        <a:ea typeface="Calibri"/>
                        <a:cs typeface="Arial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(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libri"/>
                    <a:ea typeface="Times New Roman"/>
                    <a:cs typeface="Arial"/>
                  </a:rPr>
                  <a:t> -</a:t>
                </a:r>
                <a:r>
                  <a:rPr lang="en-US" sz="4400" dirty="0" smtClean="0">
                    <a:effectLst/>
                    <a:latin typeface="Calibri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(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:endParaRPr lang="en-US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2743200"/>
                <a:ext cx="6196405" cy="3603812"/>
              </a:xfrm>
              <a:blipFill rotWithShape="1">
                <a:blip r:embed="rId3"/>
                <a:stretch>
                  <a:fillRect l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To compute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6×14,we do the following: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14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14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84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Presentation by: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196405" cy="360381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Agency FB" pitchFamily="34" charset="0"/>
              </a:rPr>
              <a:t>Ninel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err="1" smtClean="0">
                <a:latin typeface="Agency FB" pitchFamily="34" charset="0"/>
              </a:rPr>
              <a:t>Tahmasian</a:t>
            </a:r>
            <a:endParaRPr lang="en-US" sz="4400" dirty="0" smtClean="0">
              <a:latin typeface="Agency FB" pitchFamily="34" charset="0"/>
            </a:endParaRPr>
          </a:p>
          <a:p>
            <a:pPr algn="ctr"/>
            <a:r>
              <a:rPr lang="en-US" sz="4400" dirty="0" smtClean="0">
                <a:latin typeface="Agency FB" pitchFamily="34" charset="0"/>
              </a:rPr>
              <a:t>Sara </a:t>
            </a:r>
            <a:r>
              <a:rPr lang="en-US" sz="4400" dirty="0" err="1" smtClean="0">
                <a:latin typeface="Agency FB" pitchFamily="34" charset="0"/>
              </a:rPr>
              <a:t>Naderi</a:t>
            </a:r>
            <a:endParaRPr lang="en-US" sz="4400" dirty="0" smtClean="0">
              <a:latin typeface="Agency FB" pitchFamily="34" charset="0"/>
            </a:endParaRPr>
          </a:p>
          <a:p>
            <a:pPr algn="r"/>
            <a:r>
              <a:rPr lang="en-US" sz="4400" dirty="0" smtClean="0">
                <a:latin typeface="Agency FB" pitchFamily="34" charset="0"/>
              </a:rPr>
              <a:t>Sana </a:t>
            </a:r>
            <a:r>
              <a:rPr lang="en-US" sz="4400" dirty="0" err="1" smtClean="0">
                <a:latin typeface="Agency FB" pitchFamily="34" charset="0"/>
              </a:rPr>
              <a:t>Kazemi</a:t>
            </a:r>
            <a:endParaRPr lang="en-US" sz="4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1.4 Interlude on prime factorization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2286000"/>
                <a:ext cx="6196405" cy="36038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Arial Narrow" pitchFamily="34" charset="0"/>
                  </a:rPr>
                  <a:t>N=1073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Arial Narrow" pitchFamily="34" charset="0"/>
                  </a:rPr>
                  <a:t>N+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1074</m:t>
                    </m:r>
                  </m:oMath>
                </a14:m>
                <a:endParaRPr lang="en-US" sz="3200" b="0" dirty="0" smtClean="0">
                  <a:latin typeface="Arial Rounded MT Bold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Arial Narrow" pitchFamily="34" charset="0"/>
                  </a:rPr>
                  <a:t>N+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1077</m:t>
                    </m:r>
                  </m:oMath>
                </a14:m>
                <a:endParaRPr lang="en-US" sz="3200" b="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Arial Narrow" pitchFamily="34" charset="0"/>
                  </a:rPr>
                  <a:t>N+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1082</m:t>
                    </m:r>
                  </m:oMath>
                </a14:m>
                <a:endParaRPr lang="en-US" sz="3200" b="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Arial Narrow" pitchFamily="34" charset="0"/>
                  </a:rPr>
                  <a:t>N+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1089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Arial Narrow" pitchFamily="34" charset="0"/>
                  </a:rPr>
                  <a:t>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3200" dirty="0" smtClean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200" dirty="0" smtClean="0">
                    <a:latin typeface="Arial Narrow" pitchFamily="34" charset="0"/>
                  </a:rPr>
                  <a:t> (33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3200" dirty="0" smtClean="0">
                    <a:latin typeface="Arial Narrow" pitchFamily="34" charset="0"/>
                  </a:rPr>
                  <a:t>)(33+4)=29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37</m:t>
                    </m:r>
                  </m:oMath>
                </a14:m>
                <a:endParaRPr lang="en-US" sz="32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2286000"/>
                <a:ext cx="6196405" cy="3603812"/>
              </a:xfrm>
              <a:blipFill rotWithShape="1">
                <a:blip r:embed="rId2"/>
                <a:stretch>
                  <a:fillRect l="-2559" t="-2200" b="-16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1.5 Parabolic Multiplication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438400"/>
                <a:ext cx="6196405" cy="36038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 smtClean="0">
                    <a:latin typeface="Arial Rounded MT Bold" pitchFamily="34" charset="0"/>
                  </a:rPr>
                  <a:t>To compute</a:t>
                </a:r>
              </a:p>
              <a:p>
                <a:pPr marL="0" indent="0" algn="ctr">
                  <a:buNone/>
                </a:pPr>
                <a:r>
                  <a:rPr lang="en-US" sz="4400" dirty="0" smtClean="0">
                    <a:latin typeface="Arial Rounded MT Bold" pitchFamily="34" charset="0"/>
                  </a:rPr>
                  <a:t>3.5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 Rounded MT Bold" pitchFamily="34" charset="0"/>
                  </a:rPr>
                  <a:t>4</a:t>
                </a:r>
                <a:endParaRPr lang="en-US" sz="4400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438400"/>
                <a:ext cx="6196405" cy="3603812"/>
              </a:xfrm>
              <a:blipFill rotWithShape="1">
                <a:blip r:embed="rId2"/>
                <a:stretch>
                  <a:fillRect l="-3937" t="-3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86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WHY?????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Arial Rounded MT Bold" pitchFamily="34" charset="0"/>
                  </a:rPr>
                  <a:t>The slope of segment AB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−(−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b="0" dirty="0" smtClean="0">
                  <a:latin typeface="Arial Rounded MT Bold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Arial Rounded MT Bold" pitchFamily="34" charset="0"/>
                  </a:rPr>
                  <a:t>By equating the slopes of BC and </a:t>
                </a:r>
                <a:r>
                  <a:rPr lang="en-US" sz="3200" dirty="0" err="1" smtClean="0">
                    <a:latin typeface="Arial Rounded MT Bold" pitchFamily="34" charset="0"/>
                  </a:rPr>
                  <a:t>AB,we</a:t>
                </a:r>
                <a:r>
                  <a:rPr lang="en-US" sz="3200" dirty="0" smtClean="0">
                    <a:latin typeface="Arial Rounded MT Bold" pitchFamily="34" charset="0"/>
                  </a:rPr>
                  <a:t>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 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𝑎𝑏</m:t>
                      </m:r>
                    </m:oMath>
                  </m:oMathPara>
                </a14:m>
                <a:endParaRPr lang="en-US" sz="3200" dirty="0" smtClean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64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7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rial Rounded MT Bold" pitchFamily="34" charset="0"/>
              </a:rPr>
              <a:t>c</a:t>
            </a:r>
            <a:r>
              <a:rPr lang="en-US" sz="9600" dirty="0" smtClean="0">
                <a:latin typeface="Arial Rounded MT Bold" pitchFamily="34" charset="0"/>
              </a:rPr>
              <a:t>=</a:t>
            </a:r>
            <a:r>
              <a:rPr lang="en-US" sz="9600" dirty="0" err="1" smtClean="0">
                <a:latin typeface="Arial Rounded MT Bold" pitchFamily="34" charset="0"/>
              </a:rPr>
              <a:t>ab</a:t>
            </a:r>
            <a:endParaRPr lang="en-US" sz="9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1.5 Interlude on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nomograms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2438400"/>
                <a:ext cx="6196405" cy="36038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Arial Rounded MT Bold" pitchFamily="34" charset="0"/>
                  </a:rPr>
                  <a:t>Let f be</a:t>
                </a:r>
              </a:p>
              <a:p>
                <a:pPr marL="0" indent="0" algn="ctr">
                  <a:buNone/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f(</a:t>
                </a:r>
                <a:r>
                  <a:rPr lang="en-US" sz="4400" dirty="0" err="1" smtClean="0">
                    <a:latin typeface="Cambria Math" pitchFamily="18" charset="0"/>
                    <a:ea typeface="Cambria Math" pitchFamily="18" charset="0"/>
                  </a:rPr>
                  <a:t>a,b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2438400"/>
                <a:ext cx="6196405" cy="3603812"/>
              </a:xfrm>
              <a:blipFill rotWithShape="1">
                <a:blip r:embed="rId2"/>
                <a:stretch>
                  <a:fillRect l="-3543" t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1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nomogram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to compute the arithmetic mean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1" y="2133600"/>
            <a:ext cx="63356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nomogram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to compute products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01334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1202485"/>
          </a:xfrm>
        </p:spPr>
        <p:txBody>
          <a:bodyPr>
            <a:noAutofit/>
          </a:bodyPr>
          <a:lstStyle/>
          <a:p>
            <a:pPr algn="r"/>
            <a:r>
              <a:rPr lang="fa-IR" sz="8800" dirty="0" smtClean="0">
                <a:latin typeface="Andalus" pitchFamily="18" charset="-78"/>
                <a:cs typeface="Andalus" pitchFamily="18" charset="-78"/>
              </a:rPr>
              <a:t>قاعده کلی</a:t>
            </a:r>
            <a:endParaRPr lang="fa-IR" sz="8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523" y="1628800"/>
            <a:ext cx="4894014" cy="922994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409" y="2780927"/>
            <a:ext cx="3600400" cy="1828957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4925075" cy="115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55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>
                <a:latin typeface="Andalus" pitchFamily="18" charset="-78"/>
                <a:cs typeface="Andalus" pitchFamily="18" charset="-78"/>
              </a:rPr>
              <a:t>توانهای بسیار بزرگ</a:t>
            </a:r>
            <a:endParaRPr lang="fa-IR" sz="6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983" y="2171700"/>
            <a:ext cx="4038600" cy="838200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187" y="3406211"/>
            <a:ext cx="5048250" cy="8382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0611" y="4619304"/>
            <a:ext cx="957573" cy="714380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1075" algn="l"/>
              </a:tabLst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471488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12676506002282294014967032053=</a:t>
            </a:r>
            <a:endParaRPr lang="fa-I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1.1 Early methods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6196405" cy="36800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Egyptian Multiplication</a:t>
            </a:r>
          </a:p>
          <a:p>
            <a:r>
              <a:rPr lang="en-US" sz="4000" dirty="0" smtClean="0">
                <a:latin typeface="Arial Rounded MT Bold" pitchFamily="34" charset="0"/>
              </a:rPr>
              <a:t>Russian Multiplication</a:t>
            </a:r>
          </a:p>
          <a:p>
            <a:r>
              <a:rPr lang="en-US" sz="4000" dirty="0" smtClean="0">
                <a:latin typeface="Arial Rounded MT Bold" pitchFamily="34" charset="0"/>
              </a:rPr>
              <a:t>Lattice Multiplication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71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86808" cy="5214974"/>
          </a:xfrm>
        </p:spPr>
        <p:txBody>
          <a:bodyPr>
            <a:noAutofit/>
          </a:bodyPr>
          <a:lstStyle/>
          <a:p>
            <a:pPr algn="r"/>
            <a:r>
              <a:rPr lang="fa-IR" sz="8000" dirty="0" smtClean="0">
                <a:latin typeface="Arabic Typesetting" pitchFamily="66" charset="-78"/>
                <a:cs typeface="Arabic Typesetting" pitchFamily="66" charset="-78"/>
              </a:rPr>
              <a:t>یافتن راهی برای محاسبه تعداد ارقام اعداد بزرگ؟؟؟</a:t>
            </a:r>
            <a:br>
              <a:rPr lang="fa-IR" sz="8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8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8000" dirty="0" smtClean="0">
                <a:latin typeface="Arabic Typesetting" pitchFamily="66" charset="-78"/>
                <a:cs typeface="Arabic Typesetting" pitchFamily="66" charset="-78"/>
              </a:rPr>
            </a:br>
            <a:endParaRPr lang="fa-IR" sz="8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368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467600" cy="48737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9600" dirty="0" smtClean="0">
                <a:latin typeface="Arabic Typesetting" pitchFamily="66" charset="-78"/>
                <a:cs typeface="Arabic Typesetting" pitchFamily="66" charset="-78"/>
              </a:rPr>
              <a:t>با یک داستان شروع میکنیم....</a:t>
            </a:r>
            <a:endParaRPr lang="fa-IR" sz="9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238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42" y="548680"/>
            <a:ext cx="6965245" cy="1202485"/>
          </a:xfrm>
        </p:spPr>
        <p:txBody>
          <a:bodyPr>
            <a:noAutofit/>
          </a:bodyPr>
          <a:lstStyle/>
          <a:p>
            <a:pPr algn="r"/>
            <a:r>
              <a:rPr lang="fa-IR" sz="8000" dirty="0" smtClean="0">
                <a:latin typeface="Andalus" pitchFamily="18" charset="-78"/>
                <a:cs typeface="Andalus" pitchFamily="18" charset="-78"/>
              </a:rPr>
              <a:t>بازی شطرنج</a:t>
            </a:r>
            <a:endParaRPr lang="fa-IR" sz="8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19JQPnDK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08581"/>
            <a:ext cx="7429552" cy="489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060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98" y="476672"/>
            <a:ext cx="6965245" cy="1202485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latin typeface="Arabic Typesetting" pitchFamily="66" charset="-78"/>
                <a:cs typeface="Arabic Typesetting" pitchFamily="66" charset="-78"/>
              </a:rPr>
              <a:t>یک ملکه در بازی شطرنج با یک توریست درگیر شد...</a:t>
            </a:r>
            <a:endParaRPr lang="fa-IR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ILkQlK7Ty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85900"/>
            <a:ext cx="7215238" cy="48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7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fa-IR" sz="6600" dirty="0" smtClean="0">
                <a:latin typeface="Arabic Typesetting" pitchFamily="66" charset="-78"/>
                <a:cs typeface="Arabic Typesetting" pitchFamily="66" charset="-78"/>
              </a:rPr>
              <a:t>ودر اخر توریست برنده شد.</a:t>
            </a:r>
            <a:endParaRPr lang="fa-IR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anandniit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53528"/>
            <a:ext cx="5429288" cy="44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3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28596" y="785794"/>
            <a:ext cx="4719468" cy="307525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latin typeface="Arabic Typesetting" pitchFamily="66" charset="-78"/>
                <a:cs typeface="Arabic Typesetting" pitchFamily="66" charset="-78"/>
              </a:rPr>
              <a:t>ملکه از او پرسید:جایزه مطلوبت چیست؟</a:t>
            </a:r>
            <a:endParaRPr lang="fa-IR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bt30eZyc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76" y="785834"/>
            <a:ext cx="33147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724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>توریست پاسخ داد:</a:t>
            </a:r>
            <a:endParaRPr lang="fa-IR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79512" y="2060848"/>
            <a:ext cx="5727580" cy="380103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atin typeface="Arabic Typesetting" pitchFamily="66" charset="-78"/>
                <a:cs typeface="Arabic Typesetting" pitchFamily="66" charset="-78"/>
              </a:rPr>
              <a:t>یک دانه برنج برای مربع گوشه ای شطرنج دوتابرای مربع بعدی و چهارتا برای مربع بعدی و همین گونه...</a:t>
            </a:r>
            <a:endParaRPr lang="fa-I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92361"/>
            <a:ext cx="223224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9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67600" cy="5357842"/>
          </a:xfrm>
        </p:spPr>
        <p:txBody>
          <a:bodyPr>
            <a:noAutofit/>
          </a:bodyPr>
          <a:lstStyle/>
          <a:p>
            <a:pPr algn="r"/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>ملکه از درخواست کوچک توریست بسیار خوشحال شدو سریعا بادرخواست موافقت کرد. اما ملکه نمی دانست که صفحه ی شطرنج 64مربع دارد و درواقع توریست 2به توان 63 دانه برنج خواسته که می شود 9223372036854885808دانه برنج عددی با19رقم .</a:t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endParaRPr lang="fa-IR" sz="4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7795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0" y="1431416"/>
            <a:ext cx="7467600" cy="5429288"/>
          </a:xfrm>
        </p:spPr>
        <p:txBody>
          <a:bodyPr>
            <a:normAutofit fontScale="90000"/>
          </a:bodyPr>
          <a:lstStyle/>
          <a:p>
            <a:pPr algn="r"/>
            <a:r>
              <a:rPr lang="fa-IR" sz="6000" dirty="0">
                <a:latin typeface="Arabic Typesetting" pitchFamily="66" charset="-78"/>
                <a:cs typeface="Arabic Typesetting" pitchFamily="66" charset="-78"/>
              </a:rPr>
              <a:t>آ</a:t>
            </a: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>یا میدانید چگونه میتوان       را تقریب زد؟ </a:t>
            </a:r>
            <a:br>
              <a:rPr lang="fa-I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>ابتدا چون این عدد دارای19رقم است پس از10به توان 19بزرگتر است.</a:t>
            </a:r>
            <a:br>
              <a:rPr lang="fa-I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6000" dirty="0" smtClean="0">
                <a:latin typeface="Arabic Typesetting" pitchFamily="66" charset="-78"/>
                <a:cs typeface="Arabic Typesetting" pitchFamily="66" charset="-78"/>
              </a:rPr>
            </a:br>
            <a:endParaRPr lang="fa-IR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5883" y="1289364"/>
            <a:ext cx="876300" cy="838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59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16776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latin typeface="Arabic Typesetting" pitchFamily="66" charset="-78"/>
                <a:cs typeface="Arabic Typesetting" pitchFamily="66" charset="-78"/>
              </a:rPr>
              <a:t>فرض:هر قاشق1میلی لیتر برنج(100دانه برنج)را نگه میدارد.</a:t>
            </a:r>
            <a:endParaRPr lang="fa-IR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Tbl0k3plj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9261"/>
            <a:ext cx="6382492" cy="46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2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Egyptian Multiplication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 smtClean="0">
                    <a:latin typeface="Arial Rounded MT Bold" pitchFamily="34" charset="0"/>
                  </a:rPr>
                  <a:t> </a:t>
                </a:r>
                <a:r>
                  <a:rPr lang="en-US" sz="6300" dirty="0" smtClean="0">
                    <a:latin typeface="Arial Rounded MT Bold" pitchFamily="34" charset="0"/>
                  </a:rPr>
                  <a:t>22</a:t>
                </a:r>
                <a14:m>
                  <m:oMath xmlns:m="http://schemas.openxmlformats.org/officeDocument/2006/math">
                    <m:r>
                      <a:rPr lang="en-US" sz="6300">
                        <a:latin typeface="Cambria Math"/>
                      </a:rPr>
                      <m:t>×</m:t>
                    </m:r>
                  </m:oMath>
                </a14:m>
                <a:r>
                  <a:rPr lang="en-US" sz="6300" dirty="0" smtClean="0">
                    <a:latin typeface="Arial Rounded MT Bold" pitchFamily="34" charset="0"/>
                  </a:rPr>
                  <a:t>44</a:t>
                </a:r>
              </a:p>
              <a:p>
                <a:pPr marL="0" indent="0" algn="ctr">
                  <a:buNone/>
                </a:pPr>
                <a:r>
                  <a:rPr lang="en-US" sz="6300" dirty="0" smtClean="0">
                    <a:latin typeface="Arial Rounded MT Bold" pitchFamily="34" charset="0"/>
                  </a:rPr>
                  <a:t>1----44              </a:t>
                </a:r>
              </a:p>
              <a:p>
                <a:pPr marL="0" indent="0" algn="ctr">
                  <a:buNone/>
                </a:pPr>
                <a:r>
                  <a:rPr lang="en-US" sz="6300" dirty="0" smtClean="0">
                    <a:latin typeface="Arial Rounded MT Bold" pitchFamily="34" charset="0"/>
                  </a:rPr>
                  <a:t>2----88              </a:t>
                </a:r>
              </a:p>
              <a:p>
                <a:pPr marL="0" indent="0" algn="ctr">
                  <a:buNone/>
                </a:pPr>
                <a:r>
                  <a:rPr lang="en-US" sz="6300" dirty="0" smtClean="0">
                    <a:latin typeface="Arial Rounded MT Bold" pitchFamily="34" charset="0"/>
                  </a:rPr>
                  <a:t>4----176         </a:t>
                </a:r>
              </a:p>
              <a:p>
                <a:pPr marL="0" indent="0" algn="ctr">
                  <a:buNone/>
                </a:pPr>
                <a:r>
                  <a:rPr lang="en-US" sz="6300" dirty="0" smtClean="0">
                    <a:latin typeface="Arial Rounded MT Bold" pitchFamily="34" charset="0"/>
                  </a:rPr>
                  <a:t>8----352                 </a:t>
                </a:r>
                <a:endParaRPr lang="en-US" sz="6300" dirty="0">
                  <a:latin typeface="Arial Rounded MT Bold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6300" dirty="0" smtClean="0">
                    <a:latin typeface="Arial Rounded MT Bold" pitchFamily="34" charset="0"/>
                  </a:rPr>
                  <a:t>16----704</a:t>
                </a:r>
                <a:endParaRPr lang="en-US" sz="6300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2" t="-6091" r="-3642" b="-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51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161"/>
            <a:ext cx="7467600" cy="615962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6600" dirty="0" smtClean="0">
                <a:latin typeface="Arabic Typesetting" pitchFamily="66" charset="-78"/>
                <a:cs typeface="Arabic Typesetting" pitchFamily="66" charset="-78"/>
              </a:rPr>
              <a:t>پس این تعداد برنج باید در اتاقی به ابعاد10×10×10نگه داری شود که حجم این اتاق     مترمربع یا      ×</a:t>
            </a:r>
          </a:p>
          <a:p>
            <a:pPr marL="0" indent="0" algn="ctr">
              <a:buNone/>
            </a:pPr>
            <a:r>
              <a:rPr lang="fa-IR" sz="6600" dirty="0" smtClean="0">
                <a:latin typeface="Arabic Typesetting" pitchFamily="66" charset="-78"/>
                <a:cs typeface="Arabic Typesetting" pitchFamily="66" charset="-78"/>
              </a:rPr>
              <a:t>برابر      میلی لیتراست پس     ×    </a:t>
            </a:r>
          </a:p>
          <a:p>
            <a:pPr marL="0" indent="0" algn="r">
              <a:buNone/>
            </a:pPr>
            <a:r>
              <a:rPr lang="fa-IR" sz="6600" dirty="0" smtClean="0">
                <a:latin typeface="Arabic Typesetting" pitchFamily="66" charset="-78"/>
                <a:cs typeface="Arabic Typesetting" pitchFamily="66" charset="-78"/>
              </a:rPr>
              <a:t>یعنی      دانه برنج را در خود نگه میدارد.</a:t>
            </a:r>
            <a:endParaRPr lang="fa-IR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489496"/>
            <a:ext cx="880034" cy="76676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934" y="2499469"/>
            <a:ext cx="819914" cy="71438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84303"/>
            <a:ext cx="819914" cy="71438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843" y="3501019"/>
            <a:ext cx="942975" cy="8382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516" y="3562929"/>
            <a:ext cx="803678" cy="71438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300" y="3563975"/>
            <a:ext cx="857256" cy="746916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4764" y="4653136"/>
            <a:ext cx="1000132" cy="69850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85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>یعنی        تا از این اتاق ها البته در واقعیت بیشتر است!!!!</a:t>
            </a:r>
            <a:endParaRPr lang="fa-IR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19098"/>
            <a:ext cx="962025" cy="83820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83" y="3881450"/>
            <a:ext cx="1190625" cy="13335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85918" y="3929066"/>
            <a:ext cx="64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6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/</a:t>
            </a:r>
            <a:endParaRPr lang="fa-IR" sz="6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019560"/>
            <a:ext cx="1200150" cy="838200"/>
          </a:xfrm>
          <a:prstGeom prst="rect">
            <a:avLst/>
          </a:prstGeom>
          <a:noFill/>
        </p:spPr>
      </p:pic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گ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211" y="3164550"/>
            <a:ext cx="3405185" cy="283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55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31804"/>
            <a:ext cx="7467600" cy="6226196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>بازی با اعداد:بازی با4تا2.</a:t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>کدام عدد از بقیه بزرگتر است؟</a:t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a-IR" sz="44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a-IR" sz="4400" dirty="0" smtClean="0">
                <a:latin typeface="Arabic Typesetting" pitchFamily="66" charset="-78"/>
                <a:cs typeface="Arabic Typesetting" pitchFamily="66" charset="-78"/>
              </a:rPr>
            </a:br>
            <a:endParaRPr lang="fa-IR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56792"/>
            <a:ext cx="4914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3652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1556792"/>
                <a:ext cx="6196405" cy="36038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latin typeface="Cambria Math"/>
                            </a:rPr>
                            <m:t>222</m:t>
                          </m:r>
                        </m:e>
                        <m:sup>
                          <m:r>
                            <a:rPr lang="fa-I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a-IR" sz="2800" b="0" i="1" smtClean="0">
                          <a:latin typeface="Cambria Math"/>
                          <a:ea typeface="Cambria Math"/>
                        </a:rPr>
                        <m:t>2222</m:t>
                      </m:r>
                    </m:oMath>
                  </m:oMathPara>
                </a14:m>
                <a:endParaRPr lang="fa-IR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fa-IR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latin typeface="Cambria Math"/>
                            </a:rPr>
                            <m:t>222</m:t>
                          </m:r>
                        </m:e>
                        <m:sup>
                          <m:r>
                            <a:rPr lang="fa-I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</m:e>
                        <m:sup>
                          <m:r>
                            <a:rPr lang="fa-I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a-I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a-IR" sz="2800" b="0" i="1" smtClean="0">
                          <a:latin typeface="Cambria Math"/>
                          <a:ea typeface="Cambria Math"/>
                        </a:rPr>
                        <m:t>10000</m:t>
                      </m:r>
                      <m:r>
                        <a:rPr lang="fa-IR" sz="28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a-IR" sz="2800" b="0" i="1" smtClean="0">
                          <a:latin typeface="Cambria Math"/>
                          <a:ea typeface="Cambria Math"/>
                        </a:rPr>
                        <m:t>2222</m:t>
                      </m:r>
                    </m:oMath>
                  </m:oMathPara>
                </a14:m>
                <a:endParaRPr lang="fa-IR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fa-IR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latin typeface="Cambria Math"/>
                            </a:rPr>
                            <m:t>22</m:t>
                          </m:r>
                        </m:e>
                        <m:sup>
                          <m:r>
                            <a:rPr lang="fa-IR" sz="2800" b="0" i="1" smtClean="0">
                              <a:latin typeface="Cambria Math"/>
                            </a:rPr>
                            <m:t>22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latin typeface="Cambria Math"/>
                              <a:ea typeface="Cambria Math"/>
                            </a:rPr>
                            <m:t> &gt;</m:t>
                          </m:r>
                          <m:r>
                            <a:rPr lang="fa-IR" sz="2800" b="0" i="1" smtClean="0">
                              <a:latin typeface="Cambria Math"/>
                              <a:ea typeface="Cambria Math"/>
                            </a:rPr>
                            <m:t>222</m:t>
                          </m:r>
                        </m:e>
                        <m:sup>
                          <m:r>
                            <a:rPr lang="fa-I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800" dirty="0" smtClean="0"/>
              </a:p>
              <a:p>
                <a:pPr marL="0" indent="0">
                  <a:buNone/>
                </a:pPr>
                <a:endParaRPr lang="fa-I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22</m:t>
                          </m:r>
                        </m:e>
                        <m:sup>
                          <m:r>
                            <a:rPr lang="fa-I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22</m:t>
                          </m:r>
                        </m:sup>
                      </m:sSup>
                      <m:r>
                        <a:rPr lang="fa-IR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fa-IR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22</m:t>
                          </m:r>
                        </m:e>
                        <m:sup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fa-IR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a-IR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a-IR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a-IR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22</m:t>
                              </m:r>
                            </m:e>
                            <m:sup>
                              <m:r>
                                <a:rPr lang="fa-IR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a-IR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484</m:t>
                          </m:r>
                        </m:e>
                        <m:sup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a-IR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222</m:t>
                          </m:r>
                        </m:e>
                        <m:sup>
                          <m:r>
                            <a:rPr lang="fa-IR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1556792"/>
                <a:ext cx="6196405" cy="36038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58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 smtClean="0"/>
              <a:t>کدام بزرگتر است؟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a-IR" sz="5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a-IR" sz="5400" b="0" i="1" smtClean="0">
                            <a:latin typeface="Cambria Math"/>
                          </a:rPr>
                          <m:t>222</m:t>
                        </m:r>
                      </m:sup>
                    </m:sSup>
                  </m:oMath>
                </a14:m>
                <a:r>
                  <a:rPr lang="fa-IR" sz="5400" dirty="0" smtClean="0"/>
                  <a:t> یا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a-IR" sz="5400" b="0" i="1" smtClean="0">
                            <a:latin typeface="Cambria Math"/>
                          </a:rPr>
                          <m:t>22</m:t>
                        </m:r>
                      </m:e>
                      <m:sup>
                        <m:r>
                          <a:rPr lang="fa-IR" sz="5400" b="0" i="1" smtClean="0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endParaRPr lang="fa-IR" sz="48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sz="4800" b="0" i="1" smtClean="0">
                              <a:latin typeface="Cambria Math"/>
                            </a:rPr>
                            <m:t>22</m:t>
                          </m:r>
                        </m:e>
                        <m:sup>
                          <m:r>
                            <a:rPr lang="fa-IR" sz="4800" b="0" i="1" smtClean="0">
                              <a:latin typeface="Cambria Math"/>
                            </a:rPr>
                            <m:t>22</m:t>
                          </m:r>
                        </m:sup>
                      </m:sSup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e>
                        <m:sup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sup>
                      </m:sSup>
                      <m:r>
                        <a:rPr lang="fa-IR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4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fa-IR" sz="4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a-IR" sz="4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a-IR" sz="48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sup>
                      </m:sSup>
                      <m:r>
                        <a:rPr lang="fa-IR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4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110</m:t>
                          </m:r>
                        </m:sup>
                      </m:sSup>
                      <m:r>
                        <a:rPr lang="fa-IR" sz="4800" b="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fa-IR" sz="4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fa-IR" sz="4800" b="0" i="1" smtClean="0">
                              <a:latin typeface="Cambria Math"/>
                              <a:ea typeface="Cambria Math"/>
                            </a:rPr>
                            <m:t>222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73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7467600" cy="48737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8000" dirty="0">
                <a:latin typeface="Arabic Typesetting" pitchFamily="66" charset="-78"/>
                <a:cs typeface="Arabic Typesetting" pitchFamily="66" charset="-78"/>
              </a:rPr>
              <a:t>آ</a:t>
            </a:r>
            <a:r>
              <a:rPr lang="fa-IR" sz="8000" dirty="0" smtClean="0">
                <a:latin typeface="Arabic Typesetting" pitchFamily="66" charset="-78"/>
                <a:cs typeface="Arabic Typesetting" pitchFamily="66" charset="-78"/>
              </a:rPr>
              <a:t>یا این کاری که انجام میدهیم بهترین کار است؟</a:t>
            </a:r>
            <a:endParaRPr lang="fa-IR" sz="8000" dirty="0">
              <a:latin typeface="Arabic Typesetting" pitchFamily="66" charset="-78"/>
              <a:cs typeface="Arabic Typesetting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8121" y="908720"/>
                <a:ext cx="684076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4800" dirty="0" smtClean="0"/>
                  <a:t>بزرگتر است.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a-IR" sz="4800" b="0" i="1" smtClean="0">
                            <a:latin typeface="Cambria Math"/>
                          </a:rPr>
                          <m:t>  </m:t>
                        </m:r>
                        <m:r>
                          <a:rPr lang="fa-IR" sz="4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a-IR" sz="4800" b="0" i="1" smtClean="0">
                            <a:latin typeface="Cambria Math"/>
                          </a:rPr>
                          <m:t>222</m:t>
                        </m:r>
                      </m:sup>
                    </m:sSup>
                  </m:oMath>
                </a14:m>
                <a:r>
                  <a:rPr lang="fa-IR" sz="4800" dirty="0" smtClean="0"/>
                  <a:t> پس 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21" y="908720"/>
                <a:ext cx="6840760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971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latin typeface="Arabic Typesetting" pitchFamily="66" charset="-78"/>
                <a:cs typeface="Arabic Typesetting" pitchFamily="66" charset="-78"/>
              </a:rPr>
              <a:t>اصلا!!!</a:t>
            </a:r>
            <a:endParaRPr lang="fa-IR" sz="9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6000" dirty="0" smtClean="0">
                <a:latin typeface="Arabic Typesetting" pitchFamily="66" charset="-78"/>
                <a:cs typeface="Arabic Typesetting" pitchFamily="66" charset="-78"/>
              </a:rPr>
              <a:t>ما چیزهای دیگری داریم مثل           که همان        بنابراین این عدد بزرگتر است از        .</a:t>
            </a:r>
            <a:endParaRPr lang="fa-IR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276872"/>
            <a:ext cx="1000132" cy="837717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14589"/>
            <a:ext cx="1062641" cy="785818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046643"/>
            <a:ext cx="1133475" cy="838200"/>
          </a:xfrm>
          <a:prstGeom prst="rect">
            <a:avLst/>
          </a:prstGeom>
          <a:noFill/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51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800" dirty="0" smtClean="0">
                <a:latin typeface="Andalus" pitchFamily="18" charset="-78"/>
                <a:cs typeface="Andalus" pitchFamily="18" charset="-78"/>
              </a:rPr>
              <a:t>اعداد غول پیکر</a:t>
            </a:r>
            <a:endParaRPr lang="fa-IR" sz="8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192" y="2089118"/>
            <a:ext cx="6664254" cy="151148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192" y="4203366"/>
            <a:ext cx="6651871" cy="1654526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23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21" y="692696"/>
            <a:ext cx="7467600" cy="1138138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>
                <a:latin typeface="Andalus" pitchFamily="18" charset="-78"/>
                <a:cs typeface="Andalus" pitchFamily="18" charset="-78"/>
              </a:rPr>
              <a:t>براورد یا تخمین اندازه اعداد بزرگ</a:t>
            </a:r>
            <a:endParaRPr lang="fa-IR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13" y="2139783"/>
            <a:ext cx="72909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4560748"/>
                <a:ext cx="734481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/>
                  <a:t>0.3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𝑑𝑖𝑔𝑖𝑡𝑠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60748"/>
                <a:ext cx="734481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4286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897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dirty="0" smtClean="0">
                <a:latin typeface="Andalus" pitchFamily="18" charset="-78"/>
                <a:cs typeface="Andalus" pitchFamily="18" charset="-78"/>
              </a:rPr>
              <a:t>قواعد کلی</a:t>
            </a:r>
            <a:endParaRPr lang="fa-IR" sz="7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2500330" cy="1182952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786190"/>
            <a:ext cx="5429288" cy="1357322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1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22× </a:t>
            </a:r>
            <a:r>
              <a:rPr lang="en-US" dirty="0" smtClean="0">
                <a:latin typeface="Arial Rounded MT Bold" pitchFamily="34" charset="0"/>
              </a:rPr>
              <a:t>44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latin typeface="Arial Rounded MT Bold" pitchFamily="34" charset="0"/>
              </a:rPr>
              <a:t>16+8&gt;22</a:t>
            </a:r>
          </a:p>
          <a:p>
            <a:pPr marL="0" indent="0">
              <a:buNone/>
            </a:pPr>
            <a:endParaRPr lang="en-US" sz="4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rial Rounded MT Bold" pitchFamily="34" charset="0"/>
              </a:rPr>
              <a:t>16+4+2=22 </a:t>
            </a:r>
          </a:p>
          <a:p>
            <a:pPr marL="0" indent="0">
              <a:buNone/>
            </a:pPr>
            <a:endParaRPr lang="en-US" sz="4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smtClean="0">
                <a:latin typeface="Arial Rounded MT Bold" pitchFamily="34" charset="0"/>
              </a:rPr>
              <a:t>→ 704+176+88=</a:t>
            </a:r>
            <a:r>
              <a:rPr lang="en-US" sz="7800" dirty="0" smtClean="0">
                <a:latin typeface="Arial Rounded MT Bold" pitchFamily="34" charset="0"/>
              </a:rPr>
              <a:t>968</a:t>
            </a:r>
            <a:endParaRPr lang="en-US" sz="7800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01" y="1524000"/>
            <a:ext cx="1752600" cy="1447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01" y="3124201"/>
            <a:ext cx="17526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000" dirty="0" smtClean="0">
                <a:latin typeface="Andalus" pitchFamily="18" charset="-78"/>
                <a:cs typeface="Andalus" pitchFamily="18" charset="-78"/>
              </a:rPr>
              <a:t>اعداد یونانی</a:t>
            </a:r>
            <a:endParaRPr lang="fa-IR" sz="8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7467600" cy="48737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5400" dirty="0" smtClean="0"/>
              <a:t>XVIII</a:t>
            </a:r>
            <a:r>
              <a:rPr lang="fa-IR" sz="5400" dirty="0" smtClean="0"/>
              <a:t> بر پایه </a:t>
            </a:r>
            <a:r>
              <a:rPr lang="en-US" sz="5400" dirty="0" smtClean="0"/>
              <a:t>MLXXIV</a:t>
            </a:r>
            <a:endParaRPr lang="fa-IR" sz="5400" dirty="0"/>
          </a:p>
        </p:txBody>
      </p:sp>
    </p:spTree>
    <p:extLst>
      <p:ext uri="{BB962C8B-B14F-4D97-AF65-F5344CB8AC3E}">
        <p14:creationId xmlns:p14="http://schemas.microsoft.com/office/powerpoint/2010/main" val="424320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dirty="0" smtClean="0">
                <a:latin typeface="Arabic Typesetting" pitchFamily="66" charset="-78"/>
                <a:cs typeface="Arabic Typesetting" pitchFamily="66" charset="-78"/>
              </a:rPr>
              <a:t>توان های کسری:</a:t>
            </a:r>
            <a:endParaRPr lang="fa-IR" sz="7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420888"/>
            <a:ext cx="7162432" cy="2004301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16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1202485"/>
          </a:xfrm>
        </p:spPr>
        <p:txBody>
          <a:bodyPr>
            <a:noAutofit/>
          </a:bodyPr>
          <a:lstStyle/>
          <a:p>
            <a:pPr algn="r"/>
            <a:r>
              <a:rPr lang="fa-IR" sz="7200" dirty="0" smtClean="0">
                <a:latin typeface="Arabic Typesetting" pitchFamily="66" charset="-78"/>
                <a:cs typeface="Arabic Typesetting" pitchFamily="66" charset="-78"/>
              </a:rPr>
              <a:t>سری های توانی</a:t>
            </a:r>
            <a:endParaRPr lang="fa-IR" sz="7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71612"/>
            <a:ext cx="7467600" cy="48737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fa-IR" sz="9600" dirty="0" smtClean="0"/>
              <a:t>..... و          و1   </a:t>
            </a:r>
            <a:endParaRPr lang="fa-IR" sz="9600" dirty="0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410876"/>
            <a:ext cx="2928958" cy="201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82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30446"/>
              </p:ext>
            </p:extLst>
          </p:nvPr>
        </p:nvGraphicFramePr>
        <p:xfrm>
          <a:off x="1524000" y="2286000"/>
          <a:ext cx="6781800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6360"/>
                <a:gridCol w="1158240"/>
                <a:gridCol w="1143000"/>
                <a:gridCol w="11430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Halving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4495800"/>
            <a:ext cx="6172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         </a:t>
            </a:r>
            <a:r>
              <a:rPr lang="en-US" sz="2400" dirty="0" smtClean="0"/>
              <a:t>22</a:t>
            </a:r>
            <a:r>
              <a:rPr lang="en-US" dirty="0" smtClean="0"/>
              <a:t>×</a:t>
            </a:r>
            <a:r>
              <a:rPr lang="en-US" sz="2400" dirty="0" smtClean="0"/>
              <a:t>44=88+176+704=968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9906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Russian Multiplication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Lattice Multiplication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Method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that seems to have been created by Hindu mathematicians is called lattice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Multiplication.This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method was known at least as early as 1010 when the Persian scholar,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Karaji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demonstrated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it in his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Kafi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fil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Hisab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, (Book of Satisfactions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).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6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216464"/>
              </p:ext>
            </p:extLst>
          </p:nvPr>
        </p:nvGraphicFramePr>
        <p:xfrm>
          <a:off x="1066800" y="2209800"/>
          <a:ext cx="3124200" cy="261920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33401"/>
                <a:gridCol w="1247613"/>
                <a:gridCol w="1343186"/>
              </a:tblGrid>
              <a:tr h="574119">
                <a:tc>
                  <a:txBody>
                    <a:bodyPr/>
                    <a:lstStyle/>
                    <a:p>
                      <a:r>
                        <a:rPr lang="fa-IR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0" baseline="0" dirty="0" smtClean="0"/>
                        <a:t>   </a:t>
                      </a:r>
                      <a:r>
                        <a:rPr lang="en-US" b="0" baseline="0" dirty="0" smtClean="0"/>
                        <a:t>    9</a:t>
                      </a:r>
                      <a:r>
                        <a:rPr lang="fa-IR" b="0" baseline="0" dirty="0" smtClean="0"/>
                        <a:t>   </a:t>
                      </a:r>
                      <a:r>
                        <a:rPr lang="fa-IR" b="0" baseline="0" dirty="0" smtClean="0">
                          <a:effectLst/>
                        </a:rPr>
                        <a:t>   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1</a:t>
                      </a:r>
                      <a:endParaRPr lang="en-US" dirty="0"/>
                    </a:p>
                  </a:txBody>
                  <a:tcPr/>
                </a:tc>
              </a:tr>
              <a:tr h="10225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3</a:t>
                      </a:r>
                    </a:p>
                    <a:p>
                      <a:r>
                        <a:rPr lang="en-US" dirty="0" smtClean="0"/>
                        <a:t>               6       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0</a:t>
                      </a:r>
                    </a:p>
                    <a:p>
                      <a:r>
                        <a:rPr lang="en-US" dirty="0" smtClean="0"/>
                        <a:t>                4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0225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6</a:t>
                      </a:r>
                    </a:p>
                    <a:p>
                      <a:r>
                        <a:rPr lang="en-US" dirty="0" smtClean="0"/>
                        <a:t>              3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0</a:t>
                      </a:r>
                    </a:p>
                    <a:p>
                      <a:r>
                        <a:rPr lang="en-US" dirty="0" smtClean="0"/>
                        <a:t>              7   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7417"/>
              </p:ext>
            </p:extLst>
          </p:nvPr>
        </p:nvGraphicFramePr>
        <p:xfrm>
          <a:off x="4572000" y="2209800"/>
          <a:ext cx="3505200" cy="262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1078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3</a:t>
                      </a:r>
                    </a:p>
                    <a:p>
                      <a:r>
                        <a:rPr lang="en-US" dirty="0" smtClean="0"/>
                        <a:t>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</a:t>
                      </a:r>
                    </a:p>
                    <a:p>
                      <a:r>
                        <a:rPr lang="en-US" dirty="0" smtClean="0"/>
                        <a:t>         4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087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6</a:t>
                      </a:r>
                    </a:p>
                    <a:p>
                      <a:r>
                        <a:rPr lang="en-US" dirty="0" smtClean="0"/>
                        <a:t>         3 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</a:t>
                      </a:r>
                    </a:p>
                    <a:p>
                      <a:r>
                        <a:rPr lang="en-US" dirty="0" smtClean="0"/>
                        <a:t>        7</a:t>
                      </a:r>
                      <a:endParaRPr lang="en-US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582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3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6196405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   A </a:t>
            </a:r>
            <a:r>
              <a:rPr lang="en-US" dirty="0">
                <a:latin typeface="Arial Rounded MT Bold" pitchFamily="34" charset="0"/>
              </a:rPr>
              <a:t>method that should look very familiar to most people was used by the Indian mathematician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Brahmagupta</a:t>
            </a:r>
            <a:r>
              <a:rPr lang="en-US" dirty="0">
                <a:latin typeface="Arial Rounded MT Bold" pitchFamily="34" charset="0"/>
              </a:rPr>
              <a:t> during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seventh century</a:t>
            </a:r>
            <a:r>
              <a:rPr lang="en-US" dirty="0">
                <a:latin typeface="Arial Rounded MT Bold" pitchFamily="34" charset="0"/>
              </a:rPr>
              <a:t>. The method is referred to as </a:t>
            </a:r>
            <a:r>
              <a:rPr lang="en-US" dirty="0" err="1">
                <a:latin typeface="Arial Rounded MT Bold" pitchFamily="34" charset="0"/>
              </a:rPr>
              <a:t>gomutrika</a:t>
            </a:r>
            <a:r>
              <a:rPr lang="en-US" dirty="0">
                <a:latin typeface="Arial Rounded MT Bold" pitchFamily="34" charset="0"/>
              </a:rPr>
              <a:t>, which seems to translate to "trajectory of a cow's urine". </a:t>
            </a:r>
            <a:r>
              <a:rPr lang="en-US" dirty="0" err="1">
                <a:latin typeface="Arial Rounded MT Bold" pitchFamily="34" charset="0"/>
              </a:rPr>
              <a:t>Brahmagupta</a:t>
            </a:r>
            <a:r>
              <a:rPr lang="en-US" dirty="0">
                <a:latin typeface="Arial Rounded MT Bold" pitchFamily="34" charset="0"/>
              </a:rPr>
              <a:t> wrote one of the factors horizontally and repeatedly along a skew line for each digit of the second factor. This second factor he wrote down the page</a:t>
            </a:r>
            <a:r>
              <a:rPr lang="en-US" dirty="0" smtClean="0">
                <a:latin typeface="Arial Rounded MT Bold" pitchFamily="34" charset="0"/>
              </a:rPr>
              <a:t>.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1932</TotalTime>
  <Words>1093</Words>
  <Application>Microsoft Office PowerPoint</Application>
  <PresentationFormat>On-screen Show (4:3)</PresentationFormat>
  <Paragraphs>244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Pushpin</vt:lpstr>
      <vt:lpstr>The History Of Logarithms</vt:lpstr>
      <vt:lpstr>Presentation by:</vt:lpstr>
      <vt:lpstr>1.1 Early methods</vt:lpstr>
      <vt:lpstr>Egyptian Multiplication</vt:lpstr>
      <vt:lpstr>22× 44</vt:lpstr>
      <vt:lpstr>PowerPoint Presentation</vt:lpstr>
      <vt:lpstr>Lattice Multiplication</vt:lpstr>
      <vt:lpstr>PowerPoint Presentation</vt:lpstr>
      <vt:lpstr>PowerPoint Presentation</vt:lpstr>
      <vt:lpstr>PowerPoint Presentation</vt:lpstr>
      <vt:lpstr>PowerPoint Presentation</vt:lpstr>
      <vt:lpstr>1.2 Napier’s Bones</vt:lpstr>
      <vt:lpstr>PowerPoint Presentation</vt:lpstr>
      <vt:lpstr>PowerPoint Presentation</vt:lpstr>
      <vt:lpstr>1.3 Multiplication Table</vt:lpstr>
      <vt:lpstr>PowerPoint Presentation</vt:lpstr>
      <vt:lpstr>PowerPoint Presentation</vt:lpstr>
      <vt:lpstr>The product a×b can be written as a difference of squares: </vt:lpstr>
      <vt:lpstr>To compute 6×14,we do the following:</vt:lpstr>
      <vt:lpstr>1.4 Interlude on prime factorization</vt:lpstr>
      <vt:lpstr>1.5 Parabolic Multiplication</vt:lpstr>
      <vt:lpstr>PowerPoint Presentation</vt:lpstr>
      <vt:lpstr>WHY?????</vt:lpstr>
      <vt:lpstr>PowerPoint Presentation</vt:lpstr>
      <vt:lpstr>1.5 Interlude on nomograms</vt:lpstr>
      <vt:lpstr>A nomogram to compute the arithmetic mean</vt:lpstr>
      <vt:lpstr>A nomogram to compute products</vt:lpstr>
      <vt:lpstr>قاعده کلی</vt:lpstr>
      <vt:lpstr>توانهای بسیار بزرگ</vt:lpstr>
      <vt:lpstr>یافتن راهی برای محاسبه تعداد ارقام اعداد بزرگ؟؟؟  </vt:lpstr>
      <vt:lpstr>PowerPoint Presentation</vt:lpstr>
      <vt:lpstr>بازی شطرنج</vt:lpstr>
      <vt:lpstr>یک ملکه در بازی شطرنج با یک توریست درگیر شد...</vt:lpstr>
      <vt:lpstr>ودر اخر توریست برنده شد.</vt:lpstr>
      <vt:lpstr>PowerPoint Presentation</vt:lpstr>
      <vt:lpstr>توریست پاسخ داد:</vt:lpstr>
      <vt:lpstr>ملکه از درخواست کوچک توریست بسیار خوشحال شدو سریعا بادرخواست موافقت کرد. اما ملکه نمی دانست که صفحه ی شطرنج 64مربع دارد و درواقع توریست 2به توان 63 دانه برنج خواسته که می شود 9223372036854885808دانه برنج عددی با19رقم .   </vt:lpstr>
      <vt:lpstr>آیا میدانید چگونه میتوان       را تقریب زد؟  ابتدا چون این عدد دارای19رقم است پس از10به توان 19بزرگتر است.    </vt:lpstr>
      <vt:lpstr>فرض:هر قاشق1میلی لیتر برنج(100دانه برنج)را نگه میدارد.</vt:lpstr>
      <vt:lpstr>PowerPoint Presentation</vt:lpstr>
      <vt:lpstr>PowerPoint Presentation</vt:lpstr>
      <vt:lpstr>بازی با اعداد:بازی با4تا2.   کدام عدد از بقیه بزرگتر است؟     </vt:lpstr>
      <vt:lpstr>PowerPoint Presentation</vt:lpstr>
      <vt:lpstr>کدام بزرگتر است؟</vt:lpstr>
      <vt:lpstr>PowerPoint Presentation</vt:lpstr>
      <vt:lpstr>اصلا!!!</vt:lpstr>
      <vt:lpstr>اعداد غول پیکر</vt:lpstr>
      <vt:lpstr>براورد یا تخمین اندازه اعداد بزرگ</vt:lpstr>
      <vt:lpstr>قواعد کلی</vt:lpstr>
      <vt:lpstr>اعداد یونانی</vt:lpstr>
      <vt:lpstr>توان های کسری:</vt:lpstr>
      <vt:lpstr>سری های توانی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Logarithms</dc:title>
  <dc:creator>hp</dc:creator>
  <cp:lastModifiedBy>hp</cp:lastModifiedBy>
  <cp:revision>48</cp:revision>
  <dcterms:created xsi:type="dcterms:W3CDTF">2013-05-16T07:40:01Z</dcterms:created>
  <dcterms:modified xsi:type="dcterms:W3CDTF">2013-05-23T06:31:30Z</dcterms:modified>
</cp:coreProperties>
</file>