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671" autoAdjust="0"/>
  </p:normalViewPr>
  <p:slideViewPr>
    <p:cSldViewPr>
      <p:cViewPr>
        <p:scale>
          <a:sx n="80" d="100"/>
          <a:sy n="80" d="100"/>
        </p:scale>
        <p:origin x="-15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0-15T17:37:15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8756 13791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0-17T16:24:11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22845 17859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8CC8782-ED51-42EB-BEDB-1F8A3E06D1B3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4ADABD-15DA-4A86-B04B-0DAD3C40D2AE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575;&#1616;&#1579;&#1618;&#1606;&#1575;&#1593;&#1614;&#1588;&#1614;&#1614;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578;&#1589;&#1575;&#1608;&#1740;&#1585;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1605;&#1575;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2;&#1618;&#1583;&#1575;&#1605;.docx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23" y="1557512"/>
            <a:ext cx="6552728" cy="35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438400"/>
            <a:ext cx="6264696" cy="3222848"/>
          </a:xfrm>
        </p:spPr>
        <p:txBody>
          <a:bodyPr/>
          <a:lstStyle/>
          <a:p>
            <a:pPr algn="just"/>
            <a:r>
              <a:rPr lang="fa-IR" dirty="0"/>
              <a:t>اکنون به يکی از دو پرسش زیر پاسخ دهید.</a:t>
            </a:r>
          </a:p>
          <a:p>
            <a:pPr algn="just"/>
            <a:r>
              <a:rPr lang="fa-IR" dirty="0"/>
              <a:t>- مِنْ أیْنَ أنتَ؟ - أَنا مِنْ </a:t>
            </a:r>
            <a:r>
              <a:rPr lang="fa-IR" dirty="0" smtClean="0"/>
              <a:t>تهران </a:t>
            </a:r>
            <a:r>
              <a:rPr lang="fa-IR" dirty="0"/>
              <a:t>. </a:t>
            </a:r>
            <a:r>
              <a:rPr lang="fa-IR" dirty="0" smtClean="0"/>
              <a:t>أَنا تهرانی</a:t>
            </a:r>
          </a:p>
          <a:p>
            <a:pPr algn="just"/>
            <a:r>
              <a:rPr lang="fa-IR" dirty="0" smtClean="0"/>
              <a:t>مِنْ </a:t>
            </a:r>
            <a:r>
              <a:rPr lang="fa-IR" dirty="0"/>
              <a:t>أیْنَ أنتِ؟ - </a:t>
            </a:r>
            <a:r>
              <a:rPr lang="fa-IR" dirty="0" smtClean="0"/>
              <a:t>0</a:t>
            </a:r>
          </a:p>
          <a:p>
            <a:pPr algn="just"/>
            <a:r>
              <a:rPr lang="fa-IR" dirty="0" smtClean="0"/>
              <a:t>3</a:t>
            </a:r>
            <a:r>
              <a:rPr lang="fa-IR" dirty="0"/>
              <a:t>. اصطلاح «عَلَيْﻚَ بِ » به معنای «بر تو لازم است « ،» تو بايد » است؛ </a:t>
            </a:r>
            <a:endParaRPr lang="fa-IR" dirty="0" smtClean="0"/>
          </a:p>
          <a:p>
            <a:pPr algn="just"/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algn="just"/>
            <a:r>
              <a:rPr lang="fa-IR" dirty="0"/>
              <a:t>عَلَيْﻚَ بِالْخُروجِ. = بر تو لازم است خارج شوی. تو بايد خارج شوی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20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ترجمهٔ اين جمله ها چيست؟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عَلَيْﻚَ بِالشُّکْرِ. </a:t>
            </a:r>
            <a:r>
              <a:rPr lang="fa-IR" dirty="0" smtClean="0">
                <a:solidFill>
                  <a:srgbClr val="FF0000"/>
                </a:solidFill>
              </a:rPr>
              <a:t>شکر برای تو لازم است.</a:t>
            </a:r>
          </a:p>
          <a:p>
            <a:endParaRPr lang="fa-IR" dirty="0">
              <a:solidFill>
                <a:srgbClr val="FF0000"/>
              </a:solidFill>
            </a:endParaRPr>
          </a:p>
          <a:p>
            <a:endParaRPr lang="fa-IR" dirty="0" smtClean="0"/>
          </a:p>
          <a:p>
            <a:r>
              <a:rPr lang="fa-IR" dirty="0" smtClean="0"/>
              <a:t> عَلَيْﻚَ </a:t>
            </a:r>
            <a:r>
              <a:rPr lang="fa-IR" dirty="0"/>
              <a:t>بِالصَّبْرِ. </a:t>
            </a:r>
            <a:r>
              <a:rPr lang="fa-IR" dirty="0" smtClean="0">
                <a:solidFill>
                  <a:srgbClr val="FF0000"/>
                </a:solidFill>
              </a:rPr>
              <a:t>صبر برای تو لازم است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640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التَّمارين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00B050"/>
                </a:solidFill>
              </a:rPr>
              <a:t>التَّمْرينُ الْوَّلُ</a:t>
            </a:r>
            <a:r>
              <a:rPr lang="fa-IR" dirty="0"/>
              <a:t>: با توجّه به تصوير به پرسش های زير پاسخ کوتاه دهيد.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9491" y="3068959"/>
            <a:ext cx="1944216" cy="1457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495313" y="3185552"/>
            <a:ext cx="1944216" cy="1340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91" y="3068960"/>
            <a:ext cx="1944216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13" y="3068959"/>
            <a:ext cx="1944216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4623827"/>
            <a:ext cx="2880320" cy="6053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/>
              <a:t>أینَ الْبَقَرَةُ</a:t>
            </a:r>
            <a:r>
              <a:rPr lang="fa-IR" dirty="0" smtClean="0"/>
              <a:t>؟</a:t>
            </a:r>
            <a:r>
              <a:rPr lang="fa-IR" dirty="0" smtClean="0">
                <a:solidFill>
                  <a:srgbClr val="FF0000"/>
                </a:solidFill>
              </a:rPr>
              <a:t> گاو کجاست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1027261" y="4623827"/>
            <a:ext cx="2880320" cy="6053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/>
              <a:t>أینَ الْبَیتانِ</a:t>
            </a:r>
            <a:r>
              <a:rPr lang="fa-IR" dirty="0" smtClean="0"/>
              <a:t>؟ </a:t>
            </a:r>
            <a:r>
              <a:rPr lang="fa-IR" dirty="0" smtClean="0">
                <a:solidFill>
                  <a:srgbClr val="FF0000"/>
                </a:solidFill>
              </a:rPr>
              <a:t>خانه ها کجا اند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737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التَّمْرينُ الثّاني: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38400"/>
            <a:ext cx="7488832" cy="3294856"/>
          </a:xfrm>
        </p:spPr>
        <p:txBody>
          <a:bodyPr/>
          <a:lstStyle/>
          <a:p>
            <a:r>
              <a:rPr lang="fa-IR" dirty="0"/>
              <a:t>با توجّه به تصوير به پرسش های زیر پاسخ کوتاه دهيد.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49816"/>
            <a:ext cx="1628775" cy="276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9215" y="2798496"/>
            <a:ext cx="5885976" cy="28114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/>
              <a:t>1-أیْنَ </a:t>
            </a:r>
            <a:r>
              <a:rPr lang="fa-IR" dirty="0"/>
              <a:t>الْوَلَدُ</a:t>
            </a:r>
            <a:r>
              <a:rPr lang="fa-IR" dirty="0" smtClean="0"/>
              <a:t>؟ </a:t>
            </a:r>
            <a:r>
              <a:rPr lang="fa-IR" sz="2000" dirty="0" smtClean="0">
                <a:solidFill>
                  <a:srgbClr val="FF0000"/>
                </a:solidFill>
              </a:rPr>
              <a:t>جنب البقره</a:t>
            </a:r>
            <a:r>
              <a:rPr lang="fa-IR" sz="2000" dirty="0" smtClean="0"/>
              <a:t> </a:t>
            </a:r>
          </a:p>
          <a:p>
            <a:endParaRPr lang="fa-IR" dirty="0" smtClean="0"/>
          </a:p>
          <a:p>
            <a:r>
              <a:rPr lang="fa-IR" dirty="0" smtClean="0"/>
              <a:t>2 -أیْنَ السَّیّارَةُ؟</a:t>
            </a:r>
            <a:r>
              <a:rPr lang="fa-IR" sz="2000" dirty="0" smtClean="0">
                <a:solidFill>
                  <a:srgbClr val="FF0000"/>
                </a:solidFill>
              </a:rPr>
              <a:t>جنب الشجره</a:t>
            </a:r>
            <a:endParaRPr lang="fa-IR" dirty="0" smtClean="0"/>
          </a:p>
          <a:p>
            <a:r>
              <a:rPr lang="fa-IR" dirty="0" smtClean="0"/>
              <a:t> </a:t>
            </a:r>
          </a:p>
          <a:p>
            <a:r>
              <a:rPr lang="fa-IR" dirty="0" smtClean="0"/>
              <a:t>-</a:t>
            </a:r>
            <a:r>
              <a:rPr lang="fa-IR" dirty="0"/>
              <a:t>3 أیْنَ الرَّجُلُ؟ </a:t>
            </a:r>
            <a:r>
              <a:rPr lang="fa-IR" sz="2000" dirty="0" smtClean="0">
                <a:solidFill>
                  <a:srgbClr val="FF0000"/>
                </a:solidFill>
              </a:rPr>
              <a:t>فی السیاره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/>
              <a:t>4</a:t>
            </a:r>
            <a:r>
              <a:rPr lang="fa-IR" dirty="0" smtClean="0"/>
              <a:t>- </a:t>
            </a:r>
            <a:r>
              <a:rPr lang="fa-IR" dirty="0"/>
              <a:t>أیْنَ </a:t>
            </a:r>
            <a:r>
              <a:rPr lang="fa-IR" dirty="0" smtClean="0"/>
              <a:t>الْمَرْأَةُ؟</a:t>
            </a:r>
            <a:r>
              <a:rPr lang="fa-IR" sz="2000" dirty="0" smtClean="0">
                <a:solidFill>
                  <a:srgbClr val="FF0000"/>
                </a:solidFill>
              </a:rPr>
              <a:t>جنب الکرسی</a:t>
            </a:r>
            <a:endParaRPr lang="fa-IR" dirty="0" smtClean="0"/>
          </a:p>
          <a:p>
            <a:endParaRPr lang="fa-IR" dirty="0"/>
          </a:p>
          <a:p>
            <a:r>
              <a:rPr lang="fa-IR" dirty="0"/>
              <a:t>٥- ماذا عَلَی السَّیّارَةِ</a:t>
            </a:r>
            <a:r>
              <a:rPr lang="fa-IR" dirty="0" smtClean="0"/>
              <a:t>؟ </a:t>
            </a:r>
            <a:r>
              <a:rPr lang="fa-IR" dirty="0" smtClean="0">
                <a:solidFill>
                  <a:srgbClr val="FF0000"/>
                </a:solidFill>
              </a:rPr>
              <a:t>الحقیبه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212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التَّمْرينُ الثّالِثُ: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ترجمه کنيد.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2830974"/>
            <a:ext cx="6912768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/>
              <a:t>أیْنَ </a:t>
            </a:r>
            <a:r>
              <a:rPr lang="fa-IR" dirty="0"/>
              <a:t>الْمَکتَبَةُ؟ - عَلَی الْيَمينِ</a:t>
            </a:r>
            <a:r>
              <a:rPr lang="fa-IR" dirty="0" smtClean="0"/>
              <a:t>. </a:t>
            </a:r>
            <a:r>
              <a:rPr lang="fa-IR" dirty="0" smtClean="0">
                <a:solidFill>
                  <a:srgbClr val="FF0000"/>
                </a:solidFill>
              </a:rPr>
              <a:t>سمت راست</a:t>
            </a:r>
            <a:endParaRPr lang="fa-IR" dirty="0" smtClean="0"/>
          </a:p>
          <a:p>
            <a:r>
              <a:rPr lang="fa-IR" dirty="0" smtClean="0"/>
              <a:t> </a:t>
            </a:r>
          </a:p>
          <a:p>
            <a:r>
              <a:rPr lang="fa-IR" dirty="0" smtClean="0"/>
              <a:t>2 </a:t>
            </a:r>
            <a:r>
              <a:rPr lang="fa-IR" dirty="0"/>
              <a:t>- أیْنَ الْبُسْتانُ؟ - عَلَی </a:t>
            </a:r>
            <a:r>
              <a:rPr lang="fa-IR" dirty="0" smtClean="0"/>
              <a:t>الْيَسارِ.</a:t>
            </a:r>
            <a:r>
              <a:rPr lang="fa-IR" dirty="0" smtClean="0">
                <a:solidFill>
                  <a:srgbClr val="FF0000"/>
                </a:solidFill>
              </a:rPr>
              <a:t>سمت چپ</a:t>
            </a:r>
            <a:endParaRPr lang="fa-IR" dirty="0" smtClean="0"/>
          </a:p>
          <a:p>
            <a:r>
              <a:rPr lang="fa-IR" dirty="0" smtClean="0"/>
              <a:t> </a:t>
            </a:r>
          </a:p>
          <a:p>
            <a:r>
              <a:rPr lang="fa-IR" dirty="0" smtClean="0"/>
              <a:t>3 </a:t>
            </a:r>
            <a:r>
              <a:rPr lang="fa-IR" dirty="0"/>
              <a:t>- أیْنَ مَدينةُ بَدرَة؟ - قَريبَةٌ مِنْ إیلام. 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٤ </a:t>
            </a:r>
            <a:r>
              <a:rPr lang="fa-IR" dirty="0"/>
              <a:t>- أیْنَ الْمِفْتاحُ؟ - هُناكَ؛ عَلَی </a:t>
            </a:r>
            <a:r>
              <a:rPr lang="fa-IR" dirty="0" smtClean="0"/>
              <a:t>الْبابِ.</a:t>
            </a:r>
            <a:r>
              <a:rPr lang="fa-IR" dirty="0" smtClean="0">
                <a:solidFill>
                  <a:srgbClr val="FF0000"/>
                </a:solidFill>
              </a:rPr>
              <a:t>آنجا برروی در خانه</a:t>
            </a:r>
            <a:r>
              <a:rPr lang="fa-IR" dirty="0" smtClean="0"/>
              <a:t> </a:t>
            </a:r>
          </a:p>
          <a:p>
            <a:r>
              <a:rPr lang="fa-IR" dirty="0" smtClean="0"/>
              <a:t> </a:t>
            </a:r>
          </a:p>
          <a:p>
            <a:r>
              <a:rPr lang="fa-IR" dirty="0" smtClean="0"/>
              <a:t>٥ </a:t>
            </a:r>
            <a:r>
              <a:rPr lang="fa-IR" dirty="0"/>
              <a:t>- مِنْ أَيْنَ أَنتَ؟ - أَنا مِنَ الْيَمَن. </a:t>
            </a:r>
            <a:r>
              <a:rPr lang="fa-IR" dirty="0" smtClean="0">
                <a:solidFill>
                  <a:srgbClr val="FF0000"/>
                </a:solidFill>
              </a:rPr>
              <a:t>من از یمن</a:t>
            </a:r>
            <a:endParaRPr lang="fa-I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224200" y="642924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4840" y="6419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19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000" dirty="0">
                <a:solidFill>
                  <a:srgbClr val="00B050"/>
                </a:solidFill>
              </a:rPr>
              <a:t>ورود به واژنامه </a:t>
            </a:r>
            <a:br>
              <a:rPr lang="fa-IR" sz="2000" dirty="0">
                <a:solidFill>
                  <a:srgbClr val="00B050"/>
                </a:solidFill>
              </a:rPr>
            </a:br>
            <a:endParaRPr lang="fa-IR" sz="2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528392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/>
              <a:t>ورود به واژنامه کلیک کنید</a:t>
            </a:r>
            <a:endParaRPr lang="fa-IR" sz="3600" dirty="0"/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3203848" y="3356992"/>
            <a:ext cx="273630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dirty="0"/>
              <a:t>الْمُعْجَم: واژه نامه </a:t>
            </a:r>
            <a:r>
              <a:rPr lang="fa-IR" sz="2000" dirty="0" smtClean="0"/>
              <a:t>(30 کلمه)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9091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. النَّظَرُ في ثَلاثَةِ أَشْياءَ، عِبادَةٌ: «النَّظَرُ في الْمُصْحَفِ » و «النَّظَرُ في وَجْهِ الْوالِدَينِ » و «النَّظَرُ في الْبَحْرِ </a:t>
            </a:r>
            <a:r>
              <a:rPr lang="fa-IR" dirty="0" smtClean="0"/>
              <a:t>.»</a:t>
            </a:r>
          </a:p>
          <a:p>
            <a:pPr indent="0">
              <a:buNone/>
            </a:pPr>
            <a:r>
              <a:rPr lang="fa-IR" dirty="0" smtClean="0">
                <a:solidFill>
                  <a:srgbClr val="FF0000"/>
                </a:solidFill>
              </a:rPr>
              <a:t>نگاه کردن به سه چیز عبادت است:((نگاه کردن به قرآن))و((نگاه کردن  به چهره پدر مادر))و((نگاه کردن به دریا)).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2. أَربَعَةٌ قَليلُها کَثيرٌ: «الْفَقْرُ وَ الْوَجَعُ وَ الْعَداوَةُ وَ النّارُ. </a:t>
            </a:r>
            <a:r>
              <a:rPr lang="fa-IR" dirty="0" smtClean="0"/>
              <a:t>»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چهار        بسیار</a:t>
            </a:r>
            <a:r>
              <a:rPr lang="fa-IR" dirty="0" smtClean="0">
                <a:solidFill>
                  <a:srgbClr val="FF0000"/>
                </a:solidFill>
                <a:sym typeface="Wingdings" panose="05000000000000000000" pitchFamily="2" charset="2"/>
              </a:rPr>
              <a:t>:((فقر و درد و دشمنی و آتش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38400"/>
            <a:ext cx="6656784" cy="3048001"/>
          </a:xfrm>
        </p:spPr>
        <p:txBody>
          <a:bodyPr/>
          <a:lstStyle/>
          <a:p>
            <a:r>
              <a:rPr lang="fa-IR" dirty="0"/>
              <a:t>3. خَمْسَةُ أشياءَ، حَسَنَةٌ في النّاسِ: «الْعِلْمُ وَ الْعَدْلُ وَ السَّخاوَةُ وَ الصَّبْرُ وَ الْحَياءُ. »</a:t>
            </a:r>
          </a:p>
          <a:p>
            <a:pPr indent="0">
              <a:buNone/>
            </a:pPr>
            <a:r>
              <a:rPr lang="fa-IR" dirty="0" smtClean="0">
                <a:solidFill>
                  <a:srgbClr val="FF0000"/>
                </a:solidFill>
              </a:rPr>
              <a:t>پنج چیز خوب در مردم است</a:t>
            </a:r>
            <a:r>
              <a:rPr lang="fa-IR" dirty="0" smtClean="0">
                <a:solidFill>
                  <a:srgbClr val="FF0000"/>
                </a:solidFill>
                <a:sym typeface="Wingdings" panose="05000000000000000000" pitchFamily="2" charset="2"/>
              </a:rPr>
              <a:t>:(علم و عدل و بخشندگی و صبر و شرم.)</a:t>
            </a:r>
            <a:endParaRPr lang="fa-IR" dirty="0" smtClean="0">
              <a:solidFill>
                <a:srgbClr val="FF0000"/>
              </a:solidFill>
            </a:endParaRPr>
          </a:p>
          <a:p>
            <a:endParaRPr lang="fa-IR" dirty="0"/>
          </a:p>
          <a:p>
            <a:endParaRPr lang="fa-IR" dirty="0" smtClean="0"/>
          </a:p>
          <a:p>
            <a:pPr algn="ctr"/>
            <a:r>
              <a:rPr lang="fa-IR" dirty="0">
                <a:solidFill>
                  <a:srgbClr val="FF0000"/>
                </a:solidFill>
              </a:rPr>
              <a:t>هر سه عبارت حکیمانه از رسولُ </a:t>
            </a:r>
            <a:r>
              <a:rPr lang="fa-IR" dirty="0" smtClean="0">
                <a:solidFill>
                  <a:srgbClr val="FF0000"/>
                </a:solidFill>
              </a:rPr>
              <a:t>اللّه(ص)  است</a:t>
            </a:r>
            <a:r>
              <a:rPr lang="fa-I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2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کَمْ ؟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2204864"/>
            <a:ext cx="1776797" cy="14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32960" y="3717032"/>
            <a:ext cx="2339439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کَمْ «قُلْ » في بِدايَةِ هٰذِهِ </a:t>
            </a:r>
            <a:r>
              <a:rPr lang="fa-IR" dirty="0" smtClean="0"/>
              <a:t>السُّوَرِ</a:t>
            </a:r>
          </a:p>
          <a:p>
            <a:pPr algn="ctr"/>
            <a:r>
              <a:rPr lang="fa-IR" dirty="0" smtClean="0"/>
              <a:t>أَرْبَعَةٌ؟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5" y="2204864"/>
            <a:ext cx="18002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5224" y="3717032"/>
            <a:ext cx="2339439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کَمْ یَوماً أيّامُ </a:t>
            </a:r>
            <a:r>
              <a:rPr lang="fa-IR" dirty="0" smtClean="0"/>
              <a:t>الأسُْبوعِ</a:t>
            </a:r>
          </a:p>
          <a:p>
            <a:pPr algn="ctr"/>
            <a:r>
              <a:rPr lang="fa-IR" dirty="0" smtClean="0"/>
              <a:t> </a:t>
            </a:r>
            <a:r>
              <a:rPr lang="fa-IR" dirty="0"/>
              <a:t>سَبْعَةٌ.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5" y="2204864"/>
            <a:ext cx="18002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8913" y="3717032"/>
            <a:ext cx="2339439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کَمْ جَوّالاً هُنا؟</a:t>
            </a:r>
          </a:p>
          <a:p>
            <a:pPr algn="ctr"/>
            <a:r>
              <a:rPr lang="fa-IR" dirty="0" smtClean="0"/>
              <a:t>ثَلاثَةٌ</a:t>
            </a:r>
            <a:r>
              <a:rPr lang="fa-I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5086" y="4725144"/>
            <a:ext cx="2339439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چند قل در شروع این سوره است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چهار قل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7350" y="4725144"/>
            <a:ext cx="2339439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هفته چند روز است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هفت روز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039" y="4725144"/>
            <a:ext cx="2339439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چند تلفن اینجاست 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سه تلفن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نام تهیه </a:t>
            </a:r>
            <a:r>
              <a:rPr lang="fa-IR" sz="2800" dirty="0" smtClean="0"/>
              <a:t>کننده:امید زمانی </a:t>
            </a:r>
          </a:p>
          <a:p>
            <a:r>
              <a:rPr lang="fa-IR" sz="2800" dirty="0" smtClean="0"/>
              <a:t>موضوع </a:t>
            </a:r>
            <a:r>
              <a:rPr lang="fa-IR" sz="2800" dirty="0" smtClean="0"/>
              <a:t>: درس 3عربی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788693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1738994" cy="121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5"/>
            <a:ext cx="1656184" cy="11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5"/>
            <a:ext cx="1728192" cy="11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2160" y="3865262"/>
            <a:ext cx="2088232" cy="643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کَمْ عَدَدُ الْمَفاتيحِ؟ </a:t>
            </a:r>
            <a:endParaRPr lang="fa-IR" dirty="0" smtClean="0"/>
          </a:p>
          <a:p>
            <a:pPr algn="ctr"/>
            <a:r>
              <a:rPr lang="fa-IR" dirty="0" smtClean="0"/>
              <a:t>خَمْسَةٌ</a:t>
            </a:r>
            <a:r>
              <a:rPr lang="fa-I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3865262"/>
            <a:ext cx="2088232" cy="643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کَمْ کِتاباً هُنا؟ </a:t>
            </a:r>
            <a:endParaRPr lang="fa-IR" dirty="0" smtClean="0"/>
          </a:p>
          <a:p>
            <a:pPr algn="ctr"/>
            <a:r>
              <a:rPr lang="fa-IR" dirty="0" smtClean="0"/>
              <a:t>ثَمانيَةٌ</a:t>
            </a:r>
            <a:r>
              <a:rPr lang="fa-I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636" y="3865262"/>
            <a:ext cx="2088232" cy="643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b"/>
          <a:lstStyle/>
          <a:p>
            <a:pPr algn="ctr"/>
            <a:endParaRPr lang="fa-IR" dirty="0" smtClean="0"/>
          </a:p>
          <a:p>
            <a:pPr algn="ctr"/>
            <a:r>
              <a:rPr lang="fa-IR" dirty="0" smtClean="0"/>
              <a:t>کمْ </a:t>
            </a:r>
            <a:r>
              <a:rPr lang="fa-IR" dirty="0"/>
              <a:t>لاعِباً في الصّورةِ</a:t>
            </a:r>
            <a:r>
              <a:rPr lang="fa-IR" dirty="0" smtClean="0"/>
              <a:t>؟</a:t>
            </a:r>
            <a:endParaRPr lang="fa-IR" dirty="0"/>
          </a:p>
          <a:p>
            <a:pPr algn="ctr"/>
            <a:r>
              <a:rPr lang="fa-IR" dirty="0" smtClean="0"/>
              <a:t>سِتَّةٌ.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6012160" y="4941168"/>
            <a:ext cx="2088232" cy="643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چند عدد کلید اینجاست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پنج عدد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4941169"/>
            <a:ext cx="2088232" cy="6438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چند کتاب اینجاست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هشت کتاب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636" y="4941168"/>
            <a:ext cx="2088232" cy="643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b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دراین عکس چند بازیکن است</a:t>
            </a:r>
          </a:p>
        </p:txBody>
      </p:sp>
    </p:spTree>
    <p:extLst>
      <p:ext uri="{BB962C8B-B14F-4D97-AF65-F5344CB8AC3E}">
        <p14:creationId xmlns:p14="http://schemas.microsoft.com/office/powerpoint/2010/main" val="19863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{بدانيم}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384376"/>
          </a:xfrm>
        </p:spPr>
        <p:txBody>
          <a:bodyPr>
            <a:normAutofit/>
          </a:bodyPr>
          <a:lstStyle/>
          <a:p>
            <a:r>
              <a:rPr lang="fa-IR" sz="2400" dirty="0"/>
              <a:t>1.عددهای اصلی:</a:t>
            </a:r>
          </a:p>
          <a:p>
            <a:r>
              <a:rPr lang="fa-IR" sz="2400" dirty="0"/>
              <a:t>١- واحِد ٢- اِثْنانِ ٣- ثَلاثَة ٤- أرْبَعَة ٥- خَمْسَة ٦- سِتَّة</a:t>
            </a:r>
          </a:p>
          <a:p>
            <a:r>
              <a:rPr lang="fa-IR" sz="2400" dirty="0"/>
              <a:t>٧- سَبْعَة ٨- ثَمانیَة ٩- تِسْعَة ١٠ - عَشَرَة ١١ - أحَدَعَشَرَ ١٢ - اِثْناعَشَرَ</a:t>
            </a:r>
          </a:p>
          <a:p>
            <a:r>
              <a:rPr lang="fa-IR" sz="2400" dirty="0"/>
              <a:t>2. کلمهٔ پرسشی «کَمْ » به معنای «چند » است؛ مثال: کَمْ شَخْصاً جَنْبَ الْبَحْرِ؟ - عَشَرَةٌ.</a:t>
            </a:r>
          </a:p>
        </p:txBody>
      </p:sp>
    </p:spTree>
    <p:extLst>
      <p:ext uri="{BB962C8B-B14F-4D97-AF65-F5344CB8AC3E}">
        <p14:creationId xmlns:p14="http://schemas.microsoft.com/office/powerpoint/2010/main" val="16046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التَّمارين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التَّمْرينُ الأَوَّلُ: در جاهای خالی عددهای </a:t>
            </a:r>
            <a:r>
              <a:rPr lang="fa-IR" dirty="0" smtClean="0"/>
              <a:t>مناسب </a:t>
            </a:r>
            <a:r>
              <a:rPr lang="fa-IR" dirty="0"/>
              <a:t>بنويسيد</a:t>
            </a:r>
            <a:r>
              <a:rPr lang="fa-IR" dirty="0" smtClean="0"/>
              <a:t>.</a:t>
            </a:r>
          </a:p>
          <a:p>
            <a:r>
              <a:rPr lang="fa-IR" dirty="0"/>
              <a:t>واحِد- </a:t>
            </a:r>
            <a:r>
              <a:rPr lang="fa-IR" dirty="0">
                <a:solidFill>
                  <a:srgbClr val="FF0000"/>
                </a:solidFill>
              </a:rPr>
              <a:t>اِثْنانِ</a:t>
            </a:r>
            <a:r>
              <a:rPr lang="fa-IR" dirty="0"/>
              <a:t>- ثَلاثَة - أَرْبَعَة</a:t>
            </a:r>
          </a:p>
          <a:p>
            <a:r>
              <a:rPr lang="fa-IR" dirty="0"/>
              <a:t>خَمْسَة - </a:t>
            </a:r>
            <a:r>
              <a:rPr lang="fa-IR" dirty="0" smtClean="0">
                <a:solidFill>
                  <a:srgbClr val="FF0000"/>
                </a:solidFill>
              </a:rPr>
              <a:t>سِتَّة </a:t>
            </a:r>
            <a:r>
              <a:rPr lang="fa-IR" dirty="0" smtClean="0"/>
              <a:t>- </a:t>
            </a:r>
            <a:r>
              <a:rPr lang="fa-IR" dirty="0"/>
              <a:t>سَبْعَة - ثَمانيَة</a:t>
            </a:r>
          </a:p>
          <a:p>
            <a:r>
              <a:rPr lang="fa-IR" dirty="0"/>
              <a:t>- </a:t>
            </a:r>
            <a:r>
              <a:rPr lang="fa-IR" dirty="0" smtClean="0">
                <a:solidFill>
                  <a:srgbClr val="FF0000"/>
                </a:solidFill>
              </a:rPr>
              <a:t>تِسْعَه</a:t>
            </a:r>
            <a:r>
              <a:rPr lang="fa-IR" dirty="0" smtClean="0"/>
              <a:t>-َشَرَة </a:t>
            </a:r>
            <a:r>
              <a:rPr lang="fa-IR" dirty="0"/>
              <a:t>- أَحَدَ عَشَرَ-</a:t>
            </a:r>
            <a:r>
              <a:rPr lang="fa-IR" dirty="0">
                <a:solidFill>
                  <a:srgbClr val="FF0000"/>
                </a:solidFill>
              </a:rPr>
              <a:t>ِثْناعَشَر</a:t>
            </a:r>
          </a:p>
        </p:txBody>
      </p:sp>
    </p:spTree>
    <p:extLst>
      <p:ext uri="{BB962C8B-B14F-4D97-AF65-F5344CB8AC3E}">
        <p14:creationId xmlns:p14="http://schemas.microsoft.com/office/powerpoint/2010/main" val="20472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التَّمْرينُ </a:t>
            </a:r>
            <a:r>
              <a:rPr lang="fa-IR" dirty="0" smtClean="0"/>
              <a:t>الثّاني: </a:t>
            </a:r>
            <a:r>
              <a:rPr lang="fa-IR" dirty="0"/>
              <a:t>گزينۀ درست کدام است</a:t>
            </a:r>
            <a:r>
              <a:rPr lang="fa-IR" dirty="0" smtClean="0"/>
              <a:t>؟</a:t>
            </a:r>
          </a:p>
          <a:p>
            <a:r>
              <a:rPr lang="fa-IR" dirty="0"/>
              <a:t>١</a:t>
            </a:r>
            <a:r>
              <a:rPr lang="fa-IR" sz="2400" dirty="0"/>
              <a:t>. کَمْ أُسْبوعاً في الشَّهْرِ؟ عَشَرَة  </a:t>
            </a:r>
            <a:r>
              <a:rPr lang="fa-IR" sz="2400" dirty="0">
                <a:solidFill>
                  <a:srgbClr val="FF0000"/>
                </a:solidFill>
              </a:rPr>
              <a:t>أرَبَعَة </a:t>
            </a:r>
            <a:r>
              <a:rPr lang="fa-IR" sz="2400" dirty="0" smtClean="0">
                <a:solidFill>
                  <a:srgbClr val="FF0000"/>
                </a:solidFill>
              </a:rPr>
              <a:t></a:t>
            </a:r>
          </a:p>
          <a:p>
            <a:r>
              <a:rPr lang="fa-IR" sz="2400" dirty="0" smtClean="0"/>
              <a:t>٢. کَمْ صَفّاً في الْمَرْحَلَةِ الِابتِدائيَّةِ؟ </a:t>
            </a:r>
            <a:r>
              <a:rPr lang="fa-IR" sz="2400" dirty="0" smtClean="0">
                <a:solidFill>
                  <a:srgbClr val="FF0000"/>
                </a:solidFill>
              </a:rPr>
              <a:t>سِتَّة  </a:t>
            </a:r>
            <a:r>
              <a:rPr lang="fa-IR" sz="2400" dirty="0" smtClean="0"/>
              <a:t>اِثْنانِ 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07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التَّمْرينُ الثّالِثُ: ترجمه کنيد</a:t>
            </a:r>
            <a:r>
              <a:rPr lang="fa-IR" dirty="0" smtClean="0"/>
              <a:t>. </a:t>
            </a:r>
          </a:p>
          <a:p>
            <a:r>
              <a:rPr lang="fa-IR" dirty="0"/>
              <a:t>1. هوَ الَّذي خَلَقَ السَّماواتِ وَ الْرضَ في سِتَّةِ أیّامٍ . </a:t>
            </a:r>
            <a:r>
              <a:rPr lang="fa-IR" dirty="0" smtClean="0"/>
              <a:t>هود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او کسی است که خلق کرد آسمان و زمین را</a:t>
            </a:r>
          </a:p>
          <a:p>
            <a:r>
              <a:rPr lang="fa-IR" dirty="0"/>
              <a:t>2. إنَّ عِدَّةَ الشُّهورِ عِندَ اللّهِ اثْناعَشَرَ شَهْراً . توبه </a:t>
            </a:r>
            <a:r>
              <a:rPr lang="fa-IR" dirty="0" smtClean="0"/>
              <a:t>٣٦ </a:t>
            </a:r>
          </a:p>
          <a:p>
            <a:endParaRPr lang="fa-IR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3. </a:t>
            </a:r>
            <a:r>
              <a:rPr lang="fa-IR" dirty="0"/>
              <a:t>کَمْ يَوْماً أنتَ في السَّفَرِ؟ - تَقْريباً تِسْعَةُ أيّامٍ</a:t>
            </a:r>
            <a:r>
              <a:rPr lang="fa-IR" dirty="0" smtClean="0"/>
              <a:t>.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چند روز تو در سفر هستی؟-تقریبا نه روز</a:t>
            </a:r>
          </a:p>
        </p:txBody>
      </p:sp>
    </p:spTree>
    <p:extLst>
      <p:ext uri="{BB962C8B-B14F-4D97-AF65-F5344CB8AC3E}">
        <p14:creationId xmlns:p14="http://schemas.microsoft.com/office/powerpoint/2010/main" val="5352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نَظْرَةٌ إلَی الدَّرسِ الثّاني وَ الثّالثِ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indent="0" algn="ctr">
              <a:buNone/>
            </a:pPr>
            <a:r>
              <a:rPr lang="fa-IR" dirty="0" smtClean="0">
                <a:hlinkClick r:id="rId2" action="ppaction://hlinkfile"/>
              </a:rPr>
              <a:t>مشاهده جدول1</a:t>
            </a:r>
          </a:p>
          <a:p>
            <a:pPr indent="0" algn="ctr">
              <a:buNone/>
            </a:pPr>
            <a:r>
              <a:rPr lang="fa-IR" dirty="0" smtClean="0">
                <a:hlinkClick r:id="rId2" action="ppaction://hlinkfile"/>
              </a:rPr>
              <a:t>کلیک فرمایید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58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0" algn="ctr">
              <a:buNone/>
            </a:pPr>
            <a:r>
              <a:rPr lang="fa-IR" dirty="0">
                <a:hlinkClick r:id="rId2" action="ppaction://hlinkfile"/>
              </a:rPr>
              <a:t>مشاهده </a:t>
            </a:r>
            <a:r>
              <a:rPr lang="fa-IR" dirty="0" smtClean="0">
                <a:hlinkClick r:id="rId2" action="ppaction://hlinkfile"/>
              </a:rPr>
              <a:t>جدول2</a:t>
            </a:r>
          </a:p>
          <a:p>
            <a:pPr indent="0" algn="ctr">
              <a:buNone/>
            </a:pPr>
            <a:r>
              <a:rPr lang="fa-IR" dirty="0" smtClean="0">
                <a:hlinkClick r:id="rId2" action="ppaction://hlinkfile"/>
              </a:rPr>
              <a:t>کلیک </a:t>
            </a:r>
            <a:r>
              <a:rPr lang="fa-IR" dirty="0">
                <a:hlinkClick r:id="rId2" action="ppaction://hlinkfile"/>
              </a:rPr>
              <a:t>فرمایید</a:t>
            </a:r>
            <a:endParaRPr lang="fa-IR" dirty="0"/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96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88123"/>
            <a:ext cx="6336704" cy="3548554"/>
          </a:xfrm>
        </p:spPr>
      </p:pic>
    </p:spTree>
    <p:extLst>
      <p:ext uri="{BB962C8B-B14F-4D97-AF65-F5344CB8AC3E}">
        <p14:creationId xmlns:p14="http://schemas.microsoft.com/office/powerpoint/2010/main" val="37968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5400" dirty="0"/>
              <a:t>اَلدَّرسُ الثّالِثُ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904656" cy="27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3727" y="5085184"/>
            <a:ext cx="59046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أَینَ الطّالِباتُ؟ فِي الْمَدرَسَةِ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5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25488"/>
          </a:xfrm>
        </p:spPr>
        <p:txBody>
          <a:bodyPr anchor="t">
            <a:normAutofit fontScale="90000"/>
          </a:bodyPr>
          <a:lstStyle/>
          <a:p>
            <a:r>
              <a:rPr lang="fa-IR" dirty="0" smtClean="0">
                <a:solidFill>
                  <a:srgbClr val="00B050"/>
                </a:solidFill>
              </a:rPr>
              <a:t>برای ورود به واژه نامه کلیک کنید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38400"/>
            <a:ext cx="7560840" cy="3222848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12160" y="3501008"/>
            <a:ext cx="194421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ادامه</a:t>
            </a:r>
            <a:endParaRPr lang="fa-IR" sz="4400" dirty="0"/>
          </a:p>
        </p:txBody>
      </p:sp>
      <p:sp>
        <p:nvSpPr>
          <p:cNvPr id="9" name="Rectangle 8">
            <a:hlinkClick r:id="rId3" action="ppaction://hlinkfile"/>
          </p:cNvPr>
          <p:cNvSpPr/>
          <p:nvPr/>
        </p:nvSpPr>
        <p:spPr>
          <a:xfrm>
            <a:off x="1187624" y="3501008"/>
            <a:ext cx="194421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واژه نامه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3261797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ترجمه کنید: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488832" cy="338437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fa-IR" sz="1400" dirty="0"/>
              <a:t>1</a:t>
            </a:r>
            <a:r>
              <a:rPr lang="fa-IR" sz="2000" dirty="0"/>
              <a:t>. الْعْمالُ </a:t>
            </a:r>
            <a:r>
              <a:rPr lang="fa-IR" sz="2000" dirty="0" smtClean="0"/>
              <a:t>بِالنّيّاتِ.</a:t>
            </a:r>
            <a:r>
              <a:rPr lang="fa-IR" sz="2000" dirty="0" smtClean="0">
                <a:solidFill>
                  <a:srgbClr val="FF0000"/>
                </a:solidFill>
              </a:rPr>
              <a:t>کارها به نیات شما وابسته اند.</a:t>
            </a:r>
          </a:p>
          <a:p>
            <a:pPr indent="0">
              <a:buNone/>
            </a:pPr>
            <a:r>
              <a:rPr lang="fa-IR" sz="2000" dirty="0" smtClean="0"/>
              <a:t>2</a:t>
            </a:r>
            <a:r>
              <a:rPr lang="fa-IR" sz="2000" dirty="0"/>
              <a:t>. عَلَيْكَ بِمُداراةِ </a:t>
            </a:r>
            <a:r>
              <a:rPr lang="fa-IR" sz="2000" dirty="0" smtClean="0"/>
              <a:t>النّاسِ.</a:t>
            </a:r>
            <a:r>
              <a:rPr lang="fa-IR" sz="2000" dirty="0" smtClean="0">
                <a:solidFill>
                  <a:srgbClr val="FF0000"/>
                </a:solidFill>
              </a:rPr>
              <a:t>برتو لازم است مداراکردن با مردم.</a:t>
            </a:r>
            <a:r>
              <a:rPr lang="fa-IR" sz="2000" dirty="0" smtClean="0"/>
              <a:t> </a:t>
            </a:r>
          </a:p>
          <a:p>
            <a:pPr indent="0">
              <a:buNone/>
            </a:pPr>
            <a:r>
              <a:rPr lang="fa-IR" sz="2000" dirty="0" smtClean="0"/>
              <a:t>3. </a:t>
            </a:r>
            <a:r>
              <a:rPr lang="fa-IR" sz="2000" dirty="0"/>
              <a:t>حُسْنُ الْخُلُقِ نِصْفُ </a:t>
            </a:r>
            <a:r>
              <a:rPr lang="fa-IR" sz="2000" dirty="0" smtClean="0"/>
              <a:t>الدّينِ.</a:t>
            </a:r>
            <a:r>
              <a:rPr lang="fa-IR" sz="2000" dirty="0" smtClean="0">
                <a:solidFill>
                  <a:srgbClr val="FF0000"/>
                </a:solidFill>
              </a:rPr>
              <a:t>خوش اخلاقی نصف دین است.</a:t>
            </a:r>
            <a:r>
              <a:rPr lang="fa-IR" sz="2000" dirty="0" smtClean="0"/>
              <a:t> </a:t>
            </a:r>
          </a:p>
          <a:p>
            <a:pPr indent="0">
              <a:buNone/>
            </a:pPr>
            <a:r>
              <a:rPr lang="fa-IR" sz="2000" dirty="0" smtClean="0"/>
              <a:t>٤</a:t>
            </a:r>
            <a:r>
              <a:rPr lang="fa-IR" sz="2000" dirty="0"/>
              <a:t>. الْجَنَّةُ تَحْتَ أقْدامِ </a:t>
            </a:r>
            <a:r>
              <a:rPr lang="fa-IR" sz="2000" dirty="0" smtClean="0"/>
              <a:t>الْمَّهاتِ.</a:t>
            </a:r>
            <a:r>
              <a:rPr lang="fa-IR" sz="2000" dirty="0" smtClean="0">
                <a:solidFill>
                  <a:srgbClr val="FF0000"/>
                </a:solidFill>
              </a:rPr>
              <a:t>بهشت زیرپای مادران است.</a:t>
            </a:r>
            <a:r>
              <a:rPr lang="fa-IR" sz="2000" dirty="0" smtClean="0"/>
              <a:t> </a:t>
            </a:r>
          </a:p>
          <a:p>
            <a:pPr indent="0">
              <a:buNone/>
            </a:pPr>
            <a:r>
              <a:rPr lang="fa-IR" sz="2000" dirty="0" smtClean="0"/>
              <a:t>٥</a:t>
            </a:r>
            <a:r>
              <a:rPr lang="fa-IR" sz="2000" dirty="0"/>
              <a:t>. يَدُ اللّهِ مَعَ </a:t>
            </a:r>
            <a:r>
              <a:rPr lang="fa-IR" sz="2000" dirty="0" smtClean="0"/>
              <a:t>الْجَماعَةِ.</a:t>
            </a:r>
            <a:r>
              <a:rPr lang="fa-IR" sz="2000" dirty="0" smtClean="0">
                <a:solidFill>
                  <a:srgbClr val="FF0000"/>
                </a:solidFill>
              </a:rPr>
              <a:t>دست خدا همراه با جماعت است.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820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أیْنَ 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17" y="2204864"/>
            <a:ext cx="158417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12231"/>
            <a:ext cx="1584175" cy="119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1584176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31817" y="3414539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أیْنَ الْوَلَدُ؟ </a:t>
            </a:r>
          </a:p>
          <a:p>
            <a:pPr algn="ctr"/>
            <a:r>
              <a:rPr lang="fa-IR" dirty="0"/>
              <a:t>خَلْفَ الْبابِ.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78325" y="3414539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fa-IR" dirty="0"/>
              <a:t>أیْنَ السَّفينَةُ؟ </a:t>
            </a:r>
            <a:endParaRPr lang="fa-IR" dirty="0" smtClean="0"/>
          </a:p>
          <a:p>
            <a:pPr algn="ctr"/>
            <a:r>
              <a:rPr lang="fa-IR" dirty="0" smtClean="0"/>
              <a:t>الْخَليجِ </a:t>
            </a:r>
            <a:r>
              <a:rPr lang="fa-IR" dirty="0"/>
              <a:t>الْفارِسيِّ.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56" y="3414539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أیْنَ الرَّجُلُ؟</a:t>
            </a:r>
          </a:p>
          <a:p>
            <a:pPr algn="ctr"/>
            <a:r>
              <a:rPr lang="fa-IR" dirty="0" smtClean="0"/>
              <a:t>تَحْتَ </a:t>
            </a:r>
            <a:r>
              <a:rPr lang="fa-IR" dirty="0"/>
              <a:t>السَّیّارَةِ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0142" y="4365104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مرد کجاست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زیر خودرو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1817" y="4365104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پسر کجاست؟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پشت در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7904" y="4365104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کشتی کجاست؟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در خلیج فارس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344816" cy="4392488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132856"/>
            <a:ext cx="158417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45224"/>
            <a:ext cx="158417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19770"/>
            <a:ext cx="1584176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0151" y="3234195"/>
            <a:ext cx="158417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أیْنَ الرَّجُلُ؟ </a:t>
            </a:r>
            <a:endParaRPr lang="fa-IR" dirty="0" smtClean="0"/>
          </a:p>
          <a:p>
            <a:pPr algn="ctr"/>
            <a:r>
              <a:rPr lang="fa-IR" dirty="0" smtClean="0"/>
              <a:t>أمامَ </a:t>
            </a:r>
            <a:r>
              <a:rPr lang="fa-IR" dirty="0"/>
              <a:t>بابِ الْبَیتِ.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5" y="3234195"/>
            <a:ext cx="158417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أیْنَ البَيْتُ؟ </a:t>
            </a:r>
            <a:endParaRPr lang="fa-IR" dirty="0" smtClean="0"/>
          </a:p>
          <a:p>
            <a:pPr algn="ctr"/>
            <a:r>
              <a:rPr lang="fa-IR" dirty="0" smtClean="0"/>
              <a:t>فَوْقَ </a:t>
            </a:r>
            <a:r>
              <a:rPr lang="fa-IR" dirty="0"/>
              <a:t>الشَّجَرَةِ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1638" y="3234195"/>
            <a:ext cx="158417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أیْنَ الرَّجُلُ؟</a:t>
            </a:r>
          </a:p>
          <a:p>
            <a:pPr algn="ctr"/>
            <a:r>
              <a:rPr lang="fa-IR" dirty="0"/>
              <a:t>السَّیّارَتَینِ.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0150" y="4244738"/>
            <a:ext cx="158417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مرد کجاست؟ 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روبه روی درخانه </a:t>
            </a:r>
          </a:p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5894" y="4244738"/>
            <a:ext cx="158417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خانه کجاست؟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روی درخت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636" y="4244738"/>
            <a:ext cx="158417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مرد کجاست؟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بین خودرو ها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{بدانيم}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١. در پاسخ به «أیْنَ » از چنين کلماتی استفاده می کنيم.</a:t>
            </a:r>
          </a:p>
          <a:p>
            <a:r>
              <a:rPr lang="fa-IR" dirty="0"/>
              <a:t>فَوْقَ، تَحْتَ، أمامَ، خَلْفَ )وَراءَ(، جَنْبَ، عِنْدَ، حَوْلَ، بَیْنَ، في، عَلَی، عَلَی الْيَمينِ، عَلَی الْيَسارِ، هُنا،</a:t>
            </a:r>
          </a:p>
          <a:p>
            <a:r>
              <a:rPr lang="fa-IR" dirty="0"/>
              <a:t>هُناكَ</a:t>
            </a:r>
          </a:p>
          <a:p>
            <a:r>
              <a:rPr lang="fa-IR" dirty="0"/>
              <a:t>٢. برای اینکه از کسی بپرسیم «شما اهل کجا هستید؟ » از اصطلاح «مِنْ أیْنَ؟ » استفاده می کنيم</a:t>
            </a:r>
            <a:r>
              <a:rPr lang="fa-IR" dirty="0" smtClean="0"/>
              <a:t>؛                                                    </a:t>
            </a:r>
            <a:r>
              <a:rPr lang="fa-IR" dirty="0" smtClean="0">
                <a:hlinkClick r:id="rId2" action="ppaction://hlinksldjump"/>
              </a:rPr>
              <a:t>مثال صفحه بعد کلیک کنید</a:t>
            </a:r>
            <a:endParaRPr lang="fa-I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52160" y="49647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2800" y="4955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2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580112" y="2924944"/>
            <a:ext cx="1944216" cy="1028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691680" y="2924944"/>
            <a:ext cx="1944216" cy="1028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1944216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1944216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28084" y="4149080"/>
            <a:ext cx="244827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مِنْ أیْنَ أنتَ؟ - أَنا مِنْ مصر. </a:t>
            </a:r>
            <a:endParaRPr lang="fa-IR" dirty="0" smtClean="0"/>
          </a:p>
          <a:p>
            <a:pPr algn="ctr"/>
            <a:r>
              <a:rPr lang="fa-IR" dirty="0" smtClean="0"/>
              <a:t>(أنا مصريٌّ.)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1439652" y="4149080"/>
            <a:ext cx="244827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مِن أیْنَ أنتِ؟ - أنا مِنْ مصر. </a:t>
            </a:r>
            <a:endParaRPr lang="fa-IR" dirty="0" smtClean="0"/>
          </a:p>
          <a:p>
            <a:pPr algn="ctr"/>
            <a:r>
              <a:rPr lang="fa-IR" dirty="0"/>
              <a:t>(</a:t>
            </a:r>
            <a:r>
              <a:rPr lang="fa-IR" dirty="0" smtClean="0"/>
              <a:t>أنا </a:t>
            </a:r>
            <a:r>
              <a:rPr lang="fa-IR" dirty="0"/>
              <a:t>مصريَّةٌ</a:t>
            </a:r>
            <a:r>
              <a:rPr lang="fa-IR" dirty="0" smtClean="0"/>
              <a:t>.)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71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389</TotalTime>
  <Words>902</Words>
  <Application>Microsoft Office PowerPoint</Application>
  <PresentationFormat>On-screen Show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Couture</vt:lpstr>
      <vt:lpstr>PowerPoint Presentation</vt:lpstr>
      <vt:lpstr>PowerPoint Presentation</vt:lpstr>
      <vt:lpstr>اَلدَّرسُ الثّالِثُ</vt:lpstr>
      <vt:lpstr>برای ورود به واژه نامه کلیک کنید</vt:lpstr>
      <vt:lpstr>ترجمه کنید:</vt:lpstr>
      <vt:lpstr>أیْنَ ؟</vt:lpstr>
      <vt:lpstr>PowerPoint Presentation</vt:lpstr>
      <vt:lpstr>{بدانيم}</vt:lpstr>
      <vt:lpstr>مثال</vt:lpstr>
      <vt:lpstr>PowerPoint Presentation</vt:lpstr>
      <vt:lpstr>ترجمهٔ اين جمله ها چيست؟</vt:lpstr>
      <vt:lpstr>التَّمارين</vt:lpstr>
      <vt:lpstr>التَّمْرينُ الثّاني:</vt:lpstr>
      <vt:lpstr>التَّمْرينُ الثّالِثُ:</vt:lpstr>
      <vt:lpstr>ورود به واژنامه  </vt:lpstr>
      <vt:lpstr>PowerPoint Presentation</vt:lpstr>
      <vt:lpstr>PowerPoint Presentation</vt:lpstr>
      <vt:lpstr>PowerPoint Presentation</vt:lpstr>
      <vt:lpstr>کَمْ ؟</vt:lpstr>
      <vt:lpstr>PowerPoint Presentation</vt:lpstr>
      <vt:lpstr>{بدانيم}</vt:lpstr>
      <vt:lpstr>التَّمارين</vt:lpstr>
      <vt:lpstr>PowerPoint Presentation</vt:lpstr>
      <vt:lpstr>PowerPoint Presentation</vt:lpstr>
      <vt:lpstr>نَظْرَةٌ إلَی الدَّرسِ الثّاني وَ الثّالثِ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MRT Pack 20 DVDs</cp:lastModifiedBy>
  <cp:revision>32</cp:revision>
  <dcterms:created xsi:type="dcterms:W3CDTF">2015-10-14T10:50:46Z</dcterms:created>
  <dcterms:modified xsi:type="dcterms:W3CDTF">2015-11-14T18:12:49Z</dcterms:modified>
</cp:coreProperties>
</file>