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notesMasterIdLst>
    <p:notesMasterId r:id="rId21"/>
  </p:notesMasterIdLst>
  <p:handoutMasterIdLst>
    <p:handoutMasterId r:id="rId22"/>
  </p:handoutMasterIdLst>
  <p:sldIdLst>
    <p:sldId id="256" r:id="rId4"/>
    <p:sldId id="358" r:id="rId5"/>
    <p:sldId id="359" r:id="rId6"/>
    <p:sldId id="373" r:id="rId7"/>
    <p:sldId id="360" r:id="rId8"/>
    <p:sldId id="361" r:id="rId9"/>
    <p:sldId id="362" r:id="rId10"/>
    <p:sldId id="371" r:id="rId11"/>
    <p:sldId id="374" r:id="rId12"/>
    <p:sldId id="372" r:id="rId13"/>
    <p:sldId id="363" r:id="rId14"/>
    <p:sldId id="364" r:id="rId15"/>
    <p:sldId id="365" r:id="rId16"/>
    <p:sldId id="375" r:id="rId17"/>
    <p:sldId id="366" r:id="rId18"/>
    <p:sldId id="376" r:id="rId19"/>
    <p:sldId id="367" r:id="rId20"/>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864" y="-6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10/19/2013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fld id="{AA8A5E25-7D0F-45E3-8E2A-9EB3D4F62584}" type="datetimeFigureOut">
              <a:rPr lang="fa-IR" smtClean="0"/>
              <a:t>1434/12/15</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fld id="{4F45D6CF-004A-418D-BD43-D2007C39A751}" type="slidenum">
              <a:rPr lang="fa-IR" smtClean="0"/>
              <a:t>‹#›</a:t>
            </a:fld>
            <a:endParaRPr lang="fa-IR"/>
          </a:p>
        </p:txBody>
      </p:sp>
    </p:spTree>
    <p:extLst>
      <p:ext uri="{BB962C8B-B14F-4D97-AF65-F5344CB8AC3E}">
        <p14:creationId xmlns:p14="http://schemas.microsoft.com/office/powerpoint/2010/main" val="422009968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1434/12/15</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1434/12/15</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1434/12/15</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1434/12/15</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1434/12/15</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1434/12/15</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1434/12/15</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1434/12/15</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1434/12/15</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1434/12/15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1434/12/15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1434/12/15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1434/12/15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1434/12/15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1434/12/15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1434/12/15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1434/12/15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1434/12/15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1434/12/15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1434/12/15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1434/12/15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1434/12/15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1434/12/15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1434/12/15</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par>
    </p:tn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1434/12/15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2400" dirty="0" smtClean="0">
                <a:solidFill>
                  <a:srgbClr val="0070C0"/>
                </a:solidFill>
                <a:cs typeface="B Yekan" pitchFamily="2" charset="-78"/>
              </a:rPr>
              <a:t>دین و سرمایه داری</a:t>
            </a:r>
          </a:p>
          <a:p>
            <a:pPr eaLnBrk="1" fontAlgn="auto" hangingPunct="1">
              <a:spcAft>
                <a:spcPts val="0"/>
              </a:spcAft>
              <a:buFont typeface="Wingdings 2"/>
              <a:buNone/>
              <a:defRPr/>
            </a:pPr>
            <a:r>
              <a:rPr lang="fa-IR" sz="2400" dirty="0" smtClean="0">
                <a:solidFill>
                  <a:srgbClr val="0070C0"/>
                </a:solidFill>
                <a:cs typeface="B Yekan" pitchFamily="2" charset="-78"/>
              </a:rPr>
              <a:t>(رویکرد ماکس وبر)</a:t>
            </a:r>
          </a:p>
          <a:p>
            <a:pPr eaLnBrk="1" fontAlgn="auto" hangingPunct="1">
              <a:spcAft>
                <a:spcPts val="0"/>
              </a:spcAft>
              <a:defRPr/>
            </a:pPr>
            <a:r>
              <a:rPr lang="fa-IR" sz="1800" dirty="0" smtClean="0">
                <a:solidFill>
                  <a:srgbClr val="250B55"/>
                </a:solidFill>
                <a:cs typeface="B Yekan" pitchFamily="2" charset="-78"/>
              </a:rPr>
              <a:t>ویرایش: آبان 1392</a:t>
            </a: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چگونه روح سرمایه داری در غرب تولد یافت؟ - </a:t>
            </a:r>
            <a:r>
              <a:rPr lang="fa-IR" dirty="0" smtClean="0"/>
              <a:t>3</a:t>
            </a:r>
            <a:endParaRPr lang="en-US" dirty="0"/>
          </a:p>
        </p:txBody>
      </p:sp>
      <p:sp>
        <p:nvSpPr>
          <p:cNvPr id="3" name="Content Placeholder 2"/>
          <p:cNvSpPr>
            <a:spLocks noGrp="1"/>
          </p:cNvSpPr>
          <p:nvPr>
            <p:ph sz="quarter" idx="1"/>
          </p:nvPr>
        </p:nvSpPr>
        <p:spPr/>
        <p:txBody>
          <a:bodyPr/>
          <a:lstStyle/>
          <a:p>
            <a:r>
              <a:rPr lang="fa-IR" sz="2400" dirty="0" smtClean="0"/>
              <a:t>وبر </a:t>
            </a:r>
            <a:r>
              <a:rPr lang="fa-IR" sz="2400" dirty="0" smtClean="0"/>
              <a:t>با نقل قولی از سومبارت </a:t>
            </a:r>
            <a:r>
              <a:rPr lang="fa-IR" sz="2400" b="1" dirty="0" smtClean="0"/>
              <a:t>سنتگرایی</a:t>
            </a:r>
            <a:r>
              <a:rPr lang="fa-IR" sz="2400" dirty="0" smtClean="0"/>
              <a:t> را مساوی </a:t>
            </a:r>
            <a:r>
              <a:rPr lang="fa-IR" sz="2400" b="1" dirty="0" smtClean="0"/>
              <a:t>نظام اقتصاد رفع نیاز </a:t>
            </a:r>
            <a:r>
              <a:rPr lang="fa-IR" sz="2400" dirty="0" smtClean="0"/>
              <a:t>می نامد:</a:t>
            </a:r>
          </a:p>
          <a:p>
            <a:pPr lvl="1"/>
            <a:r>
              <a:rPr lang="fa-IR" sz="2400" dirty="0" smtClean="0"/>
              <a:t>سومبارت در نظریات خویش درباره پیدایش سرمایه داری میان «اصل ارضای نیاز» و «اصل تکاپوی ثروت» به عنوان دو اصل برجسته هدایت کننده تاریخ اقتصاد تمایز قائل شده است. در اصل اول ارضای نیازهای شخصی و اصل دوم تلاش برای کسب درآمد بدون محدود شدن به نیازهای شخصی ملاک های تعیین کننده شیوه و جهت فعالیت اقتصادی بود. آنچه را که سومبارت نظام اقتصاد رفع نیاز می نامد در نظر اول همان چیزی می نماید که در اینجا سنتگرایی اقتصادی نامیده شده است. ص 66</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نقش </a:t>
            </a:r>
            <a:r>
              <a:rPr lang="fa-IR" dirty="0" smtClean="0"/>
              <a:t>اصلاح مذهب </a:t>
            </a:r>
            <a:r>
              <a:rPr lang="fa-IR" dirty="0" smtClean="0"/>
              <a:t>در گسترش روح سرمایه داری</a:t>
            </a:r>
            <a:endParaRPr lang="en-US" dirty="0"/>
          </a:p>
        </p:txBody>
      </p:sp>
      <p:sp>
        <p:nvSpPr>
          <p:cNvPr id="3" name="Content Placeholder 2"/>
          <p:cNvSpPr>
            <a:spLocks noGrp="1"/>
          </p:cNvSpPr>
          <p:nvPr>
            <p:ph sz="quarter" idx="1"/>
          </p:nvPr>
        </p:nvSpPr>
        <p:spPr/>
        <p:txBody>
          <a:bodyPr/>
          <a:lstStyle/>
          <a:p>
            <a:r>
              <a:rPr lang="fa-IR" sz="2400" dirty="0" smtClean="0"/>
              <a:t>وبر به نقش مذهب در تفوق بر روحیه سنتگرایی اقتصادی اشاره می کند: </a:t>
            </a:r>
          </a:p>
          <a:p>
            <a:pPr lvl="1"/>
            <a:r>
              <a:rPr lang="fa-IR" sz="2400" dirty="0" smtClean="0"/>
              <a:t>تربیت مذهبی بهتر از هر عامل دیگری می تواند بر روحیه سنتی فایق آید. ص 65</a:t>
            </a:r>
          </a:p>
          <a:p>
            <a:r>
              <a:rPr lang="fa-IR" sz="2400" dirty="0" smtClean="0"/>
              <a:t>به گفته او رفرماسیون زمینه تربیت مذهبی فوق الذکر را پدید آورد: </a:t>
            </a:r>
          </a:p>
          <a:p>
            <a:pPr lvl="1"/>
            <a:r>
              <a:rPr lang="fa-IR" sz="2400" dirty="0" smtClean="0"/>
              <a:t>رفرماسیون (نهضت اصلاح کلیسا) به معنای جایگزینی حاکمیت بسیار آسانگیر و عملاً نامحسوس و صوری عصر قبلی با حاکمیتی بود که از طریق نفوذ در کلیه حوزه های عمومی و خصوصی زندگی ، مقررات رفتاری بی نهایت سخت و سنگینی را تحمیل می نمود. ص 42</a:t>
            </a:r>
          </a:p>
          <a:p>
            <a:r>
              <a:rPr lang="fa-IR" sz="2400" dirty="0" smtClean="0"/>
              <a:t>وی به ویژه این روحیه را در تعالیم کالونیسم می یابد:</a:t>
            </a:r>
          </a:p>
          <a:p>
            <a:pPr lvl="1"/>
            <a:r>
              <a:rPr lang="fa-IR" sz="2400" dirty="0" smtClean="0"/>
              <a:t>هر جا که کالونیسم پدیدار شده باشد تلاقی حس شدید سود جویی سرمایه دارانه با زهدی حاکم بر تمام شوون زندگی در شخص یا گروه واحد آشکار شده است. ص 48</a:t>
            </a:r>
          </a:p>
          <a:p>
            <a:r>
              <a:rPr lang="fa-IR" sz="2400" dirty="0" smtClean="0"/>
              <a:t>وبر سپس به مفهوم «شغل به مثابه تکلیف» </a:t>
            </a:r>
            <a:r>
              <a:rPr lang="en-US" sz="2400" dirty="0" err="1" smtClean="0"/>
              <a:t>Beruf</a:t>
            </a:r>
            <a:r>
              <a:rPr lang="en-US" sz="2400" dirty="0" smtClean="0"/>
              <a:t> </a:t>
            </a:r>
            <a:r>
              <a:rPr lang="fa-IR" sz="2400" dirty="0" smtClean="0"/>
              <a:t> در پروتستانتیزم کالونیستی اشاره می کند.</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534400" cy="758825"/>
          </a:xfrm>
        </p:spPr>
        <p:txBody>
          <a:bodyPr/>
          <a:lstStyle/>
          <a:p>
            <a:r>
              <a:rPr lang="fa-IR" sz="2400" dirty="0" smtClean="0"/>
              <a:t>آيا سرمايه داري براي حيات امروزين خود هم </a:t>
            </a:r>
            <a:r>
              <a:rPr lang="fa-IR" sz="2400" dirty="0" smtClean="0"/>
              <a:t/>
            </a:r>
            <a:br>
              <a:rPr lang="fa-IR" sz="2400" dirty="0" smtClean="0"/>
            </a:br>
            <a:r>
              <a:rPr lang="fa-IR" sz="2400" dirty="0" smtClean="0"/>
              <a:t>از </a:t>
            </a:r>
            <a:r>
              <a:rPr lang="fa-IR" sz="2400" dirty="0" smtClean="0"/>
              <a:t>اخلاق پروتستان کمک مي گيرد؟</a:t>
            </a:r>
            <a:endParaRPr lang="en-US" sz="2400" dirty="0"/>
          </a:p>
        </p:txBody>
      </p:sp>
      <p:sp>
        <p:nvSpPr>
          <p:cNvPr id="3" name="Content Placeholder 2"/>
          <p:cNvSpPr>
            <a:spLocks noGrp="1"/>
          </p:cNvSpPr>
          <p:nvPr>
            <p:ph sz="quarter" idx="1"/>
          </p:nvPr>
        </p:nvSpPr>
        <p:spPr/>
        <p:txBody>
          <a:bodyPr/>
          <a:lstStyle/>
          <a:p>
            <a:r>
              <a:rPr lang="fa-IR" sz="2400" dirty="0" smtClean="0"/>
              <a:t>وبر به این سوال </a:t>
            </a:r>
            <a:r>
              <a:rPr lang="fa-IR" sz="2400" dirty="0" smtClean="0"/>
              <a:t>پاسخ </a:t>
            </a:r>
            <a:r>
              <a:rPr lang="fa-IR" sz="2400" dirty="0" smtClean="0"/>
              <a:t>مفنی مي دهد. او می گوید: </a:t>
            </a:r>
          </a:p>
          <a:p>
            <a:pPr lvl="1"/>
            <a:r>
              <a:rPr lang="fa-IR" sz="2400" dirty="0" smtClean="0"/>
              <a:t>«</a:t>
            </a:r>
            <a:r>
              <a:rPr lang="fa-IR" sz="2400" dirty="0" smtClean="0"/>
              <a:t>وقتي رياضت کشي از دخمه هاي دير به حيات شغلي انتقال يافت و تسلط خود را بر اخلاق دنيوي آغاز کرد سهم خويش را در بناي جهان عظيم نظم نوين اقتصادي ايفا نمود. ... اما سرمايه داري پيروز از وقتي که بر شالوده هاي ماشيني استوار شده است ديگر به حمايت آن نيازي ندارد... ايده انجام شغل به مثابه تکليف مثل شبح يک اعتقاد مرده مذهبي در زندگي ما پرسه مي زند.»</a:t>
            </a:r>
            <a:endParaRPr lang="en-US" sz="1800" dirty="0" smtClean="0"/>
          </a:p>
          <a:p>
            <a:pPr lvl="1"/>
            <a:r>
              <a:rPr lang="fa-IR" sz="2400" dirty="0" smtClean="0"/>
              <a:t>و جالب تر آنکه او مي گويد: پيوريتانيسم به خلق «قفس آهنيني» که انسان جديد مجبور به زندگي در آن است (يعني يک نظم بوروکراتيک دائم التزايد که «التذاذ خود انگيخته از زندگي» بيرحمانه از آن محو شده است) ياري رساند.</a:t>
            </a:r>
            <a:endParaRPr lang="en-US" sz="1800" dirty="0" smtClean="0"/>
          </a:p>
          <a:p>
            <a:pPr lvl="1"/>
            <a:r>
              <a:rPr lang="fa-IR" sz="2400" dirty="0" smtClean="0"/>
              <a:t>وبر نتيجه مي گيرد: «پيوريتان به ميل خود مي خواست به تکليف شغلي خود عمل کند در حالي که ما مجبوريم چنين کنيم.» </a:t>
            </a:r>
            <a:endParaRPr lang="en-US" sz="1800" dirty="0" smtClean="0"/>
          </a:p>
          <a:p>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b="1" dirty="0" smtClean="0"/>
              <a:t>ساير عوامل موثر </a:t>
            </a:r>
            <a:r>
              <a:rPr lang="fa-IR" sz="2800" b="1" dirty="0" smtClean="0"/>
              <a:t>بر </a:t>
            </a:r>
            <a:r>
              <a:rPr lang="fa-IR" sz="2800" b="1" dirty="0" smtClean="0"/>
              <a:t>ظهور سرمايه داري در غرب</a:t>
            </a:r>
            <a:r>
              <a:rPr lang="fa-IR" sz="2000" b="1" dirty="0" smtClean="0"/>
              <a:t> </a:t>
            </a:r>
            <a:r>
              <a:rPr lang="fa-IR" sz="2800" b="1" dirty="0" smtClean="0"/>
              <a:t>از نگاه وبر</a:t>
            </a:r>
            <a:endParaRPr lang="en-US" sz="2800" b="1" dirty="0" smtClean="0"/>
          </a:p>
        </p:txBody>
      </p:sp>
      <p:sp>
        <p:nvSpPr>
          <p:cNvPr id="3" name="Content Placeholder 2"/>
          <p:cNvSpPr>
            <a:spLocks noGrp="1"/>
          </p:cNvSpPr>
          <p:nvPr>
            <p:ph sz="quarter" idx="1"/>
          </p:nvPr>
        </p:nvSpPr>
        <p:spPr/>
        <p:txBody>
          <a:bodyPr/>
          <a:lstStyle/>
          <a:p>
            <a:pPr lvl="0"/>
            <a:r>
              <a:rPr lang="fa-IR" sz="2400" dirty="0" smtClean="0"/>
              <a:t>عقلاني شدن اخلاق مذهبي با ظهور پروتستانتيزم</a:t>
            </a:r>
            <a:endParaRPr lang="en-US" sz="1800" dirty="0" smtClean="0"/>
          </a:p>
          <a:p>
            <a:pPr lvl="0"/>
            <a:r>
              <a:rPr lang="fa-IR" sz="2400" dirty="0" smtClean="0"/>
              <a:t>جدايي موسسه توليدي از محل سکونت</a:t>
            </a:r>
            <a:endParaRPr lang="en-US" sz="1800" dirty="0" smtClean="0"/>
          </a:p>
          <a:p>
            <a:pPr lvl="1"/>
            <a:r>
              <a:rPr lang="fa-IR" sz="2400" dirty="0" smtClean="0"/>
              <a:t>که باعث شد رفتار اقتصادي خويشاوندي کمرنگ شود و جاي خود را به فعاليت اقتصادي فردي بدهد. </a:t>
            </a:r>
            <a:endParaRPr lang="en-US" sz="1800" dirty="0" smtClean="0"/>
          </a:p>
          <a:p>
            <a:pPr lvl="0"/>
            <a:r>
              <a:rPr lang="fa-IR" sz="2400" dirty="0" smtClean="0"/>
              <a:t>رشد </a:t>
            </a:r>
            <a:r>
              <a:rPr lang="fa-IR" sz="2400" dirty="0"/>
              <a:t>شهرهاي غربي و </a:t>
            </a:r>
            <a:r>
              <a:rPr lang="fa-IR" sz="2400" dirty="0"/>
              <a:t>پيدايش </a:t>
            </a:r>
            <a:r>
              <a:rPr lang="fa-IR" sz="2400" dirty="0"/>
              <a:t>بورژوازي </a:t>
            </a:r>
            <a:endParaRPr lang="en-US" sz="2400" dirty="0"/>
          </a:p>
          <a:p>
            <a:pPr lvl="1"/>
            <a:r>
              <a:rPr lang="fa-IR" sz="2400" dirty="0" smtClean="0"/>
              <a:t>که </a:t>
            </a:r>
            <a:r>
              <a:rPr lang="fa-IR" sz="2400" dirty="0" smtClean="0"/>
              <a:t>باعث تمايز فعاليت شهري از فعاليت روستايي </a:t>
            </a:r>
            <a:r>
              <a:rPr lang="fa-IR" sz="2400" dirty="0" smtClean="0"/>
              <a:t>شد</a:t>
            </a:r>
            <a:r>
              <a:rPr lang="fa-IR" sz="2400" dirty="0" smtClean="0"/>
              <a:t>.</a:t>
            </a:r>
            <a:endParaRPr lang="en-US" sz="1800" dirty="0" smtClean="0"/>
          </a:p>
          <a:p>
            <a:pPr lvl="0"/>
            <a:r>
              <a:rPr lang="fa-IR" sz="2400" dirty="0" smtClean="0"/>
              <a:t>وجود سنت حقوقي به جا مانده از امپراطوري روم</a:t>
            </a:r>
            <a:endParaRPr lang="en-US" sz="1800" dirty="0" smtClean="0"/>
          </a:p>
          <a:p>
            <a:pPr lvl="1"/>
            <a:r>
              <a:rPr lang="fa-IR" sz="2400" dirty="0" smtClean="0"/>
              <a:t>که امکان </a:t>
            </a:r>
            <a:r>
              <a:rPr lang="fa-IR" sz="2400" dirty="0" smtClean="0"/>
              <a:t>تعريف </a:t>
            </a:r>
            <a:r>
              <a:rPr lang="fa-IR" sz="2400" dirty="0" smtClean="0"/>
              <a:t>مالکيت سرمايه داري به ويژه تعريف شرکت هاي سهامي مستقل از افراد را فراهم آورد. </a:t>
            </a:r>
            <a:endParaRPr lang="en-US" sz="1800" dirty="0" smtClean="0"/>
          </a:p>
          <a:p>
            <a:pPr>
              <a:buNone/>
            </a:pP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b="1" dirty="0"/>
              <a:t>ساير عوامل موثر بر ظهور سرمايه داري در غرب</a:t>
            </a:r>
            <a:r>
              <a:rPr lang="fa-IR" sz="2000" b="1" dirty="0"/>
              <a:t> </a:t>
            </a:r>
            <a:r>
              <a:rPr lang="fa-IR" sz="2800" b="1" dirty="0"/>
              <a:t>از نگاه </a:t>
            </a:r>
            <a:r>
              <a:rPr lang="fa-IR" sz="2800" b="1" dirty="0" smtClean="0"/>
              <a:t>وبر-2</a:t>
            </a:r>
            <a:endParaRPr lang="fa-IR" sz="2800" dirty="0"/>
          </a:p>
        </p:txBody>
      </p:sp>
      <p:sp>
        <p:nvSpPr>
          <p:cNvPr id="3" name="Content Placeholder 2"/>
          <p:cNvSpPr>
            <a:spLocks noGrp="1"/>
          </p:cNvSpPr>
          <p:nvPr>
            <p:ph sz="quarter" idx="1"/>
          </p:nvPr>
        </p:nvSpPr>
        <p:spPr/>
        <p:txBody>
          <a:bodyPr/>
          <a:lstStyle/>
          <a:p>
            <a:pPr lvl="0"/>
            <a:r>
              <a:rPr lang="fa-IR" sz="2400" dirty="0"/>
              <a:t>تکامل دولت هاي ملي</a:t>
            </a:r>
            <a:endParaRPr lang="en-US" sz="1800" dirty="0"/>
          </a:p>
          <a:p>
            <a:pPr lvl="1"/>
            <a:r>
              <a:rPr lang="fa-IR" sz="2400" dirty="0" smtClean="0"/>
              <a:t>توجه به این نکته ضرور است که نظام </a:t>
            </a:r>
            <a:r>
              <a:rPr lang="fa-IR" sz="2400" dirty="0"/>
              <a:t>عقلاني موجود در حقوق و سياست غربي به آرامي به عرصه اقتصاد هم تسري پيدا کرد. </a:t>
            </a:r>
            <a:endParaRPr lang="en-US" sz="2400" dirty="0"/>
          </a:p>
          <a:p>
            <a:pPr lvl="0"/>
            <a:r>
              <a:rPr lang="fa-IR" sz="2400" dirty="0"/>
              <a:t>تکامل حسابداري دوبل در اروپا</a:t>
            </a:r>
            <a:endParaRPr lang="en-US" sz="1800" dirty="0"/>
          </a:p>
          <a:p>
            <a:pPr lvl="1"/>
            <a:r>
              <a:rPr lang="fa-IR" sz="2400" dirty="0"/>
              <a:t>که نقش مهمي در محاسبات عقلاني موسسه سرمايه داري ايفا مي کند.</a:t>
            </a:r>
            <a:endParaRPr lang="en-US" sz="2400" dirty="0"/>
          </a:p>
          <a:p>
            <a:pPr lvl="0"/>
            <a:r>
              <a:rPr lang="fa-IR" sz="2400" dirty="0"/>
              <a:t>تغييراتي که منجر به ظهور طبقه کارگر آزاد (به قول مارکس پرولتاريا) شد.</a:t>
            </a:r>
            <a:endParaRPr lang="en-US" sz="1800" dirty="0"/>
          </a:p>
          <a:p>
            <a:pPr marL="0" indent="0">
              <a:buNone/>
            </a:pPr>
            <a:endParaRPr lang="fa-IR" dirty="0"/>
          </a:p>
        </p:txBody>
      </p:sp>
    </p:spTree>
    <p:extLst>
      <p:ext uri="{BB962C8B-B14F-4D97-AF65-F5344CB8AC3E}">
        <p14:creationId xmlns:p14="http://schemas.microsoft.com/office/powerpoint/2010/main" val="2760020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b="1" dirty="0" smtClean="0"/>
              <a:t>انتقادات وارد شده بر وبر</a:t>
            </a:r>
            <a:endParaRPr lang="en-US" dirty="0"/>
          </a:p>
        </p:txBody>
      </p:sp>
      <p:sp>
        <p:nvSpPr>
          <p:cNvPr id="3" name="Content Placeholder 2"/>
          <p:cNvSpPr>
            <a:spLocks noGrp="1"/>
          </p:cNvSpPr>
          <p:nvPr>
            <p:ph sz="quarter" idx="1"/>
          </p:nvPr>
        </p:nvSpPr>
        <p:spPr/>
        <p:txBody>
          <a:bodyPr/>
          <a:lstStyle/>
          <a:p>
            <a:pPr lvl="0"/>
            <a:r>
              <a:rPr lang="fa-IR" sz="2400" dirty="0" smtClean="0"/>
              <a:t>انتقاداتي که شناخت وبر از پروتستانتيزم را نادرست مي داند:</a:t>
            </a:r>
            <a:endParaRPr lang="en-US" sz="1800" dirty="0" smtClean="0"/>
          </a:p>
          <a:p>
            <a:pPr lvl="1"/>
            <a:r>
              <a:rPr lang="fa-IR" sz="2400" dirty="0" smtClean="0"/>
              <a:t>به عقيده اين عده لوتر مفهوم متفاوتي از شغل به دست نداده است و اخلاق کالونيستي نه تنها محرک انباشت سرمايه نيست بلکه ضد سرمايه داري است. </a:t>
            </a:r>
            <a:endParaRPr lang="en-US" sz="1800" dirty="0" smtClean="0"/>
          </a:p>
          <a:p>
            <a:pPr lvl="0"/>
            <a:r>
              <a:rPr lang="fa-IR" sz="2400" dirty="0" smtClean="0"/>
              <a:t>تعبير وبر از آموزه هاي کليساي کاتوليک خطاست:</a:t>
            </a:r>
            <a:endParaRPr lang="en-US" sz="1800" dirty="0" smtClean="0"/>
          </a:p>
          <a:p>
            <a:pPr lvl="1"/>
            <a:r>
              <a:rPr lang="fa-IR" sz="2400" dirty="0" smtClean="0"/>
              <a:t>به عقيده اين عده کاتوليسيسم بعد از قرون وسطي حاوي عناصري است که با سرمايه داري سازگار است و نهضت اصلاح دين را بايد واکنشي عليه روح سرمايه داري تلقي کرد نه گشاينده راه ظهور بعدي آن.</a:t>
            </a:r>
            <a:endParaRPr lang="en-US" sz="1800" dirty="0" smtClean="0"/>
          </a:p>
          <a:p>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b="1" dirty="0"/>
              <a:t>انتقادات وارد شده بر </a:t>
            </a:r>
            <a:r>
              <a:rPr lang="fa-IR" sz="3200" b="1" dirty="0" smtClean="0"/>
              <a:t>وبر -2</a:t>
            </a:r>
            <a:endParaRPr lang="fa-IR" dirty="0"/>
          </a:p>
        </p:txBody>
      </p:sp>
      <p:sp>
        <p:nvSpPr>
          <p:cNvPr id="3" name="Content Placeholder 2"/>
          <p:cNvSpPr>
            <a:spLocks noGrp="1"/>
          </p:cNvSpPr>
          <p:nvPr>
            <p:ph sz="quarter" idx="1"/>
          </p:nvPr>
        </p:nvSpPr>
        <p:spPr/>
        <p:txBody>
          <a:bodyPr/>
          <a:lstStyle/>
          <a:p>
            <a:pPr lvl="0"/>
            <a:r>
              <a:rPr lang="fa-IR" sz="2400" dirty="0"/>
              <a:t>داده هاي تجربي وبر ناکافي است و بعضا داده هايي مخالف آن وجود دارد.</a:t>
            </a:r>
            <a:endParaRPr lang="en-US" sz="1800" dirty="0"/>
          </a:p>
          <a:p>
            <a:pPr lvl="0"/>
            <a:r>
              <a:rPr lang="fa-IR" sz="2400" dirty="0"/>
              <a:t>تمايز وبر ميان سرمايه داري جديد يا عقلاني و انواع پيشين فعاليت سرمايه دارانه چندان دقيق نيست.</a:t>
            </a:r>
            <a:endParaRPr lang="en-US" sz="1800" dirty="0"/>
          </a:p>
          <a:p>
            <a:pPr lvl="0"/>
            <a:r>
              <a:rPr lang="fa-IR" sz="2400" dirty="0"/>
              <a:t>برداشت وبر از رابطه علي ميان پيوريتانيسم و سرمايه داري جديد خطاست. </a:t>
            </a:r>
            <a:endParaRPr lang="en-US" sz="1800" dirty="0"/>
          </a:p>
          <a:p>
            <a:pPr lvl="1"/>
            <a:r>
              <a:rPr lang="fa-IR" sz="2400" dirty="0"/>
              <a:t>برخي مانند تاوني عقيده دارند که تکامل روح سرمايه داري بود که موجب تحول پيوريتانيسم را فراهم کرد نه بالعکس.</a:t>
            </a:r>
            <a:endParaRPr lang="en-US" sz="1800" dirty="0"/>
          </a:p>
          <a:p>
            <a:endParaRPr lang="fa-IR" dirty="0"/>
          </a:p>
        </p:txBody>
      </p:sp>
    </p:spTree>
    <p:extLst>
      <p:ext uri="{BB962C8B-B14F-4D97-AF65-F5344CB8AC3E}">
        <p14:creationId xmlns:p14="http://schemas.microsoft.com/office/powerpoint/2010/main" val="69380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سایر پژوهش های مهم در حوزه دین و سرمایه داری</a:t>
            </a:r>
            <a:endParaRPr lang="en-US" sz="3200" dirty="0"/>
          </a:p>
        </p:txBody>
      </p:sp>
      <p:sp>
        <p:nvSpPr>
          <p:cNvPr id="3" name="Content Placeholder 2"/>
          <p:cNvSpPr>
            <a:spLocks noGrp="1"/>
          </p:cNvSpPr>
          <p:nvPr>
            <p:ph sz="quarter" idx="1"/>
          </p:nvPr>
        </p:nvSpPr>
        <p:spPr/>
        <p:txBody>
          <a:bodyPr/>
          <a:lstStyle/>
          <a:p>
            <a:r>
              <a:rPr lang="fa-IR" sz="2400" dirty="0" smtClean="0"/>
              <a:t>در کنار «اخلاق پروتستان و روح سرمایه داری» وبر که مشهورترین اثر درباره ارتباط دین و سرمایه داری است می توان به دو اثر مهم زیر نیز اشاره کرد که در نیمه اول قرن بیستم و با فاصله ای کوتاه از اثر وبر انتشار </a:t>
            </a:r>
            <a:r>
              <a:rPr lang="fa-IR" sz="2400" dirty="0" smtClean="0"/>
              <a:t>یافته و در سال های اخیر به فارسی برگردانده شده </a:t>
            </a:r>
            <a:r>
              <a:rPr lang="fa-IR" sz="2400" dirty="0" smtClean="0"/>
              <a:t>اند:</a:t>
            </a:r>
          </a:p>
          <a:p>
            <a:pPr lvl="1"/>
            <a:r>
              <a:rPr lang="fa-IR" sz="2400" dirty="0" smtClean="0"/>
              <a:t>سومبارت، ورنر. </a:t>
            </a:r>
            <a:r>
              <a:rPr lang="fa-IR" sz="2400" b="1" i="1" dirty="0" smtClean="0"/>
              <a:t>یهودیان و حیات اقتصادی مدرن</a:t>
            </a:r>
            <a:r>
              <a:rPr lang="fa-IR" sz="2400" dirty="0" smtClean="0"/>
              <a:t>، ترجمه رحیم قاسمیان، تهران: نشر ساقی، 1384.</a:t>
            </a:r>
          </a:p>
          <a:p>
            <a:pPr lvl="1"/>
            <a:r>
              <a:rPr lang="fa-IR" sz="2400" dirty="0" smtClean="0"/>
              <a:t>تاونی، ریچارد. </a:t>
            </a:r>
            <a:r>
              <a:rPr lang="fa-IR" sz="2400" b="1" i="1" dirty="0" smtClean="0"/>
              <a:t>دین و ظهور سرمایه داری</a:t>
            </a:r>
            <a:r>
              <a:rPr lang="fa-IR" sz="2400" dirty="0" smtClean="0"/>
              <a:t>، ترجمه احمد خزاعی، تهران: نشر مرکز، 1377.</a:t>
            </a:r>
          </a:p>
          <a:p>
            <a:pPr>
              <a:buNone/>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شناسي وبر </a:t>
            </a:r>
            <a:endParaRPr lang="en-US" dirty="0"/>
          </a:p>
        </p:txBody>
      </p:sp>
      <p:sp>
        <p:nvSpPr>
          <p:cNvPr id="3" name="Content Placeholder 2"/>
          <p:cNvSpPr>
            <a:spLocks noGrp="1"/>
          </p:cNvSpPr>
          <p:nvPr>
            <p:ph sz="quarter" idx="1"/>
          </p:nvPr>
        </p:nvSpPr>
        <p:spPr/>
        <p:txBody>
          <a:bodyPr/>
          <a:lstStyle/>
          <a:p>
            <a:pPr lvl="0"/>
            <a:r>
              <a:rPr lang="fa-IR" dirty="0" smtClean="0"/>
              <a:t>تفاوت روش</a:t>
            </a:r>
            <a:r>
              <a:rPr lang="en-US" dirty="0" smtClean="0"/>
              <a:t> </a:t>
            </a:r>
            <a:r>
              <a:rPr lang="fa-IR" dirty="0" smtClean="0"/>
              <a:t>هاي مبتني بر تبيين علي و روشهاي مبتني بر فهم </a:t>
            </a:r>
            <a:r>
              <a:rPr lang="en-US" sz="2400" dirty="0" err="1" smtClean="0"/>
              <a:t>Verstehen</a:t>
            </a:r>
            <a:r>
              <a:rPr lang="fa-IR" dirty="0" smtClean="0"/>
              <a:t> و تفسير </a:t>
            </a:r>
            <a:endParaRPr lang="en-US" dirty="0" smtClean="0"/>
          </a:p>
          <a:p>
            <a:pPr lvl="0"/>
            <a:r>
              <a:rPr lang="fa-IR" dirty="0" smtClean="0"/>
              <a:t>وبر اعتقاد داشت تبيين علّي اختصاص به علوم طبيعي دارد و نميتواند در علوم اجتماعي به کار رود؛ چرا که رفتار انسان ذاتاً معنادار است و علوم اجتماعي بايد اهتمام خود را صرف فهم معاني مذکور کند.</a:t>
            </a:r>
            <a:endParaRPr lang="en-US" dirty="0" smtClean="0"/>
          </a:p>
          <a:p>
            <a:pPr lvl="0"/>
            <a:r>
              <a:rPr lang="fa-IR" dirty="0" smtClean="0"/>
              <a:t>از همين رو وبر به تاريخ و فرهنگ اهميت فراواني مي داد زيرا ارزش هاي فرهنگي </a:t>
            </a:r>
            <a:r>
              <a:rPr lang="fa-IR" dirty="0" smtClean="0"/>
              <a:t>- که </a:t>
            </a:r>
            <a:r>
              <a:rPr lang="fa-IR" dirty="0" smtClean="0"/>
              <a:t>به رفتار انسان معنا مي </a:t>
            </a:r>
            <a:r>
              <a:rPr lang="fa-IR" dirty="0" smtClean="0"/>
              <a:t>دهند - </a:t>
            </a:r>
            <a:r>
              <a:rPr lang="fa-IR" dirty="0" smtClean="0"/>
              <a:t>خود زاده تاريخ هستند و در بستر تاريخ تکامل مي يابند. </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سرمایه داری چیست؟</a:t>
            </a:r>
            <a:endParaRPr lang="en-US" dirty="0"/>
          </a:p>
        </p:txBody>
      </p:sp>
      <p:sp>
        <p:nvSpPr>
          <p:cNvPr id="3" name="Content Placeholder 2"/>
          <p:cNvSpPr>
            <a:spLocks noGrp="1"/>
          </p:cNvSpPr>
          <p:nvPr>
            <p:ph sz="quarter" idx="1"/>
          </p:nvPr>
        </p:nvSpPr>
        <p:spPr/>
        <p:txBody>
          <a:bodyPr/>
          <a:lstStyle/>
          <a:p>
            <a:pPr lvl="0"/>
            <a:r>
              <a:rPr lang="fa-IR" sz="2400" dirty="0" smtClean="0"/>
              <a:t>آيا سرمايه داري به معناي جستجوي حداکثر منفعت و ثروت است؟</a:t>
            </a:r>
            <a:endParaRPr lang="en-US" sz="1800" dirty="0" smtClean="0"/>
          </a:p>
          <a:p>
            <a:pPr lvl="1"/>
            <a:r>
              <a:rPr lang="fa-IR" sz="2300" dirty="0" smtClean="0"/>
              <a:t>وبر مي گويد نبايد جستجوي منفعت را مساوي سرمايه داري دانست. </a:t>
            </a:r>
            <a:endParaRPr lang="fa-IR" sz="2300" dirty="0" smtClean="0"/>
          </a:p>
          <a:p>
            <a:pPr lvl="1"/>
            <a:r>
              <a:rPr lang="fa-IR" sz="2300" dirty="0" smtClean="0"/>
              <a:t>به </a:t>
            </a:r>
            <a:r>
              <a:rPr lang="fa-IR" sz="2300" dirty="0" smtClean="0"/>
              <a:t>گفته وي «تکاپوي ثروت، جستجوي منفعت،‌ جستجو به دنبال پول آن هم حداکثر ممکن پول، في نفسه هيچ ربطي به سرمايه داري ندارد. حرص بي پايان براي تحصيل ثروت به هيچ وجه با سرمايه داري يکي نيست تا چه رسد با رو‌ح آن.» ص25</a:t>
            </a:r>
            <a:endParaRPr lang="en-US" sz="2300" dirty="0" smtClean="0"/>
          </a:p>
          <a:p>
            <a:pPr lvl="1"/>
            <a:endParaRPr lang="fa-IR" sz="2400" dirty="0" smtClean="0"/>
          </a:p>
          <a:p>
            <a:pPr lvl="1"/>
            <a:endParaRPr lang="en-US" sz="1800" dirty="0" smtClean="0"/>
          </a:p>
          <a:p>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سرمایه داری چیست</a:t>
            </a:r>
            <a:r>
              <a:rPr lang="fa-IR" dirty="0" smtClean="0"/>
              <a:t>؟ -2</a:t>
            </a:r>
            <a:endParaRPr lang="fa-IR" dirty="0"/>
          </a:p>
        </p:txBody>
      </p:sp>
      <p:sp>
        <p:nvSpPr>
          <p:cNvPr id="3" name="Content Placeholder 2"/>
          <p:cNvSpPr>
            <a:spLocks noGrp="1"/>
          </p:cNvSpPr>
          <p:nvPr>
            <p:ph sz="quarter" idx="1"/>
          </p:nvPr>
        </p:nvSpPr>
        <p:spPr/>
        <p:txBody>
          <a:bodyPr/>
          <a:lstStyle/>
          <a:p>
            <a:pPr lvl="0"/>
            <a:r>
              <a:rPr lang="fa-IR" sz="2400" dirty="0"/>
              <a:t>پس سرمايه داري چيست؟ </a:t>
            </a:r>
            <a:endParaRPr lang="en-US" sz="1800" dirty="0"/>
          </a:p>
          <a:p>
            <a:pPr lvl="1"/>
            <a:r>
              <a:rPr lang="fa-IR" sz="2400" dirty="0"/>
              <a:t>وبر مي گويد: «سرمايه داري مساوي است با جستجوي منفعت از طريق فعاليتي مستمر، عقلاني، و سرمايه دارانه از پي منفعتي همواره تجديدشونده در پي سودآوري</a:t>
            </a:r>
            <a:r>
              <a:rPr lang="fa-IR" sz="2400" dirty="0" smtClean="0"/>
              <a:t>.» </a:t>
            </a:r>
          </a:p>
          <a:p>
            <a:pPr lvl="1"/>
            <a:r>
              <a:rPr lang="fa-IR" sz="2400" dirty="0" smtClean="0"/>
              <a:t>و به همین دلیل: «هر </a:t>
            </a:r>
            <a:r>
              <a:rPr lang="fa-IR" sz="2400" dirty="0"/>
              <a:t>جا کل اقتصاد تابع نظم سرمايه داري شده باشد يک موسسه منفرد سرمايه داري که از هر موقعيت براي سودآوري استفاده نکند محکوم به نابودي است.»ص25</a:t>
            </a:r>
          </a:p>
          <a:p>
            <a:pPr lvl="1"/>
            <a:r>
              <a:rPr lang="fa-IR" sz="2400" dirty="0"/>
              <a:t>ما عمل اقتصادی «سرمایه دارانه» را عملی می نامیم که بر انتظار کسب منفعت از طریق بهره برداری از امکانات مبادله، یعنی بر امکانات (از نظر صوری) مسالمت آمیز کسب سود متکی باشد. ص 25</a:t>
            </a:r>
          </a:p>
          <a:p>
            <a:endParaRPr lang="fa-IR" dirty="0"/>
          </a:p>
        </p:txBody>
      </p:sp>
    </p:spTree>
    <p:extLst>
      <p:ext uri="{BB962C8B-B14F-4D97-AF65-F5344CB8AC3E}">
        <p14:creationId xmlns:p14="http://schemas.microsoft.com/office/powerpoint/2010/main" val="1954055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sz="3600" dirty="0" smtClean="0"/>
              <a:t>آيا سرمايه داري اختصاص به غرب دارد؟</a:t>
            </a:r>
            <a:endParaRPr lang="en-US" dirty="0"/>
          </a:p>
        </p:txBody>
      </p:sp>
      <p:sp>
        <p:nvSpPr>
          <p:cNvPr id="3" name="Content Placeholder 2"/>
          <p:cNvSpPr>
            <a:spLocks noGrp="1"/>
          </p:cNvSpPr>
          <p:nvPr>
            <p:ph sz="quarter" idx="1"/>
          </p:nvPr>
        </p:nvSpPr>
        <p:spPr/>
        <p:txBody>
          <a:bodyPr/>
          <a:lstStyle/>
          <a:p>
            <a:pPr lvl="0"/>
            <a:r>
              <a:rPr lang="fa-IR" sz="2400" dirty="0" smtClean="0"/>
              <a:t>آيا سرمايه داري اختصاص به غرب دارد؟</a:t>
            </a:r>
            <a:endParaRPr lang="en-US" sz="1800" dirty="0" smtClean="0"/>
          </a:p>
          <a:p>
            <a:pPr lvl="1"/>
            <a:r>
              <a:rPr lang="fa-IR" sz="2400" dirty="0" smtClean="0"/>
              <a:t>وبر مي گويد: «تا جايي که از اسناد و مدارک اقتصادي بر مي آيد در تمام کشورهاي متمدن سرمايه داري و موسسات سرمايه داري مبتني بر درجه قابل قبولي از عقلاني شدن محاسبه سرمايه وجود داشته است. در چين، هند، بابل، مصر، مديترانه عصر باستان، قرون وسطا و نيز عصر جديد چنين بوده است. ..... اما سرمايه داري فقط در غرب به درجه اي از اهميت و به گونه ها، اشکال و گرايشاتي دست يافت که هرگز در جاي ديگري سابقه نداشته است.» ص 27</a:t>
            </a:r>
            <a:endParaRPr lang="en-US" sz="1800" dirty="0" smtClean="0"/>
          </a:p>
          <a:p>
            <a:pPr marL="273050" lvl="1">
              <a:buClr>
                <a:schemeClr val="accent1"/>
              </a:buClr>
              <a:buSzPct val="85000"/>
              <a:buFont typeface="Wingdings 2" pitchFamily="18" charset="2"/>
              <a:buChar char=""/>
            </a:pPr>
            <a:r>
              <a:rPr lang="fa-IR" sz="2400" dirty="0" smtClean="0"/>
              <a:t>وي سپس مي گويد: «اما مغرب زمين در عصر جديد شاهد رشد نوعي از سرمايه داري بوده  است که در اقاليم ديگر فقط مراحل اوليه آن به چشم خورده است؛‌ يعني سازمان عقلاني کار (از نظر صوري) آزاد.» ص 28</a:t>
            </a:r>
            <a:endParaRPr lang="en-US" sz="24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مؤسسه سرمایه داری</a:t>
            </a:r>
            <a:endParaRPr lang="en-US" dirty="0"/>
          </a:p>
        </p:txBody>
      </p:sp>
      <p:sp>
        <p:nvSpPr>
          <p:cNvPr id="3" name="Content Placeholder 2"/>
          <p:cNvSpPr>
            <a:spLocks noGrp="1"/>
          </p:cNvSpPr>
          <p:nvPr>
            <p:ph sz="quarter" idx="1"/>
          </p:nvPr>
        </p:nvSpPr>
        <p:spPr/>
        <p:txBody>
          <a:bodyPr/>
          <a:lstStyle/>
          <a:p>
            <a:r>
              <a:rPr lang="fa-IR" sz="2400" dirty="0" smtClean="0"/>
              <a:t>وبر در توصیف زندگی اقتصادی ما قبل سرمایه داری می گوید:</a:t>
            </a:r>
          </a:p>
          <a:p>
            <a:pPr lvl="1"/>
            <a:r>
              <a:rPr lang="fa-IR" sz="2400" dirty="0" smtClean="0"/>
              <a:t>ما قبل سرمایه داری به این معنا که استفاده عقلانی از سرمایه در یک </a:t>
            </a:r>
            <a:r>
              <a:rPr lang="fa-IR" sz="2400" b="1" dirty="0" smtClean="0"/>
              <a:t>موسسه دائمی و سازمان عقلانی و سرمایه دارانه کار </a:t>
            </a:r>
            <a:r>
              <a:rPr lang="fa-IR" sz="2400" dirty="0" smtClean="0"/>
              <a:t>هنوز به نیروی مسلط و تعیین کننده فعالیت اقتصادی مبدل نشده است. ص 61</a:t>
            </a:r>
          </a:p>
          <a:p>
            <a:pPr lvl="0"/>
            <a:r>
              <a:rPr lang="fa-IR" sz="2400" dirty="0" smtClean="0"/>
              <a:t>به عقيده وبر مهم ترين نماد سرمايه داري در غرب وجود موسسه سرمايه داري با ويژگي هاي زير </a:t>
            </a:r>
            <a:r>
              <a:rPr lang="fa-IR" sz="2400" dirty="0" smtClean="0"/>
              <a:t>است که وی آن </a:t>
            </a:r>
            <a:r>
              <a:rPr lang="fa-IR" sz="2400" dirty="0"/>
              <a:t>را «سازمان عقلاني کار از نظر صوري آزاد</a:t>
            </a:r>
            <a:r>
              <a:rPr lang="fa-IR" sz="2400" dirty="0" smtClean="0"/>
              <a:t>» نامیده است:</a:t>
            </a:r>
            <a:endParaRPr lang="en-US" sz="1800" dirty="0" smtClean="0"/>
          </a:p>
          <a:p>
            <a:pPr lvl="1"/>
            <a:r>
              <a:rPr lang="fa-IR" sz="2400" dirty="0" smtClean="0"/>
              <a:t>موسسه مذکور عقلاني است يعني هدف آن کسب مستمر سود و سرمايه گذاري منظم آن براي سود بيشتر است.</a:t>
            </a:r>
            <a:endParaRPr lang="en-US" sz="1800" dirty="0" smtClean="0"/>
          </a:p>
          <a:p>
            <a:pPr lvl="1"/>
            <a:r>
              <a:rPr lang="fa-IR" sz="2400" dirty="0" smtClean="0"/>
              <a:t>از نيروي کار آزاد و منضبط استفاده مي کند.</a:t>
            </a:r>
            <a:endParaRPr lang="en-US" sz="1800" dirty="0" smtClean="0"/>
          </a:p>
          <a:p>
            <a:pPr lvl="1"/>
            <a:r>
              <a:rPr lang="fa-IR" sz="2400" dirty="0" smtClean="0"/>
              <a:t>فعاليت آن مبتني بر زور نيست بلکه مبتني بر تجارت (از نظر صوري) داوطلبانه و آزاد است. </a:t>
            </a:r>
            <a:endParaRPr lang="en-US" sz="1800" dirty="0" smtClean="0"/>
          </a:p>
          <a:p>
            <a:pPr lvl="1"/>
            <a:r>
              <a:rPr lang="fa-IR" sz="2400" dirty="0" smtClean="0"/>
              <a:t>فعاليت اين سازمان دائمي است.</a:t>
            </a:r>
            <a:endParaRPr lang="en-US" sz="18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b="1" dirty="0" smtClean="0"/>
              <a:t>روح سرمايه داري</a:t>
            </a:r>
            <a:endParaRPr lang="en-US" dirty="0"/>
          </a:p>
        </p:txBody>
      </p:sp>
      <p:sp>
        <p:nvSpPr>
          <p:cNvPr id="3" name="Content Placeholder 2"/>
          <p:cNvSpPr>
            <a:spLocks noGrp="1"/>
          </p:cNvSpPr>
          <p:nvPr>
            <p:ph sz="quarter" idx="1"/>
          </p:nvPr>
        </p:nvSpPr>
        <p:spPr/>
        <p:txBody>
          <a:bodyPr/>
          <a:lstStyle/>
          <a:p>
            <a:pPr lvl="0"/>
            <a:r>
              <a:rPr lang="fa-IR" sz="2400" dirty="0" smtClean="0"/>
              <a:t>حال این پرسش مطرح می شود که چرا </a:t>
            </a:r>
            <a:r>
              <a:rPr lang="fa-IR" sz="2400" dirty="0" smtClean="0"/>
              <a:t>شکل تکامل يافته سرمايه داري در غرب متولد شد؟</a:t>
            </a:r>
            <a:endParaRPr lang="en-US" sz="1800" dirty="0" smtClean="0"/>
          </a:p>
          <a:p>
            <a:pPr lvl="1"/>
            <a:r>
              <a:rPr lang="fa-IR" sz="2400" dirty="0" smtClean="0"/>
              <a:t>تولد سرمايه داري نيازمند ايجاد روح سرمايه داري است. </a:t>
            </a:r>
            <a:endParaRPr lang="en-US" sz="1800" dirty="0" smtClean="0"/>
          </a:p>
          <a:p>
            <a:pPr lvl="0"/>
            <a:r>
              <a:rPr lang="fa-IR" sz="2400" dirty="0" smtClean="0"/>
              <a:t>منظور از روح سرمايه داري چيست؟</a:t>
            </a:r>
            <a:endParaRPr lang="en-US" sz="1800" dirty="0" smtClean="0"/>
          </a:p>
          <a:p>
            <a:pPr lvl="1"/>
            <a:r>
              <a:rPr lang="fa-IR" sz="2400" dirty="0" smtClean="0"/>
              <a:t>براي ثروتمندان جوامع سنتي هدف از کسب ثروت رسيدن به تمتعات مادي نظير خريد وسايل آسايش، لذت يا قدرت بود اما هدف سرمايه دار جديد انباشت بي وقفه ثروت به خاطر نفس اين عمل و نه به خاطر منافع ماديي است که مي تواند به بار آورد. </a:t>
            </a:r>
          </a:p>
          <a:p>
            <a:pPr lvl="1"/>
            <a:r>
              <a:rPr lang="fa-IR" sz="2400" dirty="0" smtClean="0"/>
              <a:t>به گفته وبر «کسب درآمد به غايت زندگي انسان مبدل گرديده و ديگر همچون وسيله اي براي برآوردن نيازهاي مادي وي محسوب نمي شود. » ص 57</a:t>
            </a:r>
          </a:p>
          <a:p>
            <a:pPr lvl="1"/>
            <a:endParaRPr lang="en-US" sz="1800" dirty="0" smtClean="0"/>
          </a:p>
          <a:p>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چگونه روح سرمایه داری در غرب تولد یافت؟</a:t>
            </a:r>
            <a:endParaRPr lang="en-US" dirty="0"/>
          </a:p>
        </p:txBody>
      </p:sp>
      <p:sp>
        <p:nvSpPr>
          <p:cNvPr id="3" name="Content Placeholder 2"/>
          <p:cNvSpPr>
            <a:spLocks noGrp="1"/>
          </p:cNvSpPr>
          <p:nvPr>
            <p:ph sz="quarter" idx="1"/>
          </p:nvPr>
        </p:nvSpPr>
        <p:spPr/>
        <p:txBody>
          <a:bodyPr/>
          <a:lstStyle/>
          <a:p>
            <a:r>
              <a:rPr lang="fa-IR" sz="2400" dirty="0" smtClean="0"/>
              <a:t>وبر می گوید:</a:t>
            </a:r>
            <a:endParaRPr lang="fa-IR" sz="2800" dirty="0" smtClean="0"/>
          </a:p>
          <a:p>
            <a:pPr lvl="1"/>
            <a:r>
              <a:rPr lang="fa-IR" sz="2400" dirty="0" smtClean="0"/>
              <a:t>انسان «فطرتاً» مایل به اکتساب پول هر چه بیشتر نیست بلکه فقط مایل است به شیوه گذشته به زندگی ادامه دهد و همانقدر درآمد کسب کند که برای همان زندگی ضروری است. ص 62</a:t>
            </a:r>
          </a:p>
          <a:p>
            <a:pPr lvl="1"/>
            <a:r>
              <a:rPr lang="fa-IR" sz="2400" dirty="0" smtClean="0"/>
              <a:t>(مطابق با روح سرمایه داری) کار باید به گونه ای انجام شود که گویی غایتی فی نفسه یعنی یک تکلیف است. اما چنین روحیه ای به هیچ وجه فطری نیست و نمی تواند بی واسطه فقط به کمک دستمزد بالا یا پایین برانگیخته شود. بلکه محصول یک روند طولانی و مستمر تربیت است. ص 64 </a:t>
            </a:r>
            <a:endParaRPr lang="en-US" sz="2400" dirty="0" smtClean="0"/>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چگونه روح سرمایه داری در غرب تولد یافت</a:t>
            </a:r>
            <a:r>
              <a:rPr lang="fa-IR" dirty="0" smtClean="0"/>
              <a:t>؟ -2</a:t>
            </a:r>
            <a:endParaRPr lang="fa-IR" dirty="0"/>
          </a:p>
        </p:txBody>
      </p:sp>
      <p:sp>
        <p:nvSpPr>
          <p:cNvPr id="3" name="Content Placeholder 2"/>
          <p:cNvSpPr>
            <a:spLocks noGrp="1"/>
          </p:cNvSpPr>
          <p:nvPr>
            <p:ph sz="quarter" idx="1"/>
          </p:nvPr>
        </p:nvSpPr>
        <p:spPr/>
        <p:txBody>
          <a:bodyPr/>
          <a:lstStyle/>
          <a:p>
            <a:pPr lvl="1"/>
            <a:r>
              <a:rPr lang="fa-IR" sz="2400" dirty="0"/>
              <a:t>این </a:t>
            </a:r>
            <a:r>
              <a:rPr lang="fa-IR" sz="2400" dirty="0"/>
              <a:t>دقیقا همان مطلبی است که برای انسان ما قبل سرمایه داری غیر قابل درک و مرموز، پوچ و قابل تحقیر می باشد. اینکه شخصی بتواند یگانه هدف کار خود در زندگی را فرو شدن در گور با بار گرانی از زر و سیم قرار دهد از نظر فرد ما قبل سرمایه داری فقط با غریزه ای منحط یعنی با عطش طلا قابل توجیه است. ص 72</a:t>
            </a:r>
          </a:p>
          <a:p>
            <a:r>
              <a:rPr lang="fa-IR" sz="2400" dirty="0" smtClean="0"/>
              <a:t>به </a:t>
            </a:r>
            <a:r>
              <a:rPr lang="fa-IR" sz="2400" dirty="0"/>
              <a:t>اعتقاد وبر:</a:t>
            </a:r>
          </a:p>
          <a:p>
            <a:pPr lvl="1"/>
            <a:r>
              <a:rPr lang="fa-IR" sz="2400" dirty="0"/>
              <a:t>مهم ترین دشمنی که روح سرمایه داری (به معنای سبک با قاعده ای از زندگی به شکل نوعی «اخلاق») ناچار بود در صف اول با آن مبارزه کند همان طرز تلقی و سلوکی بود که می توان آن را </a:t>
            </a:r>
            <a:r>
              <a:rPr lang="fa-IR" sz="2400" b="1" dirty="0"/>
              <a:t>سنتگرایی</a:t>
            </a:r>
            <a:r>
              <a:rPr lang="fa-IR" sz="2400" dirty="0"/>
              <a:t> نامید. ص 61</a:t>
            </a:r>
          </a:p>
        </p:txBody>
      </p:sp>
    </p:spTree>
    <p:extLst>
      <p:ext uri="{BB962C8B-B14F-4D97-AF65-F5344CB8AC3E}">
        <p14:creationId xmlns:p14="http://schemas.microsoft.com/office/powerpoint/2010/main" val="3606310921"/>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16598</TotalTime>
  <Words>1868</Words>
  <Application>Microsoft Office PowerPoint</Application>
  <PresentationFormat>On-screen Show (4:3)</PresentationFormat>
  <Paragraphs>91</Paragraphs>
  <Slides>17</Slides>
  <Notes>0</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Custom Design</vt:lpstr>
      <vt:lpstr>Civic</vt:lpstr>
      <vt:lpstr>1_Custom Design</vt:lpstr>
      <vt:lpstr>نظام هاي اقتصادي</vt:lpstr>
      <vt:lpstr>روش شناسي وبر </vt:lpstr>
      <vt:lpstr>سرمایه داری چیست؟</vt:lpstr>
      <vt:lpstr>سرمایه داری چیست؟ -2</vt:lpstr>
      <vt:lpstr>آيا سرمايه داري اختصاص به غرب دارد؟</vt:lpstr>
      <vt:lpstr>اهمیت مؤسسه سرمایه داری</vt:lpstr>
      <vt:lpstr>روح سرمايه داري</vt:lpstr>
      <vt:lpstr>چگونه روح سرمایه داری در غرب تولد یافت؟</vt:lpstr>
      <vt:lpstr>چگونه روح سرمایه داری در غرب تولد یافت؟ -2</vt:lpstr>
      <vt:lpstr>چگونه روح سرمایه داری در غرب تولد یافت؟ - 3</vt:lpstr>
      <vt:lpstr>نقش اصلاح مذهب در گسترش روح سرمایه داری</vt:lpstr>
      <vt:lpstr>آيا سرمايه داري براي حيات امروزين خود هم  از اخلاق پروتستان کمک مي گيرد؟</vt:lpstr>
      <vt:lpstr>ساير عوامل موثر بر ظهور سرمايه داري در غرب از نگاه وبر</vt:lpstr>
      <vt:lpstr>ساير عوامل موثر بر ظهور سرمايه داري در غرب از نگاه وبر-2</vt:lpstr>
      <vt:lpstr>انتقادات وارد شده بر وبر</vt:lpstr>
      <vt:lpstr>انتقادات وارد شده بر وبر -2</vt:lpstr>
      <vt:lpstr>سایر پژوهش های مهم در حوزه دین و سرمایه داری</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757</cp:revision>
  <dcterms:created xsi:type="dcterms:W3CDTF">2009-01-13T09:50:30Z</dcterms:created>
  <dcterms:modified xsi:type="dcterms:W3CDTF">2013-10-19T06:22:13Z</dcterms:modified>
</cp:coreProperties>
</file>