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506" r:id="rId2"/>
    <p:sldId id="398" r:id="rId3"/>
    <p:sldId id="399" r:id="rId4"/>
    <p:sldId id="400" r:id="rId5"/>
    <p:sldId id="401" r:id="rId6"/>
    <p:sldId id="397" r:id="rId7"/>
    <p:sldId id="402" r:id="rId8"/>
    <p:sldId id="405" r:id="rId9"/>
    <p:sldId id="406" r:id="rId10"/>
    <p:sldId id="407" r:id="rId11"/>
    <p:sldId id="488" r:id="rId12"/>
    <p:sldId id="411" r:id="rId13"/>
    <p:sldId id="412" r:id="rId14"/>
    <p:sldId id="503" r:id="rId15"/>
    <p:sldId id="504" r:id="rId16"/>
    <p:sldId id="414" r:id="rId17"/>
    <p:sldId id="484" r:id="rId18"/>
    <p:sldId id="413" r:id="rId19"/>
    <p:sldId id="417" r:id="rId20"/>
    <p:sldId id="418" r:id="rId21"/>
    <p:sldId id="421" r:id="rId22"/>
    <p:sldId id="420" r:id="rId23"/>
    <p:sldId id="422" r:id="rId24"/>
    <p:sldId id="423" r:id="rId25"/>
    <p:sldId id="432" r:id="rId26"/>
    <p:sldId id="425" r:id="rId27"/>
    <p:sldId id="426" r:id="rId28"/>
    <p:sldId id="428" r:id="rId29"/>
    <p:sldId id="431" r:id="rId30"/>
    <p:sldId id="437" r:id="rId31"/>
    <p:sldId id="438" r:id="rId32"/>
    <p:sldId id="435" r:id="rId33"/>
    <p:sldId id="500" r:id="rId34"/>
    <p:sldId id="489" r:id="rId35"/>
    <p:sldId id="505" r:id="rId36"/>
    <p:sldId id="446" r:id="rId37"/>
    <p:sldId id="447" r:id="rId38"/>
    <p:sldId id="455" r:id="rId39"/>
    <p:sldId id="456" r:id="rId40"/>
    <p:sldId id="460" r:id="rId41"/>
    <p:sldId id="461" r:id="rId42"/>
    <p:sldId id="462" r:id="rId43"/>
    <p:sldId id="463" r:id="rId44"/>
    <p:sldId id="464" r:id="rId45"/>
    <p:sldId id="465" r:id="rId46"/>
    <p:sldId id="466" r:id="rId47"/>
    <p:sldId id="501" r:id="rId48"/>
    <p:sldId id="467" r:id="rId49"/>
    <p:sldId id="470" r:id="rId50"/>
    <p:sldId id="471" r:id="rId51"/>
    <p:sldId id="472" r:id="rId52"/>
    <p:sldId id="502" r:id="rId53"/>
    <p:sldId id="474" r:id="rId54"/>
    <p:sldId id="475" r:id="rId55"/>
    <p:sldId id="476" r:id="rId56"/>
    <p:sldId id="499" r:id="rId57"/>
    <p:sldId id="478" r:id="rId58"/>
    <p:sldId id="480" r:id="rId59"/>
    <p:sldId id="481" r:id="rId60"/>
    <p:sldId id="482" r:id="rId61"/>
    <p:sldId id="483" r:id="rId62"/>
    <p:sldId id="490" r:id="rId63"/>
    <p:sldId id="496" r:id="rId64"/>
    <p:sldId id="497" r:id="rId65"/>
    <p:sldId id="498" r:id="rId66"/>
    <p:sldId id="491" r:id="rId67"/>
    <p:sldId id="492" r:id="rId68"/>
    <p:sldId id="493" r:id="rId69"/>
    <p:sldId id="494" r:id="rId70"/>
    <p:sldId id="495" r:id="rId71"/>
    <p:sldId id="360" r:id="rId72"/>
    <p:sldId id="381" r:id="rId73"/>
    <p:sldId id="382" r:id="rId74"/>
    <p:sldId id="388" r:id="rId75"/>
    <p:sldId id="391" r:id="rId76"/>
    <p:sldId id="392" r:id="rId77"/>
    <p:sldId id="393" r:id="rId78"/>
    <p:sldId id="384" r:id="rId79"/>
    <p:sldId id="368" r:id="rId80"/>
    <p:sldId id="351" r:id="rId81"/>
    <p:sldId id="373" r:id="rId82"/>
    <p:sldId id="354" r:id="rId83"/>
    <p:sldId id="380" r:id="rId84"/>
    <p:sldId id="355" r:id="rId85"/>
    <p:sldId id="357" r:id="rId86"/>
    <p:sldId id="356" r:id="rId87"/>
    <p:sldId id="378" r:id="rId88"/>
    <p:sldId id="394" r:id="rId89"/>
    <p:sldId id="342" r:id="rId90"/>
    <p:sldId id="257" r:id="rId91"/>
    <p:sldId id="259" r:id="rId92"/>
    <p:sldId id="395" r:id="rId93"/>
    <p:sldId id="260" r:id="rId94"/>
    <p:sldId id="261" r:id="rId95"/>
    <p:sldId id="262" r:id="rId96"/>
    <p:sldId id="273" r:id="rId97"/>
    <p:sldId id="274" r:id="rId98"/>
    <p:sldId id="275" r:id="rId99"/>
    <p:sldId id="276" r:id="rId100"/>
    <p:sldId id="277" r:id="rId101"/>
    <p:sldId id="379" r:id="rId102"/>
    <p:sldId id="278" r:id="rId103"/>
    <p:sldId id="367" r:id="rId104"/>
    <p:sldId id="279" r:id="rId105"/>
    <p:sldId id="280" r:id="rId106"/>
    <p:sldId id="374" r:id="rId107"/>
    <p:sldId id="386" r:id="rId108"/>
    <p:sldId id="387" r:id="rId109"/>
    <p:sldId id="385" r:id="rId110"/>
    <p:sldId id="281" r:id="rId111"/>
    <p:sldId id="282" r:id="rId112"/>
    <p:sldId id="283" r:id="rId113"/>
    <p:sldId id="284" r:id="rId114"/>
    <p:sldId id="285" r:id="rId115"/>
    <p:sldId id="286" r:id="rId116"/>
    <p:sldId id="287" r:id="rId117"/>
    <p:sldId id="369" r:id="rId118"/>
    <p:sldId id="288" r:id="rId119"/>
    <p:sldId id="289" r:id="rId120"/>
    <p:sldId id="290" r:id="rId121"/>
    <p:sldId id="291" r:id="rId122"/>
    <p:sldId id="292" r:id="rId123"/>
    <p:sldId id="293" r:id="rId124"/>
    <p:sldId id="294" r:id="rId125"/>
    <p:sldId id="295" r:id="rId126"/>
    <p:sldId id="296" r:id="rId127"/>
    <p:sldId id="297" r:id="rId128"/>
    <p:sldId id="371" r:id="rId129"/>
    <p:sldId id="372" r:id="rId130"/>
    <p:sldId id="298" r:id="rId131"/>
    <p:sldId id="299" r:id="rId132"/>
    <p:sldId id="300" r:id="rId133"/>
    <p:sldId id="301" r:id="rId134"/>
    <p:sldId id="302" r:id="rId135"/>
    <p:sldId id="303" r:id="rId136"/>
    <p:sldId id="304" r:id="rId137"/>
    <p:sldId id="305" r:id="rId138"/>
    <p:sldId id="325" r:id="rId139"/>
    <p:sldId id="362" r:id="rId140"/>
    <p:sldId id="370" r:id="rId141"/>
    <p:sldId id="363" r:id="rId142"/>
    <p:sldId id="364" r:id="rId143"/>
    <p:sldId id="365" r:id="rId144"/>
    <p:sldId id="376" r:id="rId145"/>
    <p:sldId id="375" r:id="rId146"/>
    <p:sldId id="366" r:id="rId147"/>
    <p:sldId id="327" r:id="rId148"/>
    <p:sldId id="328" r:id="rId149"/>
    <p:sldId id="329" r:id="rId150"/>
    <p:sldId id="330" r:id="rId151"/>
    <p:sldId id="331" r:id="rId152"/>
    <p:sldId id="332" r:id="rId153"/>
    <p:sldId id="336" r:id="rId154"/>
    <p:sldId id="334" r:id="rId155"/>
    <p:sldId id="306" r:id="rId156"/>
    <p:sldId id="389" r:id="rId157"/>
    <p:sldId id="390" r:id="rId158"/>
    <p:sldId id="308" r:id="rId159"/>
    <p:sldId id="307" r:id="rId160"/>
    <p:sldId id="358" r:id="rId161"/>
    <p:sldId id="359" r:id="rId1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66"/>
    <a:srgbClr val="337C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9" autoAdjust="0"/>
    <p:restoredTop sz="94660"/>
  </p:normalViewPr>
  <p:slideViewPr>
    <p:cSldViewPr>
      <p:cViewPr varScale="1">
        <p:scale>
          <a:sx n="87" d="100"/>
          <a:sy n="87" d="100"/>
        </p:scale>
        <p:origin x="1038"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1D8BD707-D9CF-40AE-B4C6-C98DA3205C09}" type="datetimeFigureOut">
              <a:rPr lang="en-US" smtClean="0"/>
              <a:pPr/>
              <a:t>5/25/2014</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pPr/>
              <a:t>5/25/2014</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1D8BD707-D9CF-40AE-B4C6-C98DA3205C09}" type="datetimeFigureOut">
              <a:rPr lang="en-US" smtClean="0"/>
              <a:pPr/>
              <a:t>5/25/2014</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1D8BD707-D9CF-40AE-B4C6-C98DA3205C09}" type="datetimeFigureOut">
              <a:rPr lang="en-US" smtClean="0"/>
              <a:pPr/>
              <a:t>5/25/2014</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1D8BD707-D9CF-40AE-B4C6-C98DA3205C09}" type="datetimeFigureOut">
              <a:rPr lang="en-US" smtClean="0"/>
              <a:pPr/>
              <a:t>5/25/2014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pPr/>
              <a:t>5/25/2014</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5/25/2014</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pPr/>
              <a:t>5/25/2014</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5/25/2014</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D8BD707-D9CF-40AE-B4C6-C98DA3205C09}" type="datetimeFigureOut">
              <a:rPr lang="en-US" smtClean="0"/>
              <a:pPr/>
              <a:t>5/25/2014</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6F15528-21DE-4FAA-801E-634DDDAF4B2B}"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r" rtl="1"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r" rtl="1"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r" rtl="1"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r" rtl="1"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r" rtl="1"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r" rtl="1"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r" rtl="1"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2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gif"/><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s>
</file>

<file path=ppt/slides/_rels/slide12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8" Type="http://schemas.openxmlformats.org/officeDocument/2006/relationships/hyperlink" Target="http://en.wikipedia.org/wiki/File:Chamitoff_ISS_Chess_Game.jpg" TargetMode="External"/><Relationship Id="rId3" Type="http://schemas.openxmlformats.org/officeDocument/2006/relationships/image" Target="../media/image115.jpeg"/><Relationship Id="rId7" Type="http://schemas.openxmlformats.org/officeDocument/2006/relationships/image" Target="../media/image117.jpeg"/><Relationship Id="rId2" Type="http://schemas.openxmlformats.org/officeDocument/2006/relationships/hyperlink" Target="http://en.wikipedia.org/wiki/File:Bur_Macro_BlackBg.jpg" TargetMode="External"/><Relationship Id="rId1" Type="http://schemas.openxmlformats.org/officeDocument/2006/relationships/slideLayout" Target="../slideLayouts/slideLayout2.xml"/><Relationship Id="rId6" Type="http://schemas.openxmlformats.org/officeDocument/2006/relationships/hyperlink" Target="http://en.wikipedia.org/wiki/File:Sneakers_velcro.jpg" TargetMode="External"/><Relationship Id="rId5" Type="http://schemas.openxmlformats.org/officeDocument/2006/relationships/image" Target="../media/image116.jpeg"/><Relationship Id="rId4" Type="http://schemas.openxmlformats.org/officeDocument/2006/relationships/hyperlink" Target="http://en.wikipedia.org/wiki/File:Velcro_hooks.jpg" TargetMode="External"/><Relationship Id="rId9" Type="http://schemas.openxmlformats.org/officeDocument/2006/relationships/image" Target="../media/image1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www.inhabitat.com/2007/12/10/biomimicrys-cool-alternative-eastgate-centre-in-zimbabwe/"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14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jpeg"/></Relationships>
</file>

<file path=ppt/slides/_rels/slide14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14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hyperlink" Target="http://specieslist.com/images/external/Mini1L.jpg" TargetMode="External"/><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hyperlink" Target="http://specieslist.com/images/external/Mini3L.jpg" TargetMode="External"/></Relationships>
</file>

<file path=ppt/slides/_rels/slide14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http://www.newworldencyclopedia.org/entry/File:HONDA_ASIMO.jpg" TargetMode="External"/><Relationship Id="rId1" Type="http://schemas.openxmlformats.org/officeDocument/2006/relationships/slideLayout" Target="../slideLayouts/slideLayout2.xml"/><Relationship Id="rId5" Type="http://schemas.openxmlformats.org/officeDocument/2006/relationships/image" Target="../media/image140.jpeg"/><Relationship Id="rId4" Type="http://schemas.openxmlformats.org/officeDocument/2006/relationships/image" Target="../media/image1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5" Type="http://schemas.openxmlformats.org/officeDocument/2006/relationships/image" Target="../media/image146.jpeg"/><Relationship Id="rId4" Type="http://schemas.openxmlformats.org/officeDocument/2006/relationships/image" Target="../media/image145.jpeg"/></Relationships>
</file>

<file path=ppt/slides/_rels/slide15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hyperlink" Target="http://groups.yahoo.com/group/Goonagoon-groups/join" TargetMode="External"/><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15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8.jpeg"/><Relationship Id="rId4" Type="http://schemas.openxmlformats.org/officeDocument/2006/relationships/image" Target="../media/image37.emf"/></Relationships>
</file>

<file path=ppt/slides/_rels/slide15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9.emf"/></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fa.wikipedia.org/wiki/%DB%B1%DB%B4%DB%B9%DB%B2_%D9%85%DB%8C%D9%84%D8%A7%D8%AF%DB%8C" TargetMode="External"/><Relationship Id="rId7" Type="http://schemas.openxmlformats.org/officeDocument/2006/relationships/image" Target="../media/image16.png"/><Relationship Id="rId2" Type="http://schemas.openxmlformats.org/officeDocument/2006/relationships/hyperlink" Target="http://fa.wikipedia.org/wiki/%D9%87%D9%86%D8%AF%D9%88%D8%B3%D8%AA%D8%A7%D9%86"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fa.wikipedia.org/wiki/%D8%A2%D8%B3%DB%8C%D8%A7" TargetMode="External"/><Relationship Id="rId4" Type="http://schemas.openxmlformats.org/officeDocument/2006/relationships/hyperlink" Target="http://fa.wikipedia.org/wiki/%D8%A7%D9%82%DB%8C%D8%A7%D9%86%D9%88%D8%B3_%D8%A7%D8%B7%D9%84%D8%B3"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en.wikipedia.org/wiki/File:Colonel-Edward-Frank-Harrison.jpg" TargetMode="External"/><Relationship Id="rId1" Type="http://schemas.openxmlformats.org/officeDocument/2006/relationships/slideLayout" Target="../slideLayouts/slideLayout9.xml"/><Relationship Id="rId5" Type="http://schemas.openxmlformats.org/officeDocument/2006/relationships/image" Target="../media/image24.jpeg"/><Relationship Id="rId4" Type="http://schemas.openxmlformats.org/officeDocument/2006/relationships/hyperlink" Target="http://upload.wikimedia.org/wikipedia/commons/f/fa/Small_box_respirator.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8.jpeg"/><Relationship Id="rId4" Type="http://schemas.openxmlformats.org/officeDocument/2006/relationships/image" Target="../media/image37.e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9.emf"/></Relationships>
</file>

<file path=ppt/slides/_rels/slide7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rds.yahoo.com/_ylt=A0PDoX_AsbNNQ3UAFi2jzbkF/SIG=126c25gln/EXP=1303650880/**http:/cnx.org/content/m14686/latest/graphics1.jpg"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en.wikipedia.org/wiki/File:Colonel-Edward-Frank-Harrison.jpg" TargetMode="External"/><Relationship Id="rId1" Type="http://schemas.openxmlformats.org/officeDocument/2006/relationships/slideLayout" Target="../slideLayouts/slideLayout9.xml"/><Relationship Id="rId5" Type="http://schemas.openxmlformats.org/officeDocument/2006/relationships/image" Target="../media/image24.jpeg"/><Relationship Id="rId4" Type="http://schemas.openxmlformats.org/officeDocument/2006/relationships/hyperlink" Target="http://upload.wikimedia.org/wikipedia/commons/f/fa/Small_box_respirator.jpg"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52800"/>
            <a:ext cx="3360064" cy="278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2750" y="1"/>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5945861" y="1595978"/>
            <a:ext cx="3012266" cy="2646786"/>
          </a:xfrm>
          <a:prstGeom prst="rect">
            <a:avLst/>
          </a:prstGeom>
        </p:spPr>
        <p:txBody>
          <a:bodyPr vert="horz" anchor="ctr">
            <a:normAutofit/>
          </a:bodyPr>
          <a:lst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r"/>
            <a:r>
              <a:rPr lang="fa-IR" b="1" cap="none" dirty="0" smtClean="0">
                <a:ln w="22225">
                  <a:solidFill>
                    <a:schemeClr val="accent2"/>
                  </a:solidFill>
                  <a:prstDash val="solid"/>
                </a:ln>
                <a:solidFill>
                  <a:srgbClr val="FF0000"/>
                </a:solidFill>
                <a:effectLst/>
                <a:latin typeface="Tahoma" pitchFamily="34" charset="0"/>
                <a:ea typeface="Tahoma" pitchFamily="34" charset="0"/>
                <a:cs typeface="Tahoma" pitchFamily="34" charset="0"/>
              </a:rPr>
              <a:t>تنبلي اجتماعي</a:t>
            </a:r>
            <a:endParaRPr lang="en-US" b="1" cap="none" dirty="0">
              <a:ln w="22225">
                <a:solidFill>
                  <a:schemeClr val="accent2"/>
                </a:solidFill>
                <a:prstDash val="solid"/>
              </a:ln>
              <a:solidFill>
                <a:srgbClr val="FF0000"/>
              </a:solidFill>
              <a:effectLst/>
              <a:latin typeface="Tahoma" pitchFamily="34" charset="0"/>
              <a:ea typeface="Tahoma" pitchFamily="34" charset="0"/>
              <a:cs typeface="Tahoma" pitchFamily="34" charset="0"/>
            </a:endParaRPr>
          </a:p>
        </p:txBody>
      </p:sp>
      <p:pic>
        <p:nvPicPr>
          <p:cNvPr id="3" name="Picture 2" descr="http://ts4.mm.bing.net/th?id=HN.608054866897604079&amp;pid=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6098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955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b="1" cap="none" dirty="0">
                <a:ln w="22225">
                  <a:solidFill>
                    <a:schemeClr val="accent2"/>
                  </a:solidFill>
                  <a:prstDash val="solid"/>
                </a:ln>
                <a:solidFill>
                  <a:srgbClr val="FF0000"/>
                </a:solidFill>
                <a:effectLst/>
              </a:rPr>
              <a:t>R</a:t>
            </a:r>
            <a:r>
              <a:rPr lang="en-US" b="1" cap="none" dirty="0" smtClean="0">
                <a:ln w="22225">
                  <a:solidFill>
                    <a:schemeClr val="accent2"/>
                  </a:solidFill>
                  <a:prstDash val="solid"/>
                </a:ln>
                <a:solidFill>
                  <a:srgbClr val="FF0000"/>
                </a:solidFill>
                <a:effectLst/>
              </a:rPr>
              <a:t>ational </a:t>
            </a:r>
            <a:r>
              <a:rPr lang="en-US" b="1" cap="none" dirty="0">
                <a:ln w="22225">
                  <a:solidFill>
                    <a:schemeClr val="accent2"/>
                  </a:solidFill>
                  <a:prstDash val="solid"/>
                </a:ln>
                <a:solidFill>
                  <a:srgbClr val="FF0000"/>
                </a:solidFill>
                <a:effectLst/>
              </a:rPr>
              <a:t>Choice Theory </a:t>
            </a:r>
          </a:p>
        </p:txBody>
      </p:sp>
      <p:sp>
        <p:nvSpPr>
          <p:cNvPr id="3" name="Content Placeholder 2"/>
          <p:cNvSpPr>
            <a:spLocks noGrp="1"/>
          </p:cNvSpPr>
          <p:nvPr>
            <p:ph idx="1"/>
          </p:nvPr>
        </p:nvSpPr>
        <p:spPr>
          <a:xfrm>
            <a:off x="3048000" y="1447800"/>
            <a:ext cx="5638800" cy="5029200"/>
          </a:xfrm>
        </p:spPr>
        <p:txBody>
          <a:bodyPr>
            <a:normAutofit fontScale="92500" lnSpcReduction="10000"/>
          </a:bodyPr>
          <a:lstStyle/>
          <a:p>
            <a:pPr algn="just" rtl="1"/>
            <a:r>
              <a:rPr lang="fa-IR" dirty="0" smtClean="0"/>
              <a:t> یک </a:t>
            </a:r>
            <a:r>
              <a:rPr lang="fa-IR" dirty="0" err="1" smtClean="0"/>
              <a:t>نظريه</a:t>
            </a:r>
            <a:r>
              <a:rPr lang="fa-IR" dirty="0" smtClean="0"/>
              <a:t> </a:t>
            </a:r>
            <a:r>
              <a:rPr lang="fa-IR" dirty="0"/>
              <a:t>مناسب </a:t>
            </a:r>
            <a:r>
              <a:rPr lang="fa-IR" dirty="0" smtClean="0"/>
              <a:t>علت تنبلی: </a:t>
            </a:r>
            <a:r>
              <a:rPr lang="fa-IR" dirty="0" err="1" smtClean="0"/>
              <a:t>نظريه</a:t>
            </a:r>
            <a:r>
              <a:rPr lang="fa-IR" dirty="0" smtClean="0"/>
              <a:t> </a:t>
            </a:r>
            <a:r>
              <a:rPr lang="fa-IR" dirty="0"/>
              <a:t>انتخاب </a:t>
            </a:r>
            <a:r>
              <a:rPr lang="fa-IR" dirty="0" err="1"/>
              <a:t>عقلاني</a:t>
            </a:r>
            <a:r>
              <a:rPr lang="fa-IR" dirty="0"/>
              <a:t> </a:t>
            </a:r>
            <a:endParaRPr lang="fa-IR" dirty="0" smtClean="0"/>
          </a:p>
          <a:p>
            <a:pPr algn="just" rtl="1"/>
            <a:r>
              <a:rPr lang="fa-IR" dirty="0" smtClean="0"/>
              <a:t>مي </a:t>
            </a:r>
            <a:r>
              <a:rPr lang="fa-IR" dirty="0"/>
              <a:t>توان تنبلي را يك كنش عقلاني در نظر گرفت. </a:t>
            </a:r>
            <a:endParaRPr lang="fa-IR" dirty="0" smtClean="0"/>
          </a:p>
          <a:p>
            <a:pPr algn="just" rtl="1"/>
            <a:r>
              <a:rPr lang="fa-IR" dirty="0" smtClean="0"/>
              <a:t>در </a:t>
            </a:r>
            <a:r>
              <a:rPr lang="fa-IR" dirty="0"/>
              <a:t>نظريه انتخاب عقلاني ، جامعه مجموعه اي از افراد </a:t>
            </a:r>
            <a:r>
              <a:rPr lang="fa-IR" dirty="0" smtClean="0"/>
              <a:t>است كه رفتار عقلاني معطوف به هدف دارند. </a:t>
            </a:r>
            <a:r>
              <a:rPr lang="fa-IR" dirty="0" err="1"/>
              <a:t>اين</a:t>
            </a:r>
            <a:r>
              <a:rPr lang="fa-IR" dirty="0"/>
              <a:t> </a:t>
            </a:r>
            <a:r>
              <a:rPr lang="fa-IR" dirty="0" smtClean="0"/>
              <a:t>افراد </a:t>
            </a:r>
            <a:r>
              <a:rPr lang="fa-IR" dirty="0"/>
              <a:t>آگاه و مختار و هدف </a:t>
            </a:r>
            <a:r>
              <a:rPr lang="fa-IR" dirty="0" err="1"/>
              <a:t>مند</a:t>
            </a:r>
            <a:r>
              <a:rPr lang="fa-IR" dirty="0"/>
              <a:t> در هر </a:t>
            </a:r>
            <a:r>
              <a:rPr lang="fa-IR" dirty="0" err="1"/>
              <a:t>شرايطي</a:t>
            </a:r>
            <a:r>
              <a:rPr lang="fa-IR" dirty="0"/>
              <a:t> بدنبال </a:t>
            </a:r>
            <a:r>
              <a:rPr lang="fa-IR" dirty="0" err="1"/>
              <a:t>بيشينه</a:t>
            </a:r>
            <a:r>
              <a:rPr lang="fa-IR" dirty="0"/>
              <a:t> </a:t>
            </a:r>
            <a:r>
              <a:rPr lang="fa-IR" dirty="0" err="1"/>
              <a:t>كردن</a:t>
            </a:r>
            <a:r>
              <a:rPr lang="fa-IR" dirty="0"/>
              <a:t> سود خود با </a:t>
            </a:r>
            <a:r>
              <a:rPr lang="fa-IR" dirty="0" err="1"/>
              <a:t>كمترين</a:t>
            </a:r>
            <a:r>
              <a:rPr lang="fa-IR" dirty="0"/>
              <a:t> </a:t>
            </a:r>
            <a:r>
              <a:rPr lang="fa-IR" dirty="0" err="1"/>
              <a:t>هزينه</a:t>
            </a:r>
            <a:r>
              <a:rPr lang="fa-IR" dirty="0"/>
              <a:t> هستند</a:t>
            </a:r>
            <a:r>
              <a:rPr lang="fa-IR" dirty="0" smtClean="0"/>
              <a:t>.</a:t>
            </a:r>
            <a:endParaRPr lang="fa-IR"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86200"/>
            <a:ext cx="2971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351102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smtClean="0"/>
              <a:t>سومین راه بارش</a:t>
            </a:r>
            <a:r>
              <a:rPr lang="en-US" dirty="0" smtClean="0"/>
              <a:t/>
            </a:r>
            <a:br>
              <a:rPr lang="en-US" dirty="0" smtClean="0"/>
            </a:br>
            <a:endParaRPr lang="fa-IR" dirty="0"/>
          </a:p>
        </p:txBody>
      </p:sp>
      <p:sp>
        <p:nvSpPr>
          <p:cNvPr id="3" name="Content Placeholder 2"/>
          <p:cNvSpPr>
            <a:spLocks noGrp="1"/>
          </p:cNvSpPr>
          <p:nvPr>
            <p:ph idx="1"/>
          </p:nvPr>
        </p:nvSpPr>
        <p:spPr>
          <a:xfrm>
            <a:off x="4953000" y="228600"/>
            <a:ext cx="4038600" cy="6172200"/>
          </a:xfrm>
        </p:spPr>
        <p:txBody>
          <a:bodyPr>
            <a:normAutofit fontScale="85000" lnSpcReduction="10000"/>
          </a:bodyPr>
          <a:lstStyle/>
          <a:p>
            <a:pPr algn="just"/>
            <a:r>
              <a:rPr lang="fa-IR" dirty="0" smtClean="0"/>
              <a:t>راه ديگر بارش افکار برای دستیابی به ايده های نو، </a:t>
            </a:r>
            <a:r>
              <a:rPr lang="fa-IR" dirty="0" smtClean="0">
                <a:solidFill>
                  <a:srgbClr val="FF0000"/>
                </a:solidFill>
              </a:rPr>
              <a:t>بازی کردن با محصولات، پدیده ها و ایده ها در فكر </a:t>
            </a:r>
            <a:r>
              <a:rPr lang="fa-IR" dirty="0" smtClean="0"/>
              <a:t>است. به عبارت دیگر  بارش افکار  مي تواند نوعی تفریح و سرگرمی ذهنی باشد. تغيير شكل، كاربري، رنگ، اندازه، ... </a:t>
            </a:r>
          </a:p>
          <a:p>
            <a:pPr algn="just"/>
            <a:endParaRPr lang="fa-IR" dirty="0" smtClean="0"/>
          </a:p>
          <a:p>
            <a:pPr algn="just"/>
            <a:r>
              <a:rPr lang="fa-IR" dirty="0" smtClean="0"/>
              <a:t>این راه یکی از اساسی ترین و در عین حال سرگرم کننده ترین روش هاست. </a:t>
            </a:r>
            <a:endParaRPr lang="fa-IR" dirty="0"/>
          </a:p>
        </p:txBody>
      </p:sp>
      <p:pic>
        <p:nvPicPr>
          <p:cNvPr id="4" name="Picture 3" descr="C:\Documents and Settings\All User\Desktop\invention\New Folder\ll.bmp"/>
          <p:cNvPicPr/>
          <p:nvPr/>
        </p:nvPicPr>
        <p:blipFill>
          <a:blip r:embed="rId2" cstate="print"/>
          <a:srcRect/>
          <a:stretch>
            <a:fillRect/>
          </a:stretch>
        </p:blipFill>
        <p:spPr bwMode="auto">
          <a:xfrm>
            <a:off x="0" y="2362200"/>
            <a:ext cx="48006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94210" name="Picture 2" descr="http://homeloanis.com/wp-content/uploads/2011/04/modern-form-follows-function-table-design-ideas-furniture-images.jpg"/>
          <p:cNvPicPr>
            <a:picLocks noChangeAspect="1" noChangeArrowheads="1"/>
          </p:cNvPicPr>
          <p:nvPr/>
        </p:nvPicPr>
        <p:blipFill>
          <a:blip r:embed="rId2" cstate="print"/>
          <a:srcRect/>
          <a:stretch>
            <a:fillRect/>
          </a:stretch>
        </p:blipFill>
        <p:spPr bwMode="auto">
          <a:xfrm>
            <a:off x="0" y="3581400"/>
            <a:ext cx="4634306" cy="3276600"/>
          </a:xfrm>
          <a:prstGeom prst="rect">
            <a:avLst/>
          </a:prstGeom>
          <a:noFill/>
        </p:spPr>
      </p:pic>
      <p:pic>
        <p:nvPicPr>
          <p:cNvPr id="94212" name="Picture 4" descr="http://www.marvelbuilding.com/wp-content/uploads/2011/04/front-view-of-Unusual-Office-Building-in-Wavy-Form-600x799.jpg"/>
          <p:cNvPicPr>
            <a:picLocks noChangeAspect="1" noChangeArrowheads="1"/>
          </p:cNvPicPr>
          <p:nvPr/>
        </p:nvPicPr>
        <p:blipFill>
          <a:blip r:embed="rId3" cstate="print"/>
          <a:srcRect/>
          <a:stretch>
            <a:fillRect/>
          </a:stretch>
        </p:blipFill>
        <p:spPr bwMode="auto">
          <a:xfrm>
            <a:off x="5306071" y="0"/>
            <a:ext cx="3837929" cy="5114926"/>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چهارمین راه بارش (روش ادیسون)</a:t>
            </a:r>
            <a:endParaRPr lang="fa-IR" dirty="0"/>
          </a:p>
        </p:txBody>
      </p:sp>
      <p:sp>
        <p:nvSpPr>
          <p:cNvPr id="3" name="Content Placeholder 2"/>
          <p:cNvSpPr>
            <a:spLocks noGrp="1"/>
          </p:cNvSpPr>
          <p:nvPr>
            <p:ph idx="1"/>
          </p:nvPr>
        </p:nvSpPr>
        <p:spPr>
          <a:xfrm>
            <a:off x="304800" y="1371600"/>
            <a:ext cx="8686800" cy="5029200"/>
          </a:xfrm>
        </p:spPr>
        <p:txBody>
          <a:bodyPr>
            <a:noAutofit/>
          </a:bodyPr>
          <a:lstStyle/>
          <a:p>
            <a:pPr lvl="0"/>
            <a:r>
              <a:rPr lang="fa-IR" sz="1600" dirty="0" smtClean="0">
                <a:cs typeface="+mj-cs"/>
              </a:rPr>
              <a:t>در ایده های حل مساله نوآور بود.</a:t>
            </a:r>
            <a:endParaRPr lang="en-US" sz="1600" dirty="0" smtClean="0">
              <a:cs typeface="+mj-cs"/>
            </a:endParaRPr>
          </a:p>
          <a:p>
            <a:pPr lvl="0"/>
            <a:r>
              <a:rPr lang="fa-IR" sz="1600" dirty="0" smtClean="0">
                <a:cs typeface="+mj-cs"/>
              </a:rPr>
              <a:t>به طور زیرکانه ای مشکلات را انتخاب می کرد.</a:t>
            </a:r>
            <a:endParaRPr lang="en-US" sz="1600" dirty="0" smtClean="0">
              <a:cs typeface="+mj-cs"/>
            </a:endParaRPr>
          </a:p>
          <a:p>
            <a:pPr lvl="0"/>
            <a:r>
              <a:rPr lang="fa-IR" sz="1600" dirty="0" smtClean="0">
                <a:cs typeface="+mj-cs"/>
              </a:rPr>
              <a:t>روش وی اختراع یک سیستم بود و نه اجزا کوچک یک سیستم. مثلا ادیسون فقط یک لامپ نوری اختراع نکرد، بلکه سیستم ماندگاری از پرتوافشانی را اختراع کرد که شامل ژنراتورها،کابل ها بود.</a:t>
            </a:r>
            <a:endParaRPr lang="en-US" sz="1600" dirty="0" smtClean="0">
              <a:cs typeface="+mj-cs"/>
            </a:endParaRPr>
          </a:p>
          <a:p>
            <a:pPr lvl="0"/>
            <a:r>
              <a:rPr lang="fa-IR" sz="1600" dirty="0" smtClean="0">
                <a:cs typeface="+mj-cs"/>
              </a:rPr>
              <a:t>وی کاربردهای مختلف ابزارهایی را که اختراع می کرد، پیش بینی می نمود.</a:t>
            </a:r>
            <a:endParaRPr lang="en-US" sz="1600" dirty="0" smtClean="0">
              <a:cs typeface="+mj-cs"/>
            </a:endParaRPr>
          </a:p>
          <a:p>
            <a:pPr lvl="0"/>
            <a:r>
              <a:rPr lang="fa-IR" sz="1600" dirty="0" smtClean="0">
                <a:cs typeface="+mj-cs"/>
              </a:rPr>
              <a:t>ادیسون اختراع را با اقتصاد ترکیب کرد. سیستم نوری الکتریکی او طراحی شد تا یک رقیب اقتصادی برای لامپ های گازی باشد.</a:t>
            </a:r>
            <a:endParaRPr lang="en-US" sz="1600" dirty="0" smtClean="0">
              <a:cs typeface="+mj-cs"/>
            </a:endParaRPr>
          </a:p>
          <a:p>
            <a:pPr lvl="0"/>
            <a:r>
              <a:rPr lang="fa-IR" sz="1600" dirty="0" smtClean="0">
                <a:cs typeface="+mj-cs"/>
              </a:rPr>
              <a:t>ادیسون منابعی را که منجر به اختراعات موفق آمیز می شد،ترکیب و سازمان دهی می کرد. از جمله اين منابع مي توان از موارد زیر نام برد:  افراد  ماهر برای کمک در ساخت اختراعاتش، تحهیزات، ماشین آلات، ابزارها، مواد شیمیایی </a:t>
            </a:r>
            <a:endParaRPr lang="en-US" sz="1600" dirty="0" smtClean="0">
              <a:cs typeface="+mj-cs"/>
            </a:endParaRPr>
          </a:p>
          <a:p>
            <a:pPr lvl="0"/>
            <a:r>
              <a:rPr lang="fa-IR" sz="1600" dirty="0" smtClean="0">
                <a:cs typeface="+mj-cs"/>
              </a:rPr>
              <a:t>او هر  پروژه را با بازخواني و بازنگری کامل از متون علمی شروع مي کرد. </a:t>
            </a:r>
            <a:endParaRPr lang="en-US" sz="1600" dirty="0" smtClean="0">
              <a:cs typeface="+mj-cs"/>
            </a:endParaRPr>
          </a:p>
          <a:p>
            <a:pPr lvl="0"/>
            <a:r>
              <a:rPr lang="fa-IR" sz="1600" dirty="0" smtClean="0">
                <a:cs typeface="+mj-cs"/>
              </a:rPr>
              <a:t>اديسون محیطی را فراهم  مي کرد که هدف از اختراع کردن در آن چیزی بیشتر از تولید باشد.</a:t>
            </a:r>
            <a:endParaRPr lang="en-US" sz="1600" dirty="0" smtClean="0">
              <a:cs typeface="+mj-cs"/>
            </a:endParaRPr>
          </a:p>
          <a:p>
            <a:pPr lvl="0"/>
            <a:r>
              <a:rPr lang="fa-IR" sz="1600" dirty="0" smtClean="0">
                <a:cs typeface="+mj-cs"/>
              </a:rPr>
              <a:t>ادیسون رهبری بود که ایده های افرادی را که با وی کار می کردند، کشف می کرد.</a:t>
            </a:r>
            <a:endParaRPr lang="en-US" sz="1600" dirty="0" smtClean="0">
              <a:cs typeface="+mj-cs"/>
            </a:endParaRPr>
          </a:p>
          <a:p>
            <a:pPr lvl="0"/>
            <a:r>
              <a:rPr lang="fa-IR" sz="1600" dirty="0" smtClean="0">
                <a:cs typeface="+mj-cs"/>
              </a:rPr>
              <a:t>ادیسون به طور مصمم نتایجش را پیگیری می کرد و به موانعی مانند خواب یا هزینه اجازه نمی داد سد راه او شوند.</a:t>
            </a:r>
            <a:endParaRPr lang="en-US" sz="1600" dirty="0" smtClean="0">
              <a:cs typeface="+mj-cs"/>
            </a:endParaRPr>
          </a:p>
          <a:p>
            <a:pPr lvl="0"/>
            <a:r>
              <a:rPr lang="fa-IR" sz="1600" dirty="0" smtClean="0">
                <a:cs typeface="+mj-cs"/>
              </a:rPr>
              <a:t>وی توانایی خاصی برای فهمیدن ارتباطات رياضي، علی رغم  دانش محدودش در ریاضی داشت.</a:t>
            </a:r>
            <a:endParaRPr lang="en-US" sz="1600" dirty="0" smtClean="0">
              <a:cs typeface="+mj-cs"/>
            </a:endParaRPr>
          </a:p>
          <a:p>
            <a:pPr lvl="0"/>
            <a:r>
              <a:rPr lang="fa-IR" sz="1600" dirty="0" smtClean="0">
                <a:cs typeface="+mj-cs"/>
              </a:rPr>
              <a:t>او با تصور کردن  ایده شروع می کرد و برای ساخت آن کار می کرد.</a:t>
            </a:r>
            <a:endParaRPr lang="en-US" sz="1600" dirty="0" smtClean="0">
              <a:cs typeface="+mj-cs"/>
            </a:endParaRPr>
          </a:p>
          <a:p>
            <a:pPr lvl="0"/>
            <a:r>
              <a:rPr lang="fa-IR" sz="1600" dirty="0" smtClean="0">
                <a:cs typeface="+mj-cs"/>
              </a:rPr>
              <a:t>وی در نوشتن طرح هاي خلاصه شده بسیار ماهر بود. اين توانايي او را قادر می ساخت ایده هایش را تصور کند و روی کاغذ بیاورد.</a:t>
            </a:r>
            <a:endParaRPr lang="en-US" sz="1600" dirty="0" smtClean="0">
              <a:cs typeface="+mj-cs"/>
            </a:endParaRPr>
          </a:p>
          <a:p>
            <a:endParaRPr lang="fa-IR" sz="1600" dirty="0">
              <a:cs typeface="+mj-cs"/>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Subtitle 2"/>
          <p:cNvSpPr>
            <a:spLocks noGrp="1"/>
          </p:cNvSpPr>
          <p:nvPr>
            <p:ph type="subTitle" idx="1"/>
          </p:nvPr>
        </p:nvSpPr>
        <p:spPr>
          <a:xfrm>
            <a:off x="5791200" y="5410200"/>
            <a:ext cx="3352800" cy="1447800"/>
          </a:xfrm>
        </p:spPr>
        <p:txBody>
          <a:bodyPr>
            <a:noAutofit/>
          </a:bodyPr>
          <a:lstStyle/>
          <a:p>
            <a:pPr algn="r"/>
            <a:r>
              <a:rPr lang="fa-IR" sz="6000" dirty="0" smtClean="0">
                <a:solidFill>
                  <a:srgbClr val="FF0000"/>
                </a:solidFill>
              </a:rPr>
              <a:t>چگونه اختراع كنيم؟</a:t>
            </a:r>
            <a:endParaRPr lang="fa-IR" sz="6000" dirty="0">
              <a:solidFill>
                <a:srgbClr val="FF0000"/>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sz="5300" b="1" dirty="0" smtClean="0">
                <a:solidFill>
                  <a:srgbClr val="FF0000"/>
                </a:solidFill>
              </a:rPr>
              <a:t>پله سوم: روش های  اختراع </a:t>
            </a:r>
            <a:r>
              <a:rPr lang="en-US" dirty="0" smtClean="0"/>
              <a:t/>
            </a:r>
            <a:br>
              <a:rPr lang="en-US" dirty="0" smtClean="0"/>
            </a:br>
            <a:r>
              <a:rPr lang="en-US" dirty="0" smtClean="0"/>
              <a:t/>
            </a:r>
            <a:br>
              <a:rPr lang="en-US" dirty="0" smtClean="0"/>
            </a:br>
            <a:endParaRPr lang="fa-IR" dirty="0"/>
          </a:p>
        </p:txBody>
      </p:sp>
      <p:sp>
        <p:nvSpPr>
          <p:cNvPr id="3" name="Content Placeholder 2"/>
          <p:cNvSpPr>
            <a:spLocks noGrp="1"/>
          </p:cNvSpPr>
          <p:nvPr>
            <p:ph idx="1"/>
          </p:nvPr>
        </p:nvSpPr>
        <p:spPr/>
        <p:txBody>
          <a:bodyPr/>
          <a:lstStyle/>
          <a:p>
            <a:r>
              <a:rPr lang="fa-IR" b="1" dirty="0" smtClean="0">
                <a:solidFill>
                  <a:srgbClr val="FF0000"/>
                </a:solidFill>
              </a:rPr>
              <a:t>روش اول: ساخت محصولات ساده</a:t>
            </a:r>
            <a:endParaRPr lang="fa-IR" dirty="0">
              <a:solidFill>
                <a:srgbClr val="FF0000"/>
              </a:solidFill>
            </a:endParaRPr>
          </a:p>
        </p:txBody>
      </p:sp>
      <p:pic>
        <p:nvPicPr>
          <p:cNvPr id="22530" name="Picture 2" descr="http://www.clker.com/cliparts/3/7/0/3/11954255371203217581liftarn_Thread_and_needle.svg.hi.png"/>
          <p:cNvPicPr>
            <a:picLocks noChangeAspect="1" noChangeArrowheads="1"/>
          </p:cNvPicPr>
          <p:nvPr/>
        </p:nvPicPr>
        <p:blipFill>
          <a:blip r:embed="rId2" cstate="print"/>
          <a:srcRect/>
          <a:stretch>
            <a:fillRect/>
          </a:stretch>
        </p:blipFill>
        <p:spPr bwMode="auto">
          <a:xfrm>
            <a:off x="381000" y="2100944"/>
            <a:ext cx="4191000" cy="4528456"/>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All User\Desktop\invention\New Folder\xcvgb.bmp"/>
          <p:cNvPicPr/>
          <p:nvPr/>
        </p:nvPicPr>
        <p:blipFill>
          <a:blip r:embed="rId2" cstate="print"/>
          <a:srcRect/>
          <a:stretch>
            <a:fillRect/>
          </a:stretch>
        </p:blipFill>
        <p:spPr bwMode="auto">
          <a:xfrm>
            <a:off x="0" y="0"/>
            <a:ext cx="9144000" cy="6858001"/>
          </a:xfrm>
          <a:prstGeom prst="rect">
            <a:avLst/>
          </a:prstGeom>
          <a:noFill/>
          <a:ln w="9525">
            <a:noFill/>
            <a:miter lim="800000"/>
            <a:headEnd/>
            <a:tailEnd/>
          </a:ln>
        </p:spPr>
      </p:pic>
      <p:sp>
        <p:nvSpPr>
          <p:cNvPr id="2" name="Title 1"/>
          <p:cNvSpPr>
            <a:spLocks noGrp="1"/>
          </p:cNvSpPr>
          <p:nvPr>
            <p:ph type="title"/>
          </p:nvPr>
        </p:nvSpPr>
        <p:spPr>
          <a:xfrm>
            <a:off x="304800" y="457200"/>
            <a:ext cx="5105400" cy="1905000"/>
          </a:xfrm>
        </p:spPr>
        <p:txBody>
          <a:bodyPr>
            <a:normAutofit/>
          </a:bodyPr>
          <a:lstStyle/>
          <a:p>
            <a:r>
              <a:rPr lang="fa-IR"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روش دوم: پیدا کردن کاربرد های جدید برای اشیاء</a:t>
            </a:r>
            <a:endParaRPr lang="fa-IR" b="1" cap="none"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6" name="Picture 2" descr="http://blog.interflora.co.uk/wp-content/uploads/2011/09/book-vase-honbashi-550x341.jpg"/>
          <p:cNvPicPr>
            <a:picLocks noChangeAspect="1" noChangeArrowheads="1"/>
          </p:cNvPicPr>
          <p:nvPr/>
        </p:nvPicPr>
        <p:blipFill>
          <a:blip r:embed="rId2" cstate="print"/>
          <a:srcRect/>
          <a:stretch>
            <a:fillRect/>
          </a:stretch>
        </p:blipFill>
        <p:spPr bwMode="auto">
          <a:xfrm>
            <a:off x="0" y="1188718"/>
            <a:ext cx="9144000" cy="5669282"/>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101378" name="Picture 2" descr="http://studenthacks.org/wp-content/uploads/2008/06/ibook.jpg"/>
          <p:cNvPicPr>
            <a:picLocks noChangeAspect="1" noChangeArrowheads="1"/>
          </p:cNvPicPr>
          <p:nvPr/>
        </p:nvPicPr>
        <p:blipFill>
          <a:blip r:embed="rId2" cstate="print"/>
          <a:srcRect/>
          <a:stretch>
            <a:fillRect/>
          </a:stretch>
        </p:blipFill>
        <p:spPr bwMode="auto">
          <a:xfrm>
            <a:off x="0" y="-29771"/>
            <a:ext cx="9144000" cy="6887771"/>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endParaRPr lang="fa-IR" dirty="0"/>
          </a:p>
        </p:txBody>
      </p:sp>
      <p:pic>
        <p:nvPicPr>
          <p:cNvPr id="102402" name="Picture 2" descr="https://encrypted-tbn2.gstatic.com/images?q=tbn:ANd9GcSwLaQekWMXp78hqR7E9-lSe99mkD11QH8s3u9Sml1PMMtN0EzZ"/>
          <p:cNvPicPr>
            <a:picLocks noChangeAspect="1" noChangeArrowheads="1"/>
          </p:cNvPicPr>
          <p:nvPr/>
        </p:nvPicPr>
        <p:blipFill>
          <a:blip r:embed="rId2" cstate="print"/>
          <a:srcRect/>
          <a:stretch>
            <a:fillRect/>
          </a:stretch>
        </p:blipFill>
        <p:spPr bwMode="auto">
          <a:xfrm>
            <a:off x="0" y="3428999"/>
            <a:ext cx="4572000" cy="3429001"/>
          </a:xfrm>
          <a:prstGeom prst="rect">
            <a:avLst/>
          </a:prstGeom>
          <a:noFill/>
        </p:spPr>
      </p:pic>
      <p:pic>
        <p:nvPicPr>
          <p:cNvPr id="102404" name="Picture 4" descr="https://encrypted-tbn3.gstatic.com/images?q=tbn:ANd9GcQK-ib7YJUA3BVcKf7em9MMvW2rcAg5DiBwW5f_zUWvDpWH9kg0"/>
          <p:cNvPicPr>
            <a:picLocks noChangeAspect="1" noChangeArrowheads="1"/>
          </p:cNvPicPr>
          <p:nvPr/>
        </p:nvPicPr>
        <p:blipFill>
          <a:blip r:embed="rId3" cstate="print"/>
          <a:srcRect/>
          <a:stretch>
            <a:fillRect/>
          </a:stretch>
        </p:blipFill>
        <p:spPr bwMode="auto">
          <a:xfrm>
            <a:off x="4381500" y="0"/>
            <a:ext cx="4762500" cy="3581400"/>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6386" name="Picture 2" descr="http://roundedoff.com/wp-content/uploads/2012/11/Love-book.jpe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r"/>
            <a:r>
              <a:rPr lang="fa-IR" b="1" cap="none" dirty="0" smtClean="0">
                <a:ln w="22225">
                  <a:solidFill>
                    <a:schemeClr val="accent2"/>
                  </a:solidFill>
                  <a:prstDash val="solid"/>
                </a:ln>
                <a:solidFill>
                  <a:srgbClr val="FF0000"/>
                </a:solidFill>
                <a:effectLst/>
              </a:rPr>
              <a:t>فکر های عقب مانده!</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p:txBody>
          <a:bodyPr/>
          <a:lstStyle/>
          <a:p>
            <a:r>
              <a:rPr lang="fa-IR" dirty="0" smtClean="0"/>
              <a:t>مشکل زمانی آغاز می شود که فرد سود آنی خود را بر سود آینده خود و سایرین را ترجیح می دهد.  </a:t>
            </a:r>
          </a:p>
          <a:p>
            <a:r>
              <a:rPr lang="fa-IR" dirty="0" smtClean="0"/>
              <a:t> او هرگز به فکر آیندگان نیست!!</a:t>
            </a:r>
            <a:endParaRPr lang="fa-IR" dirty="0"/>
          </a:p>
          <a:p>
            <a:r>
              <a:rPr lang="fa-IR" dirty="0" smtClean="0"/>
              <a:t>و این مشکل جوامع عقب مانده است!!</a:t>
            </a:r>
            <a:endParaRPr lang="en-US" dirty="0"/>
          </a:p>
        </p:txBody>
      </p:sp>
    </p:spTree>
    <p:extLst>
      <p:ext uri="{BB962C8B-B14F-4D97-AF65-F5344CB8AC3E}">
        <p14:creationId xmlns:p14="http://schemas.microsoft.com/office/powerpoint/2010/main" val="381529345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fa-IR" b="1" cap="none"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روش سوم: چه چیزی در یک محصول موجود میتواند تغییر کند؟</a:t>
            </a:r>
            <a:r>
              <a:rPr lang="en-US" b="1" cap="none"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
            </a:r>
            <a:br>
              <a:rPr lang="en-US" b="1" cap="none"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br>
            <a:endParaRPr lang="fa-IR" b="1" cap="none"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endParaRPr>
          </a:p>
        </p:txBody>
      </p:sp>
      <p:pic>
        <p:nvPicPr>
          <p:cNvPr id="4" name="Content Placeholder 3" descr="C:\Documents and Settings\All User\Desktop\invention\New Folder\r.bmp"/>
          <p:cNvPicPr>
            <a:picLocks noGrp="1"/>
          </p:cNvPicPr>
          <p:nvPr>
            <p:ph idx="1"/>
          </p:nvPr>
        </p:nvPicPr>
        <p:blipFill>
          <a:blip r:embed="rId2" cstate="print"/>
          <a:srcRect/>
          <a:stretch>
            <a:fillRect/>
          </a:stretch>
        </p:blipFill>
        <p:spPr bwMode="auto">
          <a:xfrm>
            <a:off x="1447800" y="1219200"/>
            <a:ext cx="6019800" cy="56387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All User\Desktop\invention\New Folder\7rzked.jpg"/>
          <p:cNvPicPr/>
          <p:nvPr/>
        </p:nvPicPr>
        <p:blipFill>
          <a:blip r:embed="rId2" cstate="print"/>
          <a:srcRect/>
          <a:stretch>
            <a:fillRect/>
          </a:stretch>
        </p:blipFill>
        <p:spPr bwMode="auto">
          <a:xfrm>
            <a:off x="0" y="0"/>
            <a:ext cx="9144000" cy="6858001"/>
          </a:xfrm>
          <a:prstGeom prst="rect">
            <a:avLst/>
          </a:prstGeom>
          <a:noFill/>
          <a:ln w="9525">
            <a:noFill/>
            <a:miter lim="800000"/>
            <a:headEnd/>
            <a:tailEnd/>
          </a:ln>
        </p:spPr>
      </p:pic>
      <p:sp>
        <p:nvSpPr>
          <p:cNvPr id="2" name="Title 1"/>
          <p:cNvSpPr>
            <a:spLocks noGrp="1"/>
          </p:cNvSpPr>
          <p:nvPr>
            <p:ph type="title"/>
          </p:nvPr>
        </p:nvSpPr>
        <p:spPr>
          <a:xfrm>
            <a:off x="4648200" y="457200"/>
            <a:ext cx="4343400" cy="1447800"/>
          </a:xfrm>
        </p:spPr>
        <p:txBody>
          <a:bodyPr>
            <a:normAutofit fontScale="90000"/>
          </a:bodyPr>
          <a:lstStyle/>
          <a:p>
            <a:pPr lvl="0"/>
            <a:r>
              <a:rPr lang="fa-IR" b="1"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روش چهارم: بزرگترین مشکلی که مردم با این محصول دارند چیست؟ </a:t>
            </a:r>
            <a:r>
              <a:rPr lang="en-US" dirty="0" smtClean="0">
                <a:solidFill>
                  <a:schemeClr val="bg1"/>
                </a:solidFill>
              </a:rPr>
              <a:t/>
            </a:r>
            <a:br>
              <a:rPr lang="en-US" dirty="0" smtClean="0">
                <a:solidFill>
                  <a:schemeClr val="bg1"/>
                </a:solidFill>
              </a:rPr>
            </a:br>
            <a:endParaRPr lang="fa-IR" dirty="0">
              <a:solidFill>
                <a:schemeClr val="bg1"/>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forwardarch.com/images/bunion2.jpg"/>
          <p:cNvPicPr>
            <a:picLocks noChangeAspect="1" noChangeArrowheads="1"/>
          </p:cNvPicPr>
          <p:nvPr/>
        </p:nvPicPr>
        <p:blipFill>
          <a:blip r:embed="rId2" cstate="print"/>
          <a:srcRect/>
          <a:stretch>
            <a:fillRect/>
          </a:stretch>
        </p:blipFill>
        <p:spPr bwMode="auto">
          <a:xfrm>
            <a:off x="3733800" y="2800349"/>
            <a:ext cx="5410201" cy="4057649"/>
          </a:xfrm>
          <a:prstGeom prst="rect">
            <a:avLst/>
          </a:prstGeom>
          <a:noFill/>
        </p:spPr>
      </p:pic>
      <p:sp>
        <p:nvSpPr>
          <p:cNvPr id="2" name="Title 1"/>
          <p:cNvSpPr>
            <a:spLocks noGrp="1"/>
          </p:cNvSpPr>
          <p:nvPr>
            <p:ph type="title"/>
          </p:nvPr>
        </p:nvSpPr>
        <p:spPr>
          <a:xfrm>
            <a:off x="6781800" y="-609600"/>
            <a:ext cx="2209800" cy="4191000"/>
          </a:xfrm>
        </p:spPr>
        <p:txBody>
          <a:bodyPr>
            <a:normAutofit/>
          </a:bodyPr>
          <a:lstStyle/>
          <a:p>
            <a:r>
              <a:rPr lang="fa-IR" sz="3200" b="1" cap="none" dirty="0" smtClean="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rPr>
              <a:t>روش پنجم: مردم چه مشکلاتي دارند؟ </a:t>
            </a:r>
            <a:endParaRPr lang="fa-IR" sz="3200" b="1" cap="none" dirty="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endParaRPr>
          </a:p>
        </p:txBody>
      </p:sp>
      <p:pic>
        <p:nvPicPr>
          <p:cNvPr id="48130" name="Picture 2" descr="http://ts2.mm.bing.net/th?id=H.4918125047054797&amp;pid=1.9"/>
          <p:cNvPicPr>
            <a:picLocks noChangeAspect="1" noChangeArrowheads="1"/>
          </p:cNvPicPr>
          <p:nvPr/>
        </p:nvPicPr>
        <p:blipFill>
          <a:blip r:embed="rId3" cstate="print"/>
          <a:srcRect/>
          <a:stretch>
            <a:fillRect/>
          </a:stretch>
        </p:blipFill>
        <p:spPr bwMode="auto">
          <a:xfrm>
            <a:off x="0" y="-1"/>
            <a:ext cx="3733800" cy="4572000"/>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normAutofit fontScale="90000"/>
          </a:bodyPr>
          <a:lstStyle/>
          <a:p>
            <a:pPr lvl="0"/>
            <a:r>
              <a:rPr lang="fa-IR"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روش ششم: چه چیزی  براي خودتان و دیگران آزاردهنده است؟ </a:t>
            </a:r>
            <a:r>
              <a:rPr lang="en-US" dirty="0" smtClean="0"/>
              <a:t/>
            </a:r>
            <a:br>
              <a:rPr lang="en-US" dirty="0" smtClean="0"/>
            </a:br>
            <a:endParaRPr lang="fa-IR" dirty="0"/>
          </a:p>
        </p:txBody>
      </p:sp>
      <p:sp>
        <p:nvSpPr>
          <p:cNvPr id="3" name="Content Placeholder 2"/>
          <p:cNvSpPr>
            <a:spLocks noGrp="1"/>
          </p:cNvSpPr>
          <p:nvPr>
            <p:ph idx="1"/>
          </p:nvPr>
        </p:nvSpPr>
        <p:spPr/>
        <p:txBody>
          <a:bodyPr/>
          <a:lstStyle/>
          <a:p>
            <a:endParaRPr lang="fa-IR" dirty="0"/>
          </a:p>
        </p:txBody>
      </p:sp>
      <p:pic>
        <p:nvPicPr>
          <p:cNvPr id="4" name="Picture 3" descr="C:\Documents and Settings\All User\Desktop\invention\New Folder\mmmm.bmp"/>
          <p:cNvPicPr/>
          <p:nvPr/>
        </p:nvPicPr>
        <p:blipFill>
          <a:blip r:embed="rId2" cstate="print"/>
          <a:srcRect/>
          <a:stretch>
            <a:fillRect/>
          </a:stretch>
        </p:blipFill>
        <p:spPr bwMode="auto">
          <a:xfrm>
            <a:off x="0" y="1524000"/>
            <a:ext cx="71628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Documents and Settings\All User\Desktop\invention\kr106v71m.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152400"/>
            <a:ext cx="8686800" cy="838200"/>
          </a:xfrm>
        </p:spPr>
        <p:txBody>
          <a:bodyPr>
            <a:normAutofit fontScale="90000"/>
          </a:bodyPr>
          <a:lstStyle/>
          <a:p>
            <a:pPr lvl="0"/>
            <a:r>
              <a:rPr lang="fa-IR" b="1" cap="none" dirty="0" smtClean="0">
                <a:ln w="12700">
                  <a:solidFill>
                    <a:schemeClr val="tx2">
                      <a:satMod val="155000"/>
                    </a:schemeClr>
                  </a:solidFill>
                  <a:prstDash val="solid"/>
                </a:ln>
                <a:solidFill>
                  <a:srgbClr val="337C02"/>
                </a:solidFill>
                <a:effectLst>
                  <a:outerShdw blurRad="41275" dist="20320" dir="1800000" algn="tl" rotWithShape="0">
                    <a:srgbClr val="000000">
                      <a:alpha val="40000"/>
                    </a:srgbClr>
                  </a:outerShdw>
                </a:effectLst>
              </a:rPr>
              <a:t>روش هفتم:</a:t>
            </a:r>
            <a:br>
              <a:rPr lang="fa-IR" b="1" cap="none" dirty="0" smtClean="0">
                <a:ln w="12700">
                  <a:solidFill>
                    <a:schemeClr val="tx2">
                      <a:satMod val="155000"/>
                    </a:schemeClr>
                  </a:solidFill>
                  <a:prstDash val="solid"/>
                </a:ln>
                <a:solidFill>
                  <a:srgbClr val="337C02"/>
                </a:solidFill>
                <a:effectLst>
                  <a:outerShdw blurRad="41275" dist="20320" dir="1800000" algn="tl" rotWithShape="0">
                    <a:srgbClr val="000000">
                      <a:alpha val="40000"/>
                    </a:srgbClr>
                  </a:outerShdw>
                </a:effectLst>
              </a:rPr>
            </a:br>
            <a:r>
              <a:rPr lang="fa-IR" b="1" cap="none" dirty="0" smtClean="0">
                <a:ln w="12700">
                  <a:solidFill>
                    <a:schemeClr val="tx2">
                      <a:satMod val="155000"/>
                    </a:schemeClr>
                  </a:solidFill>
                  <a:prstDash val="solid"/>
                </a:ln>
                <a:solidFill>
                  <a:srgbClr val="337C02"/>
                </a:solidFill>
                <a:effectLst>
                  <a:outerShdw blurRad="41275" dist="20320" dir="1800000" algn="tl" rotWithShape="0">
                    <a:srgbClr val="000000">
                      <a:alpha val="40000"/>
                    </a:srgbClr>
                  </a:outerShdw>
                </a:effectLst>
              </a:rPr>
              <a:t> چگونه  میتوان هر چیزی  را بهتر كرد؟</a:t>
            </a:r>
            <a:r>
              <a:rPr lang="en-US" dirty="0" smtClean="0"/>
              <a:t/>
            </a:r>
            <a:br>
              <a:rPr lang="en-US" dirty="0" smtClean="0"/>
            </a:br>
            <a:endParaRPr lang="fa-IR"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Documents and Settings\All User\Desktop\invention\New Folder\vv.bmp"/>
          <p:cNvPicPr/>
          <p:nvPr/>
        </p:nvPicPr>
        <p:blipFill>
          <a:blip r:embed="rId2" cstate="print"/>
          <a:srcRect/>
          <a:stretch>
            <a:fillRect/>
          </a:stretch>
        </p:blipFill>
        <p:spPr bwMode="auto">
          <a:xfrm>
            <a:off x="0" y="0"/>
            <a:ext cx="9144000" cy="6858001"/>
          </a:xfrm>
          <a:prstGeom prst="rect">
            <a:avLst/>
          </a:prstGeom>
          <a:noFill/>
          <a:ln w="9525">
            <a:noFill/>
            <a:miter lim="800000"/>
            <a:headEnd/>
            <a:tailEnd/>
          </a:ln>
        </p:spPr>
      </p:pic>
      <p:sp>
        <p:nvSpPr>
          <p:cNvPr id="2" name="Title 1"/>
          <p:cNvSpPr>
            <a:spLocks noGrp="1"/>
          </p:cNvSpPr>
          <p:nvPr>
            <p:ph type="title"/>
          </p:nvPr>
        </p:nvSpPr>
        <p:spPr>
          <a:xfrm>
            <a:off x="5334000" y="457200"/>
            <a:ext cx="3657600" cy="4038600"/>
          </a:xfrm>
        </p:spPr>
        <p:txBody>
          <a:bodyPr>
            <a:normAutofit/>
          </a:bodyPr>
          <a:lstStyle/>
          <a:p>
            <a:pPr lvl="0"/>
            <a:r>
              <a:rPr lang="fa-IR" b="1"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روش هشتم: ايده پردازي یک محصول جدید با سؤالات بیشتر از خود یا دیگران</a:t>
            </a:r>
            <a:r>
              <a:rPr lang="en-US" dirty="0" smtClean="0"/>
              <a:t/>
            </a:r>
            <a:br>
              <a:rPr lang="en-US" dirty="0" smtClean="0"/>
            </a:br>
            <a:endParaRPr lang="fa-IR"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vectorimages.org/09/0920100606031521846_45.jpg"/>
          <p:cNvPicPr>
            <a:picLocks noChangeAspect="1" noChangeArrowheads="1"/>
          </p:cNvPicPr>
          <p:nvPr/>
        </p:nvPicPr>
        <p:blipFill>
          <a:blip r:embed="rId2" cstate="print"/>
          <a:srcRect/>
          <a:stretch>
            <a:fillRect/>
          </a:stretch>
        </p:blipFill>
        <p:spPr bwMode="auto">
          <a:xfrm>
            <a:off x="0" y="0"/>
            <a:ext cx="9168181" cy="6858000"/>
          </a:xfrm>
          <a:prstGeom prst="rect">
            <a:avLst/>
          </a:prstGeom>
          <a:noFill/>
        </p:spPr>
      </p:pic>
      <p:sp>
        <p:nvSpPr>
          <p:cNvPr id="2" name="Title 1"/>
          <p:cNvSpPr>
            <a:spLocks noGrp="1"/>
          </p:cNvSpPr>
          <p:nvPr>
            <p:ph type="title"/>
          </p:nvPr>
        </p:nvSpPr>
        <p:spPr>
          <a:xfrm>
            <a:off x="457200" y="685800"/>
            <a:ext cx="8686800" cy="838200"/>
          </a:xfrm>
        </p:spPr>
        <p:txBody>
          <a:bodyPr>
            <a:normAutofit fontScale="90000"/>
          </a:bodyPr>
          <a:lstStyle/>
          <a:p>
            <a:pPr lvl="0"/>
            <a:r>
              <a:rPr lang="fa-IR" sz="6000" b="1"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روش نهم: اختراع آنچه آرزو داشته ايد!</a:t>
            </a:r>
            <a:r>
              <a:rPr lang="en-US" dirty="0" smtClean="0"/>
              <a:t/>
            </a:r>
            <a:br>
              <a:rPr lang="en-US" dirty="0" smtClean="0"/>
            </a:br>
            <a:endParaRPr lang="fa-IR"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686800" cy="838200"/>
          </a:xfrm>
        </p:spPr>
        <p:txBody>
          <a:bodyPr/>
          <a:lstStyle/>
          <a:p>
            <a:r>
              <a:rPr lang="en-US" dirty="0" smtClean="0"/>
              <a:t>METAMATERIALS</a:t>
            </a:r>
            <a:endParaRPr lang="fa-IR" dirty="0"/>
          </a:p>
        </p:txBody>
      </p:sp>
      <p:pic>
        <p:nvPicPr>
          <p:cNvPr id="1028" name="Picture 4" descr="http://www.coolgadgetconcept.com/wp-content/uploads/2008/08/invisible.jpg"/>
          <p:cNvPicPr>
            <a:picLocks noChangeAspect="1" noChangeArrowheads="1"/>
          </p:cNvPicPr>
          <p:nvPr/>
        </p:nvPicPr>
        <p:blipFill>
          <a:blip r:embed="rId2" cstate="print"/>
          <a:srcRect/>
          <a:stretch>
            <a:fillRect/>
          </a:stretch>
        </p:blipFill>
        <p:spPr bwMode="auto">
          <a:xfrm>
            <a:off x="0" y="1143000"/>
            <a:ext cx="3840480" cy="5715000"/>
          </a:xfrm>
          <a:prstGeom prst="rect">
            <a:avLst/>
          </a:prstGeom>
          <a:noFill/>
        </p:spPr>
      </p:pic>
      <p:pic>
        <p:nvPicPr>
          <p:cNvPr id="1030" name="Picture 6" descr="http://www.iopblog.org/wp-content/uploads/2011/02/cloak1.jpg"/>
          <p:cNvPicPr>
            <a:picLocks noChangeAspect="1" noChangeArrowheads="1"/>
          </p:cNvPicPr>
          <p:nvPr/>
        </p:nvPicPr>
        <p:blipFill>
          <a:blip r:embed="rId3" cstate="print"/>
          <a:srcRect/>
          <a:stretch>
            <a:fillRect/>
          </a:stretch>
        </p:blipFill>
        <p:spPr bwMode="auto">
          <a:xfrm>
            <a:off x="3962400" y="0"/>
            <a:ext cx="5181600" cy="2995946"/>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All User\Desktop\invention\New Folder\x0ike3.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fa-IR" b="1" cap="none"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rPr>
              <a:t>روش دهم: كاربردي كردن آرزوها</a:t>
            </a:r>
            <a:endParaRPr lang="fa-IR" dirty="0">
              <a:solidFill>
                <a:srgbClr val="00B050"/>
              </a:solidFill>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Documents and Settings\All User\Desktop\invention\jz3vy0.jpg"/>
          <p:cNvPicPr/>
          <p:nvPr/>
        </p:nvPicPr>
        <p:blipFill>
          <a:blip r:embed="rId2" cstate="print"/>
          <a:srcRect/>
          <a:stretch>
            <a:fillRect/>
          </a:stretch>
        </p:blipFill>
        <p:spPr bwMode="auto">
          <a:xfrm>
            <a:off x="0" y="0"/>
            <a:ext cx="9144000" cy="6858001"/>
          </a:xfrm>
          <a:prstGeom prst="rect">
            <a:avLst/>
          </a:prstGeom>
          <a:noFill/>
          <a:ln w="9525">
            <a:noFill/>
            <a:miter lim="800000"/>
            <a:headEnd/>
            <a:tailEnd/>
          </a:ln>
        </p:spPr>
      </p:pic>
      <p:sp>
        <p:nvSpPr>
          <p:cNvPr id="2" name="Title 1"/>
          <p:cNvSpPr>
            <a:spLocks noGrp="1"/>
          </p:cNvSpPr>
          <p:nvPr>
            <p:ph type="title"/>
          </p:nvPr>
        </p:nvSpPr>
        <p:spPr>
          <a:xfrm>
            <a:off x="0" y="457200"/>
            <a:ext cx="9144000" cy="1295400"/>
          </a:xfrm>
        </p:spPr>
        <p:txBody>
          <a:bodyPr>
            <a:normAutofit/>
          </a:bodyPr>
          <a:lstStyle/>
          <a:p>
            <a:pPr algn="r"/>
            <a:r>
              <a:rPr lang="fa-IR" sz="2800"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روش یازدهم: اختراعات براي ايجاد </a:t>
            </a:r>
            <a:r>
              <a:rPr lang="fa-IR" sz="5400"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امنيت</a:t>
            </a:r>
            <a:r>
              <a:rPr lang="fa-IR" sz="2800"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بيشتر!</a:t>
            </a:r>
            <a:endParaRPr lang="fa-IR" sz="2800" b="1" cap="none"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600200"/>
          </a:xfrm>
        </p:spPr>
        <p:style>
          <a:lnRef idx="2">
            <a:schemeClr val="accent1"/>
          </a:lnRef>
          <a:fillRef idx="1">
            <a:schemeClr val="lt1"/>
          </a:fillRef>
          <a:effectRef idx="0">
            <a:schemeClr val="accent1"/>
          </a:effectRef>
          <a:fontRef idx="minor">
            <a:schemeClr val="dk1"/>
          </a:fontRef>
        </p:style>
        <p:txBody>
          <a:bodyPr>
            <a:normAutofit fontScale="90000"/>
          </a:bodyPr>
          <a:lstStyle/>
          <a:p>
            <a:pPr marL="548640" lvl="0" indent="-411480" rtl="1">
              <a:spcBef>
                <a:spcPct val="20000"/>
              </a:spcBef>
            </a:pPr>
            <a:r>
              <a:rPr lang="fa-IR" sz="2800" cap="none" dirty="0">
                <a:ln w="0"/>
                <a:solidFill>
                  <a:srgbClr val="FF0000"/>
                </a:solidFill>
                <a:effectLst>
                  <a:outerShdw blurRad="38100" dist="19050" dir="2700000" algn="tl" rotWithShape="0">
                    <a:schemeClr val="dk1">
                      <a:alpha val="40000"/>
                    </a:schemeClr>
                  </a:outerShdw>
                </a:effectLst>
                <a:latin typeface="Corbel"/>
                <a:ea typeface="+mn-ea"/>
              </a:rPr>
              <a:t>حال </a:t>
            </a:r>
            <a:r>
              <a:rPr lang="fa-IR" sz="2800" cap="none" dirty="0" err="1">
                <a:ln w="0"/>
                <a:solidFill>
                  <a:srgbClr val="FF0000"/>
                </a:solidFill>
                <a:effectLst>
                  <a:outerShdw blurRad="38100" dist="19050" dir="2700000" algn="tl" rotWithShape="0">
                    <a:schemeClr val="dk1">
                      <a:alpha val="40000"/>
                    </a:schemeClr>
                  </a:outerShdw>
                </a:effectLst>
                <a:latin typeface="Corbel"/>
                <a:ea typeface="+mn-ea"/>
              </a:rPr>
              <a:t>ميبايد</a:t>
            </a:r>
            <a:r>
              <a:rPr lang="fa-IR" sz="2800" cap="none" dirty="0">
                <a:ln w="0"/>
                <a:solidFill>
                  <a:srgbClr val="FF0000"/>
                </a:solidFill>
                <a:effectLst>
                  <a:outerShdw blurRad="38100" dist="19050" dir="2700000" algn="tl" rotWithShape="0">
                    <a:schemeClr val="dk1">
                      <a:alpha val="40000"/>
                    </a:schemeClr>
                  </a:outerShdw>
                </a:effectLst>
                <a:latin typeface="Corbel"/>
                <a:ea typeface="+mn-ea"/>
              </a:rPr>
              <a:t> به </a:t>
            </a:r>
            <a:r>
              <a:rPr lang="fa-IR" sz="2800" cap="none" dirty="0" err="1">
                <a:ln w="0"/>
                <a:solidFill>
                  <a:srgbClr val="FF0000"/>
                </a:solidFill>
                <a:effectLst>
                  <a:outerShdw blurRad="38100" dist="19050" dir="2700000" algn="tl" rotWithShape="0">
                    <a:schemeClr val="dk1">
                      <a:alpha val="40000"/>
                    </a:schemeClr>
                  </a:outerShdw>
                </a:effectLst>
                <a:latin typeface="Corbel"/>
                <a:ea typeface="+mn-ea"/>
              </a:rPr>
              <a:t>اين</a:t>
            </a:r>
            <a:r>
              <a:rPr lang="fa-IR" sz="2800" cap="none" dirty="0">
                <a:ln w="0"/>
                <a:solidFill>
                  <a:srgbClr val="FF0000"/>
                </a:solidFill>
                <a:effectLst>
                  <a:outerShdw blurRad="38100" dist="19050" dir="2700000" algn="tl" rotWithShape="0">
                    <a:schemeClr val="dk1">
                      <a:alpha val="40000"/>
                    </a:schemeClr>
                  </a:outerShdw>
                </a:effectLst>
                <a:latin typeface="Corbel"/>
                <a:ea typeface="+mn-ea"/>
              </a:rPr>
              <a:t> مساله </a:t>
            </a:r>
            <a:r>
              <a:rPr lang="fa-IR" sz="2800" cap="none" dirty="0" err="1">
                <a:ln w="0"/>
                <a:solidFill>
                  <a:srgbClr val="FF0000"/>
                </a:solidFill>
                <a:effectLst>
                  <a:outerShdw blurRad="38100" dist="19050" dir="2700000" algn="tl" rotWithShape="0">
                    <a:schemeClr val="dk1">
                      <a:alpha val="40000"/>
                    </a:schemeClr>
                  </a:outerShdw>
                </a:effectLst>
                <a:latin typeface="Corbel"/>
                <a:ea typeface="+mn-ea"/>
              </a:rPr>
              <a:t>بپردازيم</a:t>
            </a:r>
            <a:r>
              <a:rPr lang="fa-IR" sz="2800" cap="none" dirty="0">
                <a:ln w="0"/>
                <a:solidFill>
                  <a:srgbClr val="FF0000"/>
                </a:solidFill>
                <a:effectLst>
                  <a:outerShdw blurRad="38100" dist="19050" dir="2700000" algn="tl" rotWithShape="0">
                    <a:schemeClr val="dk1">
                      <a:alpha val="40000"/>
                    </a:schemeClr>
                  </a:outerShdw>
                </a:effectLst>
                <a:latin typeface="Corbel"/>
                <a:ea typeface="+mn-ea"/>
              </a:rPr>
              <a:t> </a:t>
            </a:r>
            <a:r>
              <a:rPr lang="fa-IR" sz="2800" cap="none" dirty="0" err="1">
                <a:ln w="0"/>
                <a:solidFill>
                  <a:srgbClr val="FF0000"/>
                </a:solidFill>
                <a:effectLst>
                  <a:outerShdw blurRad="38100" dist="19050" dir="2700000" algn="tl" rotWithShape="0">
                    <a:schemeClr val="dk1">
                      <a:alpha val="40000"/>
                    </a:schemeClr>
                  </a:outerShdw>
                </a:effectLst>
                <a:latin typeface="Corbel"/>
                <a:ea typeface="+mn-ea"/>
              </a:rPr>
              <a:t>كه</a:t>
            </a:r>
            <a:r>
              <a:rPr lang="fa-IR" sz="2800" cap="none" dirty="0">
                <a:ln w="0"/>
                <a:solidFill>
                  <a:srgbClr val="FF0000"/>
                </a:solidFill>
                <a:effectLst>
                  <a:outerShdw blurRad="38100" dist="19050" dir="2700000" algn="tl" rotWithShape="0">
                    <a:schemeClr val="dk1">
                      <a:alpha val="40000"/>
                    </a:schemeClr>
                  </a:outerShdw>
                </a:effectLst>
                <a:latin typeface="Corbel"/>
                <a:ea typeface="+mn-ea"/>
              </a:rPr>
              <a:t> چه </a:t>
            </a:r>
            <a:r>
              <a:rPr lang="fa-IR" sz="2800" cap="none" dirty="0" err="1">
                <a:ln w="0"/>
                <a:solidFill>
                  <a:srgbClr val="FF0000"/>
                </a:solidFill>
                <a:effectLst>
                  <a:outerShdw blurRad="38100" dist="19050" dir="2700000" algn="tl" rotWithShape="0">
                    <a:schemeClr val="dk1">
                      <a:alpha val="40000"/>
                    </a:schemeClr>
                  </a:outerShdw>
                </a:effectLst>
                <a:latin typeface="Corbel"/>
                <a:ea typeface="+mn-ea"/>
              </a:rPr>
              <a:t>عواملي</a:t>
            </a:r>
            <a:r>
              <a:rPr lang="fa-IR" sz="2800" cap="none" dirty="0">
                <a:ln w="0"/>
                <a:solidFill>
                  <a:srgbClr val="FF0000"/>
                </a:solidFill>
                <a:effectLst>
                  <a:outerShdw blurRad="38100" dist="19050" dir="2700000" algn="tl" rotWithShape="0">
                    <a:schemeClr val="dk1">
                      <a:alpha val="40000"/>
                    </a:schemeClr>
                  </a:outerShdw>
                </a:effectLst>
                <a:latin typeface="Corbel"/>
                <a:ea typeface="+mn-ea"/>
              </a:rPr>
              <a:t> باعث شده است </a:t>
            </a:r>
            <a:r>
              <a:rPr lang="fa-IR" sz="2800" cap="none" dirty="0" err="1">
                <a:ln w="0"/>
                <a:solidFill>
                  <a:srgbClr val="FF0000"/>
                </a:solidFill>
                <a:effectLst>
                  <a:outerShdw blurRad="38100" dist="19050" dir="2700000" algn="tl" rotWithShape="0">
                    <a:schemeClr val="dk1">
                      <a:alpha val="40000"/>
                    </a:schemeClr>
                  </a:outerShdw>
                </a:effectLst>
                <a:latin typeface="Corbel"/>
                <a:ea typeface="+mn-ea"/>
              </a:rPr>
              <a:t>كه</a:t>
            </a:r>
            <a:r>
              <a:rPr lang="fa-IR" sz="2800" cap="none" dirty="0">
                <a:ln w="0"/>
                <a:solidFill>
                  <a:srgbClr val="FF0000"/>
                </a:solidFill>
                <a:effectLst>
                  <a:outerShdw blurRad="38100" dist="19050" dir="2700000" algn="tl" rotWithShape="0">
                    <a:schemeClr val="dk1">
                      <a:alpha val="40000"/>
                    </a:schemeClr>
                  </a:outerShdw>
                </a:effectLst>
                <a:latin typeface="Corbel"/>
                <a:ea typeface="+mn-ea"/>
              </a:rPr>
              <a:t> </a:t>
            </a:r>
            <a:r>
              <a:rPr lang="fa-IR" sz="2800" cap="none" dirty="0" err="1">
                <a:ln w="0"/>
                <a:solidFill>
                  <a:srgbClr val="FF0000"/>
                </a:solidFill>
                <a:effectLst>
                  <a:outerShdw blurRad="38100" dist="19050" dir="2700000" algn="tl" rotWithShape="0">
                    <a:schemeClr val="dk1">
                      <a:alpha val="40000"/>
                    </a:schemeClr>
                  </a:outerShdw>
                </a:effectLst>
                <a:latin typeface="Corbel"/>
                <a:ea typeface="+mn-ea"/>
              </a:rPr>
              <a:t>كنشهاي</a:t>
            </a:r>
            <a:r>
              <a:rPr lang="fa-IR" sz="2800" cap="none" dirty="0">
                <a:ln w="0"/>
                <a:solidFill>
                  <a:srgbClr val="FF0000"/>
                </a:solidFill>
                <a:effectLst>
                  <a:outerShdw blurRad="38100" dist="19050" dir="2700000" algn="tl" rotWithShape="0">
                    <a:schemeClr val="dk1">
                      <a:alpha val="40000"/>
                    </a:schemeClr>
                  </a:outerShdw>
                </a:effectLst>
                <a:latin typeface="Corbel"/>
                <a:ea typeface="+mn-ea"/>
              </a:rPr>
              <a:t> </a:t>
            </a:r>
            <a:r>
              <a:rPr lang="fa-IR" sz="2800" cap="none" dirty="0" err="1">
                <a:ln w="0"/>
                <a:solidFill>
                  <a:srgbClr val="FF0000"/>
                </a:solidFill>
                <a:effectLst>
                  <a:outerShdw blurRad="38100" dist="19050" dir="2700000" algn="tl" rotWithShape="0">
                    <a:schemeClr val="dk1">
                      <a:alpha val="40000"/>
                    </a:schemeClr>
                  </a:outerShdw>
                </a:effectLst>
                <a:latin typeface="Corbel"/>
                <a:ea typeface="+mn-ea"/>
              </a:rPr>
              <a:t>مبتني</a:t>
            </a:r>
            <a:r>
              <a:rPr lang="fa-IR" sz="2800" cap="none" dirty="0">
                <a:ln w="0"/>
                <a:solidFill>
                  <a:srgbClr val="FF0000"/>
                </a:solidFill>
                <a:effectLst>
                  <a:outerShdw blurRad="38100" dist="19050" dir="2700000" algn="tl" rotWithShape="0">
                    <a:schemeClr val="dk1">
                      <a:alpha val="40000"/>
                    </a:schemeClr>
                  </a:outerShdw>
                </a:effectLst>
                <a:latin typeface="Corbel"/>
                <a:ea typeface="+mn-ea"/>
              </a:rPr>
              <a:t> بر </a:t>
            </a:r>
            <a:r>
              <a:rPr lang="fa-IR" sz="2800" cap="none" dirty="0" err="1">
                <a:ln w="0"/>
                <a:solidFill>
                  <a:srgbClr val="FF0000"/>
                </a:solidFill>
                <a:effectLst>
                  <a:outerShdw blurRad="38100" dist="19050" dir="2700000" algn="tl" rotWithShape="0">
                    <a:schemeClr val="dk1">
                      <a:alpha val="40000"/>
                    </a:schemeClr>
                  </a:outerShdw>
                </a:effectLst>
                <a:latin typeface="Corbel"/>
                <a:ea typeface="+mn-ea"/>
              </a:rPr>
              <a:t>تنبلي</a:t>
            </a:r>
            <a:r>
              <a:rPr lang="fa-IR" sz="2800" cap="none" dirty="0">
                <a:ln w="0"/>
                <a:solidFill>
                  <a:srgbClr val="FF0000"/>
                </a:solidFill>
                <a:effectLst>
                  <a:outerShdw blurRad="38100" dist="19050" dir="2700000" algn="tl" rotWithShape="0">
                    <a:schemeClr val="dk1">
                      <a:alpha val="40000"/>
                    </a:schemeClr>
                  </a:outerShdw>
                </a:effectLst>
                <a:latin typeface="Corbel"/>
                <a:ea typeface="+mn-ea"/>
              </a:rPr>
              <a:t>، </a:t>
            </a:r>
            <a:r>
              <a:rPr lang="fa-IR" sz="2800" cap="none" dirty="0" err="1">
                <a:ln w="0"/>
                <a:solidFill>
                  <a:srgbClr val="FF0000"/>
                </a:solidFill>
                <a:effectLst>
                  <a:outerShdw blurRad="38100" dist="19050" dir="2700000" algn="tl" rotWithShape="0">
                    <a:schemeClr val="dk1">
                      <a:alpha val="40000"/>
                    </a:schemeClr>
                  </a:outerShdw>
                </a:effectLst>
                <a:latin typeface="Corbel"/>
                <a:ea typeface="+mn-ea"/>
              </a:rPr>
              <a:t>عقلاني</a:t>
            </a:r>
            <a:r>
              <a:rPr lang="fa-IR" sz="2800" cap="none" dirty="0">
                <a:ln w="0"/>
                <a:solidFill>
                  <a:srgbClr val="FF0000"/>
                </a:solidFill>
                <a:effectLst>
                  <a:outerShdw blurRad="38100" dist="19050" dir="2700000" algn="tl" rotWithShape="0">
                    <a:schemeClr val="dk1">
                      <a:alpha val="40000"/>
                    </a:schemeClr>
                  </a:outerShdw>
                </a:effectLst>
                <a:latin typeface="Corbel"/>
                <a:ea typeface="+mn-ea"/>
              </a:rPr>
              <a:t> و سودآور جلوه </a:t>
            </a:r>
            <a:r>
              <a:rPr lang="fa-IR" sz="2800" cap="none" dirty="0" err="1">
                <a:ln w="0"/>
                <a:solidFill>
                  <a:srgbClr val="FF0000"/>
                </a:solidFill>
                <a:effectLst>
                  <a:outerShdw blurRad="38100" dist="19050" dir="2700000" algn="tl" rotWithShape="0">
                    <a:schemeClr val="dk1">
                      <a:alpha val="40000"/>
                    </a:schemeClr>
                  </a:outerShdw>
                </a:effectLst>
                <a:latin typeface="Corbel"/>
                <a:ea typeface="+mn-ea"/>
              </a:rPr>
              <a:t>كرده</a:t>
            </a:r>
            <a:r>
              <a:rPr lang="fa-IR" sz="2800" cap="none" dirty="0">
                <a:ln w="0"/>
                <a:solidFill>
                  <a:srgbClr val="FF0000"/>
                </a:solidFill>
                <a:effectLst>
                  <a:outerShdw blurRad="38100" dist="19050" dir="2700000" algn="tl" rotWithShape="0">
                    <a:schemeClr val="dk1">
                      <a:alpha val="40000"/>
                    </a:schemeClr>
                  </a:outerShdw>
                </a:effectLst>
                <a:latin typeface="Corbel"/>
                <a:ea typeface="+mn-ea"/>
              </a:rPr>
              <a:t> و </a:t>
            </a:r>
            <a:r>
              <a:rPr lang="fa-IR" sz="2800" cap="none" dirty="0" err="1">
                <a:ln w="0"/>
                <a:solidFill>
                  <a:srgbClr val="FF0000"/>
                </a:solidFill>
                <a:effectLst>
                  <a:outerShdw blurRad="38100" dist="19050" dir="2700000" algn="tl" rotWithShape="0">
                    <a:schemeClr val="dk1">
                      <a:alpha val="40000"/>
                    </a:schemeClr>
                  </a:outerShdw>
                </a:effectLst>
                <a:latin typeface="Corbel"/>
                <a:ea typeface="+mn-ea"/>
              </a:rPr>
              <a:t>كنشگران</a:t>
            </a:r>
            <a:r>
              <a:rPr lang="fa-IR" sz="2800" cap="none" dirty="0">
                <a:ln w="0"/>
                <a:solidFill>
                  <a:srgbClr val="FF0000"/>
                </a:solidFill>
                <a:effectLst>
                  <a:outerShdw blurRad="38100" dist="19050" dir="2700000" algn="tl" rotWithShape="0">
                    <a:schemeClr val="dk1">
                      <a:alpha val="40000"/>
                    </a:schemeClr>
                  </a:outerShdw>
                </a:effectLst>
                <a:latin typeface="Corbel"/>
                <a:ea typeface="+mn-ea"/>
              </a:rPr>
              <a:t> را به </a:t>
            </a:r>
            <a:r>
              <a:rPr lang="fa-IR" sz="2800" cap="none" dirty="0" err="1">
                <a:ln w="0"/>
                <a:solidFill>
                  <a:srgbClr val="FF0000"/>
                </a:solidFill>
                <a:effectLst>
                  <a:outerShdw blurRad="38100" dist="19050" dir="2700000" algn="tl" rotWithShape="0">
                    <a:schemeClr val="dk1">
                      <a:alpha val="40000"/>
                    </a:schemeClr>
                  </a:outerShdw>
                </a:effectLst>
                <a:latin typeface="Corbel"/>
                <a:ea typeface="+mn-ea"/>
              </a:rPr>
              <a:t>سوي</a:t>
            </a:r>
            <a:r>
              <a:rPr lang="fa-IR" sz="2800" cap="none" dirty="0">
                <a:ln w="0"/>
                <a:solidFill>
                  <a:srgbClr val="FF0000"/>
                </a:solidFill>
                <a:effectLst>
                  <a:outerShdw blurRad="38100" dist="19050" dir="2700000" algn="tl" rotWithShape="0">
                    <a:schemeClr val="dk1">
                      <a:alpha val="40000"/>
                    </a:schemeClr>
                  </a:outerShdw>
                </a:effectLst>
                <a:latin typeface="Corbel"/>
                <a:ea typeface="+mn-ea"/>
              </a:rPr>
              <a:t> خود جلب </a:t>
            </a:r>
            <a:r>
              <a:rPr lang="fa-IR" sz="2800" cap="none" dirty="0" err="1">
                <a:ln w="0"/>
                <a:solidFill>
                  <a:srgbClr val="FF0000"/>
                </a:solidFill>
                <a:effectLst>
                  <a:outerShdw blurRad="38100" dist="19050" dir="2700000" algn="tl" rotWithShape="0">
                    <a:schemeClr val="dk1">
                      <a:alpha val="40000"/>
                    </a:schemeClr>
                  </a:outerShdw>
                </a:effectLst>
                <a:latin typeface="Corbel"/>
                <a:ea typeface="+mn-ea"/>
              </a:rPr>
              <a:t>كند</a:t>
            </a:r>
            <a:r>
              <a:rPr lang="fa-IR" sz="2800" cap="none" dirty="0">
                <a:ln w="0"/>
                <a:solidFill>
                  <a:srgbClr val="FF0000"/>
                </a:solidFill>
                <a:effectLst>
                  <a:outerShdw blurRad="38100" dist="19050" dir="2700000" algn="tl" rotWithShape="0">
                    <a:schemeClr val="dk1">
                      <a:alpha val="40000"/>
                    </a:schemeClr>
                  </a:outerShdw>
                </a:effectLst>
                <a:latin typeface="Corbel"/>
                <a:ea typeface="+mn-ea"/>
              </a:rPr>
              <a:t>؟</a:t>
            </a:r>
            <a:r>
              <a:rPr lang="en-US" sz="2800" dirty="0">
                <a:ln>
                  <a:noFill/>
                </a:ln>
                <a:solidFill>
                  <a:srgbClr val="FF0000"/>
                </a:solidFill>
                <a:effectLst/>
                <a:latin typeface="Corbel"/>
                <a:ea typeface="+mn-ea"/>
                <a:cs typeface="+mn-cs"/>
              </a:rPr>
              <a:t/>
            </a:r>
            <a:br>
              <a:rPr lang="en-US" sz="2800" dirty="0">
                <a:ln>
                  <a:noFill/>
                </a:ln>
                <a:solidFill>
                  <a:srgbClr val="FF0000"/>
                </a:solidFill>
                <a:effectLst/>
                <a:latin typeface="Corbel"/>
                <a:ea typeface="+mn-ea"/>
                <a:cs typeface="+mn-cs"/>
              </a:rPr>
            </a:br>
            <a:endParaRPr lang="en-US" dirty="0">
              <a:solidFill>
                <a:srgbClr val="FF0000"/>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00400"/>
            <a:ext cx="5378824"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441352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Documents and Settings\All User\Desktop\invention\Kinds-of-Combination-Bookcases-Design-590x529.jpg"/>
          <p:cNvPicPr/>
          <p:nvPr/>
        </p:nvPicPr>
        <p:blipFill>
          <a:blip r:embed="rId2" cstate="print"/>
          <a:srcRect/>
          <a:stretch>
            <a:fillRect/>
          </a:stretch>
        </p:blipFill>
        <p:spPr bwMode="auto">
          <a:xfrm>
            <a:off x="0" y="0"/>
            <a:ext cx="9144000" cy="6858001"/>
          </a:xfrm>
          <a:prstGeom prst="rect">
            <a:avLst/>
          </a:prstGeom>
          <a:noFill/>
          <a:ln w="9525">
            <a:noFill/>
            <a:miter lim="800000"/>
            <a:headEnd/>
            <a:tailEnd/>
          </a:ln>
        </p:spPr>
      </p:pic>
      <p:sp>
        <p:nvSpPr>
          <p:cNvPr id="2" name="Title 1"/>
          <p:cNvSpPr>
            <a:spLocks noGrp="1"/>
          </p:cNvSpPr>
          <p:nvPr>
            <p:ph type="title"/>
          </p:nvPr>
        </p:nvSpPr>
        <p:spPr>
          <a:xfrm>
            <a:off x="4572000" y="3581400"/>
            <a:ext cx="4572000" cy="1600200"/>
          </a:xfrm>
        </p:spPr>
        <p:txBody>
          <a:bodyPr>
            <a:normAutofit fontScale="90000"/>
          </a:bodyPr>
          <a:lstStyle/>
          <a:p>
            <a:pPr lvl="0"/>
            <a:r>
              <a:rPr lang="fa-IR" b="1" dirty="0" smtClean="0"/>
              <a:t> </a:t>
            </a:r>
            <a:r>
              <a:rPr lang="fa-IR" sz="2200"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روش دوازدهم: نوٱوری های جدید با ايده گرفتن از محصولات قبلي: در اطرافمان چه محصولاتي است؟</a:t>
            </a:r>
            <a:r>
              <a:rPr lang="en-US"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r>
            <a:br>
              <a:rPr lang="en-US"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br>
            <a:endParaRPr lang="fa-IR" dirty="0">
              <a:solidFill>
                <a:srgbClr val="FF0000"/>
              </a:solidFill>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All User\Desktop\invention\New Folder\hh.bmp"/>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533400"/>
            <a:ext cx="8686800" cy="838200"/>
          </a:xfrm>
        </p:spPr>
        <p:txBody>
          <a:bodyPr>
            <a:normAutofit fontScale="90000"/>
          </a:bodyPr>
          <a:lstStyle/>
          <a:p>
            <a:pPr lvl="0" algn="ctr"/>
            <a:r>
              <a:rPr lang="fa-IR"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روش سیزدهم: اختراع از طريق ساخت انواع </a:t>
            </a:r>
            <a:r>
              <a:rPr lang="fa-IR" sz="8000"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ارزان تر </a:t>
            </a:r>
            <a:r>
              <a:rPr lang="en-US" dirty="0" smtClean="0"/>
              <a:t/>
            </a:r>
            <a:br>
              <a:rPr lang="en-US" dirty="0" smtClean="0"/>
            </a:br>
            <a:endParaRPr lang="fa-IR"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All User\Desktop\invention\New Folder\br.bmp"/>
          <p:cNvPicPr/>
          <p:nvPr/>
        </p:nvPicPr>
        <p:blipFill>
          <a:blip r:embed="rId2" cstate="print"/>
          <a:srcRect/>
          <a:stretch>
            <a:fillRect/>
          </a:stretch>
        </p:blipFill>
        <p:spPr bwMode="auto">
          <a:xfrm>
            <a:off x="0" y="0"/>
            <a:ext cx="9144000" cy="6858001"/>
          </a:xfrm>
          <a:prstGeom prst="rect">
            <a:avLst/>
          </a:prstGeom>
          <a:noFill/>
          <a:ln w="9525">
            <a:noFill/>
            <a:miter lim="800000"/>
            <a:headEnd/>
            <a:tailEnd/>
          </a:ln>
        </p:spPr>
      </p:pic>
      <p:sp>
        <p:nvSpPr>
          <p:cNvPr id="2" name="Title 1"/>
          <p:cNvSpPr>
            <a:spLocks noGrp="1"/>
          </p:cNvSpPr>
          <p:nvPr>
            <p:ph type="title"/>
          </p:nvPr>
        </p:nvSpPr>
        <p:spPr>
          <a:xfrm>
            <a:off x="4724400" y="4419600"/>
            <a:ext cx="4419600" cy="2438400"/>
          </a:xfrm>
        </p:spPr>
        <p:txBody>
          <a:bodyPr>
            <a:normAutofit fontScale="90000"/>
          </a:bodyPr>
          <a:lstStyle/>
          <a:p>
            <a:pPr lvl="0"/>
            <a:r>
              <a:rPr lang="fa-IR"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روش چهاردهم: اختراع از طريق ساخت وسايل يك بار مصرف </a:t>
            </a:r>
            <a:r>
              <a:rPr lang="en-US"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r>
            <a:br>
              <a:rPr lang="en-US"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br>
            <a:endParaRPr lang="fa-IR" b="1" cap="none"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All User\Desktop\invention\New Folder\22.bmp"/>
          <p:cNvPicPr/>
          <p:nvPr/>
        </p:nvPicPr>
        <p:blipFill>
          <a:blip r:embed="rId2" cstate="print"/>
          <a:srcRect/>
          <a:stretch>
            <a:fillRect/>
          </a:stretch>
        </p:blipFill>
        <p:spPr bwMode="auto">
          <a:xfrm>
            <a:off x="0" y="0"/>
            <a:ext cx="9144000" cy="6858001"/>
          </a:xfrm>
          <a:prstGeom prst="rect">
            <a:avLst/>
          </a:prstGeom>
          <a:noFill/>
          <a:ln w="9525">
            <a:noFill/>
            <a:miter lim="800000"/>
            <a:headEnd/>
            <a:tailEnd/>
          </a:ln>
        </p:spPr>
      </p:pic>
      <p:sp>
        <p:nvSpPr>
          <p:cNvPr id="2" name="Title 1"/>
          <p:cNvSpPr>
            <a:spLocks noGrp="1"/>
          </p:cNvSpPr>
          <p:nvPr>
            <p:ph type="title"/>
          </p:nvPr>
        </p:nvSpPr>
        <p:spPr>
          <a:xfrm>
            <a:off x="228600" y="152400"/>
            <a:ext cx="8915400" cy="838200"/>
          </a:xfrm>
        </p:spPr>
        <p:txBody>
          <a:bodyPr>
            <a:normAutofit/>
          </a:bodyPr>
          <a:lstStyle/>
          <a:p>
            <a:r>
              <a:rPr lang="fa-IR" sz="2800" b="1" cap="none"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روش پانزدهم: اختراع از طريق ساخت انواع سبكتر</a:t>
            </a:r>
            <a:endParaRPr lang="fa-IR" sz="2800" b="1" cap="none"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All User\Desktop\invention\New Folder\2a.bmp"/>
          <p:cNvPicPr/>
          <p:nvPr/>
        </p:nvPicPr>
        <p:blipFill>
          <a:blip r:embed="rId2" cstate="print"/>
          <a:srcRect/>
          <a:stretch>
            <a:fillRect/>
          </a:stretch>
        </p:blipFill>
        <p:spPr bwMode="auto">
          <a:xfrm>
            <a:off x="0" y="1"/>
            <a:ext cx="9144000" cy="5410200"/>
          </a:xfrm>
          <a:prstGeom prst="rect">
            <a:avLst/>
          </a:prstGeom>
          <a:noFill/>
          <a:ln w="9525">
            <a:noFill/>
            <a:miter lim="800000"/>
            <a:headEnd/>
            <a:tailEnd/>
          </a:ln>
        </p:spPr>
      </p:pic>
      <p:sp>
        <p:nvSpPr>
          <p:cNvPr id="2" name="Title 1"/>
          <p:cNvSpPr>
            <a:spLocks noGrp="1"/>
          </p:cNvSpPr>
          <p:nvPr>
            <p:ph type="title"/>
          </p:nvPr>
        </p:nvSpPr>
        <p:spPr>
          <a:xfrm>
            <a:off x="304800" y="5486400"/>
            <a:ext cx="8839200" cy="1371600"/>
          </a:xfrm>
        </p:spPr>
        <p:txBody>
          <a:bodyPr>
            <a:normAutofit/>
          </a:bodyPr>
          <a:lstStyle/>
          <a:p>
            <a:pPr algn="ctr"/>
            <a:r>
              <a:rPr lang="fa-IR"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روش شانزدهم: اختراع از طريق ساخت انواع راحت تر</a:t>
            </a:r>
            <a:endParaRPr lang="fa-IR" b="1" cap="none"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All User\Desktop\invention\oximeter_300C4_1.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fa-IR"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روش هفدهم: اختراع از طريق ساخت انواع كامل تر</a:t>
            </a:r>
            <a:r>
              <a:rPr lang="fa-IR" b="1" dirty="0" smtClean="0"/>
              <a:t> </a:t>
            </a:r>
            <a:r>
              <a:rPr lang="en-US" dirty="0" smtClean="0"/>
              <a:t/>
            </a:r>
            <a:br>
              <a:rPr lang="en-US" dirty="0" smtClean="0"/>
            </a:br>
            <a:endParaRPr lang="fa-IR"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ctr"/>
            <a:r>
              <a:rPr lang="fa-IR"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روش هجدهم : اختراع از طریق سرعت بیشتر</a:t>
            </a:r>
            <a:r>
              <a:rPr lang="en-US"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r>
            <a:br>
              <a:rPr lang="en-US"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br>
            <a:endParaRPr lang="fa-IR" b="1" cap="none"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149506" name="Picture 2" descr="Does Ultra Rapid Opiate Detox (UROD) Work?"/>
          <p:cNvPicPr>
            <a:picLocks noChangeAspect="1" noChangeArrowheads="1"/>
          </p:cNvPicPr>
          <p:nvPr/>
        </p:nvPicPr>
        <p:blipFill>
          <a:blip r:embed="rId2" cstate="print"/>
          <a:srcRect/>
          <a:stretch>
            <a:fillRect/>
          </a:stretch>
        </p:blipFill>
        <p:spPr bwMode="auto">
          <a:xfrm>
            <a:off x="0" y="4191001"/>
            <a:ext cx="2667000" cy="2667000"/>
          </a:xfrm>
          <a:prstGeom prst="rect">
            <a:avLst/>
          </a:prstGeom>
          <a:noFill/>
        </p:spPr>
      </p:pic>
      <p:pic>
        <p:nvPicPr>
          <p:cNvPr id="149512" name="Picture 8" descr="http://www.jobwerx.com/images/ce_947974_eFlow_Pari_nebuliser_hr.jpg"/>
          <p:cNvPicPr>
            <a:picLocks noChangeAspect="1" noChangeArrowheads="1"/>
          </p:cNvPicPr>
          <p:nvPr/>
        </p:nvPicPr>
        <p:blipFill>
          <a:blip r:embed="rId3" cstate="print"/>
          <a:srcRect/>
          <a:stretch>
            <a:fillRect/>
          </a:stretch>
        </p:blipFill>
        <p:spPr bwMode="auto">
          <a:xfrm>
            <a:off x="4800600" y="1866296"/>
            <a:ext cx="4343400" cy="3273095"/>
          </a:xfrm>
          <a:prstGeom prst="rect">
            <a:avLst/>
          </a:prstGeom>
          <a:noFill/>
        </p:spPr>
      </p:pic>
      <p:pic>
        <p:nvPicPr>
          <p:cNvPr id="149510" name="Picture 6" descr="http://www.pulmomed.com.au/images/eflow%20rapid/178G8012-eFlow-Vernebler.png"/>
          <p:cNvPicPr>
            <a:picLocks noChangeAspect="1" noChangeArrowheads="1"/>
          </p:cNvPicPr>
          <p:nvPr/>
        </p:nvPicPr>
        <p:blipFill>
          <a:blip r:embed="rId4" cstate="print"/>
          <a:srcRect/>
          <a:stretch>
            <a:fillRect/>
          </a:stretch>
        </p:blipFill>
        <p:spPr bwMode="auto">
          <a:xfrm>
            <a:off x="685800" y="762000"/>
            <a:ext cx="4762500" cy="4762500"/>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4572000" cy="838200"/>
          </a:xfrm>
        </p:spPr>
        <p:txBody>
          <a:bodyPr>
            <a:normAutofit fontScale="90000"/>
          </a:bodyPr>
          <a:lstStyle/>
          <a:p>
            <a:pPr lvl="0"/>
            <a:r>
              <a:rPr lang="fa-IR" b="1" dirty="0" smtClean="0"/>
              <a:t>روش نوزدهم: اختراع اسباب بازی ها</a:t>
            </a:r>
            <a:r>
              <a:rPr lang="en-US" dirty="0" smtClean="0"/>
              <a:t/>
            </a:r>
            <a:br>
              <a:rPr lang="en-US" dirty="0" smtClean="0"/>
            </a:br>
            <a:endParaRPr lang="fa-IR" dirty="0"/>
          </a:p>
        </p:txBody>
      </p:sp>
      <p:pic>
        <p:nvPicPr>
          <p:cNvPr id="29698" name="Picture 2" descr="http://www.funsci.com/fun3_en/toys/toy_20.jpg"/>
          <p:cNvPicPr>
            <a:picLocks noChangeAspect="1" noChangeArrowheads="1"/>
          </p:cNvPicPr>
          <p:nvPr/>
        </p:nvPicPr>
        <p:blipFill>
          <a:blip r:embed="rId2" cstate="print"/>
          <a:srcRect/>
          <a:stretch>
            <a:fillRect/>
          </a:stretch>
        </p:blipFill>
        <p:spPr bwMode="auto">
          <a:xfrm>
            <a:off x="0" y="2819400"/>
            <a:ext cx="4186682" cy="4038600"/>
          </a:xfrm>
          <a:prstGeom prst="rect">
            <a:avLst/>
          </a:prstGeom>
          <a:noFill/>
        </p:spPr>
      </p:pic>
      <p:pic>
        <p:nvPicPr>
          <p:cNvPr id="29700" name="Picture 4" descr="http://www.tintoyarcade.com/product_images/r/tta1722_hand_propeller_toy__01078.jpg"/>
          <p:cNvPicPr>
            <a:picLocks noChangeAspect="1" noChangeArrowheads="1"/>
          </p:cNvPicPr>
          <p:nvPr/>
        </p:nvPicPr>
        <p:blipFill>
          <a:blip r:embed="rId3" cstate="print"/>
          <a:srcRect/>
          <a:stretch>
            <a:fillRect/>
          </a:stretch>
        </p:blipFill>
        <p:spPr bwMode="auto">
          <a:xfrm>
            <a:off x="5410200" y="0"/>
            <a:ext cx="3733800" cy="5542359"/>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2743200" cy="838200"/>
          </a:xfrm>
        </p:spPr>
        <p:txBody>
          <a:bodyPr>
            <a:normAutofit fontScale="90000"/>
          </a:bodyPr>
          <a:lstStyle/>
          <a:p>
            <a:r>
              <a:rPr lang="en-US" dirty="0" smtClean="0"/>
              <a:t>TOYS: </a:t>
            </a:r>
            <a:br>
              <a:rPr lang="en-US" dirty="0" smtClean="0"/>
            </a:br>
            <a:r>
              <a:rPr lang="en-US" dirty="0" smtClean="0"/>
              <a:t>SIMPLE, </a:t>
            </a:r>
            <a:br>
              <a:rPr lang="en-US" dirty="0" smtClean="0"/>
            </a:br>
            <a:r>
              <a:rPr lang="en-US" dirty="0" smtClean="0"/>
              <a:t>CLAY, WOODEN </a:t>
            </a:r>
            <a:endParaRPr lang="fa-IR" dirty="0"/>
          </a:p>
        </p:txBody>
      </p:sp>
      <p:pic>
        <p:nvPicPr>
          <p:cNvPr id="86018" name="Picture 2" descr="http://www.yoyomuseum.com/images/profiles/Top1.gif"/>
          <p:cNvPicPr>
            <a:picLocks noChangeAspect="1" noChangeArrowheads="1"/>
          </p:cNvPicPr>
          <p:nvPr/>
        </p:nvPicPr>
        <p:blipFill>
          <a:blip r:embed="rId2" cstate="print"/>
          <a:srcRect/>
          <a:stretch>
            <a:fillRect/>
          </a:stretch>
        </p:blipFill>
        <p:spPr bwMode="auto">
          <a:xfrm>
            <a:off x="457200" y="5486400"/>
            <a:ext cx="1700784" cy="1371600"/>
          </a:xfrm>
          <a:prstGeom prst="rect">
            <a:avLst/>
          </a:prstGeom>
          <a:noFill/>
        </p:spPr>
      </p:pic>
      <p:pic>
        <p:nvPicPr>
          <p:cNvPr id="86020" name="Picture 4" descr="http://ts2.mm.bing.net/th?id=H.4783499282154181&amp;pid=1.9"/>
          <p:cNvPicPr>
            <a:picLocks noChangeAspect="1" noChangeArrowheads="1"/>
          </p:cNvPicPr>
          <p:nvPr/>
        </p:nvPicPr>
        <p:blipFill>
          <a:blip r:embed="rId3" cstate="print"/>
          <a:srcRect/>
          <a:stretch>
            <a:fillRect/>
          </a:stretch>
        </p:blipFill>
        <p:spPr bwMode="auto">
          <a:xfrm>
            <a:off x="533400" y="3810000"/>
            <a:ext cx="1625600" cy="1219200"/>
          </a:xfrm>
          <a:prstGeom prst="rect">
            <a:avLst/>
          </a:prstGeom>
          <a:noFill/>
        </p:spPr>
      </p:pic>
      <p:pic>
        <p:nvPicPr>
          <p:cNvPr id="86022" name="Picture 6" descr="http://www.woodentoyshop.co.uk/blog/wp-content/uploads/2010/10/woodenrabbit.jpg"/>
          <p:cNvPicPr>
            <a:picLocks noChangeAspect="1" noChangeArrowheads="1"/>
          </p:cNvPicPr>
          <p:nvPr/>
        </p:nvPicPr>
        <p:blipFill>
          <a:blip r:embed="rId4" cstate="print"/>
          <a:srcRect/>
          <a:stretch>
            <a:fillRect/>
          </a:stretch>
        </p:blipFill>
        <p:spPr bwMode="auto">
          <a:xfrm>
            <a:off x="6781800" y="0"/>
            <a:ext cx="2362200" cy="2315082"/>
          </a:xfrm>
          <a:prstGeom prst="rect">
            <a:avLst/>
          </a:prstGeom>
          <a:noFill/>
        </p:spPr>
      </p:pic>
      <p:pic>
        <p:nvPicPr>
          <p:cNvPr id="86024" name="Picture 8" descr="http://ts2.mm.bing.net/th?id=H.4714835638681777&amp;pid=1.9"/>
          <p:cNvPicPr>
            <a:picLocks noChangeAspect="1" noChangeArrowheads="1"/>
          </p:cNvPicPr>
          <p:nvPr/>
        </p:nvPicPr>
        <p:blipFill>
          <a:blip r:embed="rId5" cstate="print"/>
          <a:srcRect/>
          <a:stretch>
            <a:fillRect/>
          </a:stretch>
        </p:blipFill>
        <p:spPr bwMode="auto">
          <a:xfrm>
            <a:off x="6781800" y="2590800"/>
            <a:ext cx="2362200" cy="2362200"/>
          </a:xfrm>
          <a:prstGeom prst="rect">
            <a:avLst/>
          </a:prstGeom>
          <a:noFill/>
        </p:spPr>
      </p:pic>
      <p:pic>
        <p:nvPicPr>
          <p:cNvPr id="86026" name="Picture 10" descr="http://ts3.mm.bing.net/th?id=H.4524040360167210&amp;pid=1.9"/>
          <p:cNvPicPr>
            <a:picLocks noChangeAspect="1" noChangeArrowheads="1"/>
          </p:cNvPicPr>
          <p:nvPr/>
        </p:nvPicPr>
        <p:blipFill>
          <a:blip r:embed="rId6" cstate="print"/>
          <a:srcRect/>
          <a:stretch>
            <a:fillRect/>
          </a:stretch>
        </p:blipFill>
        <p:spPr bwMode="auto">
          <a:xfrm>
            <a:off x="3352800" y="5059679"/>
            <a:ext cx="2247900" cy="1798321"/>
          </a:xfrm>
          <a:prstGeom prst="rect">
            <a:avLst/>
          </a:prstGeom>
          <a:noFill/>
        </p:spPr>
      </p:pic>
      <p:pic>
        <p:nvPicPr>
          <p:cNvPr id="86028" name="Picture 12" descr="http://ts1.mm.bing.net/th?id=H.4554543218559192&amp;pid=1.9"/>
          <p:cNvPicPr>
            <a:picLocks noChangeAspect="1" noChangeArrowheads="1"/>
          </p:cNvPicPr>
          <p:nvPr/>
        </p:nvPicPr>
        <p:blipFill>
          <a:blip r:embed="rId7" cstate="print"/>
          <a:srcRect/>
          <a:stretch>
            <a:fillRect/>
          </a:stretch>
        </p:blipFill>
        <p:spPr bwMode="auto">
          <a:xfrm>
            <a:off x="2971800" y="1"/>
            <a:ext cx="2133599" cy="2286000"/>
          </a:xfrm>
          <a:prstGeom prst="rect">
            <a:avLst/>
          </a:prstGeom>
          <a:noFill/>
        </p:spPr>
      </p:pic>
      <p:pic>
        <p:nvPicPr>
          <p:cNvPr id="86030" name="Picture 14" descr="http://www.bbtoystore.com/mm5/beanies/AT_clay.jpg"/>
          <p:cNvPicPr>
            <a:picLocks noChangeAspect="1" noChangeArrowheads="1"/>
          </p:cNvPicPr>
          <p:nvPr/>
        </p:nvPicPr>
        <p:blipFill>
          <a:blip r:embed="rId8" cstate="print"/>
          <a:srcRect/>
          <a:stretch>
            <a:fillRect/>
          </a:stretch>
        </p:blipFill>
        <p:spPr bwMode="auto">
          <a:xfrm>
            <a:off x="3048000" y="2743200"/>
            <a:ext cx="2209799" cy="2209800"/>
          </a:xfrm>
          <a:prstGeom prst="rect">
            <a:avLst/>
          </a:prstGeom>
          <a:noFill/>
        </p:spPr>
      </p:pic>
      <p:pic>
        <p:nvPicPr>
          <p:cNvPr id="86032" name="Picture 16" descr="http://www.hiwtc.com/photo/products/38/03/63/36341.jpg"/>
          <p:cNvPicPr>
            <a:picLocks noChangeAspect="1" noChangeArrowheads="1"/>
          </p:cNvPicPr>
          <p:nvPr/>
        </p:nvPicPr>
        <p:blipFill>
          <a:blip r:embed="rId9" cstate="print"/>
          <a:srcRect/>
          <a:stretch>
            <a:fillRect/>
          </a:stretch>
        </p:blipFill>
        <p:spPr bwMode="auto">
          <a:xfrm>
            <a:off x="6807200" y="5105400"/>
            <a:ext cx="2336800" cy="1752600"/>
          </a:xfrm>
          <a:prstGeom prst="rect">
            <a:avLst/>
          </a:prstGeom>
          <a:noFill/>
        </p:spPr>
      </p:pic>
      <p:pic>
        <p:nvPicPr>
          <p:cNvPr id="86036" name="Picture 20" descr="http://ts3.mm.bing.net/th?id=H.4508385192379410&amp;pid=1.9"/>
          <p:cNvPicPr>
            <a:picLocks noChangeAspect="1" noChangeArrowheads="1"/>
          </p:cNvPicPr>
          <p:nvPr/>
        </p:nvPicPr>
        <p:blipFill>
          <a:blip r:embed="rId10" cstate="print"/>
          <a:srcRect/>
          <a:stretch>
            <a:fillRect/>
          </a:stretch>
        </p:blipFill>
        <p:spPr bwMode="auto">
          <a:xfrm>
            <a:off x="381000" y="2133600"/>
            <a:ext cx="1485900" cy="1485900"/>
          </a:xfrm>
          <a:prstGeom prst="rect">
            <a:avLst/>
          </a:prstGeom>
          <a:noFill/>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SIMPLE CABLE CAR</a:t>
            </a:r>
            <a:endParaRPr lang="fa-IR" dirty="0"/>
          </a:p>
        </p:txBody>
      </p:sp>
      <p:pic>
        <p:nvPicPr>
          <p:cNvPr id="87042" name="Picture 2" descr="http://www.funsci.com/fun3_en/toys/toy_05.jpg"/>
          <p:cNvPicPr>
            <a:picLocks noChangeAspect="1" noChangeArrowheads="1"/>
          </p:cNvPicPr>
          <p:nvPr/>
        </p:nvPicPr>
        <p:blipFill>
          <a:blip r:embed="rId2" cstate="print"/>
          <a:srcRect/>
          <a:stretch>
            <a:fillRect/>
          </a:stretch>
        </p:blipFill>
        <p:spPr bwMode="auto">
          <a:xfrm>
            <a:off x="0" y="1138463"/>
            <a:ext cx="4953000" cy="5719537"/>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166360"/>
          </a:xfrm>
        </p:spPr>
        <p:txBody>
          <a:bodyPr>
            <a:normAutofit/>
          </a:bodyPr>
          <a:lstStyle/>
          <a:p>
            <a:pPr algn="just"/>
            <a:r>
              <a:rPr lang="fa-IR" dirty="0" smtClean="0"/>
              <a:t>ضدارزش </a:t>
            </a:r>
            <a:r>
              <a:rPr lang="fa-IR" dirty="0"/>
              <a:t>نبودن تنبلي و مصاديق مختلف آن </a:t>
            </a:r>
          </a:p>
          <a:p>
            <a:pPr algn="just" rtl="1"/>
            <a:r>
              <a:rPr lang="fa-IR" dirty="0" smtClean="0"/>
              <a:t>نبود </a:t>
            </a:r>
            <a:r>
              <a:rPr lang="fa-IR" dirty="0"/>
              <a:t>يا ضعف نظارت (اجتماعي  قانوني) بر عملكرد صحيح افراد در </a:t>
            </a:r>
            <a:r>
              <a:rPr lang="fa-IR" dirty="0" smtClean="0"/>
              <a:t>نقشهاي مختلف</a:t>
            </a:r>
            <a:r>
              <a:rPr lang="fa-IR" dirty="0"/>
              <a:t>، </a:t>
            </a:r>
            <a:endParaRPr lang="fa-IR" dirty="0" smtClean="0"/>
          </a:p>
          <a:p>
            <a:pPr algn="just" rtl="1"/>
            <a:r>
              <a:rPr lang="fa-IR" dirty="0" smtClean="0"/>
              <a:t>ضعف </a:t>
            </a:r>
            <a:r>
              <a:rPr lang="fa-IR" dirty="0"/>
              <a:t>قانون </a:t>
            </a:r>
            <a:r>
              <a:rPr lang="fa-IR" dirty="0" smtClean="0"/>
              <a:t>گرايي</a:t>
            </a:r>
          </a:p>
        </p:txBody>
      </p:sp>
    </p:spTree>
    <p:extLst>
      <p:ext uri="{BB962C8B-B14F-4D97-AF65-F5344CB8AC3E}">
        <p14:creationId xmlns:p14="http://schemas.microsoft.com/office/powerpoint/2010/main" val="326563555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ctr"/>
            <a:r>
              <a:rPr lang="fa-IR"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روش بيستم: محصولات و ابتکارات قابل باد شدن</a:t>
            </a:r>
            <a:r>
              <a:rPr lang="en-US" dirty="0" smtClean="0"/>
              <a:t/>
            </a:r>
            <a:br>
              <a:rPr lang="en-US" dirty="0" smtClean="0"/>
            </a:br>
            <a:endParaRPr lang="fa-IR" dirty="0"/>
          </a:p>
        </p:txBody>
      </p:sp>
      <p:pic>
        <p:nvPicPr>
          <p:cNvPr id="4" name="Picture 3" descr="http://farm3.staticflickr.com/2083/2190071501_2fbf547a3f_z.jpg"/>
          <p:cNvPicPr/>
          <p:nvPr/>
        </p:nvPicPr>
        <p:blipFill>
          <a:blip r:embed="rId2" cstate="print"/>
          <a:srcRect/>
          <a:stretch>
            <a:fillRect/>
          </a:stretch>
        </p:blipFill>
        <p:spPr bwMode="auto">
          <a:xfrm>
            <a:off x="0" y="1066800"/>
            <a:ext cx="91440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C:\Documents and Settings\All User\Desktop\invention\Fully-Automatic-Commercial-Coin-Operated-Coffee-Drink-Machine-F306MCE-.jpg"/>
          <p:cNvPicPr>
            <a:picLocks noChangeAspect="1" noChangeArrowheads="1"/>
          </p:cNvPicPr>
          <p:nvPr/>
        </p:nvPicPr>
        <p:blipFill>
          <a:blip r:embed="rId2" cstate="print"/>
          <a:srcRect/>
          <a:stretch>
            <a:fillRect/>
          </a:stretch>
        </p:blipFill>
        <p:spPr bwMode="auto">
          <a:xfrm>
            <a:off x="2545168" y="1066799"/>
            <a:ext cx="4236631" cy="5791201"/>
          </a:xfrm>
          <a:prstGeom prst="rect">
            <a:avLst/>
          </a:prstGeom>
          <a:noFill/>
        </p:spPr>
      </p:pic>
      <p:sp>
        <p:nvSpPr>
          <p:cNvPr id="2" name="Title 1"/>
          <p:cNvSpPr>
            <a:spLocks noGrp="1"/>
          </p:cNvSpPr>
          <p:nvPr>
            <p:ph type="title"/>
          </p:nvPr>
        </p:nvSpPr>
        <p:spPr/>
        <p:txBody>
          <a:bodyPr>
            <a:normAutofit fontScale="90000"/>
          </a:bodyPr>
          <a:lstStyle/>
          <a:p>
            <a:pPr lvl="0" algn="ctr"/>
            <a:r>
              <a:rPr lang="fa-IR" b="1" cap="none"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روش بیست و يكم : ماشین های فروشنده جدید</a:t>
            </a:r>
            <a:r>
              <a:rPr lang="en-US" b="1" cap="none"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
            </a:r>
            <a:br>
              <a:rPr lang="en-US" b="1" cap="none"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br>
            <a:endParaRPr lang="fa-IR" b="1" cap="none"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1066800"/>
          </a:xfrm>
        </p:spPr>
        <p:txBody>
          <a:bodyPr>
            <a:normAutofit fontScale="90000"/>
          </a:bodyPr>
          <a:lstStyle/>
          <a:p>
            <a:pPr lvl="0"/>
            <a:r>
              <a:rPr lang="fa-IR" b="1" cap="none"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روش بیست و دوم: اختراع از طريق ساختن انواع وسايلي كه با امواج مغزي كار كند!</a:t>
            </a:r>
            <a:r>
              <a:rPr lang="fa-IR" b="1" dirty="0" smtClean="0"/>
              <a:t> </a:t>
            </a:r>
            <a:r>
              <a:rPr lang="en-US" dirty="0" smtClean="0"/>
              <a:t/>
            </a:r>
            <a:br>
              <a:rPr lang="en-US" dirty="0" smtClean="0"/>
            </a:br>
            <a:endParaRPr lang="fa-IR" dirty="0"/>
          </a:p>
        </p:txBody>
      </p:sp>
      <p:sp>
        <p:nvSpPr>
          <p:cNvPr id="3" name="Content Placeholder 2"/>
          <p:cNvSpPr>
            <a:spLocks noGrp="1"/>
          </p:cNvSpPr>
          <p:nvPr>
            <p:ph idx="1"/>
          </p:nvPr>
        </p:nvSpPr>
        <p:spPr/>
        <p:txBody>
          <a:bodyPr/>
          <a:lstStyle/>
          <a:p>
            <a:endParaRPr lang="fa-IR" dirty="0"/>
          </a:p>
        </p:txBody>
      </p:sp>
      <p:pic>
        <p:nvPicPr>
          <p:cNvPr id="5" name="Picture 4"/>
          <p:cNvPicPr/>
          <p:nvPr/>
        </p:nvPicPr>
        <p:blipFill>
          <a:blip r:embed="rId2" cstate="print"/>
          <a:srcRect/>
          <a:stretch>
            <a:fillRect/>
          </a:stretch>
        </p:blipFill>
        <p:spPr bwMode="auto">
          <a:xfrm>
            <a:off x="0" y="1524000"/>
            <a:ext cx="91440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blog.otel.com/wp-content/uploads/2011/04/Creativitiy.jpg"/>
          <p:cNvPicPr>
            <a:picLocks noChangeAspect="1" noChangeArrowheads="1"/>
          </p:cNvPicPr>
          <p:nvPr/>
        </p:nvPicPr>
        <p:blipFill>
          <a:blip r:embed="rId2" cstate="print"/>
          <a:srcRect/>
          <a:stretch>
            <a:fillRect/>
          </a:stretch>
        </p:blipFill>
        <p:spPr bwMode="auto">
          <a:xfrm>
            <a:off x="0" y="19766"/>
            <a:ext cx="9144000" cy="6838234"/>
          </a:xfrm>
          <a:prstGeom prst="rect">
            <a:avLst/>
          </a:prstGeom>
          <a:noFill/>
        </p:spPr>
      </p:pic>
      <p:sp>
        <p:nvSpPr>
          <p:cNvPr id="2" name="Title 1"/>
          <p:cNvSpPr>
            <a:spLocks noGrp="1"/>
          </p:cNvSpPr>
          <p:nvPr>
            <p:ph type="title"/>
          </p:nvPr>
        </p:nvSpPr>
        <p:spPr>
          <a:xfrm>
            <a:off x="304800" y="0"/>
            <a:ext cx="8686800" cy="838200"/>
          </a:xfrm>
        </p:spPr>
        <p:txBody>
          <a:bodyPr>
            <a:normAutofit fontScale="90000"/>
          </a:bodyPr>
          <a:lstStyle/>
          <a:p>
            <a:pPr lvl="0"/>
            <a:r>
              <a:rPr lang="fa-IR" b="1" cap="none"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روش بیست و سوم: اختراع از طريق افزودن </a:t>
            </a:r>
            <a:r>
              <a:rPr lang="en-US" dirty="0" smtClean="0"/>
              <a:t/>
            </a:r>
            <a:br>
              <a:rPr lang="en-US" dirty="0" smtClean="0"/>
            </a:br>
            <a:endParaRPr lang="fa-IR"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4" name="Picture 3" descr="C:\Documents and Settings\All User\Desktop\invention\New Folder\7u.bmp"/>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86800" cy="1143000"/>
          </a:xfrm>
        </p:spPr>
        <p:txBody>
          <a:bodyPr>
            <a:normAutofit fontScale="90000"/>
          </a:bodyPr>
          <a:lstStyle/>
          <a:p>
            <a:pPr algn="ctr"/>
            <a:r>
              <a:rPr lang="fa-IR" b="1" cap="none"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روش بیست و چهارم: اختراع از طريق كاستن</a:t>
            </a:r>
            <a:endParaRPr lang="fa-IR" b="1" cap="none"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
        <p:nvSpPr>
          <p:cNvPr id="3" name="Content Placeholder 2"/>
          <p:cNvSpPr>
            <a:spLocks noGrp="1"/>
          </p:cNvSpPr>
          <p:nvPr>
            <p:ph idx="1"/>
          </p:nvPr>
        </p:nvSpPr>
        <p:spPr/>
        <p:txBody>
          <a:bodyPr/>
          <a:lstStyle/>
          <a:p>
            <a:endParaRPr lang="fa-IR" dirty="0"/>
          </a:p>
        </p:txBody>
      </p:sp>
      <p:pic>
        <p:nvPicPr>
          <p:cNvPr id="4" name="Picture 3" descr="C:\Documents and Settings\All User\Desktop\invention\New Folder\2.bmp"/>
          <p:cNvPicPr/>
          <p:nvPr/>
        </p:nvPicPr>
        <p:blipFill>
          <a:blip r:embed="rId2" cstate="print"/>
          <a:srcRect/>
          <a:stretch>
            <a:fillRect/>
          </a:stretch>
        </p:blipFill>
        <p:spPr bwMode="auto">
          <a:xfrm>
            <a:off x="0" y="1143000"/>
            <a:ext cx="9144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fa-IR" b="1" cap="none"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روش بیست و پنجم: اختراع وسايل  زيباتر </a:t>
            </a:r>
            <a:r>
              <a:rPr lang="en-US" dirty="0" smtClean="0"/>
              <a:t/>
            </a:r>
            <a:br>
              <a:rPr lang="en-US" dirty="0" smtClean="0"/>
            </a:br>
            <a:endParaRPr lang="fa-IR" dirty="0"/>
          </a:p>
        </p:txBody>
      </p:sp>
      <p:sp>
        <p:nvSpPr>
          <p:cNvPr id="3" name="Content Placeholder 2"/>
          <p:cNvSpPr>
            <a:spLocks noGrp="1"/>
          </p:cNvSpPr>
          <p:nvPr>
            <p:ph idx="1"/>
          </p:nvPr>
        </p:nvSpPr>
        <p:spPr/>
        <p:txBody>
          <a:bodyPr/>
          <a:lstStyle/>
          <a:p>
            <a:endParaRPr lang="fa-IR" dirty="0"/>
          </a:p>
        </p:txBody>
      </p:sp>
      <p:pic>
        <p:nvPicPr>
          <p:cNvPr id="4" name="Picture 3" descr="C:\Documents and Settings\All User\Desktop\invention\New Folder\gy1ow3.jpg"/>
          <p:cNvPicPr/>
          <p:nvPr/>
        </p:nvPicPr>
        <p:blipFill>
          <a:blip r:embed="rId2" cstate="print"/>
          <a:srcRect/>
          <a:stretch>
            <a:fillRect/>
          </a:stretch>
        </p:blipFill>
        <p:spPr bwMode="auto">
          <a:xfrm>
            <a:off x="0" y="1066800"/>
            <a:ext cx="91440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All User\Desktop\invention\New Folder\kk.bmp"/>
          <p:cNvPicPr/>
          <p:nvPr/>
        </p:nvPicPr>
        <p:blipFill>
          <a:blip r:embed="rId2" cstate="print"/>
          <a:srcRect/>
          <a:stretch>
            <a:fillRect/>
          </a:stretch>
        </p:blipFill>
        <p:spPr bwMode="auto">
          <a:xfrm>
            <a:off x="0" y="2590800"/>
            <a:ext cx="4572000" cy="42672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fa-IR" b="1" cap="none"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روش بیست و ششم: اختراع  وسايل با اشكال غير متعارف</a:t>
            </a:r>
            <a:endParaRPr lang="fa-IR" b="1" cap="none"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
        <p:nvSpPr>
          <p:cNvPr id="140290" name="AutoShape 2" descr="data:image/jpeg;base64,/9j/4AAQSkZJRgABAQAAAQABAAD/2wCEAAkGBhQSERUUEhIWFRUWGRcXGBcYGBgYGhYYFhUVGBgXGBgYGycfGBojGhcUHy8gIycpLCwsFR8xNTAqNSYrLCkBCQoKDgwOGg8PGi0kHyQpKSwsLCksKSwsLCktLCwsKSwsKSwpKSwqLCwsLCkqLCksLCwpLCwsLCksLCwpKSksLP/AABEIAKUBMgMBIgACEQEDEQH/xAAcAAEAAQUBAQAAAAAAAAAAAAAABgIDBAUHAQj/xABFEAACAQICBwUEBQoGAQUAAAABAgADEQQhBQYSMUFRYQcTInGBMkKRsXKSodHwFCMzUlNUYoKTwQgWJEOi4cIVNIOy0v/EABsBAQADAQEBAQAAAAAAAAAAAAABAgMEBQYH/8QAMBEBAAEDAgQDBgYDAAAAAAAAAAECAxEEEhMhMUEFUfAUYXGBkdEGFiIyobEVUpL/2gAMAwEAAhEDEQA/AO4xEQEREBERAREQEREBERAREQEREBERAREQEREBERARMPH6Yo0B+dqqnQnM+S7z6CaDF9otBb92lSp1sFH/ACN/smFzUWrX76ohMRMpXE59iO0isfYo01+kzP8ALZmuxGvWLP8AuIn0UX/zvOOrxTTx0mZ+ELbJdSicTxXaDiUO0MS7EZ2smybZ2I2c52tTlO2ze4sbopmPio9iImwREQEREBERAREQEREBERAREQEREBERAREQEREBERAREQEREBBM1umdP0sMt3N2PsoPab7h1OU5/pnWStibhjsU/wBmpy/mO9vl0nBqtfa03Kec+UeuS1NE1JjpTXehSuqE1WHBPZHm+74XkT0lrhia1wG7peSZH1ff8LTSy1VxCrvM+dveJai/O2nl7o9ZbRRTT1VFc7nMned5PmeMpdwBmZrsRpU+6PUzXPiS2d/U7ptp/Cb13nc/TH8/RnVfiOjZYjS4Hsi/XcJrnrtU3n0vYfATEUMxvv8AkJedthdpjb8Zes+g0+gsWOdMZnzlzVXKqmZq/of8pxtChvDNduiJ43+IGz5tPoacH1E0wmExi16ouGRqZ2c9hWKkFRxzUX+kZ2DVvWVMatRqakBHKZ8fCrA9Mm3TtlNGG4iIlWhERAREQEREBERAREQEREBERAREQEREBERARE8ZgBcmwHEwPYmqxGtWFS966XGVgS24X928uYHWDD1js06ys36t7E5XyBsTlfdM4u25nG6M/EbGIiaBI7rHrYtC6U7NV+xPpcz/AA/G3HD1t1wFO9Ki3j3O49z+Ff4uvDz3c7raTA3Zn8byZ5Or1dyZ4WnjNXefJaMRzqbDEYlnYu7FmO8nef8ArpMLEY5V458prK+NZuNh0mI9b8cJx2PBaqp3X6vlHX6lV/8A1Z1XSTHdlMJ6t+vUy3tX6/KekZZz3bOltWIxbpx/bmqrmrqt1H9flKqa+Gxnq5stOmrPUb2UQFmPkBw67pPtXOyd3s+ObZH7Cm2flUqD5J9adGUREyg2Bw1Ss/d4ak1WpyXcvV2PhQdSRJlgOxiq+y+JxKq2/YRC4T+YsLnradP0boulh6Yp0Ka00G5VAA8zzPU5zKlctYoju5XpLsZqCxwuKFz7QqpYfSUoMj0tnzk/1Z1eTBYdKKHatcsx3u7e0x8+XAADhNrEZTFMR0IiJCxERAREQEREBERAREt4jEKis7kKqgsxO4AC5J9IFyJEG7QQx/N0lI4d5VFNiOB2ArEA8L59JdwmtGJqlguGpAC3iaq9jcA5fmc7bvSX4dTHjUZxlKokXOstcPslKBt7Sq9QkeZ7uwPnMfGa91UNhgmbqtQfLY2j6Cc83rcV7JqjPlmG0c4zjl8EwiQyjr1UqZU6eHDcnruGB6qaIMimsVTTw2qlPFIRv7ugiCw/h7xCzfWJ6TbEqb4denl58z1NfdJkkNj6ykZEWRSDyICCxlttcNIHfpDEej2+UYN8Ppy89nzD/mbHHfpDFf1qg+RlqppjFN7WNxR88RV//UYN76jkD7XMXVpYenURXakrHvQt7C4GwXt7twczlcjpOHVHdvarVm86tQ/Npi1KC8Sc+ZJv98zuW4uUzRPc3Jfo3TVXEW7qmud7XNt3nlLVXSeJNQU6dB6j2DfmVdiudh7AOyb8ZEhg0O4fG9/thcKBuuPImcX+N08c8J4lT6v0Tt9xS72/ed2m3fM7eyNq5453kQ7QNd2oE4bD5VSAXf8AZq24D+MjPoPPLg1OrUX2a1Vfo1HHyMt1tt22mq1CTvZnZibC28nlPQxHdWapnolzVyd5Jlpq1pF9lrWLufNjLRw/Jj8TFO2mMUxhXbKUrUuefylXDORZNsbqjj+Yyrv6v7Uy25G1IMVpFKdtprcgMyTwAAkn1c7OcZjLPVBwdA8WF6zjoh/R+bZ9DIHq3p6tgapq0UovUPv1U7xl+ixYFb9JNKPbxjh7eHwz+XeJ/wCbfKRlaKY7uv6uapYbAps4enYn2qjeKo/0nOZ8tw4ATczjWG/xCH/dwB80rX+xkHzm7wfb3gG/SU8RS+lTVh8UYn7JDTMOlRIjhe1nRb7sai/TWpT/APuoEkWj9MUK4vQrU6o503V/jsk2hLMiIgIiICIiAiIgIiICIiAmBp/AGvhq1Ib3puo8ypt9tpnxBPNy/UjF94WZUIU22r2BWp7Lpa9zbZU3txtwk3qU7r1MiOseH/8ATceMUo/02KbZrDhTqnc/QNmfMNzEmtNwwuNxnRcq3UxLz7duaLkufUaWJwZdHoPWRnZ1qUxtEh2Jsw3gi9t3ASspicQ6BaLUUDKzO+RsrBrKu+5tJ5UHT8cpTsDlPFnwuzN3iznOc/N6cX6tu1g4zRtOr7dNW8wPxz+E176tqo/NvUp9FY2+BytN+UlJSerHJjPNBtYNRPyoeNlZuD7IVx/MvteRBnN9YNT8Rg83UNTvYVBcr0DcVJ67+BM74UlurhVqKysoZWurAi4YHeCDJyz2vm4bXIfEyoE8h8ZMdedRDgz31G7YcnMbzRJ3A80PA8Nx4ExK0pPJMKM+ktMpve45DL8fi0vESkyuVsLWx1hP7/3nrk8BbqeHpNpq/RYVA60+8CbxcXG0DZhfjKV17KZkwwxgKnGm9zmPC2fll1EtvhmAuVIHMggX893A/CTGsFpl6iln2rIq7RNmc+PZOdvd8tkyzjKKIUuypTpC1MNchqhFyTYEkLl5mcMauZ7evWP5WwjuN0U1MU7g7TgnZ4jPIefGYjUTu2T5WMnGNojv1qt7NKmzHqbm32An4TyoWV7uTsUgCHOZZqptfkAMxbqJSnWziOWfXT+k4QQr0lNpvNYaj06ndglVWzLmbksM3Y+8xN85pZ3W699MVeYonk9MttWAmqHtpS1uMtmqTuEo7gneYHlWsNwF5bw1B1cOrsjDMMpKsPIjMTJWmBuE9k5RhKdF9q2lKAAGJ71RwrIrn1fJz6mSfAf4gcQv6fB03603ZP8Aiwb5zl+zKrScjuej+3vAPYVUr0Tx2kDqPWmxP2SV6K19wGJt3OMosT7pcI31Hs32T5daUNQB3iDL7DBns+SNH6XxOH/9via1LolRgPqg2PwkrwXbDpXDfpWSuu61RAD6PT2bnzvCdz6MiRHs97R6OlKZ2R3dZP0lIm5AOQZT7y348DkeF5dCxERAREQEREDC01ohMVQqUKoujix5g7ww6g2I6iQ3UTSD02qYDEn89h8lP7Sn7rD0I9D5yfyHa/6FfwY7Dj8/hsyBvqUt7J1IzI/mHGXpntLK5Tn9UdYSE04dZi6G0zSxNJXpup2lDbNxceYGYzmc+6ROYnErU4mMww6ldVZVZhdjZRxP/W77JY0jjCmyFF3c7K33ZKWYm2dlVWPW1uMxqTWxVQvvtTK9aYFQPs89l2DMOWz0l/SlE3p1FXa7tixUW8SMjK4XrZrjnbrCHml8SadCo49pUJHK9vtF+HSXcBhRSXYGeycyd7Eqt2J4km5vKV2a1MofELbJyIuCLZgi4Nt4OYPSxNvB94lkcbVgF7wW8SjcWB3MM92Rz3XylHvZNegrqVcBlYFSCLgg5EEeWXrOH65apNga1hc0HJ7pt+ycyaTHmOHMetu6GavWDQ1PFYd6NXJWGTcUYZq46g/HMcZXK0xno+fjKCJcx1J6VRqbjxoxVuVxxHQixHQzG7yUmMETlXaJRYxsmEqpcfGMdkFidnJb+75SzsRsSJiJF3FY96lttyxG65va8sGt1MroYZqlRadJC7tuUf35Cb/Faj16K3qpbnsnat5iYV3rNqYoqmImekcoWiJnojdTEE8SfM3lHimZXwZTeMuY3SyBN0MfuL7zPRRAl9RmPlJJjqCVKV1CWO1ssNhdk3OwoUZ5+FSM87ngCcrl3ZMcuoipEpMn9TCLZE2QVQrfIZd0u1keNzsg+ZlvENTplnqKviNNLbAa5C7RUC28liL9Jye256U+voIHaU3nQBgKYIXuqe8KbopyRCzHd1teQbG1lZvAoUZ2txFyQT6TosajizOIQtJPWEpQytjOkWp7aDFOg1WolFPbqHZHQcT8LyUPKdQHMZ2O/h8TlNk+kgUIdPEeAyVhY2PQg8sjLuCq1aO0pHd93lsNl6db/bNbpjGJtMUGypNwvLIXt6gmZxHE/dGMFUYnEMvs/wBOnBaWoVAbIW7uoBfNKnhbIb7ZN5qJ9PaL09TxDMqXuueYtccxn+Lz5a1H0O1fFK9vCh2ifkJ3vVSpbFKBxVwfKwPzAnn6jXTb1VFmnpPX59HRRbzRNUp5ERPVZEREBERAREQOf4/RP5HXAVhTphzVw9Q+ym1lWwzckZSSo5EW9ibKlr3hruKlammzs2O3e973G7hYfGSutRVwVZQwO8EAg+YMimvPZ/Sx2G2KapSqodqmwUKCbW2HsPZP2EA52sbzVnqyiiaZzSwsXr9o4+1XVrbsiSDzBAyMx37UsAgstQ2G6yN58pw3G6OelUanUQo6EqykZgjh+N8wq1EWOQhE1S7pU7XMHwLH+WY1Tthw/BHPw++cK0dQv8TJLgtTcS+IFEYap3hXbCMpU7H63jt4b5XOUckZl0Wp2yU/dpfEiYmI7W1cWanl0YfdIlovUHFVhV7rDO3dEo4OwpV13qLsNphlkL8Ocv6udneKxtJ6tFEKqxXxMFLMtiQot1G8jORyTz82Jrbp+jXqpVVStwEc3Bvb2G+0jytMDu8rrYjmJgYyiCWBFsyCDkQRw6EGYFPvKJujXHKJiJRGYbu8FTLOD0itUXAsw3jgZfJlMYXicrW1CqzMqU1LO5sqjeSZ5Xawvy/Fp0jsz1W7pPyusPzlQfmwfcU8fM/jjOHXaunSWpuVfKPOV6KZqnEN9qVqcmBp3azYhx435fwr0+fykRRWuDY23+soDynDP438ln5lfvXNTcquVzzepTEURiGh0xqNTq3an4GPwPmJBtK6i1qZv3ZI5pn9m+df25Th6m0gJ5kfAzv0fjWq08YzupjtP3Urs0VOAVsEymxGfLcfgZaUFSCLgg3B5EbjO66R0ZRf9JSVh5Ca3E9nmEb3WW/Jj98+htfiWzNObtEx8MT9nPOmq7S5G2k6pBBqNY3v1vmfjLdfSNVyCzk7J2he2R57p1Kr2ZYXLx1Bc2GfE+koPZXh/wBeoPUfdN48e0PXE/8AKns9bmj6crkFe8Nje+S3z352vNYUnXR2V4Xd3lS/0h90t1eyvD8Krj1B/tLU+PaGnpmPkez1uS7MrM6TX7K092ufUA/K01WK7NKq+zURvMEffOujxnR19K/rE/ZSbNcdkHMposUqLVRirruINrb/ALzNzpTVypQzqLsj9YZr8eE1JXrPUt3KblO6icx7mU8uq7pDSL1PFVcsepv6CarBYKpi660qSlmchQo3knhPMW5chVn0F2Pdm35FSGJxCf6ioPCpGdJDz5O3HkMuc1IbbVDsuw+Ew6JUXvKtru204XaO8KAQLDdc77XkqwWh6NE3p0lU2tcDO3K++ZkTPZTndiMr57EREuEREBERAREQEREDU6R1TwmIqd5Ww1Ko9gNpkBJA3X5zTaD7LMDhmqEUu+FS1lrBKgQC5sl15nebnIZyXxCMNDW1CwDLs/kVBcwbpTWm11IIsyAMMwNxzm1OjqffCtsDvQhph+IQsGK+VwDMmISsYfBJTLlEVTUbbcgAbTEAFmtvNgBfpPcNhEpgimioCSxCqFuzG7MbDMk7zL0xcZpSlRNNatRUNVthAxA22sTsi/GwMCzU1ewzElsNRJOZJpISScySSuci+tml9D6OX/UUcNt2uKSUaTVG/lt4R1YgdZpO2jXPEYXuaGFrrTNRXNTZ/SqAVC2PuA3bMC/hNiLTijaPbN3DMSblmzJJ4m5Jv1OcnCk1RD3S2IWtWevQpd0Gd2WnlkpYkLllkLbp42l1sOB4gzMoYQHfn0H9z8JtdAamV8fUthqQ2Bk1U5U153b3mHJbn5yWfdqNAIMRiEDm1NTtNf3re6Od/ledSra0oGXxABeFxutJNq/2OYKgg75TiKvF2LKB0RFOQ87nrwkqoat4VF2Vw1EDl3a/bln6zydb4f7XXE1Vco7OiiZphzdNaVte+XPh8ZVh9ZF2yQwIIHEToj6r4Q78LRP/AMafdKBqjg/3Wj9Rfunmfl6jtU140oQNZV5ynC6wgLYnibfGTr/KWE/dqX1RPRqphP3al9QTP8uU4xuTxpQbEaxAqRfhKxrKLC5zsJORq1hf3aj/AE1+6VLq/hhuw1H+mn3R+XKMY3J48ue4jWIHZsdzAz2prQL750MaDw/7vS/pp90uJoukN1KmPJFH9pePw7bxiakceXL/APMJLhhyI+MuDStVvZpufJWPyE6otMDcAPKVTaPw/Z7yjjVOUU8PiyWIw9XxW/22G7qRMhNBY5/9lh5lB82nT4nRT4Lpo65V4tTnQ7Oq9dSteoiKRmBdz5EZC3qZH63+He7ErjwoJvb8nyHQWrTssT0tPprenjbbjDOr9XVBNTOyLC4BxVYmvWGasyhVQ81S58XUk24Wk7iJ0IiMEREJIiICIiAiIgIiICIiAiJiaS0tRw6bdeqlNb2uxAueQvvgZc12J1iw9OutB66LVcXVC1id/wA7G3O2UhPaT2lnDJTp4KpSd6gYs4YVO7UbOzYC67TEm17jw7jecXXGPiNtq7mpUuWLOblr5XJPpJwpNeJw6xrf2uUzhcTRpGpRxK1TSpsniDBKoBqLUGQBVWy355X3yA6z68YvSFOlSrd3sUbsSBYu2zshmBJFwCfZt7R6WwdF6vV6xH5Nh6tQc1UlfVyNkb+cl+jOxfG1Tes1KgDvBPeMP5U8P/KSrzlz/D0F2r3u553yIzsTxm50TovEY0GnhcO9Q7mawCJ9Jz4QfW/Sdc0H2L4KiQ1baxLcnsE/prv8mLSd4fDrTUKiqqrkFUAADkAMhGSKPNzDVfsRppZ8c4qHf3NMkU7/AMbZM/psjznTsNhUpoEpoqIosqqAqqOQAyAl2JVpEYIiISREQEREBERAREQEREBERAREQEREBERAREQEREBERAREQEREBNJrNqhh8eEFcNemW2WU2IDABhuORsv1RN3EGMoThOx3Ryb6T1Pp1H+SlRN7gNTcFRN6WEoq363dqW+sQT9s3MQjEPAJ7EQkiIgIiICIiAiIgIiICIiAiIgIiICIiAiIgIiICIiAiIgIiICIiAiIgIiICIiAiIgIiICIiAiIgIiICIiAiIgIiICIiAiIgIiICIiAiIgIiICIiAiIgf/Z"/>
          <p:cNvSpPr>
            <a:spLocks noChangeAspect="1" noChangeArrowheads="1"/>
          </p:cNvSpPr>
          <p:nvPr/>
        </p:nvSpPr>
        <p:spPr bwMode="auto">
          <a:xfrm>
            <a:off x="8640763" y="-754063"/>
            <a:ext cx="2914650" cy="15716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40292" name="AutoShape 4" descr="data:image/jpeg;base64,/9j/4AAQSkZJRgABAQAAAQABAAD/2wCEAAkGBhQSERUUEhIWFRUWGRcXGBcYGBgYGhYYFhUVGBgXGBgYGycfGBojGhcUHy8gIycpLCwsFR8xNTAqNSYrLCkBCQoKDgwOGg8PGi0kHyQpKSwsLCksKSwsLCktLCwsKSwsKSwpKSwqLCwsLCkqLCksLCwpLCwsLCksLCwpKSksLP/AABEIAKUBMgMBIgACEQEDEQH/xAAcAAEAAQUBAQAAAAAAAAAAAAAABgIDBAUHAQj/xABFEAACAQICBwUEBQoGAQUAAAABAgADEQQhBQYSMUFRYQcTInGBMkKRsXKSodHwFCMzUlNUYoKTwQgWJEOi4cIVNIOy0v/EABsBAQADAQEBAQAAAAAAAAAAAAABAgMEBQYH/8QAMBEBAAEDAgQDBgYDAAAAAAAAAAECAxEEEhMhMUEFUfAUYXGBkdEGFiIyobEVUpL/2gAMAwEAAhEDEQA/AO4xEQEREBERAREQEREBERAREQEREBERAREQEREBERARMPH6Yo0B+dqqnQnM+S7z6CaDF9otBb92lSp1sFH/ACN/smFzUWrX76ohMRMpXE59iO0isfYo01+kzP8ALZmuxGvWLP8AuIn0UX/zvOOrxTTx0mZ+ELbJdSicTxXaDiUO0MS7EZ2smybZ2I2c52tTlO2ze4sbopmPio9iImwREQEREBERAREQEREBERAREQEREBERAREQEREBERAREQEREBBM1umdP0sMt3N2PsoPab7h1OU5/pnWStibhjsU/wBmpy/mO9vl0nBqtfa03Kec+UeuS1NE1JjpTXehSuqE1WHBPZHm+74XkT0lrhia1wG7peSZH1ff8LTSy1VxCrvM+dveJai/O2nl7o9ZbRRTT1VFc7nMned5PmeMpdwBmZrsRpU+6PUzXPiS2d/U7ptp/Cb13nc/TH8/RnVfiOjZYjS4Hsi/XcJrnrtU3n0vYfATEUMxvv8AkJedthdpjb8Zes+g0+gsWOdMZnzlzVXKqmZq/of8pxtChvDNduiJ43+IGz5tPoacH1E0wmExi16ouGRqZ2c9hWKkFRxzUX+kZ2DVvWVMatRqakBHKZ8fCrA9Mm3TtlNGG4iIlWhERAREQEREBERAREQEREBERAREQEREBERARE8ZgBcmwHEwPYmqxGtWFS966XGVgS24X928uYHWDD1js06ys36t7E5XyBsTlfdM4u25nG6M/EbGIiaBI7rHrYtC6U7NV+xPpcz/AA/G3HD1t1wFO9Ki3j3O49z+Ff4uvDz3c7raTA3Zn8byZ5Or1dyZ4WnjNXefJaMRzqbDEYlnYu7FmO8nef8ArpMLEY5V458prK+NZuNh0mI9b8cJx2PBaqp3X6vlHX6lV/8A1Z1XSTHdlMJ6t+vUy3tX6/KekZZz3bOltWIxbpx/bmqrmrqt1H9flKqa+Gxnq5stOmrPUb2UQFmPkBw67pPtXOyd3s+ObZH7Cm2flUqD5J9adGUREyg2Bw1Ss/d4ak1WpyXcvV2PhQdSRJlgOxiq+y+JxKq2/YRC4T+YsLnradP0boulh6Yp0Ka00G5VAA8zzPU5zKlctYoju5XpLsZqCxwuKFz7QqpYfSUoMj0tnzk/1Z1eTBYdKKHatcsx3u7e0x8+XAADhNrEZTFMR0IiJCxERAREQEREBERAREt4jEKis7kKqgsxO4AC5J9IFyJEG7QQx/N0lI4d5VFNiOB2ArEA8L59JdwmtGJqlguGpAC3iaq9jcA5fmc7bvSX4dTHjUZxlKokXOstcPslKBt7Sq9QkeZ7uwPnMfGa91UNhgmbqtQfLY2j6Cc83rcV7JqjPlmG0c4zjl8EwiQyjr1UqZU6eHDcnruGB6qaIMimsVTTw2qlPFIRv7ugiCw/h7xCzfWJ6TbEqb4denl58z1NfdJkkNj6ykZEWRSDyICCxlttcNIHfpDEej2+UYN8Ppy89nzD/mbHHfpDFf1qg+RlqppjFN7WNxR88RV//UYN76jkD7XMXVpYenURXakrHvQt7C4GwXt7twczlcjpOHVHdvarVm86tQ/Npi1KC8Sc+ZJv98zuW4uUzRPc3Jfo3TVXEW7qmud7XNt3nlLVXSeJNQU6dB6j2DfmVdiudh7AOyb8ZEhg0O4fG9/thcKBuuPImcX+N08c8J4lT6v0Tt9xS72/ed2m3fM7eyNq5453kQ7QNd2oE4bD5VSAXf8AZq24D+MjPoPPLg1OrUX2a1Vfo1HHyMt1tt22mq1CTvZnZibC28nlPQxHdWapnolzVyd5Jlpq1pF9lrWLufNjLRw/Jj8TFO2mMUxhXbKUrUuefylXDORZNsbqjj+Yyrv6v7Uy25G1IMVpFKdtprcgMyTwAAkn1c7OcZjLPVBwdA8WF6zjoh/R+bZ9DIHq3p6tgapq0UovUPv1U7xl+ixYFb9JNKPbxjh7eHwz+XeJ/wCbfKRlaKY7uv6uapYbAps4enYn2qjeKo/0nOZ8tw4ATczjWG/xCH/dwB80rX+xkHzm7wfb3gG/SU8RS+lTVh8UYn7JDTMOlRIjhe1nRb7sai/TWpT/APuoEkWj9MUK4vQrU6o503V/jsk2hLMiIgIiICIiAiIgIiICIiAmBp/AGvhq1Ib3puo8ypt9tpnxBPNy/UjF94WZUIU22r2BWp7Lpa9zbZU3txtwk3qU7r1MiOseH/8ATceMUo/02KbZrDhTqnc/QNmfMNzEmtNwwuNxnRcq3UxLz7duaLkufUaWJwZdHoPWRnZ1qUxtEh2Jsw3gi9t3ASspicQ6BaLUUDKzO+RsrBrKu+5tJ5UHT8cpTsDlPFnwuzN3iznOc/N6cX6tu1g4zRtOr7dNW8wPxz+E176tqo/NvUp9FY2+BytN+UlJSerHJjPNBtYNRPyoeNlZuD7IVx/MvteRBnN9YNT8Rg83UNTvYVBcr0DcVJ67+BM74UlurhVqKysoZWurAi4YHeCDJyz2vm4bXIfEyoE8h8ZMdedRDgz31G7YcnMbzRJ3A80PA8Nx4ExK0pPJMKM+ktMpve45DL8fi0vESkyuVsLWx1hP7/3nrk8BbqeHpNpq/RYVA60+8CbxcXG0DZhfjKV17KZkwwxgKnGm9zmPC2fll1EtvhmAuVIHMggX893A/CTGsFpl6iln2rIq7RNmc+PZOdvd8tkyzjKKIUuypTpC1MNchqhFyTYEkLl5mcMauZ7evWP5WwjuN0U1MU7g7TgnZ4jPIefGYjUTu2T5WMnGNojv1qt7NKmzHqbm32An4TyoWV7uTsUgCHOZZqptfkAMxbqJSnWziOWfXT+k4QQr0lNpvNYaj06ndglVWzLmbksM3Y+8xN85pZ3W699MVeYonk9MttWAmqHtpS1uMtmqTuEo7gneYHlWsNwF5bw1B1cOrsjDMMpKsPIjMTJWmBuE9k5RhKdF9q2lKAAGJ71RwrIrn1fJz6mSfAf4gcQv6fB03603ZP8Aiwb5zl+zKrScjuej+3vAPYVUr0Tx2kDqPWmxP2SV6K19wGJt3OMosT7pcI31Hs32T5daUNQB3iDL7DBns+SNH6XxOH/9via1LolRgPqg2PwkrwXbDpXDfpWSuu61RAD6PT2bnzvCdz6MiRHs97R6OlKZ2R3dZP0lIm5AOQZT7y348DkeF5dCxERAREQEREDC01ohMVQqUKoujix5g7ww6g2I6iQ3UTSD02qYDEn89h8lP7Sn7rD0I9D5yfyHa/6FfwY7Dj8/hsyBvqUt7J1IzI/mHGXpntLK5Tn9UdYSE04dZi6G0zSxNJXpup2lDbNxceYGYzmc+6ROYnErU4mMww6ldVZVZhdjZRxP/W77JY0jjCmyFF3c7K33ZKWYm2dlVWPW1uMxqTWxVQvvtTK9aYFQPs89l2DMOWz0l/SlE3p1FXa7tixUW8SMjK4XrZrjnbrCHml8SadCo49pUJHK9vtF+HSXcBhRSXYGeycyd7Eqt2J4km5vKV2a1MofELbJyIuCLZgi4Nt4OYPSxNvB94lkcbVgF7wW8SjcWB3MM92Rz3XylHvZNegrqVcBlYFSCLgg5EEeWXrOH65apNga1hc0HJ7pt+ycyaTHmOHMetu6GavWDQ1PFYd6NXJWGTcUYZq46g/HMcZXK0xno+fjKCJcx1J6VRqbjxoxVuVxxHQixHQzG7yUmMETlXaJRYxsmEqpcfGMdkFidnJb+75SzsRsSJiJF3FY96lttyxG65va8sGt1MroYZqlRadJC7tuUf35Cb/Faj16K3qpbnsnat5iYV3rNqYoqmImekcoWiJnojdTEE8SfM3lHimZXwZTeMuY3SyBN0MfuL7zPRRAl9RmPlJJjqCVKV1CWO1ssNhdk3OwoUZ5+FSM87ngCcrl3ZMcuoipEpMn9TCLZE2QVQrfIZd0u1keNzsg+ZlvENTplnqKviNNLbAa5C7RUC28liL9Jye256U+voIHaU3nQBgKYIXuqe8KbopyRCzHd1teQbG1lZvAoUZ2txFyQT6TosajizOIQtJPWEpQytjOkWp7aDFOg1WolFPbqHZHQcT8LyUPKdQHMZ2O/h8TlNk+kgUIdPEeAyVhY2PQg8sjLuCq1aO0pHd93lsNl6db/bNbpjGJtMUGypNwvLIXt6gmZxHE/dGMFUYnEMvs/wBOnBaWoVAbIW7uoBfNKnhbIb7ZN5qJ9PaL09TxDMqXuueYtccxn+Lz5a1H0O1fFK9vCh2ifkJ3vVSpbFKBxVwfKwPzAnn6jXTb1VFmnpPX59HRRbzRNUp5ERPVZEREBERAREQOf4/RP5HXAVhTphzVw9Q+ym1lWwzckZSSo5EW9ibKlr3hruKlammzs2O3e973G7hYfGSutRVwVZQwO8EAg+YMimvPZ/Sx2G2KapSqodqmwUKCbW2HsPZP2EA52sbzVnqyiiaZzSwsXr9o4+1XVrbsiSDzBAyMx37UsAgstQ2G6yN58pw3G6OelUanUQo6EqykZgjh+N8wq1EWOQhE1S7pU7XMHwLH+WY1Tthw/BHPw++cK0dQv8TJLgtTcS+IFEYap3hXbCMpU7H63jt4b5XOUckZl0Wp2yU/dpfEiYmI7W1cWanl0YfdIlovUHFVhV7rDO3dEo4OwpV13qLsNphlkL8Ocv6udneKxtJ6tFEKqxXxMFLMtiQot1G8jORyTz82Jrbp+jXqpVVStwEc3Bvb2G+0jytMDu8rrYjmJgYyiCWBFsyCDkQRw6EGYFPvKJujXHKJiJRGYbu8FTLOD0itUXAsw3jgZfJlMYXicrW1CqzMqU1LO5sqjeSZ5Xawvy/Fp0jsz1W7pPyusPzlQfmwfcU8fM/jjOHXaunSWpuVfKPOV6KZqnEN9qVqcmBp3azYhx435fwr0+fykRRWuDY23+soDynDP438ln5lfvXNTcquVzzepTEURiGh0xqNTq3an4GPwPmJBtK6i1qZv3ZI5pn9m+df25Th6m0gJ5kfAzv0fjWq08YzupjtP3Urs0VOAVsEymxGfLcfgZaUFSCLgg3B5EbjO66R0ZRf9JSVh5Ca3E9nmEb3WW/Jj98+htfiWzNObtEx8MT9nPOmq7S5G2k6pBBqNY3v1vmfjLdfSNVyCzk7J2he2R57p1Kr2ZYXLx1Bc2GfE+koPZXh/wBeoPUfdN48e0PXE/8AKns9bmj6crkFe8Nje+S3z352vNYUnXR2V4Xd3lS/0h90t1eyvD8Krj1B/tLU+PaGnpmPkez1uS7MrM6TX7K092ufUA/K01WK7NKq+zURvMEffOujxnR19K/rE/ZSbNcdkHMposUqLVRirruINrb/ALzNzpTVypQzqLsj9YZr8eE1JXrPUt3KblO6icx7mU8uq7pDSL1PFVcsepv6CarBYKpi660qSlmchQo3knhPMW5chVn0F2Pdm35FSGJxCf6ioPCpGdJDz5O3HkMuc1IbbVDsuw+Ew6JUXvKtru204XaO8KAQLDdc77XkqwWh6NE3p0lU2tcDO3K++ZkTPZTndiMr57EREuEREBERAREQEREDU6R1TwmIqd5Ww1Ko9gNpkBJA3X5zTaD7LMDhmqEUu+FS1lrBKgQC5sl15nebnIZyXxCMNDW1CwDLs/kVBcwbpTWm11IIsyAMMwNxzm1OjqffCtsDvQhph+IQsGK+VwDMmISsYfBJTLlEVTUbbcgAbTEAFmtvNgBfpPcNhEpgimioCSxCqFuzG7MbDMk7zL0xcZpSlRNNatRUNVthAxA22sTsi/GwMCzU1ewzElsNRJOZJpISScySSuci+tml9D6OX/UUcNt2uKSUaTVG/lt4R1YgdZpO2jXPEYXuaGFrrTNRXNTZ/SqAVC2PuA3bMC/hNiLTijaPbN3DMSblmzJJ4m5Jv1OcnCk1RD3S2IWtWevQpd0Gd2WnlkpYkLllkLbp42l1sOB4gzMoYQHfn0H9z8JtdAamV8fUthqQ2Bk1U5U153b3mHJbn5yWfdqNAIMRiEDm1NTtNf3re6Od/ledSra0oGXxABeFxutJNq/2OYKgg75TiKvF2LKB0RFOQ87nrwkqoat4VF2Vw1EDl3a/bln6zydb4f7XXE1Vco7OiiZphzdNaVte+XPh8ZVh9ZF2yQwIIHEToj6r4Q78LRP/AMafdKBqjg/3Wj9Rfunmfl6jtU140oQNZV5ynC6wgLYnibfGTr/KWE/dqX1RPRqphP3al9QTP8uU4xuTxpQbEaxAqRfhKxrKLC5zsJORq1hf3aj/AE1+6VLq/hhuw1H+mn3R+XKMY3J48ue4jWIHZsdzAz2prQL750MaDw/7vS/pp90uJoukN1KmPJFH9pePw7bxiakceXL/APMJLhhyI+MuDStVvZpufJWPyE6otMDcAPKVTaPw/Z7yjjVOUU8PiyWIw9XxW/22G7qRMhNBY5/9lh5lB82nT4nRT4Lpo65V4tTnQ7Oq9dSteoiKRmBdz5EZC3qZH63+He7ErjwoJvb8nyHQWrTssT0tPprenjbbjDOr9XVBNTOyLC4BxVYmvWGasyhVQ81S58XUk24Wk7iJ0IiMEREJIiICIiAiIgIiICIiAiJiaS0tRw6bdeqlNb2uxAueQvvgZc12J1iw9OutB66LVcXVC1id/wA7G3O2UhPaT2lnDJTp4KpSd6gYs4YVO7UbOzYC67TEm17jw7jecXXGPiNtq7mpUuWLOblr5XJPpJwpNeJw6xrf2uUzhcTRpGpRxK1TSpsniDBKoBqLUGQBVWy355X3yA6z68YvSFOlSrd3sUbsSBYu2zshmBJFwCfZt7R6WwdF6vV6xH5Nh6tQc1UlfVyNkb+cl+jOxfG1Tes1KgDvBPeMP5U8P/KSrzlz/D0F2r3u553yIzsTxm50TovEY0GnhcO9Q7mawCJ9Jz4QfW/Sdc0H2L4KiQ1baxLcnsE/prv8mLSd4fDrTUKiqqrkFUAADkAMhGSKPNzDVfsRppZ8c4qHf3NMkU7/AMbZM/psjznTsNhUpoEpoqIosqqAqqOQAyAl2JVpEYIiISREQEREBERAREQEREBERAREQEREBERAREQEREBERAREQEREBNJrNqhh8eEFcNemW2WU2IDABhuORsv1RN3EGMoThOx3Ryb6T1Pp1H+SlRN7gNTcFRN6WEoq363dqW+sQT9s3MQjEPAJ7EQkiIgIiICIiAiIgIiICIiAiIgIiICIiAiIgIiICIiAiIgIiICIiAiIgIiICIiAiIgIiICIiAiIgIiICIiAiIgIiICIiAiIgIiICIiAiIgIiICIiAiIgf/Z"/>
          <p:cNvSpPr>
            <a:spLocks noChangeAspect="1" noChangeArrowheads="1"/>
          </p:cNvSpPr>
          <p:nvPr/>
        </p:nvSpPr>
        <p:spPr bwMode="auto">
          <a:xfrm>
            <a:off x="8640763" y="-754063"/>
            <a:ext cx="2914650" cy="15716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40294" name="AutoShape 6" descr="data:image/jpeg;base64,/9j/4AAQSkZJRgABAQAAAQABAAD/2wCEAAkGBhQSERUUEhIWFRUWGRcXGBcYGBgYGhYYFhUVGBgXGBgYGycfGBojGhcUHy8gIycpLCwsFR8xNTAqNSYrLCkBCQoKDgwOGg8PGi0kHyQpKSwsLCksKSwsLCktLCwsKSwsKSwpKSwqLCwsLCkqLCksLCwpLCwsLCksLCwpKSksLP/AABEIAKUBMgMBIgACEQEDEQH/xAAcAAEAAQUBAQAAAAAAAAAAAAAABgIDBAUHAQj/xABFEAACAQICBwUEBQoGAQUAAAABAgADEQQhBQYSMUFRYQcTInGBMkKRsXKSodHwFCMzUlNUYoKTwQgWJEOi4cIVNIOy0v/EABsBAQADAQEBAQAAAAAAAAAAAAABAgMEBQYH/8QAMBEBAAEDAgQDBgYDAAAAAAAAAAECAxEEEhMhMUEFUfAUYXGBkdEGFiIyobEVUpL/2gAMAwEAAhEDEQA/AO4xEQEREBERAREQEREBERAREQEREBERAREQEREBERARMPH6Yo0B+dqqnQnM+S7z6CaDF9otBb92lSp1sFH/ACN/smFzUWrX76ohMRMpXE59iO0isfYo01+kzP8ALZmuxGvWLP8AuIn0UX/zvOOrxTTx0mZ+ELbJdSicTxXaDiUO0MS7EZ2smybZ2I2c52tTlO2ze4sbopmPio9iImwREQEREBERAREQEREBERAREQEREBERAREQEREBERAREQEREBBM1umdP0sMt3N2PsoPab7h1OU5/pnWStibhjsU/wBmpy/mO9vl0nBqtfa03Kec+UeuS1NE1JjpTXehSuqE1WHBPZHm+74XkT0lrhia1wG7peSZH1ff8LTSy1VxCrvM+dveJai/O2nl7o9ZbRRTT1VFc7nMned5PmeMpdwBmZrsRpU+6PUzXPiS2d/U7ptp/Cb13nc/TH8/RnVfiOjZYjS4Hsi/XcJrnrtU3n0vYfATEUMxvv8AkJedthdpjb8Zes+g0+gsWOdMZnzlzVXKqmZq/of8pxtChvDNduiJ43+IGz5tPoacH1E0wmExi16ouGRqZ2c9hWKkFRxzUX+kZ2DVvWVMatRqakBHKZ8fCrA9Mm3TtlNGG4iIlWhERAREQEREBERAREQEREBERAREQEREBERARE8ZgBcmwHEwPYmqxGtWFS966XGVgS24X928uYHWDD1js06ys36t7E5XyBsTlfdM4u25nG6M/EbGIiaBI7rHrYtC6U7NV+xPpcz/AA/G3HD1t1wFO9Ki3j3O49z+Ff4uvDz3c7raTA3Zn8byZ5Or1dyZ4WnjNXefJaMRzqbDEYlnYu7FmO8nef8ArpMLEY5V458prK+NZuNh0mI9b8cJx2PBaqp3X6vlHX6lV/8A1Z1XSTHdlMJ6t+vUy3tX6/KekZZz3bOltWIxbpx/bmqrmrqt1H9flKqa+Gxnq5stOmrPUb2UQFmPkBw67pPtXOyd3s+ObZH7Cm2flUqD5J9adGUREyg2Bw1Ss/d4ak1WpyXcvV2PhQdSRJlgOxiq+y+JxKq2/YRC4T+YsLnradP0boulh6Yp0Ka00G5VAA8zzPU5zKlctYoju5XpLsZqCxwuKFz7QqpYfSUoMj0tnzk/1Z1eTBYdKKHatcsx3u7e0x8+XAADhNrEZTFMR0IiJCxERAREQEREBERAREt4jEKis7kKqgsxO4AC5J9IFyJEG7QQx/N0lI4d5VFNiOB2ArEA8L59JdwmtGJqlguGpAC3iaq9jcA5fmc7bvSX4dTHjUZxlKokXOstcPslKBt7Sq9QkeZ7uwPnMfGa91UNhgmbqtQfLY2j6Cc83rcV7JqjPlmG0c4zjl8EwiQyjr1UqZU6eHDcnruGB6qaIMimsVTTw2qlPFIRv7ugiCw/h7xCzfWJ6TbEqb4denl58z1NfdJkkNj6ykZEWRSDyICCxlttcNIHfpDEej2+UYN8Ppy89nzD/mbHHfpDFf1qg+RlqppjFN7WNxR88RV//UYN76jkD7XMXVpYenURXakrHvQt7C4GwXt7twczlcjpOHVHdvarVm86tQ/Npi1KC8Sc+ZJv98zuW4uUzRPc3Jfo3TVXEW7qmud7XNt3nlLVXSeJNQU6dB6j2DfmVdiudh7AOyb8ZEhg0O4fG9/thcKBuuPImcX+N08c8J4lT6v0Tt9xS72/ed2m3fM7eyNq5453kQ7QNd2oE4bD5VSAXf8AZq24D+MjPoPPLg1OrUX2a1Vfo1HHyMt1tt22mq1CTvZnZibC28nlPQxHdWapnolzVyd5Jlpq1pF9lrWLufNjLRw/Jj8TFO2mMUxhXbKUrUuefylXDORZNsbqjj+Yyrv6v7Uy25G1IMVpFKdtprcgMyTwAAkn1c7OcZjLPVBwdA8WF6zjoh/R+bZ9DIHq3p6tgapq0UovUPv1U7xl+ixYFb9JNKPbxjh7eHwz+XeJ/wCbfKRlaKY7uv6uapYbAps4enYn2qjeKo/0nOZ8tw4ATczjWG/xCH/dwB80rX+xkHzm7wfb3gG/SU8RS+lTVh8UYn7JDTMOlRIjhe1nRb7sai/TWpT/APuoEkWj9MUK4vQrU6o503V/jsk2hLMiIgIiICIiAiIgIiICIiAmBp/AGvhq1Ib3puo8ypt9tpnxBPNy/UjF94WZUIU22r2BWp7Lpa9zbZU3txtwk3qU7r1MiOseH/8ATceMUo/02KbZrDhTqnc/QNmfMNzEmtNwwuNxnRcq3UxLz7duaLkufUaWJwZdHoPWRnZ1qUxtEh2Jsw3gi9t3ASspicQ6BaLUUDKzO+RsrBrKu+5tJ5UHT8cpTsDlPFnwuzN3iznOc/N6cX6tu1g4zRtOr7dNW8wPxz+E176tqo/NvUp9FY2+BytN+UlJSerHJjPNBtYNRPyoeNlZuD7IVx/MvteRBnN9YNT8Rg83UNTvYVBcr0DcVJ67+BM74UlurhVqKysoZWurAi4YHeCDJyz2vm4bXIfEyoE8h8ZMdedRDgz31G7YcnMbzRJ3A80PA8Nx4ExK0pPJMKM+ktMpve45DL8fi0vESkyuVsLWx1hP7/3nrk8BbqeHpNpq/RYVA60+8CbxcXG0DZhfjKV17KZkwwxgKnGm9zmPC2fll1EtvhmAuVIHMggX893A/CTGsFpl6iln2rIq7RNmc+PZOdvd8tkyzjKKIUuypTpC1MNchqhFyTYEkLl5mcMauZ7evWP5WwjuN0U1MU7g7TgnZ4jPIefGYjUTu2T5WMnGNojv1qt7NKmzHqbm32An4TyoWV7uTsUgCHOZZqptfkAMxbqJSnWziOWfXT+k4QQr0lNpvNYaj06ndglVWzLmbksM3Y+8xN85pZ3W699MVeYonk9MttWAmqHtpS1uMtmqTuEo7gneYHlWsNwF5bw1B1cOrsjDMMpKsPIjMTJWmBuE9k5RhKdF9q2lKAAGJ71RwrIrn1fJz6mSfAf4gcQv6fB03603ZP8Aiwb5zl+zKrScjuej+3vAPYVUr0Tx2kDqPWmxP2SV6K19wGJt3OMosT7pcI31Hs32T5daUNQB3iDL7DBns+SNH6XxOH/9via1LolRgPqg2PwkrwXbDpXDfpWSuu61RAD6PT2bnzvCdz6MiRHs97R6OlKZ2R3dZP0lIm5AOQZT7y348DkeF5dCxERAREQEREDC01ohMVQqUKoujix5g7ww6g2I6iQ3UTSD02qYDEn89h8lP7Sn7rD0I9D5yfyHa/6FfwY7Dj8/hsyBvqUt7J1IzI/mHGXpntLK5Tn9UdYSE04dZi6G0zSxNJXpup2lDbNxceYGYzmc+6ROYnErU4mMww6ldVZVZhdjZRxP/W77JY0jjCmyFF3c7K33ZKWYm2dlVWPW1uMxqTWxVQvvtTK9aYFQPs89l2DMOWz0l/SlE3p1FXa7tixUW8SMjK4XrZrjnbrCHml8SadCo49pUJHK9vtF+HSXcBhRSXYGeycyd7Eqt2J4km5vKV2a1MofELbJyIuCLZgi4Nt4OYPSxNvB94lkcbVgF7wW8SjcWB3MM92Rz3XylHvZNegrqVcBlYFSCLgg5EEeWXrOH65apNga1hc0HJ7pt+ycyaTHmOHMetu6GavWDQ1PFYd6NXJWGTcUYZq46g/HMcZXK0xno+fjKCJcx1J6VRqbjxoxVuVxxHQixHQzG7yUmMETlXaJRYxsmEqpcfGMdkFidnJb+75SzsRsSJiJF3FY96lttyxG65va8sGt1MroYZqlRadJC7tuUf35Cb/Faj16K3qpbnsnat5iYV3rNqYoqmImekcoWiJnojdTEE8SfM3lHimZXwZTeMuY3SyBN0MfuL7zPRRAl9RmPlJJjqCVKV1CWO1ssNhdk3OwoUZ5+FSM87ngCcrl3ZMcuoipEpMn9TCLZE2QVQrfIZd0u1keNzsg+ZlvENTplnqKviNNLbAa5C7RUC28liL9Jye256U+voIHaU3nQBgKYIXuqe8KbopyRCzHd1teQbG1lZvAoUZ2txFyQT6TosajizOIQtJPWEpQytjOkWp7aDFOg1WolFPbqHZHQcT8LyUPKdQHMZ2O/h8TlNk+kgUIdPEeAyVhY2PQg8sjLuCq1aO0pHd93lsNl6db/bNbpjGJtMUGypNwvLIXt6gmZxHE/dGMFUYnEMvs/wBOnBaWoVAbIW7uoBfNKnhbIb7ZN5qJ9PaL09TxDMqXuueYtccxn+Lz5a1H0O1fFK9vCh2ifkJ3vVSpbFKBxVwfKwPzAnn6jXTb1VFmnpPX59HRRbzRNUp5ERPVZEREBERAREQOf4/RP5HXAVhTphzVw9Q+ym1lWwzckZSSo5EW9ibKlr3hruKlammzs2O3e973G7hYfGSutRVwVZQwO8EAg+YMimvPZ/Sx2G2KapSqodqmwUKCbW2HsPZP2EA52sbzVnqyiiaZzSwsXr9o4+1XVrbsiSDzBAyMx37UsAgstQ2G6yN58pw3G6OelUanUQo6EqykZgjh+N8wq1EWOQhE1S7pU7XMHwLH+WY1Tthw/BHPw++cK0dQv8TJLgtTcS+IFEYap3hXbCMpU7H63jt4b5XOUckZl0Wp2yU/dpfEiYmI7W1cWanl0YfdIlovUHFVhV7rDO3dEo4OwpV13qLsNphlkL8Ocv6udneKxtJ6tFEKqxXxMFLMtiQot1G8jORyTz82Jrbp+jXqpVVStwEc3Bvb2G+0jytMDu8rrYjmJgYyiCWBFsyCDkQRw6EGYFPvKJujXHKJiJRGYbu8FTLOD0itUXAsw3jgZfJlMYXicrW1CqzMqU1LO5sqjeSZ5Xawvy/Fp0jsz1W7pPyusPzlQfmwfcU8fM/jjOHXaunSWpuVfKPOV6KZqnEN9qVqcmBp3azYhx435fwr0+fykRRWuDY23+soDynDP438ln5lfvXNTcquVzzepTEURiGh0xqNTq3an4GPwPmJBtK6i1qZv3ZI5pn9m+df25Th6m0gJ5kfAzv0fjWq08YzupjtP3Urs0VOAVsEymxGfLcfgZaUFSCLgg3B5EbjO66R0ZRf9JSVh5Ca3E9nmEb3WW/Jj98+htfiWzNObtEx8MT9nPOmq7S5G2k6pBBqNY3v1vmfjLdfSNVyCzk7J2he2R57p1Kr2ZYXLx1Bc2GfE+koPZXh/wBeoPUfdN48e0PXE/8AKns9bmj6crkFe8Nje+S3z352vNYUnXR2V4Xd3lS/0h90t1eyvD8Krj1B/tLU+PaGnpmPkez1uS7MrM6TX7K092ufUA/K01WK7NKq+zURvMEffOujxnR19K/rE/ZSbNcdkHMposUqLVRirruINrb/ALzNzpTVypQzqLsj9YZr8eE1JXrPUt3KblO6icx7mU8uq7pDSL1PFVcsepv6CarBYKpi660qSlmchQo3knhPMW5chVn0F2Pdm35FSGJxCf6ioPCpGdJDz5O3HkMuc1IbbVDsuw+Ew6JUXvKtru204XaO8KAQLDdc77XkqwWh6NE3p0lU2tcDO3K++ZkTPZTndiMr57EREuEREBERAREQEREDU6R1TwmIqd5Ww1Ko9gNpkBJA3X5zTaD7LMDhmqEUu+FS1lrBKgQC5sl15nebnIZyXxCMNDW1CwDLs/kVBcwbpTWm11IIsyAMMwNxzm1OjqffCtsDvQhph+IQsGK+VwDMmISsYfBJTLlEVTUbbcgAbTEAFmtvNgBfpPcNhEpgimioCSxCqFuzG7MbDMk7zL0xcZpSlRNNatRUNVthAxA22sTsi/GwMCzU1ewzElsNRJOZJpISScySSuci+tml9D6OX/UUcNt2uKSUaTVG/lt4R1YgdZpO2jXPEYXuaGFrrTNRXNTZ/SqAVC2PuA3bMC/hNiLTijaPbN3DMSblmzJJ4m5Jv1OcnCk1RD3S2IWtWevQpd0Gd2WnlkpYkLllkLbp42l1sOB4gzMoYQHfn0H9z8JtdAamV8fUthqQ2Bk1U5U153b3mHJbn5yWfdqNAIMRiEDm1NTtNf3re6Od/ledSra0oGXxABeFxutJNq/2OYKgg75TiKvF2LKB0RFOQ87nrwkqoat4VF2Vw1EDl3a/bln6zydb4f7XXE1Vco7OiiZphzdNaVte+XPh8ZVh9ZF2yQwIIHEToj6r4Q78LRP/AMafdKBqjg/3Wj9Rfunmfl6jtU140oQNZV5ynC6wgLYnibfGTr/KWE/dqX1RPRqphP3al9QTP8uU4xuTxpQbEaxAqRfhKxrKLC5zsJORq1hf3aj/AE1+6VLq/hhuw1H+mn3R+XKMY3J48ue4jWIHZsdzAz2prQL750MaDw/7vS/pp90uJoukN1KmPJFH9pePw7bxiakceXL/APMJLhhyI+MuDStVvZpufJWPyE6otMDcAPKVTaPw/Z7yjjVOUU8PiyWIw9XxW/22G7qRMhNBY5/9lh5lB82nT4nRT4Lpo65V4tTnQ7Oq9dSteoiKRmBdz5EZC3qZH63+He7ErjwoJvb8nyHQWrTssT0tPprenjbbjDOr9XVBNTOyLC4BxVYmvWGasyhVQ81S58XUk24Wk7iJ0IiMEREJIiICIiAiIgIiICIiAiJiaS0tRw6bdeqlNb2uxAueQvvgZc12J1iw9OutB66LVcXVC1id/wA7G3O2UhPaT2lnDJTp4KpSd6gYs4YVO7UbOzYC67TEm17jw7jecXXGPiNtq7mpUuWLOblr5XJPpJwpNeJw6xrf2uUzhcTRpGpRxK1TSpsniDBKoBqLUGQBVWy355X3yA6z68YvSFOlSrd3sUbsSBYu2zshmBJFwCfZt7R6WwdF6vV6xH5Nh6tQc1UlfVyNkb+cl+jOxfG1Tes1KgDvBPeMP5U8P/KSrzlz/D0F2r3u553yIzsTxm50TovEY0GnhcO9Q7mawCJ9Jz4QfW/Sdc0H2L4KiQ1baxLcnsE/prv8mLSd4fDrTUKiqqrkFUAADkAMhGSKPNzDVfsRppZ8c4qHf3NMkU7/AMbZM/psjznTsNhUpoEpoqIosqqAqqOQAyAl2JVpEYIiISREQEREBERAREQEREBERAREQEREBERAREQEREBERAREQEREBNJrNqhh8eEFcNemW2WU2IDABhuORsv1RN3EGMoThOx3Ryb6T1Pp1H+SlRN7gNTcFRN6WEoq363dqW+sQT9s3MQjEPAJ7EQkiIgIiICIiAiIgIiICIiAiIgIiICIiAiIgIiICIiAiIgIiICIiAiIgIiICIiAiIgIiICIiAiIgIiICIiAiIgIiICIiAiIgIiICIiAiIgIiICIiAiIgf/Z"/>
          <p:cNvSpPr>
            <a:spLocks noChangeAspect="1" noChangeArrowheads="1"/>
          </p:cNvSpPr>
          <p:nvPr/>
        </p:nvSpPr>
        <p:spPr bwMode="auto">
          <a:xfrm>
            <a:off x="8640763" y="-754063"/>
            <a:ext cx="2914650" cy="15716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140296" name="AutoShape 8" descr="data:image/jpeg;base64,/9j/4AAQSkZJRgABAQAAAQABAAD/2wCEAAkGBhQSERUUEhIWFRUWGRcXGBcYGBgYGhYYFhUVGBgXGBgYGycfGBojGhcUHy8gIycpLCwsFR8xNTAqNSYrLCkBCQoKDgwOGg8PGi0kHyQpKSwsLCksKSwsLCktLCwsKSwsKSwpKSwqLCwsLCkqLCksLCwpLCwsLCksLCwpKSksLP/AABEIAKUBMgMBIgACEQEDEQH/xAAcAAEAAQUBAQAAAAAAAAAAAAAABgIDBAUHAQj/xABFEAACAQICBwUEBQoGAQUAAAABAgADEQQhBQYSMUFRYQcTInGBMkKRsXKSodHwFCMzUlNUYoKTwQgWJEOi4cIVNIOy0v/EABsBAQADAQEBAQAAAAAAAAAAAAABAgMEBQYH/8QAMBEBAAEDAgQDBgYDAAAAAAAAAAECAxEEEhMhMUEFUfAUYXGBkdEGFiIyobEVUpL/2gAMAwEAAhEDEQA/AO4xEQEREBERAREQEREBERAREQEREBERAREQEREBERARMPH6Yo0B+dqqnQnM+S7z6CaDF9otBb92lSp1sFH/ACN/smFzUWrX76ohMRMpXE59iO0isfYo01+kzP8ALZmuxGvWLP8AuIn0UX/zvOOrxTTx0mZ+ELbJdSicTxXaDiUO0MS7EZ2smybZ2I2c52tTlO2ze4sbopmPio9iImwREQEREBERAREQEREBERAREQEREBERAREQEREBERAREQEREBBM1umdP0sMt3N2PsoPab7h1OU5/pnWStibhjsU/wBmpy/mO9vl0nBqtfa03Kec+UeuS1NE1JjpTXehSuqE1WHBPZHm+74XkT0lrhia1wG7peSZH1ff8LTSy1VxCrvM+dveJai/O2nl7o9ZbRRTT1VFc7nMned5PmeMpdwBmZrsRpU+6PUzXPiS2d/U7ptp/Cb13nc/TH8/RnVfiOjZYjS4Hsi/XcJrnrtU3n0vYfATEUMxvv8AkJedthdpjb8Zes+g0+gsWOdMZnzlzVXKqmZq/of8pxtChvDNduiJ43+IGz5tPoacH1E0wmExi16ouGRqZ2c9hWKkFRxzUX+kZ2DVvWVMatRqakBHKZ8fCrA9Mm3TtlNGG4iIlWhERAREQEREBERAREQEREBERAREQEREBERARE8ZgBcmwHEwPYmqxGtWFS966XGVgS24X928uYHWDD1js06ys36t7E5XyBsTlfdM4u25nG6M/EbGIiaBI7rHrYtC6U7NV+xPpcz/AA/G3HD1t1wFO9Ki3j3O49z+Ff4uvDz3c7raTA3Zn8byZ5Or1dyZ4WnjNXefJaMRzqbDEYlnYu7FmO8nef8ArpMLEY5V458prK+NZuNh0mI9b8cJx2PBaqp3X6vlHX6lV/8A1Z1XSTHdlMJ6t+vUy3tX6/KekZZz3bOltWIxbpx/bmqrmrqt1H9flKqa+Gxnq5stOmrPUb2UQFmPkBw67pPtXOyd3s+ObZH7Cm2flUqD5J9adGUREyg2Bw1Ss/d4ak1WpyXcvV2PhQdSRJlgOxiq+y+JxKq2/YRC4T+YsLnradP0boulh6Yp0Ka00G5VAA8zzPU5zKlctYoju5XpLsZqCxwuKFz7QqpYfSUoMj0tnzk/1Z1eTBYdKKHatcsx3u7e0x8+XAADhNrEZTFMR0IiJCxERAREQEREBERAREt4jEKis7kKqgsxO4AC5J9IFyJEG7QQx/N0lI4d5VFNiOB2ArEA8L59JdwmtGJqlguGpAC3iaq9jcA5fmc7bvSX4dTHjUZxlKokXOstcPslKBt7Sq9QkeZ7uwPnMfGa91UNhgmbqtQfLY2j6Cc83rcV7JqjPlmG0c4zjl8EwiQyjr1UqZU6eHDcnruGB6qaIMimsVTTw2qlPFIRv7ugiCw/h7xCzfWJ6TbEqb4denl58z1NfdJkkNj6ykZEWRSDyICCxlttcNIHfpDEej2+UYN8Ppy89nzD/mbHHfpDFf1qg+RlqppjFN7WNxR88RV//UYN76jkD7XMXVpYenURXakrHvQt7C4GwXt7twczlcjpOHVHdvarVm86tQ/Npi1KC8Sc+ZJv98zuW4uUzRPc3Jfo3TVXEW7qmud7XNt3nlLVXSeJNQU6dB6j2DfmVdiudh7AOyb8ZEhg0O4fG9/thcKBuuPImcX+N08c8J4lT6v0Tt9xS72/ed2m3fM7eyNq5453kQ7QNd2oE4bD5VSAXf8AZq24D+MjPoPPLg1OrUX2a1Vfo1HHyMt1tt22mq1CTvZnZibC28nlPQxHdWapnolzVyd5Jlpq1pF9lrWLufNjLRw/Jj8TFO2mMUxhXbKUrUuefylXDORZNsbqjj+Yyrv6v7Uy25G1IMVpFKdtprcgMyTwAAkn1c7OcZjLPVBwdA8WF6zjoh/R+bZ9DIHq3p6tgapq0UovUPv1U7xl+ixYFb9JNKPbxjh7eHwz+XeJ/wCbfKRlaKY7uv6uapYbAps4enYn2qjeKo/0nOZ8tw4ATczjWG/xCH/dwB80rX+xkHzm7wfb3gG/SU8RS+lTVh8UYn7JDTMOlRIjhe1nRb7sai/TWpT/APuoEkWj9MUK4vQrU6o503V/jsk2hLMiIgIiICIiAiIgIiICIiAmBp/AGvhq1Ib3puo8ypt9tpnxBPNy/UjF94WZUIU22r2BWp7Lpa9zbZU3txtwk3qU7r1MiOseH/8ATceMUo/02KbZrDhTqnc/QNmfMNzEmtNwwuNxnRcq3UxLz7duaLkufUaWJwZdHoPWRnZ1qUxtEh2Jsw3gi9t3ASspicQ6BaLUUDKzO+RsrBrKu+5tJ5UHT8cpTsDlPFnwuzN3iznOc/N6cX6tu1g4zRtOr7dNW8wPxz+E176tqo/NvUp9FY2+BytN+UlJSerHJjPNBtYNRPyoeNlZuD7IVx/MvteRBnN9YNT8Rg83UNTvYVBcr0DcVJ67+BM74UlurhVqKysoZWurAi4YHeCDJyz2vm4bXIfEyoE8h8ZMdedRDgz31G7YcnMbzRJ3A80PA8Nx4ExK0pPJMKM+ktMpve45DL8fi0vESkyuVsLWx1hP7/3nrk8BbqeHpNpq/RYVA60+8CbxcXG0DZhfjKV17KZkwwxgKnGm9zmPC2fll1EtvhmAuVIHMggX893A/CTGsFpl6iln2rIq7RNmc+PZOdvd8tkyzjKKIUuypTpC1MNchqhFyTYEkLl5mcMauZ7evWP5WwjuN0U1MU7g7TgnZ4jPIefGYjUTu2T5WMnGNojv1qt7NKmzHqbm32An4TyoWV7uTsUgCHOZZqptfkAMxbqJSnWziOWfXT+k4QQr0lNpvNYaj06ndglVWzLmbksM3Y+8xN85pZ3W699MVeYonk9MttWAmqHtpS1uMtmqTuEo7gneYHlWsNwF5bw1B1cOrsjDMMpKsPIjMTJWmBuE9k5RhKdF9q2lKAAGJ71RwrIrn1fJz6mSfAf4gcQv6fB03603ZP8Aiwb5zl+zKrScjuej+3vAPYVUr0Tx2kDqPWmxP2SV6K19wGJt3OMosT7pcI31Hs32T5daUNQB3iDL7DBns+SNH6XxOH/9via1LolRgPqg2PwkrwXbDpXDfpWSuu61RAD6PT2bnzvCdz6MiRHs97R6OlKZ2R3dZP0lIm5AOQZT7y348DkeF5dCxERAREQEREDC01ohMVQqUKoujix5g7ww6g2I6iQ3UTSD02qYDEn89h8lP7Sn7rD0I9D5yfyHa/6FfwY7Dj8/hsyBvqUt7J1IzI/mHGXpntLK5Tn9UdYSE04dZi6G0zSxNJXpup2lDbNxceYGYzmc+6ROYnErU4mMww6ldVZVZhdjZRxP/W77JY0jjCmyFF3c7K33ZKWYm2dlVWPW1uMxqTWxVQvvtTK9aYFQPs89l2DMOWz0l/SlE3p1FXa7tixUW8SMjK4XrZrjnbrCHml8SadCo49pUJHK9vtF+HSXcBhRSXYGeycyd7Eqt2J4km5vKV2a1MofELbJyIuCLZgi4Nt4OYPSxNvB94lkcbVgF7wW8SjcWB3MM92Rz3XylHvZNegrqVcBlYFSCLgg5EEeWXrOH65apNga1hc0HJ7pt+ycyaTHmOHMetu6GavWDQ1PFYd6NXJWGTcUYZq46g/HMcZXK0xno+fjKCJcx1J6VRqbjxoxVuVxxHQixHQzG7yUmMETlXaJRYxsmEqpcfGMdkFidnJb+75SzsRsSJiJF3FY96lttyxG65va8sGt1MroYZqlRadJC7tuUf35Cb/Faj16K3qpbnsnat5iYV3rNqYoqmImekcoWiJnojdTEE8SfM3lHimZXwZTeMuY3SyBN0MfuL7zPRRAl9RmPlJJjqCVKV1CWO1ssNhdk3OwoUZ5+FSM87ngCcrl3ZMcuoipEpMn9TCLZE2QVQrfIZd0u1keNzsg+ZlvENTplnqKviNNLbAa5C7RUC28liL9Jye256U+voIHaU3nQBgKYIXuqe8KbopyRCzHd1teQbG1lZvAoUZ2txFyQT6TosajizOIQtJPWEpQytjOkWp7aDFOg1WolFPbqHZHQcT8LyUPKdQHMZ2O/h8TlNk+kgUIdPEeAyVhY2PQg8sjLuCq1aO0pHd93lsNl6db/bNbpjGJtMUGypNwvLIXt6gmZxHE/dGMFUYnEMvs/wBOnBaWoVAbIW7uoBfNKnhbIb7ZN5qJ9PaL09TxDMqXuueYtccxn+Lz5a1H0O1fFK9vCh2ifkJ3vVSpbFKBxVwfKwPzAnn6jXTb1VFmnpPX59HRRbzRNUp5ERPVZEREBERAREQOf4/RP5HXAVhTphzVw9Q+ym1lWwzckZSSo5EW9ibKlr3hruKlammzs2O3e973G7hYfGSutRVwVZQwO8EAg+YMimvPZ/Sx2G2KapSqodqmwUKCbW2HsPZP2EA52sbzVnqyiiaZzSwsXr9o4+1XVrbsiSDzBAyMx37UsAgstQ2G6yN58pw3G6OelUanUQo6EqykZgjh+N8wq1EWOQhE1S7pU7XMHwLH+WY1Tthw/BHPw++cK0dQv8TJLgtTcS+IFEYap3hXbCMpU7H63jt4b5XOUckZl0Wp2yU/dpfEiYmI7W1cWanl0YfdIlovUHFVhV7rDO3dEo4OwpV13qLsNphlkL8Ocv6udneKxtJ6tFEKqxXxMFLMtiQot1G8jORyTz82Jrbp+jXqpVVStwEc3Bvb2G+0jytMDu8rrYjmJgYyiCWBFsyCDkQRw6EGYFPvKJujXHKJiJRGYbu8FTLOD0itUXAsw3jgZfJlMYXicrW1CqzMqU1LO5sqjeSZ5Xawvy/Fp0jsz1W7pPyusPzlQfmwfcU8fM/jjOHXaunSWpuVfKPOV6KZqnEN9qVqcmBp3azYhx435fwr0+fykRRWuDY23+soDynDP438ln5lfvXNTcquVzzepTEURiGh0xqNTq3an4GPwPmJBtK6i1qZv3ZI5pn9m+df25Th6m0gJ5kfAzv0fjWq08YzupjtP3Urs0VOAVsEymxGfLcfgZaUFSCLgg3B5EbjO66R0ZRf9JSVh5Ca3E9nmEb3WW/Jj98+htfiWzNObtEx8MT9nPOmq7S5G2k6pBBqNY3v1vmfjLdfSNVyCzk7J2he2R57p1Kr2ZYXLx1Bc2GfE+koPZXh/wBeoPUfdN48e0PXE/8AKns9bmj6crkFe8Nje+S3z352vNYUnXR2V4Xd3lS/0h90t1eyvD8Krj1B/tLU+PaGnpmPkez1uS7MrM6TX7K092ufUA/K01WK7NKq+zURvMEffOujxnR19K/rE/ZSbNcdkHMposUqLVRirruINrb/ALzNzpTVypQzqLsj9YZr8eE1JXrPUt3KblO6icx7mU8uq7pDSL1PFVcsepv6CarBYKpi660qSlmchQo3knhPMW5chVn0F2Pdm35FSGJxCf6ioPCpGdJDz5O3HkMuc1IbbVDsuw+Ew6JUXvKtru204XaO8KAQLDdc77XkqwWh6NE3p0lU2tcDO3K++ZkTPZTndiMr57EREuEREBERAREQEREDU6R1TwmIqd5Ww1Ko9gNpkBJA3X5zTaD7LMDhmqEUu+FS1lrBKgQC5sl15nebnIZyXxCMNDW1CwDLs/kVBcwbpTWm11IIsyAMMwNxzm1OjqffCtsDvQhph+IQsGK+VwDMmISsYfBJTLlEVTUbbcgAbTEAFmtvNgBfpPcNhEpgimioCSxCqFuzG7MbDMk7zL0xcZpSlRNNatRUNVthAxA22sTsi/GwMCzU1ewzElsNRJOZJpISScySSuci+tml9D6OX/UUcNt2uKSUaTVG/lt4R1YgdZpO2jXPEYXuaGFrrTNRXNTZ/SqAVC2PuA3bMC/hNiLTijaPbN3DMSblmzJJ4m5Jv1OcnCk1RD3S2IWtWevQpd0Gd2WnlkpYkLllkLbp42l1sOB4gzMoYQHfn0H9z8JtdAamV8fUthqQ2Bk1U5U153b3mHJbn5yWfdqNAIMRiEDm1NTtNf3re6Od/ledSra0oGXxABeFxutJNq/2OYKgg75TiKvF2LKB0RFOQ87nrwkqoat4VF2Vw1EDl3a/bln6zydb4f7XXE1Vco7OiiZphzdNaVte+XPh8ZVh9ZF2yQwIIHEToj6r4Q78LRP/AMafdKBqjg/3Wj9Rfunmfl6jtU140oQNZV5ynC6wgLYnibfGTr/KWE/dqX1RPRqphP3al9QTP8uU4xuTxpQbEaxAqRfhKxrKLC5zsJORq1hf3aj/AE1+6VLq/hhuw1H+mn3R+XKMY3J48ue4jWIHZsdzAz2prQL750MaDw/7vS/pp90uJoukN1KmPJFH9pePw7bxiakceXL/APMJLhhyI+MuDStVvZpufJWPyE6otMDcAPKVTaPw/Z7yjjVOUU8PiyWIw9XxW/22G7qRMhNBY5/9lh5lB82nT4nRT4Lpo65V4tTnQ7Oq9dSteoiKRmBdz5EZC3qZH63+He7ErjwoJvb8nyHQWrTssT0tPprenjbbjDOr9XVBNTOyLC4BxVYmvWGasyhVQ81S58XUk24Wk7iJ0IiMEREJIiICIiAiIgIiICIiAiJiaS0tRw6bdeqlNb2uxAueQvvgZc12J1iw9OutB66LVcXVC1id/wA7G3O2UhPaT2lnDJTp4KpSd6gYs4YVO7UbOzYC67TEm17jw7jecXXGPiNtq7mpUuWLOblr5XJPpJwpNeJw6xrf2uUzhcTRpGpRxK1TSpsniDBKoBqLUGQBVWy355X3yA6z68YvSFOlSrd3sUbsSBYu2zshmBJFwCfZt7R6WwdF6vV6xH5Nh6tQc1UlfVyNkb+cl+jOxfG1Tes1KgDvBPeMP5U8P/KSrzlz/D0F2r3u553yIzsTxm50TovEY0GnhcO9Q7mawCJ9Jz4QfW/Sdc0H2L4KiQ1baxLcnsE/prv8mLSd4fDrTUKiqqrkFUAADkAMhGSKPNzDVfsRppZ8c4qHf3NMkU7/AMbZM/psjznTsNhUpoEpoqIosqqAqqOQAyAl2JVpEYIiISREQEREBERAREQEREBERAREQEREBERAREQEREBERAREQEREBNJrNqhh8eEFcNemW2WU2IDABhuORsv1RN3EGMoThOx3Ryb6T1Pp1H+SlRN7gNTcFRN6WEoq363dqW+sQT9s3MQjEPAJ7EQkiIgIiICIiAiIgIiICIiAiIgIiICIiAiIgIiICIiAiIgIiICIiAiIgIiICIiAiIgIiICIiAiIgIiICIiAiIgIiICIiAiIgIiICIiAiIgIiICIiAiIgf/Z"/>
          <p:cNvSpPr>
            <a:spLocks noChangeAspect="1" noChangeArrowheads="1"/>
          </p:cNvSpPr>
          <p:nvPr/>
        </p:nvSpPr>
        <p:spPr bwMode="auto">
          <a:xfrm>
            <a:off x="8640763" y="-754063"/>
            <a:ext cx="2914650" cy="1571626"/>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140297" name="Picture 9" descr="C:\Documents and Settings\All User\Desktop\index.jpg"/>
          <p:cNvPicPr>
            <a:picLocks noChangeAspect="1" noChangeArrowheads="1"/>
          </p:cNvPicPr>
          <p:nvPr/>
        </p:nvPicPr>
        <p:blipFill>
          <a:blip r:embed="rId3" cstate="print"/>
          <a:srcRect/>
          <a:stretch>
            <a:fillRect/>
          </a:stretch>
        </p:blipFill>
        <p:spPr bwMode="auto">
          <a:xfrm>
            <a:off x="3915295" y="1066800"/>
            <a:ext cx="5228706" cy="2819400"/>
          </a:xfrm>
          <a:prstGeom prst="rect">
            <a:avLst/>
          </a:prstGeom>
          <a:noFill/>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All User\My Documents\My Pictures\flee.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04800" y="152400"/>
            <a:ext cx="8686800" cy="838200"/>
          </a:xfrm>
        </p:spPr>
        <p:txBody>
          <a:bodyPr>
            <a:normAutofit fontScale="90000"/>
          </a:bodyPr>
          <a:lstStyle/>
          <a:p>
            <a:pPr lvl="0"/>
            <a:r>
              <a:rPr lang="fa-IR" b="1" cap="none"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بيست و هفتم: الگو برداري از طبيعت</a:t>
            </a:r>
            <a:r>
              <a:rPr lang="en-US" dirty="0" smtClean="0"/>
              <a:t/>
            </a:r>
            <a:br>
              <a:rPr lang="en-US" dirty="0" smtClean="0"/>
            </a:br>
            <a:endParaRPr lang="fa-IR" dirty="0"/>
          </a:p>
        </p:txBody>
      </p:sp>
      <p:sp>
        <p:nvSpPr>
          <p:cNvPr id="3" name="Content Placeholder 2"/>
          <p:cNvSpPr>
            <a:spLocks noGrp="1"/>
          </p:cNvSpPr>
          <p:nvPr>
            <p:ph idx="1"/>
          </p:nvPr>
        </p:nvSpPr>
        <p:spPr>
          <a:xfrm>
            <a:off x="762000" y="5334000"/>
            <a:ext cx="8229600" cy="1371600"/>
          </a:xfrm>
        </p:spPr>
        <p:txBody>
          <a:bodyPr>
            <a:normAutofit fontScale="47500" lnSpcReduction="20000"/>
          </a:bodyPr>
          <a:lstStyle/>
          <a:p>
            <a:r>
              <a:rPr lang="fa-IR" b="1" dirty="0" smtClean="0">
                <a:solidFill>
                  <a:srgbClr val="0070C0"/>
                </a:solidFill>
              </a:rPr>
              <a:t>ساختار بدن سنجاقك ها و پرواز زيبايشان  الگوي ساخت هلي كوپتر بوده است. ماهي ها نيز در ساخت زير دريايي ها مد نظر قرار داشته اند. كك ها مي توانند </a:t>
            </a:r>
            <a:r>
              <a:rPr lang="fa-IR" b="1" dirty="0" smtClean="0">
                <a:solidFill>
                  <a:srgbClr val="FF0000"/>
                </a:solidFill>
              </a:rPr>
              <a:t>سيزده سانتي متر عمودي و هجده سانتي متر به طور طولي </a:t>
            </a:r>
            <a:r>
              <a:rPr lang="fa-IR" b="1" dirty="0" smtClean="0">
                <a:solidFill>
                  <a:srgbClr val="0070C0"/>
                </a:solidFill>
              </a:rPr>
              <a:t>بجهند. چه عاملي اين توانايي را در انها ايجاد مي كند. ايا از اين توانايي مي توان اختراعي نو عرضه كرد؟</a:t>
            </a:r>
            <a:endParaRPr lang="en-US" dirty="0" smtClean="0">
              <a:solidFill>
                <a:srgbClr val="0070C0"/>
              </a:solidFill>
            </a:endParaRPr>
          </a:p>
          <a:p>
            <a:r>
              <a:rPr lang="fa-IR" dirty="0" smtClean="0">
                <a:solidFill>
                  <a:srgbClr val="0070C0"/>
                </a:solidFill>
              </a:rPr>
              <a:t> </a:t>
            </a:r>
            <a:endParaRPr lang="en-US" dirty="0" smtClean="0">
              <a:solidFill>
                <a:srgbClr val="0070C0"/>
              </a:solidFill>
            </a:endParaRPr>
          </a:p>
          <a:p>
            <a:r>
              <a:rPr lang="fa-IR" dirty="0" smtClean="0"/>
              <a:t> </a:t>
            </a:r>
            <a:endParaRPr lang="en-US" dirty="0" smtClean="0"/>
          </a:p>
          <a:p>
            <a:endParaRPr lang="fa-IR"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rtl="0" fontAlgn="base">
              <a:spcAft>
                <a:spcPct val="0"/>
              </a:spcAft>
            </a:pPr>
            <a:r>
              <a:rPr lang="en-US" sz="1800" cap="none" dirty="0" smtClean="0">
                <a:solidFill>
                  <a:schemeClr val="tx1"/>
                </a:solidFill>
                <a:effectLst/>
                <a:latin typeface="Arial" pitchFamily="34" charset="0"/>
                <a:cs typeface="Arial" pitchFamily="34" charset="0"/>
              </a:rPr>
              <a:t/>
            </a:r>
            <a:br>
              <a:rPr lang="en-US" sz="1800" cap="none" dirty="0" smtClean="0">
                <a:solidFill>
                  <a:schemeClr val="tx1"/>
                </a:solidFill>
                <a:effectLst/>
                <a:latin typeface="Arial" pitchFamily="34" charset="0"/>
                <a:cs typeface="Arial" pitchFamily="34" charset="0"/>
              </a:rPr>
            </a:br>
            <a:r>
              <a:rPr lang="en-US" sz="4400" cap="none" dirty="0" smtClean="0">
                <a:solidFill>
                  <a:srgbClr val="0070C0"/>
                </a:solidFill>
                <a:effectLst/>
                <a:latin typeface="Calibri" pitchFamily="34" charset="0"/>
                <a:ea typeface="Calibri" pitchFamily="34" charset="0"/>
                <a:cs typeface="Arial" pitchFamily="34" charset="0"/>
              </a:rPr>
              <a:t>Velcro hooks</a:t>
            </a:r>
            <a:r>
              <a:rPr lang="en-US" sz="4800" cap="none" dirty="0" smtClean="0">
                <a:solidFill>
                  <a:schemeClr val="tx1"/>
                </a:solidFill>
                <a:effectLst/>
                <a:latin typeface="Arial" pitchFamily="34" charset="0"/>
                <a:cs typeface="Arial" pitchFamily="34" charset="0"/>
              </a:rPr>
              <a:t/>
            </a:r>
            <a:br>
              <a:rPr lang="en-US" sz="4800" cap="none" dirty="0" smtClean="0">
                <a:solidFill>
                  <a:schemeClr val="tx1"/>
                </a:solidFill>
                <a:effectLst/>
                <a:latin typeface="Arial" pitchFamily="34" charset="0"/>
                <a:cs typeface="Arial" pitchFamily="34" charset="0"/>
              </a:rPr>
            </a:br>
            <a:endParaRPr lang="fa-IR" dirty="0"/>
          </a:p>
        </p:txBody>
      </p:sp>
      <p:pic>
        <p:nvPicPr>
          <p:cNvPr id="9" name="Picture 8" descr="http://upload.wikimedia.org/wikipedia/commons/thumb/1/13/Bur_Macro_BlackBg.jpg/200px-Bur_Macro_BlackBg.jpg">
            <a:hlinkClick r:id="rId2"/>
          </p:cNvPr>
          <p:cNvPicPr/>
          <p:nvPr/>
        </p:nvPicPr>
        <p:blipFill>
          <a:blip r:embed="rId3" cstate="print"/>
          <a:srcRect/>
          <a:stretch>
            <a:fillRect/>
          </a:stretch>
        </p:blipFill>
        <p:spPr bwMode="auto">
          <a:xfrm>
            <a:off x="0" y="1066800"/>
            <a:ext cx="3124200" cy="2824162"/>
          </a:xfrm>
          <a:prstGeom prst="rect">
            <a:avLst/>
          </a:prstGeom>
          <a:noFill/>
          <a:ln w="9525">
            <a:noFill/>
            <a:miter lim="800000"/>
            <a:headEnd/>
            <a:tailEnd/>
          </a:ln>
        </p:spPr>
      </p:pic>
      <p:pic>
        <p:nvPicPr>
          <p:cNvPr id="10" name="Picture 9" descr="http://upload.wikimedia.org/wikipedia/commons/thumb/5/5a/Velcro_hooks.jpg/200px-Velcro_hooks.jpg">
            <a:hlinkClick r:id="rId4"/>
          </p:cNvPr>
          <p:cNvPicPr/>
          <p:nvPr/>
        </p:nvPicPr>
        <p:blipFill>
          <a:blip r:embed="rId5" cstate="print"/>
          <a:srcRect/>
          <a:stretch>
            <a:fillRect/>
          </a:stretch>
        </p:blipFill>
        <p:spPr bwMode="auto">
          <a:xfrm>
            <a:off x="3352800" y="1066800"/>
            <a:ext cx="3962400" cy="2971800"/>
          </a:xfrm>
          <a:prstGeom prst="rect">
            <a:avLst/>
          </a:prstGeom>
          <a:noFill/>
          <a:ln w="9525">
            <a:noFill/>
            <a:miter lim="800000"/>
            <a:headEnd/>
            <a:tailEnd/>
          </a:ln>
        </p:spPr>
      </p:pic>
      <p:pic>
        <p:nvPicPr>
          <p:cNvPr id="11" name="Picture 10" descr="http://upload.wikimedia.org/wikipedia/commons/thumb/a/ab/Sneakers_velcro.jpg/220px-Sneakers_velcro.jpg">
            <a:hlinkClick r:id="rId6"/>
          </p:cNvPr>
          <p:cNvPicPr/>
          <p:nvPr/>
        </p:nvPicPr>
        <p:blipFill>
          <a:blip r:embed="rId7" cstate="print"/>
          <a:srcRect/>
          <a:stretch>
            <a:fillRect/>
          </a:stretch>
        </p:blipFill>
        <p:spPr bwMode="auto">
          <a:xfrm>
            <a:off x="1371600" y="4191000"/>
            <a:ext cx="2933700" cy="2667000"/>
          </a:xfrm>
          <a:prstGeom prst="rect">
            <a:avLst/>
          </a:prstGeom>
          <a:noFill/>
          <a:ln w="9525">
            <a:noFill/>
            <a:miter lim="800000"/>
            <a:headEnd/>
            <a:tailEnd/>
          </a:ln>
        </p:spPr>
      </p:pic>
      <p:pic>
        <p:nvPicPr>
          <p:cNvPr id="12" name="Picture 11" descr="http://upload.wikimedia.org/wikipedia/commons/thumb/8/82/Chamitoff_ISS_Chess_Game.jpg/220px-Chamitoff_ISS_Chess_Game.jpg">
            <a:hlinkClick r:id="rId8"/>
          </p:cNvPr>
          <p:cNvPicPr/>
          <p:nvPr/>
        </p:nvPicPr>
        <p:blipFill>
          <a:blip r:embed="rId9" cstate="print"/>
          <a:srcRect/>
          <a:stretch>
            <a:fillRect/>
          </a:stretch>
        </p:blipFill>
        <p:spPr bwMode="auto">
          <a:xfrm>
            <a:off x="5410200" y="4038600"/>
            <a:ext cx="3733800" cy="28194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p:spPr>
        <p:style>
          <a:lnRef idx="2">
            <a:schemeClr val="dk1"/>
          </a:lnRef>
          <a:fillRef idx="1">
            <a:schemeClr val="lt1"/>
          </a:fillRef>
          <a:effectRef idx="0">
            <a:schemeClr val="dk1"/>
          </a:effectRef>
          <a:fontRef idx="minor">
            <a:schemeClr val="dk1"/>
          </a:fontRef>
        </p:style>
        <p:txBody>
          <a:bodyPr/>
          <a:lstStyle/>
          <a:p>
            <a:pPr algn="r"/>
            <a:r>
              <a:rPr lang="fa-IR" b="1" cap="none" dirty="0" smtClean="0">
                <a:ln w="22225">
                  <a:solidFill>
                    <a:schemeClr val="accent2"/>
                  </a:solidFill>
                  <a:prstDash val="solid"/>
                </a:ln>
                <a:solidFill>
                  <a:srgbClr val="FF0000"/>
                </a:solidFill>
                <a:effectLst/>
              </a:rPr>
              <a:t>نظريه نياز </a:t>
            </a:r>
            <a:r>
              <a:rPr lang="fa-IR" b="1" cap="none" dirty="0">
                <a:ln w="22225">
                  <a:solidFill>
                    <a:schemeClr val="accent2"/>
                  </a:solidFill>
                  <a:prstDash val="solid"/>
                </a:ln>
                <a:solidFill>
                  <a:srgbClr val="FF0000"/>
                </a:solidFill>
                <a:effectLst/>
              </a:rPr>
              <a:t>به </a:t>
            </a:r>
            <a:r>
              <a:rPr lang="fa-IR" b="1" cap="none" dirty="0" smtClean="0">
                <a:ln w="22225">
                  <a:solidFill>
                    <a:schemeClr val="accent2"/>
                  </a:solidFill>
                  <a:prstDash val="solid"/>
                </a:ln>
                <a:solidFill>
                  <a:srgbClr val="FF0000"/>
                </a:solidFill>
                <a:effectLst/>
              </a:rPr>
              <a:t>موفقيت :</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a:xfrm>
            <a:off x="457200" y="1371600"/>
            <a:ext cx="8229600" cy="5334000"/>
          </a:xfrm>
        </p:spPr>
        <p:txBody>
          <a:bodyPr>
            <a:normAutofit/>
          </a:bodyPr>
          <a:lstStyle/>
          <a:p>
            <a:pPr algn="just" rtl="1"/>
            <a:r>
              <a:rPr lang="fa-IR" dirty="0" smtClean="0"/>
              <a:t>نياز </a:t>
            </a:r>
            <a:r>
              <a:rPr lang="fa-IR" dirty="0"/>
              <a:t>به كسب </a:t>
            </a:r>
            <a:r>
              <a:rPr lang="fa-IR" dirty="0" smtClean="0"/>
              <a:t>موفقيت و </a:t>
            </a:r>
            <a:r>
              <a:rPr lang="fa-IR" dirty="0"/>
              <a:t>نياز به </a:t>
            </a:r>
            <a:r>
              <a:rPr lang="fa-IR" dirty="0" smtClean="0"/>
              <a:t>كسب قدرت </a:t>
            </a:r>
            <a:r>
              <a:rPr lang="fa-IR" dirty="0"/>
              <a:t>تقريبا 80 درصد نيروي محرك و انگيزش تمام افراد است</a:t>
            </a:r>
            <a:r>
              <a:rPr lang="fa-IR" dirty="0" smtClean="0"/>
              <a:t>..</a:t>
            </a:r>
            <a:endParaRPr lang="en-US" dirty="0"/>
          </a:p>
        </p:txBody>
      </p:sp>
    </p:spTree>
    <p:extLst>
      <p:ext uri="{BB962C8B-B14F-4D97-AF65-F5344CB8AC3E}">
        <p14:creationId xmlns:p14="http://schemas.microsoft.com/office/powerpoint/2010/main" val="266130447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Shark Skin</a:t>
            </a:r>
            <a:endParaRPr lang="fa-IR" dirty="0"/>
          </a:p>
        </p:txBody>
      </p:sp>
      <p:pic>
        <p:nvPicPr>
          <p:cNvPr id="84994" name="Picture 2" descr="http://www.clickrally.com/wp-content/uploads/2011/08/biomimicry-shark-skin.jpg"/>
          <p:cNvPicPr>
            <a:picLocks noChangeAspect="1" noChangeArrowheads="1"/>
          </p:cNvPicPr>
          <p:nvPr/>
        </p:nvPicPr>
        <p:blipFill>
          <a:blip r:embed="rId2" cstate="print"/>
          <a:srcRect/>
          <a:stretch>
            <a:fillRect/>
          </a:stretch>
        </p:blipFill>
        <p:spPr bwMode="auto">
          <a:xfrm>
            <a:off x="0" y="3200400"/>
            <a:ext cx="4890734" cy="3657600"/>
          </a:xfrm>
          <a:prstGeom prst="rect">
            <a:avLst/>
          </a:prstGeom>
          <a:noFill/>
        </p:spPr>
      </p:pic>
      <p:pic>
        <p:nvPicPr>
          <p:cNvPr id="84996" name="Picture 4" descr="Extreme close-up of great white shark skin denticles."/>
          <p:cNvPicPr>
            <a:picLocks noChangeAspect="1" noChangeArrowheads="1"/>
          </p:cNvPicPr>
          <p:nvPr/>
        </p:nvPicPr>
        <p:blipFill>
          <a:blip r:embed="rId3" cstate="print"/>
          <a:srcRect/>
          <a:stretch>
            <a:fillRect/>
          </a:stretch>
        </p:blipFill>
        <p:spPr bwMode="auto">
          <a:xfrm>
            <a:off x="4779079" y="0"/>
            <a:ext cx="4364920" cy="3276600"/>
          </a:xfrm>
          <a:prstGeom prst="rect">
            <a:avLst/>
          </a:prstGeo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effectLst>
                  <a:outerShdw blurRad="50800" dist="38100" dir="5400000" algn="t" rotWithShape="0">
                    <a:prstClr val="black">
                      <a:alpha val="40000"/>
                    </a:prstClr>
                  </a:outerShdw>
                  <a:reflection blurRad="12700" stA="48000" endA="300" endPos="55000" dir="5400000" sy="-90000" algn="bl" rotWithShape="0"/>
                </a:effectLst>
              </a:rPr>
              <a:t>Biomimicry’s</a:t>
            </a:r>
            <a:r>
              <a:rPr lang="en-US" b="1" dirty="0" smtClean="0">
                <a:effectLst>
                  <a:outerShdw blurRad="50800" dist="38100" dir="5400000" algn="t" rotWithShape="0">
                    <a:prstClr val="black">
                      <a:alpha val="40000"/>
                    </a:prstClr>
                  </a:outerShdw>
                  <a:reflection blurRad="12700" stA="48000" endA="300" endPos="55000" dir="5400000" sy="-90000" algn="bl" rotWithShape="0"/>
                </a:effectLst>
              </a:rPr>
              <a:t> Cool Alternative: </a:t>
            </a:r>
            <a:r>
              <a:rPr lang="en-US" b="1" dirty="0" err="1" smtClean="0">
                <a:effectLst>
                  <a:outerShdw blurRad="50800" dist="38100" dir="5400000" algn="t" rotWithShape="0">
                    <a:prstClr val="black">
                      <a:alpha val="40000"/>
                    </a:prstClr>
                  </a:outerShdw>
                  <a:reflection blurRad="12700" stA="48000" endA="300" endPos="55000" dir="5400000" sy="-90000" algn="bl" rotWithShape="0"/>
                </a:effectLst>
              </a:rPr>
              <a:t>Eastgate</a:t>
            </a:r>
            <a:r>
              <a:rPr lang="en-US" b="1" dirty="0" smtClean="0">
                <a:effectLst>
                  <a:outerShdw blurRad="50800" dist="38100" dir="5400000" algn="t" rotWithShape="0">
                    <a:prstClr val="black">
                      <a:alpha val="40000"/>
                    </a:prstClr>
                  </a:outerShdw>
                  <a:reflection blurRad="12700" stA="48000" endA="300" endPos="55000" dir="5400000" sy="-90000" algn="bl" rotWithShape="0"/>
                </a:effectLst>
              </a:rPr>
              <a:t> Centre in Zimbabwe</a:t>
            </a:r>
            <a:endParaRPr lang="fa-IR" dirty="0">
              <a:effectLst>
                <a:outerShdw blurRad="50800" dist="38100" dir="5400000" algn="t" rotWithShape="0">
                  <a:prstClr val="black">
                    <a:alpha val="40000"/>
                  </a:prstClr>
                </a:outerShdw>
                <a:reflection blurRad="12700" stA="48000" endA="300" endPos="55000" dir="5400000" sy="-90000" algn="bl" rotWithShape="0"/>
              </a:effectLst>
            </a:endParaRPr>
          </a:p>
        </p:txBody>
      </p:sp>
      <p:sp>
        <p:nvSpPr>
          <p:cNvPr id="3" name="Content Placeholder 2"/>
          <p:cNvSpPr>
            <a:spLocks noGrp="1"/>
          </p:cNvSpPr>
          <p:nvPr>
            <p:ph idx="1"/>
          </p:nvPr>
        </p:nvSpPr>
        <p:spPr/>
        <p:txBody>
          <a:bodyPr/>
          <a:lstStyle/>
          <a:p>
            <a:endParaRPr lang="fa-IR"/>
          </a:p>
        </p:txBody>
      </p:sp>
      <p:pic>
        <p:nvPicPr>
          <p:cNvPr id="4" name="Picture 3" descr="Eastgate Centre, Biomimetic Architecture, Biomimicry, Biomimetic Design, Biomimicry of Termite Mounds, Green Building With Termites, Eco Building, Sustainable Design, Harare, Zimbabwe, Africa, sustainable architecture, biomimicry, termite mound, construction, natural cooling, natural ventilation">
            <a:hlinkClick r:id="rId2"/>
          </p:cNvPr>
          <p:cNvPicPr/>
          <p:nvPr/>
        </p:nvPicPr>
        <p:blipFill>
          <a:blip r:embed="rId3" cstate="print"/>
          <a:srcRect/>
          <a:stretch>
            <a:fillRect/>
          </a:stretch>
        </p:blipFill>
        <p:spPr bwMode="auto">
          <a:xfrm>
            <a:off x="0" y="1524000"/>
            <a:ext cx="9144000" cy="5334000"/>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457200"/>
            <a:ext cx="5105400" cy="838200"/>
          </a:xfrm>
        </p:spPr>
        <p:txBody>
          <a:bodyPr/>
          <a:lstStyle/>
          <a:p>
            <a:r>
              <a:rPr lang="en-US" dirty="0" err="1" smtClean="0"/>
              <a:t>biomimicry</a:t>
            </a:r>
            <a:endParaRPr lang="fa-IR" dirty="0"/>
          </a:p>
        </p:txBody>
      </p:sp>
      <p:pic>
        <p:nvPicPr>
          <p:cNvPr id="6" name="Picture 5" descr="http://www.whalepower.com/drupal/files/userfiles/image/tall_turbine_uk_crop.jpg"/>
          <p:cNvPicPr/>
          <p:nvPr/>
        </p:nvPicPr>
        <p:blipFill>
          <a:blip r:embed="rId2" cstate="print"/>
          <a:srcRect/>
          <a:stretch>
            <a:fillRect/>
          </a:stretch>
        </p:blipFill>
        <p:spPr bwMode="auto">
          <a:xfrm>
            <a:off x="6477000" y="4267200"/>
            <a:ext cx="2133600" cy="2286000"/>
          </a:xfrm>
          <a:prstGeom prst="rect">
            <a:avLst/>
          </a:prstGeom>
          <a:noFill/>
          <a:ln w="9525">
            <a:noFill/>
            <a:miter lim="800000"/>
            <a:headEnd/>
            <a:tailEnd/>
          </a:ln>
        </p:spPr>
      </p:pic>
      <p:pic>
        <p:nvPicPr>
          <p:cNvPr id="17410" name="Picture 2" descr="http://www.asknature.org/images/uploads/product/49269092db17515de04ac92a75f68bb1/wpretrofitpictures034.jpg"/>
          <p:cNvPicPr>
            <a:picLocks noChangeAspect="1" noChangeArrowheads="1"/>
          </p:cNvPicPr>
          <p:nvPr/>
        </p:nvPicPr>
        <p:blipFill>
          <a:blip r:embed="rId3" cstate="print"/>
          <a:srcRect/>
          <a:stretch>
            <a:fillRect/>
          </a:stretch>
        </p:blipFill>
        <p:spPr bwMode="auto">
          <a:xfrm>
            <a:off x="2133600" y="3657600"/>
            <a:ext cx="4038600" cy="3028950"/>
          </a:xfrm>
          <a:prstGeom prst="rect">
            <a:avLst/>
          </a:prstGeom>
          <a:noFill/>
        </p:spPr>
      </p:pic>
      <p:pic>
        <p:nvPicPr>
          <p:cNvPr id="17412" name="Picture 4" descr="http://img.bhs4.com/FE/A/FEAE89AC09EF65F4DC03F75533865142BD5548A4_large.jpg"/>
          <p:cNvPicPr>
            <a:picLocks noChangeAspect="1" noChangeArrowheads="1"/>
          </p:cNvPicPr>
          <p:nvPr/>
        </p:nvPicPr>
        <p:blipFill>
          <a:blip r:embed="rId4" cstate="print"/>
          <a:srcRect/>
          <a:stretch>
            <a:fillRect/>
          </a:stretch>
        </p:blipFill>
        <p:spPr bwMode="auto">
          <a:xfrm>
            <a:off x="0" y="0"/>
            <a:ext cx="3657600" cy="3657600"/>
          </a:xfrm>
          <a:prstGeom prst="rect">
            <a:avLst/>
          </a:prstGeo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 Eco effectiveness "/>
          <p:cNvPicPr/>
          <p:nvPr/>
        </p:nvPicPr>
        <p:blipFill>
          <a:blip r:embed="rId2" cstate="print"/>
          <a:srcRect/>
          <a:stretch>
            <a:fillRect/>
          </a:stretch>
        </p:blipFill>
        <p:spPr bwMode="auto">
          <a:xfrm>
            <a:off x="7010400" y="4724400"/>
            <a:ext cx="1600200" cy="1981200"/>
          </a:xfrm>
          <a:prstGeom prst="rect">
            <a:avLst/>
          </a:prstGeom>
          <a:noFill/>
          <a:ln w="9525">
            <a:noFill/>
            <a:miter lim="800000"/>
            <a:headEnd/>
            <a:tailEnd/>
          </a:ln>
        </p:spPr>
      </p:pic>
      <p:sp>
        <p:nvSpPr>
          <p:cNvPr id="7" name="Rectangle 6"/>
          <p:cNvSpPr/>
          <p:nvPr/>
        </p:nvSpPr>
        <p:spPr>
          <a:xfrm>
            <a:off x="5410200" y="1143000"/>
            <a:ext cx="3581400" cy="830997"/>
          </a:xfrm>
          <a:prstGeom prst="rect">
            <a:avLst/>
          </a:prstGeom>
        </p:spPr>
        <p:txBody>
          <a:bodyPr wrap="square">
            <a:spAutoFit/>
          </a:bodyPr>
          <a:lstStyle/>
          <a:p>
            <a:r>
              <a:rPr lang="en-US" sz="2400" dirty="0" smtClean="0"/>
              <a:t>Labyrinthine: manufacture high-efficiency fan </a:t>
            </a:r>
            <a:endParaRPr lang="fa-IR" sz="2400" dirty="0"/>
          </a:p>
        </p:txBody>
      </p:sp>
      <p:pic>
        <p:nvPicPr>
          <p:cNvPr id="16386" name="Picture 2" descr="http://cdn1.theinertia.com/wp-content/uploads/2010/11/Nautilus_Logarithmic_Spiral.jpg"/>
          <p:cNvPicPr>
            <a:picLocks noChangeAspect="1" noChangeArrowheads="1"/>
          </p:cNvPicPr>
          <p:nvPr/>
        </p:nvPicPr>
        <p:blipFill>
          <a:blip r:embed="rId3" cstate="print"/>
          <a:srcRect/>
          <a:stretch>
            <a:fillRect/>
          </a:stretch>
        </p:blipFill>
        <p:spPr bwMode="auto">
          <a:xfrm>
            <a:off x="304800" y="0"/>
            <a:ext cx="2857500" cy="2162176"/>
          </a:xfrm>
          <a:prstGeom prst="rect">
            <a:avLst/>
          </a:prstGeom>
          <a:noFill/>
        </p:spPr>
      </p:pic>
      <p:pic>
        <p:nvPicPr>
          <p:cNvPr id="16388" name="Picture 4" descr="http://ts4.mm.bing.net/th?id=H.4803951957510223&amp;pid=1.9"/>
          <p:cNvPicPr>
            <a:picLocks noChangeAspect="1" noChangeArrowheads="1"/>
          </p:cNvPicPr>
          <p:nvPr/>
        </p:nvPicPr>
        <p:blipFill>
          <a:blip r:embed="rId4" cstate="print"/>
          <a:srcRect/>
          <a:stretch>
            <a:fillRect/>
          </a:stretch>
        </p:blipFill>
        <p:spPr bwMode="auto">
          <a:xfrm>
            <a:off x="4343400" y="3581400"/>
            <a:ext cx="2305050" cy="2320520"/>
          </a:xfrm>
          <a:prstGeom prst="rect">
            <a:avLst/>
          </a:prstGeom>
          <a:noFill/>
        </p:spPr>
      </p:pic>
      <p:pic>
        <p:nvPicPr>
          <p:cNvPr id="16390" name="Picture 6" descr="http://www.asknature.org/images/uploads/product/5e4986eccffedd9f40937a038aa92cf2/pax_mixingimpeller.jpg"/>
          <p:cNvPicPr>
            <a:picLocks noChangeAspect="1" noChangeArrowheads="1"/>
          </p:cNvPicPr>
          <p:nvPr/>
        </p:nvPicPr>
        <p:blipFill>
          <a:blip r:embed="rId5" cstate="print"/>
          <a:srcRect/>
          <a:stretch>
            <a:fillRect/>
          </a:stretch>
        </p:blipFill>
        <p:spPr bwMode="auto">
          <a:xfrm>
            <a:off x="533400" y="2590800"/>
            <a:ext cx="3657600" cy="2432304"/>
          </a:xfrm>
          <a:prstGeom prst="rect">
            <a:avLst/>
          </a:prstGeom>
          <a:noFill/>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91138" name="Picture 2" descr="http://ecobrooklyn.com/wp-content/uploads/2010/08/sycamore_seed-785994.jpg"/>
          <p:cNvPicPr>
            <a:picLocks noChangeAspect="1" noChangeArrowheads="1"/>
          </p:cNvPicPr>
          <p:nvPr/>
        </p:nvPicPr>
        <p:blipFill>
          <a:blip r:embed="rId2" cstate="print"/>
          <a:srcRect/>
          <a:stretch>
            <a:fillRect/>
          </a:stretch>
        </p:blipFill>
        <p:spPr bwMode="auto">
          <a:xfrm>
            <a:off x="0" y="0"/>
            <a:ext cx="5001843" cy="3048000"/>
          </a:xfrm>
          <a:prstGeom prst="rect">
            <a:avLst/>
          </a:prstGeom>
          <a:noFill/>
        </p:spPr>
      </p:pic>
      <p:pic>
        <p:nvPicPr>
          <p:cNvPr id="91140" name="Picture 4" descr="http://www.fsec.ucf.edu/en/publications/html/FSEC-CR-1059-99/images/1059-7.jpg"/>
          <p:cNvPicPr>
            <a:picLocks noChangeAspect="1" noChangeArrowheads="1"/>
          </p:cNvPicPr>
          <p:nvPr/>
        </p:nvPicPr>
        <p:blipFill>
          <a:blip r:embed="rId3" cstate="print"/>
          <a:srcRect/>
          <a:stretch>
            <a:fillRect/>
          </a:stretch>
        </p:blipFill>
        <p:spPr bwMode="auto">
          <a:xfrm>
            <a:off x="6019800" y="2044181"/>
            <a:ext cx="3124200" cy="4813820"/>
          </a:xfrm>
          <a:prstGeom prst="rect">
            <a:avLst/>
          </a:prstGeo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4267200" cy="838200"/>
          </a:xfrm>
        </p:spPr>
        <p:txBody>
          <a:bodyPr>
            <a:normAutofit fontScale="90000"/>
          </a:bodyPr>
          <a:lstStyle/>
          <a:p>
            <a:r>
              <a:rPr lang="en-US" b="1" dirty="0" smtClean="0">
                <a:solidFill>
                  <a:schemeClr val="tx1"/>
                </a:solidFill>
              </a:rPr>
              <a:t>Staying dry : </a:t>
            </a:r>
            <a:br>
              <a:rPr lang="en-US" b="1" dirty="0" smtClean="0">
                <a:solidFill>
                  <a:schemeClr val="tx1"/>
                </a:solidFill>
              </a:rPr>
            </a:br>
            <a:r>
              <a:rPr lang="en-US" b="1" dirty="0" smtClean="0">
                <a:solidFill>
                  <a:schemeClr val="tx1"/>
                </a:solidFill>
              </a:rPr>
              <a:t/>
            </a:r>
            <a:br>
              <a:rPr lang="en-US" b="1" dirty="0" smtClean="0">
                <a:solidFill>
                  <a:schemeClr val="tx1"/>
                </a:solidFill>
              </a:rPr>
            </a:br>
            <a:r>
              <a:rPr lang="en-US" b="1" dirty="0" smtClean="0">
                <a:solidFill>
                  <a:schemeClr val="tx1"/>
                </a:solidFill>
              </a:rPr>
              <a:t>Water-Repelling Materials</a:t>
            </a:r>
            <a:endParaRPr lang="fa-IR" dirty="0"/>
          </a:p>
        </p:txBody>
      </p:sp>
      <p:pic>
        <p:nvPicPr>
          <p:cNvPr id="90114" name="Picture 2" descr="http://images.nike.com/is/image/DotCom/468890-water-repelling?resMode=sharp&amp;wid=250&amp;hei=250&amp;fmt=jpg&amp;"/>
          <p:cNvPicPr>
            <a:picLocks noChangeAspect="1" noChangeArrowheads="1"/>
          </p:cNvPicPr>
          <p:nvPr/>
        </p:nvPicPr>
        <p:blipFill>
          <a:blip r:embed="rId2" cstate="print"/>
          <a:srcRect/>
          <a:stretch>
            <a:fillRect/>
          </a:stretch>
        </p:blipFill>
        <p:spPr bwMode="auto">
          <a:xfrm>
            <a:off x="0" y="3048000"/>
            <a:ext cx="3810000" cy="3810000"/>
          </a:xfrm>
          <a:prstGeom prst="rect">
            <a:avLst/>
          </a:prstGeom>
          <a:noFill/>
        </p:spPr>
      </p:pic>
      <p:pic>
        <p:nvPicPr>
          <p:cNvPr id="90116" name="Picture 4" descr="http://www.carvaletingbedford.com/image_library/library/c/car/carvaletingbedford.com/orig_010.jpg"/>
          <p:cNvPicPr>
            <a:picLocks noChangeAspect="1" noChangeArrowheads="1"/>
          </p:cNvPicPr>
          <p:nvPr/>
        </p:nvPicPr>
        <p:blipFill>
          <a:blip r:embed="rId3" cstate="print"/>
          <a:srcRect/>
          <a:stretch>
            <a:fillRect/>
          </a:stretch>
        </p:blipFill>
        <p:spPr bwMode="auto">
          <a:xfrm>
            <a:off x="4724400" y="228600"/>
            <a:ext cx="4066761" cy="3048000"/>
          </a:xfrm>
          <a:prstGeom prst="rect">
            <a:avLst/>
          </a:prstGeom>
          <a:noFill/>
        </p:spPr>
      </p:pic>
      <p:pic>
        <p:nvPicPr>
          <p:cNvPr id="90118" name="Picture 6" descr="http://res.ebdcdn.com/images/extrapage/lens_premium_water_repellant_coating.jpg"/>
          <p:cNvPicPr>
            <a:picLocks noChangeAspect="1" noChangeArrowheads="1"/>
          </p:cNvPicPr>
          <p:nvPr/>
        </p:nvPicPr>
        <p:blipFill>
          <a:blip r:embed="rId4" cstate="print"/>
          <a:srcRect/>
          <a:stretch>
            <a:fillRect/>
          </a:stretch>
        </p:blipFill>
        <p:spPr bwMode="auto">
          <a:xfrm>
            <a:off x="4191000" y="3581400"/>
            <a:ext cx="2895600" cy="2905125"/>
          </a:xfrm>
          <a:prstGeom prst="rect">
            <a:avLst/>
          </a:prstGeom>
          <a:noFill/>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http://specieslist.com/images/external/thMini1L.jpg">
            <a:hlinkClick r:id="rId2"/>
          </p:cNvPr>
          <p:cNvPicPr>
            <a:picLocks noGrp="1"/>
          </p:cNvPicPr>
          <p:nvPr>
            <p:ph idx="1"/>
          </p:nvPr>
        </p:nvPicPr>
        <p:blipFill>
          <a:blip r:embed="rId3" cstate="print"/>
          <a:srcRect/>
          <a:stretch>
            <a:fillRect/>
          </a:stretch>
        </p:blipFill>
        <p:spPr bwMode="auto">
          <a:xfrm>
            <a:off x="5105400" y="1447800"/>
            <a:ext cx="3657600" cy="2667000"/>
          </a:xfrm>
          <a:prstGeom prst="rect">
            <a:avLst/>
          </a:prstGeom>
          <a:noFill/>
          <a:ln w="9525">
            <a:noFill/>
            <a:miter lim="800000"/>
            <a:headEnd/>
            <a:tailEnd/>
          </a:ln>
        </p:spPr>
      </p:pic>
      <p:pic>
        <p:nvPicPr>
          <p:cNvPr id="5" name="Picture 4" descr="http://specieslist.com/images/external/Mini3L.jpg">
            <a:hlinkClick r:id="rId4"/>
          </p:cNvPr>
          <p:cNvPicPr/>
          <p:nvPr/>
        </p:nvPicPr>
        <p:blipFill>
          <a:blip r:embed="rId5" cstate="print"/>
          <a:srcRect/>
          <a:stretch>
            <a:fillRect/>
          </a:stretch>
        </p:blipFill>
        <p:spPr bwMode="auto">
          <a:xfrm>
            <a:off x="0" y="3200400"/>
            <a:ext cx="5105400" cy="3657600"/>
          </a:xfrm>
          <a:prstGeom prst="rect">
            <a:avLst/>
          </a:prstGeom>
          <a:noFill/>
          <a:ln w="9525">
            <a:noFill/>
            <a:miter lim="800000"/>
            <a:headEnd/>
            <a:tailEnd/>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cap="none"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روش بیست و هشتم: اختراع  وسايل با اشكال بزرگتر</a:t>
            </a:r>
            <a:r>
              <a:rPr lang="en-US" b="1" cap="none"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
            </a:r>
            <a:br>
              <a:rPr lang="en-US" b="1" cap="none"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br>
            <a:endParaRPr lang="fa-IR" b="1" cap="none"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
        <p:nvSpPr>
          <p:cNvPr id="3" name="Content Placeholder 2"/>
          <p:cNvSpPr>
            <a:spLocks noGrp="1"/>
          </p:cNvSpPr>
          <p:nvPr>
            <p:ph idx="1"/>
          </p:nvPr>
        </p:nvSpPr>
        <p:spPr>
          <a:xfrm>
            <a:off x="2895600" y="1066800"/>
            <a:ext cx="6096000" cy="5013325"/>
          </a:xfrm>
        </p:spPr>
        <p:txBody>
          <a:bodyPr/>
          <a:lstStyle/>
          <a:p>
            <a:pPr algn="just"/>
            <a:r>
              <a:rPr lang="fa-IR" b="1" dirty="0" smtClean="0"/>
              <a:t>گاهي بزرگتر كردن يك محصول نيز يك نواوري است. مثلا بزرگتر و برجسته تر كردن اعداد روي دكمه هاي ماشين حساب يا تلفن،  علاوه بر خلق يك طراحي تازه، مي تواند براي كم بينايان و يا سرعت بخشيدن بدون نگاه كردن به كليد ها، مفيد واقع شود.</a:t>
            </a:r>
            <a:endParaRPr lang="en-US" dirty="0" smtClean="0"/>
          </a:p>
          <a:p>
            <a:endParaRPr lang="fa-IR" dirty="0"/>
          </a:p>
        </p:txBody>
      </p:sp>
      <p:pic>
        <p:nvPicPr>
          <p:cNvPr id="1026" name="Picture 2" descr="C:\Documents and Settings\All User\Desktop\invention\New Folder\larg.jpg"/>
          <p:cNvPicPr>
            <a:picLocks noChangeAspect="1" noChangeArrowheads="1"/>
          </p:cNvPicPr>
          <p:nvPr/>
        </p:nvPicPr>
        <p:blipFill>
          <a:blip r:embed="rId2" cstate="print"/>
          <a:srcRect/>
          <a:stretch>
            <a:fillRect/>
          </a:stretch>
        </p:blipFill>
        <p:spPr bwMode="auto">
          <a:xfrm>
            <a:off x="0" y="3048000"/>
            <a:ext cx="2667000" cy="3810000"/>
          </a:xfrm>
          <a:prstGeom prst="rect">
            <a:avLst/>
          </a:prstGeom>
          <a:noFill/>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fa-IR" b="1" cap="none"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روش بیست و نهم: مهندسي معكوس</a:t>
            </a:r>
            <a:r>
              <a:rPr lang="en-US" dirty="0" smtClean="0">
                <a:solidFill>
                  <a:srgbClr val="FF0000"/>
                </a:solidFill>
              </a:rPr>
              <a:t/>
            </a:r>
            <a:br>
              <a:rPr lang="en-US" dirty="0" smtClean="0">
                <a:solidFill>
                  <a:srgbClr val="FF0000"/>
                </a:solidFill>
              </a:rPr>
            </a:br>
            <a:r>
              <a:rPr lang="fa-IR" dirty="0" smtClean="0">
                <a:solidFill>
                  <a:srgbClr val="FF0000"/>
                </a:solidFill>
              </a:rPr>
              <a:t/>
            </a:r>
            <a:br>
              <a:rPr lang="fa-IR" dirty="0" smtClean="0">
                <a:solidFill>
                  <a:srgbClr val="FF0000"/>
                </a:solidFill>
              </a:rPr>
            </a:br>
            <a:endParaRPr lang="fa-IR" dirty="0">
              <a:solidFill>
                <a:srgbClr val="FF0000"/>
              </a:solidFill>
            </a:endParaRPr>
          </a:p>
        </p:txBody>
      </p:sp>
      <p:sp>
        <p:nvSpPr>
          <p:cNvPr id="3" name="Content Placeholder 2"/>
          <p:cNvSpPr>
            <a:spLocks noGrp="1"/>
          </p:cNvSpPr>
          <p:nvPr>
            <p:ph idx="1"/>
          </p:nvPr>
        </p:nvSpPr>
        <p:spPr>
          <a:xfrm>
            <a:off x="4495800" y="1554162"/>
            <a:ext cx="4495800" cy="4525963"/>
          </a:xfrm>
        </p:spPr>
        <p:txBody>
          <a:bodyPr>
            <a:normAutofit fontScale="62500" lnSpcReduction="20000"/>
          </a:bodyPr>
          <a:lstStyle/>
          <a:p>
            <a:pPr algn="just"/>
            <a:r>
              <a:rPr lang="fa-IR" b="1" dirty="0" smtClean="0"/>
              <a:t>مهندسي معكوس فرايند كشف اصول تكنولوژيك يك دستگاه، محصول و يا يك وسيله از طريق آناليز و بررسي اجزاي سازنده و يا عملكرد آن مي باشد. اين روش معمولا در مورد وسايل مكانيكي يا الكترونيكي، نرم افزار هاي كامپيوتري، مواد بيولوژيك و تركيبات شيميايي به كار مي رود. هر يك از اين موارد از هم مجزا شده و نحوه عملكرد ان به دقت اناليز مي شود. سپس تلاش مي شود كه وسيله يا برنامه جديدي ارايه شود كه دقيقا همان كار را انجام دهد اما از طريق كپي كردن همان قطعات نباشد.</a:t>
            </a:r>
            <a:endParaRPr lang="en-US" dirty="0" smtClean="0"/>
          </a:p>
          <a:p>
            <a:pPr algn="just"/>
            <a:endParaRPr lang="fa-IR" dirty="0"/>
          </a:p>
        </p:txBody>
      </p:sp>
      <p:pic>
        <p:nvPicPr>
          <p:cNvPr id="4" name="Picture 3" descr="http://mpi-ferrari.com/assets/images/reverse_engineering2.jpg"/>
          <p:cNvPicPr/>
          <p:nvPr/>
        </p:nvPicPr>
        <p:blipFill>
          <a:blip r:embed="rId2" cstate="print"/>
          <a:srcRect/>
          <a:stretch>
            <a:fillRect/>
          </a:stretch>
        </p:blipFill>
        <p:spPr bwMode="auto">
          <a:xfrm>
            <a:off x="0" y="2514600"/>
            <a:ext cx="4267200" cy="4343401"/>
          </a:xfrm>
          <a:prstGeom prst="rect">
            <a:avLst/>
          </a:prstGeom>
          <a:noFill/>
          <a:ln w="9525">
            <a:no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0"/>
            <a:ext cx="6324600" cy="838200"/>
          </a:xfrm>
        </p:spPr>
        <p:txBody>
          <a:bodyPr>
            <a:noAutofit/>
          </a:bodyPr>
          <a:lstStyle/>
          <a:p>
            <a:pPr algn="r"/>
            <a:r>
              <a:rPr lang="en-US" sz="4800" b="1" cap="none"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cs typeface="+mn-cs"/>
              </a:rPr>
              <a:t>(</a:t>
            </a:r>
            <a:r>
              <a:rPr lang="en-US" sz="4800" b="1" cap="none" dirty="0" err="1"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cs typeface="+mn-cs"/>
              </a:rPr>
              <a:t>Antropomorphism</a:t>
            </a:r>
            <a:r>
              <a:rPr lang="en-US" sz="4800" b="1" cap="none" dirty="0" smtClean="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cs typeface="+mn-cs"/>
              </a:rPr>
              <a:t> )</a:t>
            </a:r>
            <a:endParaRPr lang="fa-IR" sz="4800" b="1" cap="none"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cs typeface="+mn-cs"/>
            </a:endParaRPr>
          </a:p>
        </p:txBody>
      </p:sp>
      <p:sp>
        <p:nvSpPr>
          <p:cNvPr id="3" name="Content Placeholder 2"/>
          <p:cNvSpPr>
            <a:spLocks noGrp="1"/>
          </p:cNvSpPr>
          <p:nvPr>
            <p:ph idx="1"/>
          </p:nvPr>
        </p:nvSpPr>
        <p:spPr>
          <a:xfrm>
            <a:off x="4953000" y="1143000"/>
            <a:ext cx="4191000" cy="5562600"/>
          </a:xfrm>
        </p:spPr>
        <p:txBody>
          <a:bodyPr>
            <a:normAutofit fontScale="62500" lnSpcReduction="20000"/>
          </a:bodyPr>
          <a:lstStyle/>
          <a:p>
            <a:r>
              <a:rPr lang="fa-IR" dirty="0" smtClean="0"/>
              <a:t> </a:t>
            </a:r>
            <a:r>
              <a:rPr lang="fa-IR" b="1" dirty="0" smtClean="0">
                <a:solidFill>
                  <a:srgbClr val="0070C0"/>
                </a:solidFill>
              </a:rPr>
              <a:t>روش سي ام:</a:t>
            </a:r>
            <a:endParaRPr lang="en-US" b="1" dirty="0" smtClean="0">
              <a:solidFill>
                <a:srgbClr val="0070C0"/>
              </a:solidFill>
            </a:endParaRPr>
          </a:p>
          <a:p>
            <a:pPr algn="just"/>
            <a:r>
              <a:rPr lang="fa-IR" dirty="0" smtClean="0"/>
              <a:t>انتروپومورفیسم به معنای تمایل افراد به قایل شدن کیفیت انسانی برای حیوانات و اشیا بی جان است. مثلا شکل چراغ ها و سپر ماشین، بسیار هوشمندانه طراحی می شود. در مورد فولکس قورباغه ای علاوه بر استفاده از عامل "جذابیت" که در بالا ذکر شد، با طراحی چراغ  های جلو به شکل چشم های درشت و کودکانه انرا بیشتر مورد قبول مردم نموده است. </a:t>
            </a:r>
            <a:endParaRPr lang="en-US" dirty="0" smtClean="0"/>
          </a:p>
          <a:p>
            <a:pPr algn="just"/>
            <a:r>
              <a:rPr lang="fa-IR" dirty="0" smtClean="0"/>
              <a:t>تمرین: با بررسی محیط اطراف خود پنج وسیله و ابزاری را که  در طراحی انها از این روش استفاده شده نام ببرید. ایده تغییر پنج محصول موجود را بیان کنید که بتوان با استفاده از انتروپومورفیسم به شکل ابداعی تازه در اورد.</a:t>
            </a:r>
          </a:p>
          <a:p>
            <a:pPr algn="just"/>
            <a:endParaRPr lang="fa-IR" dirty="0"/>
          </a:p>
        </p:txBody>
      </p:sp>
      <p:pic>
        <p:nvPicPr>
          <p:cNvPr id="3074" name="Picture 2" descr="http://static.newworldencyclopedia.org/thumb/0/05/HONDA_ASIMO.jpg/250px-HONDA_ASIMO.jpg">
            <a:hlinkClick r:id="rId2"/>
          </p:cNvPr>
          <p:cNvPicPr>
            <a:picLocks noChangeAspect="1" noChangeArrowheads="1"/>
          </p:cNvPicPr>
          <p:nvPr/>
        </p:nvPicPr>
        <p:blipFill>
          <a:blip r:embed="rId3" cstate="print"/>
          <a:srcRect/>
          <a:stretch>
            <a:fillRect/>
          </a:stretch>
        </p:blipFill>
        <p:spPr bwMode="auto">
          <a:xfrm>
            <a:off x="0" y="3686174"/>
            <a:ext cx="2381250" cy="3171826"/>
          </a:xfrm>
          <a:prstGeom prst="rect">
            <a:avLst/>
          </a:prstGeom>
          <a:noFill/>
        </p:spPr>
      </p:pic>
      <p:pic>
        <p:nvPicPr>
          <p:cNvPr id="3078" name="Picture 6" descr="http://www.filmgazing.com/images/anthro1.png"/>
          <p:cNvPicPr>
            <a:picLocks noChangeAspect="1" noChangeArrowheads="1"/>
          </p:cNvPicPr>
          <p:nvPr/>
        </p:nvPicPr>
        <p:blipFill>
          <a:blip r:embed="rId4" cstate="print"/>
          <a:srcRect/>
          <a:stretch>
            <a:fillRect/>
          </a:stretch>
        </p:blipFill>
        <p:spPr bwMode="auto">
          <a:xfrm>
            <a:off x="152400" y="-152400"/>
            <a:ext cx="3219451" cy="3695700"/>
          </a:xfrm>
          <a:prstGeom prst="rect">
            <a:avLst/>
          </a:prstGeom>
          <a:noFill/>
        </p:spPr>
      </p:pic>
      <p:pic>
        <p:nvPicPr>
          <p:cNvPr id="3080" name="Picture 8" descr="http://flightline.highline.edu/videogame/anthropomorphism_files/image005.jpg"/>
          <p:cNvPicPr>
            <a:picLocks noChangeAspect="1" noChangeArrowheads="1"/>
          </p:cNvPicPr>
          <p:nvPr/>
        </p:nvPicPr>
        <p:blipFill>
          <a:blip r:embed="rId5" cstate="print"/>
          <a:srcRect/>
          <a:stretch>
            <a:fillRect/>
          </a:stretch>
        </p:blipFill>
        <p:spPr bwMode="auto">
          <a:xfrm>
            <a:off x="2438400" y="3657600"/>
            <a:ext cx="2466975" cy="32004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r"/>
            <a:r>
              <a:rPr lang="fa-IR" b="1" cap="none" dirty="0" smtClean="0">
                <a:ln w="22225">
                  <a:solidFill>
                    <a:schemeClr val="accent2"/>
                  </a:solidFill>
                  <a:prstDash val="solid"/>
                </a:ln>
                <a:solidFill>
                  <a:srgbClr val="FF0000"/>
                </a:solidFill>
                <a:effectLst/>
              </a:rPr>
              <a:t> روانشناسی افراد موفق واقعی و سالم</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p:txBody>
          <a:bodyPr>
            <a:normAutofit fontScale="77500" lnSpcReduction="20000"/>
          </a:bodyPr>
          <a:lstStyle/>
          <a:p>
            <a:pPr algn="just"/>
            <a:endParaRPr lang="fa-IR" dirty="0"/>
          </a:p>
          <a:p>
            <a:pPr algn="just"/>
            <a:r>
              <a:rPr lang="fa-IR" dirty="0" smtClean="0"/>
              <a:t>احساس نياز </a:t>
            </a:r>
            <a:r>
              <a:rPr lang="fa-IR" dirty="0"/>
              <a:t>به كسب موفقيت در آنها شديد است</a:t>
            </a:r>
            <a:r>
              <a:rPr lang="fa-IR" dirty="0" smtClean="0"/>
              <a:t>،</a:t>
            </a:r>
          </a:p>
          <a:p>
            <a:pPr algn="just"/>
            <a:r>
              <a:rPr lang="fa-IR" dirty="0" smtClean="0"/>
              <a:t> </a:t>
            </a:r>
            <a:r>
              <a:rPr lang="fa-IR" dirty="0"/>
              <a:t>اهل قمار و برد و باختهاي سنگين نيستند</a:t>
            </a:r>
            <a:r>
              <a:rPr lang="fa-IR" dirty="0" smtClean="0"/>
              <a:t>،</a:t>
            </a:r>
          </a:p>
          <a:p>
            <a:pPr algn="just"/>
            <a:r>
              <a:rPr lang="fa-IR" dirty="0" smtClean="0"/>
              <a:t> </a:t>
            </a:r>
            <a:r>
              <a:rPr lang="fa-IR" dirty="0"/>
              <a:t>به هيچ وجه دوست ندارند كه در فرايند موفقيت شانس بياورند؛ زيرا موقعيتي كه در سايه شانس به دست آيد هيچ لذتي براي آنها به دنبال نخواهد داشت. </a:t>
            </a:r>
            <a:endParaRPr lang="fa-IR" dirty="0" smtClean="0"/>
          </a:p>
          <a:p>
            <a:pPr algn="just"/>
            <a:r>
              <a:rPr lang="fa-IR" dirty="0" smtClean="0"/>
              <a:t>اين </a:t>
            </a:r>
            <a:r>
              <a:rPr lang="fa-IR" dirty="0"/>
              <a:t>افراد بيشتر به دنبال انجام كارهايي هستند كه در اصطلاح هماورد طلب باشند. </a:t>
            </a:r>
            <a:endParaRPr lang="fa-IR" dirty="0" smtClean="0"/>
          </a:p>
          <a:p>
            <a:pPr algn="just"/>
            <a:r>
              <a:rPr lang="fa-IR" dirty="0" smtClean="0"/>
              <a:t>آنها </a:t>
            </a:r>
            <a:r>
              <a:rPr lang="fa-IR" dirty="0"/>
              <a:t>از خود پيروزي يا حل كردن يك مشكل لذت بيشتري مي برند تا اينكه به خاطر آن پاداش يا پول بيشتري دريافت كنند</a:t>
            </a:r>
            <a:r>
              <a:rPr lang="fa-IR" dirty="0" smtClean="0"/>
              <a:t>.</a:t>
            </a:r>
          </a:p>
          <a:p>
            <a:pPr algn="just"/>
            <a:r>
              <a:rPr lang="fa-IR" dirty="0" smtClean="0"/>
              <a:t> </a:t>
            </a:r>
            <a:r>
              <a:rPr lang="fa-IR" dirty="0"/>
              <a:t>اين افراد بيشتر به </a:t>
            </a:r>
            <a:r>
              <a:rPr lang="fa-IR" dirty="0" smtClean="0"/>
              <a:t>كارهایي كه </a:t>
            </a:r>
            <a:r>
              <a:rPr lang="fa-IR" dirty="0"/>
              <a:t>خود شخص مديريت كار را برعهده داشته باشد روي مي آورند</a:t>
            </a:r>
            <a:endParaRPr lang="en-US" dirty="0"/>
          </a:p>
        </p:txBody>
      </p:sp>
    </p:spTree>
    <p:extLst>
      <p:ext uri="{BB962C8B-B14F-4D97-AF65-F5344CB8AC3E}">
        <p14:creationId xmlns:p14="http://schemas.microsoft.com/office/powerpoint/2010/main" val="314345424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152400"/>
            <a:ext cx="5715000" cy="1295400"/>
          </a:xfrm>
        </p:spPr>
        <p:txBody>
          <a:bodyPr>
            <a:normAutofit fontScale="90000"/>
          </a:bodyPr>
          <a:lstStyle/>
          <a:p>
            <a:pPr algn="r"/>
            <a:r>
              <a:rPr lang="fa-IR" b="1" cap="none" dirty="0" smtClean="0">
                <a:ln w="12700">
                  <a:solidFill>
                    <a:schemeClr val="tx2">
                      <a:satMod val="155000"/>
                    </a:schemeClr>
                  </a:solidFill>
                  <a:prstDash val="solid"/>
                </a:ln>
                <a:solidFill>
                  <a:srgbClr val="337C02"/>
                </a:solidFill>
                <a:effectLst>
                  <a:outerShdw blurRad="41275" dist="20320" dir="1800000" algn="tl" rotWithShape="0">
                    <a:srgbClr val="000000">
                      <a:alpha val="40000"/>
                    </a:srgbClr>
                  </a:outerShdw>
                </a:effectLst>
                <a:cs typeface="+mn-cs"/>
              </a:rPr>
              <a:t>روش سي و يك: ضریب جذابیت</a:t>
            </a:r>
            <a:r>
              <a:rPr lang="en-US" b="1" cap="none" dirty="0" smtClean="0">
                <a:ln w="12700">
                  <a:solidFill>
                    <a:schemeClr val="tx2">
                      <a:satMod val="155000"/>
                    </a:schemeClr>
                  </a:solidFill>
                  <a:prstDash val="solid"/>
                </a:ln>
                <a:solidFill>
                  <a:srgbClr val="337C02"/>
                </a:solidFill>
                <a:effectLst>
                  <a:outerShdw blurRad="41275" dist="20320" dir="1800000" algn="tl" rotWithShape="0">
                    <a:srgbClr val="000000">
                      <a:alpha val="40000"/>
                    </a:srgbClr>
                  </a:outerShdw>
                </a:effectLst>
              </a:rPr>
              <a:t/>
            </a:r>
            <a:br>
              <a:rPr lang="en-US" b="1" cap="none" dirty="0" smtClean="0">
                <a:ln w="12700">
                  <a:solidFill>
                    <a:schemeClr val="tx2">
                      <a:satMod val="155000"/>
                    </a:schemeClr>
                  </a:solidFill>
                  <a:prstDash val="solid"/>
                </a:ln>
                <a:solidFill>
                  <a:srgbClr val="337C02"/>
                </a:solidFill>
                <a:effectLst>
                  <a:outerShdw blurRad="41275" dist="20320" dir="1800000" algn="tl" rotWithShape="0">
                    <a:srgbClr val="000000">
                      <a:alpha val="40000"/>
                    </a:srgbClr>
                  </a:outerShdw>
                </a:effectLst>
              </a:rPr>
            </a:br>
            <a:endParaRPr lang="fa-IR" b="1" cap="none" dirty="0">
              <a:ln w="12700">
                <a:solidFill>
                  <a:schemeClr val="tx2">
                    <a:satMod val="155000"/>
                  </a:schemeClr>
                </a:solidFill>
                <a:prstDash val="solid"/>
              </a:ln>
              <a:solidFill>
                <a:srgbClr val="337C02"/>
              </a:solidFill>
              <a:effectLst>
                <a:outerShdw blurRad="41275" dist="20320" dir="1800000" algn="tl" rotWithShape="0">
                  <a:srgbClr val="000000">
                    <a:alpha val="40000"/>
                  </a:srgbClr>
                </a:outerShdw>
              </a:effectLst>
            </a:endParaRPr>
          </a:p>
        </p:txBody>
      </p:sp>
      <p:sp>
        <p:nvSpPr>
          <p:cNvPr id="3" name="Content Placeholder 2"/>
          <p:cNvSpPr>
            <a:spLocks noGrp="1"/>
          </p:cNvSpPr>
          <p:nvPr>
            <p:ph idx="1"/>
          </p:nvPr>
        </p:nvSpPr>
        <p:spPr>
          <a:xfrm>
            <a:off x="3505200" y="1371600"/>
            <a:ext cx="5486400" cy="5486400"/>
          </a:xfrm>
        </p:spPr>
        <p:txBody>
          <a:bodyPr>
            <a:normAutofit fontScale="62500" lnSpcReduction="20000"/>
          </a:bodyPr>
          <a:lstStyle/>
          <a:p>
            <a:pPr algn="just"/>
            <a:r>
              <a:rPr lang="fa-IR" dirty="0" smtClean="0"/>
              <a:t>چه چیزی یک بچه گربه یا توله خرس را جذاب می کند؟  بیان شده که  بخش عمده جذابیت انها مربوط به ویژگی  هایی است که سبب تحریک غریزه والدینی در افراد می شود. با استفاده از عامل "جذابیت" می توان وسایل جدیدی ابداع کرد و یا وسایل موجود را جذاب تر و پر طرفدار تر ساخت.  این روش مخصوصا می تواند در ساخت اسباب بازی ها و وسایل تزیینی به ویژه در وسایل مورد  علاقه زنان و کودکان بکار گرفته شود. عروسک هایی به شکل خرس، قورباغه  یا میمون با چهره کودکانه، لیوانها و قاشق هایی که دارای دسته ای به شکل حیوانات هستند مثال هایی از کاربرد "جذابیت" است. </a:t>
            </a:r>
            <a:endParaRPr lang="en-US" dirty="0" smtClean="0"/>
          </a:p>
          <a:p>
            <a:r>
              <a:rPr lang="fa-IR" dirty="0" smtClean="0">
                <a:solidFill>
                  <a:srgbClr val="FF0000"/>
                </a:solidFill>
              </a:rPr>
              <a:t>تمرین: با بررسی محیط اطراف خود پنج وسیله و ابزاری را که  در طراحی انها از این روش استفاده شده نام ببرید. ایده تغییر پنج محصول موجود را بیان کنید که بتوان با استفاده از "جذابیت" به شکل ابداعی تازه در اورد.</a:t>
            </a:r>
            <a:endParaRPr lang="en-US" dirty="0" smtClean="0">
              <a:solidFill>
                <a:srgbClr val="FF0000"/>
              </a:solidFill>
            </a:endParaRPr>
          </a:p>
          <a:p>
            <a:r>
              <a:rPr lang="fa-IR" dirty="0" smtClean="0">
                <a:solidFill>
                  <a:srgbClr val="FF0000"/>
                </a:solidFill>
              </a:rPr>
              <a:t> </a:t>
            </a:r>
            <a:endParaRPr lang="en-US" dirty="0" smtClean="0">
              <a:solidFill>
                <a:srgbClr val="FF0000"/>
              </a:solidFill>
            </a:endParaRPr>
          </a:p>
          <a:p>
            <a:endParaRPr lang="fa-IR" dirty="0"/>
          </a:p>
        </p:txBody>
      </p:sp>
      <p:pic>
        <p:nvPicPr>
          <p:cNvPr id="2050" name="Picture 2" descr="http://ts1.mm.bing.net/th?id=I4881909493137692&amp;pid=1.5"/>
          <p:cNvPicPr>
            <a:picLocks noChangeAspect="1" noChangeArrowheads="1"/>
          </p:cNvPicPr>
          <p:nvPr/>
        </p:nvPicPr>
        <p:blipFill>
          <a:blip r:embed="rId2" cstate="print"/>
          <a:srcRect/>
          <a:stretch>
            <a:fillRect/>
          </a:stretch>
        </p:blipFill>
        <p:spPr bwMode="auto">
          <a:xfrm>
            <a:off x="0" y="4041647"/>
            <a:ext cx="3352800" cy="2816353"/>
          </a:xfrm>
          <a:prstGeom prst="rect">
            <a:avLst/>
          </a:prstGeom>
          <a:noFill/>
        </p:spPr>
      </p:pic>
      <p:pic>
        <p:nvPicPr>
          <p:cNvPr id="2052" name="Picture 4" descr="http://ts3.mm.bing.net/th?id=I4806382505754714&amp;pid=1.5"/>
          <p:cNvPicPr>
            <a:picLocks noChangeAspect="1" noChangeArrowheads="1"/>
          </p:cNvPicPr>
          <p:nvPr/>
        </p:nvPicPr>
        <p:blipFill>
          <a:blip r:embed="rId3" cstate="print"/>
          <a:srcRect/>
          <a:stretch>
            <a:fillRect/>
          </a:stretch>
        </p:blipFill>
        <p:spPr bwMode="auto">
          <a:xfrm>
            <a:off x="0" y="0"/>
            <a:ext cx="3352800" cy="3352800"/>
          </a:xfrm>
          <a:prstGeom prst="rect">
            <a:avLst/>
          </a:prstGeom>
          <a:noFill/>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cap="none" dirty="0" smtClean="0">
                <a:ln w="12700">
                  <a:solidFill>
                    <a:schemeClr val="tx2">
                      <a:satMod val="155000"/>
                    </a:schemeClr>
                  </a:solidFill>
                  <a:prstDash val="solid"/>
                </a:ln>
                <a:solidFill>
                  <a:srgbClr val="337C02"/>
                </a:solidFill>
                <a:effectLst>
                  <a:outerShdw blurRad="41275" dist="20320" dir="1800000" algn="tl" rotWithShape="0">
                    <a:srgbClr val="000000">
                      <a:alpha val="40000"/>
                    </a:srgbClr>
                  </a:outerShdw>
                </a:effectLst>
              </a:rPr>
              <a:t>روش سي و دو: بازطراحی</a:t>
            </a:r>
            <a:endParaRPr lang="fa-IR" b="1" cap="none" dirty="0">
              <a:ln w="12700">
                <a:solidFill>
                  <a:schemeClr val="tx2">
                    <a:satMod val="155000"/>
                  </a:schemeClr>
                </a:solidFill>
                <a:prstDash val="solid"/>
              </a:ln>
              <a:solidFill>
                <a:srgbClr val="337C02"/>
              </a:solidFill>
              <a:effectLst>
                <a:outerShdw blurRad="41275" dist="20320" dir="1800000" algn="tl" rotWithShape="0">
                  <a:srgbClr val="000000">
                    <a:alpha val="40000"/>
                  </a:srgbClr>
                </a:outerShdw>
              </a:effectLst>
            </a:endParaRPr>
          </a:p>
        </p:txBody>
      </p:sp>
      <p:sp>
        <p:nvSpPr>
          <p:cNvPr id="3" name="Content Placeholder 2"/>
          <p:cNvSpPr>
            <a:spLocks noGrp="1"/>
          </p:cNvSpPr>
          <p:nvPr>
            <p:ph idx="1"/>
          </p:nvPr>
        </p:nvSpPr>
        <p:spPr>
          <a:xfrm>
            <a:off x="3276600" y="1447800"/>
            <a:ext cx="5715000" cy="5257800"/>
          </a:xfrm>
        </p:spPr>
        <p:txBody>
          <a:bodyPr>
            <a:normAutofit fontScale="85000" lnSpcReduction="20000"/>
          </a:bodyPr>
          <a:lstStyle/>
          <a:p>
            <a:pPr algn="just"/>
            <a:r>
              <a:rPr lang="fa-IR" dirty="0" smtClean="0"/>
              <a:t> اضافه کردن ابداعات تازه به محصولات موجود، به شکلی که باز طراحی واضحی در ان پدید اید، می تواند زمینه اختراعات باشد. مثلا،  یک اتوموبیل با افزایش قدرت موتور، افزودن نرم افزار های کنترل وسایل  موجود، طراحی ابسرد کن و ابگرمکن برای سرنشینان و تزیینات داخلی نمونه هایی از این موارد اند.  </a:t>
            </a:r>
            <a:endParaRPr lang="en-US" dirty="0" smtClean="0"/>
          </a:p>
          <a:p>
            <a:pPr algn="just"/>
            <a:r>
              <a:rPr lang="fa-IR" dirty="0" smtClean="0"/>
              <a:t>تمرین: با بررسی خودرو خود پنج وسیله و ابزاری را که  در بازطراحی اتوموبیل استفاده شده نام ببرید. ایده بازطراحی پنج محصول را بیان کنیدکه بتوان با استفاده از ان در خودرو به شکل ابداعی تازه و کاربردی در اورد </a:t>
            </a:r>
            <a:endParaRPr lang="en-US" dirty="0" smtClean="0"/>
          </a:p>
          <a:p>
            <a:endParaRPr lang="fa-IR" dirty="0"/>
          </a:p>
        </p:txBody>
      </p:sp>
      <p:pic>
        <p:nvPicPr>
          <p:cNvPr id="1028" name="Picture 4" descr="http://creativeroots.org/wp-content/uploads/2011/12/Redesigning-traditional-Spanish-wineskins-1.jpg"/>
          <p:cNvPicPr>
            <a:picLocks noChangeAspect="1" noChangeArrowheads="1"/>
          </p:cNvPicPr>
          <p:nvPr/>
        </p:nvPicPr>
        <p:blipFill>
          <a:blip r:embed="rId2" cstate="print"/>
          <a:srcRect/>
          <a:stretch>
            <a:fillRect/>
          </a:stretch>
        </p:blipFill>
        <p:spPr bwMode="auto">
          <a:xfrm>
            <a:off x="-1" y="3657600"/>
            <a:ext cx="2611031" cy="1600200"/>
          </a:xfrm>
          <a:prstGeom prst="rect">
            <a:avLst/>
          </a:prstGeom>
          <a:noFill/>
        </p:spPr>
      </p:pic>
      <p:pic>
        <p:nvPicPr>
          <p:cNvPr id="1030" name="Picture 6" descr="http://www.carblogreview.com/wp-content/uploads/2010/11/Honda-Air-Car-Concept-Car-Redesign.jpg"/>
          <p:cNvPicPr>
            <a:picLocks noChangeAspect="1" noChangeArrowheads="1"/>
          </p:cNvPicPr>
          <p:nvPr/>
        </p:nvPicPr>
        <p:blipFill>
          <a:blip r:embed="rId3" cstate="print"/>
          <a:srcRect/>
          <a:stretch>
            <a:fillRect/>
          </a:stretch>
        </p:blipFill>
        <p:spPr bwMode="auto">
          <a:xfrm>
            <a:off x="-1" y="2"/>
            <a:ext cx="2709329" cy="1523998"/>
          </a:xfrm>
          <a:prstGeom prst="rect">
            <a:avLst/>
          </a:prstGeom>
          <a:noFill/>
        </p:spPr>
      </p:pic>
      <p:pic>
        <p:nvPicPr>
          <p:cNvPr id="1032" name="Picture 8" descr="http://s3files.core77.com/gallery/images/redesign0503.jpg"/>
          <p:cNvPicPr>
            <a:picLocks noChangeAspect="1" noChangeArrowheads="1"/>
          </p:cNvPicPr>
          <p:nvPr/>
        </p:nvPicPr>
        <p:blipFill>
          <a:blip r:embed="rId4" cstate="print"/>
          <a:srcRect/>
          <a:stretch>
            <a:fillRect/>
          </a:stretch>
        </p:blipFill>
        <p:spPr bwMode="auto">
          <a:xfrm>
            <a:off x="304800" y="1676400"/>
            <a:ext cx="2609385" cy="1828800"/>
          </a:xfrm>
          <a:prstGeom prst="rect">
            <a:avLst/>
          </a:prstGeom>
          <a:noFill/>
        </p:spPr>
      </p:pic>
      <p:pic>
        <p:nvPicPr>
          <p:cNvPr id="1034" name="Picture 10" descr="http://ts4.mm.bing.net/th?id=I4532393665036291&amp;pid=1.5"/>
          <p:cNvPicPr>
            <a:picLocks noChangeAspect="1" noChangeArrowheads="1"/>
          </p:cNvPicPr>
          <p:nvPr/>
        </p:nvPicPr>
        <p:blipFill>
          <a:blip r:embed="rId5" cstate="print"/>
          <a:srcRect/>
          <a:stretch>
            <a:fillRect/>
          </a:stretch>
        </p:blipFill>
        <p:spPr bwMode="auto">
          <a:xfrm>
            <a:off x="0" y="5173979"/>
            <a:ext cx="2286000" cy="1684021"/>
          </a:xfrm>
          <a:prstGeom prst="rect">
            <a:avLst/>
          </a:prstGeom>
          <a:noFill/>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0"/>
            <a:ext cx="3886200" cy="838200"/>
          </a:xfrm>
        </p:spPr>
        <p:txBody>
          <a:bodyPr>
            <a:noAutofit/>
          </a:bodyPr>
          <a:lstStyle/>
          <a:p>
            <a:pPr algn="r"/>
            <a:r>
              <a:rPr lang="fa-IR" b="1" cap="none" dirty="0" smtClean="0">
                <a:ln w="12700">
                  <a:solidFill>
                    <a:schemeClr val="tx2">
                      <a:satMod val="155000"/>
                    </a:schemeClr>
                  </a:solidFill>
                  <a:prstDash val="solid"/>
                </a:ln>
                <a:solidFill>
                  <a:srgbClr val="337C02"/>
                </a:solidFill>
                <a:effectLst>
                  <a:outerShdw blurRad="41275" dist="20320" dir="1800000" algn="tl" rotWithShape="0">
                    <a:srgbClr val="000000">
                      <a:alpha val="40000"/>
                    </a:srgbClr>
                  </a:outerShdw>
                </a:effectLst>
              </a:rPr>
              <a:t>روش سي و سه</a:t>
            </a:r>
            <a:r>
              <a:rPr lang="fa-IR" sz="8800" b="1" cap="none" dirty="0" smtClean="0">
                <a:ln w="12700">
                  <a:solidFill>
                    <a:schemeClr val="tx2">
                      <a:satMod val="155000"/>
                    </a:schemeClr>
                  </a:solidFill>
                  <a:prstDash val="solid"/>
                </a:ln>
                <a:solidFill>
                  <a:srgbClr val="337C02"/>
                </a:solidFill>
                <a:effectLst>
                  <a:outerShdw blurRad="41275" dist="20320" dir="1800000" algn="tl" rotWithShape="0">
                    <a:srgbClr val="000000">
                      <a:alpha val="40000"/>
                    </a:srgbClr>
                  </a:outerShdw>
                </a:effectLst>
              </a:rPr>
              <a:t> </a:t>
            </a:r>
            <a:r>
              <a:rPr lang="fa-IR" sz="2800"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:دقت در اطراف با فكر يافتن چيز هاي تازه</a:t>
            </a:r>
            <a:endParaRPr lang="fa-IR" sz="2800" dirty="0">
              <a:solidFill>
                <a:srgbClr val="FF0000"/>
              </a:solidFill>
            </a:endParaRPr>
          </a:p>
        </p:txBody>
      </p:sp>
      <p:sp>
        <p:nvSpPr>
          <p:cNvPr id="3" name="Content Placeholder 2"/>
          <p:cNvSpPr>
            <a:spLocks noGrp="1"/>
          </p:cNvSpPr>
          <p:nvPr>
            <p:ph idx="1"/>
          </p:nvPr>
        </p:nvSpPr>
        <p:spPr>
          <a:xfrm>
            <a:off x="5257800" y="1676400"/>
            <a:ext cx="3886200" cy="4419600"/>
          </a:xfrm>
          <a:ln>
            <a:solidFill>
              <a:schemeClr val="bg1"/>
            </a:solidFill>
          </a:ln>
        </p:spPr>
        <p:txBody>
          <a:bodyPr>
            <a:normAutofit fontScale="25000" lnSpcReduction="20000"/>
          </a:bodyPr>
          <a:lstStyle/>
          <a:p>
            <a:pPr algn="just"/>
            <a:r>
              <a:rPr lang="fa-IR" b="1" dirty="0" smtClean="0"/>
              <a:t/>
            </a:r>
            <a:br>
              <a:rPr lang="fa-IR" b="1" dirty="0" smtClean="0"/>
            </a:br>
            <a:r>
              <a:rPr lang="fa-IR" sz="8000" b="1" dirty="0" smtClean="0">
                <a:solidFill>
                  <a:srgbClr val="337C02"/>
                </a:solidFill>
              </a:rPr>
              <a:t>قهوه :</a:t>
            </a:r>
            <a:r>
              <a:rPr lang="fa-IR" sz="8000" b="1" dirty="0" smtClean="0"/>
              <a:t/>
            </a:r>
            <a:br>
              <a:rPr lang="fa-IR" sz="8000" b="1" dirty="0" smtClean="0"/>
            </a:br>
            <a:r>
              <a:rPr lang="fa-IR" sz="8000" dirty="0" smtClean="0"/>
              <a:t/>
            </a:r>
            <a:br>
              <a:rPr lang="fa-IR" sz="8000" dirty="0" smtClean="0"/>
            </a:br>
            <a:r>
              <a:rPr lang="fa-IR" sz="8000" dirty="0" smtClean="0">
                <a:ln w="12700">
                  <a:solidFill>
                    <a:schemeClr val="tx2">
                      <a:satMod val="155000"/>
                    </a:schemeClr>
                  </a:solidFill>
                  <a:prstDash val="solid"/>
                </a:ln>
                <a:solidFill>
                  <a:srgbClr val="337C02"/>
                </a:solidFill>
                <a:effectLst>
                  <a:outerShdw blurRad="41275" dist="20320" dir="1800000" algn="tl" rotWithShape="0">
                    <a:srgbClr val="000000">
                      <a:alpha val="40000"/>
                    </a:srgbClr>
                  </a:outerShdw>
                </a:effectLst>
              </a:rPr>
              <a:t>مي گویند چوپانی از اهالی اتیوپی یا حبشه متوجه شده بود که وقتی گوسفندانش از گیاهان قرمز رنگی که در اطرافشان روییده بود تغذیه می کنند، شادتر و سرحال تر از همیشه به نظر می رسند. چوپان بعد از بررسی و امتحان این گیاه آن را به یک پیشوای دینی نشان داد و در نهایت این گیاهان پس از سرخ شدن و جوشیدن به عنوان یک نوشیدنی مورد استفاده قرار گرفتند.</a:t>
            </a:r>
            <a:r>
              <a:rPr lang="fa-IR" sz="9600" dirty="0" smtClean="0">
                <a:ln w="12700">
                  <a:solidFill>
                    <a:schemeClr val="tx2">
                      <a:satMod val="155000"/>
                    </a:schemeClr>
                  </a:solidFill>
                  <a:prstDash val="solid"/>
                </a:ln>
                <a:solidFill>
                  <a:srgbClr val="337C02"/>
                </a:solidFill>
                <a:effectLst>
                  <a:outerShdw blurRad="41275" dist="20320" dir="1800000" algn="tl" rotWithShape="0">
                    <a:srgbClr val="000000">
                      <a:alpha val="40000"/>
                    </a:srgbClr>
                  </a:outerShdw>
                </a:effectLst>
              </a:rPr>
              <a:t/>
            </a:r>
            <a:br>
              <a:rPr lang="fa-IR" sz="9600" dirty="0" smtClean="0">
                <a:ln w="12700">
                  <a:solidFill>
                    <a:schemeClr val="tx2">
                      <a:satMod val="155000"/>
                    </a:schemeClr>
                  </a:solidFill>
                  <a:prstDash val="solid"/>
                </a:ln>
                <a:solidFill>
                  <a:srgbClr val="337C02"/>
                </a:solidFill>
                <a:effectLst>
                  <a:outerShdw blurRad="41275" dist="20320" dir="1800000" algn="tl" rotWithShape="0">
                    <a:srgbClr val="000000">
                      <a:alpha val="40000"/>
                    </a:srgbClr>
                  </a:outerShdw>
                </a:effectLst>
              </a:rPr>
            </a:br>
            <a:r>
              <a:rPr lang="fa-IR" sz="9600" b="1" dirty="0" smtClean="0"/>
              <a:t/>
            </a:r>
            <a:br>
              <a:rPr lang="fa-IR" sz="9600" b="1" dirty="0" smtClean="0"/>
            </a:br>
            <a:r>
              <a:rPr lang="fa-IR" sz="9600" b="1" dirty="0" smtClean="0"/>
              <a:t> </a:t>
            </a:r>
            <a:endParaRPr lang="fa-IR" sz="9600" dirty="0" smtClean="0"/>
          </a:p>
          <a:p>
            <a:r>
              <a:rPr lang="fa-IR" sz="9600" dirty="0" smtClean="0"/>
              <a:t/>
            </a:r>
            <a:br>
              <a:rPr lang="fa-IR" sz="9600" dirty="0" smtClean="0"/>
            </a:br>
            <a:r>
              <a:rPr lang="fa-IR" sz="9600" dirty="0" smtClean="0">
                <a:hlinkClick r:id="rId2"/>
              </a:rPr>
              <a:t/>
            </a:r>
            <a:br>
              <a:rPr lang="fa-IR" sz="9600" dirty="0" smtClean="0">
                <a:hlinkClick r:id="rId2"/>
              </a:rPr>
            </a:br>
            <a:endParaRPr lang="fa-IR" sz="9600" dirty="0" smtClean="0"/>
          </a:p>
          <a:p>
            <a:r>
              <a:rPr lang="fa-IR" sz="9600" dirty="0" smtClean="0"/>
              <a:t/>
            </a:r>
            <a:br>
              <a:rPr lang="fa-IR" sz="9600" dirty="0" smtClean="0"/>
            </a:br>
            <a:endParaRPr lang="fa-IR" sz="9600" dirty="0"/>
          </a:p>
        </p:txBody>
      </p:sp>
      <p:pic>
        <p:nvPicPr>
          <p:cNvPr id="1026" name="Picture 2" descr="http://khande-bazar.com/mataleb/91.02.02/ekhtera/8.jpg"/>
          <p:cNvPicPr>
            <a:picLocks noChangeAspect="1" noChangeArrowheads="1"/>
          </p:cNvPicPr>
          <p:nvPr/>
        </p:nvPicPr>
        <p:blipFill>
          <a:blip r:embed="rId3" cstate="print"/>
          <a:srcRect/>
          <a:stretch>
            <a:fillRect/>
          </a:stretch>
        </p:blipFill>
        <p:spPr bwMode="auto">
          <a:xfrm>
            <a:off x="0" y="4648200"/>
            <a:ext cx="2949976" cy="2209800"/>
          </a:xfrm>
          <a:prstGeom prst="rect">
            <a:avLst/>
          </a:prstGeom>
          <a:noFill/>
        </p:spPr>
      </p:pic>
      <p:pic>
        <p:nvPicPr>
          <p:cNvPr id="9218" name="Picture 2" descr="http://wdict.net/img/kaldi.jpg"/>
          <p:cNvPicPr>
            <a:picLocks noChangeAspect="1" noChangeArrowheads="1"/>
          </p:cNvPicPr>
          <p:nvPr/>
        </p:nvPicPr>
        <p:blipFill>
          <a:blip r:embed="rId4" cstate="print"/>
          <a:srcRect/>
          <a:stretch>
            <a:fillRect/>
          </a:stretch>
        </p:blipFill>
        <p:spPr bwMode="auto">
          <a:xfrm>
            <a:off x="0" y="0"/>
            <a:ext cx="5067300" cy="3959733"/>
          </a:xfrm>
          <a:prstGeom prst="rect">
            <a:avLst/>
          </a:prstGeom>
          <a:noFill/>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5334000" cy="838200"/>
          </a:xfrm>
        </p:spPr>
        <p:txBody>
          <a:bodyPr>
            <a:noAutofit/>
          </a:bodyPr>
          <a:lstStyle/>
          <a:p>
            <a:r>
              <a:rPr lang="fa-IR" sz="4000" b="1" cap="none" dirty="0" smtClean="0">
                <a:ln w="12700">
                  <a:solidFill>
                    <a:schemeClr val="tx2">
                      <a:satMod val="155000"/>
                    </a:schemeClr>
                  </a:solidFill>
                  <a:prstDash val="solid"/>
                </a:ln>
                <a:solidFill>
                  <a:srgbClr val="337C02"/>
                </a:solidFill>
                <a:effectLst>
                  <a:outerShdw blurRad="41275" dist="20320" dir="1800000" algn="tl" rotWithShape="0">
                    <a:srgbClr val="000000">
                      <a:alpha val="40000"/>
                    </a:srgbClr>
                  </a:outerShdw>
                </a:effectLst>
              </a:rPr>
              <a:t>روش سي و چهار </a:t>
            </a:r>
            <a:r>
              <a:rPr lang="fa-IR" sz="4000"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تغيير كاربري</a:t>
            </a:r>
            <a:endParaRPr lang="fa-IR" sz="9600" dirty="0">
              <a:solidFill>
                <a:srgbClr val="0070C0"/>
              </a:solidFill>
            </a:endParaRPr>
          </a:p>
        </p:txBody>
      </p:sp>
      <p:sp>
        <p:nvSpPr>
          <p:cNvPr id="3" name="Content Placeholder 2"/>
          <p:cNvSpPr>
            <a:spLocks noGrp="1"/>
          </p:cNvSpPr>
          <p:nvPr>
            <p:ph idx="1"/>
          </p:nvPr>
        </p:nvSpPr>
        <p:spPr>
          <a:xfrm>
            <a:off x="5029200" y="0"/>
            <a:ext cx="3962400" cy="6858000"/>
          </a:xfrm>
        </p:spPr>
        <p:txBody>
          <a:bodyPr>
            <a:normAutofit fontScale="77500" lnSpcReduction="20000"/>
          </a:bodyPr>
          <a:lstStyle/>
          <a:p>
            <a:pPr algn="just"/>
            <a:r>
              <a:rPr lang="fa-IR" b="1" dirty="0" smtClean="0">
                <a:solidFill>
                  <a:srgbClr val="FF0000"/>
                </a:solidFill>
              </a:rPr>
              <a:t>مایکرویو</a:t>
            </a:r>
            <a:r>
              <a:rPr lang="fa-IR" b="1" dirty="0" smtClean="0"/>
              <a:t/>
            </a:r>
            <a:br>
              <a:rPr lang="fa-IR" b="1" dirty="0" smtClean="0"/>
            </a:br>
            <a:r>
              <a:rPr lang="fa-IR" b="1" dirty="0" smtClean="0"/>
              <a:t/>
            </a:r>
            <a:br>
              <a:rPr lang="fa-IR" b="1" dirty="0" smtClean="0"/>
            </a:br>
            <a:r>
              <a:rPr lang="fa-IR" dirty="0" smtClean="0">
                <a:solidFill>
                  <a:schemeClr val="tx1"/>
                </a:solidFill>
              </a:rPr>
              <a:t>در سال 1945 یکی از مهندسان کارخانه ریتون، پرسی اسپنسر، هنگام کار با لامپ های مگنترون (که در سیستم های رادار نظامی به کار می رود) متوجه شد که شکلات داخل جیبش ذوب شده است. اسپنسرکه پرتوهای لامپ مگنترون را عامل ذوب شدن شکلات می دانست تصمیم به اختراع دستگاهی جدید به نام مایکرویو گرفت و بدین ترتیب اولین مایکرویو که 5 فوت ارتفاع داشت (!) به وجود آمد.</a:t>
            </a:r>
            <a:r>
              <a:rPr lang="fa-IR" b="1" dirty="0" smtClean="0">
                <a:solidFill>
                  <a:schemeClr val="tx1"/>
                </a:solidFill>
              </a:rPr>
              <a:t/>
            </a:r>
            <a:br>
              <a:rPr lang="fa-IR" b="1" dirty="0" smtClean="0">
                <a:solidFill>
                  <a:schemeClr val="tx1"/>
                </a:solidFill>
              </a:rPr>
            </a:br>
            <a:endParaRPr lang="fa-IR" dirty="0">
              <a:solidFill>
                <a:schemeClr val="tx1"/>
              </a:solidFill>
            </a:endParaRPr>
          </a:p>
        </p:txBody>
      </p:sp>
      <p:pic>
        <p:nvPicPr>
          <p:cNvPr id="95234" name="Picture 2" descr="http://khande-bazar.com/mataleb/91.02.02/ekhtera/3.jpg"/>
          <p:cNvPicPr>
            <a:picLocks noChangeAspect="1" noChangeArrowheads="1"/>
          </p:cNvPicPr>
          <p:nvPr/>
        </p:nvPicPr>
        <p:blipFill>
          <a:blip r:embed="rId2" cstate="print"/>
          <a:srcRect/>
          <a:stretch>
            <a:fillRect/>
          </a:stretch>
        </p:blipFill>
        <p:spPr bwMode="auto">
          <a:xfrm>
            <a:off x="0" y="4095749"/>
            <a:ext cx="3848100" cy="2762251"/>
          </a:xfrm>
          <a:prstGeom prst="rect">
            <a:avLst/>
          </a:prstGeom>
          <a:noFill/>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3352800" cy="3657600"/>
          </a:xfrm>
        </p:spPr>
        <p:txBody>
          <a:bodyPr>
            <a:normAutofit/>
          </a:bodyPr>
          <a:lstStyle/>
          <a:p>
            <a:r>
              <a:rPr lang="fa-IR"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سي و چهار:</a:t>
            </a:r>
            <a:br>
              <a:rPr lang="fa-IR"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br>
            <a:r>
              <a:rPr lang="fa-IR"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r>
            <a:br>
              <a:rPr lang="fa-IR"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br>
            <a:r>
              <a:rPr lang="fa-IR"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r>
            <a:br>
              <a:rPr lang="fa-IR"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br>
            <a:r>
              <a:rPr lang="fa-IR"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تغيير كاربري: راه حل تازه</a:t>
            </a:r>
            <a:endParaRPr lang="fa-IR" b="1" cap="none"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3" name="Content Placeholder 2"/>
          <p:cNvSpPr>
            <a:spLocks noGrp="1"/>
          </p:cNvSpPr>
          <p:nvPr>
            <p:ph idx="1"/>
          </p:nvPr>
        </p:nvSpPr>
        <p:spPr>
          <a:xfrm>
            <a:off x="4419600" y="0"/>
            <a:ext cx="4724400" cy="6477000"/>
          </a:xfrm>
        </p:spPr>
        <p:txBody>
          <a:bodyPr>
            <a:normAutofit fontScale="77500" lnSpcReduction="20000"/>
          </a:bodyPr>
          <a:lstStyle/>
          <a:p>
            <a:pPr algn="just"/>
            <a:r>
              <a:rPr lang="fa-IR" dirty="0" smtClean="0">
                <a:ln w="12700">
                  <a:noFill/>
                  <a:prstDash val="solid"/>
                </a:ln>
                <a:solidFill>
                  <a:srgbClr val="FF0000"/>
                </a:solidFill>
                <a:effectLst>
                  <a:outerShdw blurRad="41275" dist="20320" dir="1800000" algn="tl" rotWithShape="0">
                    <a:srgbClr val="000000">
                      <a:alpha val="40000"/>
                    </a:srgbClr>
                  </a:outerShdw>
                </a:effectLst>
              </a:rPr>
              <a:t>خمیر بازی </a:t>
            </a:r>
            <a:r>
              <a:rPr lang="fa-IR" dirty="0" smtClean="0">
                <a:ln w="12700">
                  <a:noFill/>
                  <a:prstDash val="solid"/>
                </a:ln>
                <a:solidFill>
                  <a:srgbClr val="337C02"/>
                </a:solidFill>
                <a:effectLst>
                  <a:outerShdw blurRad="41275" dist="20320" dir="1800000" algn="tl" rotWithShape="0">
                    <a:srgbClr val="000000">
                      <a:alpha val="40000"/>
                    </a:srgbClr>
                  </a:outerShdw>
                </a:effectLst>
              </a:rPr>
              <a:t>این ترکیب غیرسمی به دست نمی چسبد و می تواند چندین بار مورد استفاده قرار گیرد. این وسیله بازی در ابتدا ماده ای انعطاف پذیر وبتونه مانند بود و برای پاک کردن آثار زغال سنگ از کاغذدیواری به کار می رفت. پس از جنگ جهانی که گاز طبیعی جای زغال سنگ را گرفته بود و کاغذدیواری های قابل شستشو به بازار آمده بود، کمپانی تولید کننده این ماده که خود را در معرض خطر ورشکستگی می دید به فکر راه چاره افتاد و محصولات خود را به صورت خمیر بازی روانه بازار کرد.</a:t>
            </a:r>
            <a:br>
              <a:rPr lang="fa-IR" dirty="0" smtClean="0">
                <a:ln w="12700">
                  <a:noFill/>
                  <a:prstDash val="solid"/>
                </a:ln>
                <a:solidFill>
                  <a:srgbClr val="337C02"/>
                </a:solidFill>
                <a:effectLst>
                  <a:outerShdw blurRad="41275" dist="20320" dir="1800000" algn="tl" rotWithShape="0">
                    <a:srgbClr val="000000">
                      <a:alpha val="40000"/>
                    </a:srgbClr>
                  </a:outerShdw>
                </a:effectLst>
              </a:rPr>
            </a:br>
            <a:endParaRPr lang="fa-IR" dirty="0">
              <a:ln w="12700">
                <a:noFill/>
                <a:prstDash val="solid"/>
              </a:ln>
              <a:solidFill>
                <a:srgbClr val="337C02"/>
              </a:solidFill>
              <a:effectLst>
                <a:outerShdw blurRad="41275" dist="20320" dir="1800000" algn="tl" rotWithShape="0">
                  <a:srgbClr val="000000">
                    <a:alpha val="40000"/>
                  </a:srgbClr>
                </a:outerShdw>
              </a:effectLst>
            </a:endParaRPr>
          </a:p>
        </p:txBody>
      </p:sp>
      <p:pic>
        <p:nvPicPr>
          <p:cNvPr id="93186" name="Picture 2" descr="http://khande-bazar.com/mataleb/91.02.02/ekhtera/6.jpg"/>
          <p:cNvPicPr>
            <a:picLocks noChangeAspect="1" noChangeArrowheads="1"/>
          </p:cNvPicPr>
          <p:nvPr/>
        </p:nvPicPr>
        <p:blipFill>
          <a:blip r:embed="rId2" cstate="print"/>
          <a:srcRect/>
          <a:stretch>
            <a:fillRect/>
          </a:stretch>
        </p:blipFill>
        <p:spPr bwMode="auto">
          <a:xfrm>
            <a:off x="0" y="3886200"/>
            <a:ext cx="4449753" cy="2971800"/>
          </a:xfrm>
          <a:prstGeom prst="rect">
            <a:avLst/>
          </a:prstGeom>
          <a:noFill/>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businessandleadership.com/fs/img/news/200810/rs-426x288/think-global.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81000" y="3200400"/>
            <a:ext cx="8534400" cy="381000"/>
          </a:xfrm>
        </p:spPr>
        <p:txBody>
          <a:bodyPr>
            <a:noAutofit/>
          </a:bodyPr>
          <a:lstStyle/>
          <a:p>
            <a:pPr lvl="0"/>
            <a:r>
              <a:rPr lang="fa-IR" sz="6000" b="1" cap="none"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روش سي و پنج : مسايل بزرگي كه شما خواهان حل ان هستید کدامست؟</a:t>
            </a:r>
            <a:r>
              <a:rPr lang="en-US" sz="6000" b="1" cap="none"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
            </a:r>
            <a:br>
              <a:rPr lang="en-US" sz="6000" b="1" cap="none"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br>
            <a:endParaRPr lang="fa-IR" sz="6000" b="1" cap="none"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5045931" y="0"/>
          <a:ext cx="4098069" cy="2819399"/>
        </p:xfrm>
        <a:graphic>
          <a:graphicData uri="http://schemas.openxmlformats.org/presentationml/2006/ole">
            <mc:AlternateContent xmlns:mc="http://schemas.openxmlformats.org/markup-compatibility/2006">
              <mc:Choice xmlns:v="urn:schemas-microsoft-com:vml" Requires="v">
                <p:oleObj spid="_x0000_s104538" name="Acrobat Document" r:id="rId3" imgW="8639102" imgH="5943380" progId="AcroExch.Document.11">
                  <p:embed/>
                </p:oleObj>
              </mc:Choice>
              <mc:Fallback>
                <p:oleObj name="Acrobat Document" r:id="rId3" imgW="8639102" imgH="5943380" progId="AcroExch.Document.11">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931" y="0"/>
                        <a:ext cx="4098069" cy="281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7" name="Picture 3" descr="E:\invention\jeld book 1.JPG"/>
          <p:cNvPicPr>
            <a:picLocks noChangeAspect="1" noChangeArrowheads="1"/>
          </p:cNvPicPr>
          <p:nvPr/>
        </p:nvPicPr>
        <p:blipFill>
          <a:blip r:embed="rId5" cstate="print"/>
          <a:srcRect/>
          <a:stretch>
            <a:fillRect/>
          </a:stretch>
        </p:blipFill>
        <p:spPr bwMode="auto">
          <a:xfrm>
            <a:off x="0" y="0"/>
            <a:ext cx="4962014" cy="6858000"/>
          </a:xfrm>
          <a:prstGeom prst="rect">
            <a:avLst/>
          </a:prstGeom>
          <a:noFill/>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graphicFrame>
        <p:nvGraphicFramePr>
          <p:cNvPr id="2050" name="Object 2"/>
          <p:cNvGraphicFramePr>
            <a:graphicFrameLocks noChangeAspect="1"/>
          </p:cNvGraphicFramePr>
          <p:nvPr/>
        </p:nvGraphicFramePr>
        <p:xfrm>
          <a:off x="108012" y="57880"/>
          <a:ext cx="8807388" cy="6314346"/>
        </p:xfrm>
        <a:graphic>
          <a:graphicData uri="http://schemas.openxmlformats.org/presentationml/2006/ole">
            <mc:AlternateContent xmlns:mc="http://schemas.openxmlformats.org/markup-compatibility/2006">
              <mc:Choice xmlns:v="urn:schemas-microsoft-com:vml" Requires="v">
                <p:oleObj spid="_x0000_s105562" name="Acrobat Document" r:id="rId3" imgW="8210477" imgH="5886340" progId="AcroExch.Document.11">
                  <p:embed/>
                </p:oleObj>
              </mc:Choice>
              <mc:Fallback>
                <p:oleObj name="Acrobat Document" r:id="rId3" imgW="8210477" imgH="5886340" progId="AcroExch.Document.11">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2" y="57880"/>
                        <a:ext cx="8807388" cy="6314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smtClean="0"/>
              <a:t>تحقیق، برنامه ریزی و تکمیل اختراع</a:t>
            </a:r>
            <a:r>
              <a:rPr lang="en-US" dirty="0" smtClean="0"/>
              <a:t/>
            </a:r>
            <a:br>
              <a:rPr lang="en-US" dirty="0" smtClean="0"/>
            </a:br>
            <a:endParaRPr lang="fa-IR" dirty="0"/>
          </a:p>
        </p:txBody>
      </p:sp>
      <p:sp>
        <p:nvSpPr>
          <p:cNvPr id="3" name="Content Placeholder 2"/>
          <p:cNvSpPr>
            <a:spLocks noGrp="1"/>
          </p:cNvSpPr>
          <p:nvPr>
            <p:ph idx="1"/>
          </p:nvPr>
        </p:nvSpPr>
        <p:spPr/>
        <p:txBody>
          <a:bodyPr>
            <a:normAutofit fontScale="92500" lnSpcReduction="20000"/>
          </a:bodyPr>
          <a:lstStyle/>
          <a:p>
            <a:r>
              <a:rPr lang="fa-IR" b="1" dirty="0" smtClean="0"/>
              <a:t>خلاصه روش های ساخت محصول </a:t>
            </a:r>
            <a:endParaRPr lang="en-US" dirty="0" smtClean="0"/>
          </a:p>
          <a:p>
            <a:pPr lvl="0"/>
            <a:r>
              <a:rPr lang="fa-IR" dirty="0" smtClean="0"/>
              <a:t>از بنیاد ملي نخبگان در محل زندگي خود کمک بگیرید.</a:t>
            </a:r>
            <a:endParaRPr lang="en-US" dirty="0" smtClean="0"/>
          </a:p>
          <a:p>
            <a:pPr lvl="0"/>
            <a:r>
              <a:rPr lang="fa-IR" dirty="0" smtClean="0"/>
              <a:t>سازمانی را بیابید که حق امتیاز اختراعتان را از شما بخرد. یعنی آن سازمان محصول را ساخته و می فروشد و شما برای این توافق نامه بر اساس حق اختراع سهم خود را خواهید گرفت.</a:t>
            </a:r>
            <a:endParaRPr lang="en-US" dirty="0" smtClean="0"/>
          </a:p>
          <a:p>
            <a:pPr lvl="0"/>
            <a:r>
              <a:rPr lang="fa-IR" dirty="0" smtClean="0"/>
              <a:t>با کارخانه ها تماس بگیرید و بپرسید تولید انبوه محصول شما چه مقدار هزینه در بر دارد.</a:t>
            </a:r>
            <a:endParaRPr lang="en-US" dirty="0" smtClean="0"/>
          </a:p>
          <a:p>
            <a:pPr lvl="0"/>
            <a:r>
              <a:rPr lang="fa-IR" dirty="0" smtClean="0"/>
              <a:t>خودتان محصولتان را بسازید. </a:t>
            </a:r>
            <a:endParaRPr 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fa-IR" dirty="0" smtClean="0"/>
              <a:t>خودتان محصولتان را بسازید. </a:t>
            </a:r>
            <a:r>
              <a:rPr lang="en-US" dirty="0" smtClean="0"/>
              <a:t/>
            </a:r>
            <a:br>
              <a:rPr lang="en-US" dirty="0" smtClean="0"/>
            </a:br>
            <a:endParaRPr lang="fa-IR" dirty="0"/>
          </a:p>
        </p:txBody>
      </p:sp>
      <p:sp>
        <p:nvSpPr>
          <p:cNvPr id="3" name="Content Placeholder 2"/>
          <p:cNvSpPr>
            <a:spLocks noGrp="1"/>
          </p:cNvSpPr>
          <p:nvPr>
            <p:ph idx="1"/>
          </p:nvPr>
        </p:nvSpPr>
        <p:spPr/>
        <p:txBody>
          <a:bodyPr>
            <a:normAutofit fontScale="85000" lnSpcReduction="10000"/>
          </a:bodyPr>
          <a:lstStyle/>
          <a:p>
            <a:pPr lvl="0"/>
            <a:r>
              <a:rPr lang="fa-IR" dirty="0" smtClean="0"/>
              <a:t>من درمورد چه چیزهایی باید مطالعه کنم تا به اختراع من کمک کند؟</a:t>
            </a:r>
            <a:endParaRPr lang="en-US" dirty="0" smtClean="0"/>
          </a:p>
          <a:p>
            <a:pPr lvl="0"/>
            <a:r>
              <a:rPr lang="fa-IR" dirty="0" smtClean="0"/>
              <a:t>برای حل کردن مشکلات احتمالی و برنامه ریزی با چه کسانی می توانم مشورت کنم؟</a:t>
            </a:r>
            <a:endParaRPr lang="en-US" dirty="0" smtClean="0"/>
          </a:p>
          <a:p>
            <a:pPr lvl="0"/>
            <a:r>
              <a:rPr lang="fa-IR" dirty="0" smtClean="0"/>
              <a:t>به چه وسایلی نیاز خواهم داشت؟</a:t>
            </a:r>
            <a:endParaRPr lang="en-US" dirty="0" smtClean="0"/>
          </a:p>
          <a:p>
            <a:pPr lvl="0"/>
            <a:r>
              <a:rPr lang="fa-IR" dirty="0" smtClean="0"/>
              <a:t>چگونه می توانم هزینه اختراعم را برآورد و کنترل کنم؟</a:t>
            </a:r>
            <a:endParaRPr lang="en-US" dirty="0" smtClean="0"/>
          </a:p>
          <a:p>
            <a:pPr lvl="0"/>
            <a:r>
              <a:rPr lang="fa-IR" dirty="0" smtClean="0"/>
              <a:t>از چه مراحلی باید عبور کنم؟</a:t>
            </a:r>
            <a:endParaRPr lang="en-US" dirty="0" smtClean="0"/>
          </a:p>
          <a:p>
            <a:pPr lvl="0"/>
            <a:r>
              <a:rPr lang="fa-IR" dirty="0" smtClean="0"/>
              <a:t>برای هر مرحله چقدر زمان دارم؟</a:t>
            </a:r>
            <a:endParaRPr lang="en-US" dirty="0" smtClean="0"/>
          </a:p>
          <a:p>
            <a:pPr lvl="0"/>
            <a:r>
              <a:rPr lang="fa-IR" dirty="0" smtClean="0"/>
              <a:t>چگونه می توانم مطمئن شوم که استفاده از اختراع من ایمن است؟</a:t>
            </a:r>
            <a:endParaRPr lang="en-US" dirty="0" smtClean="0"/>
          </a:p>
          <a:p>
            <a:endParaRPr lang="fa-I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71" y="32656"/>
            <a:ext cx="9122229" cy="1991997"/>
          </a:xfrm>
        </p:spPr>
        <p:style>
          <a:lnRef idx="2">
            <a:schemeClr val="accent1"/>
          </a:lnRef>
          <a:fillRef idx="1">
            <a:schemeClr val="lt1"/>
          </a:fillRef>
          <a:effectRef idx="0">
            <a:schemeClr val="accent1"/>
          </a:effectRef>
          <a:fontRef idx="minor">
            <a:schemeClr val="dk1"/>
          </a:fontRef>
        </p:style>
        <p:txBody>
          <a:bodyPr>
            <a:normAutofit fontScale="70000" lnSpcReduction="20000"/>
          </a:bodyPr>
          <a:lstStyle/>
          <a:p>
            <a:pPr algn="just" rtl="1"/>
            <a:r>
              <a:rPr lang="fa-IR" dirty="0">
                <a:ln w="0"/>
                <a:solidFill>
                  <a:schemeClr val="tx1"/>
                </a:solidFill>
                <a:effectLst>
                  <a:outerShdw blurRad="38100" dist="19050" dir="2700000" algn="tl" rotWithShape="0">
                    <a:schemeClr val="dk1">
                      <a:alpha val="40000"/>
                    </a:schemeClr>
                  </a:outerShdw>
                </a:effectLst>
                <a:cs typeface="+mj-cs"/>
              </a:rPr>
              <a:t>کریستف </a:t>
            </a:r>
            <a:r>
              <a:rPr lang="fa-IR" dirty="0" smtClean="0">
                <a:ln w="0"/>
                <a:solidFill>
                  <a:schemeClr val="tx1"/>
                </a:solidFill>
                <a:effectLst>
                  <a:outerShdw blurRad="38100" dist="19050" dir="2700000" algn="tl" rotWithShape="0">
                    <a:schemeClr val="dk1">
                      <a:alpha val="40000"/>
                    </a:schemeClr>
                  </a:outerShdw>
                </a:effectLst>
                <a:cs typeface="+mj-cs"/>
              </a:rPr>
              <a:t>کلمب </a:t>
            </a:r>
            <a:r>
              <a:rPr lang="fa-IR" dirty="0" err="1">
                <a:ln w="0"/>
                <a:solidFill>
                  <a:schemeClr val="tx1"/>
                </a:solidFill>
                <a:effectLst>
                  <a:outerShdw blurRad="38100" dist="19050" dir="2700000" algn="tl" rotWithShape="0">
                    <a:schemeClr val="dk1">
                      <a:alpha val="40000"/>
                    </a:schemeClr>
                  </a:outerShdw>
                </a:effectLst>
                <a:cs typeface="+mj-cs"/>
              </a:rPr>
              <a:t>سوداگر</a:t>
            </a:r>
            <a:r>
              <a:rPr lang="fa-IR" dirty="0">
                <a:ln w="0"/>
                <a:solidFill>
                  <a:schemeClr val="tx1"/>
                </a:solidFill>
                <a:effectLst>
                  <a:outerShdw blurRad="38100" dist="19050" dir="2700000" algn="tl" rotWithShape="0">
                    <a:schemeClr val="dk1">
                      <a:alpha val="40000"/>
                    </a:schemeClr>
                  </a:outerShdw>
                </a:effectLst>
                <a:cs typeface="+mj-cs"/>
              </a:rPr>
              <a:t> و دریانورد اهل </a:t>
            </a:r>
            <a:r>
              <a:rPr lang="fa-IR" dirty="0" smtClean="0">
                <a:ln w="0"/>
                <a:solidFill>
                  <a:schemeClr val="tx1"/>
                </a:solidFill>
                <a:effectLst>
                  <a:outerShdw blurRad="38100" dist="19050" dir="2700000" algn="tl" rotWithShape="0">
                    <a:schemeClr val="dk1">
                      <a:alpha val="40000"/>
                    </a:schemeClr>
                  </a:outerShdw>
                </a:effectLst>
                <a:cs typeface="+mj-cs"/>
              </a:rPr>
              <a:t>ایتالیا </a:t>
            </a:r>
            <a:r>
              <a:rPr lang="fa-IR" dirty="0">
                <a:ln w="0"/>
                <a:solidFill>
                  <a:schemeClr val="tx1"/>
                </a:solidFill>
                <a:effectLst>
                  <a:outerShdw blurRad="38100" dist="19050" dir="2700000" algn="tl" rotWithShape="0">
                    <a:schemeClr val="dk1">
                      <a:alpha val="40000"/>
                    </a:schemeClr>
                  </a:outerShdw>
                </a:effectLst>
                <a:cs typeface="+mj-cs"/>
              </a:rPr>
              <a:t>بود که بر حسب اتفاق </a:t>
            </a:r>
            <a:r>
              <a:rPr lang="fa-IR" dirty="0" err="1">
                <a:ln w="0"/>
                <a:solidFill>
                  <a:schemeClr val="tx1"/>
                </a:solidFill>
                <a:effectLst>
                  <a:outerShdw blurRad="38100" dist="19050" dir="2700000" algn="tl" rotWithShape="0">
                    <a:schemeClr val="dk1">
                      <a:alpha val="40000"/>
                    </a:schemeClr>
                  </a:outerShdw>
                </a:effectLst>
                <a:cs typeface="+mj-cs"/>
              </a:rPr>
              <a:t>قارهٔ</a:t>
            </a:r>
            <a:r>
              <a:rPr lang="fa-IR" dirty="0">
                <a:ln w="0"/>
                <a:solidFill>
                  <a:schemeClr val="tx1"/>
                </a:solidFill>
                <a:effectLst>
                  <a:outerShdw blurRad="38100" dist="19050" dir="2700000" algn="tl" rotWithShape="0">
                    <a:schemeClr val="dk1">
                      <a:alpha val="40000"/>
                    </a:schemeClr>
                  </a:outerShdw>
                </a:effectLst>
                <a:cs typeface="+mj-cs"/>
              </a:rPr>
              <a:t> آمریکا را کشف کرد. او که از طرف پادشاهی </a:t>
            </a:r>
            <a:r>
              <a:rPr lang="fa-IR" dirty="0" smtClean="0">
                <a:ln w="0"/>
                <a:solidFill>
                  <a:schemeClr val="tx1"/>
                </a:solidFill>
                <a:effectLst>
                  <a:outerShdw blurRad="38100" dist="19050" dir="2700000" algn="tl" rotWithShape="0">
                    <a:schemeClr val="dk1">
                      <a:alpha val="40000"/>
                    </a:schemeClr>
                  </a:outerShdw>
                </a:effectLst>
                <a:cs typeface="+mj-cs"/>
              </a:rPr>
              <a:t> اسپانیا</a:t>
            </a:r>
            <a:r>
              <a:rPr lang="en-US" dirty="0" smtClean="0">
                <a:ln w="0"/>
                <a:solidFill>
                  <a:schemeClr val="tx1"/>
                </a:solidFill>
                <a:effectLst>
                  <a:outerShdw blurRad="38100" dist="19050" dir="2700000" algn="tl" rotWithShape="0">
                    <a:schemeClr val="dk1">
                      <a:alpha val="40000"/>
                    </a:schemeClr>
                  </a:outerShdw>
                </a:effectLst>
                <a:cs typeface="+mj-cs"/>
              </a:rPr>
              <a:t> </a:t>
            </a:r>
            <a:r>
              <a:rPr lang="fa-IR" dirty="0" smtClean="0">
                <a:ln w="0"/>
                <a:solidFill>
                  <a:schemeClr val="tx1"/>
                </a:solidFill>
                <a:effectLst>
                  <a:outerShdw blurRad="38100" dist="19050" dir="2700000" algn="tl" rotWithShape="0">
                    <a:schemeClr val="dk1">
                      <a:alpha val="40000"/>
                    </a:schemeClr>
                  </a:outerShdw>
                </a:effectLst>
                <a:cs typeface="+mj-cs"/>
              </a:rPr>
              <a:t>مأموریت </a:t>
            </a:r>
            <a:r>
              <a:rPr lang="fa-IR" dirty="0">
                <a:ln w="0"/>
                <a:solidFill>
                  <a:schemeClr val="tx1"/>
                </a:solidFill>
                <a:effectLst>
                  <a:outerShdw blurRad="38100" dist="19050" dir="2700000" algn="tl" rotWithShape="0">
                    <a:schemeClr val="dk1">
                      <a:alpha val="40000"/>
                    </a:schemeClr>
                  </a:outerShdw>
                </a:effectLst>
                <a:cs typeface="+mj-cs"/>
              </a:rPr>
              <a:t>داشت تا راهی از سمت غرب به سوی </a:t>
            </a:r>
            <a:r>
              <a:rPr lang="fa-IR" dirty="0">
                <a:ln w="0"/>
                <a:solidFill>
                  <a:schemeClr val="tx1"/>
                </a:solidFill>
                <a:effectLst>
                  <a:outerShdw blurRad="38100" dist="19050" dir="2700000" algn="tl" rotWithShape="0">
                    <a:schemeClr val="dk1">
                      <a:alpha val="40000"/>
                    </a:schemeClr>
                  </a:outerShdw>
                </a:effectLst>
                <a:cs typeface="+mj-cs"/>
                <a:hlinkClick r:id="rId2" tooltip="هندوستان"/>
              </a:rPr>
              <a:t>هندوستان</a:t>
            </a:r>
            <a:r>
              <a:rPr lang="fa-IR" dirty="0">
                <a:ln w="0"/>
                <a:solidFill>
                  <a:schemeClr val="tx1"/>
                </a:solidFill>
                <a:effectLst>
                  <a:outerShdw blurRad="38100" dist="19050" dir="2700000" algn="tl" rotWithShape="0">
                    <a:schemeClr val="dk1">
                      <a:alpha val="40000"/>
                    </a:schemeClr>
                  </a:outerShdw>
                </a:effectLst>
                <a:cs typeface="+mj-cs"/>
              </a:rPr>
              <a:t> بیابد، در سال </a:t>
            </a:r>
            <a:r>
              <a:rPr lang="fa-IR" dirty="0">
                <a:ln w="0"/>
                <a:solidFill>
                  <a:schemeClr val="tx1"/>
                </a:solidFill>
                <a:effectLst>
                  <a:outerShdw blurRad="38100" dist="19050" dir="2700000" algn="tl" rotWithShape="0">
                    <a:schemeClr val="dk1">
                      <a:alpha val="40000"/>
                    </a:schemeClr>
                  </a:outerShdw>
                </a:effectLst>
                <a:cs typeface="+mj-cs"/>
                <a:hlinkClick r:id="rId3" tooltip="۱۴۹۲ میلادی"/>
              </a:rPr>
              <a:t>۱۴۹۲ میلادی</a:t>
            </a:r>
            <a:r>
              <a:rPr lang="fa-IR" dirty="0">
                <a:ln w="0"/>
                <a:solidFill>
                  <a:schemeClr val="tx1"/>
                </a:solidFill>
                <a:effectLst>
                  <a:outerShdw blurRad="38100" dist="19050" dir="2700000" algn="tl" rotWithShape="0">
                    <a:schemeClr val="dk1">
                      <a:alpha val="40000"/>
                    </a:schemeClr>
                  </a:outerShdw>
                </a:effectLst>
                <a:cs typeface="+mj-cs"/>
              </a:rPr>
              <a:t> با سه کشتی از عرض </a:t>
            </a:r>
            <a:r>
              <a:rPr lang="fa-IR" dirty="0">
                <a:ln w="0"/>
                <a:solidFill>
                  <a:schemeClr val="tx1"/>
                </a:solidFill>
                <a:effectLst>
                  <a:outerShdw blurRad="38100" dist="19050" dir="2700000" algn="tl" rotWithShape="0">
                    <a:schemeClr val="dk1">
                      <a:alpha val="40000"/>
                    </a:schemeClr>
                  </a:outerShdw>
                </a:effectLst>
                <a:cs typeface="+mj-cs"/>
                <a:hlinkClick r:id="rId4" tooltip="اقیانوس اطلس"/>
              </a:rPr>
              <a:t>اقیانوس اطلس</a:t>
            </a:r>
            <a:r>
              <a:rPr lang="fa-IR" dirty="0">
                <a:ln w="0"/>
                <a:solidFill>
                  <a:schemeClr val="tx1"/>
                </a:solidFill>
                <a:effectLst>
                  <a:outerShdw blurRad="38100" dist="19050" dir="2700000" algn="tl" rotWithShape="0">
                    <a:schemeClr val="dk1">
                      <a:alpha val="40000"/>
                    </a:schemeClr>
                  </a:outerShdw>
                </a:effectLst>
                <a:cs typeface="+mj-cs"/>
              </a:rPr>
              <a:t> گذشت اما به جای </a:t>
            </a:r>
            <a:r>
              <a:rPr lang="fa-IR" dirty="0">
                <a:ln w="0"/>
                <a:solidFill>
                  <a:schemeClr val="tx1"/>
                </a:solidFill>
                <a:effectLst>
                  <a:outerShdw blurRad="38100" dist="19050" dir="2700000" algn="tl" rotWithShape="0">
                    <a:schemeClr val="dk1">
                      <a:alpha val="40000"/>
                    </a:schemeClr>
                  </a:outerShdw>
                </a:effectLst>
                <a:cs typeface="+mj-cs"/>
                <a:hlinkClick r:id="rId5" tooltip="آسیا"/>
              </a:rPr>
              <a:t>آسیا</a:t>
            </a:r>
            <a:r>
              <a:rPr lang="fa-IR" dirty="0">
                <a:ln w="0"/>
                <a:solidFill>
                  <a:schemeClr val="tx1"/>
                </a:solidFill>
                <a:effectLst>
                  <a:outerShdw blurRad="38100" dist="19050" dir="2700000" algn="tl" rotWithShape="0">
                    <a:schemeClr val="dk1">
                      <a:alpha val="40000"/>
                    </a:schemeClr>
                  </a:outerShdw>
                </a:effectLst>
                <a:cs typeface="+mj-cs"/>
              </a:rPr>
              <a:t> به آمریکا رسید. کلمب هرگز ندانست که </a:t>
            </a:r>
            <a:r>
              <a:rPr lang="fa-IR" dirty="0" err="1" smtClean="0">
                <a:ln w="0"/>
                <a:solidFill>
                  <a:schemeClr val="tx1"/>
                </a:solidFill>
                <a:effectLst>
                  <a:outerShdw blurRad="38100" dist="19050" dir="2700000" algn="tl" rotWithShape="0">
                    <a:schemeClr val="dk1">
                      <a:alpha val="40000"/>
                    </a:schemeClr>
                  </a:outerShdw>
                </a:effectLst>
                <a:cs typeface="+mj-cs"/>
              </a:rPr>
              <a:t>قاره‌ای</a:t>
            </a:r>
            <a:r>
              <a:rPr lang="fa-IR" dirty="0" smtClean="0">
                <a:ln w="0"/>
                <a:solidFill>
                  <a:schemeClr val="tx1"/>
                </a:solidFill>
                <a:effectLst>
                  <a:outerShdw blurRad="38100" dist="19050" dir="2700000" algn="tl" rotWithShape="0">
                    <a:schemeClr val="dk1">
                      <a:alpha val="40000"/>
                    </a:schemeClr>
                  </a:outerShdw>
                </a:effectLst>
                <a:cs typeface="+mj-cs"/>
              </a:rPr>
              <a:t> </a:t>
            </a:r>
            <a:r>
              <a:rPr lang="fa-IR" dirty="0">
                <a:ln w="0"/>
                <a:solidFill>
                  <a:schemeClr val="tx1"/>
                </a:solidFill>
                <a:effectLst>
                  <a:outerShdw blurRad="38100" dist="19050" dir="2700000" algn="tl" rotWithShape="0">
                    <a:schemeClr val="dk1">
                      <a:alpha val="40000"/>
                    </a:schemeClr>
                  </a:outerShdw>
                </a:effectLst>
                <a:cs typeface="+mj-cs"/>
              </a:rPr>
              <a:t>ناشناخته را کشف کرده است</a:t>
            </a:r>
            <a:r>
              <a:rPr lang="fa-IR" dirty="0" smtClean="0">
                <a:ln w="0"/>
                <a:solidFill>
                  <a:schemeClr val="tx1"/>
                </a:solidFill>
                <a:effectLst>
                  <a:outerShdw blurRad="38100" dist="19050" dir="2700000" algn="tl" rotWithShape="0">
                    <a:schemeClr val="dk1">
                      <a:alpha val="40000"/>
                    </a:schemeClr>
                  </a:outerShdw>
                </a:effectLst>
                <a:cs typeface="+mj-cs"/>
              </a:rPr>
              <a:t>.</a:t>
            </a:r>
            <a:endParaRPr lang="en-US" dirty="0" smtClean="0">
              <a:ln w="0"/>
              <a:solidFill>
                <a:schemeClr val="tx1"/>
              </a:solidFill>
              <a:effectLst>
                <a:outerShdw blurRad="38100" dist="19050" dir="2700000" algn="tl" rotWithShape="0">
                  <a:schemeClr val="dk1">
                    <a:alpha val="40000"/>
                  </a:schemeClr>
                </a:outerShdw>
              </a:effectLst>
              <a:cs typeface="+mj-cs"/>
            </a:endParaRPr>
          </a:p>
          <a:p>
            <a:pPr algn="ctr" rtl="1"/>
            <a:r>
              <a:rPr lang="fa-IR" dirty="0" smtClean="0">
                <a:ln w="0"/>
                <a:solidFill>
                  <a:schemeClr val="tx1"/>
                </a:solidFill>
                <a:effectLst>
                  <a:outerShdw blurRad="38100" dist="19050" dir="2700000" algn="tl" rotWithShape="0">
                    <a:schemeClr val="dk1">
                      <a:alpha val="40000"/>
                    </a:schemeClr>
                  </a:outerShdw>
                </a:effectLst>
                <a:cs typeface="+mj-cs"/>
              </a:rPr>
              <a:t>5 هفته</a:t>
            </a:r>
            <a:endParaRPr lang="en-US" dirty="0">
              <a:ln w="0"/>
              <a:solidFill>
                <a:schemeClr val="tx1"/>
              </a:solidFill>
              <a:effectLst>
                <a:outerShdw blurRad="38100" dist="19050" dir="2700000" algn="tl" rotWithShape="0">
                  <a:schemeClr val="dk1">
                    <a:alpha val="40000"/>
                  </a:schemeClr>
                </a:outerShdw>
              </a:effectLst>
              <a:cs typeface="+mj-cs"/>
            </a:endParaRPr>
          </a:p>
        </p:txBody>
      </p:sp>
      <p:pic>
        <p:nvPicPr>
          <p:cNvPr id="1085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71" y="3063775"/>
            <a:ext cx="5464630" cy="3811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2042007"/>
            <a:ext cx="3657600" cy="4815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63516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1981200" cy="838200"/>
          </a:xfrm>
        </p:spPr>
        <p:txBody>
          <a:bodyPr>
            <a:normAutofit fontScale="90000"/>
          </a:bodyPr>
          <a:lstStyle/>
          <a:p>
            <a:r>
              <a:rPr lang="fa-IR" b="1" cap="none" dirty="0" smtClean="0">
                <a:ln w="12700">
                  <a:solidFill>
                    <a:schemeClr val="tx2">
                      <a:satMod val="155000"/>
                    </a:schemeClr>
                  </a:solidFill>
                  <a:prstDash val="solid"/>
                </a:ln>
                <a:solidFill>
                  <a:srgbClr val="337C02"/>
                </a:solidFill>
                <a:effectLst>
                  <a:outerShdw blurRad="41275" dist="20320" dir="1800000" algn="tl" rotWithShape="0">
                    <a:srgbClr val="000000">
                      <a:alpha val="40000"/>
                    </a:srgbClr>
                  </a:outerShdw>
                </a:effectLst>
              </a:rPr>
              <a:t>جدول تركيب مفاهيم</a:t>
            </a:r>
            <a:endParaRPr lang="fa-IR" b="1" cap="none" dirty="0">
              <a:ln w="12700">
                <a:solidFill>
                  <a:schemeClr val="tx2">
                    <a:satMod val="155000"/>
                  </a:schemeClr>
                </a:solidFill>
                <a:prstDash val="solid"/>
              </a:ln>
              <a:solidFill>
                <a:srgbClr val="337C02"/>
              </a:solidFill>
              <a:effectLst>
                <a:outerShdw blurRad="41275" dist="20320" dir="1800000" algn="tl" rotWithShape="0">
                  <a:srgbClr val="000000">
                    <a:alpha val="40000"/>
                  </a:srgbClr>
                </a:outerShdw>
              </a:effectLst>
            </a:endParaRPr>
          </a:p>
        </p:txBody>
      </p:sp>
      <p:graphicFrame>
        <p:nvGraphicFramePr>
          <p:cNvPr id="4" name="Content Placeholder 3"/>
          <p:cNvGraphicFramePr>
            <a:graphicFrameLocks noGrp="1"/>
          </p:cNvGraphicFramePr>
          <p:nvPr>
            <p:ph idx="1"/>
          </p:nvPr>
        </p:nvGraphicFramePr>
        <p:xfrm>
          <a:off x="1905000" y="1"/>
          <a:ext cx="7086602" cy="6858000"/>
        </p:xfrm>
        <a:graphic>
          <a:graphicData uri="http://schemas.openxmlformats.org/drawingml/2006/table">
            <a:tbl>
              <a:tblPr rtl="1"/>
              <a:tblGrid>
                <a:gridCol w="352477"/>
                <a:gridCol w="1067446"/>
                <a:gridCol w="1107502"/>
                <a:gridCol w="1141547"/>
                <a:gridCol w="1134536"/>
                <a:gridCol w="1141547"/>
                <a:gridCol w="1141547"/>
              </a:tblGrid>
              <a:tr h="286836">
                <a:tc>
                  <a:txBody>
                    <a:bodyPr/>
                    <a:lstStyle/>
                    <a:p>
                      <a:pPr algn="ctr" rtl="1">
                        <a:lnSpc>
                          <a:spcPct val="115000"/>
                        </a:lnSpc>
                        <a:spcAft>
                          <a:spcPts val="0"/>
                        </a:spcAft>
                      </a:pPr>
                      <a:endParaRPr lang="en-US" sz="1100" dirty="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800" b="1">
                          <a:latin typeface="Calibri"/>
                          <a:ea typeface="Calibri"/>
                          <a:cs typeface="Homa"/>
                        </a:rPr>
                        <a:t>1</a:t>
                      </a:r>
                      <a:endParaRPr lang="en-US" sz="11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800" b="1">
                          <a:latin typeface="Calibri"/>
                          <a:ea typeface="Calibri"/>
                          <a:cs typeface="Homa"/>
                        </a:rPr>
                        <a:t>2</a:t>
                      </a:r>
                      <a:endParaRPr lang="en-US" sz="11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800" b="1">
                          <a:latin typeface="Calibri"/>
                          <a:ea typeface="Calibri"/>
                          <a:cs typeface="Homa"/>
                        </a:rPr>
                        <a:t>3</a:t>
                      </a:r>
                      <a:endParaRPr lang="en-US" sz="11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800" b="1">
                          <a:latin typeface="Calibri"/>
                          <a:ea typeface="Calibri"/>
                          <a:cs typeface="Homa"/>
                        </a:rPr>
                        <a:t>4</a:t>
                      </a:r>
                      <a:endParaRPr lang="en-US" sz="11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800" b="1">
                          <a:latin typeface="Calibri"/>
                          <a:ea typeface="Calibri"/>
                          <a:cs typeface="Homa"/>
                        </a:rPr>
                        <a:t>5</a:t>
                      </a:r>
                      <a:endParaRPr lang="en-US" sz="11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800" b="1">
                          <a:latin typeface="Calibri"/>
                          <a:ea typeface="Calibri"/>
                          <a:cs typeface="Homa"/>
                        </a:rPr>
                        <a:t>6</a:t>
                      </a:r>
                      <a:endParaRPr lang="en-US" sz="11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1095194">
                <a:tc>
                  <a:txBody>
                    <a:bodyPr/>
                    <a:lstStyle/>
                    <a:p>
                      <a:pPr algn="ctr" rtl="1">
                        <a:lnSpc>
                          <a:spcPct val="115000"/>
                        </a:lnSpc>
                        <a:spcBef>
                          <a:spcPts val="2400"/>
                        </a:spcBef>
                        <a:spcAft>
                          <a:spcPts val="0"/>
                        </a:spcAft>
                      </a:pPr>
                      <a:r>
                        <a:rPr lang="fa-IR" sz="800" b="1">
                          <a:latin typeface="Calibri"/>
                          <a:ea typeface="Calibri"/>
                          <a:cs typeface="Homa"/>
                        </a:rPr>
                        <a:t>1</a:t>
                      </a:r>
                      <a:endParaRPr lang="en-US" sz="11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شكاف</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چتر نجات</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آواز</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لبخند</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ابر</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دندان</a:t>
                      </a:r>
                      <a:endParaRPr lang="en-US" sz="1000" dirty="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كوسه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چاه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بمب</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زبان</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گوش</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راديو</a:t>
                      </a:r>
                      <a:endParaRPr lang="en-US" sz="1000" dirty="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حلزون</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صابون</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حمام</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نشان افتخار</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مسابقه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انرژي</a:t>
                      </a:r>
                      <a:endParaRPr lang="en-US" sz="1000" dirty="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 جزيره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خلال دندان</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باكتري</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سردرد</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هواپيما</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پنجره</a:t>
                      </a:r>
                      <a:endParaRPr lang="en-US" sz="1000" dirty="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تلفن همراه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آگهي</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قهوه­خانه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فرمان</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ويلچر</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بيمارستان</a:t>
                      </a:r>
                      <a:endParaRPr lang="en-US" sz="1000" dirty="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لحن</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تهديد</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توهين</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زيردريايي</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شترمرغ</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زرافه</a:t>
                      </a:r>
                      <a:endParaRPr lang="en-US" sz="1000" dirty="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1095194">
                <a:tc>
                  <a:txBody>
                    <a:bodyPr/>
                    <a:lstStyle/>
                    <a:p>
                      <a:pPr algn="ctr" rtl="1">
                        <a:lnSpc>
                          <a:spcPct val="115000"/>
                        </a:lnSpc>
                        <a:spcBef>
                          <a:spcPts val="2400"/>
                        </a:spcBef>
                        <a:spcAft>
                          <a:spcPts val="0"/>
                        </a:spcAft>
                      </a:pPr>
                      <a:r>
                        <a:rPr lang="fa-IR" sz="800" b="1">
                          <a:latin typeface="Calibri"/>
                          <a:ea typeface="Calibri"/>
                          <a:cs typeface="Homa"/>
                        </a:rPr>
                        <a:t>2</a:t>
                      </a:r>
                      <a:endParaRPr lang="en-US" sz="11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رأي گيري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سطل</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پرش</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روزنامه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قورباغه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دريا</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چاقو</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سوپ</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بستني</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تلفن</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فرياد</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وكيل</a:t>
                      </a:r>
                      <a:endParaRPr lang="en-US" sz="1000" dirty="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انگشت­پا</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پيام</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خودكار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پرچم</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ساردين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سس</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تنيس</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توپ</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خز</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دود</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عينك</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چاي</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قرص</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ماما</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مجله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پوستر</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موش</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كافه</a:t>
                      </a:r>
                      <a:endParaRPr lang="en-US" sz="1000" dirty="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دانشگاه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داروخانه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گردن</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آغوش</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فيل</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تئاتر</a:t>
                      </a:r>
                      <a:endParaRPr lang="en-US" sz="1000" dirty="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1095194">
                <a:tc>
                  <a:txBody>
                    <a:bodyPr/>
                    <a:lstStyle/>
                    <a:p>
                      <a:pPr algn="ctr" rtl="1">
                        <a:lnSpc>
                          <a:spcPct val="115000"/>
                        </a:lnSpc>
                        <a:spcBef>
                          <a:spcPts val="1800"/>
                        </a:spcBef>
                        <a:spcAft>
                          <a:spcPts val="0"/>
                        </a:spcAft>
                      </a:pPr>
                      <a:r>
                        <a:rPr lang="fa-IR" sz="800" b="1">
                          <a:latin typeface="Calibri"/>
                          <a:ea typeface="Calibri"/>
                          <a:cs typeface="Homa"/>
                        </a:rPr>
                        <a:t>3</a:t>
                      </a:r>
                      <a:endParaRPr lang="en-US" sz="11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يخ</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اسب</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امتحان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خرگوش</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تلوزيون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فنجان</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پل</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غواص</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ني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شكر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موش</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كك</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نامه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كامپيوتر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مراسم تدفين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رژه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باند</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طبل</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موسيقي جاز</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اُپرا</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چلچراغ</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روح</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مراسم مذهبي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مقدس</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نژاد</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نردبان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جنگ</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(خوراك)كاري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قارچ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كِرِم</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سرباز</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آسمان­خراش</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قطار</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آسانسور</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نوشيدني</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شكم</a:t>
                      </a:r>
                      <a:endParaRPr lang="en-US" sz="1000" dirty="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1095194">
                <a:tc>
                  <a:txBody>
                    <a:bodyPr/>
                    <a:lstStyle/>
                    <a:p>
                      <a:pPr algn="ctr" rtl="1">
                        <a:lnSpc>
                          <a:spcPct val="115000"/>
                        </a:lnSpc>
                        <a:spcBef>
                          <a:spcPts val="1800"/>
                        </a:spcBef>
                        <a:spcAft>
                          <a:spcPts val="0"/>
                        </a:spcAft>
                      </a:pPr>
                      <a:r>
                        <a:rPr lang="fa-IR" sz="800" b="1">
                          <a:latin typeface="Calibri"/>
                          <a:ea typeface="Calibri"/>
                          <a:cs typeface="Homa"/>
                        </a:rPr>
                        <a:t>4</a:t>
                      </a:r>
                      <a:endParaRPr lang="en-US" sz="11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چمن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مار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سالن رقص</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كليد</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مداد</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دادگاه</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پادشاه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فرش</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سازدهني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لامپ</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سيم</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چكش</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سد</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پيكنيك</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نوشيدني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خوشه چين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عصا</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پرنده</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نجار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ضرب­المثل</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پيچ­گوشتي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شن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آتشفشان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ساحل</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باغ­وحش</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گوشه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تاس</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شرط­بندي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عيد</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تعطيلات</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سيل</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تاب</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قانون</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جك</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مسجد</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آتش­نشان</a:t>
                      </a:r>
                      <a:endParaRPr lang="en-US" sz="1000" dirty="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1095194">
                <a:tc>
                  <a:txBody>
                    <a:bodyPr/>
                    <a:lstStyle/>
                    <a:p>
                      <a:pPr algn="ctr" rtl="1">
                        <a:lnSpc>
                          <a:spcPct val="115000"/>
                        </a:lnSpc>
                        <a:spcBef>
                          <a:spcPts val="1800"/>
                        </a:spcBef>
                        <a:spcAft>
                          <a:spcPts val="0"/>
                        </a:spcAft>
                      </a:pPr>
                      <a:r>
                        <a:rPr lang="fa-IR" sz="800" b="1">
                          <a:latin typeface="Calibri"/>
                          <a:ea typeface="Calibri"/>
                          <a:cs typeface="Homa"/>
                        </a:rPr>
                        <a:t>5</a:t>
                      </a:r>
                      <a:endParaRPr lang="en-US" sz="11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كتاب</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زندان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رقص</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غذا</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مغازه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برج</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در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بام</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پلكان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باغ</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صندلي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سيرك</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تيتر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كيسه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سيب­زميني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گل­آفتاب­گردان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سيگار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مرطوب­كننده</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دامن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كودك</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ماه </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شربت</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نان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مو</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آدامس</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زنگ</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ميز</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قهوه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جشن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قايق تفريحي</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سايه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درد</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خنده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آرامگاه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اسفنج</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موج</a:t>
                      </a:r>
                      <a:endParaRPr lang="en-US" sz="1000" dirty="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1095194">
                <a:tc>
                  <a:txBody>
                    <a:bodyPr/>
                    <a:lstStyle/>
                    <a:p>
                      <a:pPr algn="ctr" rtl="1">
                        <a:lnSpc>
                          <a:spcPct val="115000"/>
                        </a:lnSpc>
                        <a:spcBef>
                          <a:spcPts val="1800"/>
                        </a:spcBef>
                        <a:spcAft>
                          <a:spcPts val="0"/>
                        </a:spcAft>
                      </a:pPr>
                      <a:r>
                        <a:rPr lang="fa-IR" sz="800" b="1">
                          <a:latin typeface="Calibri"/>
                          <a:ea typeface="Calibri"/>
                          <a:cs typeface="Homa"/>
                        </a:rPr>
                        <a:t>6</a:t>
                      </a:r>
                      <a:endParaRPr lang="en-US" sz="11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صفحه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عكس</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رز</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كاكتوس</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بيابان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ماهي</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دلقك</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سياسي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ميز</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رشوه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پليس</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مجسمه</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بيني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كفش</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ريسمان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قفس</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وان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نمك</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پنير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گربه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دايناسور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كانگورو</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آتش</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باد</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شكلات</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عروسي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خُر و پف</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كبوتر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گلف</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چنگال</a:t>
                      </a:r>
                      <a:endParaRPr lang="en-US" sz="100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بوكس</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تاج</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مدرسه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ديكشنري</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بانك</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پنكه</a:t>
                      </a:r>
                      <a:endParaRPr lang="en-US" sz="1000" dirty="0">
                        <a:latin typeface="Calibri"/>
                        <a:ea typeface="Calibri"/>
                        <a:cs typeface="Arial"/>
                      </a:endParaRPr>
                    </a:p>
                  </a:txBody>
                  <a:tcPr marL="67339" marR="67339"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676400" y="-1"/>
          <a:ext cx="6400800" cy="6858000"/>
        </p:xfrm>
        <a:graphic>
          <a:graphicData uri="http://schemas.openxmlformats.org/drawingml/2006/table">
            <a:tbl>
              <a:tblPr rtl="1"/>
              <a:tblGrid>
                <a:gridCol w="325266"/>
                <a:gridCol w="901290"/>
                <a:gridCol w="1035757"/>
                <a:gridCol w="1035757"/>
                <a:gridCol w="1035757"/>
                <a:gridCol w="1035757"/>
                <a:gridCol w="1031216"/>
              </a:tblGrid>
              <a:tr h="286836">
                <a:tc>
                  <a:txBody>
                    <a:bodyPr/>
                    <a:lstStyle/>
                    <a:p>
                      <a:pPr algn="ctr" rtl="1">
                        <a:lnSpc>
                          <a:spcPct val="115000"/>
                        </a:lnSpc>
                        <a:spcAft>
                          <a:spcPts val="0"/>
                        </a:spcAft>
                      </a:pPr>
                      <a:endParaRPr lang="en-US" sz="1100" dirty="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700" b="1">
                          <a:latin typeface="Calibri"/>
                          <a:ea typeface="Calibri"/>
                          <a:cs typeface="Homa"/>
                        </a:rPr>
                        <a:t>1</a:t>
                      </a:r>
                      <a:endParaRPr lang="en-US" sz="11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700" b="1">
                          <a:latin typeface="Calibri"/>
                          <a:ea typeface="Calibri"/>
                          <a:cs typeface="Homa"/>
                        </a:rPr>
                        <a:t>2</a:t>
                      </a:r>
                      <a:endParaRPr lang="en-US" sz="11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700" b="1">
                          <a:latin typeface="Calibri"/>
                          <a:ea typeface="Calibri"/>
                          <a:cs typeface="Homa"/>
                        </a:rPr>
                        <a:t>3</a:t>
                      </a:r>
                      <a:endParaRPr lang="en-US" sz="11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700" b="1">
                          <a:latin typeface="Calibri"/>
                          <a:ea typeface="Calibri"/>
                          <a:cs typeface="Homa"/>
                        </a:rPr>
                        <a:t>4</a:t>
                      </a:r>
                      <a:endParaRPr lang="en-US" sz="11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700" b="1">
                          <a:latin typeface="Calibri"/>
                          <a:ea typeface="Calibri"/>
                          <a:cs typeface="Homa"/>
                        </a:rPr>
                        <a:t>5</a:t>
                      </a:r>
                      <a:endParaRPr lang="en-US" sz="11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700" b="1">
                          <a:latin typeface="Calibri"/>
                          <a:ea typeface="Calibri"/>
                          <a:cs typeface="Homa"/>
                        </a:rPr>
                        <a:t>6</a:t>
                      </a:r>
                      <a:endParaRPr lang="en-US" sz="11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5194">
                <a:tc>
                  <a:txBody>
                    <a:bodyPr/>
                    <a:lstStyle/>
                    <a:p>
                      <a:pPr algn="ctr" rtl="1">
                        <a:lnSpc>
                          <a:spcPct val="115000"/>
                        </a:lnSpc>
                        <a:spcAft>
                          <a:spcPts val="0"/>
                        </a:spcAft>
                      </a:pPr>
                      <a:r>
                        <a:rPr lang="fa-IR" sz="700" b="1">
                          <a:latin typeface="Calibri"/>
                          <a:ea typeface="Calibri"/>
                          <a:cs typeface="Homa"/>
                        </a:rPr>
                        <a:t>1</a:t>
                      </a:r>
                      <a:endParaRPr lang="en-US" sz="11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كيف پول</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سوسيس</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عقاب</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ريسمان</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تخم­مرغ</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صدف خوراكي</a:t>
                      </a:r>
                      <a:endParaRPr lang="en-US" sz="1000" dirty="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مرغ</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تايپيست</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پتو</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استخر</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چاي كيسه­اي</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فلفل</a:t>
                      </a:r>
                      <a:endParaRPr lang="en-US" sz="1000" dirty="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توريست</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ملوان</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پيچ</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دمپايي</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قايق تفريحي</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سوزن</a:t>
                      </a:r>
                      <a:endParaRPr lang="en-US" sz="1000" dirty="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كُر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لاستيك</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مخروطي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گل</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صخره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خال</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كاميون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تخته اسكيت</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بوقلمون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پنكيك</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رادار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پلاستيك</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شوخي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سس كچاپ</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كنسرت</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صف</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ورق</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حباب</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5194">
                <a:tc>
                  <a:txBody>
                    <a:bodyPr/>
                    <a:lstStyle/>
                    <a:p>
                      <a:pPr algn="ctr" rtl="1">
                        <a:lnSpc>
                          <a:spcPct val="115000"/>
                        </a:lnSpc>
                        <a:spcAft>
                          <a:spcPts val="0"/>
                        </a:spcAft>
                      </a:pPr>
                      <a:r>
                        <a:rPr lang="fa-IR" sz="700" b="1">
                          <a:latin typeface="Calibri"/>
                          <a:ea typeface="Calibri"/>
                          <a:cs typeface="Homa"/>
                        </a:rPr>
                        <a:t>2</a:t>
                      </a:r>
                      <a:endParaRPr lang="en-US" sz="11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خلبان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آجر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آتش­نشان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مهندس</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دُرنا</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قلاب</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كره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دندان­پزشك</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تيله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ماسك</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تاب</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مغازه­ي</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اينترنت</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آبكش</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چراغ راهنمايي</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ستاره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زنجير</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تير</a:t>
                      </a:r>
                      <a:endParaRPr lang="en-US" sz="1000" dirty="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دودكش</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آشپزخانه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تخته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زنبور</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روزنامه­نگار</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كژدُم</a:t>
                      </a:r>
                      <a:endParaRPr lang="en-US" sz="1000" dirty="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جادوگر</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نقشه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ناف</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فرشته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نگهبان</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فيل</a:t>
                      </a:r>
                      <a:endParaRPr lang="en-US" sz="1000" dirty="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لاك­پشت</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ليزر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پرده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بليط</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اتوبوس</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گلوله</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5194">
                <a:tc>
                  <a:txBody>
                    <a:bodyPr/>
                    <a:lstStyle/>
                    <a:p>
                      <a:pPr algn="ctr" rtl="1">
                        <a:lnSpc>
                          <a:spcPct val="115000"/>
                        </a:lnSpc>
                        <a:spcAft>
                          <a:spcPts val="0"/>
                        </a:spcAft>
                      </a:pPr>
                      <a:r>
                        <a:rPr lang="fa-IR" sz="700" b="1">
                          <a:latin typeface="Calibri"/>
                          <a:ea typeface="Calibri"/>
                          <a:cs typeface="Homa"/>
                        </a:rPr>
                        <a:t>3</a:t>
                      </a:r>
                      <a:endParaRPr lang="en-US" sz="11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حلزون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ماهي­تابه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گردن­بند</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تخت</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قاشق</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ظرف</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راه­آهن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آواز</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اَلاكلنگ</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ترمومتر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قيچي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سفال</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سود</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آرزو</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ماليات</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فوتبال</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دود</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قير</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تونل</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بال</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صندل</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سبيل</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اَخم</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بالشت</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شعبده­باز</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آبنبات چوبي</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گل­دان</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شانه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تيغ</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تلسكوپ</a:t>
                      </a:r>
                      <a:endParaRPr lang="en-US" sz="1000" dirty="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آشوب</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خانواده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مأسسه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باند</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تخته شيرجه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عروسك </a:t>
                      </a:r>
                      <a:endParaRPr lang="en-US" sz="1000" dirty="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5194">
                <a:tc>
                  <a:txBody>
                    <a:bodyPr/>
                    <a:lstStyle/>
                    <a:p>
                      <a:pPr algn="ctr" rtl="1">
                        <a:lnSpc>
                          <a:spcPct val="115000"/>
                        </a:lnSpc>
                        <a:spcAft>
                          <a:spcPts val="0"/>
                        </a:spcAft>
                      </a:pPr>
                      <a:r>
                        <a:rPr lang="fa-IR" sz="700" b="1">
                          <a:latin typeface="Calibri"/>
                          <a:ea typeface="Calibri"/>
                          <a:cs typeface="Homa"/>
                        </a:rPr>
                        <a:t>4</a:t>
                      </a:r>
                      <a:endParaRPr lang="en-US" sz="11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خيمه­شب­بازي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ماشين­حساب</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كارت</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دست</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اجاق گاز</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داور</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ژاكت</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كمربند</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دگمه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زيپ</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دستمال</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بطري</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اژدها</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امنيت</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جوهر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استاديوم</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چرخ و فلك</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پيانو</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اُختاپوس</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بار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قاضي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گزارش</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طوطي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تابوت</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بشقاب پرنده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اسپاگتي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گوشت خوك</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قارچ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دانه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شتر</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لولا</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شلوار</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كشتي جنگي</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كبوتر</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ژنرال</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جاسوس</a:t>
                      </a:r>
                      <a:endParaRPr lang="en-US" sz="1000" dirty="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5194">
                <a:tc>
                  <a:txBody>
                    <a:bodyPr/>
                    <a:lstStyle/>
                    <a:p>
                      <a:pPr algn="ctr" rtl="1">
                        <a:lnSpc>
                          <a:spcPct val="115000"/>
                        </a:lnSpc>
                        <a:spcAft>
                          <a:spcPts val="0"/>
                        </a:spcAft>
                      </a:pPr>
                      <a:r>
                        <a:rPr lang="fa-IR" sz="700" b="1">
                          <a:latin typeface="Calibri"/>
                          <a:ea typeface="Calibri"/>
                          <a:cs typeface="Homa"/>
                        </a:rPr>
                        <a:t>5</a:t>
                      </a:r>
                      <a:endParaRPr lang="en-US" sz="11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ورزش</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چاي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قهوه­خانه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رادياتور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تصوير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پاكت نامه</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رودخانه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فروشنده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برچسب</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سي­دي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بلندگو</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خار</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مدال</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چيبس</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يخبندان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موز</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انتخابات</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اپيدمي</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جشن تولد</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تشويق</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خاطره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قفسه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ميكروسكوپ</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پري</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تانك</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بافتني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عطر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خزه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گيتار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رولت</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سنگ­ريزه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شبكه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قُلدر</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رَعد</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طوفان</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يونجه</a:t>
                      </a:r>
                      <a:endParaRPr lang="en-US" sz="1000" dirty="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5194">
                <a:tc>
                  <a:txBody>
                    <a:bodyPr/>
                    <a:lstStyle/>
                    <a:p>
                      <a:pPr algn="ctr" rtl="1">
                        <a:lnSpc>
                          <a:spcPct val="115000"/>
                        </a:lnSpc>
                        <a:spcAft>
                          <a:spcPts val="0"/>
                        </a:spcAft>
                      </a:pPr>
                      <a:r>
                        <a:rPr lang="fa-IR" sz="700" b="1">
                          <a:latin typeface="Calibri"/>
                          <a:ea typeface="Calibri"/>
                          <a:cs typeface="Homa"/>
                        </a:rPr>
                        <a:t>6</a:t>
                      </a:r>
                      <a:endParaRPr lang="en-US" sz="11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وام</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دلفين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موريانه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سوپر ماركت</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همبرگر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پوستر</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فِرني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كريستال</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ماشين پارچه­بافي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سوت</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گردو</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آسپيرين</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الاغ</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درشكه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شمشير</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بادبادك</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كراوات</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پاستيل</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غول</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گاو</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ماهواره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شايعه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دستمال كاغذي</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زغال­سنگ</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a:latin typeface="Calibri"/>
                          <a:ea typeface="Calibri"/>
                          <a:cs typeface="Homa"/>
                        </a:rPr>
                        <a:t>فرقان</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مترسك</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عسل</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غله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غلّه</a:t>
                      </a:r>
                      <a:endParaRPr lang="en-US" sz="1000">
                        <a:latin typeface="Calibri"/>
                        <a:ea typeface="Calibri"/>
                        <a:cs typeface="Arial"/>
                      </a:endParaRPr>
                    </a:p>
                    <a:p>
                      <a:pPr algn="ctr" rtl="1">
                        <a:lnSpc>
                          <a:spcPct val="115000"/>
                        </a:lnSpc>
                        <a:spcAft>
                          <a:spcPts val="0"/>
                        </a:spcAft>
                      </a:pPr>
                      <a:r>
                        <a:rPr lang="fa-IR" sz="1000" b="1">
                          <a:latin typeface="Calibri"/>
                          <a:ea typeface="Calibri"/>
                          <a:cs typeface="Homa"/>
                        </a:rPr>
                        <a:t>اردك</a:t>
                      </a:r>
                      <a:endParaRPr lang="en-US" sz="100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000" b="1" dirty="0">
                          <a:latin typeface="Calibri"/>
                          <a:ea typeface="Calibri"/>
                          <a:cs typeface="Homa"/>
                        </a:rPr>
                        <a:t>زين</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دُم</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عنكبوت</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هرم</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كتاب­خانه</a:t>
                      </a:r>
                      <a:endParaRPr lang="en-US" sz="1000" dirty="0">
                        <a:latin typeface="Calibri"/>
                        <a:ea typeface="Calibri"/>
                        <a:cs typeface="Arial"/>
                      </a:endParaRPr>
                    </a:p>
                    <a:p>
                      <a:pPr algn="ctr" rtl="1">
                        <a:lnSpc>
                          <a:spcPct val="115000"/>
                        </a:lnSpc>
                        <a:spcAft>
                          <a:spcPts val="0"/>
                        </a:spcAft>
                      </a:pPr>
                      <a:r>
                        <a:rPr lang="fa-IR" sz="1000" b="1" dirty="0">
                          <a:latin typeface="Calibri"/>
                          <a:ea typeface="Calibri"/>
                          <a:cs typeface="Homa"/>
                        </a:rPr>
                        <a:t>اسباب بازي</a:t>
                      </a:r>
                      <a:endParaRPr lang="en-US" sz="1000" dirty="0">
                        <a:latin typeface="Calibri"/>
                        <a:ea typeface="Calibri"/>
                        <a:cs typeface="Arial"/>
                      </a:endParaRPr>
                    </a:p>
                  </a:txBody>
                  <a:tcPr marL="67339" marR="673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3581400" cy="838200"/>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b="1" cap="none" dirty="0" smtClean="0">
                <a:ln w="22225">
                  <a:solidFill>
                    <a:schemeClr val="accent2"/>
                  </a:solidFill>
                  <a:prstDash val="solid"/>
                </a:ln>
                <a:solidFill>
                  <a:srgbClr val="FF0000"/>
                </a:solidFill>
                <a:effectLst/>
              </a:rPr>
              <a:t>Magellan </a:t>
            </a:r>
            <a:br>
              <a:rPr lang="en-US" b="1" cap="none" dirty="0" smtClean="0">
                <a:ln w="22225">
                  <a:solidFill>
                    <a:schemeClr val="accent2"/>
                  </a:solidFill>
                  <a:prstDash val="solid"/>
                </a:ln>
                <a:solidFill>
                  <a:srgbClr val="FF0000"/>
                </a:solidFill>
                <a:effectLst/>
              </a:rPr>
            </a:br>
            <a:r>
              <a:rPr lang="en-US" b="1" cap="none" dirty="0" smtClean="0">
                <a:ln w="22225">
                  <a:solidFill>
                    <a:schemeClr val="accent2"/>
                  </a:solidFill>
                  <a:prstDash val="solid"/>
                </a:ln>
                <a:solidFill>
                  <a:srgbClr val="FF0000"/>
                </a:solidFill>
                <a:effectLst/>
              </a:rPr>
              <a:t>1480-1521</a:t>
            </a:r>
            <a:endParaRPr lang="en-US" b="1" cap="none" dirty="0">
              <a:ln w="22225">
                <a:solidFill>
                  <a:schemeClr val="accent2"/>
                </a:solidFill>
                <a:prstDash val="solid"/>
              </a:ln>
              <a:solidFill>
                <a:srgbClr val="FF0000"/>
              </a:solidFill>
              <a:effectLst/>
            </a:endParaRPr>
          </a:p>
        </p:txBody>
      </p:sp>
      <p:sp>
        <p:nvSpPr>
          <p:cNvPr id="5" name="Content Placeholder 4"/>
          <p:cNvSpPr>
            <a:spLocks noGrp="1"/>
          </p:cNvSpPr>
          <p:nvPr>
            <p:ph idx="1"/>
          </p:nvPr>
        </p:nvSpPr>
        <p:spPr/>
        <p:txBody>
          <a:bodyPr/>
          <a:lstStyle/>
          <a:p>
            <a:endParaRPr lang="en-US" dirty="0"/>
          </a:p>
        </p:txBody>
      </p:sp>
      <p:pic>
        <p:nvPicPr>
          <p:cNvPr id="107522" name="Picture 2" descr="http://ts3.mm.bing.net/th?id=HN.607996704424529913&amp;pid=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 y="2828402"/>
            <a:ext cx="6063344" cy="4029598"/>
          </a:xfrm>
          <a:prstGeom prst="rect">
            <a:avLst/>
          </a:prstGeom>
          <a:noFill/>
          <a:extLst>
            <a:ext uri="{909E8E84-426E-40DD-AFC4-6F175D3DCCD1}">
              <a14:hiddenFill xmlns:a14="http://schemas.microsoft.com/office/drawing/2010/main">
                <a:solidFill>
                  <a:srgbClr val="FFFFFF"/>
                </a:solidFill>
              </a14:hiddenFill>
            </a:ext>
          </a:extLst>
        </p:spPr>
      </p:pic>
      <p:pic>
        <p:nvPicPr>
          <p:cNvPr id="1075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062" y="21770"/>
            <a:ext cx="4924625" cy="371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85388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2819400" cy="1782762"/>
          </a:xfrm>
        </p:spPr>
        <p:style>
          <a:lnRef idx="2">
            <a:schemeClr val="accent1"/>
          </a:lnRef>
          <a:fillRef idx="1">
            <a:schemeClr val="lt1"/>
          </a:fillRef>
          <a:effectRef idx="0">
            <a:schemeClr val="accent1"/>
          </a:effectRef>
          <a:fontRef idx="minor">
            <a:schemeClr val="dk1"/>
          </a:fontRef>
        </p:style>
        <p:txBody>
          <a:bodyPr>
            <a:normAutofit fontScale="90000"/>
          </a:bodyPr>
          <a:lstStyle/>
          <a:p>
            <a:pPr algn="r"/>
            <a:r>
              <a:rPr lang="fa-IR" sz="2400" b="1" cap="none" dirty="0" smtClean="0">
                <a:ln w="22225">
                  <a:solidFill>
                    <a:schemeClr val="accent2"/>
                  </a:solidFill>
                  <a:prstDash val="solid"/>
                </a:ln>
                <a:solidFill>
                  <a:srgbClr val="FF0000"/>
                </a:solidFill>
                <a:effectLst/>
              </a:rPr>
              <a:t>آیا ما به کشف جهان دست زده ایم؟</a:t>
            </a:r>
            <a:r>
              <a:rPr lang="en-US" sz="2400" b="1" cap="none" dirty="0" smtClean="0">
                <a:ln w="22225">
                  <a:solidFill>
                    <a:schemeClr val="accent2"/>
                  </a:solidFill>
                  <a:prstDash val="solid"/>
                </a:ln>
                <a:solidFill>
                  <a:srgbClr val="FF0000"/>
                </a:solidFill>
                <a:effectLst/>
              </a:rPr>
              <a:t/>
            </a:r>
            <a:br>
              <a:rPr lang="en-US" sz="2400" b="1" cap="none" dirty="0" smtClean="0">
                <a:ln w="22225">
                  <a:solidFill>
                    <a:schemeClr val="accent2"/>
                  </a:solidFill>
                  <a:prstDash val="solid"/>
                </a:ln>
                <a:solidFill>
                  <a:srgbClr val="FF0000"/>
                </a:solidFill>
                <a:effectLst/>
              </a:rPr>
            </a:br>
            <a:r>
              <a:rPr lang="fa-IR" sz="2400" b="1" cap="none" dirty="0" smtClean="0">
                <a:ln w="22225">
                  <a:solidFill>
                    <a:schemeClr val="accent2"/>
                  </a:solidFill>
                  <a:prstDash val="solid"/>
                </a:ln>
                <a:solidFill>
                  <a:srgbClr val="FF0000"/>
                </a:solidFill>
                <a:effectLst/>
              </a:rPr>
              <a:t/>
            </a:r>
            <a:br>
              <a:rPr lang="fa-IR" sz="2400" b="1" cap="none" dirty="0" smtClean="0">
                <a:ln w="22225">
                  <a:solidFill>
                    <a:schemeClr val="accent2"/>
                  </a:solidFill>
                  <a:prstDash val="solid"/>
                </a:ln>
                <a:solidFill>
                  <a:srgbClr val="FF0000"/>
                </a:solidFill>
                <a:effectLst/>
              </a:rPr>
            </a:br>
            <a:r>
              <a:rPr lang="fa-IR" sz="2400" b="1" cap="none" dirty="0" smtClean="0">
                <a:ln w="22225">
                  <a:solidFill>
                    <a:schemeClr val="accent2"/>
                  </a:solidFill>
                  <a:prstDash val="solid"/>
                </a:ln>
                <a:solidFill>
                  <a:srgbClr val="FF0000"/>
                </a:solidFill>
                <a:effectLst/>
              </a:rPr>
              <a:t>فتح قطب جنوب: </a:t>
            </a:r>
            <a:r>
              <a:rPr lang="en-US" sz="2400" b="1" cap="none" dirty="0">
                <a:ln w="22225">
                  <a:solidFill>
                    <a:schemeClr val="accent2"/>
                  </a:solidFill>
                  <a:prstDash val="solid"/>
                </a:ln>
                <a:solidFill>
                  <a:srgbClr val="FF0000"/>
                </a:solidFill>
                <a:effectLst/>
              </a:rPr>
              <a:t>1911</a:t>
            </a:r>
          </a:p>
        </p:txBody>
      </p:sp>
      <p:pic>
        <p:nvPicPr>
          <p:cNvPr id="1030" name="Picture 6" descr="http://www.aerenlund.dk/helte/images/amundsen_scott_map.jpg"/>
          <p:cNvPicPr>
            <a:picLocks noChangeAspect="1" noChangeArrowheads="1"/>
          </p:cNvPicPr>
          <p:nvPr/>
        </p:nvPicPr>
        <p:blipFill>
          <a:blip r:embed="rId2" cstate="print"/>
          <a:srcRect/>
          <a:stretch>
            <a:fillRect/>
          </a:stretch>
        </p:blipFill>
        <p:spPr bwMode="auto">
          <a:xfrm>
            <a:off x="21771" y="2258737"/>
            <a:ext cx="4038600" cy="4846322"/>
          </a:xfrm>
          <a:prstGeom prst="rect">
            <a:avLst/>
          </a:prstGeom>
          <a:noFill/>
        </p:spPr>
      </p:pic>
      <p:pic>
        <p:nvPicPr>
          <p:cNvPr id="1095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2864" y="32657"/>
            <a:ext cx="5810250"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0887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style>
          <a:lnRef idx="2">
            <a:schemeClr val="accent1"/>
          </a:lnRef>
          <a:fillRef idx="1">
            <a:schemeClr val="lt1"/>
          </a:fillRef>
          <a:effectRef idx="0">
            <a:schemeClr val="accent1"/>
          </a:effectRef>
          <a:fontRef idx="minor">
            <a:schemeClr val="dk1"/>
          </a:fontRef>
        </p:style>
        <p:txBody>
          <a:bodyPr/>
          <a:lstStyle/>
          <a:p>
            <a:r>
              <a:rPr lang="fa-IR" b="1" cap="none" dirty="0" smtClean="0">
                <a:ln w="22225">
                  <a:solidFill>
                    <a:schemeClr val="accent2"/>
                  </a:solidFill>
                  <a:prstDash val="solid"/>
                </a:ln>
                <a:solidFill>
                  <a:srgbClr val="FF0000"/>
                </a:solidFill>
                <a:effectLst/>
              </a:rPr>
              <a:t>انواع تنبلی</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p:txBody>
          <a:bodyPr>
            <a:normAutofit/>
          </a:bodyPr>
          <a:lstStyle/>
          <a:p>
            <a:pPr algn="r" rtl="1"/>
            <a:r>
              <a:rPr lang="fa-IR" dirty="0" smtClean="0"/>
              <a:t>طبقه </a:t>
            </a:r>
            <a:r>
              <a:rPr lang="fa-IR" dirty="0" err="1" smtClean="0"/>
              <a:t>بندي</a:t>
            </a:r>
            <a:r>
              <a:rPr lang="fa-IR" dirty="0" smtClean="0"/>
              <a:t> : </a:t>
            </a:r>
          </a:p>
          <a:p>
            <a:pPr algn="r" rtl="1"/>
            <a:endParaRPr lang="fa-IR" dirty="0"/>
          </a:p>
          <a:p>
            <a:pPr algn="r" rtl="1"/>
            <a:endParaRPr lang="fa-IR" dirty="0" smtClean="0"/>
          </a:p>
          <a:p>
            <a:pPr algn="r" rtl="1"/>
            <a:r>
              <a:rPr lang="fa-IR" dirty="0" err="1" smtClean="0"/>
              <a:t>تنبلي</a:t>
            </a:r>
            <a:r>
              <a:rPr lang="fa-IR" dirty="0" smtClean="0"/>
              <a:t> </a:t>
            </a:r>
            <a:r>
              <a:rPr lang="fa-IR" dirty="0" err="1" smtClean="0"/>
              <a:t>فردي</a:t>
            </a:r>
            <a:r>
              <a:rPr lang="fa-IR" dirty="0" smtClean="0"/>
              <a:t> </a:t>
            </a:r>
          </a:p>
          <a:p>
            <a:pPr algn="r" rtl="1"/>
            <a:r>
              <a:rPr lang="fa-IR" dirty="0" smtClean="0"/>
              <a:t> </a:t>
            </a:r>
            <a:r>
              <a:rPr lang="fa-IR" dirty="0" err="1" smtClean="0"/>
              <a:t>تنبلي</a:t>
            </a:r>
            <a:r>
              <a:rPr lang="fa-IR" dirty="0" smtClean="0"/>
              <a:t> </a:t>
            </a:r>
            <a:r>
              <a:rPr lang="fa-IR" dirty="0" err="1" smtClean="0"/>
              <a:t>اجتماعي</a:t>
            </a:r>
            <a:r>
              <a:rPr lang="fa-IR" dirty="0" smtClean="0"/>
              <a:t> </a:t>
            </a:r>
            <a:r>
              <a:rPr lang="en-US" dirty="0" smtClean="0"/>
              <a:t>(</a:t>
            </a:r>
            <a:endParaRPr lang="en-US" dirty="0"/>
          </a:p>
        </p:txBody>
      </p:sp>
    </p:spTree>
    <p:extLst>
      <p:ext uri="{BB962C8B-B14F-4D97-AF65-F5344CB8AC3E}">
        <p14:creationId xmlns:p14="http://schemas.microsoft.com/office/powerpoint/2010/main" val="22091959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181600"/>
          </a:xfrm>
        </p:spPr>
        <p:txBody>
          <a:bodyPr>
            <a:normAutofit/>
          </a:bodyPr>
          <a:lstStyle/>
          <a:p>
            <a:pPr algn="just" rtl="1"/>
            <a:r>
              <a:rPr lang="fa-IR" sz="3200" dirty="0">
                <a:latin typeface="Tahoma" pitchFamily="34" charset="0"/>
                <a:ea typeface="Tahoma" pitchFamily="34" charset="0"/>
                <a:cs typeface="Tahoma" pitchFamily="34" charset="0"/>
              </a:rPr>
              <a:t>جامعه </a:t>
            </a:r>
            <a:r>
              <a:rPr lang="fa-IR" sz="3200" dirty="0" err="1">
                <a:latin typeface="Tahoma" pitchFamily="34" charset="0"/>
                <a:ea typeface="Tahoma" pitchFamily="34" charset="0"/>
                <a:cs typeface="Tahoma" pitchFamily="34" charset="0"/>
              </a:rPr>
              <a:t>ايراني</a:t>
            </a:r>
            <a:r>
              <a:rPr lang="fa-IR" sz="3200" dirty="0">
                <a:latin typeface="Tahoma" pitchFamily="34" charset="0"/>
                <a:ea typeface="Tahoma" pitchFamily="34" charset="0"/>
                <a:cs typeface="Tahoma" pitchFamily="34" charset="0"/>
              </a:rPr>
              <a:t> </a:t>
            </a:r>
            <a:r>
              <a:rPr lang="fa-IR" sz="3200" dirty="0" err="1" smtClean="0">
                <a:latin typeface="Tahoma" pitchFamily="34" charset="0"/>
                <a:ea typeface="Tahoma" pitchFamily="34" charset="0"/>
                <a:cs typeface="Tahoma" pitchFamily="34" charset="0"/>
              </a:rPr>
              <a:t>مکررا</a:t>
            </a:r>
            <a:r>
              <a:rPr lang="fa-IR" sz="3200" dirty="0" smtClean="0">
                <a:latin typeface="Tahoma" pitchFamily="34" charset="0"/>
                <a:ea typeface="Tahoma" pitchFamily="34" charset="0"/>
                <a:cs typeface="Tahoma" pitchFamily="34" charset="0"/>
              </a:rPr>
              <a:t> مورد </a:t>
            </a:r>
            <a:r>
              <a:rPr lang="fa-IR" sz="3200" dirty="0">
                <a:latin typeface="Tahoma" pitchFamily="34" charset="0"/>
                <a:ea typeface="Tahoma" pitchFamily="34" charset="0"/>
                <a:cs typeface="Tahoma" pitchFamily="34" charset="0"/>
              </a:rPr>
              <a:t>نقد قرار گرفته و انتقادات </a:t>
            </a:r>
            <a:r>
              <a:rPr lang="fa-IR" sz="3200" dirty="0" err="1">
                <a:latin typeface="Tahoma" pitchFamily="34" charset="0"/>
                <a:ea typeface="Tahoma" pitchFamily="34" charset="0"/>
                <a:cs typeface="Tahoma" pitchFamily="34" charset="0"/>
              </a:rPr>
              <a:t>زيادي</a:t>
            </a:r>
            <a:r>
              <a:rPr lang="fa-IR" sz="3200" dirty="0">
                <a:latin typeface="Tahoma" pitchFamily="34" charset="0"/>
                <a:ea typeface="Tahoma" pitchFamily="34" charset="0"/>
                <a:cs typeface="Tahoma" pitchFamily="34" charset="0"/>
              </a:rPr>
              <a:t> به رفتار </a:t>
            </a:r>
            <a:r>
              <a:rPr lang="fa-IR" sz="3200" dirty="0" err="1" smtClean="0">
                <a:latin typeface="Tahoma" pitchFamily="34" charset="0"/>
                <a:ea typeface="Tahoma" pitchFamily="34" charset="0"/>
                <a:cs typeface="Tahoma" pitchFamily="34" charset="0"/>
              </a:rPr>
              <a:t>اجتماعي</a:t>
            </a:r>
            <a:r>
              <a:rPr lang="en-US" sz="3200" dirty="0" smtClean="0">
                <a:latin typeface="Tahoma" pitchFamily="34" charset="0"/>
                <a:ea typeface="Tahoma" pitchFamily="34" charset="0"/>
                <a:cs typeface="Tahoma" pitchFamily="34" charset="0"/>
              </a:rPr>
              <a:t> </a:t>
            </a:r>
            <a:r>
              <a:rPr lang="fa-IR" sz="3200" dirty="0" smtClean="0">
                <a:latin typeface="Tahoma" pitchFamily="34" charset="0"/>
                <a:ea typeface="Tahoma" pitchFamily="34" charset="0"/>
                <a:cs typeface="Tahoma" pitchFamily="34" charset="0"/>
              </a:rPr>
              <a:t>ما وارد</a:t>
            </a:r>
            <a:r>
              <a:rPr lang="en-US" sz="3200" dirty="0" smtClean="0">
                <a:latin typeface="Tahoma" pitchFamily="34" charset="0"/>
                <a:ea typeface="Tahoma" pitchFamily="34" charset="0"/>
                <a:cs typeface="Tahoma" pitchFamily="34" charset="0"/>
              </a:rPr>
              <a:t> </a:t>
            </a:r>
            <a:r>
              <a:rPr lang="fa-IR" sz="3200" dirty="0" smtClean="0">
                <a:latin typeface="Tahoma" pitchFamily="34" charset="0"/>
                <a:ea typeface="Tahoma" pitchFamily="34" charset="0"/>
                <a:cs typeface="Tahoma" pitchFamily="34" charset="0"/>
              </a:rPr>
              <a:t>است</a:t>
            </a:r>
            <a:r>
              <a:rPr lang="fa-IR" sz="3200" dirty="0">
                <a:latin typeface="Tahoma" pitchFamily="34" charset="0"/>
                <a:ea typeface="Tahoma" pitchFamily="34" charset="0"/>
                <a:cs typeface="Tahoma" pitchFamily="34" charset="0"/>
              </a:rPr>
              <a:t>. </a:t>
            </a:r>
            <a:endParaRPr lang="fa-IR" sz="3200" dirty="0" smtClean="0">
              <a:latin typeface="Tahoma" pitchFamily="34" charset="0"/>
              <a:ea typeface="Tahoma" pitchFamily="34" charset="0"/>
              <a:cs typeface="Tahoma" pitchFamily="34" charset="0"/>
            </a:endParaRPr>
          </a:p>
          <a:p>
            <a:pPr algn="just" rtl="1"/>
            <a:endParaRPr lang="en-US" sz="3200" dirty="0" smtClean="0">
              <a:latin typeface="Tahoma" pitchFamily="34" charset="0"/>
              <a:ea typeface="Tahoma" pitchFamily="34" charset="0"/>
              <a:cs typeface="Tahoma" pitchFamily="34" charset="0"/>
            </a:endParaRPr>
          </a:p>
          <a:p>
            <a:pPr algn="just" rtl="1"/>
            <a:r>
              <a:rPr lang="fa-IR" sz="3200" dirty="0" smtClean="0">
                <a:latin typeface="Tahoma" pitchFamily="34" charset="0"/>
                <a:ea typeface="Tahoma" pitchFamily="34" charset="0"/>
                <a:cs typeface="Tahoma" pitchFamily="34" charset="0"/>
              </a:rPr>
              <a:t>آیا شواهدی جامعه شناختی </a:t>
            </a:r>
            <a:r>
              <a:rPr lang="fa-IR" sz="3200" dirty="0">
                <a:latin typeface="Tahoma" pitchFamily="34" charset="0"/>
                <a:ea typeface="Tahoma" pitchFamily="34" charset="0"/>
                <a:cs typeface="Tahoma" pitchFamily="34" charset="0"/>
              </a:rPr>
              <a:t>بر ادعای </a:t>
            </a:r>
            <a:r>
              <a:rPr lang="fa-IR" sz="3200" dirty="0" smtClean="0">
                <a:latin typeface="Tahoma" pitchFamily="34" charset="0"/>
                <a:ea typeface="Tahoma" pitchFamily="34" charset="0"/>
                <a:cs typeface="Tahoma" pitchFamily="34" charset="0"/>
              </a:rPr>
              <a:t>ارائه </a:t>
            </a:r>
            <a:r>
              <a:rPr lang="fa-IR" sz="3200" dirty="0">
                <a:latin typeface="Tahoma" pitchFamily="34" charset="0"/>
                <a:ea typeface="Tahoma" pitchFamily="34" charset="0"/>
                <a:cs typeface="Tahoma" pitchFamily="34" charset="0"/>
              </a:rPr>
              <a:t>شده </a:t>
            </a:r>
            <a:r>
              <a:rPr lang="fa-IR" sz="3200" dirty="0" err="1">
                <a:latin typeface="Tahoma" pitchFamily="34" charset="0"/>
                <a:ea typeface="Tahoma" pitchFamily="34" charset="0"/>
                <a:cs typeface="Tahoma" pitchFamily="34" charset="0"/>
              </a:rPr>
              <a:t>براي</a:t>
            </a:r>
            <a:r>
              <a:rPr lang="fa-IR" sz="3200" dirty="0">
                <a:latin typeface="Tahoma" pitchFamily="34" charset="0"/>
                <a:ea typeface="Tahoma" pitchFamily="34" charset="0"/>
                <a:cs typeface="Tahoma" pitchFamily="34" charset="0"/>
              </a:rPr>
              <a:t> وجود </a:t>
            </a:r>
            <a:r>
              <a:rPr lang="fa-IR" sz="3200" dirty="0" err="1">
                <a:latin typeface="Tahoma" pitchFamily="34" charset="0"/>
                <a:ea typeface="Tahoma" pitchFamily="34" charset="0"/>
                <a:cs typeface="Tahoma" pitchFamily="34" charset="0"/>
              </a:rPr>
              <a:t>تنبلي</a:t>
            </a:r>
            <a:r>
              <a:rPr lang="fa-IR" sz="3200" dirty="0">
                <a:latin typeface="Tahoma" pitchFamily="34" charset="0"/>
                <a:ea typeface="Tahoma" pitchFamily="34" charset="0"/>
                <a:cs typeface="Tahoma" pitchFamily="34" charset="0"/>
              </a:rPr>
              <a:t> در </a:t>
            </a:r>
            <a:r>
              <a:rPr lang="fa-IR" sz="3200" dirty="0" err="1">
                <a:latin typeface="Tahoma" pitchFamily="34" charset="0"/>
                <a:ea typeface="Tahoma" pitchFamily="34" charset="0"/>
                <a:cs typeface="Tahoma" pitchFamily="34" charset="0"/>
              </a:rPr>
              <a:t>ايران</a:t>
            </a:r>
            <a:r>
              <a:rPr lang="fa-IR" sz="3200" dirty="0">
                <a:latin typeface="Tahoma" pitchFamily="34" charset="0"/>
                <a:ea typeface="Tahoma" pitchFamily="34" charset="0"/>
                <a:cs typeface="Tahoma" pitchFamily="34" charset="0"/>
              </a:rPr>
              <a:t> </a:t>
            </a:r>
            <a:r>
              <a:rPr lang="fa-IR" sz="3200" dirty="0" smtClean="0">
                <a:latin typeface="Tahoma" pitchFamily="34" charset="0"/>
                <a:ea typeface="Tahoma" pitchFamily="34" charset="0"/>
                <a:cs typeface="Tahoma" pitchFamily="34" charset="0"/>
              </a:rPr>
              <a:t>وجود دارد؟ </a:t>
            </a:r>
            <a:endParaRPr lang="en-US" sz="32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416014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1066800"/>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fa-IR" b="1" cap="none" dirty="0">
                <a:ln w="22225">
                  <a:solidFill>
                    <a:schemeClr val="accent2"/>
                  </a:solidFill>
                  <a:prstDash val="solid"/>
                </a:ln>
                <a:solidFill>
                  <a:srgbClr val="FF0000"/>
                </a:solidFill>
                <a:effectLst/>
              </a:rPr>
              <a:t>تنبلي فردي </a:t>
            </a:r>
            <a:r>
              <a:rPr lang="fa-IR" b="1" cap="none" dirty="0" smtClean="0">
                <a:ln w="22225">
                  <a:solidFill>
                    <a:schemeClr val="accent2"/>
                  </a:solidFill>
                  <a:prstDash val="solid"/>
                </a:ln>
                <a:solidFill>
                  <a:srgbClr val="FF0000"/>
                </a:solidFill>
                <a:effectLst/>
              </a:rPr>
              <a:t/>
            </a:r>
            <a:br>
              <a:rPr lang="fa-IR" b="1" cap="none" dirty="0" smtClean="0">
                <a:ln w="22225">
                  <a:solidFill>
                    <a:schemeClr val="accent2"/>
                  </a:solidFill>
                  <a:prstDash val="solid"/>
                </a:ln>
                <a:solidFill>
                  <a:srgbClr val="FF0000"/>
                </a:solidFill>
                <a:effectLst/>
              </a:rPr>
            </a:br>
            <a:r>
              <a:rPr lang="en-US" b="1" cap="none" dirty="0" smtClean="0">
                <a:ln w="22225">
                  <a:solidFill>
                    <a:schemeClr val="accent2"/>
                  </a:solidFill>
                  <a:prstDash val="solid"/>
                </a:ln>
                <a:solidFill>
                  <a:srgbClr val="FF0000"/>
                </a:solidFill>
                <a:effectLst/>
              </a:rPr>
              <a:t>temporal </a:t>
            </a:r>
            <a:r>
              <a:rPr lang="en-US" b="1" cap="none" dirty="0">
                <a:ln w="22225">
                  <a:solidFill>
                    <a:schemeClr val="accent2"/>
                  </a:solidFill>
                  <a:prstDash val="solid"/>
                </a:ln>
                <a:solidFill>
                  <a:srgbClr val="FF0000"/>
                </a:solidFill>
                <a:effectLst/>
              </a:rPr>
              <a:t>dilemma </a:t>
            </a:r>
          </a:p>
        </p:txBody>
      </p:sp>
      <p:sp>
        <p:nvSpPr>
          <p:cNvPr id="3" name="Content Placeholder 2"/>
          <p:cNvSpPr>
            <a:spLocks noGrp="1"/>
          </p:cNvSpPr>
          <p:nvPr>
            <p:ph idx="1"/>
          </p:nvPr>
        </p:nvSpPr>
        <p:spPr/>
        <p:txBody>
          <a:bodyPr>
            <a:normAutofit/>
          </a:bodyPr>
          <a:lstStyle/>
          <a:p>
            <a:pPr algn="just" rtl="1"/>
            <a:r>
              <a:rPr lang="fa-IR" dirty="0" err="1" smtClean="0"/>
              <a:t>حالتي</a:t>
            </a:r>
            <a:r>
              <a:rPr lang="fa-IR" dirty="0" smtClean="0"/>
              <a:t> است </a:t>
            </a:r>
            <a:r>
              <a:rPr lang="fa-IR" dirty="0" err="1"/>
              <a:t>كه</a:t>
            </a:r>
            <a:r>
              <a:rPr lang="fa-IR" dirty="0"/>
              <a:t> فرد </a:t>
            </a:r>
            <a:r>
              <a:rPr lang="fa-IR" dirty="0" err="1"/>
              <a:t>ميان</a:t>
            </a:r>
            <a:r>
              <a:rPr lang="fa-IR" dirty="0"/>
              <a:t> دو انتخاب </a:t>
            </a:r>
            <a:r>
              <a:rPr lang="fa-IR" dirty="0" err="1"/>
              <a:t>مخير</a:t>
            </a:r>
            <a:r>
              <a:rPr lang="fa-IR" dirty="0"/>
              <a:t> </a:t>
            </a:r>
            <a:r>
              <a:rPr lang="fa-IR" dirty="0" err="1"/>
              <a:t>مي</a:t>
            </a:r>
            <a:r>
              <a:rPr lang="fa-IR" dirty="0"/>
              <a:t> شود</a:t>
            </a:r>
            <a:r>
              <a:rPr lang="fa-IR" dirty="0" smtClean="0"/>
              <a:t>،  </a:t>
            </a:r>
            <a:r>
              <a:rPr lang="fa-IR" dirty="0" err="1"/>
              <a:t>يكي</a:t>
            </a:r>
            <a:r>
              <a:rPr lang="fa-IR" dirty="0"/>
              <a:t> لذت </a:t>
            </a:r>
            <a:r>
              <a:rPr lang="fa-IR" b="1" dirty="0" err="1"/>
              <a:t>آني</a:t>
            </a:r>
            <a:r>
              <a:rPr lang="fa-IR" dirty="0"/>
              <a:t> و </a:t>
            </a:r>
            <a:r>
              <a:rPr lang="fa-IR" dirty="0" err="1"/>
              <a:t>ديگري</a:t>
            </a:r>
            <a:r>
              <a:rPr lang="fa-IR" dirty="0"/>
              <a:t> </a:t>
            </a:r>
            <a:r>
              <a:rPr lang="fa-IR" dirty="0" err="1"/>
              <a:t>نفعي</a:t>
            </a:r>
            <a:r>
              <a:rPr lang="fa-IR" dirty="0"/>
              <a:t> </a:t>
            </a:r>
            <a:r>
              <a:rPr lang="fa-IR" dirty="0" err="1"/>
              <a:t>شخصي</a:t>
            </a:r>
            <a:r>
              <a:rPr lang="fa-IR" dirty="0"/>
              <a:t> در </a:t>
            </a:r>
            <a:r>
              <a:rPr lang="fa-IR" dirty="0" err="1" smtClean="0"/>
              <a:t>آينده</a:t>
            </a:r>
            <a:r>
              <a:rPr lang="fa-IR" dirty="0" smtClean="0"/>
              <a:t> </a:t>
            </a:r>
            <a:r>
              <a:rPr lang="fa-IR" b="1" dirty="0" smtClean="0"/>
              <a:t>آتی</a:t>
            </a:r>
            <a:r>
              <a:rPr lang="fa-IR" dirty="0" smtClean="0"/>
              <a:t> </a:t>
            </a:r>
            <a:r>
              <a:rPr lang="fa-IR" dirty="0" err="1"/>
              <a:t>كه</a:t>
            </a:r>
            <a:r>
              <a:rPr lang="fa-IR" dirty="0"/>
              <a:t> </a:t>
            </a:r>
            <a:r>
              <a:rPr lang="fa-IR" dirty="0" err="1"/>
              <a:t>براي</a:t>
            </a:r>
            <a:r>
              <a:rPr lang="fa-IR" dirty="0"/>
              <a:t> </a:t>
            </a:r>
            <a:r>
              <a:rPr lang="fa-IR" dirty="0" err="1"/>
              <a:t>كسب</a:t>
            </a:r>
            <a:r>
              <a:rPr lang="fa-IR" dirty="0"/>
              <a:t> آن نفع، </a:t>
            </a:r>
            <a:r>
              <a:rPr lang="fa-IR" dirty="0" err="1"/>
              <a:t>بايد</a:t>
            </a:r>
            <a:r>
              <a:rPr lang="fa-IR" dirty="0"/>
              <a:t> </a:t>
            </a:r>
            <a:r>
              <a:rPr lang="fa-IR" dirty="0" smtClean="0"/>
              <a:t>از </a:t>
            </a:r>
            <a:r>
              <a:rPr lang="fa-IR" dirty="0" err="1" smtClean="0"/>
              <a:t>اين</a:t>
            </a:r>
            <a:r>
              <a:rPr lang="fa-IR" dirty="0" smtClean="0"/>
              <a:t> </a:t>
            </a:r>
            <a:r>
              <a:rPr lang="fa-IR" dirty="0"/>
              <a:t>لذت گذشت. درس خواندن در </a:t>
            </a:r>
            <a:r>
              <a:rPr lang="fa-IR" dirty="0" err="1"/>
              <a:t>ايام</a:t>
            </a:r>
            <a:r>
              <a:rPr lang="fa-IR" dirty="0"/>
              <a:t> </a:t>
            </a:r>
            <a:r>
              <a:rPr lang="fa-IR" dirty="0" err="1"/>
              <a:t>نوجواني</a:t>
            </a:r>
            <a:r>
              <a:rPr lang="fa-IR" dirty="0"/>
              <a:t> و </a:t>
            </a:r>
            <a:r>
              <a:rPr lang="fa-IR" dirty="0" err="1"/>
              <a:t>جواني</a:t>
            </a:r>
            <a:r>
              <a:rPr lang="fa-IR" dirty="0"/>
              <a:t> </a:t>
            </a:r>
            <a:r>
              <a:rPr lang="fa-IR" dirty="0" err="1"/>
              <a:t>براي</a:t>
            </a:r>
            <a:r>
              <a:rPr lang="fa-IR" dirty="0"/>
              <a:t> </a:t>
            </a:r>
            <a:r>
              <a:rPr lang="fa-IR" dirty="0" err="1"/>
              <a:t>فراگيري</a:t>
            </a:r>
            <a:r>
              <a:rPr lang="fa-IR" dirty="0"/>
              <a:t> دانش، </a:t>
            </a:r>
            <a:r>
              <a:rPr lang="fa-IR" dirty="0" err="1"/>
              <a:t>قبولي</a:t>
            </a:r>
            <a:r>
              <a:rPr lang="fa-IR" dirty="0"/>
              <a:t> در </a:t>
            </a:r>
            <a:r>
              <a:rPr lang="fa-IR" dirty="0" err="1"/>
              <a:t>كنكور</a:t>
            </a:r>
            <a:r>
              <a:rPr lang="fa-IR" dirty="0"/>
              <a:t> و </a:t>
            </a:r>
            <a:r>
              <a:rPr lang="fa-IR" dirty="0" err="1"/>
              <a:t>كسب</a:t>
            </a:r>
            <a:r>
              <a:rPr lang="fa-IR" dirty="0"/>
              <a:t> تخصص، نمونه </a:t>
            </a:r>
            <a:r>
              <a:rPr lang="fa-IR" dirty="0" err="1"/>
              <a:t>هايي</a:t>
            </a:r>
            <a:r>
              <a:rPr lang="fa-IR" dirty="0"/>
              <a:t> از </a:t>
            </a:r>
            <a:r>
              <a:rPr lang="fa-IR" dirty="0" smtClean="0"/>
              <a:t>نفع </a:t>
            </a:r>
            <a:r>
              <a:rPr lang="fa-IR" dirty="0" err="1" smtClean="0"/>
              <a:t>هايي</a:t>
            </a:r>
            <a:r>
              <a:rPr lang="fa-IR" dirty="0" smtClean="0"/>
              <a:t> </a:t>
            </a:r>
            <a:r>
              <a:rPr lang="fa-IR" dirty="0"/>
              <a:t>است </a:t>
            </a:r>
            <a:r>
              <a:rPr lang="fa-IR" dirty="0" err="1"/>
              <a:t>كه</a:t>
            </a:r>
            <a:r>
              <a:rPr lang="fa-IR" dirty="0"/>
              <a:t> </a:t>
            </a:r>
            <a:r>
              <a:rPr lang="fa-IR" dirty="0" err="1"/>
              <a:t>براي</a:t>
            </a:r>
            <a:r>
              <a:rPr lang="fa-IR" dirty="0"/>
              <a:t> آن </a:t>
            </a:r>
            <a:r>
              <a:rPr lang="fa-IR" dirty="0" err="1"/>
              <a:t>بايد</a:t>
            </a:r>
            <a:r>
              <a:rPr lang="fa-IR" dirty="0"/>
              <a:t> از گفت و </a:t>
            </a:r>
            <a:r>
              <a:rPr lang="fa-IR" dirty="0" err="1"/>
              <a:t>شنودهاي</a:t>
            </a:r>
            <a:r>
              <a:rPr lang="fa-IR" dirty="0"/>
              <a:t> دوستانه، خواب شبانه، </a:t>
            </a:r>
            <a:r>
              <a:rPr lang="fa-IR" dirty="0" err="1"/>
              <a:t>تفريحات</a:t>
            </a:r>
            <a:r>
              <a:rPr lang="fa-IR" dirty="0"/>
              <a:t>، </a:t>
            </a:r>
            <a:r>
              <a:rPr lang="fa-IR" dirty="0" err="1"/>
              <a:t>تماشاي</a:t>
            </a:r>
            <a:r>
              <a:rPr lang="fa-IR" dirty="0"/>
              <a:t> </a:t>
            </a:r>
            <a:r>
              <a:rPr lang="fa-IR" dirty="0" err="1"/>
              <a:t>تلويزيون</a:t>
            </a:r>
            <a:r>
              <a:rPr lang="fa-IR" dirty="0"/>
              <a:t> و... گذشت.</a:t>
            </a:r>
            <a:endParaRPr lang="en-US" dirty="0"/>
          </a:p>
        </p:txBody>
      </p:sp>
    </p:spTree>
    <p:extLst>
      <p:ext uri="{BB962C8B-B14F-4D97-AF65-F5344CB8AC3E}">
        <p14:creationId xmlns:p14="http://schemas.microsoft.com/office/powerpoint/2010/main" val="32005446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274638"/>
            <a:ext cx="3810000" cy="1020762"/>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en-US" b="1" cap="none" dirty="0" smtClean="0">
                <a:ln w="22225">
                  <a:solidFill>
                    <a:schemeClr val="accent2"/>
                  </a:solidFill>
                  <a:prstDash val="solid"/>
                </a:ln>
                <a:solidFill>
                  <a:srgbClr val="FF0000"/>
                </a:solidFill>
                <a:effectLst/>
                <a:latin typeface="Tahoma" pitchFamily="34" charset="0"/>
                <a:cs typeface="Tahoma" pitchFamily="34" charset="0"/>
              </a:rPr>
              <a:t>John Hunter </a:t>
            </a:r>
            <a:r>
              <a:rPr lang="fa-IR" b="1" cap="none" dirty="0" smtClean="0">
                <a:ln w="22225">
                  <a:solidFill>
                    <a:schemeClr val="accent2"/>
                  </a:solidFill>
                  <a:prstDash val="solid"/>
                </a:ln>
                <a:solidFill>
                  <a:srgbClr val="FF0000"/>
                </a:solidFill>
                <a:effectLst/>
                <a:latin typeface="Tahoma" pitchFamily="34" charset="0"/>
                <a:cs typeface="Tahoma" pitchFamily="34" charset="0"/>
              </a:rPr>
              <a:t/>
            </a:r>
            <a:br>
              <a:rPr lang="fa-IR" b="1" cap="none" dirty="0" smtClean="0">
                <a:ln w="22225">
                  <a:solidFill>
                    <a:schemeClr val="accent2"/>
                  </a:solidFill>
                  <a:prstDash val="solid"/>
                </a:ln>
                <a:solidFill>
                  <a:srgbClr val="FF0000"/>
                </a:solidFill>
                <a:effectLst/>
                <a:latin typeface="Tahoma" pitchFamily="34" charset="0"/>
                <a:cs typeface="Tahoma" pitchFamily="34" charset="0"/>
              </a:rPr>
            </a:br>
            <a:r>
              <a:rPr lang="fa-IR" b="1" cap="none" dirty="0" smtClean="0">
                <a:ln w="22225">
                  <a:solidFill>
                    <a:schemeClr val="accent2"/>
                  </a:solidFill>
                  <a:prstDash val="solid"/>
                </a:ln>
                <a:solidFill>
                  <a:srgbClr val="FF0000"/>
                </a:solidFill>
                <a:effectLst/>
                <a:latin typeface="Tahoma" pitchFamily="34" charset="0"/>
                <a:cs typeface="Tahoma" pitchFamily="34" charset="0"/>
              </a:rPr>
              <a:t>1767</a:t>
            </a:r>
            <a:endParaRPr lang="fa-IR" b="1" cap="none" dirty="0">
              <a:ln w="22225">
                <a:solidFill>
                  <a:schemeClr val="accent2"/>
                </a:solidFill>
                <a:prstDash val="solid"/>
              </a:ln>
              <a:solidFill>
                <a:srgbClr val="FF0000"/>
              </a:solidFill>
              <a:effectLst/>
              <a:latin typeface="Tahoma" pitchFamily="34" charset="0"/>
              <a:cs typeface="Tahoma" pitchFamily="34" charset="0"/>
            </a:endParaRPr>
          </a:p>
        </p:txBody>
      </p:sp>
      <p:pic>
        <p:nvPicPr>
          <p:cNvPr id="1026" name="Picture 2" descr="http://rds.yahoo.com/_ylt=A0WTbx.l2w1M5R0AcqKjzbkF/SIG=12i92vqme/EXP=1276063013/**http%3a/www.bium.univ-paris5.fr/images/banque/zoom/CIPB0376.jpg"/>
          <p:cNvPicPr>
            <a:picLocks noChangeAspect="1" noChangeArrowheads="1"/>
          </p:cNvPicPr>
          <p:nvPr/>
        </p:nvPicPr>
        <p:blipFill>
          <a:blip r:embed="rId2" cstate="print"/>
          <a:srcRect/>
          <a:stretch>
            <a:fillRect/>
          </a:stretch>
        </p:blipFill>
        <p:spPr bwMode="auto">
          <a:xfrm>
            <a:off x="0" y="1"/>
            <a:ext cx="4876340" cy="6858000"/>
          </a:xfrm>
          <a:prstGeom prst="rect">
            <a:avLst/>
          </a:prstGeom>
          <a:noFill/>
        </p:spPr>
      </p:pic>
    </p:spTree>
    <p:extLst>
      <p:ext uri="{BB962C8B-B14F-4D97-AF65-F5344CB8AC3E}">
        <p14:creationId xmlns:p14="http://schemas.microsoft.com/office/powerpoint/2010/main" val="54952551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en-US" b="1" cap="none" dirty="0" smtClean="0">
                <a:ln w="22225">
                  <a:solidFill>
                    <a:schemeClr val="accent2"/>
                  </a:solidFill>
                  <a:prstDash val="solid"/>
                </a:ln>
                <a:solidFill>
                  <a:srgbClr val="FF0000"/>
                </a:solidFill>
                <a:effectLst/>
              </a:rPr>
              <a:t>Lavoisier :1794</a:t>
            </a:r>
            <a:endParaRPr lang="fa-IR" b="1" cap="none" dirty="0">
              <a:ln w="22225">
                <a:solidFill>
                  <a:schemeClr val="accent2"/>
                </a:solidFill>
                <a:prstDash val="solid"/>
              </a:ln>
              <a:solidFill>
                <a:srgbClr val="FF0000"/>
              </a:solidFill>
              <a:effectLst/>
            </a:endParaRPr>
          </a:p>
        </p:txBody>
      </p:sp>
      <p:sp>
        <p:nvSpPr>
          <p:cNvPr id="3" name="Content Placeholder 2"/>
          <p:cNvSpPr>
            <a:spLocks noGrp="1"/>
          </p:cNvSpPr>
          <p:nvPr>
            <p:ph sz="half" idx="1"/>
          </p:nvPr>
        </p:nvSpPr>
        <p:spPr/>
        <p:txBody>
          <a:bodyPr/>
          <a:lstStyle/>
          <a:p>
            <a:endParaRPr lang="fa-IR" dirty="0"/>
          </a:p>
        </p:txBody>
      </p:sp>
      <p:sp>
        <p:nvSpPr>
          <p:cNvPr id="4" name="Content Placeholder 3"/>
          <p:cNvSpPr>
            <a:spLocks noGrp="1"/>
          </p:cNvSpPr>
          <p:nvPr>
            <p:ph sz="half" idx="2"/>
          </p:nvPr>
        </p:nvSpPr>
        <p:spPr/>
        <p:txBody>
          <a:bodyPr/>
          <a:lstStyle/>
          <a:p>
            <a:endParaRPr lang="fa-IR"/>
          </a:p>
        </p:txBody>
      </p:sp>
      <p:pic>
        <p:nvPicPr>
          <p:cNvPr id="1026" name="Picture 2" descr="http://www.baharmedlab.com/images/teacher-note/picture/130619102521.jpg"/>
          <p:cNvPicPr>
            <a:picLocks noChangeAspect="1" noChangeArrowheads="1"/>
          </p:cNvPicPr>
          <p:nvPr/>
        </p:nvPicPr>
        <p:blipFill>
          <a:blip r:embed="rId2" cstate="print"/>
          <a:srcRect/>
          <a:stretch>
            <a:fillRect/>
          </a:stretch>
        </p:blipFill>
        <p:spPr bwMode="auto">
          <a:xfrm>
            <a:off x="-1" y="2209800"/>
            <a:ext cx="9070759" cy="4648200"/>
          </a:xfrm>
          <a:prstGeom prst="rect">
            <a:avLst/>
          </a:prstGeom>
          <a:noFill/>
        </p:spPr>
      </p:pic>
    </p:spTree>
    <p:extLst>
      <p:ext uri="{BB962C8B-B14F-4D97-AF65-F5344CB8AC3E}">
        <p14:creationId xmlns:p14="http://schemas.microsoft.com/office/powerpoint/2010/main" val="21463794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019800" y="0"/>
            <a:ext cx="3124200" cy="3047999"/>
          </a:xfrm>
        </p:spPr>
        <p:style>
          <a:lnRef idx="2">
            <a:schemeClr val="accent1"/>
          </a:lnRef>
          <a:fillRef idx="1">
            <a:schemeClr val="lt1"/>
          </a:fillRef>
          <a:effectRef idx="0">
            <a:schemeClr val="accent1"/>
          </a:effectRef>
          <a:fontRef idx="minor">
            <a:schemeClr val="dk1"/>
          </a:fontRef>
        </p:style>
        <p:txBody>
          <a:bodyPr>
            <a:noAutofit/>
          </a:bodyPr>
          <a:lstStyle/>
          <a:p>
            <a:pPr algn="just" rtl="0"/>
            <a:r>
              <a:rPr lang="en-US" sz="2000" b="1" dirty="0" smtClean="0">
                <a:solidFill>
                  <a:srgbClr val="FF0000"/>
                </a:solidFill>
                <a:cs typeface="+mj-cs"/>
              </a:rPr>
              <a:t>Edward Harrison</a:t>
            </a:r>
            <a:endParaRPr lang="en-US" sz="2000" dirty="0" smtClean="0">
              <a:solidFill>
                <a:srgbClr val="FF0000"/>
              </a:solidFill>
              <a:cs typeface="+mj-cs"/>
            </a:endParaRPr>
          </a:p>
          <a:p>
            <a:pPr algn="just" rtl="0"/>
            <a:r>
              <a:rPr lang="en-US" sz="2000" dirty="0" smtClean="0">
                <a:cs typeface="+mj-cs"/>
              </a:rPr>
              <a:t>a chemical scientist who gave his life to protect British troops from the horrors of gas attack in the First World War, which will be in many people's minds in the days ahead</a:t>
            </a:r>
            <a:r>
              <a:rPr lang="en-US" sz="2000" dirty="0" smtClean="0"/>
              <a:t>.</a:t>
            </a:r>
          </a:p>
          <a:p>
            <a:pPr algn="l"/>
            <a:endParaRPr lang="fa-IR" sz="2000" dirty="0"/>
          </a:p>
        </p:txBody>
      </p:sp>
      <p:pic>
        <p:nvPicPr>
          <p:cNvPr id="5" name="Picture Placeholder 4" descr="http://upload.wikimedia.org/wikipedia/commons/thumb/c/cd/Colonel-Edward-Frank-Harrison.jpg/220px-Colonel-Edward-Frank-Harrison.jpg">
            <a:hlinkClick r:id="rId2"/>
          </p:cNvPr>
          <p:cNvPicPr>
            <a:picLocks noGrp="1"/>
          </p:cNvPicPr>
          <p:nvPr>
            <p:ph type="pic" idx="1"/>
          </p:nvPr>
        </p:nvPicPr>
        <p:blipFill>
          <a:blip r:embed="rId3" cstate="print"/>
          <a:srcRect t="17580" b="17580"/>
          <a:stretch>
            <a:fillRect/>
          </a:stretch>
        </p:blipFill>
        <p:spPr bwMode="auto">
          <a:xfrm>
            <a:off x="228600" y="152400"/>
            <a:ext cx="5105400" cy="4648200"/>
          </a:xfrm>
          <a:prstGeom prst="rect">
            <a:avLst/>
          </a:prstGeom>
          <a:noFill/>
          <a:ln w="9525">
            <a:noFill/>
            <a:miter lim="800000"/>
            <a:headEnd/>
            <a:tailEnd/>
          </a:ln>
        </p:spPr>
      </p:pic>
      <p:pic>
        <p:nvPicPr>
          <p:cNvPr id="6" name="Picture 5" descr="File:Small box respirator.jpg">
            <a:hlinkClick r:id="rId4"/>
          </p:cNvPr>
          <p:cNvPicPr/>
          <p:nvPr/>
        </p:nvPicPr>
        <p:blipFill>
          <a:blip r:embed="rId5" cstate="print"/>
          <a:srcRect/>
          <a:stretch>
            <a:fillRect/>
          </a:stretch>
        </p:blipFill>
        <p:spPr bwMode="auto">
          <a:xfrm>
            <a:off x="5334000" y="3200400"/>
            <a:ext cx="3810000" cy="3657600"/>
          </a:xfrm>
          <a:prstGeom prst="rect">
            <a:avLst/>
          </a:prstGeom>
          <a:noFill/>
          <a:ln w="9525">
            <a:noFill/>
            <a:miter lim="800000"/>
            <a:headEnd/>
            <a:tailEnd/>
          </a:ln>
        </p:spPr>
      </p:pic>
    </p:spTree>
    <p:extLst>
      <p:ext uri="{BB962C8B-B14F-4D97-AF65-F5344CB8AC3E}">
        <p14:creationId xmlns:p14="http://schemas.microsoft.com/office/powerpoint/2010/main" val="246856825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5800" y="1143000"/>
            <a:ext cx="4648201"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smtClean="0">
                <a:ln w="0"/>
                <a:solidFill>
                  <a:srgbClr val="FF0000"/>
                </a:solidFill>
                <a:effectLst>
                  <a:outerShdw blurRad="38100" dist="19050" dir="2700000" algn="tl" rotWithShape="0">
                    <a:schemeClr val="dk1">
                      <a:alpha val="40000"/>
                    </a:schemeClr>
                  </a:outerShdw>
                </a:effectLst>
                <a:latin typeface="Tahoma" pitchFamily="34" charset="0"/>
                <a:cs typeface="Tahoma" pitchFamily="34" charset="0"/>
              </a:rPr>
              <a:t>Old friends:</a:t>
            </a:r>
            <a:endParaRPr lang="fa-IR" dirty="0" smtClean="0">
              <a:ln w="0"/>
              <a:solidFill>
                <a:srgbClr val="FF0000"/>
              </a:solidFill>
              <a:effectLst>
                <a:outerShdw blurRad="38100" dist="19050" dir="2700000" algn="tl" rotWithShape="0">
                  <a:schemeClr val="dk1">
                    <a:alpha val="40000"/>
                  </a:schemeClr>
                </a:outerShdw>
              </a:effectLst>
              <a:latin typeface="Tahoma" pitchFamily="34" charset="0"/>
              <a:cs typeface="Tahoma" pitchFamily="34" charset="0"/>
            </a:endParaRPr>
          </a:p>
          <a:p>
            <a:r>
              <a:rPr lang="en-US" dirty="0" smtClean="0">
                <a:ln w="0"/>
                <a:solidFill>
                  <a:srgbClr val="FF0000"/>
                </a:solidFill>
                <a:effectLst>
                  <a:outerShdw blurRad="38100" dist="19050" dir="2700000" algn="tl" rotWithShape="0">
                    <a:schemeClr val="dk1">
                      <a:alpha val="40000"/>
                    </a:schemeClr>
                  </a:outerShdw>
                </a:effectLst>
                <a:latin typeface="Tahoma" pitchFamily="34" charset="0"/>
                <a:cs typeface="Tahoma" pitchFamily="34" charset="0"/>
              </a:rPr>
              <a:t>Dr. Barry </a:t>
            </a:r>
            <a:r>
              <a:rPr lang="en-US" sz="2400" dirty="0" smtClean="0">
                <a:ln w="0"/>
                <a:solidFill>
                  <a:srgbClr val="FF0000"/>
                </a:solidFill>
                <a:effectLst>
                  <a:outerShdw blurRad="38100" dist="19050" dir="2700000" algn="tl" rotWithShape="0">
                    <a:schemeClr val="dk1">
                      <a:alpha val="40000"/>
                    </a:schemeClr>
                  </a:outerShdw>
                </a:effectLst>
                <a:latin typeface="Tahoma" pitchFamily="34" charset="0"/>
                <a:cs typeface="Tahoma" pitchFamily="34" charset="0"/>
              </a:rPr>
              <a:t>Marshall</a:t>
            </a:r>
            <a:r>
              <a:rPr lang="en-US" dirty="0" smtClean="0">
                <a:ln w="0"/>
                <a:solidFill>
                  <a:srgbClr val="FF0000"/>
                </a:solidFill>
                <a:effectLst>
                  <a:outerShdw blurRad="38100" dist="19050" dir="2700000" algn="tl" rotWithShape="0">
                    <a:schemeClr val="dk1">
                      <a:alpha val="40000"/>
                    </a:schemeClr>
                  </a:outerShdw>
                </a:effectLst>
                <a:latin typeface="Tahoma" pitchFamily="34" charset="0"/>
                <a:cs typeface="Tahoma" pitchFamily="34" charset="0"/>
              </a:rPr>
              <a:t> and</a:t>
            </a:r>
            <a:r>
              <a:rPr lang="fa-IR" dirty="0" smtClean="0">
                <a:ln w="0"/>
                <a:solidFill>
                  <a:srgbClr val="FF0000"/>
                </a:solidFill>
                <a:effectLst>
                  <a:outerShdw blurRad="38100" dist="19050" dir="2700000" algn="tl" rotWithShape="0">
                    <a:schemeClr val="dk1">
                      <a:alpha val="40000"/>
                    </a:schemeClr>
                  </a:outerShdw>
                </a:effectLst>
                <a:latin typeface="Tahoma" pitchFamily="34" charset="0"/>
                <a:cs typeface="Tahoma" pitchFamily="34" charset="0"/>
              </a:rPr>
              <a:t> </a:t>
            </a:r>
            <a:r>
              <a:rPr lang="en-US" dirty="0" smtClean="0">
                <a:ln w="0"/>
                <a:solidFill>
                  <a:srgbClr val="FF0000"/>
                </a:solidFill>
                <a:effectLst>
                  <a:outerShdw blurRad="38100" dist="19050" dir="2700000" algn="tl" rotWithShape="0">
                    <a:schemeClr val="dk1">
                      <a:alpha val="40000"/>
                    </a:schemeClr>
                  </a:outerShdw>
                </a:effectLst>
                <a:latin typeface="Tahoma" pitchFamily="34" charset="0"/>
                <a:cs typeface="Tahoma" pitchFamily="34" charset="0"/>
              </a:rPr>
              <a:t>Dr</a:t>
            </a:r>
            <a:r>
              <a:rPr lang="en-US" dirty="0">
                <a:ln w="0"/>
                <a:solidFill>
                  <a:srgbClr val="FF0000"/>
                </a:solidFill>
                <a:effectLst>
                  <a:outerShdw blurRad="38100" dist="19050" dir="2700000" algn="tl" rotWithShape="0">
                    <a:schemeClr val="dk1">
                      <a:alpha val="40000"/>
                    </a:schemeClr>
                  </a:outerShdw>
                </a:effectLst>
                <a:latin typeface="Tahoma" pitchFamily="34" charset="0"/>
                <a:cs typeface="Tahoma" pitchFamily="34" charset="0"/>
              </a:rPr>
              <a:t>. Robin Warren in </a:t>
            </a:r>
            <a:r>
              <a:rPr lang="en-US" dirty="0" smtClean="0">
                <a:ln w="0"/>
                <a:solidFill>
                  <a:srgbClr val="FF0000"/>
                </a:solidFill>
                <a:effectLst>
                  <a:outerShdw blurRad="38100" dist="19050" dir="2700000" algn="tl" rotWithShape="0">
                    <a:schemeClr val="dk1">
                      <a:alpha val="40000"/>
                    </a:schemeClr>
                  </a:outerShdw>
                </a:effectLst>
                <a:latin typeface="Tahoma" pitchFamily="34" charset="0"/>
                <a:cs typeface="Tahoma" pitchFamily="34" charset="0"/>
              </a:rPr>
              <a:t>Australia. </a:t>
            </a:r>
            <a:endParaRPr lang="fa-IR" dirty="0">
              <a:ln w="0"/>
              <a:solidFill>
                <a:srgbClr val="FF0000"/>
              </a:solidFill>
              <a:effectLst>
                <a:outerShdw blurRad="38100" dist="19050" dir="2700000" algn="tl" rotWithShape="0">
                  <a:schemeClr val="dk1">
                    <a:alpha val="40000"/>
                  </a:schemeClr>
                </a:outerShdw>
              </a:effectLst>
            </a:endParaRPr>
          </a:p>
        </p:txBody>
      </p:sp>
      <p:pic>
        <p:nvPicPr>
          <p:cNvPr id="1126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5800" cy="696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2095500"/>
            <a:ext cx="46863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59448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7010400" cy="838200"/>
          </a:xfrm>
        </p:spPr>
        <p:style>
          <a:lnRef idx="2">
            <a:schemeClr val="accent1"/>
          </a:lnRef>
          <a:fillRef idx="1">
            <a:schemeClr val="lt1"/>
          </a:fillRef>
          <a:effectRef idx="0">
            <a:schemeClr val="accent1"/>
          </a:effectRef>
          <a:fontRef idx="minor">
            <a:schemeClr val="dk1"/>
          </a:fontRef>
        </p:style>
        <p:txBody>
          <a:bodyPr/>
          <a:lstStyle/>
          <a:p>
            <a:r>
              <a:rPr lang="en-US" b="1" cap="none" dirty="0" smtClean="0">
                <a:ln w="22225">
                  <a:solidFill>
                    <a:schemeClr val="accent2"/>
                  </a:solidFill>
                  <a:prstDash val="solid"/>
                </a:ln>
                <a:solidFill>
                  <a:srgbClr val="FF0000"/>
                </a:solidFill>
                <a:effectLst/>
              </a:rPr>
              <a:t>Carrion</a:t>
            </a:r>
            <a:endParaRPr lang="en-US" dirty="0">
              <a:solidFill>
                <a:srgbClr val="FF0000"/>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971800"/>
            <a:ext cx="5181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1914" y="54429"/>
            <a:ext cx="1905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981200"/>
            <a:ext cx="2819400" cy="428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56532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1371600"/>
          </a:xfrm>
        </p:spPr>
        <p:style>
          <a:lnRef idx="2">
            <a:schemeClr val="accent1"/>
          </a:lnRef>
          <a:fillRef idx="1">
            <a:schemeClr val="lt1"/>
          </a:fillRef>
          <a:effectRef idx="0">
            <a:schemeClr val="accent1"/>
          </a:effectRef>
          <a:fontRef idx="minor">
            <a:schemeClr val="dk1"/>
          </a:fontRef>
        </p:style>
        <p:txBody>
          <a:bodyPr>
            <a:normAutofit/>
          </a:bodyPr>
          <a:lstStyle/>
          <a:p>
            <a:pPr algn="r"/>
            <a:r>
              <a:rPr lang="fa-IR" b="1" cap="none" dirty="0" smtClean="0">
                <a:ln w="22225">
                  <a:solidFill>
                    <a:schemeClr val="accent2"/>
                  </a:solidFill>
                  <a:prstDash val="solid"/>
                </a:ln>
                <a:solidFill>
                  <a:srgbClr val="FF0000"/>
                </a:solidFill>
                <a:effectLst/>
              </a:rPr>
              <a:t>تسويف: چو </a:t>
            </a:r>
            <a:r>
              <a:rPr lang="fa-IR" b="1" cap="none" dirty="0">
                <a:ln w="22225">
                  <a:solidFill>
                    <a:schemeClr val="accent2"/>
                  </a:solidFill>
                  <a:prstDash val="solid"/>
                </a:ln>
                <a:solidFill>
                  <a:srgbClr val="FF0000"/>
                </a:solidFill>
                <a:effectLst/>
              </a:rPr>
              <a:t>فردا شود فكر فردا </a:t>
            </a:r>
            <a:r>
              <a:rPr lang="fa-IR" b="1" cap="none" dirty="0" smtClean="0">
                <a:ln w="22225">
                  <a:solidFill>
                    <a:schemeClr val="accent2"/>
                  </a:solidFill>
                  <a:prstDash val="solid"/>
                </a:ln>
                <a:solidFill>
                  <a:srgbClr val="FF0000"/>
                </a:solidFill>
                <a:effectLst/>
              </a:rPr>
              <a:t>كنم</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a:xfrm>
            <a:off x="838200" y="2209800"/>
            <a:ext cx="7848600" cy="4343400"/>
          </a:xfrm>
        </p:spPr>
        <p:txBody>
          <a:bodyPr>
            <a:normAutofit fontScale="85000" lnSpcReduction="10000"/>
          </a:bodyPr>
          <a:lstStyle/>
          <a:p>
            <a:pPr algn="just" rtl="1"/>
            <a:r>
              <a:rPr lang="fa-IR" dirty="0" smtClean="0"/>
              <a:t>فرد مزيت </a:t>
            </a:r>
            <a:r>
              <a:rPr lang="fa-IR" dirty="0"/>
              <a:t>هاي نفع آتي را كمتر از حد </a:t>
            </a:r>
            <a:r>
              <a:rPr lang="fa-IR" dirty="0" smtClean="0"/>
              <a:t>واقعي برآورد </a:t>
            </a:r>
            <a:r>
              <a:rPr lang="fa-IR" dirty="0"/>
              <a:t>مي كند </a:t>
            </a:r>
            <a:endParaRPr lang="fa-IR" dirty="0" smtClean="0"/>
          </a:p>
          <a:p>
            <a:pPr algn="just" rtl="1"/>
            <a:r>
              <a:rPr lang="fa-IR" dirty="0" smtClean="0"/>
              <a:t>علاوه </a:t>
            </a:r>
            <a:r>
              <a:rPr lang="fa-IR" dirty="0"/>
              <a:t>بر آن</a:t>
            </a:r>
            <a:r>
              <a:rPr lang="fa-IR" dirty="0" smtClean="0"/>
              <a:t>، محاسباتي </a:t>
            </a:r>
            <a:r>
              <a:rPr lang="fa-IR" dirty="0"/>
              <a:t>را وارد مي كند كه غيرمعقول است، مانند وقتي كه فرد مراجعه به دندانپزشك براي معاينه دندان خود را به عقب </a:t>
            </a:r>
            <a:r>
              <a:rPr lang="fa-IR" dirty="0" smtClean="0"/>
              <a:t>مي اندازد </a:t>
            </a:r>
            <a:r>
              <a:rPr lang="fa-IR" dirty="0"/>
              <a:t>و همواره اميدوار است كه رشد علم و تكنولوژي در آينده، اين تنبلي وي را جبران كند</a:t>
            </a:r>
            <a:r>
              <a:rPr lang="fa-IR" dirty="0" smtClean="0"/>
              <a:t>.</a:t>
            </a:r>
          </a:p>
          <a:p>
            <a:pPr algn="just" rtl="1"/>
            <a:r>
              <a:rPr lang="fa-IR" dirty="0" smtClean="0"/>
              <a:t> </a:t>
            </a:r>
            <a:r>
              <a:rPr lang="fa-IR" dirty="0" err="1"/>
              <a:t>همچنين</a:t>
            </a:r>
            <a:r>
              <a:rPr lang="fa-IR" dirty="0"/>
              <a:t>، فرد گاه اصولا محاسبه </a:t>
            </a:r>
            <a:r>
              <a:rPr lang="fa-IR" dirty="0" smtClean="0"/>
              <a:t>را </a:t>
            </a:r>
            <a:r>
              <a:rPr lang="fa-IR" dirty="0" err="1" smtClean="0"/>
              <a:t>كنار</a:t>
            </a:r>
            <a:r>
              <a:rPr lang="fa-IR" dirty="0" smtClean="0"/>
              <a:t> </a:t>
            </a:r>
            <a:r>
              <a:rPr lang="fa-IR" dirty="0" err="1"/>
              <a:t>مي</a:t>
            </a:r>
            <a:r>
              <a:rPr lang="fa-IR" dirty="0"/>
              <a:t> گذارد و اصلا </a:t>
            </a:r>
            <a:r>
              <a:rPr lang="fa-IR" dirty="0" err="1"/>
              <a:t>توجهي</a:t>
            </a:r>
            <a:r>
              <a:rPr lang="fa-IR" dirty="0"/>
              <a:t> به عمل خود ندارد، چون با هر محاسبه </a:t>
            </a:r>
            <a:r>
              <a:rPr lang="fa-IR" dirty="0" err="1"/>
              <a:t>اي</a:t>
            </a:r>
            <a:r>
              <a:rPr lang="fa-IR" dirty="0"/>
              <a:t>، رفتار </a:t>
            </a:r>
            <a:r>
              <a:rPr lang="fa-IR" dirty="0" err="1"/>
              <a:t>وي</a:t>
            </a:r>
            <a:r>
              <a:rPr lang="fa-IR" dirty="0"/>
              <a:t> غلط است؛ لذا </a:t>
            </a:r>
            <a:r>
              <a:rPr lang="fa-IR" dirty="0" err="1"/>
              <a:t>كار</a:t>
            </a:r>
            <a:r>
              <a:rPr lang="fa-IR" dirty="0"/>
              <a:t> را به فردا واگذار </a:t>
            </a:r>
            <a:r>
              <a:rPr lang="fa-IR" dirty="0" err="1"/>
              <a:t>مي</a:t>
            </a:r>
            <a:r>
              <a:rPr lang="fa-IR" dirty="0"/>
              <a:t> </a:t>
            </a:r>
            <a:r>
              <a:rPr lang="fa-IR" dirty="0" err="1" smtClean="0"/>
              <a:t>كند</a:t>
            </a:r>
            <a:r>
              <a:rPr lang="fa-IR" dirty="0" smtClean="0"/>
              <a:t>.</a:t>
            </a:r>
            <a:endParaRPr lang="en-US" dirty="0"/>
          </a:p>
        </p:txBody>
      </p:sp>
    </p:spTree>
    <p:extLst>
      <p:ext uri="{BB962C8B-B14F-4D97-AF65-F5344CB8AC3E}">
        <p14:creationId xmlns:p14="http://schemas.microsoft.com/office/powerpoint/2010/main" val="22406893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5105400" cy="2910703"/>
          </a:xfrm>
        </p:spPr>
        <p:style>
          <a:lnRef idx="2">
            <a:schemeClr val="accent1"/>
          </a:lnRef>
          <a:fillRef idx="1">
            <a:schemeClr val="lt1"/>
          </a:fillRef>
          <a:effectRef idx="0">
            <a:schemeClr val="accent1"/>
          </a:effectRef>
          <a:fontRef idx="minor">
            <a:schemeClr val="dk1"/>
          </a:fontRef>
        </p:style>
        <p:txBody>
          <a:bodyPr>
            <a:normAutofit/>
          </a:bodyPr>
          <a:lstStyle/>
          <a:p>
            <a:pPr algn="r"/>
            <a:r>
              <a:rPr lang="fa-IR" b="1" cap="none" dirty="0" smtClean="0">
                <a:ln w="22225">
                  <a:solidFill>
                    <a:schemeClr val="accent2"/>
                  </a:solidFill>
                  <a:prstDash val="solid"/>
                </a:ln>
                <a:solidFill>
                  <a:srgbClr val="FF0000"/>
                </a:solidFill>
                <a:effectLst/>
              </a:rPr>
              <a:t>تسويف</a:t>
            </a:r>
            <a:r>
              <a:rPr lang="en-US" b="1" cap="none" dirty="0" smtClean="0">
                <a:ln w="22225">
                  <a:solidFill>
                    <a:schemeClr val="accent2"/>
                  </a:solidFill>
                  <a:prstDash val="solid"/>
                </a:ln>
                <a:solidFill>
                  <a:srgbClr val="FF0000"/>
                </a:solidFill>
                <a:effectLst/>
              </a:rPr>
              <a:t>: </a:t>
            </a:r>
            <a:r>
              <a:rPr lang="fa-IR" b="1" cap="none" dirty="0" smtClean="0">
                <a:ln w="22225">
                  <a:solidFill>
                    <a:schemeClr val="accent2"/>
                  </a:solidFill>
                  <a:prstDash val="solid"/>
                </a:ln>
                <a:solidFill>
                  <a:srgbClr val="FF0000"/>
                </a:solidFill>
                <a:effectLst/>
              </a:rPr>
              <a:t/>
            </a:r>
            <a:br>
              <a:rPr lang="fa-IR" b="1" cap="none" dirty="0" smtClean="0">
                <a:ln w="22225">
                  <a:solidFill>
                    <a:schemeClr val="accent2"/>
                  </a:solidFill>
                  <a:prstDash val="solid"/>
                </a:ln>
                <a:solidFill>
                  <a:srgbClr val="FF0000"/>
                </a:solidFill>
                <a:effectLst/>
              </a:rPr>
            </a:br>
            <a:r>
              <a:rPr lang="fa-IR" b="1" cap="none" dirty="0" smtClean="0">
                <a:ln w="22225">
                  <a:solidFill>
                    <a:schemeClr val="accent2"/>
                  </a:solidFill>
                  <a:prstDash val="solid"/>
                </a:ln>
                <a:solidFill>
                  <a:srgbClr val="FF0000"/>
                </a:solidFill>
                <a:effectLst/>
              </a:rPr>
              <a:t> کلاه گذاری بر سر مبارک خود</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a:xfrm>
            <a:off x="304800" y="2971800"/>
            <a:ext cx="4876800" cy="3505200"/>
          </a:xfrm>
        </p:spPr>
        <p:txBody>
          <a:bodyPr>
            <a:normAutofit fontScale="85000" lnSpcReduction="20000"/>
          </a:bodyPr>
          <a:lstStyle/>
          <a:p>
            <a:pPr algn="just" rtl="1"/>
            <a:r>
              <a:rPr lang="fa-IR" dirty="0"/>
              <a:t>مثلا </a:t>
            </a:r>
            <a:r>
              <a:rPr lang="fa-IR" dirty="0" err="1"/>
              <a:t>تصمصم</a:t>
            </a:r>
            <a:r>
              <a:rPr lang="fa-IR" dirty="0"/>
              <a:t> می گیرد که درس خواندن را  از شنبه </a:t>
            </a:r>
            <a:r>
              <a:rPr lang="fa-IR" dirty="0" err="1" smtClean="0"/>
              <a:t>بصورت</a:t>
            </a:r>
            <a:r>
              <a:rPr lang="fa-IR" dirty="0" smtClean="0"/>
              <a:t> جدی </a:t>
            </a:r>
            <a:r>
              <a:rPr lang="fa-IR" dirty="0"/>
              <a:t>آغاز </a:t>
            </a:r>
            <a:r>
              <a:rPr lang="fa-IR" dirty="0" err="1"/>
              <a:t>كند</a:t>
            </a:r>
            <a:r>
              <a:rPr lang="fa-IR" dirty="0"/>
              <a:t> .</a:t>
            </a:r>
            <a:r>
              <a:rPr lang="fa-IR" dirty="0" smtClean="0"/>
              <a:t> </a:t>
            </a:r>
            <a:r>
              <a:rPr lang="fa-IR" dirty="0"/>
              <a:t>شنبه </a:t>
            </a:r>
            <a:r>
              <a:rPr lang="fa-IR" dirty="0" err="1"/>
              <a:t>اي</a:t>
            </a:r>
            <a:r>
              <a:rPr lang="fa-IR" dirty="0"/>
              <a:t> </a:t>
            </a:r>
            <a:r>
              <a:rPr lang="fa-IR" dirty="0" err="1" smtClean="0"/>
              <a:t>كه</a:t>
            </a:r>
            <a:r>
              <a:rPr lang="fa-IR" dirty="0" smtClean="0"/>
              <a:t> </a:t>
            </a:r>
            <a:r>
              <a:rPr lang="fa-IR" dirty="0"/>
              <a:t>هرگز نخواهد </a:t>
            </a:r>
            <a:r>
              <a:rPr lang="fa-IR" dirty="0" smtClean="0"/>
              <a:t>آمد.  </a:t>
            </a:r>
            <a:r>
              <a:rPr lang="fa-IR" dirty="0"/>
              <a:t>لذا وجدان فرد آسوده است مهم </a:t>
            </a:r>
            <a:r>
              <a:rPr lang="fa-IR" dirty="0" err="1"/>
              <a:t>اين</a:t>
            </a:r>
            <a:r>
              <a:rPr lang="fa-IR" dirty="0"/>
              <a:t> است </a:t>
            </a:r>
            <a:r>
              <a:rPr lang="fa-IR" dirty="0" err="1"/>
              <a:t>كه</a:t>
            </a:r>
            <a:r>
              <a:rPr lang="fa-IR" dirty="0"/>
              <a:t> </a:t>
            </a:r>
            <a:r>
              <a:rPr lang="fa-IR" dirty="0" smtClean="0"/>
              <a:t>شنبه الان </a:t>
            </a:r>
            <a:r>
              <a:rPr lang="fa-IR" dirty="0" err="1" smtClean="0"/>
              <a:t>نيست</a:t>
            </a:r>
            <a:r>
              <a:rPr lang="fa-IR" dirty="0" smtClean="0"/>
              <a:t>!</a:t>
            </a:r>
            <a:endParaRPr lang="fa-IR" dirty="0"/>
          </a:p>
          <a:p>
            <a:pPr algn="just" rtl="1"/>
            <a:r>
              <a:rPr lang="fa-IR" dirty="0"/>
              <a:t>. به </a:t>
            </a:r>
            <a:r>
              <a:rPr lang="fa-IR" dirty="0" err="1"/>
              <a:t>اين</a:t>
            </a:r>
            <a:r>
              <a:rPr lang="fa-IR" dirty="0"/>
              <a:t> </a:t>
            </a:r>
            <a:r>
              <a:rPr lang="fa-IR" dirty="0" err="1"/>
              <a:t>فرايند</a:t>
            </a:r>
            <a:r>
              <a:rPr lang="fa-IR" dirty="0"/>
              <a:t>، </a:t>
            </a:r>
            <a:r>
              <a:rPr lang="fa-IR" dirty="0" err="1"/>
              <a:t>كه</a:t>
            </a:r>
            <a:r>
              <a:rPr lang="fa-IR" dirty="0"/>
              <a:t> نفس بر سر خود </a:t>
            </a:r>
            <a:r>
              <a:rPr lang="fa-IR" dirty="0" err="1"/>
              <a:t>كلاه</a:t>
            </a:r>
            <a:r>
              <a:rPr lang="fa-IR" dirty="0"/>
              <a:t> </a:t>
            </a:r>
            <a:r>
              <a:rPr lang="fa-IR" dirty="0" err="1"/>
              <a:t>ميگذارد</a:t>
            </a:r>
            <a:endParaRPr lang="fa-IR" dirty="0"/>
          </a:p>
          <a:p>
            <a:pPr algn="just" rtl="1"/>
            <a:r>
              <a:rPr lang="fa-IR" dirty="0" smtClean="0"/>
              <a:t>  </a:t>
            </a:r>
            <a:r>
              <a:rPr lang="fa-IR" dirty="0"/>
              <a:t>« </a:t>
            </a:r>
            <a:r>
              <a:rPr lang="fa-IR" dirty="0" err="1"/>
              <a:t>تسويف</a:t>
            </a:r>
            <a:r>
              <a:rPr lang="fa-IR" dirty="0"/>
              <a:t> » </a:t>
            </a:r>
            <a:r>
              <a:rPr lang="fa-IR" dirty="0" smtClean="0"/>
              <a:t> </a:t>
            </a:r>
            <a:r>
              <a:rPr lang="fa-IR" dirty="0" err="1"/>
              <a:t>مي</a:t>
            </a:r>
            <a:r>
              <a:rPr lang="fa-IR" dirty="0"/>
              <a:t> </a:t>
            </a:r>
            <a:r>
              <a:rPr lang="fa-IR" dirty="0" err="1"/>
              <a:t>گويند</a:t>
            </a:r>
            <a:endParaRPr lang="fa-IR" dirty="0"/>
          </a:p>
        </p:txBody>
      </p:sp>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0"/>
            <a:ext cx="4038600" cy="2910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67456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fa-IR" dirty="0" smtClean="0"/>
              <a:t> </a:t>
            </a:r>
            <a:r>
              <a:rPr lang="fa-IR" b="1" cap="none" dirty="0" smtClean="0">
                <a:ln w="22225">
                  <a:solidFill>
                    <a:schemeClr val="accent2"/>
                  </a:solidFill>
                  <a:prstDash val="solid"/>
                </a:ln>
                <a:solidFill>
                  <a:srgbClr val="FF0000"/>
                </a:solidFill>
                <a:effectLst/>
              </a:rPr>
              <a:t>ما همه تنبلی را دوست داریم!</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p:txBody>
          <a:bodyPr/>
          <a:lstStyle/>
          <a:p>
            <a:pPr lvl="0" algn="just" rtl="1">
              <a:buClr>
                <a:prstClr val="black">
                  <a:shade val="95000"/>
                </a:prstClr>
              </a:buClr>
            </a:pPr>
            <a:r>
              <a:rPr lang="fa-IR" sz="2600" dirty="0" err="1">
                <a:solidFill>
                  <a:prstClr val="black"/>
                </a:solidFill>
              </a:rPr>
              <a:t>پديده</a:t>
            </a:r>
            <a:r>
              <a:rPr lang="fa-IR" sz="2600" dirty="0">
                <a:solidFill>
                  <a:prstClr val="black"/>
                </a:solidFill>
              </a:rPr>
              <a:t> </a:t>
            </a:r>
            <a:r>
              <a:rPr lang="fa-IR" sz="2600" dirty="0" err="1">
                <a:solidFill>
                  <a:prstClr val="black"/>
                </a:solidFill>
              </a:rPr>
              <a:t>نوظهوري</a:t>
            </a:r>
            <a:r>
              <a:rPr lang="fa-IR" sz="2600" dirty="0">
                <a:solidFill>
                  <a:prstClr val="black"/>
                </a:solidFill>
              </a:rPr>
              <a:t> به نام </a:t>
            </a:r>
            <a:r>
              <a:rPr lang="fa-IR" sz="2600" dirty="0" err="1">
                <a:solidFill>
                  <a:srgbClr val="FF0000"/>
                </a:solidFill>
              </a:rPr>
              <a:t>بين</a:t>
            </a:r>
            <a:r>
              <a:rPr lang="fa-IR" sz="2600" dirty="0">
                <a:solidFill>
                  <a:srgbClr val="FF0000"/>
                </a:solidFill>
              </a:rPr>
              <a:t> </a:t>
            </a:r>
            <a:r>
              <a:rPr lang="fa-IR" sz="2600" dirty="0" err="1">
                <a:solidFill>
                  <a:srgbClr val="FF0000"/>
                </a:solidFill>
              </a:rPr>
              <a:t>التعطيلين</a:t>
            </a:r>
            <a:r>
              <a:rPr lang="fa-IR" sz="2600" dirty="0">
                <a:solidFill>
                  <a:prstClr val="black"/>
                </a:solidFill>
              </a:rPr>
              <a:t>، از </a:t>
            </a:r>
            <a:r>
              <a:rPr lang="fa-IR" sz="2600" dirty="0" err="1">
                <a:solidFill>
                  <a:prstClr val="black"/>
                </a:solidFill>
              </a:rPr>
              <a:t>اين</a:t>
            </a:r>
            <a:r>
              <a:rPr lang="fa-IR" sz="2600" dirty="0">
                <a:solidFill>
                  <a:prstClr val="black"/>
                </a:solidFill>
              </a:rPr>
              <a:t> نمونه است. </a:t>
            </a:r>
            <a:r>
              <a:rPr lang="fa-IR" sz="2600" dirty="0" err="1">
                <a:solidFill>
                  <a:prstClr val="black"/>
                </a:solidFill>
              </a:rPr>
              <a:t>بين</a:t>
            </a:r>
            <a:r>
              <a:rPr lang="fa-IR" sz="2600" dirty="0">
                <a:solidFill>
                  <a:prstClr val="black"/>
                </a:solidFill>
              </a:rPr>
              <a:t> </a:t>
            </a:r>
            <a:r>
              <a:rPr lang="fa-IR" sz="2600" dirty="0" err="1">
                <a:solidFill>
                  <a:prstClr val="black"/>
                </a:solidFill>
              </a:rPr>
              <a:t>التعطيلين</a:t>
            </a:r>
            <a:r>
              <a:rPr lang="fa-IR" sz="2600" dirty="0">
                <a:solidFill>
                  <a:prstClr val="black"/>
                </a:solidFill>
              </a:rPr>
              <a:t> </a:t>
            </a:r>
            <a:r>
              <a:rPr lang="fa-IR" sz="2600" dirty="0" err="1">
                <a:solidFill>
                  <a:prstClr val="black"/>
                </a:solidFill>
              </a:rPr>
              <a:t>وقتي</a:t>
            </a:r>
            <a:r>
              <a:rPr lang="fa-IR" sz="2600" dirty="0">
                <a:solidFill>
                  <a:prstClr val="black"/>
                </a:solidFill>
              </a:rPr>
              <a:t> است </a:t>
            </a:r>
            <a:r>
              <a:rPr lang="fa-IR" sz="2600" dirty="0" err="1">
                <a:solidFill>
                  <a:prstClr val="black"/>
                </a:solidFill>
              </a:rPr>
              <a:t>كه</a:t>
            </a:r>
            <a:r>
              <a:rPr lang="fa-IR" sz="2600" dirty="0">
                <a:solidFill>
                  <a:prstClr val="black"/>
                </a:solidFill>
              </a:rPr>
              <a:t> تمام افراد جامعه </a:t>
            </a:r>
            <a:r>
              <a:rPr lang="fa-IR" sz="2600" dirty="0" err="1">
                <a:solidFill>
                  <a:prstClr val="black"/>
                </a:solidFill>
              </a:rPr>
              <a:t>تمايل</a:t>
            </a:r>
            <a:r>
              <a:rPr lang="fa-IR" sz="2600" dirty="0">
                <a:solidFill>
                  <a:prstClr val="black"/>
                </a:solidFill>
              </a:rPr>
              <a:t> به </a:t>
            </a:r>
            <a:r>
              <a:rPr lang="fa-IR" sz="2600" dirty="0" err="1">
                <a:solidFill>
                  <a:prstClr val="black"/>
                </a:solidFill>
              </a:rPr>
              <a:t>تنبلي</a:t>
            </a:r>
            <a:r>
              <a:rPr lang="fa-IR" sz="2600" dirty="0">
                <a:solidFill>
                  <a:prstClr val="black"/>
                </a:solidFill>
              </a:rPr>
              <a:t> دارند و نظام </a:t>
            </a:r>
            <a:r>
              <a:rPr lang="fa-IR" sz="2600" dirty="0" err="1">
                <a:solidFill>
                  <a:prstClr val="black"/>
                </a:solidFill>
              </a:rPr>
              <a:t>اداري</a:t>
            </a:r>
            <a:r>
              <a:rPr lang="fa-IR" sz="2600" dirty="0">
                <a:solidFill>
                  <a:prstClr val="black"/>
                </a:solidFill>
              </a:rPr>
              <a:t> هم </a:t>
            </a:r>
            <a:r>
              <a:rPr lang="fa-IR" sz="2600" dirty="0" err="1">
                <a:solidFill>
                  <a:prstClr val="black"/>
                </a:solidFill>
              </a:rPr>
              <a:t>ازآن</a:t>
            </a:r>
            <a:r>
              <a:rPr lang="fa-IR" sz="2600" dirty="0">
                <a:solidFill>
                  <a:prstClr val="black"/>
                </a:solidFill>
              </a:rPr>
              <a:t> </a:t>
            </a:r>
            <a:r>
              <a:rPr lang="fa-IR" sz="2600" dirty="0" err="1">
                <a:solidFill>
                  <a:prstClr val="black"/>
                </a:solidFill>
              </a:rPr>
              <a:t>تبعيت</a:t>
            </a:r>
            <a:r>
              <a:rPr lang="fa-IR" sz="2600" dirty="0">
                <a:solidFill>
                  <a:prstClr val="black"/>
                </a:solidFill>
              </a:rPr>
              <a:t> </a:t>
            </a:r>
            <a:r>
              <a:rPr lang="fa-IR" sz="2600" dirty="0" err="1">
                <a:solidFill>
                  <a:prstClr val="black"/>
                </a:solidFill>
              </a:rPr>
              <a:t>مي</a:t>
            </a:r>
            <a:r>
              <a:rPr lang="fa-IR" sz="2600" dirty="0">
                <a:solidFill>
                  <a:prstClr val="black"/>
                </a:solidFill>
              </a:rPr>
              <a:t> </a:t>
            </a:r>
            <a:r>
              <a:rPr lang="fa-IR" sz="2600" dirty="0" err="1">
                <a:solidFill>
                  <a:prstClr val="black"/>
                </a:solidFill>
              </a:rPr>
              <a:t>كند</a:t>
            </a:r>
            <a:r>
              <a:rPr lang="fa-IR" sz="2600" dirty="0" smtClean="0">
                <a:solidFill>
                  <a:prstClr val="black"/>
                </a:solidFill>
              </a:rPr>
              <a:t>،</a:t>
            </a:r>
          </a:p>
          <a:p>
            <a:pPr lvl="0" algn="just" rtl="1">
              <a:buClr>
                <a:prstClr val="black">
                  <a:shade val="95000"/>
                </a:prstClr>
              </a:buClr>
            </a:pPr>
            <a:endParaRPr lang="fa-IR" sz="2600" dirty="0">
              <a:solidFill>
                <a:prstClr val="black"/>
              </a:solidFill>
            </a:endParaRPr>
          </a:p>
          <a:p>
            <a:pPr lvl="0" algn="just" rtl="1">
              <a:buClr>
                <a:prstClr val="black">
                  <a:shade val="95000"/>
                </a:prstClr>
              </a:buClr>
            </a:pPr>
            <a:endParaRPr lang="fa-IR" sz="2600" dirty="0">
              <a:solidFill>
                <a:prstClr val="black"/>
              </a:solidFill>
            </a:endParaRPr>
          </a:p>
          <a:p>
            <a:pPr lvl="0" algn="just" rtl="1">
              <a:buClr>
                <a:prstClr val="black">
                  <a:shade val="95000"/>
                </a:prstClr>
              </a:buClr>
            </a:pPr>
            <a:r>
              <a:rPr lang="fa-IR" sz="2600" dirty="0" err="1">
                <a:solidFill>
                  <a:srgbClr val="FF0000"/>
                </a:solidFill>
              </a:rPr>
              <a:t>تعطيلي</a:t>
            </a:r>
            <a:r>
              <a:rPr lang="fa-IR" sz="2600" dirty="0">
                <a:solidFill>
                  <a:prstClr val="black"/>
                </a:solidFill>
              </a:rPr>
              <a:t> روزنامه ها و ادارات (</a:t>
            </a:r>
            <a:r>
              <a:rPr lang="fa-IR" sz="2600" dirty="0" err="1">
                <a:solidFill>
                  <a:prstClr val="black"/>
                </a:solidFill>
              </a:rPr>
              <a:t>بصورت</a:t>
            </a:r>
            <a:r>
              <a:rPr lang="fa-IR" sz="2600" dirty="0">
                <a:solidFill>
                  <a:prstClr val="black"/>
                </a:solidFill>
              </a:rPr>
              <a:t> </a:t>
            </a:r>
            <a:r>
              <a:rPr lang="fa-IR" sz="2600" dirty="0" err="1">
                <a:solidFill>
                  <a:prstClr val="black"/>
                </a:solidFill>
              </a:rPr>
              <a:t>غيررسمي</a:t>
            </a:r>
            <a:r>
              <a:rPr lang="fa-IR" sz="2600" dirty="0">
                <a:solidFill>
                  <a:prstClr val="black"/>
                </a:solidFill>
              </a:rPr>
              <a:t>) در پانزده روز اول </a:t>
            </a:r>
            <a:r>
              <a:rPr lang="fa-IR" sz="2600" dirty="0" err="1">
                <a:solidFill>
                  <a:prstClr val="black"/>
                </a:solidFill>
              </a:rPr>
              <a:t>فروردين</a:t>
            </a:r>
            <a:r>
              <a:rPr lang="fa-IR" sz="2600" dirty="0">
                <a:solidFill>
                  <a:prstClr val="black"/>
                </a:solidFill>
              </a:rPr>
              <a:t> و در </a:t>
            </a:r>
            <a:r>
              <a:rPr lang="fa-IR" sz="2600" dirty="0" err="1">
                <a:solidFill>
                  <a:prstClr val="black"/>
                </a:solidFill>
              </a:rPr>
              <a:t>بين</a:t>
            </a:r>
            <a:r>
              <a:rPr lang="fa-IR" sz="2600" dirty="0">
                <a:solidFill>
                  <a:prstClr val="black"/>
                </a:solidFill>
              </a:rPr>
              <a:t> </a:t>
            </a:r>
            <a:r>
              <a:rPr lang="fa-IR" sz="2600" dirty="0" err="1">
                <a:solidFill>
                  <a:prstClr val="black"/>
                </a:solidFill>
              </a:rPr>
              <a:t>التعطيلين</a:t>
            </a:r>
            <a:r>
              <a:rPr lang="fa-IR" sz="2600" dirty="0">
                <a:solidFill>
                  <a:prstClr val="black"/>
                </a:solidFill>
              </a:rPr>
              <a:t>.</a:t>
            </a:r>
            <a:endParaRPr lang="en-US" sz="2600" dirty="0">
              <a:solidFill>
                <a:prstClr val="black"/>
              </a:solidFill>
            </a:endParaRPr>
          </a:p>
          <a:p>
            <a:endParaRPr lang="en-US" dirty="0"/>
          </a:p>
        </p:txBody>
      </p:sp>
    </p:spTree>
    <p:extLst>
      <p:ext uri="{BB962C8B-B14F-4D97-AF65-F5344CB8AC3E}">
        <p14:creationId xmlns:p14="http://schemas.microsoft.com/office/powerpoint/2010/main" val="39428528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fa-IR" b="1" cap="none" dirty="0" smtClean="0">
                <a:ln w="22225">
                  <a:solidFill>
                    <a:schemeClr val="accent2"/>
                  </a:solidFill>
                  <a:prstDash val="solid"/>
                </a:ln>
                <a:solidFill>
                  <a:srgbClr val="FF0000"/>
                </a:solidFill>
                <a:effectLst/>
              </a:rPr>
              <a:t>تنبلی ویژه: گلیم خود از آب کشیدن</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p:txBody>
          <a:bodyPr>
            <a:normAutofit/>
          </a:bodyPr>
          <a:lstStyle/>
          <a:p>
            <a:pPr algn="just" rtl="1"/>
            <a:r>
              <a:rPr lang="fa-IR" sz="3200" dirty="0" smtClean="0"/>
              <a:t>در </a:t>
            </a:r>
            <a:r>
              <a:rPr lang="fa-IR" sz="3200" dirty="0" err="1"/>
              <a:t>موقعيت</a:t>
            </a:r>
            <a:r>
              <a:rPr lang="fa-IR" sz="3200" dirty="0"/>
              <a:t> </a:t>
            </a:r>
            <a:r>
              <a:rPr lang="fa-IR" sz="3200" dirty="0" err="1"/>
              <a:t>هايي</a:t>
            </a:r>
            <a:r>
              <a:rPr lang="fa-IR" sz="3200" dirty="0"/>
              <a:t> است </a:t>
            </a:r>
            <a:r>
              <a:rPr lang="fa-IR" sz="3200" dirty="0" err="1"/>
              <a:t>كه</a:t>
            </a:r>
            <a:r>
              <a:rPr lang="fa-IR" sz="3200" dirty="0"/>
              <a:t> فرد </a:t>
            </a:r>
            <a:r>
              <a:rPr lang="fa-IR" sz="3200" dirty="0" err="1"/>
              <a:t>وقتي</a:t>
            </a:r>
            <a:r>
              <a:rPr lang="fa-IR" sz="3200" dirty="0"/>
              <a:t> قرار است </a:t>
            </a:r>
            <a:r>
              <a:rPr lang="fa-IR" sz="3200" dirty="0" err="1"/>
              <a:t>كاري</a:t>
            </a:r>
            <a:r>
              <a:rPr lang="fa-IR" sz="3200" dirty="0"/>
              <a:t> را </a:t>
            </a:r>
            <a:r>
              <a:rPr lang="fa-IR" sz="3200" dirty="0" err="1"/>
              <a:t>براي</a:t>
            </a:r>
            <a:r>
              <a:rPr lang="fa-IR" sz="3200" dirty="0"/>
              <a:t> </a:t>
            </a:r>
            <a:r>
              <a:rPr lang="fa-IR" sz="3200" dirty="0" err="1"/>
              <a:t>ديگران</a:t>
            </a:r>
            <a:r>
              <a:rPr lang="fa-IR" sz="3200" dirty="0"/>
              <a:t> انجام دهد، </a:t>
            </a:r>
            <a:r>
              <a:rPr lang="fa-IR" sz="3200" dirty="0" err="1"/>
              <a:t>تنبلي</a:t>
            </a:r>
            <a:r>
              <a:rPr lang="fa-IR" sz="3200" dirty="0"/>
              <a:t> </a:t>
            </a:r>
            <a:r>
              <a:rPr lang="fa-IR" sz="3200" dirty="0" err="1"/>
              <a:t>مي</a:t>
            </a:r>
            <a:r>
              <a:rPr lang="fa-IR" sz="3200" dirty="0"/>
              <a:t> </a:t>
            </a:r>
            <a:r>
              <a:rPr lang="fa-IR" sz="3200" dirty="0" err="1"/>
              <a:t>كند</a:t>
            </a:r>
            <a:r>
              <a:rPr lang="fa-IR" sz="3200" dirty="0"/>
              <a:t>؛ </a:t>
            </a:r>
            <a:r>
              <a:rPr lang="fa-IR" sz="3200" dirty="0" err="1" smtClean="0"/>
              <a:t>ولي</a:t>
            </a:r>
            <a:r>
              <a:rPr lang="fa-IR" sz="3200" dirty="0" smtClean="0"/>
              <a:t> </a:t>
            </a:r>
            <a:r>
              <a:rPr lang="fa-IR" sz="3200" dirty="0" err="1" smtClean="0"/>
              <a:t>همين</a:t>
            </a:r>
            <a:r>
              <a:rPr lang="fa-IR" sz="3200" dirty="0" smtClean="0"/>
              <a:t> </a:t>
            </a:r>
            <a:r>
              <a:rPr lang="fa-IR" sz="3200" dirty="0"/>
              <a:t>فرد آنگاه </a:t>
            </a:r>
            <a:r>
              <a:rPr lang="fa-IR" sz="3200" dirty="0" err="1"/>
              <a:t>كاري</a:t>
            </a:r>
            <a:r>
              <a:rPr lang="fa-IR" sz="3200" dirty="0"/>
              <a:t> </a:t>
            </a:r>
            <a:r>
              <a:rPr lang="fa-IR" sz="3200" dirty="0" err="1"/>
              <a:t>كه</a:t>
            </a:r>
            <a:r>
              <a:rPr lang="fa-IR" sz="3200" dirty="0"/>
              <a:t> مربوط به خودش باشد تنبل </a:t>
            </a:r>
            <a:r>
              <a:rPr lang="fa-IR" sz="3200" dirty="0" err="1"/>
              <a:t>نيست</a:t>
            </a:r>
            <a:r>
              <a:rPr lang="fa-IR" sz="3200" dirty="0"/>
              <a:t>. </a:t>
            </a:r>
            <a:endParaRPr lang="fa-IR" sz="3200" dirty="0" smtClean="0"/>
          </a:p>
          <a:p>
            <a:pPr algn="just" rtl="1"/>
            <a:endParaRPr lang="fa-IR" sz="3200" dirty="0"/>
          </a:p>
          <a:p>
            <a:pPr algn="just" rtl="1"/>
            <a:r>
              <a:rPr lang="fa-IR" sz="3200" dirty="0" smtClean="0"/>
              <a:t>.</a:t>
            </a:r>
            <a:endParaRPr lang="en-US" sz="3200" dirty="0"/>
          </a:p>
        </p:txBody>
      </p:sp>
    </p:spTree>
    <p:extLst>
      <p:ext uri="{BB962C8B-B14F-4D97-AF65-F5344CB8AC3E}">
        <p14:creationId xmlns:p14="http://schemas.microsoft.com/office/powerpoint/2010/main" val="1239889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686800" cy="838200"/>
          </a:xfrm>
        </p:spPr>
        <p:style>
          <a:lnRef idx="2">
            <a:schemeClr val="accent1"/>
          </a:lnRef>
          <a:fillRef idx="1">
            <a:schemeClr val="lt1"/>
          </a:fillRef>
          <a:effectRef idx="0">
            <a:schemeClr val="accent1"/>
          </a:effectRef>
          <a:fontRef idx="minor">
            <a:schemeClr val="dk1"/>
          </a:fontRef>
        </p:style>
        <p:txBody>
          <a:bodyPr/>
          <a:lstStyle/>
          <a:p>
            <a:r>
              <a:rPr lang="fa-IR" b="1" cap="none" dirty="0" smtClean="0">
                <a:ln w="22225">
                  <a:solidFill>
                    <a:schemeClr val="accent2"/>
                  </a:solidFill>
                  <a:prstDash val="solid"/>
                </a:ln>
                <a:solidFill>
                  <a:srgbClr val="FF0000"/>
                </a:solidFill>
                <a:effectLst/>
              </a:rPr>
              <a:t>شواهد</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a:xfrm>
            <a:off x="800100" y="1524000"/>
            <a:ext cx="7696200" cy="4495800"/>
          </a:xfrm>
        </p:spPr>
        <p:txBody>
          <a:bodyPr>
            <a:normAutofit fontScale="92500" lnSpcReduction="20000"/>
          </a:bodyPr>
          <a:lstStyle/>
          <a:p>
            <a:pPr algn="r" rtl="1"/>
            <a:r>
              <a:rPr lang="fa-IR" dirty="0" smtClean="0">
                <a:latin typeface="Tahoma" pitchFamily="34" charset="0"/>
                <a:ea typeface="Tahoma" pitchFamily="34" charset="0"/>
                <a:cs typeface="Tahoma" pitchFamily="34" charset="0"/>
              </a:rPr>
              <a:t> </a:t>
            </a:r>
            <a:r>
              <a:rPr lang="fa-IR" dirty="0">
                <a:latin typeface="Tahoma" pitchFamily="34" charset="0"/>
                <a:ea typeface="Tahoma" pitchFamily="34" charset="0"/>
                <a:cs typeface="Tahoma" pitchFamily="34" charset="0"/>
              </a:rPr>
              <a:t>عدم </a:t>
            </a:r>
            <a:r>
              <a:rPr lang="fa-IR" dirty="0" err="1">
                <a:latin typeface="Tahoma" pitchFamily="34" charset="0"/>
                <a:ea typeface="Tahoma" pitchFamily="34" charset="0"/>
                <a:cs typeface="Tahoma" pitchFamily="34" charset="0"/>
              </a:rPr>
              <a:t>تمايل</a:t>
            </a:r>
            <a:r>
              <a:rPr lang="fa-IR" dirty="0">
                <a:latin typeface="Tahoma" pitchFamily="34" charset="0"/>
                <a:ea typeface="Tahoma" pitchFamily="34" charset="0"/>
                <a:cs typeface="Tahoma" pitchFamily="34" charset="0"/>
              </a:rPr>
              <a:t> به درس خواندن در مدارس و </a:t>
            </a:r>
            <a:r>
              <a:rPr lang="fa-IR" dirty="0" smtClean="0">
                <a:latin typeface="Tahoma" pitchFamily="34" charset="0"/>
                <a:ea typeface="Tahoma" pitchFamily="34" charset="0"/>
                <a:cs typeface="Tahoma" pitchFamily="34" charset="0"/>
              </a:rPr>
              <a:t>دانشگاه</a:t>
            </a:r>
          </a:p>
          <a:p>
            <a:pPr algn="r" rtl="1"/>
            <a:r>
              <a:rPr lang="fa-IR" dirty="0" err="1" smtClean="0">
                <a:latin typeface="Tahoma" pitchFamily="34" charset="0"/>
                <a:ea typeface="Tahoma" pitchFamily="34" charset="0"/>
                <a:cs typeface="Tahoma" pitchFamily="34" charset="0"/>
              </a:rPr>
              <a:t>ميزان</a:t>
            </a:r>
            <a:r>
              <a:rPr lang="fa-IR" dirty="0" smtClean="0">
                <a:latin typeface="Tahoma" pitchFamily="34" charset="0"/>
                <a:ea typeface="Tahoma" pitchFamily="34" charset="0"/>
                <a:cs typeface="Tahoma" pitchFamily="34" charset="0"/>
              </a:rPr>
              <a:t> </a:t>
            </a:r>
            <a:r>
              <a:rPr lang="fa-IR" dirty="0" err="1">
                <a:latin typeface="Tahoma" pitchFamily="34" charset="0"/>
                <a:ea typeface="Tahoma" pitchFamily="34" charset="0"/>
                <a:cs typeface="Tahoma" pitchFamily="34" charset="0"/>
              </a:rPr>
              <a:t>كار</a:t>
            </a:r>
            <a:r>
              <a:rPr lang="en-US" dirty="0">
                <a:latin typeface="Tahoma" pitchFamily="34" charset="0"/>
                <a:ea typeface="Tahoma" pitchFamily="34" charset="0"/>
                <a:cs typeface="Tahoma" pitchFamily="34" charset="0"/>
              </a:rPr>
              <a:t> </a:t>
            </a:r>
            <a:r>
              <a:rPr lang="fa-IR" dirty="0" err="1">
                <a:latin typeface="Tahoma" pitchFamily="34" charset="0"/>
                <a:ea typeface="Tahoma" pitchFamily="34" charset="0"/>
                <a:cs typeface="Tahoma" pitchFamily="34" charset="0"/>
              </a:rPr>
              <a:t>اداري</a:t>
            </a:r>
            <a:r>
              <a:rPr lang="fa-IR" dirty="0">
                <a:latin typeface="Tahoma" pitchFamily="34" charset="0"/>
                <a:ea typeface="Tahoma" pitchFamily="34" charset="0"/>
                <a:cs typeface="Tahoma" pitchFamily="34" charset="0"/>
              </a:rPr>
              <a:t> و بهره </a:t>
            </a:r>
            <a:r>
              <a:rPr lang="fa-IR" dirty="0" err="1">
                <a:latin typeface="Tahoma" pitchFamily="34" charset="0"/>
                <a:ea typeface="Tahoma" pitchFamily="34" charset="0"/>
                <a:cs typeface="Tahoma" pitchFamily="34" charset="0"/>
              </a:rPr>
              <a:t>وري</a:t>
            </a:r>
            <a:r>
              <a:rPr lang="fa-IR" dirty="0">
                <a:latin typeface="Tahoma" pitchFamily="34" charset="0"/>
                <a:ea typeface="Tahoma" pitchFamily="34" charset="0"/>
                <a:cs typeface="Tahoma" pitchFamily="34" charset="0"/>
              </a:rPr>
              <a:t> </a:t>
            </a:r>
            <a:r>
              <a:rPr lang="fa-IR" dirty="0" err="1">
                <a:latin typeface="Tahoma" pitchFamily="34" charset="0"/>
                <a:ea typeface="Tahoma" pitchFamily="34" charset="0"/>
                <a:cs typeface="Tahoma" pitchFamily="34" charset="0"/>
              </a:rPr>
              <a:t>كارمندان</a:t>
            </a:r>
            <a:r>
              <a:rPr lang="fa-IR" dirty="0">
                <a:latin typeface="Tahoma" pitchFamily="34" charset="0"/>
                <a:ea typeface="Tahoma" pitchFamily="34" charset="0"/>
                <a:cs typeface="Tahoma" pitchFamily="34" charset="0"/>
              </a:rPr>
              <a:t>، </a:t>
            </a:r>
            <a:endParaRPr lang="fa-IR" dirty="0" smtClean="0">
              <a:latin typeface="Tahoma" pitchFamily="34" charset="0"/>
              <a:ea typeface="Tahoma" pitchFamily="34" charset="0"/>
              <a:cs typeface="Tahoma" pitchFamily="34" charset="0"/>
            </a:endParaRPr>
          </a:p>
          <a:p>
            <a:pPr algn="r" rtl="1"/>
            <a:r>
              <a:rPr lang="fa-IR" dirty="0" err="1" smtClean="0">
                <a:latin typeface="Tahoma" pitchFamily="34" charset="0"/>
                <a:ea typeface="Tahoma" pitchFamily="34" charset="0"/>
                <a:cs typeface="Tahoma" pitchFamily="34" charset="0"/>
              </a:rPr>
              <a:t>ميزان</a:t>
            </a:r>
            <a:r>
              <a:rPr lang="fa-IR" dirty="0" smtClean="0">
                <a:latin typeface="Tahoma" pitchFamily="34" charset="0"/>
                <a:ea typeface="Tahoma" pitchFamily="34" charset="0"/>
                <a:cs typeface="Tahoma" pitchFamily="34" charset="0"/>
              </a:rPr>
              <a:t> </a:t>
            </a:r>
            <a:r>
              <a:rPr lang="fa-IR" dirty="0" err="1">
                <a:latin typeface="Tahoma" pitchFamily="34" charset="0"/>
                <a:ea typeface="Tahoma" pitchFamily="34" charset="0"/>
                <a:cs typeface="Tahoma" pitchFamily="34" charset="0"/>
              </a:rPr>
              <a:t>بالاي</a:t>
            </a:r>
            <a:r>
              <a:rPr lang="fa-IR" dirty="0">
                <a:latin typeface="Tahoma" pitchFamily="34" charset="0"/>
                <a:ea typeface="Tahoma" pitchFamily="34" charset="0"/>
                <a:cs typeface="Tahoma" pitchFamily="34" charset="0"/>
              </a:rPr>
              <a:t> </a:t>
            </a:r>
            <a:r>
              <a:rPr lang="fa-IR" dirty="0" err="1">
                <a:latin typeface="Tahoma" pitchFamily="34" charset="0"/>
                <a:ea typeface="Tahoma" pitchFamily="34" charset="0"/>
                <a:cs typeface="Tahoma" pitchFamily="34" charset="0"/>
              </a:rPr>
              <a:t>تماشاي</a:t>
            </a:r>
            <a:r>
              <a:rPr lang="fa-IR" dirty="0">
                <a:latin typeface="Tahoma" pitchFamily="34" charset="0"/>
                <a:ea typeface="Tahoma" pitchFamily="34" charset="0"/>
                <a:cs typeface="Tahoma" pitchFamily="34" charset="0"/>
              </a:rPr>
              <a:t> </a:t>
            </a:r>
            <a:r>
              <a:rPr lang="fa-IR" dirty="0" err="1">
                <a:latin typeface="Tahoma" pitchFamily="34" charset="0"/>
                <a:ea typeface="Tahoma" pitchFamily="34" charset="0"/>
                <a:cs typeface="Tahoma" pitchFamily="34" charset="0"/>
              </a:rPr>
              <a:t>تلويزيون</a:t>
            </a:r>
            <a:r>
              <a:rPr lang="fa-IR" dirty="0">
                <a:latin typeface="Tahoma" pitchFamily="34" charset="0"/>
                <a:ea typeface="Tahoma" pitchFamily="34" charset="0"/>
                <a:cs typeface="Tahoma" pitchFamily="34" charset="0"/>
              </a:rPr>
              <a:t> در </a:t>
            </a:r>
            <a:r>
              <a:rPr lang="fa-IR" dirty="0" smtClean="0">
                <a:latin typeface="Tahoma" pitchFamily="34" charset="0"/>
                <a:ea typeface="Tahoma" pitchFamily="34" charset="0"/>
                <a:cs typeface="Tahoma" pitchFamily="34" charset="0"/>
              </a:rPr>
              <a:t>به </a:t>
            </a:r>
            <a:r>
              <a:rPr lang="fa-IR" dirty="0" err="1">
                <a:latin typeface="Tahoma" pitchFamily="34" charset="0"/>
                <a:ea typeface="Tahoma" pitchFamily="34" charset="0"/>
                <a:cs typeface="Tahoma" pitchFamily="34" charset="0"/>
              </a:rPr>
              <a:t>جاي</a:t>
            </a:r>
            <a:r>
              <a:rPr lang="fa-IR" dirty="0">
                <a:latin typeface="Tahoma" pitchFamily="34" charset="0"/>
                <a:ea typeface="Tahoma" pitchFamily="34" charset="0"/>
                <a:cs typeface="Tahoma" pitchFamily="34" charset="0"/>
              </a:rPr>
              <a:t> </a:t>
            </a:r>
            <a:r>
              <a:rPr lang="fa-IR" dirty="0" err="1">
                <a:latin typeface="Tahoma" pitchFamily="34" charset="0"/>
                <a:ea typeface="Tahoma" pitchFamily="34" charset="0"/>
                <a:cs typeface="Tahoma" pitchFamily="34" charset="0"/>
              </a:rPr>
              <a:t>كتابخواني</a:t>
            </a:r>
            <a:r>
              <a:rPr lang="fa-IR" dirty="0">
                <a:latin typeface="Tahoma" pitchFamily="34" charset="0"/>
                <a:ea typeface="Tahoma" pitchFamily="34" charset="0"/>
                <a:cs typeface="Tahoma" pitchFamily="34" charset="0"/>
              </a:rPr>
              <a:t>، </a:t>
            </a:r>
            <a:endParaRPr lang="fa-IR" dirty="0" smtClean="0">
              <a:latin typeface="Tahoma" pitchFamily="34" charset="0"/>
              <a:ea typeface="Tahoma" pitchFamily="34" charset="0"/>
              <a:cs typeface="Tahoma" pitchFamily="34" charset="0"/>
            </a:endParaRPr>
          </a:p>
          <a:p>
            <a:pPr algn="r" rtl="1"/>
            <a:r>
              <a:rPr lang="fa-IR" dirty="0" err="1" smtClean="0">
                <a:latin typeface="Tahoma" pitchFamily="34" charset="0"/>
                <a:ea typeface="Tahoma" pitchFamily="34" charset="0"/>
                <a:cs typeface="Tahoma" pitchFamily="34" charset="0"/>
              </a:rPr>
              <a:t>تمايل</a:t>
            </a:r>
            <a:r>
              <a:rPr lang="fa-IR" dirty="0" smtClean="0">
                <a:latin typeface="Tahoma" pitchFamily="34" charset="0"/>
                <a:ea typeface="Tahoma" pitchFamily="34" charset="0"/>
                <a:cs typeface="Tahoma" pitchFamily="34" charset="0"/>
              </a:rPr>
              <a:t> </a:t>
            </a:r>
            <a:r>
              <a:rPr lang="fa-IR" dirty="0" err="1">
                <a:latin typeface="Tahoma" pitchFamily="34" charset="0"/>
                <a:ea typeface="Tahoma" pitchFamily="34" charset="0"/>
                <a:cs typeface="Tahoma" pitchFamily="34" charset="0"/>
              </a:rPr>
              <a:t>زياد</a:t>
            </a:r>
            <a:r>
              <a:rPr lang="fa-IR" dirty="0">
                <a:latin typeface="Tahoma" pitchFamily="34" charset="0"/>
                <a:ea typeface="Tahoma" pitchFamily="34" charset="0"/>
                <a:cs typeface="Tahoma" pitchFamily="34" charset="0"/>
              </a:rPr>
              <a:t> به استخدام در دستگاه </a:t>
            </a:r>
            <a:r>
              <a:rPr lang="fa-IR" dirty="0" err="1">
                <a:latin typeface="Tahoma" pitchFamily="34" charset="0"/>
                <a:ea typeface="Tahoma" pitchFamily="34" charset="0"/>
                <a:cs typeface="Tahoma" pitchFamily="34" charset="0"/>
              </a:rPr>
              <a:t>دولتي</a:t>
            </a:r>
            <a:r>
              <a:rPr lang="en-US" dirty="0">
                <a:latin typeface="Tahoma" pitchFamily="34" charset="0"/>
                <a:ea typeface="Tahoma" pitchFamily="34" charset="0"/>
                <a:cs typeface="Tahoma" pitchFamily="34" charset="0"/>
              </a:rPr>
              <a:t> </a:t>
            </a:r>
            <a:endParaRPr lang="fa-IR" dirty="0" smtClean="0">
              <a:latin typeface="Tahoma" pitchFamily="34" charset="0"/>
              <a:ea typeface="Tahoma" pitchFamily="34" charset="0"/>
              <a:cs typeface="Tahoma" pitchFamily="34" charset="0"/>
            </a:endParaRPr>
          </a:p>
          <a:p>
            <a:pPr algn="r" rtl="1"/>
            <a:r>
              <a:rPr lang="fa-IR" dirty="0" smtClean="0">
                <a:latin typeface="Tahoma" pitchFamily="34" charset="0"/>
                <a:ea typeface="Tahoma" pitchFamily="34" charset="0"/>
                <a:cs typeface="Tahoma" pitchFamily="34" charset="0"/>
              </a:rPr>
              <a:t>عدم </a:t>
            </a:r>
            <a:r>
              <a:rPr lang="fa-IR" dirty="0" err="1">
                <a:latin typeface="Tahoma" pitchFamily="34" charset="0"/>
                <a:ea typeface="Tahoma" pitchFamily="34" charset="0"/>
                <a:cs typeface="Tahoma" pitchFamily="34" charset="0"/>
              </a:rPr>
              <a:t>تمايل</a:t>
            </a:r>
            <a:r>
              <a:rPr lang="fa-IR" dirty="0">
                <a:latin typeface="Tahoma" pitchFamily="34" charset="0"/>
                <a:ea typeface="Tahoma" pitchFamily="34" charset="0"/>
                <a:cs typeface="Tahoma" pitchFamily="34" charset="0"/>
              </a:rPr>
              <a:t> </a:t>
            </a:r>
            <a:r>
              <a:rPr lang="fa-IR" dirty="0" err="1">
                <a:latin typeface="Tahoma" pitchFamily="34" charset="0"/>
                <a:ea typeface="Tahoma" pitchFamily="34" charset="0"/>
                <a:cs typeface="Tahoma" pitchFamily="34" charset="0"/>
              </a:rPr>
              <a:t>براي</a:t>
            </a:r>
            <a:r>
              <a:rPr lang="fa-IR" dirty="0">
                <a:latin typeface="Tahoma" pitchFamily="34" charset="0"/>
                <a:ea typeface="Tahoma" pitchFamily="34" charset="0"/>
                <a:cs typeface="Tahoma" pitchFamily="34" charset="0"/>
              </a:rPr>
              <a:t> </a:t>
            </a:r>
            <a:r>
              <a:rPr lang="fa-IR" dirty="0" err="1">
                <a:latin typeface="Tahoma" pitchFamily="34" charset="0"/>
                <a:ea typeface="Tahoma" pitchFamily="34" charset="0"/>
                <a:cs typeface="Tahoma" pitchFamily="34" charset="0"/>
              </a:rPr>
              <a:t>كسب</a:t>
            </a:r>
            <a:r>
              <a:rPr lang="fa-IR" dirty="0">
                <a:latin typeface="Tahoma" pitchFamily="34" charset="0"/>
                <a:ea typeface="Tahoma" pitchFamily="34" charset="0"/>
                <a:cs typeface="Tahoma" pitchFamily="34" charset="0"/>
              </a:rPr>
              <a:t> تخصص و مهارت و </a:t>
            </a:r>
            <a:r>
              <a:rPr lang="fa-IR" dirty="0" err="1">
                <a:latin typeface="Tahoma" pitchFamily="34" charset="0"/>
                <a:ea typeface="Tahoma" pitchFamily="34" charset="0"/>
                <a:cs typeface="Tahoma" pitchFamily="34" charset="0"/>
              </a:rPr>
              <a:t>كارآفريني</a:t>
            </a:r>
            <a:r>
              <a:rPr lang="fa-IR" dirty="0">
                <a:latin typeface="Tahoma" pitchFamily="34" charset="0"/>
                <a:ea typeface="Tahoma" pitchFamily="34" charset="0"/>
                <a:cs typeface="Tahoma" pitchFamily="34" charset="0"/>
              </a:rPr>
              <a:t>، </a:t>
            </a:r>
            <a:endParaRPr lang="fa-IR" dirty="0" smtClean="0">
              <a:latin typeface="Tahoma" pitchFamily="34" charset="0"/>
              <a:ea typeface="Tahoma" pitchFamily="34" charset="0"/>
              <a:cs typeface="Tahoma" pitchFamily="34" charset="0"/>
            </a:endParaRPr>
          </a:p>
          <a:p>
            <a:pPr algn="r" rtl="1"/>
            <a:r>
              <a:rPr lang="fa-IR" dirty="0" smtClean="0">
                <a:latin typeface="Tahoma" pitchFamily="34" charset="0"/>
                <a:ea typeface="Tahoma" pitchFamily="34" charset="0"/>
                <a:cs typeface="Tahoma" pitchFamily="34" charset="0"/>
              </a:rPr>
              <a:t>وجود </a:t>
            </a:r>
            <a:r>
              <a:rPr lang="fa-IR" dirty="0" err="1">
                <a:latin typeface="Tahoma" pitchFamily="34" charset="0"/>
                <a:ea typeface="Tahoma" pitchFamily="34" charset="0"/>
                <a:cs typeface="Tahoma" pitchFamily="34" charset="0"/>
              </a:rPr>
              <a:t>تعطيلي</a:t>
            </a:r>
            <a:r>
              <a:rPr lang="fa-IR" dirty="0">
                <a:latin typeface="Tahoma" pitchFamily="34" charset="0"/>
                <a:ea typeface="Tahoma" pitchFamily="34" charset="0"/>
                <a:cs typeface="Tahoma" pitchFamily="34" charset="0"/>
              </a:rPr>
              <a:t> فراوان سالانه</a:t>
            </a:r>
            <a:r>
              <a:rPr lang="fa-IR" dirty="0" smtClean="0">
                <a:latin typeface="Tahoma" pitchFamily="34" charset="0"/>
                <a:ea typeface="Tahoma" pitchFamily="34" charset="0"/>
                <a:cs typeface="Tahoma" pitchFamily="34" charset="0"/>
              </a:rPr>
              <a:t>،</a:t>
            </a:r>
          </a:p>
          <a:p>
            <a:pPr algn="r" rtl="1"/>
            <a:r>
              <a:rPr lang="fa-IR" dirty="0" smtClean="0">
                <a:latin typeface="Tahoma" pitchFamily="34" charset="0"/>
                <a:ea typeface="Tahoma" pitchFamily="34" charset="0"/>
                <a:cs typeface="Tahoma" pitchFamily="34" charset="0"/>
              </a:rPr>
              <a:t> </a:t>
            </a:r>
            <a:r>
              <a:rPr lang="fa-IR" dirty="0" err="1">
                <a:latin typeface="Tahoma" pitchFamily="34" charset="0"/>
                <a:ea typeface="Tahoma" pitchFamily="34" charset="0"/>
                <a:cs typeface="Tahoma" pitchFamily="34" charset="0"/>
              </a:rPr>
              <a:t>شيوع</a:t>
            </a:r>
            <a:r>
              <a:rPr lang="fa-IR" dirty="0">
                <a:latin typeface="Tahoma" pitchFamily="34" charset="0"/>
                <a:ea typeface="Tahoma" pitchFamily="34" charset="0"/>
                <a:cs typeface="Tahoma" pitchFamily="34" charset="0"/>
              </a:rPr>
              <a:t> </a:t>
            </a:r>
            <a:r>
              <a:rPr lang="fa-IR" dirty="0" err="1">
                <a:latin typeface="Tahoma" pitchFamily="34" charset="0"/>
                <a:ea typeface="Tahoma" pitchFamily="34" charset="0"/>
                <a:cs typeface="Tahoma" pitchFamily="34" charset="0"/>
              </a:rPr>
              <a:t>پديده</a:t>
            </a:r>
            <a:r>
              <a:rPr lang="fa-IR" dirty="0">
                <a:latin typeface="Tahoma" pitchFamily="34" charset="0"/>
                <a:ea typeface="Tahoma" pitchFamily="34" charset="0"/>
                <a:cs typeface="Tahoma" pitchFamily="34" charset="0"/>
              </a:rPr>
              <a:t> </a:t>
            </a:r>
            <a:r>
              <a:rPr lang="fa-IR" dirty="0" err="1">
                <a:latin typeface="Tahoma" pitchFamily="34" charset="0"/>
                <a:ea typeface="Tahoma" pitchFamily="34" charset="0"/>
                <a:cs typeface="Tahoma" pitchFamily="34" charset="0"/>
              </a:rPr>
              <a:t>اي</a:t>
            </a:r>
            <a:r>
              <a:rPr lang="fa-IR" dirty="0">
                <a:latin typeface="Tahoma" pitchFamily="34" charset="0"/>
                <a:ea typeface="Tahoma" pitchFamily="34" charset="0"/>
                <a:cs typeface="Tahoma" pitchFamily="34" charset="0"/>
              </a:rPr>
              <a:t> به نام</a:t>
            </a:r>
            <a:r>
              <a:rPr lang="en-US" dirty="0">
                <a:latin typeface="Tahoma" pitchFamily="34" charset="0"/>
                <a:ea typeface="Tahoma" pitchFamily="34" charset="0"/>
                <a:cs typeface="Tahoma" pitchFamily="34" charset="0"/>
              </a:rPr>
              <a:t> </a:t>
            </a:r>
            <a:r>
              <a:rPr lang="fa-IR" dirty="0">
                <a:latin typeface="Tahoma" pitchFamily="34" charset="0"/>
                <a:ea typeface="Tahoma" pitchFamily="34" charset="0"/>
                <a:cs typeface="Tahoma" pitchFamily="34" charset="0"/>
              </a:rPr>
              <a:t>« </a:t>
            </a:r>
            <a:r>
              <a:rPr lang="fa-IR" dirty="0" err="1">
                <a:latin typeface="Tahoma" pitchFamily="34" charset="0"/>
                <a:ea typeface="Tahoma" pitchFamily="34" charset="0"/>
                <a:cs typeface="Tahoma" pitchFamily="34" charset="0"/>
              </a:rPr>
              <a:t>بين</a:t>
            </a:r>
            <a:r>
              <a:rPr lang="en-US" dirty="0">
                <a:latin typeface="Tahoma" pitchFamily="34" charset="0"/>
                <a:ea typeface="Tahoma" pitchFamily="34" charset="0"/>
                <a:cs typeface="Tahoma" pitchFamily="34" charset="0"/>
              </a:rPr>
              <a:t> </a:t>
            </a:r>
            <a:r>
              <a:rPr lang="fa-IR" dirty="0" err="1">
                <a:latin typeface="Tahoma" pitchFamily="34" charset="0"/>
                <a:ea typeface="Tahoma" pitchFamily="34" charset="0"/>
                <a:cs typeface="Tahoma" pitchFamily="34" charset="0"/>
              </a:rPr>
              <a:t>التعطيلين</a:t>
            </a:r>
            <a:r>
              <a:rPr lang="fa-IR" dirty="0">
                <a:latin typeface="Tahoma" pitchFamily="34" charset="0"/>
                <a:ea typeface="Tahoma" pitchFamily="34" charset="0"/>
                <a:cs typeface="Tahoma" pitchFamily="34" charset="0"/>
              </a:rPr>
              <a:t> » </a:t>
            </a:r>
            <a:endParaRPr lang="en-US" dirty="0">
              <a:latin typeface="Tahoma" pitchFamily="34" charset="0"/>
              <a:ea typeface="Tahoma" pitchFamily="34" charset="0"/>
              <a:cs typeface="Tahoma" pitchFamily="34" charset="0"/>
            </a:endParaRPr>
          </a:p>
          <a:p>
            <a:pPr algn="r" rtl="1"/>
            <a:endParaRPr lang="en-US" dirty="0"/>
          </a:p>
        </p:txBody>
      </p:sp>
    </p:spTree>
    <p:extLst>
      <p:ext uri="{BB962C8B-B14F-4D97-AF65-F5344CB8AC3E}">
        <p14:creationId xmlns:p14="http://schemas.microsoft.com/office/powerpoint/2010/main" val="10802186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0" y="5105400"/>
            <a:ext cx="9144000" cy="1752601"/>
          </a:xfrm>
        </p:spPr>
        <p:txBody>
          <a:bodyPr>
            <a:normAutofit fontScale="77500" lnSpcReduction="20000"/>
          </a:bodyPr>
          <a:lstStyle/>
          <a:p>
            <a:pPr algn="just" rtl="0"/>
            <a:r>
              <a:rPr lang="en-US" dirty="0" smtClean="0">
                <a:solidFill>
                  <a:schemeClr val="tx1"/>
                </a:solidFill>
              </a:rPr>
              <a:t>The number of global patents for states, provinces, and countries. Note the substantial bubbles around California and the East Coast in the U.S., especially Massachusetts; Northern Europe and Scandinavia; and Japan, South Korea and China in Asia. Much of the rest of world is completely blank.</a:t>
            </a:r>
            <a:endParaRPr lang="fa-IR" dirty="0">
              <a:solidFill>
                <a:schemeClr val="tx1"/>
              </a:solidFill>
            </a:endParaRPr>
          </a:p>
        </p:txBody>
      </p:sp>
      <p:pic>
        <p:nvPicPr>
          <p:cNvPr id="1027" name="Picture 3" descr="C:\Documents and Settings\All User\Desktop\innovation-map-global-by-region-and-country.jpg"/>
          <p:cNvPicPr>
            <a:picLocks noChangeAspect="1" noChangeArrowheads="1"/>
          </p:cNvPicPr>
          <p:nvPr/>
        </p:nvPicPr>
        <p:blipFill>
          <a:blip r:embed="rId2" cstate="print"/>
          <a:srcRect/>
          <a:stretch>
            <a:fillRect/>
          </a:stretch>
        </p:blipFill>
        <p:spPr bwMode="auto">
          <a:xfrm>
            <a:off x="0" y="0"/>
            <a:ext cx="9144000" cy="4953000"/>
          </a:xfrm>
          <a:prstGeom prst="rect">
            <a:avLst/>
          </a:prstGeom>
          <a:noFill/>
        </p:spPr>
      </p:pic>
    </p:spTree>
    <p:extLst>
      <p:ext uri="{BB962C8B-B14F-4D97-AF65-F5344CB8AC3E}">
        <p14:creationId xmlns:p14="http://schemas.microsoft.com/office/powerpoint/2010/main" val="5803381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686800" cy="6705600"/>
          </a:xfrm>
        </p:spPr>
        <p:txBody>
          <a:bodyPr>
            <a:normAutofit fontScale="70000" lnSpcReduction="20000"/>
          </a:bodyPr>
          <a:lstStyle/>
          <a:p>
            <a:pPr algn="r" rtl="1"/>
            <a:r>
              <a:rPr lang="fa-IR" b="1" dirty="0" smtClean="0">
                <a:solidFill>
                  <a:srgbClr val="FF0000"/>
                </a:solidFill>
              </a:rPr>
              <a:t>پيتر دراكر </a:t>
            </a:r>
            <a:r>
              <a:rPr lang="fa-IR" dirty="0" smtClean="0"/>
              <a:t>منابع ايجاد چالش در نوآوري را به 7 دسته تقسيم كرده و معتقد است كه نوآوري‌ها از دل اين گونه بحران ها‌ و شكست‌ها منشاٌ مي‌گيرند؛ </a:t>
            </a:r>
            <a:endParaRPr lang="en-US" dirty="0" smtClean="0"/>
          </a:p>
          <a:p>
            <a:pPr lvl="0" algn="r" rtl="1"/>
            <a:r>
              <a:rPr lang="fa-IR" b="1" dirty="0" smtClean="0">
                <a:solidFill>
                  <a:srgbClr val="FF0000"/>
                </a:solidFill>
              </a:rPr>
              <a:t>عوامل پیش بینی نشده</a:t>
            </a:r>
            <a:r>
              <a:rPr lang="fa-IR" dirty="0" smtClean="0">
                <a:solidFill>
                  <a:srgbClr val="FF0000"/>
                </a:solidFill>
              </a:rPr>
              <a:t>:</a:t>
            </a:r>
            <a:r>
              <a:rPr lang="fa-IR" dirty="0" smtClean="0"/>
              <a:t> موفقيت، شکست يا  اتفاق نامترقبه خارج از سازمان می تواندعلامت فرصتی منحصر به فرد باشد</a:t>
            </a:r>
            <a:endParaRPr lang="en-US" dirty="0" smtClean="0"/>
          </a:p>
          <a:p>
            <a:pPr lvl="0" algn="r" rtl="1"/>
            <a:r>
              <a:rPr lang="fa-IR" b="1" dirty="0" smtClean="0">
                <a:solidFill>
                  <a:srgbClr val="FF0000"/>
                </a:solidFill>
              </a:rPr>
              <a:t>ناهماهنگيها</a:t>
            </a:r>
            <a:r>
              <a:rPr lang="fa-IR" dirty="0" smtClean="0">
                <a:solidFill>
                  <a:srgbClr val="FF0000"/>
                </a:solidFill>
              </a:rPr>
              <a:t>:</a:t>
            </a:r>
            <a:r>
              <a:rPr lang="fa-IR" dirty="0" smtClean="0"/>
              <a:t> تفاوت ميان واقعيت و آنچه که فرض می کنيم بايد باشد، يا بين آن چه هست و آن جه بايد باشد می تواند فرصت نوآوری بيافريند</a:t>
            </a:r>
            <a:endParaRPr lang="en-US" dirty="0" smtClean="0"/>
          </a:p>
          <a:p>
            <a:pPr lvl="0" algn="r" rtl="1"/>
            <a:r>
              <a:rPr lang="fa-IR" b="1" dirty="0" smtClean="0">
                <a:solidFill>
                  <a:srgbClr val="FF0000"/>
                </a:solidFill>
              </a:rPr>
              <a:t>نقطه ضعف</a:t>
            </a:r>
            <a:r>
              <a:rPr lang="fa-IR" dirty="0" smtClean="0">
                <a:solidFill>
                  <a:srgbClr val="FF0000"/>
                </a:solidFill>
              </a:rPr>
              <a:t>: </a:t>
            </a:r>
            <a:r>
              <a:rPr lang="fa-IR" dirty="0" smtClean="0"/>
              <a:t>وقتی که در فرآيندی خاص يک نقطه ضعف وجود دارد، اما افراد به جای حل آن سعی می کنند آن را دور بزنند، برای فرد يا سازمانی که بخواهد اين حلقه مفقوده را پر کنند فرصتی وجود دارد</a:t>
            </a:r>
            <a:endParaRPr lang="en-US" dirty="0" smtClean="0"/>
          </a:p>
          <a:p>
            <a:pPr lvl="0" algn="r" rtl="1"/>
            <a:r>
              <a:rPr lang="fa-IR" b="1" dirty="0" smtClean="0">
                <a:solidFill>
                  <a:srgbClr val="FF0000"/>
                </a:solidFill>
              </a:rPr>
              <a:t>تغيير در صنعت يا ساختار بازار</a:t>
            </a:r>
            <a:r>
              <a:rPr lang="fa-IR" dirty="0" smtClean="0">
                <a:solidFill>
                  <a:srgbClr val="FF0000"/>
                </a:solidFill>
              </a:rPr>
              <a:t>: </a:t>
            </a:r>
            <a:r>
              <a:rPr lang="fa-IR" dirty="0" smtClean="0"/>
              <a:t>وقتی که پايه های صنعت يا بازار تغيير می کنند، فرصتی برای خدمت يا محصول بوجود می آيد </a:t>
            </a:r>
            <a:endParaRPr lang="en-US" dirty="0" smtClean="0"/>
          </a:p>
          <a:p>
            <a:pPr lvl="0" algn="r" rtl="1"/>
            <a:r>
              <a:rPr lang="fa-IR" b="1" dirty="0" smtClean="0">
                <a:solidFill>
                  <a:srgbClr val="FF0000"/>
                </a:solidFill>
              </a:rPr>
              <a:t>تغييرات دموگرافيک</a:t>
            </a:r>
            <a:r>
              <a:rPr lang="fa-IR" dirty="0" smtClean="0">
                <a:solidFill>
                  <a:srgbClr val="FF0000"/>
                </a:solidFill>
              </a:rPr>
              <a:t>: </a:t>
            </a:r>
            <a:r>
              <a:rPr lang="fa-IR" dirty="0" smtClean="0"/>
              <a:t>تغيير در اندازه جمعيت، ساختار سنی، بی کاری و سطح دانش و در آمد فرصتهای نوآوری می آفريند</a:t>
            </a:r>
            <a:endParaRPr lang="en-US" dirty="0" smtClean="0"/>
          </a:p>
          <a:p>
            <a:pPr lvl="0" algn="r" rtl="1"/>
            <a:r>
              <a:rPr lang="fa-IR" b="1" dirty="0" smtClean="0">
                <a:solidFill>
                  <a:srgbClr val="FF0000"/>
                </a:solidFill>
              </a:rPr>
              <a:t>تغيير در برداشت، باورها</a:t>
            </a:r>
            <a:r>
              <a:rPr lang="fa-IR" dirty="0" smtClean="0">
                <a:solidFill>
                  <a:srgbClr val="FF0000"/>
                </a:solidFill>
              </a:rPr>
              <a:t>: </a:t>
            </a:r>
            <a:r>
              <a:rPr lang="fa-IR" dirty="0" smtClean="0"/>
              <a:t>وقتی که فرضيات و نگرش و باورهای جمعيتی تغيير می کند فرصتهای نوآوری ايجاد می شود.</a:t>
            </a:r>
            <a:endParaRPr lang="en-US" dirty="0" smtClean="0"/>
          </a:p>
          <a:p>
            <a:pPr lvl="0" algn="r" rtl="1"/>
            <a:r>
              <a:rPr lang="fa-IR" b="1" dirty="0" smtClean="0">
                <a:solidFill>
                  <a:srgbClr val="FF0000"/>
                </a:solidFill>
              </a:rPr>
              <a:t>دانش جديد</a:t>
            </a:r>
            <a:r>
              <a:rPr lang="fa-IR" dirty="0" smtClean="0">
                <a:solidFill>
                  <a:srgbClr val="FF0000"/>
                </a:solidFill>
              </a:rPr>
              <a:t>: </a:t>
            </a:r>
            <a:r>
              <a:rPr lang="fa-IR" dirty="0" smtClean="0"/>
              <a:t>پيشرفتهای علمی و دانش جديد می تواند محصولات و بازارهای جديد بيافريند. </a:t>
            </a:r>
            <a:endParaRPr lang="fa-IR" dirty="0"/>
          </a:p>
        </p:txBody>
      </p:sp>
    </p:spTree>
    <p:extLst>
      <p:ext uri="{BB962C8B-B14F-4D97-AF65-F5344CB8AC3E}">
        <p14:creationId xmlns:p14="http://schemas.microsoft.com/office/powerpoint/2010/main" val="832469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fa-IR" dirty="0" smtClean="0">
                <a:solidFill>
                  <a:srgbClr val="FF0000"/>
                </a:solidFill>
              </a:rPr>
              <a:t>   تلاش :   آیا  تلفن محبوبیت داشت؟  </a:t>
            </a:r>
            <a:endParaRPr lang="en-US" dirty="0">
              <a:solidFill>
                <a:srgbClr val="FF0000"/>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1" y="1533799"/>
            <a:ext cx="7151914" cy="5324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8098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FF0000"/>
                </a:solidFill>
              </a:rPr>
              <a:t>مقصر کیست؟</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fa-IR" sz="4800" dirty="0" smtClean="0">
                <a:solidFill>
                  <a:srgbClr val="FF0000"/>
                </a:solidFill>
              </a:rPr>
              <a:t>من؟</a:t>
            </a:r>
          </a:p>
          <a:p>
            <a:r>
              <a:rPr lang="fa-IR" sz="4800" dirty="0" smtClean="0">
                <a:solidFill>
                  <a:srgbClr val="FF0000"/>
                </a:solidFill>
              </a:rPr>
              <a:t>تو؟</a:t>
            </a:r>
          </a:p>
          <a:p>
            <a:r>
              <a:rPr lang="fa-IR" sz="4800" dirty="0" smtClean="0">
                <a:solidFill>
                  <a:srgbClr val="FF0000"/>
                </a:solidFill>
              </a:rPr>
              <a:t>دولت؟</a:t>
            </a:r>
          </a:p>
          <a:p>
            <a:r>
              <a:rPr lang="fa-IR" sz="4800" dirty="0" smtClean="0">
                <a:solidFill>
                  <a:srgbClr val="FF0000"/>
                </a:solidFill>
              </a:rPr>
              <a:t>بیگانگان؟</a:t>
            </a:r>
          </a:p>
          <a:p>
            <a:r>
              <a:rPr lang="fa-IR" sz="4800" dirty="0" smtClean="0">
                <a:solidFill>
                  <a:srgbClr val="FF0000"/>
                </a:solidFill>
              </a:rPr>
              <a:t>سرنوشت؟</a:t>
            </a:r>
            <a:endParaRPr lang="en-US" sz="4800" dirty="0">
              <a:solidFill>
                <a:srgbClr val="FF0000"/>
              </a:solidFill>
            </a:endParaRPr>
          </a:p>
        </p:txBody>
      </p:sp>
    </p:spTree>
    <p:extLst>
      <p:ext uri="{BB962C8B-B14F-4D97-AF65-F5344CB8AC3E}">
        <p14:creationId xmlns:p14="http://schemas.microsoft.com/office/powerpoint/2010/main" val="18578246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rgbClr val="FF0000"/>
              </a:solidFill>
            </a:endParaRPr>
          </a:p>
        </p:txBody>
      </p:sp>
      <p:sp>
        <p:nvSpPr>
          <p:cNvPr id="3" name="Content Placeholder 2"/>
          <p:cNvSpPr>
            <a:spLocks noGrp="1"/>
          </p:cNvSpPr>
          <p:nvPr>
            <p:ph idx="1"/>
          </p:nvPr>
        </p:nvSpPr>
        <p:spPr/>
        <p:txBody>
          <a:bodyPr/>
          <a:lstStyle/>
          <a:p>
            <a:r>
              <a:rPr lang="fa-IR" sz="8800" dirty="0">
                <a:solidFill>
                  <a:srgbClr val="FF0000"/>
                </a:solidFill>
              </a:rPr>
              <a:t>چرا یک جامعه تنبل می شود؟</a:t>
            </a:r>
            <a:endParaRPr lang="en-US" sz="8800" dirty="0">
              <a:solidFill>
                <a:srgbClr val="FF0000"/>
              </a:solidFill>
            </a:endParaRPr>
          </a:p>
          <a:p>
            <a:endParaRPr lang="en-US" dirty="0"/>
          </a:p>
        </p:txBody>
      </p:sp>
    </p:spTree>
    <p:extLst>
      <p:ext uri="{BB962C8B-B14F-4D97-AF65-F5344CB8AC3E}">
        <p14:creationId xmlns:p14="http://schemas.microsoft.com/office/powerpoint/2010/main" val="9345285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fa-IR" dirty="0" smtClean="0">
                <a:solidFill>
                  <a:srgbClr val="FF0000"/>
                </a:solidFill>
              </a:rPr>
              <a:t>ساختار </a:t>
            </a:r>
            <a:r>
              <a:rPr lang="fa-IR" dirty="0">
                <a:solidFill>
                  <a:srgbClr val="FF0000"/>
                </a:solidFill>
              </a:rPr>
              <a:t>اجتماعي: </a:t>
            </a:r>
            <a:br>
              <a:rPr lang="fa-IR" dirty="0">
                <a:solidFill>
                  <a:srgbClr val="FF0000"/>
                </a:solidFill>
              </a:rPr>
            </a:br>
            <a:endParaRPr lang="en-US" dirty="0">
              <a:solidFill>
                <a:srgbClr val="FF0000"/>
              </a:solidFill>
            </a:endParaRPr>
          </a:p>
        </p:txBody>
      </p:sp>
      <p:sp>
        <p:nvSpPr>
          <p:cNvPr id="3" name="Content Placeholder 2"/>
          <p:cNvSpPr>
            <a:spLocks noGrp="1"/>
          </p:cNvSpPr>
          <p:nvPr>
            <p:ph idx="1"/>
          </p:nvPr>
        </p:nvSpPr>
        <p:spPr/>
        <p:txBody>
          <a:bodyPr>
            <a:normAutofit/>
          </a:bodyPr>
          <a:lstStyle/>
          <a:p>
            <a:pPr algn="just" rtl="1"/>
            <a:r>
              <a:rPr lang="fa-IR" dirty="0" smtClean="0"/>
              <a:t> برخی جامعه شناسان معتقد اند </a:t>
            </a:r>
            <a:r>
              <a:rPr lang="fa-IR" dirty="0"/>
              <a:t>كه كنشهاي افراد تحت تاثير ساختارهاي </a:t>
            </a:r>
            <a:r>
              <a:rPr lang="fa-IR" dirty="0" smtClean="0"/>
              <a:t>اجتماعي است:</a:t>
            </a:r>
          </a:p>
          <a:p>
            <a:pPr algn="just" rtl="1"/>
            <a:r>
              <a:rPr lang="fa-IR" dirty="0" smtClean="0"/>
              <a:t> </a:t>
            </a:r>
            <a:r>
              <a:rPr lang="fa-IR" dirty="0"/>
              <a:t>يعني </a:t>
            </a:r>
            <a:endParaRPr lang="fa-IR" dirty="0" smtClean="0"/>
          </a:p>
          <a:p>
            <a:pPr algn="just" rtl="1"/>
            <a:r>
              <a:rPr lang="fa-IR" dirty="0" smtClean="0">
                <a:solidFill>
                  <a:srgbClr val="FF0000"/>
                </a:solidFill>
              </a:rPr>
              <a:t>راههاي </a:t>
            </a:r>
            <a:r>
              <a:rPr lang="fa-IR" dirty="0">
                <a:solidFill>
                  <a:srgbClr val="FF0000"/>
                </a:solidFill>
              </a:rPr>
              <a:t>پيش </a:t>
            </a:r>
            <a:r>
              <a:rPr lang="fa-IR" dirty="0" smtClean="0">
                <a:solidFill>
                  <a:srgbClr val="FF0000"/>
                </a:solidFill>
              </a:rPr>
              <a:t>روي افراد </a:t>
            </a:r>
            <a:r>
              <a:rPr lang="fa-IR" dirty="0">
                <a:solidFill>
                  <a:srgbClr val="FF0000"/>
                </a:solidFill>
              </a:rPr>
              <a:t>براي كنش </a:t>
            </a:r>
            <a:endParaRPr lang="fa-IR" dirty="0" smtClean="0">
              <a:solidFill>
                <a:srgbClr val="FF0000"/>
              </a:solidFill>
            </a:endParaRPr>
          </a:p>
          <a:p>
            <a:pPr algn="just" rtl="1"/>
            <a:r>
              <a:rPr lang="fa-IR" dirty="0" smtClean="0">
                <a:solidFill>
                  <a:srgbClr val="FF0000"/>
                </a:solidFill>
              </a:rPr>
              <a:t>و </a:t>
            </a:r>
            <a:r>
              <a:rPr lang="fa-IR" dirty="0">
                <a:solidFill>
                  <a:srgbClr val="FF0000"/>
                </a:solidFill>
              </a:rPr>
              <a:t>نيز محدوديت هاي </a:t>
            </a:r>
            <a:r>
              <a:rPr lang="fa-IR" dirty="0" smtClean="0">
                <a:solidFill>
                  <a:srgbClr val="FF0000"/>
                </a:solidFill>
              </a:rPr>
              <a:t>فکر افراد </a:t>
            </a:r>
          </a:p>
          <a:p>
            <a:pPr algn="just" rtl="1"/>
            <a:r>
              <a:rPr lang="fa-IR" dirty="0" smtClean="0">
                <a:solidFill>
                  <a:srgbClr val="FF0000"/>
                </a:solidFill>
              </a:rPr>
              <a:t>و </a:t>
            </a:r>
            <a:r>
              <a:rPr lang="fa-IR" dirty="0">
                <a:solidFill>
                  <a:srgbClr val="FF0000"/>
                </a:solidFill>
              </a:rPr>
              <a:t>نيز هنجارها و </a:t>
            </a:r>
            <a:r>
              <a:rPr lang="fa-IR" dirty="0" smtClean="0">
                <a:solidFill>
                  <a:srgbClr val="FF0000"/>
                </a:solidFill>
              </a:rPr>
              <a:t>ارزشهاي اجتماعي</a:t>
            </a:r>
          </a:p>
        </p:txBody>
      </p:sp>
    </p:spTree>
    <p:extLst>
      <p:ext uri="{BB962C8B-B14F-4D97-AF65-F5344CB8AC3E}">
        <p14:creationId xmlns:p14="http://schemas.microsoft.com/office/powerpoint/2010/main" val="13914246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r"/>
            <a:r>
              <a:rPr lang="fa-IR" b="1" cap="none" dirty="0" smtClean="0">
                <a:ln w="22225">
                  <a:solidFill>
                    <a:schemeClr val="accent2"/>
                  </a:solidFill>
                  <a:prstDash val="solid"/>
                </a:ln>
                <a:solidFill>
                  <a:srgbClr val="FF0000"/>
                </a:solidFill>
                <a:effectLst/>
              </a:rPr>
              <a:t>ضعف نظارت</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p:txBody>
          <a:bodyPr/>
          <a:lstStyle/>
          <a:p>
            <a:pPr algn="just" rtl="1"/>
            <a:r>
              <a:rPr lang="fa-IR" dirty="0"/>
              <a:t>- تنبلي در بسياري از </a:t>
            </a:r>
            <a:r>
              <a:rPr lang="fa-IR" dirty="0" smtClean="0"/>
              <a:t>بخش هاي </a:t>
            </a:r>
            <a:r>
              <a:rPr lang="fa-IR" dirty="0"/>
              <a:t>جامعه مخصوصا سازمانهاي اجتماعي، ناشي از </a:t>
            </a:r>
            <a:r>
              <a:rPr lang="fa-IR" dirty="0">
                <a:solidFill>
                  <a:srgbClr val="FF0000"/>
                </a:solidFill>
              </a:rPr>
              <a:t>ضعف نظارت </a:t>
            </a:r>
            <a:r>
              <a:rPr lang="fa-IR" dirty="0"/>
              <a:t>بر عملكرد افراد است. </a:t>
            </a:r>
            <a:endParaRPr lang="fa-IR" dirty="0" smtClean="0"/>
          </a:p>
          <a:p>
            <a:pPr algn="just" rtl="1"/>
            <a:r>
              <a:rPr lang="fa-IR" dirty="0" smtClean="0"/>
              <a:t>به عبارت ديگر </a:t>
            </a:r>
            <a:r>
              <a:rPr lang="fa-IR" dirty="0"/>
              <a:t>اگر افراد مايل باشند كه براي فرار از انجام مسئوليت (نفع فردي) تنبلي كنند، ضعف يا </a:t>
            </a:r>
            <a:r>
              <a:rPr lang="fa-IR" dirty="0">
                <a:solidFill>
                  <a:srgbClr val="FF0000"/>
                </a:solidFill>
              </a:rPr>
              <a:t>نبود نظارت </a:t>
            </a:r>
            <a:r>
              <a:rPr lang="fa-IR" dirty="0"/>
              <a:t>بر عملكرد ايشان، </a:t>
            </a:r>
            <a:r>
              <a:rPr lang="fa-IR" dirty="0" smtClean="0"/>
              <a:t>به عنوان </a:t>
            </a:r>
            <a:r>
              <a:rPr lang="fa-IR" dirty="0"/>
              <a:t>يك عامل ساختاري، </a:t>
            </a:r>
            <a:r>
              <a:rPr lang="fa-IR" dirty="0" smtClean="0"/>
              <a:t>تشديد </a:t>
            </a:r>
            <a:r>
              <a:rPr lang="fa-IR" dirty="0"/>
              <a:t>كننده اين رفتار است.</a:t>
            </a:r>
            <a:endParaRPr lang="en-US" dirty="0"/>
          </a:p>
        </p:txBody>
      </p:sp>
    </p:spTree>
    <p:extLst>
      <p:ext uri="{BB962C8B-B14F-4D97-AF65-F5344CB8AC3E}">
        <p14:creationId xmlns:p14="http://schemas.microsoft.com/office/powerpoint/2010/main" val="25295394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r"/>
            <a:r>
              <a:rPr lang="fa-IR" b="1" cap="none" dirty="0" smtClean="0">
                <a:ln w="22225">
                  <a:solidFill>
                    <a:schemeClr val="accent2"/>
                  </a:solidFill>
                  <a:prstDash val="solid"/>
                </a:ln>
                <a:solidFill>
                  <a:srgbClr val="FF0000"/>
                </a:solidFill>
                <a:effectLst/>
              </a:rPr>
              <a:t>ضد ارزش؟</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a:xfrm>
            <a:off x="304800" y="1295400"/>
            <a:ext cx="8686800" cy="4784725"/>
          </a:xfrm>
        </p:spPr>
        <p:txBody>
          <a:bodyPr>
            <a:normAutofit fontScale="92500" lnSpcReduction="10000"/>
          </a:bodyPr>
          <a:lstStyle/>
          <a:p>
            <a:pPr algn="just" rtl="1"/>
            <a:r>
              <a:rPr lang="fa-IR" dirty="0" err="1"/>
              <a:t>تنبلي</a:t>
            </a:r>
            <a:r>
              <a:rPr lang="fa-IR" dirty="0"/>
              <a:t> در </a:t>
            </a:r>
            <a:r>
              <a:rPr lang="fa-IR" dirty="0" err="1"/>
              <a:t>بسياري</a:t>
            </a:r>
            <a:r>
              <a:rPr lang="fa-IR" dirty="0"/>
              <a:t> از </a:t>
            </a:r>
            <a:r>
              <a:rPr lang="fa-IR" dirty="0" err="1"/>
              <a:t>مصاديق</a:t>
            </a:r>
            <a:r>
              <a:rPr lang="fa-IR" dirty="0"/>
              <a:t> آن، در جامعه </a:t>
            </a:r>
            <a:r>
              <a:rPr lang="fa-IR" dirty="0" err="1"/>
              <a:t>ايران</a:t>
            </a:r>
            <a:r>
              <a:rPr lang="fa-IR" dirty="0"/>
              <a:t> </a:t>
            </a:r>
            <a:r>
              <a:rPr lang="fa-IR" dirty="0" err="1"/>
              <a:t>يك</a:t>
            </a:r>
            <a:r>
              <a:rPr lang="fa-IR" dirty="0"/>
              <a:t> ضد ارزش </a:t>
            </a:r>
            <a:r>
              <a:rPr lang="fa-IR" dirty="0" err="1"/>
              <a:t>نيست</a:t>
            </a:r>
            <a:r>
              <a:rPr lang="fa-IR" dirty="0"/>
              <a:t> (اگر ارزش محسوب نشود) و </a:t>
            </a:r>
            <a:r>
              <a:rPr lang="fa-IR" dirty="0" smtClean="0"/>
              <a:t>پس </a:t>
            </a:r>
            <a:r>
              <a:rPr lang="fa-IR" dirty="0" err="1" smtClean="0"/>
              <a:t>نمي</a:t>
            </a:r>
            <a:r>
              <a:rPr lang="fa-IR" dirty="0" smtClean="0"/>
              <a:t> توان با </a:t>
            </a:r>
            <a:r>
              <a:rPr lang="fa-IR" dirty="0" err="1" smtClean="0"/>
              <a:t>كنترل</a:t>
            </a:r>
            <a:r>
              <a:rPr lang="fa-IR" dirty="0" smtClean="0"/>
              <a:t> </a:t>
            </a:r>
            <a:r>
              <a:rPr lang="fa-IR" dirty="0" err="1"/>
              <a:t>اجتماعي</a:t>
            </a:r>
            <a:r>
              <a:rPr lang="fa-IR" dirty="0"/>
              <a:t> آن را محدود و مهار </a:t>
            </a:r>
            <a:r>
              <a:rPr lang="fa-IR" dirty="0" err="1"/>
              <a:t>كرد</a:t>
            </a:r>
            <a:r>
              <a:rPr lang="fa-IR" dirty="0"/>
              <a:t>.</a:t>
            </a:r>
          </a:p>
          <a:p>
            <a:pPr algn="just" rtl="1"/>
            <a:r>
              <a:rPr lang="fa-IR" dirty="0"/>
              <a:t>- بسياري از اعمال و كنشهاي مردم با اينكه از مصاديق تنبلي است، اما چنين تصوري از سوي كنشگران درباره آنها </a:t>
            </a:r>
            <a:r>
              <a:rPr lang="fa-IR" dirty="0" smtClean="0"/>
              <a:t>وجود ندارد</a:t>
            </a:r>
            <a:r>
              <a:rPr lang="fa-IR" dirty="0"/>
              <a:t>. </a:t>
            </a:r>
            <a:endParaRPr lang="fa-IR" dirty="0" smtClean="0"/>
          </a:p>
          <a:p>
            <a:pPr algn="just" rtl="1"/>
            <a:r>
              <a:rPr lang="fa-IR" dirty="0" smtClean="0"/>
              <a:t>بنابراين </a:t>
            </a:r>
            <a:r>
              <a:rPr lang="fa-IR" dirty="0"/>
              <a:t>در اين موارد حتي اگر تنبلي تبديل به يك ضدارزش هم بشود، </a:t>
            </a:r>
            <a:r>
              <a:rPr lang="fa-IR" dirty="0" smtClean="0"/>
              <a:t>نمي توان </a:t>
            </a:r>
            <a:r>
              <a:rPr lang="fa-IR" dirty="0"/>
              <a:t>انتظار داشت كه فراواني ارتكاب آن </a:t>
            </a:r>
            <a:r>
              <a:rPr lang="fa-IR" dirty="0" smtClean="0"/>
              <a:t>در جامعه </a:t>
            </a:r>
            <a:r>
              <a:rPr lang="fa-IR" dirty="0"/>
              <a:t>كم </a:t>
            </a:r>
            <a:r>
              <a:rPr lang="fa-IR" dirty="0" smtClean="0"/>
              <a:t>شود تا زمانی که همه انرا ضد ارزش تلقی کنند.</a:t>
            </a:r>
            <a:endParaRPr lang="en-US" dirty="0"/>
          </a:p>
        </p:txBody>
      </p:sp>
    </p:spTree>
    <p:extLst>
      <p:ext uri="{BB962C8B-B14F-4D97-AF65-F5344CB8AC3E}">
        <p14:creationId xmlns:p14="http://schemas.microsoft.com/office/powerpoint/2010/main" val="24572017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r"/>
            <a:r>
              <a:rPr lang="fa-IR" b="1" cap="none" dirty="0" smtClean="0">
                <a:ln w="22225">
                  <a:solidFill>
                    <a:schemeClr val="accent2"/>
                  </a:solidFill>
                  <a:prstDash val="solid"/>
                </a:ln>
                <a:solidFill>
                  <a:srgbClr val="FF0000"/>
                </a:solidFill>
                <a:effectLst/>
              </a:rPr>
              <a:t>ضد ارزش </a:t>
            </a:r>
            <a:endParaRPr lang="fa-IR"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a:xfrm>
            <a:off x="304800" y="1371600"/>
            <a:ext cx="8686800" cy="4708525"/>
          </a:xfrm>
        </p:spPr>
        <p:txBody>
          <a:bodyPr>
            <a:normAutofit fontScale="92500" lnSpcReduction="10000"/>
          </a:bodyPr>
          <a:lstStyle/>
          <a:p>
            <a:pPr algn="just" rtl="1"/>
            <a:r>
              <a:rPr lang="fa-IR" dirty="0" smtClean="0"/>
              <a:t>يک رفتار زماني در ميان مردم جريان مي يابد که عکس آن کارکرد مثبت نداشته باشد. </a:t>
            </a:r>
          </a:p>
          <a:p>
            <a:pPr algn="just" rtl="1"/>
            <a:r>
              <a:rPr lang="fa-IR" dirty="0" smtClean="0">
                <a:solidFill>
                  <a:srgbClr val="7030A0"/>
                </a:solidFill>
              </a:rPr>
              <a:t>اگر راست گفتاري، بازاري نداشته باشد و سخن راست گفتن داراي کارکرد مثبت نباشد و راست گويان منافع خود را در خطر ببينند و بخاطر بر زبان آوردن سخن راست از سایرین عقب بمانند، از بيان سخن راست پرهيز مي کنند! </a:t>
            </a:r>
          </a:p>
          <a:p>
            <a:pPr algn="just" rtl="1"/>
            <a:r>
              <a:rPr lang="fa-IR" dirty="0" smtClean="0"/>
              <a:t>اگر کودکان متوجه شوند که راستگويي آنها مجازاتي در پي دارد، آنگاه به دروغي متوسل مي گردند تا از مجازات رهايي يابند.</a:t>
            </a:r>
          </a:p>
          <a:p>
            <a:pPr algn="just" rtl="1"/>
            <a:endParaRPr lang="fa-IR" dirty="0"/>
          </a:p>
        </p:txBody>
      </p:sp>
    </p:spTree>
    <p:extLst>
      <p:ext uri="{BB962C8B-B14F-4D97-AF65-F5344CB8AC3E}">
        <p14:creationId xmlns:p14="http://schemas.microsoft.com/office/powerpoint/2010/main" val="29909803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r"/>
            <a:r>
              <a:rPr lang="fa-IR" b="1" cap="none" dirty="0" smtClean="0">
                <a:ln w="22225">
                  <a:solidFill>
                    <a:schemeClr val="accent2"/>
                  </a:solidFill>
                  <a:prstDash val="solid"/>
                </a:ln>
                <a:solidFill>
                  <a:srgbClr val="FF0000"/>
                </a:solidFill>
                <a:effectLst/>
              </a:rPr>
              <a:t>ضد ارزش</a:t>
            </a:r>
            <a:endParaRPr lang="fa-IR"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p:txBody>
          <a:bodyPr>
            <a:normAutofit/>
          </a:bodyPr>
          <a:lstStyle/>
          <a:p>
            <a:pPr algn="just" rtl="1"/>
            <a:r>
              <a:rPr lang="fa-IR" dirty="0" smtClean="0"/>
              <a:t>اگر بيان سخن راست </a:t>
            </a:r>
            <a:r>
              <a:rPr lang="fa-IR" dirty="0" smtClean="0">
                <a:solidFill>
                  <a:srgbClr val="FF0000"/>
                </a:solidFill>
              </a:rPr>
              <a:t>هزينه اجتماعي </a:t>
            </a:r>
            <a:r>
              <a:rPr lang="fa-IR" dirty="0" smtClean="0"/>
              <a:t>داشته باشد و مثلا در نتيجه </a:t>
            </a:r>
            <a:r>
              <a:rPr lang="fa-IR" dirty="0" smtClean="0">
                <a:solidFill>
                  <a:srgbClr val="FF0000"/>
                </a:solidFill>
              </a:rPr>
              <a:t>برخورد با تنبل ها </a:t>
            </a:r>
            <a:r>
              <a:rPr lang="fa-IR" dirty="0" smtClean="0"/>
              <a:t>خود به سخره گرفته شوند، آنگاه </a:t>
            </a:r>
            <a:r>
              <a:rPr lang="fa-IR" dirty="0" smtClean="0">
                <a:solidFill>
                  <a:srgbClr val="FF0000"/>
                </a:solidFill>
              </a:rPr>
              <a:t>حقيقت</a:t>
            </a:r>
            <a:r>
              <a:rPr lang="fa-IR" dirty="0" smtClean="0"/>
              <a:t> را در پرده مي نهند و از بيان آن خودداري مي کنند. </a:t>
            </a:r>
          </a:p>
          <a:p>
            <a:pPr algn="just" rtl="1"/>
            <a:r>
              <a:rPr lang="fa-IR" dirty="0" smtClean="0"/>
              <a:t>فاش گويي نياز به امنيت و سپر رواني اجتماعي دارد و هر گاه افراد يک جامعه از اين مزايا بي بهره باشند، بيان سخن راست را به دروغ وا مي نهند.</a:t>
            </a:r>
            <a:endParaRPr lang="fa-IR" dirty="0"/>
          </a:p>
        </p:txBody>
      </p:sp>
    </p:spTree>
    <p:extLst>
      <p:ext uri="{BB962C8B-B14F-4D97-AF65-F5344CB8AC3E}">
        <p14:creationId xmlns:p14="http://schemas.microsoft.com/office/powerpoint/2010/main" val="31087960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2590800" cy="1295400"/>
          </a:xfrm>
        </p:spPr>
        <p:style>
          <a:lnRef idx="2">
            <a:schemeClr val="accent1"/>
          </a:lnRef>
          <a:fillRef idx="1">
            <a:schemeClr val="lt1"/>
          </a:fillRef>
          <a:effectRef idx="0">
            <a:schemeClr val="accent1"/>
          </a:effectRef>
          <a:fontRef idx="minor">
            <a:schemeClr val="dk1"/>
          </a:fontRef>
        </p:style>
        <p:txBody>
          <a:bodyPr>
            <a:normAutofit/>
          </a:bodyPr>
          <a:lstStyle/>
          <a:p>
            <a:r>
              <a:rPr lang="fa-IR" b="1" cap="none" dirty="0" smtClean="0">
                <a:ln w="22225">
                  <a:solidFill>
                    <a:schemeClr val="accent2"/>
                  </a:solidFill>
                  <a:prstDash val="solid"/>
                </a:ln>
                <a:solidFill>
                  <a:srgbClr val="FF0000"/>
                </a:solidFill>
                <a:effectLst/>
              </a:rPr>
              <a:t>شكار  خرگوش</a:t>
            </a:r>
            <a:endParaRPr lang="fa-IR" b="1" cap="none" dirty="0">
              <a:ln w="22225">
                <a:solidFill>
                  <a:schemeClr val="accent2"/>
                </a:solidFill>
                <a:prstDash val="solid"/>
              </a:ln>
              <a:solidFill>
                <a:srgbClr val="FF0000"/>
              </a:solidFill>
              <a:effectLst/>
            </a:endParaRPr>
          </a:p>
        </p:txBody>
      </p:sp>
      <p:pic>
        <p:nvPicPr>
          <p:cNvPr id="88069" name="Picture 5" descr="C:\Documents and Settings\All User\Desktop\Picture1.jpg"/>
          <p:cNvPicPr>
            <a:picLocks noChangeAspect="1" noChangeArrowheads="1"/>
          </p:cNvPicPr>
          <p:nvPr/>
        </p:nvPicPr>
        <p:blipFill>
          <a:blip r:embed="rId2" cstate="print"/>
          <a:srcRect/>
          <a:stretch>
            <a:fillRect/>
          </a:stretch>
        </p:blipFill>
        <p:spPr bwMode="auto">
          <a:xfrm>
            <a:off x="3124201" y="0"/>
            <a:ext cx="6019800" cy="6858001"/>
          </a:xfrm>
          <a:prstGeom prst="rect">
            <a:avLst/>
          </a:prstGeom>
          <a:noFill/>
        </p:spPr>
      </p:pic>
    </p:spTree>
    <p:extLst>
      <p:ext uri="{BB962C8B-B14F-4D97-AF65-F5344CB8AC3E}">
        <p14:creationId xmlns:p14="http://schemas.microsoft.com/office/powerpoint/2010/main" val="15757916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r"/>
            <a:r>
              <a:rPr lang="fa-IR" b="1" cap="none" dirty="0" smtClean="0">
                <a:ln w="22225">
                  <a:solidFill>
                    <a:schemeClr val="accent2"/>
                  </a:solidFill>
                  <a:prstDash val="solid"/>
                </a:ln>
                <a:solidFill>
                  <a:srgbClr val="FF0000"/>
                </a:solidFill>
                <a:effectLst/>
              </a:rPr>
              <a:t>جدايي </a:t>
            </a:r>
            <a:r>
              <a:rPr lang="fa-IR" b="1" cap="none" dirty="0">
                <a:ln w="22225">
                  <a:solidFill>
                    <a:schemeClr val="accent2"/>
                  </a:solidFill>
                  <a:prstDash val="solid"/>
                </a:ln>
                <a:solidFill>
                  <a:srgbClr val="FF0000"/>
                </a:solidFill>
                <a:effectLst/>
              </a:rPr>
              <a:t>دولت-ملت: </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p:txBody>
          <a:bodyPr>
            <a:normAutofit fontScale="70000" lnSpcReduction="20000"/>
          </a:bodyPr>
          <a:lstStyle/>
          <a:p>
            <a:pPr algn="just" rtl="1"/>
            <a:r>
              <a:rPr lang="fa-IR" dirty="0" smtClean="0"/>
              <a:t>در </a:t>
            </a:r>
            <a:r>
              <a:rPr lang="fa-IR" dirty="0"/>
              <a:t>تاريخ سياسي اجتماعي ايران، چون همه حقوق اساسا در انحصار دولت بود، همه وظايف نيز اساسا </a:t>
            </a:r>
            <a:r>
              <a:rPr lang="fa-IR" dirty="0" smtClean="0"/>
              <a:t>بر عهده </a:t>
            </a:r>
            <a:r>
              <a:rPr lang="fa-IR" dirty="0"/>
              <a:t>دولت قرار مي گرفت</a:t>
            </a:r>
            <a:r>
              <a:rPr lang="fa-IR" dirty="0" smtClean="0"/>
              <a:t>.</a:t>
            </a:r>
          </a:p>
          <a:p>
            <a:pPr algn="just" rtl="1"/>
            <a:r>
              <a:rPr lang="fa-IR" dirty="0" smtClean="0"/>
              <a:t> </a:t>
            </a:r>
            <a:r>
              <a:rPr lang="fa-IR" dirty="0"/>
              <a:t>و نيز بر عكس، چون مردم اصولا حقي نداشتند، وظيفه اي در برابر دولت براي خود </a:t>
            </a:r>
            <a:r>
              <a:rPr lang="fa-IR" dirty="0" smtClean="0"/>
              <a:t>قائل نبودند. </a:t>
            </a:r>
          </a:p>
          <a:p>
            <a:pPr algn="just" rtl="1"/>
            <a:r>
              <a:rPr lang="fa-IR" dirty="0" smtClean="0"/>
              <a:t>لذا </a:t>
            </a:r>
            <a:r>
              <a:rPr lang="fa-IR" dirty="0"/>
              <a:t>رشد مليت به معناي خانوادگي و محلي </a:t>
            </a:r>
            <a:r>
              <a:rPr lang="fa-IR" dirty="0" smtClean="0"/>
              <a:t>و ایلی وجود </a:t>
            </a:r>
            <a:r>
              <a:rPr lang="fa-IR" dirty="0"/>
              <a:t>داشته </a:t>
            </a:r>
            <a:r>
              <a:rPr lang="fa-IR" dirty="0" smtClean="0"/>
              <a:t>ولي </a:t>
            </a:r>
            <a:r>
              <a:rPr lang="fa-IR" dirty="0"/>
              <a:t>مملكت </a:t>
            </a:r>
            <a:r>
              <a:rPr lang="fa-IR" dirty="0" smtClean="0"/>
              <a:t>و دولت </a:t>
            </a:r>
            <a:r>
              <a:rPr lang="fa-IR" dirty="0"/>
              <a:t>براي افراد بيگانه و تحميلي بوده است. </a:t>
            </a:r>
            <a:endParaRPr lang="fa-IR" dirty="0" smtClean="0"/>
          </a:p>
          <a:p>
            <a:pPr algn="just" rtl="1"/>
            <a:endParaRPr lang="fa-IR" dirty="0"/>
          </a:p>
          <a:p>
            <a:pPr algn="just" rtl="1"/>
            <a:endParaRPr lang="fa-IR" dirty="0" smtClean="0"/>
          </a:p>
          <a:p>
            <a:pPr algn="just" rtl="1"/>
            <a:endParaRPr lang="fa-IR" dirty="0"/>
          </a:p>
          <a:p>
            <a:pPr algn="just" rtl="1"/>
            <a:r>
              <a:rPr lang="fa-IR" dirty="0" smtClean="0"/>
              <a:t>حال </a:t>
            </a:r>
            <a:r>
              <a:rPr lang="fa-IR" dirty="0"/>
              <a:t>اگر اين سابقه و ذهنيت تاريخي را با وضعيت امروز جامعه </a:t>
            </a:r>
            <a:r>
              <a:rPr lang="fa-IR" dirty="0" smtClean="0"/>
              <a:t>كه در </a:t>
            </a:r>
            <a:r>
              <a:rPr lang="fa-IR" dirty="0"/>
              <a:t>آن گستره حضور و منافع دولت بسيار بيش از گذشته شده و حوزه هاي عملكردي افراد در بسياري از موارد (چه حوزه </a:t>
            </a:r>
            <a:r>
              <a:rPr lang="fa-IR" dirty="0" smtClean="0"/>
              <a:t>هاي مرتبط </a:t>
            </a:r>
            <a:r>
              <a:rPr lang="fa-IR" dirty="0"/>
              <a:t>با شغل و چه اوقات فراغت) پيوسته و متداخل و مرتبط با دولت است، پيوند دهيم، مي توان گفت كه بسياري از موارد </a:t>
            </a:r>
            <a:r>
              <a:rPr lang="fa-IR" dirty="0" smtClean="0"/>
              <a:t>تنبلي و </a:t>
            </a:r>
            <a:r>
              <a:rPr lang="fa-IR" dirty="0"/>
              <a:t>فرار از مسئوليت افراد، ناشي از عدم اعتماد و دلبستگي به دولت و جدا دانستن مردم و دولت مي باشد.</a:t>
            </a:r>
            <a:endParaRPr lang="en-US" dirty="0"/>
          </a:p>
        </p:txBody>
      </p:sp>
    </p:spTree>
    <p:extLst>
      <p:ext uri="{BB962C8B-B14F-4D97-AF65-F5344CB8AC3E}">
        <p14:creationId xmlns:p14="http://schemas.microsoft.com/office/powerpoint/2010/main" val="28143992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a:bodyPr>
          <a:lstStyle/>
          <a:p>
            <a:pPr algn="r"/>
            <a:r>
              <a:rPr lang="fa-IR" b="1" cap="none" dirty="0" smtClean="0">
                <a:ln w="22225">
                  <a:solidFill>
                    <a:schemeClr val="accent2"/>
                  </a:solidFill>
                  <a:prstDash val="solid"/>
                </a:ln>
                <a:solidFill>
                  <a:srgbClr val="FF0000"/>
                </a:solidFill>
                <a:effectLst/>
              </a:rPr>
              <a:t>ریشه های تاریخی:  </a:t>
            </a:r>
            <a:r>
              <a:rPr lang="fa-IR" b="1" cap="none" dirty="0">
                <a:ln w="22225">
                  <a:solidFill>
                    <a:schemeClr val="accent2"/>
                  </a:solidFill>
                  <a:prstDash val="solid"/>
                </a:ln>
                <a:solidFill>
                  <a:srgbClr val="FF0000"/>
                </a:solidFill>
                <a:effectLst/>
              </a:rPr>
              <a:t>فقدان قانون: </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a:xfrm>
            <a:off x="457200" y="1295400"/>
            <a:ext cx="8229600" cy="5562600"/>
          </a:xfrm>
        </p:spPr>
        <p:txBody>
          <a:bodyPr>
            <a:normAutofit/>
          </a:bodyPr>
          <a:lstStyle/>
          <a:p>
            <a:pPr algn="just" rtl="1"/>
            <a:r>
              <a:rPr lang="fa-IR" dirty="0" smtClean="0"/>
              <a:t>-در </a:t>
            </a:r>
            <a:r>
              <a:rPr lang="fa-IR" dirty="0"/>
              <a:t>تاريخ ايران چون مردم پيوسته در معرض تجاوز بوده اند، نمي توانسته اند تصوير روشني از آينده در </a:t>
            </a:r>
            <a:r>
              <a:rPr lang="fa-IR" dirty="0" smtClean="0"/>
              <a:t>ذهن خود </a:t>
            </a:r>
            <a:r>
              <a:rPr lang="fa-IR" dirty="0"/>
              <a:t>بپرورانند</a:t>
            </a:r>
            <a:r>
              <a:rPr lang="fa-IR" dirty="0" smtClean="0"/>
              <a:t>...</a:t>
            </a:r>
          </a:p>
          <a:p>
            <a:pPr algn="just" rtl="1"/>
            <a:r>
              <a:rPr lang="fa-IR" dirty="0" smtClean="0"/>
              <a:t> </a:t>
            </a:r>
            <a:r>
              <a:rPr lang="fa-IR" dirty="0"/>
              <a:t>لذا افراد به سمت نان به نرخ روز خوري و خوش بودن در لحظه كشيده شده اند</a:t>
            </a:r>
            <a:r>
              <a:rPr lang="fa-IR" dirty="0" smtClean="0"/>
              <a:t>.</a:t>
            </a:r>
          </a:p>
        </p:txBody>
      </p:sp>
    </p:spTree>
    <p:extLst>
      <p:ext uri="{BB962C8B-B14F-4D97-AF65-F5344CB8AC3E}">
        <p14:creationId xmlns:p14="http://schemas.microsoft.com/office/powerpoint/2010/main" val="34630457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r"/>
            <a:r>
              <a:rPr lang="fa-IR" b="1" cap="none" dirty="0" smtClean="0">
                <a:ln w="22225">
                  <a:solidFill>
                    <a:schemeClr val="accent2"/>
                  </a:solidFill>
                  <a:prstDash val="solid"/>
                </a:ln>
                <a:solidFill>
                  <a:srgbClr val="FF0000"/>
                </a:solidFill>
                <a:effectLst/>
              </a:rPr>
              <a:t>یک شبه ره صد ساله باید رفت!</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p:txBody>
          <a:bodyPr/>
          <a:lstStyle/>
          <a:p>
            <a:pPr lvl="0" algn="just" rtl="1">
              <a:buClr>
                <a:prstClr val="black">
                  <a:shade val="95000"/>
                </a:prstClr>
              </a:buClr>
            </a:pPr>
            <a:r>
              <a:rPr lang="fa-IR" dirty="0">
                <a:solidFill>
                  <a:prstClr val="black"/>
                </a:solidFill>
              </a:rPr>
              <a:t>راي </a:t>
            </a:r>
            <a:r>
              <a:rPr lang="fa-IR" dirty="0" smtClean="0">
                <a:solidFill>
                  <a:prstClr val="black"/>
                </a:solidFill>
              </a:rPr>
              <a:t>هر رییس و یا شرایط اجتماع </a:t>
            </a:r>
            <a:r>
              <a:rPr lang="fa-IR" dirty="0">
                <a:solidFill>
                  <a:prstClr val="black"/>
                </a:solidFill>
              </a:rPr>
              <a:t>مي </a:t>
            </a:r>
            <a:r>
              <a:rPr lang="fa-IR" dirty="0" smtClean="0">
                <a:solidFill>
                  <a:prstClr val="black"/>
                </a:solidFill>
              </a:rPr>
              <a:t>توانسته است </a:t>
            </a:r>
            <a:r>
              <a:rPr lang="fa-IR" dirty="0">
                <a:solidFill>
                  <a:prstClr val="black"/>
                </a:solidFill>
              </a:rPr>
              <a:t>هر لحظه تغيير كند و لذا چون اطمينان به آينده </a:t>
            </a:r>
            <a:r>
              <a:rPr lang="fa-IR" dirty="0" smtClean="0">
                <a:solidFill>
                  <a:prstClr val="black"/>
                </a:solidFill>
              </a:rPr>
              <a:t>نبوده است </a:t>
            </a:r>
            <a:r>
              <a:rPr lang="fa-IR" dirty="0">
                <a:solidFill>
                  <a:prstClr val="black"/>
                </a:solidFill>
              </a:rPr>
              <a:t>، لذا هر گونه طرح و تداركي كه متضمن مطالعه قبلي و ادامه بعدي و نتيجه گيري نهايي باشد، پيشاپيش مردود بوده و تنها راه هايي رواج داشته كه يك شبه ره صدساله را بپيمايد. </a:t>
            </a:r>
            <a:endParaRPr lang="en-US" dirty="0">
              <a:solidFill>
                <a:prstClr val="black"/>
              </a:solidFill>
            </a:endParaRPr>
          </a:p>
          <a:p>
            <a:endParaRPr lang="en-US" dirty="0"/>
          </a:p>
        </p:txBody>
      </p:sp>
    </p:spTree>
    <p:extLst>
      <p:ext uri="{BB962C8B-B14F-4D97-AF65-F5344CB8AC3E}">
        <p14:creationId xmlns:p14="http://schemas.microsoft.com/office/powerpoint/2010/main" val="33800179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r"/>
            <a:r>
              <a:rPr lang="fa-IR" dirty="0" smtClean="0"/>
              <a:t> </a:t>
            </a:r>
            <a:r>
              <a:rPr lang="fa-IR" b="1" cap="none" dirty="0" smtClean="0">
                <a:ln w="22225">
                  <a:solidFill>
                    <a:schemeClr val="accent2"/>
                  </a:solidFill>
                  <a:prstDash val="solid"/>
                </a:ln>
                <a:solidFill>
                  <a:srgbClr val="FF0000"/>
                </a:solidFill>
                <a:effectLst/>
              </a:rPr>
              <a:t>ره صد ساله!</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p:txBody>
          <a:bodyPr>
            <a:normAutofit/>
          </a:bodyPr>
          <a:lstStyle/>
          <a:p>
            <a:pPr algn="just" rtl="1"/>
            <a:r>
              <a:rPr lang="fa-IR" dirty="0"/>
              <a:t>ادامه همين روحيه و ذهنيت تاريخي در باورهاي ايرانيان، موجب رواج تنبلي در برخي از مصاديق آن مثل تمايل به راههاي ميان بر و سريع و بدون تلاش براي كسب ثروت و </a:t>
            </a:r>
            <a:r>
              <a:rPr lang="fa-IR" dirty="0" smtClean="0"/>
              <a:t>...(</a:t>
            </a:r>
            <a:r>
              <a:rPr lang="fa-IR" dirty="0"/>
              <a:t>مثل گلدكوئست) و نيز پرهيز از برنامه ريزي هاي طولاني مدت و </a:t>
            </a:r>
            <a:r>
              <a:rPr lang="fa-IR" dirty="0" smtClean="0"/>
              <a:t>تمایل به </a:t>
            </a:r>
            <a:r>
              <a:rPr lang="fa-IR" dirty="0"/>
              <a:t>لذات آني براي دستيابي به آن است. </a:t>
            </a:r>
            <a:endParaRPr lang="en-US" dirty="0"/>
          </a:p>
        </p:txBody>
      </p:sp>
    </p:spTree>
    <p:extLst>
      <p:ext uri="{BB962C8B-B14F-4D97-AF65-F5344CB8AC3E}">
        <p14:creationId xmlns:p14="http://schemas.microsoft.com/office/powerpoint/2010/main" val="42565439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a:bodyPr>
          <a:lstStyle/>
          <a:p>
            <a:pPr algn="just">
              <a:buClr>
                <a:prstClr val="black">
                  <a:shade val="95000"/>
                </a:prstClr>
              </a:buClr>
            </a:pPr>
            <a:r>
              <a:rPr lang="fa-IR" dirty="0" smtClean="0">
                <a:solidFill>
                  <a:prstClr val="black"/>
                </a:solidFill>
              </a:rPr>
              <a:t>عملكردهاي ما وقتی رییس </a:t>
            </a:r>
            <a:r>
              <a:rPr lang="fa-IR" dirty="0">
                <a:solidFill>
                  <a:prstClr val="black"/>
                </a:solidFill>
              </a:rPr>
              <a:t>می </a:t>
            </a:r>
            <a:r>
              <a:rPr lang="fa-IR" dirty="0" smtClean="0">
                <a:solidFill>
                  <a:prstClr val="black"/>
                </a:solidFill>
              </a:rPr>
              <a:t>شویم نيز </a:t>
            </a:r>
            <a:r>
              <a:rPr lang="fa-IR" dirty="0">
                <a:solidFill>
                  <a:prstClr val="black"/>
                </a:solidFill>
              </a:rPr>
              <a:t>تشديد كننده و تداوم دهنده اين باور است.</a:t>
            </a:r>
            <a:endParaRPr lang="en-US" dirty="0">
              <a:solidFill>
                <a:prstClr val="black"/>
              </a:solidFill>
            </a:endParaRPr>
          </a:p>
          <a:p>
            <a:pPr lvl="0" algn="just" rtl="1">
              <a:buClr>
                <a:prstClr val="black">
                  <a:shade val="95000"/>
                </a:prstClr>
              </a:buClr>
            </a:pPr>
            <a:r>
              <a:rPr lang="fa-IR" dirty="0" smtClean="0">
                <a:solidFill>
                  <a:prstClr val="black"/>
                </a:solidFill>
              </a:rPr>
              <a:t> مثل:</a:t>
            </a:r>
          </a:p>
          <a:p>
            <a:pPr lvl="0" algn="just" rtl="1">
              <a:buClr>
                <a:prstClr val="black">
                  <a:shade val="95000"/>
                </a:prstClr>
              </a:buClr>
            </a:pPr>
            <a:r>
              <a:rPr lang="fa-IR" dirty="0" smtClean="0">
                <a:solidFill>
                  <a:prstClr val="black"/>
                </a:solidFill>
              </a:rPr>
              <a:t> نداشتن </a:t>
            </a:r>
            <a:r>
              <a:rPr lang="fa-IR" dirty="0">
                <a:solidFill>
                  <a:prstClr val="black"/>
                </a:solidFill>
              </a:rPr>
              <a:t>رويه هاي قانوني واحد و دراز مدت براي </a:t>
            </a:r>
            <a:r>
              <a:rPr lang="fa-IR" dirty="0" smtClean="0">
                <a:solidFill>
                  <a:prstClr val="black"/>
                </a:solidFill>
              </a:rPr>
              <a:t>امور</a:t>
            </a:r>
          </a:p>
          <a:p>
            <a:pPr lvl="0" algn="just" rtl="1">
              <a:buClr>
                <a:prstClr val="black">
                  <a:shade val="95000"/>
                </a:prstClr>
              </a:buClr>
            </a:pPr>
            <a:r>
              <a:rPr lang="fa-IR" dirty="0" smtClean="0">
                <a:solidFill>
                  <a:prstClr val="black"/>
                </a:solidFill>
              </a:rPr>
              <a:t> </a:t>
            </a:r>
            <a:r>
              <a:rPr lang="fa-IR" dirty="0" err="1">
                <a:solidFill>
                  <a:prstClr val="black"/>
                </a:solidFill>
              </a:rPr>
              <a:t>تغييرات</a:t>
            </a:r>
            <a:r>
              <a:rPr lang="fa-IR" dirty="0">
                <a:solidFill>
                  <a:prstClr val="black"/>
                </a:solidFill>
              </a:rPr>
              <a:t> </a:t>
            </a:r>
            <a:r>
              <a:rPr lang="fa-IR" dirty="0" err="1">
                <a:solidFill>
                  <a:prstClr val="black"/>
                </a:solidFill>
              </a:rPr>
              <a:t>يكشبه</a:t>
            </a:r>
            <a:r>
              <a:rPr lang="fa-IR" dirty="0">
                <a:solidFill>
                  <a:prstClr val="black"/>
                </a:solidFill>
              </a:rPr>
              <a:t> و بدون مقدمه </a:t>
            </a:r>
            <a:r>
              <a:rPr lang="fa-IR" dirty="0" smtClean="0">
                <a:solidFill>
                  <a:prstClr val="black"/>
                </a:solidFill>
              </a:rPr>
              <a:t>قانون</a:t>
            </a:r>
          </a:p>
          <a:p>
            <a:pPr lvl="0" algn="just" rtl="1">
              <a:buClr>
                <a:prstClr val="black">
                  <a:shade val="95000"/>
                </a:prstClr>
              </a:buClr>
            </a:pPr>
            <a:r>
              <a:rPr lang="fa-IR" dirty="0" smtClean="0">
                <a:solidFill>
                  <a:prstClr val="black"/>
                </a:solidFill>
              </a:rPr>
              <a:t> </a:t>
            </a:r>
            <a:r>
              <a:rPr lang="fa-IR" dirty="0" err="1">
                <a:solidFill>
                  <a:prstClr val="black"/>
                </a:solidFill>
              </a:rPr>
              <a:t>يكسان</a:t>
            </a:r>
            <a:r>
              <a:rPr lang="fa-IR" dirty="0">
                <a:solidFill>
                  <a:prstClr val="black"/>
                </a:solidFill>
              </a:rPr>
              <a:t> نبودن همه در برابر </a:t>
            </a:r>
            <a:r>
              <a:rPr lang="fa-IR" dirty="0" smtClean="0">
                <a:solidFill>
                  <a:prstClr val="black"/>
                </a:solidFill>
              </a:rPr>
              <a:t>قانون</a:t>
            </a:r>
          </a:p>
          <a:p>
            <a:pPr lvl="0" algn="just" rtl="1">
              <a:buClr>
                <a:prstClr val="black">
                  <a:shade val="95000"/>
                </a:prstClr>
              </a:buClr>
            </a:pPr>
            <a:r>
              <a:rPr lang="fa-IR" dirty="0" smtClean="0">
                <a:solidFill>
                  <a:prstClr val="black"/>
                </a:solidFill>
              </a:rPr>
              <a:t> </a:t>
            </a:r>
            <a:r>
              <a:rPr lang="fa-IR" dirty="0">
                <a:solidFill>
                  <a:prstClr val="black"/>
                </a:solidFill>
              </a:rPr>
              <a:t>رواج </a:t>
            </a:r>
            <a:r>
              <a:rPr lang="fa-IR" dirty="0" smtClean="0">
                <a:solidFill>
                  <a:prstClr val="black"/>
                </a:solidFill>
              </a:rPr>
              <a:t>رانت </a:t>
            </a:r>
            <a:r>
              <a:rPr lang="fa-IR" dirty="0">
                <a:solidFill>
                  <a:prstClr val="black"/>
                </a:solidFill>
              </a:rPr>
              <a:t>خواري ها و </a:t>
            </a:r>
            <a:r>
              <a:rPr lang="fa-IR" dirty="0" smtClean="0">
                <a:solidFill>
                  <a:prstClr val="black"/>
                </a:solidFill>
              </a:rPr>
              <a:t>...</a:t>
            </a:r>
          </a:p>
          <a:p>
            <a:pPr lvl="0" algn="just" rtl="1">
              <a:buClr>
                <a:prstClr val="black">
                  <a:shade val="95000"/>
                </a:prstClr>
              </a:buClr>
            </a:pPr>
            <a:r>
              <a:rPr lang="fa-IR" dirty="0" smtClean="0">
                <a:solidFill>
                  <a:prstClr val="black"/>
                </a:solidFill>
              </a:rPr>
              <a:t> </a:t>
            </a:r>
            <a:endParaRPr lang="en-US" dirty="0">
              <a:solidFill>
                <a:prstClr val="black"/>
              </a:solidFill>
            </a:endParaRPr>
          </a:p>
          <a:p>
            <a:endParaRPr lang="en-US" dirty="0"/>
          </a:p>
        </p:txBody>
      </p:sp>
    </p:spTree>
    <p:extLst>
      <p:ext uri="{BB962C8B-B14F-4D97-AF65-F5344CB8AC3E}">
        <p14:creationId xmlns:p14="http://schemas.microsoft.com/office/powerpoint/2010/main" val="25900360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r" rtl="1"/>
            <a:r>
              <a:rPr lang="fa-IR" b="1" cap="none" dirty="0" smtClean="0">
                <a:ln w="22225">
                  <a:solidFill>
                    <a:schemeClr val="accent2"/>
                  </a:solidFill>
                  <a:prstDash val="solid"/>
                </a:ln>
                <a:solidFill>
                  <a:srgbClr val="FF0000"/>
                </a:solidFill>
                <a:effectLst/>
              </a:rPr>
              <a:t>تقديرگرايي</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p:txBody>
          <a:bodyPr>
            <a:normAutofit fontScale="92500"/>
          </a:bodyPr>
          <a:lstStyle/>
          <a:p>
            <a:pPr algn="just" rtl="1"/>
            <a:r>
              <a:rPr lang="fa-IR" dirty="0" smtClean="0"/>
              <a:t>در </a:t>
            </a:r>
            <a:r>
              <a:rPr lang="fa-IR" dirty="0" err="1"/>
              <a:t>ميان</a:t>
            </a:r>
            <a:r>
              <a:rPr lang="fa-IR" dirty="0"/>
              <a:t> </a:t>
            </a:r>
            <a:r>
              <a:rPr lang="fa-IR" dirty="0" err="1"/>
              <a:t>ارزشهاي</a:t>
            </a:r>
            <a:r>
              <a:rPr lang="fa-IR" dirty="0"/>
              <a:t> </a:t>
            </a:r>
            <a:r>
              <a:rPr lang="fa-IR" dirty="0" err="1"/>
              <a:t>فرهنگي</a:t>
            </a:r>
            <a:r>
              <a:rPr lang="fa-IR" dirty="0"/>
              <a:t> </a:t>
            </a:r>
            <a:r>
              <a:rPr lang="fa-IR" dirty="0" err="1"/>
              <a:t>ايرانيان</a:t>
            </a:r>
            <a:r>
              <a:rPr lang="fa-IR" dirty="0"/>
              <a:t>، </a:t>
            </a:r>
            <a:r>
              <a:rPr lang="fa-IR" dirty="0" err="1"/>
              <a:t>تقديرگرايي</a:t>
            </a:r>
            <a:r>
              <a:rPr lang="fa-IR" dirty="0"/>
              <a:t> </a:t>
            </a:r>
            <a:r>
              <a:rPr lang="fa-IR" dirty="0" err="1"/>
              <a:t>جايگاه</a:t>
            </a:r>
            <a:r>
              <a:rPr lang="fa-IR" dirty="0"/>
              <a:t> </a:t>
            </a:r>
            <a:r>
              <a:rPr lang="fa-IR" dirty="0" err="1"/>
              <a:t>مهمي</a:t>
            </a:r>
            <a:r>
              <a:rPr lang="fa-IR" dirty="0"/>
              <a:t> دارد</a:t>
            </a:r>
            <a:r>
              <a:rPr lang="fa-IR" dirty="0" smtClean="0"/>
              <a:t>.</a:t>
            </a:r>
          </a:p>
          <a:p>
            <a:pPr algn="just" rtl="1"/>
            <a:r>
              <a:rPr lang="fa-IR" dirty="0" smtClean="0"/>
              <a:t> </a:t>
            </a:r>
            <a:r>
              <a:rPr lang="fa-IR" dirty="0" err="1"/>
              <a:t>تقدير</a:t>
            </a:r>
            <a:r>
              <a:rPr lang="fa-IR" dirty="0"/>
              <a:t> </a:t>
            </a:r>
            <a:r>
              <a:rPr lang="fa-IR" dirty="0" err="1"/>
              <a:t>گرايي</a:t>
            </a:r>
            <a:r>
              <a:rPr lang="fa-IR" dirty="0"/>
              <a:t> عبارتست از </a:t>
            </a:r>
            <a:r>
              <a:rPr lang="fa-IR" dirty="0" smtClean="0"/>
              <a:t>باور </a:t>
            </a:r>
            <a:r>
              <a:rPr lang="fa-IR" dirty="0"/>
              <a:t>فرد نسبت به عدم </a:t>
            </a:r>
            <a:r>
              <a:rPr lang="fa-IR" dirty="0" err="1" smtClean="0"/>
              <a:t>توانایي</a:t>
            </a:r>
            <a:r>
              <a:rPr lang="fa-IR" dirty="0" smtClean="0"/>
              <a:t> خود در مورد </a:t>
            </a:r>
            <a:r>
              <a:rPr lang="fa-IR" dirty="0" err="1"/>
              <a:t>كنترل</a:t>
            </a:r>
            <a:r>
              <a:rPr lang="fa-IR" dirty="0"/>
              <a:t> </a:t>
            </a:r>
            <a:r>
              <a:rPr lang="fa-IR" dirty="0" err="1" smtClean="0"/>
              <a:t>آينده</a:t>
            </a:r>
            <a:r>
              <a:rPr lang="fa-IR" dirty="0" smtClean="0"/>
              <a:t>. </a:t>
            </a:r>
          </a:p>
          <a:p>
            <a:pPr algn="just" rtl="1"/>
            <a:r>
              <a:rPr lang="fa-IR" dirty="0" smtClean="0"/>
              <a:t>تقدیر گرایی </a:t>
            </a:r>
            <a:r>
              <a:rPr lang="fa-IR" dirty="0" err="1" smtClean="0"/>
              <a:t>يعني</a:t>
            </a:r>
            <a:r>
              <a:rPr lang="fa-IR" dirty="0" smtClean="0"/>
              <a:t> </a:t>
            </a:r>
            <a:r>
              <a:rPr lang="fa-IR" dirty="0" err="1" smtClean="0"/>
              <a:t>روحيه</a:t>
            </a:r>
            <a:r>
              <a:rPr lang="fa-IR" dirty="0" smtClean="0"/>
              <a:t>  </a:t>
            </a:r>
            <a:r>
              <a:rPr lang="fa-IR" dirty="0" err="1" smtClean="0"/>
              <a:t>اي</a:t>
            </a:r>
            <a:r>
              <a:rPr lang="fa-IR" dirty="0" smtClean="0"/>
              <a:t> که </a:t>
            </a:r>
            <a:r>
              <a:rPr lang="fa-IR" dirty="0" err="1" smtClean="0"/>
              <a:t>ناشي</a:t>
            </a:r>
            <a:r>
              <a:rPr lang="fa-IR" dirty="0" smtClean="0"/>
              <a:t> </a:t>
            </a:r>
            <a:r>
              <a:rPr lang="fa-IR" dirty="0"/>
              <a:t>از اشاعه </a:t>
            </a:r>
            <a:r>
              <a:rPr lang="fa-IR" dirty="0" err="1" smtClean="0"/>
              <a:t>ناامني</a:t>
            </a:r>
            <a:r>
              <a:rPr lang="fa-IR" dirty="0" smtClean="0"/>
              <a:t> است </a:t>
            </a:r>
            <a:r>
              <a:rPr lang="fa-IR" dirty="0"/>
              <a:t>و </a:t>
            </a:r>
            <a:r>
              <a:rPr lang="fa-IR" dirty="0" err="1"/>
              <a:t>احساسي</a:t>
            </a:r>
            <a:r>
              <a:rPr lang="fa-IR" dirty="0"/>
              <a:t> </a:t>
            </a:r>
            <a:r>
              <a:rPr lang="fa-IR" dirty="0" err="1"/>
              <a:t>كه</a:t>
            </a:r>
            <a:r>
              <a:rPr lang="fa-IR" dirty="0"/>
              <a:t> بر </a:t>
            </a:r>
            <a:r>
              <a:rPr lang="fa-IR" dirty="0" err="1"/>
              <a:t>هيچ</a:t>
            </a:r>
            <a:r>
              <a:rPr lang="fa-IR" dirty="0"/>
              <a:t> </a:t>
            </a:r>
            <a:r>
              <a:rPr lang="fa-IR" dirty="0" err="1"/>
              <a:t>كس</a:t>
            </a:r>
            <a:r>
              <a:rPr lang="fa-IR" dirty="0"/>
              <a:t> و </a:t>
            </a:r>
            <a:r>
              <a:rPr lang="fa-IR" dirty="0" err="1"/>
              <a:t>هيچ</a:t>
            </a:r>
            <a:r>
              <a:rPr lang="fa-IR" dirty="0"/>
              <a:t> </a:t>
            </a:r>
            <a:r>
              <a:rPr lang="fa-IR" dirty="0" err="1"/>
              <a:t>چيز</a:t>
            </a:r>
            <a:r>
              <a:rPr lang="fa-IR" dirty="0"/>
              <a:t> </a:t>
            </a:r>
            <a:r>
              <a:rPr lang="fa-IR" dirty="0" err="1"/>
              <a:t>حتي</a:t>
            </a:r>
            <a:r>
              <a:rPr lang="fa-IR" dirty="0"/>
              <a:t> به خود </a:t>
            </a:r>
            <a:r>
              <a:rPr lang="fa-IR" dirty="0" err="1" smtClean="0"/>
              <a:t>نمي</a:t>
            </a:r>
            <a:r>
              <a:rPr lang="fa-IR" dirty="0" smtClean="0"/>
              <a:t> </a:t>
            </a:r>
            <a:r>
              <a:rPr lang="fa-IR" dirty="0"/>
              <a:t>توان </a:t>
            </a:r>
            <a:r>
              <a:rPr lang="fa-IR" dirty="0" err="1"/>
              <a:t>تكيه</a:t>
            </a:r>
            <a:r>
              <a:rPr lang="fa-IR" dirty="0"/>
              <a:t> </a:t>
            </a:r>
            <a:r>
              <a:rPr lang="fa-IR" dirty="0" err="1" smtClean="0"/>
              <a:t>كرد</a:t>
            </a:r>
            <a:r>
              <a:rPr lang="fa-IR" dirty="0" smtClean="0"/>
              <a:t>. </a:t>
            </a:r>
          </a:p>
          <a:p>
            <a:pPr algn="just" rtl="1"/>
            <a:r>
              <a:rPr lang="fa-IR" dirty="0" err="1" smtClean="0"/>
              <a:t>بنابراين</a:t>
            </a:r>
            <a:r>
              <a:rPr lang="fa-IR" dirty="0" smtClean="0"/>
              <a:t> </a:t>
            </a:r>
            <a:r>
              <a:rPr lang="fa-IR" dirty="0"/>
              <a:t>در </a:t>
            </a:r>
            <a:r>
              <a:rPr lang="fa-IR" dirty="0" err="1"/>
              <a:t>بدبختي</a:t>
            </a:r>
            <a:r>
              <a:rPr lang="fa-IR" dirty="0"/>
              <a:t> ها و </a:t>
            </a:r>
            <a:r>
              <a:rPr lang="fa-IR" dirty="0" err="1"/>
              <a:t>موفقيت</a:t>
            </a:r>
            <a:r>
              <a:rPr lang="fa-IR" dirty="0"/>
              <a:t> ها تنها سرنوشت مورد سرزنش قرار </a:t>
            </a:r>
            <a:r>
              <a:rPr lang="fa-IR" dirty="0" err="1"/>
              <a:t>مي</a:t>
            </a:r>
            <a:r>
              <a:rPr lang="fa-IR" dirty="0"/>
              <a:t> </a:t>
            </a:r>
            <a:r>
              <a:rPr lang="fa-IR" dirty="0" err="1"/>
              <a:t>گيرد</a:t>
            </a:r>
            <a:r>
              <a:rPr lang="fa-IR" dirty="0"/>
              <a:t> و </a:t>
            </a:r>
            <a:r>
              <a:rPr lang="fa-IR" dirty="0" err="1"/>
              <a:t>يا</a:t>
            </a:r>
            <a:r>
              <a:rPr lang="fa-IR" dirty="0"/>
              <a:t> اعتبار </a:t>
            </a:r>
            <a:r>
              <a:rPr lang="fa-IR" dirty="0" err="1"/>
              <a:t>مي</a:t>
            </a:r>
            <a:r>
              <a:rPr lang="fa-IR" dirty="0"/>
              <a:t> </a:t>
            </a:r>
            <a:r>
              <a:rPr lang="fa-IR" dirty="0" err="1" smtClean="0"/>
              <a:t>يابد</a:t>
            </a:r>
            <a:r>
              <a:rPr lang="fa-IR" dirty="0"/>
              <a:t>.</a:t>
            </a:r>
          </a:p>
        </p:txBody>
      </p:sp>
    </p:spTree>
    <p:extLst>
      <p:ext uri="{BB962C8B-B14F-4D97-AF65-F5344CB8AC3E}">
        <p14:creationId xmlns:p14="http://schemas.microsoft.com/office/powerpoint/2010/main" val="37248636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r"/>
            <a:r>
              <a:rPr lang="fa-IR" b="1" cap="none" dirty="0" smtClean="0">
                <a:ln w="22225">
                  <a:solidFill>
                    <a:schemeClr val="accent2"/>
                  </a:solidFill>
                  <a:prstDash val="solid"/>
                </a:ln>
                <a:solidFill>
                  <a:srgbClr val="FF0000"/>
                </a:solidFill>
                <a:effectLst/>
              </a:rPr>
              <a:t>تقدیر گرایی </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p:txBody>
          <a:bodyPr>
            <a:normAutofit/>
          </a:bodyPr>
          <a:lstStyle/>
          <a:p>
            <a:pPr algn="just" rtl="1"/>
            <a:r>
              <a:rPr lang="fa-IR" dirty="0" err="1"/>
              <a:t>تنبلي</a:t>
            </a:r>
            <a:r>
              <a:rPr lang="fa-IR" dirty="0"/>
              <a:t> ارتباط </a:t>
            </a:r>
            <a:r>
              <a:rPr lang="fa-IR" dirty="0" err="1"/>
              <a:t>مستقيمي</a:t>
            </a:r>
            <a:r>
              <a:rPr lang="fa-IR" dirty="0"/>
              <a:t> با </a:t>
            </a:r>
            <a:r>
              <a:rPr lang="fa-IR" dirty="0" err="1"/>
              <a:t>تقديرگرايي</a:t>
            </a:r>
            <a:r>
              <a:rPr lang="fa-IR" dirty="0"/>
              <a:t> دارد. </a:t>
            </a:r>
            <a:r>
              <a:rPr lang="fa-IR" dirty="0" smtClean="0"/>
              <a:t>چرا </a:t>
            </a:r>
            <a:r>
              <a:rPr lang="fa-IR" dirty="0" err="1" smtClean="0"/>
              <a:t>كه</a:t>
            </a:r>
            <a:r>
              <a:rPr lang="fa-IR" dirty="0" smtClean="0"/>
              <a:t> </a:t>
            </a:r>
            <a:r>
              <a:rPr lang="fa-IR" dirty="0"/>
              <a:t>فرد </a:t>
            </a:r>
            <a:r>
              <a:rPr lang="fa-IR" dirty="0" err="1"/>
              <a:t>تقديرگرا</a:t>
            </a:r>
            <a:r>
              <a:rPr lang="fa-IR" dirty="0"/>
              <a:t> آموخته است </a:t>
            </a:r>
            <a:r>
              <a:rPr lang="fa-IR" dirty="0" err="1"/>
              <a:t>كه</a:t>
            </a:r>
            <a:r>
              <a:rPr lang="fa-IR" dirty="0"/>
              <a:t> خواه </a:t>
            </a:r>
            <a:r>
              <a:rPr lang="fa-IR" dirty="0" err="1"/>
              <a:t>بكوشد</a:t>
            </a:r>
            <a:r>
              <a:rPr lang="fa-IR" dirty="0"/>
              <a:t> و خواه </a:t>
            </a:r>
            <a:r>
              <a:rPr lang="fa-IR" dirty="0" err="1"/>
              <a:t>نكوشد</a:t>
            </a:r>
            <a:r>
              <a:rPr lang="fa-IR" dirty="0"/>
              <a:t>، </a:t>
            </a:r>
            <a:r>
              <a:rPr lang="fa-IR" dirty="0" err="1" smtClean="0"/>
              <a:t>نمی</a:t>
            </a:r>
            <a:r>
              <a:rPr lang="fa-IR" dirty="0" smtClean="0"/>
              <a:t> تواند بر سرنوشت </a:t>
            </a:r>
            <a:r>
              <a:rPr lang="fa-IR" dirty="0"/>
              <a:t>خود و اعمالش تسلط </a:t>
            </a:r>
            <a:r>
              <a:rPr lang="fa-IR" dirty="0" err="1"/>
              <a:t>پيدا</a:t>
            </a:r>
            <a:r>
              <a:rPr lang="fa-IR" dirty="0"/>
              <a:t> </a:t>
            </a:r>
            <a:r>
              <a:rPr lang="fa-IR" dirty="0" err="1"/>
              <a:t>كند</a:t>
            </a:r>
            <a:r>
              <a:rPr lang="fa-IR" dirty="0"/>
              <a:t> و </a:t>
            </a:r>
            <a:r>
              <a:rPr lang="fa-IR" dirty="0" err="1"/>
              <a:t>نتيجه</a:t>
            </a:r>
            <a:r>
              <a:rPr lang="fa-IR" dirty="0"/>
              <a:t> </a:t>
            </a:r>
            <a:r>
              <a:rPr lang="fa-IR" dirty="0" err="1" smtClean="0"/>
              <a:t>كار</a:t>
            </a:r>
            <a:r>
              <a:rPr lang="fa-IR" dirty="0" smtClean="0"/>
              <a:t> </a:t>
            </a:r>
            <a:r>
              <a:rPr lang="fa-IR" dirty="0" err="1" smtClean="0"/>
              <a:t>هایش</a:t>
            </a:r>
            <a:r>
              <a:rPr lang="fa-IR" dirty="0" smtClean="0"/>
              <a:t> </a:t>
            </a:r>
            <a:r>
              <a:rPr lang="fa-IR" dirty="0" err="1" smtClean="0"/>
              <a:t>ارتباطي</a:t>
            </a:r>
            <a:r>
              <a:rPr lang="fa-IR" dirty="0" smtClean="0"/>
              <a:t> </a:t>
            </a:r>
            <a:r>
              <a:rPr lang="fa-IR" dirty="0"/>
              <a:t>با </a:t>
            </a:r>
            <a:r>
              <a:rPr lang="fa-IR" dirty="0" err="1"/>
              <a:t>ميزان</a:t>
            </a:r>
            <a:r>
              <a:rPr lang="fa-IR" dirty="0"/>
              <a:t> </a:t>
            </a:r>
            <a:r>
              <a:rPr lang="fa-IR" dirty="0" err="1"/>
              <a:t>كار</a:t>
            </a:r>
            <a:r>
              <a:rPr lang="fa-IR" dirty="0"/>
              <a:t> و تلاش او ندارد و </a:t>
            </a:r>
            <a:r>
              <a:rPr lang="fa-IR" dirty="0" err="1"/>
              <a:t>بيشتر</a:t>
            </a:r>
            <a:r>
              <a:rPr lang="fa-IR" dirty="0"/>
              <a:t> به </a:t>
            </a:r>
            <a:r>
              <a:rPr lang="fa-IR" dirty="0" err="1"/>
              <a:t>عواملي</a:t>
            </a:r>
            <a:r>
              <a:rPr lang="fa-IR" dirty="0"/>
              <a:t> مثل </a:t>
            </a:r>
            <a:r>
              <a:rPr lang="fa-IR" dirty="0" err="1"/>
              <a:t>تقدير</a:t>
            </a:r>
            <a:r>
              <a:rPr lang="fa-IR" dirty="0" smtClean="0"/>
              <a:t>، سرنوشت</a:t>
            </a:r>
            <a:r>
              <a:rPr lang="fa-IR" dirty="0"/>
              <a:t>، بخت و اقبال ، شانس، قضا و قدر </a:t>
            </a:r>
            <a:r>
              <a:rPr lang="fa-IR" dirty="0" err="1"/>
              <a:t>الهي</a:t>
            </a:r>
            <a:r>
              <a:rPr lang="fa-IR" dirty="0"/>
              <a:t>، قسمت و ... بستگي دارد</a:t>
            </a:r>
            <a:r>
              <a:rPr lang="fa-IR" dirty="0" smtClean="0"/>
              <a:t>.</a:t>
            </a:r>
            <a:endParaRPr lang="en-US" dirty="0"/>
          </a:p>
        </p:txBody>
      </p:sp>
    </p:spTree>
    <p:extLst>
      <p:ext uri="{BB962C8B-B14F-4D97-AF65-F5344CB8AC3E}">
        <p14:creationId xmlns:p14="http://schemas.microsoft.com/office/powerpoint/2010/main" val="12774059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just"/>
            <a:endParaRPr lang="fa-IR" dirty="0"/>
          </a:p>
          <a:p>
            <a:pPr algn="just"/>
            <a:r>
              <a:rPr lang="fa-IR" dirty="0"/>
              <a:t> </a:t>
            </a:r>
            <a:r>
              <a:rPr lang="fa-IR" sz="4000" dirty="0" smtClean="0">
                <a:solidFill>
                  <a:srgbClr val="FF0000"/>
                </a:solidFill>
              </a:rPr>
              <a:t>تقدیر گرایی هر </a:t>
            </a:r>
            <a:r>
              <a:rPr lang="fa-IR" sz="4000" dirty="0">
                <a:solidFill>
                  <a:srgbClr val="FF0000"/>
                </a:solidFill>
              </a:rPr>
              <a:t>فرد</a:t>
            </a:r>
            <a:r>
              <a:rPr lang="fa-IR" sz="4000" dirty="0" smtClean="0">
                <a:solidFill>
                  <a:srgbClr val="FF0000"/>
                </a:solidFill>
              </a:rPr>
              <a:t>= فقدان </a:t>
            </a:r>
            <a:r>
              <a:rPr lang="fa-IR" sz="4000" dirty="0">
                <a:solidFill>
                  <a:srgbClr val="FF0000"/>
                </a:solidFill>
              </a:rPr>
              <a:t>انگيزه لازم براي تلاش و پويايي </a:t>
            </a:r>
            <a:r>
              <a:rPr lang="fa-IR" sz="4000" dirty="0" smtClean="0">
                <a:solidFill>
                  <a:srgbClr val="FF0000"/>
                </a:solidFill>
              </a:rPr>
              <a:t>بيشتر= تنبلی</a:t>
            </a:r>
            <a:endParaRPr lang="en-US" sz="4000" dirty="0">
              <a:solidFill>
                <a:srgbClr val="FF0000"/>
              </a:solidFill>
            </a:endParaRPr>
          </a:p>
        </p:txBody>
      </p:sp>
    </p:spTree>
    <p:extLst>
      <p:ext uri="{BB962C8B-B14F-4D97-AF65-F5344CB8AC3E}">
        <p14:creationId xmlns:p14="http://schemas.microsoft.com/office/powerpoint/2010/main" val="10745504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r"/>
            <a:r>
              <a:rPr lang="fa-IR" b="1" cap="none" dirty="0" smtClean="0">
                <a:ln w="22225">
                  <a:solidFill>
                    <a:schemeClr val="accent2"/>
                  </a:solidFill>
                  <a:prstDash val="solid"/>
                </a:ln>
                <a:solidFill>
                  <a:srgbClr val="FF0000"/>
                </a:solidFill>
                <a:effectLst/>
              </a:rPr>
              <a:t>علل تقدیر گرایی</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a:xfrm>
            <a:off x="457200" y="1371600"/>
            <a:ext cx="8229600" cy="5257800"/>
          </a:xfrm>
        </p:spPr>
        <p:txBody>
          <a:bodyPr>
            <a:normAutofit fontScale="77500" lnSpcReduction="20000"/>
          </a:bodyPr>
          <a:lstStyle/>
          <a:p>
            <a:pPr algn="r" rtl="1"/>
            <a:r>
              <a:rPr lang="fa-IR" dirty="0"/>
              <a:t>عوامل </a:t>
            </a:r>
            <a:r>
              <a:rPr lang="fa-IR" dirty="0" err="1"/>
              <a:t>بسياري</a:t>
            </a:r>
            <a:r>
              <a:rPr lang="fa-IR" dirty="0"/>
              <a:t> بر </a:t>
            </a:r>
            <a:r>
              <a:rPr lang="fa-IR" dirty="0" err="1"/>
              <a:t>تقديرگرايي</a:t>
            </a:r>
            <a:r>
              <a:rPr lang="fa-IR" dirty="0"/>
              <a:t> (و لذا </a:t>
            </a:r>
            <a:r>
              <a:rPr lang="fa-IR" dirty="0" err="1"/>
              <a:t>تنبلي</a:t>
            </a:r>
            <a:r>
              <a:rPr lang="fa-IR" dirty="0"/>
              <a:t>) </a:t>
            </a:r>
            <a:r>
              <a:rPr lang="fa-IR" dirty="0" err="1"/>
              <a:t>تاثير</a:t>
            </a:r>
            <a:r>
              <a:rPr lang="fa-IR" dirty="0"/>
              <a:t> </a:t>
            </a:r>
            <a:r>
              <a:rPr lang="fa-IR" dirty="0" err="1"/>
              <a:t>مي</a:t>
            </a:r>
            <a:r>
              <a:rPr lang="fa-IR" dirty="0"/>
              <a:t> گذارند </a:t>
            </a:r>
            <a:r>
              <a:rPr lang="fa-IR" dirty="0" err="1"/>
              <a:t>كه</a:t>
            </a:r>
            <a:r>
              <a:rPr lang="fa-IR" dirty="0"/>
              <a:t> از آن </a:t>
            </a:r>
            <a:r>
              <a:rPr lang="fa-IR" dirty="0" err="1"/>
              <a:t>ميان</a:t>
            </a:r>
            <a:r>
              <a:rPr lang="fa-IR" dirty="0"/>
              <a:t> </a:t>
            </a:r>
            <a:r>
              <a:rPr lang="fa-IR" dirty="0" err="1" smtClean="0"/>
              <a:t>ميتوان</a:t>
            </a:r>
            <a:r>
              <a:rPr lang="fa-IR" dirty="0" smtClean="0"/>
              <a:t> </a:t>
            </a:r>
            <a:r>
              <a:rPr lang="fa-IR" dirty="0"/>
              <a:t>به موارد </a:t>
            </a:r>
            <a:r>
              <a:rPr lang="fa-IR" dirty="0" err="1"/>
              <a:t>زير</a:t>
            </a:r>
            <a:r>
              <a:rPr lang="fa-IR" dirty="0"/>
              <a:t> اشاره </a:t>
            </a:r>
            <a:r>
              <a:rPr lang="fa-IR" dirty="0" err="1"/>
              <a:t>كرد</a:t>
            </a:r>
            <a:r>
              <a:rPr lang="fa-IR" dirty="0" smtClean="0"/>
              <a:t>:</a:t>
            </a:r>
          </a:p>
          <a:p>
            <a:pPr algn="r" rtl="1"/>
            <a:r>
              <a:rPr lang="fa-IR" dirty="0" smtClean="0"/>
              <a:t> </a:t>
            </a:r>
            <a:r>
              <a:rPr lang="fa-IR" dirty="0"/>
              <a:t>احساس نا </a:t>
            </a:r>
            <a:r>
              <a:rPr lang="fa-IR" dirty="0" err="1"/>
              <a:t>امني</a:t>
            </a:r>
            <a:r>
              <a:rPr lang="fa-IR" dirty="0"/>
              <a:t> </a:t>
            </a:r>
            <a:r>
              <a:rPr lang="fa-IR" dirty="0" smtClean="0"/>
              <a:t>در </a:t>
            </a:r>
            <a:r>
              <a:rPr lang="fa-IR" dirty="0"/>
              <a:t>ابعاد مختلف آن</a:t>
            </a:r>
            <a:r>
              <a:rPr lang="fa-IR" dirty="0" smtClean="0"/>
              <a:t>  شامل :خانواده، </a:t>
            </a:r>
            <a:r>
              <a:rPr lang="fa-IR" dirty="0" err="1" smtClean="0"/>
              <a:t>سياسي</a:t>
            </a:r>
            <a:r>
              <a:rPr lang="fa-IR" dirty="0"/>
              <a:t>، </a:t>
            </a:r>
            <a:r>
              <a:rPr lang="fa-IR" dirty="0" err="1"/>
              <a:t>اجتماعي</a:t>
            </a:r>
            <a:r>
              <a:rPr lang="fa-IR" dirty="0"/>
              <a:t>، </a:t>
            </a:r>
            <a:r>
              <a:rPr lang="fa-IR" dirty="0" err="1"/>
              <a:t>اقتصادي</a:t>
            </a:r>
            <a:r>
              <a:rPr lang="fa-IR" dirty="0"/>
              <a:t>، </a:t>
            </a:r>
            <a:r>
              <a:rPr lang="fa-IR" dirty="0" err="1"/>
              <a:t>شغلي،و</a:t>
            </a:r>
            <a:r>
              <a:rPr lang="fa-IR" dirty="0"/>
              <a:t> </a:t>
            </a:r>
            <a:r>
              <a:rPr lang="fa-IR" dirty="0" smtClean="0"/>
              <a:t>...</a:t>
            </a:r>
            <a:endParaRPr lang="fa-IR" dirty="0"/>
          </a:p>
          <a:p>
            <a:pPr algn="r" rtl="1"/>
            <a:r>
              <a:rPr lang="fa-IR" dirty="0"/>
              <a:t>بافت </a:t>
            </a:r>
            <a:r>
              <a:rPr lang="fa-IR" dirty="0" err="1"/>
              <a:t>سنتي</a:t>
            </a:r>
            <a:r>
              <a:rPr lang="fa-IR" dirty="0"/>
              <a:t> و </a:t>
            </a:r>
            <a:r>
              <a:rPr lang="fa-IR" dirty="0" err="1"/>
              <a:t>مقتدرانه</a:t>
            </a:r>
            <a:r>
              <a:rPr lang="fa-IR" dirty="0"/>
              <a:t> </a:t>
            </a:r>
            <a:r>
              <a:rPr lang="fa-IR" dirty="0" smtClean="0"/>
              <a:t> خانواده و یا جامعه جوانها </a:t>
            </a:r>
            <a:r>
              <a:rPr lang="fa-IR" dirty="0"/>
              <a:t>را </a:t>
            </a:r>
            <a:r>
              <a:rPr lang="fa-IR" dirty="0" err="1"/>
              <a:t>افرادي</a:t>
            </a:r>
            <a:r>
              <a:rPr lang="fa-IR" dirty="0"/>
              <a:t> </a:t>
            </a:r>
            <a:r>
              <a:rPr lang="fa-IR" dirty="0" err="1"/>
              <a:t>بي</a:t>
            </a:r>
            <a:r>
              <a:rPr lang="fa-IR" dirty="0"/>
              <a:t> اراده ، وابسته و </a:t>
            </a:r>
            <a:r>
              <a:rPr lang="fa-IR" dirty="0" err="1"/>
              <a:t>مطيع</a:t>
            </a:r>
            <a:r>
              <a:rPr lang="fa-IR" dirty="0"/>
              <a:t> بار </a:t>
            </a:r>
            <a:r>
              <a:rPr lang="fa-IR" dirty="0" err="1" smtClean="0"/>
              <a:t>مي</a:t>
            </a:r>
            <a:r>
              <a:rPr lang="fa-IR" dirty="0" smtClean="0"/>
              <a:t> آ ورد.</a:t>
            </a:r>
          </a:p>
          <a:p>
            <a:pPr algn="r" rtl="1"/>
            <a:r>
              <a:rPr lang="fa-IR" dirty="0" err="1" smtClean="0"/>
              <a:t>پايين</a:t>
            </a:r>
            <a:r>
              <a:rPr lang="fa-IR" dirty="0" smtClean="0"/>
              <a:t> </a:t>
            </a:r>
            <a:r>
              <a:rPr lang="fa-IR" dirty="0"/>
              <a:t>بودن سطح سواد و </a:t>
            </a:r>
            <a:r>
              <a:rPr lang="fa-IR" dirty="0" err="1"/>
              <a:t>تحصيلات</a:t>
            </a:r>
            <a:r>
              <a:rPr lang="fa-IR" dirty="0"/>
              <a:t> </a:t>
            </a:r>
            <a:endParaRPr lang="fa-IR" dirty="0" smtClean="0"/>
          </a:p>
          <a:p>
            <a:pPr algn="r" rtl="1"/>
            <a:r>
              <a:rPr lang="fa-IR" dirty="0" err="1" smtClean="0"/>
              <a:t>تعاليم</a:t>
            </a:r>
            <a:r>
              <a:rPr lang="fa-IR" dirty="0" smtClean="0"/>
              <a:t> </a:t>
            </a:r>
            <a:r>
              <a:rPr lang="fa-IR" dirty="0"/>
              <a:t>و آموزه </a:t>
            </a:r>
            <a:r>
              <a:rPr lang="fa-IR" dirty="0" err="1"/>
              <a:t>هاي</a:t>
            </a:r>
            <a:r>
              <a:rPr lang="fa-IR" dirty="0"/>
              <a:t> خاص </a:t>
            </a:r>
            <a:r>
              <a:rPr lang="fa-IR" dirty="0" err="1" smtClean="0"/>
              <a:t>مبتني</a:t>
            </a:r>
            <a:r>
              <a:rPr lang="fa-IR" dirty="0" smtClean="0"/>
              <a:t> </a:t>
            </a:r>
            <a:r>
              <a:rPr lang="fa-IR" dirty="0"/>
              <a:t>بر جبر و </a:t>
            </a:r>
            <a:r>
              <a:rPr lang="fa-IR" dirty="0" err="1"/>
              <a:t>تقدير</a:t>
            </a:r>
            <a:r>
              <a:rPr lang="fa-IR" dirty="0"/>
              <a:t> و </a:t>
            </a:r>
            <a:r>
              <a:rPr lang="fa-IR" dirty="0" err="1"/>
              <a:t>نيز</a:t>
            </a:r>
            <a:r>
              <a:rPr lang="fa-IR" dirty="0"/>
              <a:t> </a:t>
            </a:r>
            <a:r>
              <a:rPr lang="fa-IR" dirty="0" err="1"/>
              <a:t>بي</a:t>
            </a:r>
            <a:r>
              <a:rPr lang="fa-IR" dirty="0"/>
              <a:t> ارزش بودن </a:t>
            </a:r>
            <a:r>
              <a:rPr lang="fa-IR" dirty="0" err="1"/>
              <a:t>دنيا</a:t>
            </a:r>
            <a:r>
              <a:rPr lang="fa-IR" dirty="0"/>
              <a:t> و </a:t>
            </a:r>
            <a:r>
              <a:rPr lang="fa-IR" dirty="0" err="1"/>
              <a:t>نظاير</a:t>
            </a:r>
            <a:r>
              <a:rPr lang="fa-IR" dirty="0"/>
              <a:t> آن </a:t>
            </a:r>
            <a:endParaRPr lang="fa-IR" dirty="0" smtClean="0"/>
          </a:p>
          <a:p>
            <a:pPr algn="r" rtl="1"/>
            <a:r>
              <a:rPr lang="fa-IR" dirty="0" smtClean="0"/>
              <a:t>تجربه </a:t>
            </a:r>
            <a:r>
              <a:rPr lang="fa-IR" dirty="0" err="1" smtClean="0"/>
              <a:t>يا</a:t>
            </a:r>
            <a:r>
              <a:rPr lang="fa-IR" dirty="0" smtClean="0"/>
              <a:t> مشاهده </a:t>
            </a:r>
            <a:r>
              <a:rPr lang="fa-IR" dirty="0"/>
              <a:t>عدم </a:t>
            </a:r>
            <a:r>
              <a:rPr lang="fa-IR" dirty="0" err="1"/>
              <a:t>موفقيت</a:t>
            </a:r>
            <a:r>
              <a:rPr lang="fa-IR" dirty="0"/>
              <a:t> در </a:t>
            </a:r>
            <a:r>
              <a:rPr lang="fa-IR" dirty="0" err="1"/>
              <a:t>كارها</a:t>
            </a:r>
            <a:r>
              <a:rPr lang="fa-IR" dirty="0"/>
              <a:t> با وجود برنامه </a:t>
            </a:r>
            <a:r>
              <a:rPr lang="fa-IR" dirty="0" err="1"/>
              <a:t>ريزي</a:t>
            </a:r>
            <a:r>
              <a:rPr lang="fa-IR" dirty="0"/>
              <a:t> و </a:t>
            </a:r>
            <a:r>
              <a:rPr lang="fa-IR" dirty="0" smtClean="0"/>
              <a:t>تلاش</a:t>
            </a:r>
          </a:p>
          <a:p>
            <a:pPr algn="r" rtl="1"/>
            <a:r>
              <a:rPr lang="fa-IR" dirty="0" err="1" smtClean="0"/>
              <a:t>زندگي</a:t>
            </a:r>
            <a:r>
              <a:rPr lang="fa-IR" dirty="0" smtClean="0"/>
              <a:t> </a:t>
            </a:r>
            <a:r>
              <a:rPr lang="fa-IR" dirty="0"/>
              <a:t>تحت ظلم و ستم و </a:t>
            </a:r>
            <a:r>
              <a:rPr lang="fa-IR" dirty="0" err="1" smtClean="0"/>
              <a:t>تبعيض</a:t>
            </a:r>
            <a:r>
              <a:rPr lang="fa-IR" dirty="0" smtClean="0"/>
              <a:t> </a:t>
            </a:r>
          </a:p>
          <a:p>
            <a:pPr algn="r" rtl="1"/>
            <a:r>
              <a:rPr lang="fa-IR" dirty="0" smtClean="0"/>
              <a:t>احساس </a:t>
            </a:r>
            <a:r>
              <a:rPr lang="fa-IR" dirty="0" err="1"/>
              <a:t>بي</a:t>
            </a:r>
            <a:r>
              <a:rPr lang="fa-IR" dirty="0"/>
              <a:t> </a:t>
            </a:r>
            <a:r>
              <a:rPr lang="fa-IR" dirty="0" err="1"/>
              <a:t>قدرتي</a:t>
            </a:r>
            <a:r>
              <a:rPr lang="fa-IR" dirty="0"/>
              <a:t> </a:t>
            </a:r>
            <a:r>
              <a:rPr lang="fa-IR" dirty="0" err="1"/>
              <a:t>يعني</a:t>
            </a:r>
            <a:r>
              <a:rPr lang="fa-IR" dirty="0"/>
              <a:t> احساس </a:t>
            </a:r>
            <a:r>
              <a:rPr lang="fa-IR" dirty="0" err="1"/>
              <a:t>فردي</a:t>
            </a:r>
            <a:r>
              <a:rPr lang="fa-IR" dirty="0"/>
              <a:t> </a:t>
            </a:r>
            <a:r>
              <a:rPr lang="fa-IR" dirty="0" err="1"/>
              <a:t>كه</a:t>
            </a:r>
            <a:r>
              <a:rPr lang="fa-IR" dirty="0"/>
              <a:t> قادر به نفوذ و </a:t>
            </a:r>
            <a:r>
              <a:rPr lang="fa-IR" dirty="0" err="1"/>
              <a:t>تاثيرگذاري</a:t>
            </a:r>
            <a:r>
              <a:rPr lang="fa-IR" dirty="0"/>
              <a:t> بر </a:t>
            </a:r>
            <a:r>
              <a:rPr lang="fa-IR" dirty="0" err="1"/>
              <a:t>جريانات</a:t>
            </a:r>
            <a:r>
              <a:rPr lang="fa-IR" dirty="0"/>
              <a:t> و امور </a:t>
            </a:r>
            <a:r>
              <a:rPr lang="fa-IR" dirty="0" err="1"/>
              <a:t>نيست</a:t>
            </a:r>
            <a:r>
              <a:rPr lang="fa-IR" dirty="0"/>
              <a:t>.</a:t>
            </a:r>
            <a:endParaRPr lang="en-US" dirty="0"/>
          </a:p>
        </p:txBody>
      </p:sp>
    </p:spTree>
    <p:extLst>
      <p:ext uri="{BB962C8B-B14F-4D97-AF65-F5344CB8AC3E}">
        <p14:creationId xmlns:p14="http://schemas.microsoft.com/office/powerpoint/2010/main" val="18021421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a:bodyPr>
          <a:lstStyle/>
          <a:p>
            <a:pPr algn="r"/>
            <a:r>
              <a:rPr lang="en-US" b="1" cap="none" dirty="0" smtClean="0">
                <a:ln w="22225">
                  <a:solidFill>
                    <a:schemeClr val="accent2"/>
                  </a:solidFill>
                  <a:prstDash val="solid"/>
                </a:ln>
                <a:solidFill>
                  <a:srgbClr val="FF0000"/>
                </a:solidFill>
                <a:effectLst/>
              </a:rPr>
              <a:t>Powerlessness </a:t>
            </a:r>
            <a:r>
              <a:rPr lang="fa-IR" b="1" cap="none" dirty="0" smtClean="0">
                <a:ln w="22225">
                  <a:solidFill>
                    <a:schemeClr val="accent2"/>
                  </a:solidFill>
                  <a:prstDash val="solid"/>
                </a:ln>
                <a:solidFill>
                  <a:srgbClr val="FF0000"/>
                </a:solidFill>
                <a:effectLst/>
              </a:rPr>
              <a:t> =بي قدرتي</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p:txBody>
          <a:bodyPr>
            <a:normAutofit fontScale="77500" lnSpcReduction="20000"/>
          </a:bodyPr>
          <a:lstStyle/>
          <a:p>
            <a:pPr algn="just" rtl="1"/>
            <a:r>
              <a:rPr lang="fa-IR" dirty="0"/>
              <a:t>به </a:t>
            </a:r>
            <a:r>
              <a:rPr lang="fa-IR" dirty="0" err="1"/>
              <a:t>حالتي</a:t>
            </a:r>
            <a:r>
              <a:rPr lang="fa-IR" dirty="0"/>
              <a:t> اطلاق </a:t>
            </a:r>
            <a:r>
              <a:rPr lang="fa-IR" dirty="0" err="1" smtClean="0"/>
              <a:t>ميشود</a:t>
            </a:r>
            <a:r>
              <a:rPr lang="fa-IR" dirty="0" smtClean="0"/>
              <a:t> </a:t>
            </a:r>
            <a:r>
              <a:rPr lang="fa-IR" dirty="0" err="1"/>
              <a:t>كه</a:t>
            </a:r>
            <a:r>
              <a:rPr lang="fa-IR" dirty="0"/>
              <a:t> فرد احساس </a:t>
            </a:r>
            <a:r>
              <a:rPr lang="fa-IR" dirty="0" err="1"/>
              <a:t>مي</a:t>
            </a:r>
            <a:r>
              <a:rPr lang="fa-IR" dirty="0"/>
              <a:t> </a:t>
            </a:r>
            <a:r>
              <a:rPr lang="fa-IR" dirty="0" err="1"/>
              <a:t>كند</a:t>
            </a:r>
            <a:r>
              <a:rPr lang="fa-IR" dirty="0"/>
              <a:t> در </a:t>
            </a:r>
            <a:r>
              <a:rPr lang="fa-IR" dirty="0" err="1"/>
              <a:t>وضعيت</a:t>
            </a:r>
            <a:r>
              <a:rPr lang="fa-IR" dirty="0"/>
              <a:t> </a:t>
            </a:r>
            <a:r>
              <a:rPr lang="fa-IR" dirty="0" err="1"/>
              <a:t>هاي</a:t>
            </a:r>
            <a:r>
              <a:rPr lang="fa-IR" dirty="0"/>
              <a:t> </a:t>
            </a:r>
            <a:r>
              <a:rPr lang="fa-IR" dirty="0" err="1" smtClean="0"/>
              <a:t>اجتماعي</a:t>
            </a:r>
            <a:r>
              <a:rPr lang="fa-IR" dirty="0" smtClean="0"/>
              <a:t> و </a:t>
            </a:r>
            <a:r>
              <a:rPr lang="fa-IR" dirty="0" err="1"/>
              <a:t>كنش</a:t>
            </a:r>
            <a:r>
              <a:rPr lang="fa-IR" dirty="0"/>
              <a:t> متقابل خود </a:t>
            </a:r>
            <a:r>
              <a:rPr lang="fa-IR" dirty="0" err="1"/>
              <a:t>تاثيرگذار</a:t>
            </a:r>
            <a:r>
              <a:rPr lang="fa-IR" dirty="0"/>
              <a:t> </a:t>
            </a:r>
            <a:r>
              <a:rPr lang="fa-IR" dirty="0" err="1"/>
              <a:t>نيست</a:t>
            </a:r>
            <a:r>
              <a:rPr lang="fa-IR" dirty="0"/>
              <a:t>، </a:t>
            </a:r>
            <a:r>
              <a:rPr lang="fa-IR" dirty="0" err="1"/>
              <a:t>يعني</a:t>
            </a:r>
            <a:r>
              <a:rPr lang="fa-IR" dirty="0"/>
              <a:t> قادر به تحت </a:t>
            </a:r>
            <a:r>
              <a:rPr lang="fa-IR" dirty="0" err="1"/>
              <a:t>تاثيرقراردادن</a:t>
            </a:r>
            <a:r>
              <a:rPr lang="fa-IR" dirty="0"/>
              <a:t> </a:t>
            </a:r>
            <a:r>
              <a:rPr lang="fa-IR" dirty="0" err="1"/>
              <a:t>محيط</a:t>
            </a:r>
            <a:r>
              <a:rPr lang="fa-IR" dirty="0"/>
              <a:t> </a:t>
            </a:r>
            <a:r>
              <a:rPr lang="fa-IR" dirty="0" err="1"/>
              <a:t>اجتماعي</a:t>
            </a:r>
            <a:r>
              <a:rPr lang="fa-IR" dirty="0"/>
              <a:t> خود نباشد. </a:t>
            </a:r>
            <a:endParaRPr lang="fa-IR" dirty="0" smtClean="0"/>
          </a:p>
          <a:p>
            <a:pPr algn="just" rtl="1"/>
            <a:r>
              <a:rPr lang="fa-IR" dirty="0"/>
              <a:t>ا</a:t>
            </a:r>
            <a:r>
              <a:rPr lang="fa-IR" dirty="0" smtClean="0"/>
              <a:t>حساس </a:t>
            </a:r>
            <a:r>
              <a:rPr lang="fa-IR" dirty="0" err="1"/>
              <a:t>بي</a:t>
            </a:r>
            <a:r>
              <a:rPr lang="fa-IR" dirty="0"/>
              <a:t> </a:t>
            </a:r>
            <a:r>
              <a:rPr lang="fa-IR" dirty="0" err="1" smtClean="0"/>
              <a:t>قدرتي</a:t>
            </a:r>
            <a:r>
              <a:rPr lang="fa-IR" dirty="0" smtClean="0"/>
              <a:t> از </a:t>
            </a:r>
            <a:r>
              <a:rPr lang="fa-IR" dirty="0" err="1"/>
              <a:t>ديدگاه</a:t>
            </a:r>
            <a:r>
              <a:rPr lang="fa-IR" dirty="0"/>
              <a:t> </a:t>
            </a:r>
            <a:r>
              <a:rPr lang="fa-IR" dirty="0" err="1" smtClean="0"/>
              <a:t>ماركسیستي</a:t>
            </a:r>
            <a:r>
              <a:rPr lang="fa-IR" dirty="0" smtClean="0"/>
              <a:t> </a:t>
            </a:r>
            <a:r>
              <a:rPr lang="fa-IR" dirty="0" err="1" smtClean="0"/>
              <a:t>ناشي</a:t>
            </a:r>
            <a:r>
              <a:rPr lang="fa-IR" dirty="0" smtClean="0"/>
              <a:t> </a:t>
            </a:r>
            <a:r>
              <a:rPr lang="fa-IR" dirty="0"/>
              <a:t>از </a:t>
            </a:r>
            <a:r>
              <a:rPr lang="fa-IR" dirty="0" err="1"/>
              <a:t>شرايط</a:t>
            </a:r>
            <a:r>
              <a:rPr lang="fa-IR" dirty="0"/>
              <a:t> </a:t>
            </a:r>
            <a:r>
              <a:rPr lang="fa-IR" dirty="0" err="1"/>
              <a:t>زندگي</a:t>
            </a:r>
            <a:r>
              <a:rPr lang="fa-IR" dirty="0"/>
              <a:t> </a:t>
            </a:r>
            <a:r>
              <a:rPr lang="fa-IR" dirty="0" err="1"/>
              <a:t>كارگران</a:t>
            </a:r>
            <a:r>
              <a:rPr lang="fa-IR" dirty="0"/>
              <a:t> در جامعه </a:t>
            </a:r>
            <a:r>
              <a:rPr lang="fa-IR" dirty="0" err="1" smtClean="0"/>
              <a:t>سرمايه</a:t>
            </a:r>
            <a:r>
              <a:rPr lang="fa-IR" dirty="0" smtClean="0"/>
              <a:t> </a:t>
            </a:r>
            <a:r>
              <a:rPr lang="fa-IR" dirty="0" err="1" smtClean="0"/>
              <a:t>داري</a:t>
            </a:r>
            <a:r>
              <a:rPr lang="fa-IR" dirty="0" smtClean="0"/>
              <a:t> </a:t>
            </a:r>
            <a:r>
              <a:rPr lang="fa-IR" dirty="0"/>
              <a:t>است. </a:t>
            </a:r>
            <a:r>
              <a:rPr lang="fa-IR" dirty="0" err="1"/>
              <a:t>اين</a:t>
            </a:r>
            <a:r>
              <a:rPr lang="fa-IR" dirty="0"/>
              <a:t> مفهوم شباهت </a:t>
            </a:r>
            <a:r>
              <a:rPr lang="fa-IR" dirty="0" err="1"/>
              <a:t>زيادي</a:t>
            </a:r>
            <a:r>
              <a:rPr lang="fa-IR" dirty="0"/>
              <a:t> </a:t>
            </a:r>
            <a:r>
              <a:rPr lang="fa-IR" dirty="0" smtClean="0"/>
              <a:t>با </a:t>
            </a:r>
            <a:r>
              <a:rPr lang="fa-IR" dirty="0" err="1" smtClean="0"/>
              <a:t>تقديرگرايي</a:t>
            </a:r>
            <a:r>
              <a:rPr lang="fa-IR" dirty="0" smtClean="0"/>
              <a:t> </a:t>
            </a:r>
            <a:r>
              <a:rPr lang="fa-IR" dirty="0"/>
              <a:t>دارد و همان حالت را در </a:t>
            </a:r>
            <a:r>
              <a:rPr lang="fa-IR" dirty="0" err="1"/>
              <a:t>كنشگر</a:t>
            </a:r>
            <a:r>
              <a:rPr lang="fa-IR" dirty="0"/>
              <a:t> </a:t>
            </a:r>
            <a:r>
              <a:rPr lang="fa-IR" dirty="0" err="1"/>
              <a:t>بيان</a:t>
            </a:r>
            <a:r>
              <a:rPr lang="fa-IR" dirty="0"/>
              <a:t> </a:t>
            </a:r>
            <a:r>
              <a:rPr lang="fa-IR" dirty="0" err="1"/>
              <a:t>مي</a:t>
            </a:r>
            <a:r>
              <a:rPr lang="fa-IR" dirty="0"/>
              <a:t> </a:t>
            </a:r>
            <a:r>
              <a:rPr lang="fa-IR" dirty="0" err="1"/>
              <a:t>كند</a:t>
            </a:r>
            <a:r>
              <a:rPr lang="fa-IR" dirty="0"/>
              <a:t>؛ با </a:t>
            </a:r>
            <a:r>
              <a:rPr lang="fa-IR" dirty="0" err="1"/>
              <a:t>اين</a:t>
            </a:r>
            <a:r>
              <a:rPr lang="fa-IR" dirty="0"/>
              <a:t> تفاوت </a:t>
            </a:r>
            <a:r>
              <a:rPr lang="fa-IR" dirty="0" err="1"/>
              <a:t>كه</a:t>
            </a:r>
            <a:r>
              <a:rPr lang="fa-IR" dirty="0"/>
              <a:t> </a:t>
            </a:r>
            <a:r>
              <a:rPr lang="fa-IR" dirty="0" err="1" smtClean="0"/>
              <a:t>ماركسيسم</a:t>
            </a:r>
            <a:r>
              <a:rPr lang="fa-IR" dirty="0" smtClean="0"/>
              <a:t> </a:t>
            </a:r>
            <a:r>
              <a:rPr lang="fa-IR" dirty="0" err="1"/>
              <a:t>تها</a:t>
            </a:r>
            <a:r>
              <a:rPr lang="fa-IR" dirty="0"/>
              <a:t> در </a:t>
            </a:r>
            <a:r>
              <a:rPr lang="fa-IR" dirty="0" err="1"/>
              <a:t>اين</a:t>
            </a:r>
            <a:r>
              <a:rPr lang="fa-IR" dirty="0"/>
              <a:t> حالت فرد را نه دلبسته و </a:t>
            </a:r>
            <a:r>
              <a:rPr lang="fa-IR" dirty="0" smtClean="0"/>
              <a:t>مقهور عوامل </a:t>
            </a:r>
            <a:r>
              <a:rPr lang="fa-IR" dirty="0" err="1"/>
              <a:t>مابعدالطبيعي</a:t>
            </a:r>
            <a:r>
              <a:rPr lang="fa-IR" dirty="0"/>
              <a:t> مثل </a:t>
            </a:r>
            <a:r>
              <a:rPr lang="fa-IR" dirty="0" err="1"/>
              <a:t>تقدير</a:t>
            </a:r>
            <a:r>
              <a:rPr lang="fa-IR" dirty="0"/>
              <a:t>، </a:t>
            </a:r>
            <a:r>
              <a:rPr lang="fa-IR" dirty="0" err="1"/>
              <a:t>بلكه</a:t>
            </a:r>
            <a:r>
              <a:rPr lang="fa-IR" dirty="0"/>
              <a:t> </a:t>
            </a:r>
            <a:r>
              <a:rPr lang="fa-IR" dirty="0" err="1"/>
              <a:t>اسير</a:t>
            </a:r>
            <a:r>
              <a:rPr lang="fa-IR" dirty="0"/>
              <a:t> روابط </a:t>
            </a:r>
            <a:r>
              <a:rPr lang="fa-IR" dirty="0" err="1"/>
              <a:t>اجتماعي</a:t>
            </a:r>
            <a:r>
              <a:rPr lang="fa-IR" dirty="0"/>
              <a:t> و ساختار </a:t>
            </a:r>
            <a:r>
              <a:rPr lang="fa-IR" dirty="0" err="1"/>
              <a:t>طبقاتي</a:t>
            </a:r>
            <a:r>
              <a:rPr lang="fa-IR" dirty="0"/>
              <a:t> نابرابر و </a:t>
            </a:r>
            <a:r>
              <a:rPr lang="fa-IR" dirty="0" err="1"/>
              <a:t>مبتني</a:t>
            </a:r>
            <a:r>
              <a:rPr lang="fa-IR" dirty="0"/>
              <a:t> بر استثمار </a:t>
            </a:r>
            <a:r>
              <a:rPr lang="fa-IR" dirty="0" err="1"/>
              <a:t>مي</a:t>
            </a:r>
            <a:r>
              <a:rPr lang="fa-IR" dirty="0"/>
              <a:t> </a:t>
            </a:r>
            <a:r>
              <a:rPr lang="fa-IR" dirty="0" err="1"/>
              <a:t>بينند</a:t>
            </a:r>
            <a:r>
              <a:rPr lang="fa-IR" dirty="0"/>
              <a:t>. اما به هر حال </a:t>
            </a:r>
            <a:r>
              <a:rPr lang="fa-IR" dirty="0" smtClean="0"/>
              <a:t>در </a:t>
            </a:r>
            <a:r>
              <a:rPr lang="fa-IR" dirty="0" err="1" smtClean="0"/>
              <a:t>نتيجه</a:t>
            </a:r>
            <a:r>
              <a:rPr lang="fa-IR" dirty="0" smtClean="0"/>
              <a:t> </a:t>
            </a:r>
            <a:r>
              <a:rPr lang="fa-IR" dirty="0" err="1"/>
              <a:t>اين</a:t>
            </a:r>
            <a:r>
              <a:rPr lang="fa-IR" dirty="0"/>
              <a:t> احساس بر </a:t>
            </a:r>
            <a:r>
              <a:rPr lang="fa-IR" dirty="0" err="1"/>
              <a:t>كنش</a:t>
            </a:r>
            <a:r>
              <a:rPr lang="fa-IR" dirty="0"/>
              <a:t> </a:t>
            </a:r>
            <a:r>
              <a:rPr lang="fa-IR" dirty="0" err="1"/>
              <a:t>هاي</a:t>
            </a:r>
            <a:r>
              <a:rPr lang="fa-IR" dirty="0"/>
              <a:t> افراد، </a:t>
            </a:r>
            <a:r>
              <a:rPr lang="fa-IR" dirty="0" err="1"/>
              <a:t>تفاوتي</a:t>
            </a:r>
            <a:r>
              <a:rPr lang="fa-IR" dirty="0"/>
              <a:t> </a:t>
            </a:r>
            <a:r>
              <a:rPr lang="fa-IR" dirty="0" err="1"/>
              <a:t>ميان</a:t>
            </a:r>
            <a:r>
              <a:rPr lang="fa-IR" dirty="0"/>
              <a:t> منشا </a:t>
            </a:r>
            <a:r>
              <a:rPr lang="fa-IR" dirty="0" err="1"/>
              <a:t>اين</a:t>
            </a:r>
            <a:r>
              <a:rPr lang="fa-IR" dirty="0"/>
              <a:t> احساس </a:t>
            </a:r>
            <a:r>
              <a:rPr lang="fa-IR" dirty="0" err="1"/>
              <a:t>نيست</a:t>
            </a:r>
            <a:r>
              <a:rPr lang="fa-IR" dirty="0"/>
              <a:t>. اگرچه </a:t>
            </a:r>
            <a:r>
              <a:rPr lang="fa-IR" dirty="0" err="1"/>
              <a:t>ممكن</a:t>
            </a:r>
            <a:r>
              <a:rPr lang="fa-IR" dirty="0"/>
              <a:t> است در حالت دوم نا </a:t>
            </a:r>
            <a:r>
              <a:rPr lang="fa-IR" dirty="0" err="1"/>
              <a:t>اميدي</a:t>
            </a:r>
            <a:r>
              <a:rPr lang="fa-IR" dirty="0"/>
              <a:t> </a:t>
            </a:r>
            <a:r>
              <a:rPr lang="fa-IR" dirty="0" err="1"/>
              <a:t>بيشتري</a:t>
            </a:r>
            <a:r>
              <a:rPr lang="fa-IR" dirty="0"/>
              <a:t> </a:t>
            </a:r>
            <a:r>
              <a:rPr lang="fa-IR" dirty="0" smtClean="0"/>
              <a:t>بر </a:t>
            </a:r>
            <a:r>
              <a:rPr lang="fa-IR" dirty="0" err="1" smtClean="0"/>
              <a:t>كنشگر</a:t>
            </a:r>
            <a:r>
              <a:rPr lang="fa-IR" dirty="0" smtClean="0"/>
              <a:t> </a:t>
            </a:r>
            <a:r>
              <a:rPr lang="fa-IR" dirty="0" err="1"/>
              <a:t>حاكم</a:t>
            </a:r>
            <a:r>
              <a:rPr lang="fa-IR" dirty="0"/>
              <a:t> باشد.</a:t>
            </a:r>
            <a:endParaRPr lang="en-US" dirty="0"/>
          </a:p>
        </p:txBody>
      </p:sp>
    </p:spTree>
    <p:extLst>
      <p:ext uri="{BB962C8B-B14F-4D97-AF65-F5344CB8AC3E}">
        <p14:creationId xmlns:p14="http://schemas.microsoft.com/office/powerpoint/2010/main" val="39074229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st-clair-pet-care.com/blog/wp-content/uploads/2008/08/zen-cat-training.jpg"/>
          <p:cNvPicPr>
            <a:picLocks noChangeAspect="1" noChangeArrowheads="1"/>
          </p:cNvPicPr>
          <p:nvPr/>
        </p:nvPicPr>
        <p:blipFill>
          <a:blip r:embed="rId2" cstate="print"/>
          <a:srcRect/>
          <a:stretch>
            <a:fillRect/>
          </a:stretch>
        </p:blipFill>
        <p:spPr bwMode="auto">
          <a:xfrm>
            <a:off x="0" y="0"/>
            <a:ext cx="9144004" cy="6858001"/>
          </a:xfrm>
          <a:prstGeom prst="rect">
            <a:avLst/>
          </a:prstGeom>
          <a:noFill/>
        </p:spPr>
      </p:pic>
      <p:sp>
        <p:nvSpPr>
          <p:cNvPr id="2" name="Title 1"/>
          <p:cNvSpPr>
            <a:spLocks noGrp="1"/>
          </p:cNvSpPr>
          <p:nvPr>
            <p:ph type="title"/>
          </p:nvPr>
        </p:nvSpPr>
        <p:spPr>
          <a:xfrm>
            <a:off x="6172200" y="5562600"/>
            <a:ext cx="2971800" cy="841248"/>
          </a:xfrm>
          <a:ln>
            <a:noFill/>
          </a:ln>
        </p:spPr>
        <p:txBody>
          <a:bodyPr>
            <a:noAutofit/>
          </a:bodyPr>
          <a:lstStyle/>
          <a:p>
            <a:pPr algn="r"/>
            <a:r>
              <a:rPr lang="fa-IR" sz="8800" kern="0" dirty="0" smtClean="0">
                <a:solidFill>
                  <a:schemeClr val="bg1"/>
                </a:solidFill>
                <a:latin typeface="Tahoma" pitchFamily="34" charset="0"/>
                <a:cs typeface="Tahoma" pitchFamily="34" charset="0"/>
              </a:rPr>
              <a:t>عادت</a:t>
            </a:r>
            <a:endParaRPr lang="fa-IR" sz="8800" kern="0" dirty="0">
              <a:solidFill>
                <a:schemeClr val="bg1"/>
              </a:solidFill>
              <a:latin typeface="Tahoma" pitchFamily="34" charset="0"/>
              <a:cs typeface="Tahoma" pitchFamily="34" charset="0"/>
            </a:endParaRPr>
          </a:p>
        </p:txBody>
      </p:sp>
    </p:spTree>
    <p:extLst>
      <p:ext uri="{BB962C8B-B14F-4D97-AF65-F5344CB8AC3E}">
        <p14:creationId xmlns:p14="http://schemas.microsoft.com/office/powerpoint/2010/main" val="185751244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fa-IR" b="1" cap="none" dirty="0" smtClean="0">
                <a:ln w="22225">
                  <a:solidFill>
                    <a:schemeClr val="accent2"/>
                  </a:solidFill>
                  <a:prstDash val="solid"/>
                </a:ln>
                <a:solidFill>
                  <a:srgbClr val="FF0000"/>
                </a:solidFill>
                <a:effectLst/>
              </a:rPr>
              <a:t>تقدیر</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p:txBody>
          <a:bodyPr>
            <a:normAutofit/>
          </a:bodyPr>
          <a:lstStyle/>
          <a:p>
            <a:pPr algn="just" rtl="1"/>
            <a:r>
              <a:rPr lang="fa-IR" dirty="0" smtClean="0"/>
              <a:t>در </a:t>
            </a:r>
            <a:r>
              <a:rPr lang="fa-IR" dirty="0" err="1"/>
              <a:t>تاريخ</a:t>
            </a:r>
            <a:r>
              <a:rPr lang="fa-IR" dirty="0"/>
              <a:t> </a:t>
            </a:r>
            <a:r>
              <a:rPr lang="fa-IR" dirty="0" err="1"/>
              <a:t>كشوري</a:t>
            </a:r>
            <a:r>
              <a:rPr lang="fa-IR" dirty="0"/>
              <a:t> مثل </a:t>
            </a:r>
            <a:r>
              <a:rPr lang="fa-IR" dirty="0" err="1"/>
              <a:t>ايران</a:t>
            </a:r>
            <a:r>
              <a:rPr lang="fa-IR" dirty="0"/>
              <a:t>، </a:t>
            </a:r>
            <a:r>
              <a:rPr lang="fa-IR" dirty="0" err="1"/>
              <a:t>هرگاه</a:t>
            </a:r>
            <a:r>
              <a:rPr lang="fa-IR" dirty="0"/>
              <a:t> ظلم </a:t>
            </a:r>
            <a:r>
              <a:rPr lang="fa-IR" dirty="0" smtClean="0"/>
              <a:t>و ستم </a:t>
            </a:r>
            <a:r>
              <a:rPr lang="fa-IR" dirty="0"/>
              <a:t>و استبداد دستگاه </a:t>
            </a:r>
            <a:r>
              <a:rPr lang="fa-IR" dirty="0" err="1"/>
              <a:t>حاكم</a:t>
            </a:r>
            <a:r>
              <a:rPr lang="fa-IR" dirty="0"/>
              <a:t> اوج </a:t>
            </a:r>
            <a:r>
              <a:rPr lang="fa-IR" dirty="0" err="1"/>
              <a:t>مي</a:t>
            </a:r>
            <a:r>
              <a:rPr lang="fa-IR" dirty="0"/>
              <a:t> گرفته </a:t>
            </a:r>
            <a:r>
              <a:rPr lang="fa-IR" dirty="0" err="1"/>
              <a:t>يا</a:t>
            </a:r>
            <a:r>
              <a:rPr lang="fa-IR" dirty="0"/>
              <a:t> </a:t>
            </a:r>
            <a:r>
              <a:rPr lang="fa-IR" dirty="0" err="1"/>
              <a:t>كشور</a:t>
            </a:r>
            <a:r>
              <a:rPr lang="fa-IR" dirty="0"/>
              <a:t> عرصه تاخت و تاز اقوام جنگجو و </a:t>
            </a:r>
            <a:r>
              <a:rPr lang="fa-IR" dirty="0" err="1"/>
              <a:t>بيگانه</a:t>
            </a:r>
            <a:r>
              <a:rPr lang="fa-IR" dirty="0"/>
              <a:t> قرار </a:t>
            </a:r>
            <a:r>
              <a:rPr lang="fa-IR" dirty="0" err="1"/>
              <a:t>مي</a:t>
            </a:r>
            <a:r>
              <a:rPr lang="fa-IR" dirty="0"/>
              <a:t> گرفته، </a:t>
            </a:r>
            <a:r>
              <a:rPr lang="fa-IR" dirty="0" err="1"/>
              <a:t>انديشه</a:t>
            </a:r>
            <a:r>
              <a:rPr lang="fa-IR" dirty="0"/>
              <a:t> ها و </a:t>
            </a:r>
            <a:r>
              <a:rPr lang="fa-IR" dirty="0" err="1" smtClean="0"/>
              <a:t>مكاتب</a:t>
            </a:r>
            <a:r>
              <a:rPr lang="fa-IR" dirty="0" smtClean="0"/>
              <a:t> </a:t>
            </a:r>
            <a:r>
              <a:rPr lang="fa-IR" dirty="0" err="1" smtClean="0"/>
              <a:t>مبتني</a:t>
            </a:r>
            <a:r>
              <a:rPr lang="fa-IR" dirty="0" smtClean="0"/>
              <a:t> </a:t>
            </a:r>
            <a:r>
              <a:rPr lang="fa-IR" dirty="0"/>
              <a:t>بر </a:t>
            </a:r>
            <a:r>
              <a:rPr lang="fa-IR" dirty="0" err="1"/>
              <a:t>جبرگرايي</a:t>
            </a:r>
            <a:r>
              <a:rPr lang="fa-IR" dirty="0"/>
              <a:t> مثل </a:t>
            </a:r>
            <a:r>
              <a:rPr lang="fa-IR" dirty="0" err="1" smtClean="0"/>
              <a:t>صوفي</a:t>
            </a:r>
            <a:r>
              <a:rPr lang="fa-IR" dirty="0" smtClean="0"/>
              <a:t> </a:t>
            </a:r>
            <a:r>
              <a:rPr lang="fa-IR" dirty="0" err="1"/>
              <a:t>گري</a:t>
            </a:r>
            <a:r>
              <a:rPr lang="fa-IR" dirty="0"/>
              <a:t> رواج </a:t>
            </a:r>
            <a:r>
              <a:rPr lang="fa-IR" dirty="0" err="1" smtClean="0"/>
              <a:t>مييافته</a:t>
            </a:r>
            <a:r>
              <a:rPr lang="fa-IR" dirty="0" smtClean="0"/>
              <a:t> </a:t>
            </a:r>
            <a:r>
              <a:rPr lang="fa-IR" dirty="0"/>
              <a:t>است </a:t>
            </a:r>
            <a:r>
              <a:rPr lang="fa-IR" dirty="0" err="1"/>
              <a:t>كه</a:t>
            </a:r>
            <a:r>
              <a:rPr lang="fa-IR" dirty="0"/>
              <a:t> </a:t>
            </a:r>
            <a:r>
              <a:rPr lang="fa-IR" dirty="0" err="1" smtClean="0"/>
              <a:t>تعاليم</a:t>
            </a:r>
            <a:r>
              <a:rPr lang="fa-IR" dirty="0" smtClean="0"/>
              <a:t> شان بر </a:t>
            </a:r>
            <a:r>
              <a:rPr lang="fa-IR" dirty="0"/>
              <a:t>پايه اعتقاد به مجبور و </a:t>
            </a:r>
            <a:r>
              <a:rPr lang="fa-IR" dirty="0" err="1"/>
              <a:t>محكوم</a:t>
            </a:r>
            <a:r>
              <a:rPr lang="fa-IR" dirty="0"/>
              <a:t> بودن </a:t>
            </a:r>
            <a:r>
              <a:rPr lang="fa-IR" dirty="0" smtClean="0"/>
              <a:t>و </a:t>
            </a:r>
            <a:r>
              <a:rPr lang="fa-IR" dirty="0" err="1" smtClean="0"/>
              <a:t>بي</a:t>
            </a:r>
            <a:r>
              <a:rPr lang="fa-IR" dirty="0" smtClean="0"/>
              <a:t> </a:t>
            </a:r>
            <a:r>
              <a:rPr lang="fa-IR" dirty="0" err="1"/>
              <a:t>قدرتي</a:t>
            </a:r>
            <a:r>
              <a:rPr lang="fa-IR" dirty="0"/>
              <a:t> انسان بنا شده است.</a:t>
            </a:r>
            <a:endParaRPr lang="en-US" dirty="0"/>
          </a:p>
        </p:txBody>
      </p:sp>
    </p:spTree>
    <p:extLst>
      <p:ext uri="{BB962C8B-B14F-4D97-AF65-F5344CB8AC3E}">
        <p14:creationId xmlns:p14="http://schemas.microsoft.com/office/powerpoint/2010/main" val="32068642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r" rtl="1"/>
            <a:r>
              <a:rPr lang="fa-IR" b="1" cap="none" dirty="0" smtClean="0">
                <a:ln w="22225">
                  <a:solidFill>
                    <a:schemeClr val="accent2"/>
                  </a:solidFill>
                  <a:prstDash val="solid"/>
                </a:ln>
                <a:solidFill>
                  <a:srgbClr val="FF0000"/>
                </a:solidFill>
                <a:effectLst/>
              </a:rPr>
              <a:t>بيگانگي اجتماعي</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a:xfrm>
            <a:off x="457200" y="1295400"/>
            <a:ext cx="8229600" cy="5013960"/>
          </a:xfrm>
        </p:spPr>
        <p:txBody>
          <a:bodyPr>
            <a:normAutofit/>
          </a:bodyPr>
          <a:lstStyle/>
          <a:p>
            <a:pPr algn="just" rtl="1"/>
            <a:r>
              <a:rPr lang="fa-IR" dirty="0" smtClean="0"/>
              <a:t>بيگانگي </a:t>
            </a:r>
            <a:r>
              <a:rPr lang="fa-IR" dirty="0"/>
              <a:t>اجتماعي عبارت است از حالتي براي افراد كه، احساس مي كنند نظام اجتماعي كه در آن </a:t>
            </a:r>
            <a:r>
              <a:rPr lang="fa-IR" dirty="0" smtClean="0"/>
              <a:t>زندگي مي </a:t>
            </a:r>
            <a:r>
              <a:rPr lang="fa-IR" dirty="0"/>
              <a:t>كنند </a:t>
            </a:r>
            <a:r>
              <a:rPr lang="fa-IR" dirty="0" smtClean="0"/>
              <a:t>مغاير </a:t>
            </a:r>
            <a:r>
              <a:rPr lang="fa-IR" dirty="0"/>
              <a:t>با برخي </a:t>
            </a:r>
            <a:r>
              <a:rPr lang="fa-IR" dirty="0" smtClean="0"/>
              <a:t>نيازمندي ها و علایق ايشان </a:t>
            </a:r>
            <a:r>
              <a:rPr lang="fa-IR" dirty="0"/>
              <a:t>مي باشد، بطوريكه باعث جدايي و عدم تعلق آنها نسبت به آن شده است </a:t>
            </a:r>
            <a:r>
              <a:rPr lang="fa-IR" dirty="0" smtClean="0"/>
              <a:t>.</a:t>
            </a:r>
            <a:endParaRPr lang="en-US" dirty="0"/>
          </a:p>
        </p:txBody>
      </p:sp>
    </p:spTree>
    <p:extLst>
      <p:ext uri="{BB962C8B-B14F-4D97-AF65-F5344CB8AC3E}">
        <p14:creationId xmlns:p14="http://schemas.microsoft.com/office/powerpoint/2010/main" val="10082593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r"/>
            <a:r>
              <a:rPr lang="fa-IR" b="1" cap="none" dirty="0" smtClean="0">
                <a:ln w="22225">
                  <a:solidFill>
                    <a:schemeClr val="accent2"/>
                  </a:solidFill>
                  <a:prstDash val="solid"/>
                </a:ln>
                <a:solidFill>
                  <a:srgbClr val="FF0000"/>
                </a:solidFill>
                <a:effectLst/>
              </a:rPr>
              <a:t>من جامعه را دوست ندارم!</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p:txBody>
          <a:bodyPr>
            <a:normAutofit/>
          </a:bodyPr>
          <a:lstStyle/>
          <a:p>
            <a:pPr algn="just"/>
            <a:endParaRPr lang="fa-IR" dirty="0"/>
          </a:p>
          <a:p>
            <a:pPr algn="just"/>
            <a:r>
              <a:rPr lang="fa-IR" dirty="0" smtClean="0"/>
              <a:t>چون فرد نسبت </a:t>
            </a:r>
            <a:r>
              <a:rPr lang="fa-IR" dirty="0"/>
              <a:t>به جامعه و اهداف آن حالت انزوا و بيگانگي پيدا مي </a:t>
            </a:r>
            <a:r>
              <a:rPr lang="fa-IR" dirty="0" smtClean="0"/>
              <a:t>كند </a:t>
            </a:r>
            <a:r>
              <a:rPr lang="fa-IR" dirty="0"/>
              <a:t>و تلاش در جهت تحقق اهداف اجتماعي نظير پيشرفت، قانونگرايي و ... متوقف یا کاهش می </a:t>
            </a:r>
            <a:r>
              <a:rPr lang="fa-IR" dirty="0" smtClean="0"/>
              <a:t>یابد. </a:t>
            </a:r>
            <a:endParaRPr lang="fa-IR" dirty="0"/>
          </a:p>
          <a:p>
            <a:pPr algn="just"/>
            <a:r>
              <a:rPr lang="fa-IR" dirty="0"/>
              <a:t>بديهي است كه ممكن است اين افراد در پيگيري </a:t>
            </a:r>
            <a:r>
              <a:rPr lang="fa-IR" dirty="0">
                <a:solidFill>
                  <a:srgbClr val="FF0000"/>
                </a:solidFill>
              </a:rPr>
              <a:t>اهداف و منافع شخصي خود </a:t>
            </a:r>
            <a:r>
              <a:rPr lang="fa-IR" dirty="0"/>
              <a:t>چنين (تنبل) نباشند.</a:t>
            </a:r>
            <a:endParaRPr lang="en-US" dirty="0"/>
          </a:p>
          <a:p>
            <a:endParaRPr lang="en-US" dirty="0"/>
          </a:p>
        </p:txBody>
      </p:sp>
    </p:spTree>
    <p:extLst>
      <p:ext uri="{BB962C8B-B14F-4D97-AF65-F5344CB8AC3E}">
        <p14:creationId xmlns:p14="http://schemas.microsoft.com/office/powerpoint/2010/main" val="25218100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928360"/>
          </a:xfrm>
        </p:spPr>
        <p:style>
          <a:lnRef idx="2">
            <a:schemeClr val="accent1"/>
          </a:lnRef>
          <a:fillRef idx="1">
            <a:schemeClr val="lt1"/>
          </a:fillRef>
          <a:effectRef idx="0">
            <a:schemeClr val="accent1"/>
          </a:effectRef>
          <a:fontRef idx="minor">
            <a:schemeClr val="dk1"/>
          </a:fontRef>
        </p:style>
        <p:txBody>
          <a:bodyPr>
            <a:normAutofit/>
          </a:bodyPr>
          <a:lstStyle/>
          <a:p>
            <a:pPr lvl="0" algn="just">
              <a:buClr>
                <a:prstClr val="black">
                  <a:shade val="95000"/>
                </a:prstClr>
              </a:buClr>
            </a:pPr>
            <a:r>
              <a:rPr lang="fa-IR" sz="2400" b="1" dirty="0">
                <a:ln w="22225">
                  <a:solidFill>
                    <a:schemeClr val="accent2"/>
                  </a:solidFill>
                  <a:prstDash val="solid"/>
                </a:ln>
                <a:solidFill>
                  <a:srgbClr val="FF0000"/>
                </a:solidFill>
              </a:rPr>
              <a:t>باور های </a:t>
            </a:r>
            <a:r>
              <a:rPr lang="fa-IR" sz="2400" b="1" dirty="0" smtClean="0">
                <a:ln w="22225">
                  <a:solidFill>
                    <a:schemeClr val="accent2"/>
                  </a:solidFill>
                  <a:prstDash val="solid"/>
                </a:ln>
                <a:solidFill>
                  <a:srgbClr val="FF0000"/>
                </a:solidFill>
              </a:rPr>
              <a:t>غلط</a:t>
            </a:r>
          </a:p>
          <a:p>
            <a:pPr lvl="0" algn="just" rtl="1">
              <a:buClr>
                <a:prstClr val="black">
                  <a:shade val="95000"/>
                </a:prstClr>
              </a:buClr>
            </a:pPr>
            <a:r>
              <a:rPr lang="fa-IR" sz="2400" dirty="0" smtClean="0">
                <a:solidFill>
                  <a:prstClr val="black"/>
                </a:solidFill>
              </a:rPr>
              <a:t>اگر در باور هر فرد و جامعه </a:t>
            </a:r>
            <a:r>
              <a:rPr lang="fa-IR" sz="2400" dirty="0" smtClean="0">
                <a:solidFill>
                  <a:srgbClr val="FF0000"/>
                </a:solidFill>
              </a:rPr>
              <a:t>ثروت </a:t>
            </a:r>
            <a:r>
              <a:rPr lang="fa-IR" sz="2400" dirty="0">
                <a:solidFill>
                  <a:srgbClr val="FF0000"/>
                </a:solidFill>
              </a:rPr>
              <a:t>يا قدرت يا مدرك يا مقام </a:t>
            </a:r>
            <a:r>
              <a:rPr lang="fa-IR" sz="2400" dirty="0">
                <a:solidFill>
                  <a:prstClr val="black"/>
                </a:solidFill>
              </a:rPr>
              <a:t>و... ارزش و اعتبار فراوان داشته </a:t>
            </a:r>
            <a:r>
              <a:rPr lang="fa-IR" sz="2400" dirty="0" smtClean="0">
                <a:solidFill>
                  <a:prstClr val="black"/>
                </a:solidFill>
              </a:rPr>
              <a:t>باشد......</a:t>
            </a:r>
          </a:p>
          <a:p>
            <a:pPr lvl="0" algn="just" rtl="1">
              <a:buClr>
                <a:prstClr val="black">
                  <a:shade val="95000"/>
                </a:prstClr>
              </a:buClr>
            </a:pPr>
            <a:r>
              <a:rPr lang="fa-IR" sz="2400" dirty="0" smtClean="0">
                <a:solidFill>
                  <a:prstClr val="black"/>
                </a:solidFill>
              </a:rPr>
              <a:t> اگر در </a:t>
            </a:r>
            <a:r>
              <a:rPr lang="fa-IR" sz="2400" dirty="0">
                <a:solidFill>
                  <a:prstClr val="black"/>
                </a:solidFill>
              </a:rPr>
              <a:t>نظر بيشتر افراد جامعه، </a:t>
            </a:r>
            <a:r>
              <a:rPr lang="fa-IR" sz="2400" dirty="0" smtClean="0">
                <a:solidFill>
                  <a:prstClr val="black"/>
                </a:solidFill>
              </a:rPr>
              <a:t>صرف </a:t>
            </a:r>
            <a:r>
              <a:rPr lang="fa-IR" sz="2400" dirty="0">
                <a:solidFill>
                  <a:prstClr val="black"/>
                </a:solidFill>
              </a:rPr>
              <a:t>رسيدن به اين اهداف مهم باشد و نه وسيله دستيابي </a:t>
            </a:r>
            <a:r>
              <a:rPr lang="fa-IR" sz="2400" dirty="0" smtClean="0">
                <a:solidFill>
                  <a:prstClr val="black"/>
                </a:solidFill>
              </a:rPr>
              <a:t>به آنها...... </a:t>
            </a:r>
          </a:p>
          <a:p>
            <a:pPr lvl="0" algn="just" rtl="1">
              <a:buClr>
                <a:prstClr val="black">
                  <a:shade val="95000"/>
                </a:prstClr>
              </a:buClr>
            </a:pPr>
            <a:r>
              <a:rPr lang="fa-IR" sz="2400" dirty="0" smtClean="0">
                <a:solidFill>
                  <a:prstClr val="black"/>
                </a:solidFill>
              </a:rPr>
              <a:t>اگر </a:t>
            </a:r>
            <a:r>
              <a:rPr lang="fa-IR" sz="2400" dirty="0">
                <a:solidFill>
                  <a:prstClr val="black"/>
                </a:solidFill>
              </a:rPr>
              <a:t>وسايل نيل به اين اهداف تنها در اختيار عده اي خاص يا طبقه بخصوصي </a:t>
            </a:r>
            <a:r>
              <a:rPr lang="fa-IR" sz="2400" dirty="0" smtClean="0">
                <a:solidFill>
                  <a:prstClr val="black"/>
                </a:solidFill>
              </a:rPr>
              <a:t>باشد......</a:t>
            </a:r>
          </a:p>
          <a:p>
            <a:pPr lvl="0" algn="just" rtl="1">
              <a:buClr>
                <a:prstClr val="black">
                  <a:shade val="95000"/>
                </a:prstClr>
              </a:buClr>
            </a:pPr>
            <a:r>
              <a:rPr lang="fa-IR" sz="2400" dirty="0" smtClean="0">
                <a:solidFill>
                  <a:prstClr val="black"/>
                </a:solidFill>
              </a:rPr>
              <a:t>اگر </a:t>
            </a:r>
            <a:r>
              <a:rPr lang="fa-IR" sz="2400" dirty="0">
                <a:solidFill>
                  <a:prstClr val="black"/>
                </a:solidFill>
              </a:rPr>
              <a:t>عده اي بدون مانع و </a:t>
            </a:r>
            <a:r>
              <a:rPr lang="fa-IR" sz="2400" dirty="0" smtClean="0">
                <a:solidFill>
                  <a:prstClr val="black"/>
                </a:solidFill>
              </a:rPr>
              <a:t>با استفاده </a:t>
            </a:r>
            <a:r>
              <a:rPr lang="fa-IR" sz="2400" dirty="0">
                <a:solidFill>
                  <a:prstClr val="black"/>
                </a:solidFill>
              </a:rPr>
              <a:t>از طرق غير مشروع و بدون سعي و تلاش صادقانه به اين منابع دست پيداكرده و در جامعه شاخص شده باشند، بدون </a:t>
            </a:r>
            <a:r>
              <a:rPr lang="fa-IR" sz="2400" dirty="0" smtClean="0">
                <a:solidFill>
                  <a:prstClr val="black"/>
                </a:solidFill>
              </a:rPr>
              <a:t>اينكه مانعي </a:t>
            </a:r>
            <a:r>
              <a:rPr lang="fa-IR" sz="2400" dirty="0">
                <a:solidFill>
                  <a:prstClr val="black"/>
                </a:solidFill>
              </a:rPr>
              <a:t>بر سر راه آنها باشد، </a:t>
            </a:r>
            <a:r>
              <a:rPr lang="fa-IR" sz="2400" dirty="0" smtClean="0">
                <a:solidFill>
                  <a:srgbClr val="FF0000"/>
                </a:solidFill>
              </a:rPr>
              <a:t>انگاه...</a:t>
            </a:r>
          </a:p>
          <a:p>
            <a:pPr lvl="0" algn="just" rtl="1">
              <a:buClr>
                <a:prstClr val="black">
                  <a:shade val="95000"/>
                </a:prstClr>
              </a:buClr>
            </a:pPr>
            <a:r>
              <a:rPr lang="fa-IR" sz="2400" dirty="0" smtClean="0">
                <a:solidFill>
                  <a:srgbClr val="FF0000"/>
                </a:solidFill>
              </a:rPr>
              <a:t>بقیه نیز به دنبال راه های یک شبه ره صد ساله رفتن می افتند...</a:t>
            </a:r>
            <a:endParaRPr lang="en-US" dirty="0">
              <a:solidFill>
                <a:srgbClr val="FF0000"/>
              </a:solidFill>
            </a:endParaRPr>
          </a:p>
        </p:txBody>
      </p:sp>
    </p:spTree>
    <p:extLst>
      <p:ext uri="{BB962C8B-B14F-4D97-AF65-F5344CB8AC3E}">
        <p14:creationId xmlns:p14="http://schemas.microsoft.com/office/powerpoint/2010/main" val="35415209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r>
              <a:rPr lang="fa-IR" b="1" cap="none" dirty="0" smtClean="0">
                <a:ln w="22225">
                  <a:solidFill>
                    <a:schemeClr val="accent2"/>
                  </a:solidFill>
                  <a:prstDash val="solid"/>
                </a:ln>
                <a:solidFill>
                  <a:srgbClr val="FF0000"/>
                </a:solidFill>
                <a:effectLst/>
              </a:rPr>
              <a:t>انگیزه برای رسیدن اما از راههای ناپسند</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p:txBody>
          <a:bodyPr>
            <a:normAutofit lnSpcReduction="10000"/>
          </a:bodyPr>
          <a:lstStyle/>
          <a:p>
            <a:pPr lvl="0" algn="just" rtl="1">
              <a:buClr>
                <a:prstClr val="black">
                  <a:shade val="95000"/>
                </a:prstClr>
              </a:buClr>
            </a:pPr>
            <a:r>
              <a:rPr lang="fa-IR" dirty="0" err="1">
                <a:solidFill>
                  <a:prstClr val="black"/>
                </a:solidFill>
              </a:rPr>
              <a:t>ميل</a:t>
            </a:r>
            <a:r>
              <a:rPr lang="fa-IR" dirty="0">
                <a:solidFill>
                  <a:prstClr val="black"/>
                </a:solidFill>
              </a:rPr>
              <a:t> به </a:t>
            </a:r>
            <a:r>
              <a:rPr lang="fa-IR" dirty="0" err="1">
                <a:solidFill>
                  <a:prstClr val="black"/>
                </a:solidFill>
              </a:rPr>
              <a:t>دستيابي</a:t>
            </a:r>
            <a:r>
              <a:rPr lang="fa-IR" dirty="0">
                <a:solidFill>
                  <a:prstClr val="black"/>
                </a:solidFill>
              </a:rPr>
              <a:t> به </a:t>
            </a:r>
            <a:r>
              <a:rPr lang="fa-IR" dirty="0" err="1">
                <a:solidFill>
                  <a:prstClr val="black"/>
                </a:solidFill>
              </a:rPr>
              <a:t>اين</a:t>
            </a:r>
            <a:r>
              <a:rPr lang="fa-IR" dirty="0">
                <a:solidFill>
                  <a:prstClr val="black"/>
                </a:solidFill>
              </a:rPr>
              <a:t> منابع از طرق </a:t>
            </a:r>
            <a:r>
              <a:rPr lang="fa-IR" dirty="0" err="1">
                <a:solidFill>
                  <a:prstClr val="black"/>
                </a:solidFill>
              </a:rPr>
              <a:t>ميانبر</a:t>
            </a:r>
            <a:r>
              <a:rPr lang="fa-IR" dirty="0">
                <a:solidFill>
                  <a:prstClr val="black"/>
                </a:solidFill>
              </a:rPr>
              <a:t> و با استفاده از </a:t>
            </a:r>
            <a:r>
              <a:rPr lang="fa-IR" dirty="0" err="1">
                <a:solidFill>
                  <a:prstClr val="black"/>
                </a:solidFill>
              </a:rPr>
              <a:t>وسايل</a:t>
            </a:r>
            <a:r>
              <a:rPr lang="fa-IR" dirty="0">
                <a:solidFill>
                  <a:prstClr val="black"/>
                </a:solidFill>
              </a:rPr>
              <a:t> چه بسا نامشروع و بدون تلاش و </a:t>
            </a:r>
            <a:r>
              <a:rPr lang="fa-IR" dirty="0" err="1">
                <a:solidFill>
                  <a:prstClr val="black"/>
                </a:solidFill>
              </a:rPr>
              <a:t>لياقت</a:t>
            </a:r>
            <a:r>
              <a:rPr lang="fa-IR" dirty="0">
                <a:solidFill>
                  <a:prstClr val="black"/>
                </a:solidFill>
              </a:rPr>
              <a:t> </a:t>
            </a:r>
            <a:r>
              <a:rPr lang="fa-IR" dirty="0" err="1">
                <a:solidFill>
                  <a:prstClr val="black"/>
                </a:solidFill>
              </a:rPr>
              <a:t>فردي</a:t>
            </a:r>
            <a:r>
              <a:rPr lang="fa-IR" dirty="0">
                <a:solidFill>
                  <a:prstClr val="black"/>
                </a:solidFill>
              </a:rPr>
              <a:t>، </a:t>
            </a:r>
            <a:r>
              <a:rPr lang="fa-IR" dirty="0" err="1">
                <a:solidFill>
                  <a:prstClr val="black"/>
                </a:solidFill>
              </a:rPr>
              <a:t>افزايش</a:t>
            </a:r>
            <a:r>
              <a:rPr lang="fa-IR" dirty="0">
                <a:solidFill>
                  <a:prstClr val="black"/>
                </a:solidFill>
              </a:rPr>
              <a:t> خواهد </a:t>
            </a:r>
            <a:r>
              <a:rPr lang="fa-IR" dirty="0" err="1">
                <a:solidFill>
                  <a:prstClr val="black"/>
                </a:solidFill>
              </a:rPr>
              <a:t>يافت</a:t>
            </a:r>
            <a:r>
              <a:rPr lang="fa-IR" dirty="0">
                <a:solidFill>
                  <a:prstClr val="black"/>
                </a:solidFill>
              </a:rPr>
              <a:t> و در مقابل </a:t>
            </a:r>
            <a:r>
              <a:rPr lang="fa-IR" dirty="0" err="1">
                <a:solidFill>
                  <a:prstClr val="black"/>
                </a:solidFill>
              </a:rPr>
              <a:t>انگيزه</a:t>
            </a:r>
            <a:r>
              <a:rPr lang="fa-IR" dirty="0">
                <a:solidFill>
                  <a:prstClr val="black"/>
                </a:solidFill>
              </a:rPr>
              <a:t> افراد </a:t>
            </a:r>
            <a:r>
              <a:rPr lang="fa-IR" dirty="0" err="1">
                <a:solidFill>
                  <a:prstClr val="black"/>
                </a:solidFill>
              </a:rPr>
              <a:t>براي</a:t>
            </a:r>
            <a:r>
              <a:rPr lang="fa-IR" dirty="0">
                <a:solidFill>
                  <a:prstClr val="black"/>
                </a:solidFill>
              </a:rPr>
              <a:t> تلاش و </a:t>
            </a:r>
            <a:r>
              <a:rPr lang="fa-IR" dirty="0" err="1">
                <a:solidFill>
                  <a:prstClr val="black"/>
                </a:solidFill>
              </a:rPr>
              <a:t>پويايي</a:t>
            </a:r>
            <a:r>
              <a:rPr lang="fa-IR" dirty="0">
                <a:solidFill>
                  <a:prstClr val="black"/>
                </a:solidFill>
              </a:rPr>
              <a:t> </a:t>
            </a:r>
            <a:r>
              <a:rPr lang="fa-IR" dirty="0" err="1">
                <a:solidFill>
                  <a:prstClr val="black"/>
                </a:solidFill>
              </a:rPr>
              <a:t>جدي</a:t>
            </a:r>
            <a:r>
              <a:rPr lang="fa-IR" dirty="0">
                <a:solidFill>
                  <a:prstClr val="black"/>
                </a:solidFill>
              </a:rPr>
              <a:t> و صادقانه </a:t>
            </a:r>
            <a:r>
              <a:rPr lang="fa-IR" dirty="0" err="1">
                <a:solidFill>
                  <a:prstClr val="black"/>
                </a:solidFill>
              </a:rPr>
              <a:t>براي</a:t>
            </a:r>
            <a:r>
              <a:rPr lang="fa-IR" dirty="0">
                <a:solidFill>
                  <a:prstClr val="black"/>
                </a:solidFill>
              </a:rPr>
              <a:t> </a:t>
            </a:r>
            <a:r>
              <a:rPr lang="fa-IR" dirty="0" err="1">
                <a:solidFill>
                  <a:prstClr val="black"/>
                </a:solidFill>
              </a:rPr>
              <a:t>نيل</a:t>
            </a:r>
            <a:r>
              <a:rPr lang="fa-IR" dirty="0">
                <a:solidFill>
                  <a:prstClr val="black"/>
                </a:solidFill>
              </a:rPr>
              <a:t> به </a:t>
            </a:r>
            <a:r>
              <a:rPr lang="fa-IR" dirty="0" err="1">
                <a:solidFill>
                  <a:prstClr val="black"/>
                </a:solidFill>
              </a:rPr>
              <a:t>اين</a:t>
            </a:r>
            <a:r>
              <a:rPr lang="fa-IR" dirty="0">
                <a:solidFill>
                  <a:prstClr val="black"/>
                </a:solidFill>
              </a:rPr>
              <a:t> اهداف </a:t>
            </a:r>
            <a:r>
              <a:rPr lang="fa-IR" dirty="0" err="1">
                <a:solidFill>
                  <a:prstClr val="black"/>
                </a:solidFill>
              </a:rPr>
              <a:t>كمرنگ</a:t>
            </a:r>
            <a:r>
              <a:rPr lang="fa-IR" dirty="0">
                <a:solidFill>
                  <a:prstClr val="black"/>
                </a:solidFill>
              </a:rPr>
              <a:t> خواهد شد. لذا </a:t>
            </a:r>
            <a:r>
              <a:rPr lang="fa-IR" dirty="0" err="1">
                <a:solidFill>
                  <a:prstClr val="black"/>
                </a:solidFill>
              </a:rPr>
              <a:t>بيش</a:t>
            </a:r>
            <a:r>
              <a:rPr lang="fa-IR" dirty="0">
                <a:solidFill>
                  <a:prstClr val="black"/>
                </a:solidFill>
              </a:rPr>
              <a:t> از </a:t>
            </a:r>
            <a:r>
              <a:rPr lang="fa-IR" dirty="0" err="1">
                <a:solidFill>
                  <a:prstClr val="black"/>
                </a:solidFill>
              </a:rPr>
              <a:t>اينكه</a:t>
            </a:r>
            <a:r>
              <a:rPr lang="fa-IR" dirty="0">
                <a:solidFill>
                  <a:prstClr val="black"/>
                </a:solidFill>
              </a:rPr>
              <a:t> </a:t>
            </a:r>
            <a:r>
              <a:rPr lang="fa-IR" dirty="0" err="1">
                <a:solidFill>
                  <a:prstClr val="black"/>
                </a:solidFill>
              </a:rPr>
              <a:t>بي</a:t>
            </a:r>
            <a:r>
              <a:rPr lang="fa-IR" dirty="0">
                <a:solidFill>
                  <a:prstClr val="black"/>
                </a:solidFill>
              </a:rPr>
              <a:t> </a:t>
            </a:r>
            <a:r>
              <a:rPr lang="fa-IR" dirty="0" err="1">
                <a:solidFill>
                  <a:prstClr val="black"/>
                </a:solidFill>
              </a:rPr>
              <a:t>هنجاري</a:t>
            </a:r>
            <a:r>
              <a:rPr lang="fa-IR" dirty="0">
                <a:solidFill>
                  <a:prstClr val="black"/>
                </a:solidFill>
              </a:rPr>
              <a:t> نقش </a:t>
            </a:r>
            <a:r>
              <a:rPr lang="fa-IR" dirty="0" err="1">
                <a:solidFill>
                  <a:prstClr val="black"/>
                </a:solidFill>
              </a:rPr>
              <a:t>مستقيمي</a:t>
            </a:r>
            <a:r>
              <a:rPr lang="fa-IR" dirty="0">
                <a:solidFill>
                  <a:prstClr val="black"/>
                </a:solidFill>
              </a:rPr>
              <a:t> در </a:t>
            </a:r>
            <a:r>
              <a:rPr lang="fa-IR" dirty="0" err="1">
                <a:solidFill>
                  <a:prstClr val="black"/>
                </a:solidFill>
              </a:rPr>
              <a:t>تنبلي</a:t>
            </a:r>
            <a:r>
              <a:rPr lang="fa-IR" dirty="0">
                <a:solidFill>
                  <a:prstClr val="black"/>
                </a:solidFill>
              </a:rPr>
              <a:t> </a:t>
            </a:r>
            <a:r>
              <a:rPr lang="fa-IR" dirty="0" err="1">
                <a:solidFill>
                  <a:prstClr val="black"/>
                </a:solidFill>
              </a:rPr>
              <a:t>اجتماعي</a:t>
            </a:r>
            <a:r>
              <a:rPr lang="fa-IR" dirty="0">
                <a:solidFill>
                  <a:prstClr val="black"/>
                </a:solidFill>
              </a:rPr>
              <a:t> داشته باشد، در از </a:t>
            </a:r>
            <a:r>
              <a:rPr lang="fa-IR" dirty="0" err="1">
                <a:solidFill>
                  <a:prstClr val="black"/>
                </a:solidFill>
              </a:rPr>
              <a:t>بين</a:t>
            </a:r>
            <a:r>
              <a:rPr lang="fa-IR" dirty="0">
                <a:solidFill>
                  <a:prstClr val="black"/>
                </a:solidFill>
              </a:rPr>
              <a:t> بردن </a:t>
            </a:r>
            <a:r>
              <a:rPr lang="fa-IR" dirty="0" err="1">
                <a:solidFill>
                  <a:prstClr val="black"/>
                </a:solidFill>
              </a:rPr>
              <a:t>انگيزه</a:t>
            </a:r>
            <a:r>
              <a:rPr lang="fa-IR" dirty="0">
                <a:solidFill>
                  <a:prstClr val="black"/>
                </a:solidFill>
              </a:rPr>
              <a:t> </a:t>
            </a:r>
            <a:r>
              <a:rPr lang="fa-IR" dirty="0" err="1">
                <a:solidFill>
                  <a:prstClr val="black"/>
                </a:solidFill>
              </a:rPr>
              <a:t>هاي</a:t>
            </a:r>
            <a:r>
              <a:rPr lang="fa-IR" dirty="0">
                <a:solidFill>
                  <a:prstClr val="black"/>
                </a:solidFill>
              </a:rPr>
              <a:t> افراد </a:t>
            </a:r>
            <a:r>
              <a:rPr lang="fa-IR" dirty="0" err="1" smtClean="0">
                <a:solidFill>
                  <a:prstClr val="black"/>
                </a:solidFill>
              </a:rPr>
              <a:t>براي</a:t>
            </a:r>
            <a:r>
              <a:rPr lang="fa-IR" dirty="0" smtClean="0">
                <a:solidFill>
                  <a:prstClr val="black"/>
                </a:solidFill>
              </a:rPr>
              <a:t> اقدام</a:t>
            </a:r>
            <a:r>
              <a:rPr lang="fa-IR" dirty="0">
                <a:solidFill>
                  <a:prstClr val="black"/>
                </a:solidFill>
              </a:rPr>
              <a:t>، </a:t>
            </a:r>
            <a:r>
              <a:rPr lang="fa-IR" dirty="0" err="1">
                <a:solidFill>
                  <a:prstClr val="black"/>
                </a:solidFill>
              </a:rPr>
              <a:t>تاثير</a:t>
            </a:r>
            <a:r>
              <a:rPr lang="fa-IR" dirty="0">
                <a:solidFill>
                  <a:prstClr val="black"/>
                </a:solidFill>
              </a:rPr>
              <a:t> دارد.</a:t>
            </a:r>
            <a:endParaRPr lang="en-US" dirty="0">
              <a:solidFill>
                <a:prstClr val="black"/>
              </a:solidFill>
            </a:endParaRPr>
          </a:p>
          <a:p>
            <a:pPr algn="r" rtl="1"/>
            <a:r>
              <a:rPr lang="fa-IR" dirty="0" smtClean="0">
                <a:solidFill>
                  <a:srgbClr val="FF0000"/>
                </a:solidFill>
              </a:rPr>
              <a:t>سبیل طرف را چرب کن! خر کریم را نعل کن!</a:t>
            </a:r>
            <a:endParaRPr lang="en-US" dirty="0">
              <a:solidFill>
                <a:srgbClr val="FF0000"/>
              </a:solidFill>
            </a:endParaRPr>
          </a:p>
        </p:txBody>
      </p:sp>
    </p:spTree>
    <p:extLst>
      <p:ext uri="{BB962C8B-B14F-4D97-AF65-F5344CB8AC3E}">
        <p14:creationId xmlns:p14="http://schemas.microsoft.com/office/powerpoint/2010/main" val="35319280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r"/>
            <a:r>
              <a:rPr lang="fa-IR" b="1" cap="none" dirty="0" smtClean="0">
                <a:ln w="22225">
                  <a:solidFill>
                    <a:schemeClr val="accent2"/>
                  </a:solidFill>
                  <a:prstDash val="solid"/>
                </a:ln>
                <a:solidFill>
                  <a:srgbClr val="FF0000"/>
                </a:solidFill>
                <a:effectLst/>
              </a:rPr>
              <a:t>فقدان نظارت</a:t>
            </a: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p:txBody>
          <a:bodyPr>
            <a:normAutofit/>
          </a:bodyPr>
          <a:lstStyle/>
          <a:p>
            <a:pPr algn="r" rtl="1"/>
            <a:r>
              <a:rPr lang="fa-IR" dirty="0" smtClean="0"/>
              <a:t>نبود </a:t>
            </a:r>
            <a:r>
              <a:rPr lang="fa-IR" dirty="0"/>
              <a:t>نظارت </a:t>
            </a:r>
            <a:r>
              <a:rPr lang="fa-IR" dirty="0" err="1"/>
              <a:t>دقيق</a:t>
            </a:r>
            <a:r>
              <a:rPr lang="fa-IR" dirty="0"/>
              <a:t>، </a:t>
            </a:r>
            <a:endParaRPr lang="fa-IR" dirty="0" smtClean="0"/>
          </a:p>
          <a:p>
            <a:pPr algn="r" rtl="1"/>
            <a:r>
              <a:rPr lang="fa-IR" dirty="0" err="1" smtClean="0"/>
              <a:t>پائين</a:t>
            </a:r>
            <a:r>
              <a:rPr lang="fa-IR" dirty="0" smtClean="0"/>
              <a:t> </a:t>
            </a:r>
            <a:r>
              <a:rPr lang="fa-IR" dirty="0"/>
              <a:t>بودن احتمال گرفتار شدن، </a:t>
            </a:r>
            <a:endParaRPr lang="fa-IR" dirty="0" smtClean="0"/>
          </a:p>
          <a:p>
            <a:pPr algn="r" rtl="1"/>
            <a:r>
              <a:rPr lang="fa-IR" dirty="0" smtClean="0"/>
              <a:t> عدم </a:t>
            </a:r>
            <a:r>
              <a:rPr lang="fa-IR" dirty="0" err="1" smtClean="0"/>
              <a:t>قطعيت</a:t>
            </a:r>
            <a:r>
              <a:rPr lang="fa-IR" dirty="0" smtClean="0"/>
              <a:t> </a:t>
            </a:r>
            <a:r>
              <a:rPr lang="fa-IR" dirty="0" err="1"/>
              <a:t>تنبيه</a:t>
            </a:r>
            <a:r>
              <a:rPr lang="fa-IR" dirty="0"/>
              <a:t> بعد از </a:t>
            </a:r>
            <a:r>
              <a:rPr lang="fa-IR" dirty="0" err="1"/>
              <a:t>تنبلي</a:t>
            </a:r>
            <a:r>
              <a:rPr lang="fa-IR" dirty="0"/>
              <a:t> </a:t>
            </a:r>
            <a:endParaRPr lang="fa-IR" dirty="0" smtClean="0"/>
          </a:p>
          <a:p>
            <a:pPr algn="r" rtl="1"/>
            <a:r>
              <a:rPr lang="fa-IR" dirty="0" smtClean="0"/>
              <a:t>نسبت </a:t>
            </a:r>
            <a:r>
              <a:rPr lang="fa-IR" dirty="0" err="1" smtClean="0"/>
              <a:t>زيان</a:t>
            </a:r>
            <a:r>
              <a:rPr lang="fa-IR" dirty="0" smtClean="0"/>
              <a:t> پس </a:t>
            </a:r>
            <a:r>
              <a:rPr lang="fa-IR" dirty="0"/>
              <a:t>از </a:t>
            </a:r>
            <a:r>
              <a:rPr lang="fa-IR" dirty="0" err="1"/>
              <a:t>تنبيه</a:t>
            </a:r>
            <a:r>
              <a:rPr lang="fa-IR" dirty="0"/>
              <a:t> به سود عمل در صورت </a:t>
            </a:r>
            <a:r>
              <a:rPr lang="fa-IR" dirty="0" err="1"/>
              <a:t>ديده</a:t>
            </a:r>
            <a:r>
              <a:rPr lang="fa-IR" dirty="0"/>
              <a:t> نشدن و به سلامت در رفتن، </a:t>
            </a:r>
            <a:endParaRPr lang="fa-IR" dirty="0" smtClean="0"/>
          </a:p>
          <a:p>
            <a:pPr algn="r" rtl="1"/>
            <a:r>
              <a:rPr lang="fa-IR" dirty="0" smtClean="0"/>
              <a:t> این همه</a:t>
            </a:r>
            <a:r>
              <a:rPr lang="fa-IR" dirty="0"/>
              <a:t>، عوامل </a:t>
            </a:r>
            <a:r>
              <a:rPr lang="fa-IR" dirty="0" err="1"/>
              <a:t>محيطي</a:t>
            </a:r>
            <a:r>
              <a:rPr lang="fa-IR" dirty="0"/>
              <a:t> و </a:t>
            </a:r>
            <a:r>
              <a:rPr lang="fa-IR" dirty="0" err="1" smtClean="0"/>
              <a:t>موقعيتي</a:t>
            </a:r>
            <a:r>
              <a:rPr lang="fa-IR" dirty="0" smtClean="0"/>
              <a:t> </a:t>
            </a:r>
            <a:r>
              <a:rPr lang="fa-IR" dirty="0"/>
              <a:t>هستند </a:t>
            </a:r>
            <a:r>
              <a:rPr lang="fa-IR" dirty="0" err="1"/>
              <a:t>كه</a:t>
            </a:r>
            <a:r>
              <a:rPr lang="fa-IR" dirty="0"/>
              <a:t> در سطح </a:t>
            </a:r>
            <a:r>
              <a:rPr lang="fa-IR" dirty="0" err="1"/>
              <a:t>كلان</a:t>
            </a:r>
            <a:r>
              <a:rPr lang="fa-IR" dirty="0"/>
              <a:t> بر </a:t>
            </a:r>
            <a:r>
              <a:rPr lang="fa-IR" dirty="0" err="1"/>
              <a:t>تكوين</a:t>
            </a:r>
            <a:r>
              <a:rPr lang="fa-IR" dirty="0"/>
              <a:t> </a:t>
            </a:r>
            <a:r>
              <a:rPr lang="fa-IR" dirty="0" err="1"/>
              <a:t>ترجيح</a:t>
            </a:r>
            <a:r>
              <a:rPr lang="fa-IR" dirty="0"/>
              <a:t> </a:t>
            </a:r>
            <a:r>
              <a:rPr lang="fa-IR" dirty="0" err="1"/>
              <a:t>كنشگر</a:t>
            </a:r>
            <a:r>
              <a:rPr lang="fa-IR" dirty="0"/>
              <a:t> </a:t>
            </a:r>
            <a:r>
              <a:rPr lang="fa-IR" dirty="0" err="1"/>
              <a:t>مؤثرند</a:t>
            </a:r>
            <a:r>
              <a:rPr lang="fa-IR" dirty="0"/>
              <a:t>. </a:t>
            </a:r>
            <a:endParaRPr lang="en-US" dirty="0"/>
          </a:p>
        </p:txBody>
      </p:sp>
    </p:spTree>
    <p:extLst>
      <p:ext uri="{BB962C8B-B14F-4D97-AF65-F5344CB8AC3E}">
        <p14:creationId xmlns:p14="http://schemas.microsoft.com/office/powerpoint/2010/main" val="40912580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r"/>
            <a:r>
              <a:rPr lang="fa-IR" b="1" cap="none" dirty="0" smtClean="0">
                <a:ln w="22225">
                  <a:solidFill>
                    <a:schemeClr val="accent2"/>
                  </a:solidFill>
                  <a:prstDash val="solid"/>
                </a:ln>
                <a:solidFill>
                  <a:srgbClr val="FF0000"/>
                </a:solidFill>
                <a:effectLst/>
              </a:rPr>
              <a:t>نقشه ضريب هوش جهاني</a:t>
            </a:r>
            <a:endParaRPr lang="fa-IR"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p:txBody>
          <a:bodyPr/>
          <a:lstStyle/>
          <a:p>
            <a:endParaRPr lang="fa-IR" dirty="0"/>
          </a:p>
        </p:txBody>
      </p:sp>
      <p:pic>
        <p:nvPicPr>
          <p:cNvPr id="92162" name="Picture 2" descr="http://upload.wikimedia.org/wikipedia/commons/7/7e/IQ_by_Country.png"/>
          <p:cNvPicPr>
            <a:picLocks noChangeAspect="1" noChangeArrowheads="1"/>
          </p:cNvPicPr>
          <p:nvPr/>
        </p:nvPicPr>
        <p:blipFill>
          <a:blip r:embed="rId2" cstate="print"/>
          <a:srcRect/>
          <a:stretch>
            <a:fillRect/>
          </a:stretch>
        </p:blipFill>
        <p:spPr bwMode="auto">
          <a:xfrm>
            <a:off x="0" y="2692399"/>
            <a:ext cx="9144000" cy="4165601"/>
          </a:xfrm>
          <a:prstGeom prst="rect">
            <a:avLst/>
          </a:prstGeom>
          <a:noFill/>
        </p:spPr>
      </p:pic>
    </p:spTree>
    <p:extLst>
      <p:ext uri="{BB962C8B-B14F-4D97-AF65-F5344CB8AC3E}">
        <p14:creationId xmlns:p14="http://schemas.microsoft.com/office/powerpoint/2010/main" val="18403315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93186" name="Picture 2" descr="http://images.wri.org/mining/map14_print.jpg"/>
          <p:cNvPicPr>
            <a:picLocks noChangeAspect="1" noChangeArrowheads="1"/>
          </p:cNvPicPr>
          <p:nvPr/>
        </p:nvPicPr>
        <p:blipFill>
          <a:blip r:embed="rId2" cstate="print"/>
          <a:srcRect/>
          <a:stretch>
            <a:fillRect/>
          </a:stretch>
        </p:blipFill>
        <p:spPr bwMode="auto">
          <a:xfrm>
            <a:off x="0" y="-990600"/>
            <a:ext cx="10472910" cy="7848600"/>
          </a:xfrm>
          <a:prstGeom prst="rect">
            <a:avLst/>
          </a:prstGeom>
          <a:noFill/>
        </p:spPr>
      </p:pic>
    </p:spTree>
    <p:extLst>
      <p:ext uri="{BB962C8B-B14F-4D97-AF65-F5344CB8AC3E}">
        <p14:creationId xmlns:p14="http://schemas.microsoft.com/office/powerpoint/2010/main" val="15265175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324600"/>
          </a:xfrm>
        </p:spPr>
        <p:txBody>
          <a:bodyPr>
            <a:normAutofit lnSpcReduction="10000"/>
          </a:bodyPr>
          <a:lstStyle/>
          <a:p>
            <a:pPr lvl="0" algn="r" rtl="1">
              <a:buClr>
                <a:prstClr val="black">
                  <a:shade val="95000"/>
                </a:prstClr>
              </a:buClr>
            </a:pPr>
            <a:r>
              <a:rPr lang="fa-IR" dirty="0" smtClean="0">
                <a:solidFill>
                  <a:prstClr val="black"/>
                </a:solidFill>
              </a:rPr>
              <a:t>رواج </a:t>
            </a:r>
            <a:r>
              <a:rPr lang="fa-IR" dirty="0" err="1">
                <a:solidFill>
                  <a:prstClr val="black"/>
                </a:solidFill>
              </a:rPr>
              <a:t>پديده</a:t>
            </a:r>
            <a:r>
              <a:rPr lang="fa-IR" dirty="0">
                <a:solidFill>
                  <a:prstClr val="black"/>
                </a:solidFill>
              </a:rPr>
              <a:t> </a:t>
            </a:r>
            <a:r>
              <a:rPr lang="fa-IR" dirty="0" err="1">
                <a:solidFill>
                  <a:prstClr val="black"/>
                </a:solidFill>
              </a:rPr>
              <a:t>تنبلي</a:t>
            </a:r>
            <a:r>
              <a:rPr lang="fa-IR" dirty="0">
                <a:solidFill>
                  <a:prstClr val="black"/>
                </a:solidFill>
              </a:rPr>
              <a:t> در جامعه </a:t>
            </a:r>
            <a:r>
              <a:rPr lang="fa-IR" dirty="0" err="1">
                <a:solidFill>
                  <a:prstClr val="black"/>
                </a:solidFill>
              </a:rPr>
              <a:t>ايران</a:t>
            </a:r>
            <a:r>
              <a:rPr lang="fa-IR" dirty="0">
                <a:solidFill>
                  <a:prstClr val="black"/>
                </a:solidFill>
              </a:rPr>
              <a:t> </a:t>
            </a:r>
            <a:r>
              <a:rPr lang="fa-IR" dirty="0" smtClean="0">
                <a:solidFill>
                  <a:prstClr val="black"/>
                </a:solidFill>
              </a:rPr>
              <a:t>از این نکته مشخص است که:</a:t>
            </a:r>
          </a:p>
          <a:p>
            <a:pPr lvl="0" algn="r" rtl="1">
              <a:buClr>
                <a:prstClr val="black">
                  <a:shade val="95000"/>
                </a:prstClr>
              </a:buClr>
            </a:pPr>
            <a:r>
              <a:rPr lang="fa-IR" dirty="0" smtClean="0">
                <a:solidFill>
                  <a:prstClr val="black"/>
                </a:solidFill>
              </a:rPr>
              <a:t>اغلب </a:t>
            </a:r>
            <a:r>
              <a:rPr lang="fa-IR" dirty="0">
                <a:solidFill>
                  <a:prstClr val="black"/>
                </a:solidFill>
              </a:rPr>
              <a:t>افراد به </a:t>
            </a:r>
            <a:r>
              <a:rPr lang="fa-IR" dirty="0" err="1">
                <a:solidFill>
                  <a:prstClr val="black"/>
                </a:solidFill>
              </a:rPr>
              <a:t>جاي</a:t>
            </a:r>
            <a:r>
              <a:rPr lang="fa-IR" dirty="0">
                <a:solidFill>
                  <a:prstClr val="black"/>
                </a:solidFill>
              </a:rPr>
              <a:t> برنامه </a:t>
            </a:r>
            <a:r>
              <a:rPr lang="fa-IR" dirty="0" err="1">
                <a:solidFill>
                  <a:prstClr val="black"/>
                </a:solidFill>
              </a:rPr>
              <a:t>ريزي</a:t>
            </a:r>
            <a:r>
              <a:rPr lang="fa-IR" dirty="0">
                <a:solidFill>
                  <a:prstClr val="black"/>
                </a:solidFill>
              </a:rPr>
              <a:t> </a:t>
            </a:r>
            <a:r>
              <a:rPr lang="fa-IR" dirty="0" err="1">
                <a:solidFill>
                  <a:prstClr val="black"/>
                </a:solidFill>
              </a:rPr>
              <a:t>براي</a:t>
            </a:r>
            <a:r>
              <a:rPr lang="fa-IR" dirty="0">
                <a:solidFill>
                  <a:prstClr val="black"/>
                </a:solidFill>
              </a:rPr>
              <a:t> </a:t>
            </a:r>
            <a:r>
              <a:rPr lang="fa-IR" dirty="0" err="1" smtClean="0">
                <a:solidFill>
                  <a:prstClr val="black"/>
                </a:solidFill>
              </a:rPr>
              <a:t>كارآفريني</a:t>
            </a:r>
            <a:r>
              <a:rPr lang="fa-IR" dirty="0">
                <a:solidFill>
                  <a:prstClr val="black"/>
                </a:solidFill>
              </a:rPr>
              <a:t>، </a:t>
            </a:r>
            <a:r>
              <a:rPr lang="fa-IR" dirty="0" err="1">
                <a:solidFill>
                  <a:prstClr val="black"/>
                </a:solidFill>
              </a:rPr>
              <a:t>بيشتر</a:t>
            </a:r>
            <a:r>
              <a:rPr lang="fa-IR" dirty="0">
                <a:solidFill>
                  <a:prstClr val="black"/>
                </a:solidFill>
              </a:rPr>
              <a:t> به دنبال استخدام در </a:t>
            </a:r>
            <a:r>
              <a:rPr lang="fa-IR" dirty="0" err="1">
                <a:solidFill>
                  <a:prstClr val="black"/>
                </a:solidFill>
              </a:rPr>
              <a:t>يك</a:t>
            </a:r>
            <a:r>
              <a:rPr lang="fa-IR" dirty="0">
                <a:solidFill>
                  <a:prstClr val="black"/>
                </a:solidFill>
              </a:rPr>
              <a:t> </a:t>
            </a:r>
            <a:r>
              <a:rPr lang="fa-IR" dirty="0" err="1">
                <a:solidFill>
                  <a:prstClr val="black"/>
                </a:solidFill>
              </a:rPr>
              <a:t>كار</a:t>
            </a:r>
            <a:r>
              <a:rPr lang="fa-IR" dirty="0">
                <a:solidFill>
                  <a:prstClr val="black"/>
                </a:solidFill>
              </a:rPr>
              <a:t> </a:t>
            </a:r>
            <a:r>
              <a:rPr lang="fa-IR" dirty="0" err="1">
                <a:solidFill>
                  <a:prstClr val="black"/>
                </a:solidFill>
              </a:rPr>
              <a:t>دولتي</a:t>
            </a:r>
            <a:r>
              <a:rPr lang="fa-IR" dirty="0">
                <a:solidFill>
                  <a:prstClr val="black"/>
                </a:solidFill>
              </a:rPr>
              <a:t> </a:t>
            </a:r>
            <a:r>
              <a:rPr lang="fa-IR" dirty="0" err="1" smtClean="0">
                <a:solidFill>
                  <a:prstClr val="black"/>
                </a:solidFill>
              </a:rPr>
              <a:t>بي</a:t>
            </a:r>
            <a:r>
              <a:rPr lang="fa-IR" dirty="0" smtClean="0">
                <a:solidFill>
                  <a:prstClr val="black"/>
                </a:solidFill>
              </a:rPr>
              <a:t> دردسر و پشت </a:t>
            </a:r>
            <a:r>
              <a:rPr lang="fa-IR" dirty="0" err="1">
                <a:solidFill>
                  <a:prstClr val="black"/>
                </a:solidFill>
              </a:rPr>
              <a:t>ميز</a:t>
            </a:r>
            <a:r>
              <a:rPr lang="fa-IR" dirty="0">
                <a:solidFill>
                  <a:prstClr val="black"/>
                </a:solidFill>
              </a:rPr>
              <a:t> </a:t>
            </a:r>
            <a:r>
              <a:rPr lang="fa-IR" dirty="0" err="1" smtClean="0">
                <a:solidFill>
                  <a:prstClr val="black"/>
                </a:solidFill>
              </a:rPr>
              <a:t>نشيني</a:t>
            </a:r>
            <a:r>
              <a:rPr lang="fa-IR" dirty="0" smtClean="0">
                <a:solidFill>
                  <a:prstClr val="black"/>
                </a:solidFill>
              </a:rPr>
              <a:t> و </a:t>
            </a:r>
            <a:r>
              <a:rPr lang="fa-IR" dirty="0" err="1" smtClean="0">
                <a:solidFill>
                  <a:prstClr val="black"/>
                </a:solidFill>
              </a:rPr>
              <a:t>تكيه</a:t>
            </a:r>
            <a:r>
              <a:rPr lang="fa-IR" dirty="0" smtClean="0">
                <a:solidFill>
                  <a:prstClr val="black"/>
                </a:solidFill>
              </a:rPr>
              <a:t> </a:t>
            </a:r>
            <a:r>
              <a:rPr lang="fa-IR" dirty="0">
                <a:solidFill>
                  <a:prstClr val="black"/>
                </a:solidFill>
              </a:rPr>
              <a:t>بر </a:t>
            </a:r>
            <a:r>
              <a:rPr lang="fa-IR" dirty="0" err="1">
                <a:solidFill>
                  <a:prstClr val="black"/>
                </a:solidFill>
              </a:rPr>
              <a:t>تسهيلات</a:t>
            </a:r>
            <a:r>
              <a:rPr lang="fa-IR" dirty="0">
                <a:solidFill>
                  <a:prstClr val="black"/>
                </a:solidFill>
              </a:rPr>
              <a:t> و </a:t>
            </a:r>
            <a:r>
              <a:rPr lang="fa-IR" dirty="0" err="1">
                <a:solidFill>
                  <a:prstClr val="black"/>
                </a:solidFill>
              </a:rPr>
              <a:t>پشتيباني</a:t>
            </a:r>
            <a:r>
              <a:rPr lang="fa-IR" dirty="0">
                <a:solidFill>
                  <a:prstClr val="black"/>
                </a:solidFill>
              </a:rPr>
              <a:t> </a:t>
            </a:r>
            <a:r>
              <a:rPr lang="fa-IR" dirty="0" err="1">
                <a:solidFill>
                  <a:prstClr val="black"/>
                </a:solidFill>
              </a:rPr>
              <a:t>دولتي</a:t>
            </a:r>
            <a:r>
              <a:rPr lang="fa-IR" dirty="0">
                <a:solidFill>
                  <a:prstClr val="black"/>
                </a:solidFill>
              </a:rPr>
              <a:t> </a:t>
            </a:r>
            <a:r>
              <a:rPr lang="fa-IR" dirty="0" err="1" smtClean="0">
                <a:solidFill>
                  <a:prstClr val="black"/>
                </a:solidFill>
              </a:rPr>
              <a:t>براي</a:t>
            </a:r>
            <a:r>
              <a:rPr lang="fa-IR" dirty="0" smtClean="0">
                <a:solidFill>
                  <a:prstClr val="black"/>
                </a:solidFill>
              </a:rPr>
              <a:t> انجام </a:t>
            </a:r>
            <a:r>
              <a:rPr lang="fa-IR" dirty="0" err="1">
                <a:solidFill>
                  <a:prstClr val="black"/>
                </a:solidFill>
              </a:rPr>
              <a:t>كارهايشان</a:t>
            </a:r>
            <a:r>
              <a:rPr lang="fa-IR" dirty="0">
                <a:solidFill>
                  <a:prstClr val="black"/>
                </a:solidFill>
              </a:rPr>
              <a:t> </a:t>
            </a:r>
            <a:r>
              <a:rPr lang="fa-IR" dirty="0" smtClean="0">
                <a:solidFill>
                  <a:prstClr val="black"/>
                </a:solidFill>
              </a:rPr>
              <a:t>هستند.</a:t>
            </a:r>
          </a:p>
          <a:p>
            <a:pPr lvl="0" algn="r" rtl="1">
              <a:buClr>
                <a:prstClr val="black">
                  <a:shade val="95000"/>
                </a:prstClr>
              </a:buClr>
            </a:pPr>
            <a:endParaRPr lang="fa-IR" dirty="0">
              <a:solidFill>
                <a:prstClr val="black"/>
              </a:solidFill>
            </a:endParaRPr>
          </a:p>
          <a:p>
            <a:pPr lvl="0" algn="r" rtl="1">
              <a:buClr>
                <a:prstClr val="black">
                  <a:shade val="95000"/>
                </a:prstClr>
              </a:buClr>
            </a:pPr>
            <a:endParaRPr lang="fa-IR" dirty="0" smtClean="0">
              <a:solidFill>
                <a:prstClr val="black"/>
              </a:solidFill>
            </a:endParaRPr>
          </a:p>
          <a:p>
            <a:pPr lvl="0" algn="r" rtl="1">
              <a:buClr>
                <a:prstClr val="black">
                  <a:shade val="95000"/>
                </a:prstClr>
              </a:buClr>
            </a:pPr>
            <a:r>
              <a:rPr lang="fa-IR" dirty="0" err="1" smtClean="0">
                <a:solidFill>
                  <a:prstClr val="black"/>
                </a:solidFill>
              </a:rPr>
              <a:t>ميزان</a:t>
            </a:r>
            <a:r>
              <a:rPr lang="fa-IR" dirty="0" smtClean="0">
                <a:solidFill>
                  <a:prstClr val="black"/>
                </a:solidFill>
              </a:rPr>
              <a:t> </a:t>
            </a:r>
            <a:r>
              <a:rPr lang="fa-IR" dirty="0" err="1">
                <a:solidFill>
                  <a:prstClr val="black"/>
                </a:solidFill>
              </a:rPr>
              <a:t>نياز</a:t>
            </a:r>
            <a:r>
              <a:rPr lang="fa-IR" dirty="0">
                <a:solidFill>
                  <a:prstClr val="black"/>
                </a:solidFill>
              </a:rPr>
              <a:t> به </a:t>
            </a:r>
            <a:r>
              <a:rPr lang="fa-IR" dirty="0" err="1">
                <a:solidFill>
                  <a:prstClr val="black"/>
                </a:solidFill>
              </a:rPr>
              <a:t>موفقيت</a:t>
            </a:r>
            <a:r>
              <a:rPr lang="fa-IR" dirty="0">
                <a:solidFill>
                  <a:prstClr val="black"/>
                </a:solidFill>
              </a:rPr>
              <a:t> در </a:t>
            </a:r>
            <a:r>
              <a:rPr lang="fa-IR" dirty="0" err="1">
                <a:solidFill>
                  <a:prstClr val="black"/>
                </a:solidFill>
              </a:rPr>
              <a:t>افرادي</a:t>
            </a:r>
            <a:r>
              <a:rPr lang="fa-IR" dirty="0">
                <a:solidFill>
                  <a:prstClr val="black"/>
                </a:solidFill>
              </a:rPr>
              <a:t> </a:t>
            </a:r>
            <a:r>
              <a:rPr lang="fa-IR" dirty="0" err="1">
                <a:solidFill>
                  <a:prstClr val="black"/>
                </a:solidFill>
              </a:rPr>
              <a:t>كه</a:t>
            </a:r>
            <a:r>
              <a:rPr lang="fa-IR" dirty="0">
                <a:solidFill>
                  <a:prstClr val="black"/>
                </a:solidFill>
              </a:rPr>
              <a:t> </a:t>
            </a:r>
            <a:r>
              <a:rPr lang="fa-IR" dirty="0" err="1">
                <a:solidFill>
                  <a:prstClr val="black"/>
                </a:solidFill>
              </a:rPr>
              <a:t>ميزان</a:t>
            </a:r>
            <a:r>
              <a:rPr lang="fa-IR" dirty="0">
                <a:solidFill>
                  <a:prstClr val="black"/>
                </a:solidFill>
              </a:rPr>
              <a:t> </a:t>
            </a:r>
            <a:r>
              <a:rPr lang="fa-IR" dirty="0" err="1">
                <a:solidFill>
                  <a:prstClr val="black"/>
                </a:solidFill>
              </a:rPr>
              <a:t>تنبلي</a:t>
            </a:r>
            <a:r>
              <a:rPr lang="fa-IR" dirty="0">
                <a:solidFill>
                  <a:prstClr val="black"/>
                </a:solidFill>
              </a:rPr>
              <a:t> آنها بالاست، </a:t>
            </a:r>
            <a:r>
              <a:rPr lang="fa-IR" dirty="0" err="1">
                <a:solidFill>
                  <a:prstClr val="black"/>
                </a:solidFill>
              </a:rPr>
              <a:t>كمتر</a:t>
            </a:r>
            <a:r>
              <a:rPr lang="fa-IR" dirty="0">
                <a:solidFill>
                  <a:prstClr val="black"/>
                </a:solidFill>
              </a:rPr>
              <a:t> است و هرچه </a:t>
            </a:r>
            <a:r>
              <a:rPr lang="fa-IR" dirty="0" err="1">
                <a:solidFill>
                  <a:prstClr val="black"/>
                </a:solidFill>
              </a:rPr>
              <a:t>نياز</a:t>
            </a:r>
            <a:r>
              <a:rPr lang="fa-IR" dirty="0">
                <a:solidFill>
                  <a:prstClr val="black"/>
                </a:solidFill>
              </a:rPr>
              <a:t> </a:t>
            </a:r>
            <a:r>
              <a:rPr lang="fa-IR" dirty="0" smtClean="0">
                <a:solidFill>
                  <a:prstClr val="black"/>
                </a:solidFill>
              </a:rPr>
              <a:t>به </a:t>
            </a:r>
            <a:r>
              <a:rPr lang="fa-IR" dirty="0" err="1" smtClean="0">
                <a:solidFill>
                  <a:prstClr val="black"/>
                </a:solidFill>
              </a:rPr>
              <a:t>موفقيت</a:t>
            </a:r>
            <a:r>
              <a:rPr lang="fa-IR" dirty="0" smtClean="0">
                <a:solidFill>
                  <a:prstClr val="black"/>
                </a:solidFill>
              </a:rPr>
              <a:t> </a:t>
            </a:r>
            <a:r>
              <a:rPr lang="fa-IR" dirty="0">
                <a:solidFill>
                  <a:prstClr val="black"/>
                </a:solidFill>
              </a:rPr>
              <a:t>فرد </a:t>
            </a:r>
            <a:r>
              <a:rPr lang="fa-IR" dirty="0" err="1">
                <a:solidFill>
                  <a:prstClr val="black"/>
                </a:solidFill>
              </a:rPr>
              <a:t>بيشتر</a:t>
            </a:r>
            <a:r>
              <a:rPr lang="fa-IR" dirty="0">
                <a:solidFill>
                  <a:prstClr val="black"/>
                </a:solidFill>
              </a:rPr>
              <a:t> باشد، </a:t>
            </a:r>
            <a:r>
              <a:rPr lang="fa-IR" dirty="0" err="1">
                <a:solidFill>
                  <a:prstClr val="black"/>
                </a:solidFill>
              </a:rPr>
              <a:t>ميزان</a:t>
            </a:r>
            <a:r>
              <a:rPr lang="fa-IR" dirty="0">
                <a:solidFill>
                  <a:prstClr val="black"/>
                </a:solidFill>
              </a:rPr>
              <a:t> </a:t>
            </a:r>
            <a:r>
              <a:rPr lang="fa-IR" dirty="0" err="1">
                <a:solidFill>
                  <a:prstClr val="black"/>
                </a:solidFill>
              </a:rPr>
              <a:t>تنبلي</a:t>
            </a:r>
            <a:r>
              <a:rPr lang="fa-IR" dirty="0">
                <a:solidFill>
                  <a:prstClr val="black"/>
                </a:solidFill>
              </a:rPr>
              <a:t> او </a:t>
            </a:r>
            <a:r>
              <a:rPr lang="fa-IR" dirty="0" err="1">
                <a:solidFill>
                  <a:prstClr val="black"/>
                </a:solidFill>
              </a:rPr>
              <a:t>كاهش</a:t>
            </a:r>
            <a:r>
              <a:rPr lang="fa-IR" dirty="0">
                <a:solidFill>
                  <a:prstClr val="black"/>
                </a:solidFill>
              </a:rPr>
              <a:t> </a:t>
            </a:r>
            <a:r>
              <a:rPr lang="fa-IR" dirty="0" smtClean="0">
                <a:solidFill>
                  <a:prstClr val="black"/>
                </a:solidFill>
              </a:rPr>
              <a:t>خواهد.</a:t>
            </a:r>
            <a:endParaRPr lang="en-US" dirty="0">
              <a:solidFill>
                <a:prstClr val="black"/>
              </a:solidFill>
            </a:endParaRPr>
          </a:p>
          <a:p>
            <a:endParaRPr lang="en-US" dirty="0"/>
          </a:p>
        </p:txBody>
      </p:sp>
    </p:spTree>
    <p:extLst>
      <p:ext uri="{BB962C8B-B14F-4D97-AF65-F5344CB8AC3E}">
        <p14:creationId xmlns:p14="http://schemas.microsoft.com/office/powerpoint/2010/main" val="21221705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Autofit/>
          </a:bodyPr>
          <a:lstStyle/>
          <a:p>
            <a:r>
              <a:rPr lang="fa-IR" sz="1800" dirty="0" smtClean="0">
                <a:solidFill>
                  <a:srgbClr val="FF0000"/>
                </a:solidFill>
              </a:rPr>
              <a:t>راه حل؟</a:t>
            </a:r>
            <a:endParaRPr lang="fa-IR" sz="1800" dirty="0">
              <a:solidFill>
                <a:srgbClr val="FF0000"/>
              </a:solidFill>
            </a:endParaRPr>
          </a:p>
        </p:txBody>
      </p:sp>
      <p:sp>
        <p:nvSpPr>
          <p:cNvPr id="3" name="Content Placeholder 2"/>
          <p:cNvSpPr>
            <a:spLocks noGrp="1"/>
          </p:cNvSpPr>
          <p:nvPr>
            <p:ph idx="1"/>
          </p:nvPr>
        </p:nvSpPr>
        <p:spPr>
          <a:xfrm>
            <a:off x="457200" y="685800"/>
            <a:ext cx="8229600" cy="6019800"/>
          </a:xfrm>
        </p:spPr>
        <p:txBody>
          <a:bodyPr>
            <a:noAutofit/>
          </a:bodyPr>
          <a:lstStyle/>
          <a:p>
            <a:pPr algn="just" rtl="1"/>
            <a:r>
              <a:rPr lang="fa-IR" sz="1800" dirty="0" smtClean="0"/>
              <a:t>دروغ زدايي از روابط روزمره اجتماعي مي بايست از بنيان هاي جامعه که به ويژه خانواده، سازمانهاي آموزشي و رسانه هاي همگاني هستند آغاز شود. والدين گرامي بدانند که راستگويي ابعاد مختلفي دارد که شامل راست گفتاري و راست کرداري و راست پنداري در همه زمينه هاي زندگيست. چنانچه در رفتار آنها ميان اين جنبه هاي مختلف  تناقضي آشکار گردد، دروغگويي زاده مي شود و با فريب و ريا ترکيب مي گردد و در شخصيت کودکان نهادينه مي شود. </a:t>
            </a:r>
          </a:p>
          <a:p>
            <a:pPr algn="just" rtl="1"/>
            <a:r>
              <a:rPr lang="fa-IR" sz="1800" dirty="0" smtClean="0"/>
              <a:t>بدانند که به همان اندازه که کودکان خود را به پيتزافروشي و ساندويچي مي برند، دست کم به همان اندازه نيز مي بايد آنها را به کتابخانه و تئاتر و کتابفروشي و مراکز فرهنگي برد، چراکه اين تنها روح سالم و شخصيت رشديافته و متعاليست که ماواي رفتار سالم است و شخصيت رشدنيافته و نامتعالي و روح حقارت يافته به ناگزير به دامان دروغ و ساير آسيب هاي رفتاري و شخصيتي در مي افتد. </a:t>
            </a:r>
          </a:p>
          <a:p>
            <a:pPr algn="just" rtl="1"/>
            <a:endParaRPr lang="fa-IR" sz="1800" dirty="0" smtClean="0"/>
          </a:p>
          <a:p>
            <a:pPr algn="just" rtl="1"/>
            <a:r>
              <a:rPr lang="fa-IR" sz="1800" dirty="0" smtClean="0"/>
              <a:t>مربيان گرامي کودکان در مهدهاي کودک و دبستانها بدانند که روح و خميرمايه شخصيت کودکان در دست آنهاست و رفتار و گفتار و آموزه ها و شيوه هاي تربيتي و آموزشي و واکنش ها و روابط ايجادي و دغدغه هاي جاري آنها شخصيت کودکان را مي سازد و هرگونه تناقض و ناهماهنگي ميان وجوه مختلف تربيتي و رفتاري آنها سبب بروز شخصيت نامتعادل و نامتعالي در کودکان مي شود و دروغگويي ازجمله محصول مناسبات و الگوهاي ناسالم در فرآيند آموزش در دوره هاي آغازين زندگيست. </a:t>
            </a:r>
          </a:p>
          <a:p>
            <a:pPr algn="just" rtl="1"/>
            <a:endParaRPr lang="fa-IR" sz="1800" dirty="0" smtClean="0"/>
          </a:p>
        </p:txBody>
      </p:sp>
    </p:spTree>
    <p:extLst>
      <p:ext uri="{BB962C8B-B14F-4D97-AF65-F5344CB8AC3E}">
        <p14:creationId xmlns:p14="http://schemas.microsoft.com/office/powerpoint/2010/main" val="2891161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t0.gstatic.com/images?q=tbn:ANd9GcQdY2LCUSnV1QmnnNgayvoNon9wOcqHVipSFDlKEGKouaJLAB-fDA"/>
          <p:cNvPicPr>
            <a:picLocks noChangeAspect="1" noChangeArrowheads="1"/>
          </p:cNvPicPr>
          <p:nvPr/>
        </p:nvPicPr>
        <p:blipFill>
          <a:blip r:embed="rId2" cstate="print"/>
          <a:srcRect/>
          <a:stretch>
            <a:fillRect/>
          </a:stretch>
        </p:blipFill>
        <p:spPr bwMode="auto">
          <a:xfrm>
            <a:off x="0" y="965200"/>
            <a:ext cx="4419600" cy="5892800"/>
          </a:xfrm>
          <a:prstGeom prst="rect">
            <a:avLst/>
          </a:prstGeom>
          <a:noFill/>
        </p:spPr>
      </p:pic>
      <p:pic>
        <p:nvPicPr>
          <p:cNvPr id="90116" name="Picture 4" descr="http://shourka.ir/Upload/ImagePost/11024020134052049.jpg"/>
          <p:cNvPicPr>
            <a:picLocks noChangeAspect="1" noChangeArrowheads="1"/>
          </p:cNvPicPr>
          <p:nvPr/>
        </p:nvPicPr>
        <p:blipFill>
          <a:blip r:embed="rId3" cstate="print"/>
          <a:srcRect/>
          <a:stretch>
            <a:fillRect/>
          </a:stretch>
        </p:blipFill>
        <p:spPr bwMode="auto">
          <a:xfrm>
            <a:off x="4419600" y="0"/>
            <a:ext cx="4724400" cy="4661409"/>
          </a:xfrm>
          <a:prstGeom prst="rect">
            <a:avLst/>
          </a:prstGeom>
          <a:noFill/>
        </p:spPr>
      </p:pic>
    </p:spTree>
    <p:extLst>
      <p:ext uri="{BB962C8B-B14F-4D97-AF65-F5344CB8AC3E}">
        <p14:creationId xmlns:p14="http://schemas.microsoft.com/office/powerpoint/2010/main" val="13131800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96000"/>
          </a:xfrm>
        </p:spPr>
        <p:txBody>
          <a:bodyPr>
            <a:normAutofit fontScale="62500" lnSpcReduction="20000"/>
          </a:bodyPr>
          <a:lstStyle/>
          <a:p>
            <a:pPr algn="just" rtl="1"/>
            <a:r>
              <a:rPr lang="fa-IR" dirty="0" smtClean="0"/>
              <a:t>معلمين زحمت کش بدانند که بارآوردن افراد راستگو تنها از مسير پند و اندرز و نصيحت نمي گذرد، بلکه کلام و رفتار و منش آنها و مناسباتي که در کلاس جاري مي سازند و واکنشي که در موارد مختلف از خود نشان مي دهند و شيوه هاي آموزشي که مورد استفاده قرار مي دهند به الگوهاي پايداري در شخصيت فرزندان اين جامعه مبدل مي گردند. </a:t>
            </a:r>
          </a:p>
          <a:p>
            <a:pPr algn="just" rtl="1"/>
            <a:endParaRPr lang="fa-IR" dirty="0" smtClean="0"/>
          </a:p>
          <a:p>
            <a:pPr algn="just" rtl="1"/>
            <a:r>
              <a:rPr lang="fa-IR" dirty="0" smtClean="0"/>
              <a:t>متوليان اخلاق اجتماعي و مسئولان رسانه هاي دلسوز نيز بدانند که الگوها و  آموزه هاي آنها مستقيم و غيرمستقيم به الگوهايي نهادينه شده در جامعه مبدل مي گردند و برنامه هايي که ارائه مي دهند تاثير تعيين کننده اي درپرورش شخصيت افراد جامعه از خود بجا مي گذارد. بدانند که لازم است جامعه شناسان و روانشناساني در کنار خود داشته باشند تا از تاثيرات و پيامدهاي برنامه هايي که مي سازند و به مخاطبين اجتماعي ارائه مي دهند، اطمينان علمي حاصل گردد. مسئولين محترم بدانند اگر تحصيل رفاه از طريق راستگويي ميسر نگردد و دروغ به رهايي از فقر کمک نمايد، دروغگويي رواج مي يابد. </a:t>
            </a:r>
          </a:p>
          <a:p>
            <a:pPr algn="just" rtl="1"/>
            <a:endParaRPr lang="fa-IR" dirty="0" smtClean="0"/>
          </a:p>
          <a:p>
            <a:pPr algn="just" rtl="1"/>
            <a:r>
              <a:rPr lang="fa-IR" dirty="0" smtClean="0"/>
              <a:t>جامعه اي سالم است که سرچشمه و همه منابع ايجادکننده دروغ در آن خشکيده شوند. دروغ را مي بايد از ريشه خشکاند وگرنه بدنه و شاخه و برگ و ميوه روابط و مناسبات اجتماعي درخت جامعه آغشته به سم دروغ مي شود.</a:t>
            </a:r>
          </a:p>
          <a:p>
            <a:pPr algn="just"/>
            <a:endParaRPr lang="fa-IR" dirty="0"/>
          </a:p>
        </p:txBody>
      </p:sp>
    </p:spTree>
    <p:extLst>
      <p:ext uri="{BB962C8B-B14F-4D97-AF65-F5344CB8AC3E}">
        <p14:creationId xmlns:p14="http://schemas.microsoft.com/office/powerpoint/2010/main" val="5328354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lgn="just" rtl="1"/>
            <a:r>
              <a:rPr lang="fa-IR" dirty="0" smtClean="0"/>
              <a:t>وجود يک جامعه مدني قوي و نهادينه شده سبب مي شود تا نتوان را به آسودگي مرتکب تنبلي يا دروغ شد و از عواقب آن آسوده ماند. يک جامعه مدني قوي، مردم و مسئولان را پاسخگو بار مي آورد و آنها را نسبت به رفتار اجتماعيشان مسئول مي سازد. برعکس; نبود آن، عرصه را براي جولان تنبلي و دروغ و رواج يافتن فرهنگ هاي غلط هموار مي سازد.</a:t>
            </a:r>
          </a:p>
          <a:p>
            <a:pPr algn="just" rtl="1"/>
            <a:endParaRPr lang="fa-IR" dirty="0"/>
          </a:p>
        </p:txBody>
      </p:sp>
    </p:spTree>
    <p:extLst>
      <p:ext uri="{BB962C8B-B14F-4D97-AF65-F5344CB8AC3E}">
        <p14:creationId xmlns:p14="http://schemas.microsoft.com/office/powerpoint/2010/main" val="41697923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fa-IR" dirty="0" smtClean="0">
                <a:solidFill>
                  <a:srgbClr val="FF0000"/>
                </a:solidFill>
              </a:rPr>
              <a:t>چرا دروغ؟</a:t>
            </a:r>
            <a:endParaRPr lang="fa-IR" dirty="0">
              <a:solidFill>
                <a:srgbClr val="FF0000"/>
              </a:solidFill>
            </a:endParaRPr>
          </a:p>
        </p:txBody>
      </p:sp>
      <p:sp>
        <p:nvSpPr>
          <p:cNvPr id="3" name="Content Placeholder 2"/>
          <p:cNvSpPr>
            <a:spLocks noGrp="1"/>
          </p:cNvSpPr>
          <p:nvPr>
            <p:ph idx="1"/>
          </p:nvPr>
        </p:nvSpPr>
        <p:spPr>
          <a:xfrm>
            <a:off x="457200" y="1066800"/>
            <a:ext cx="8229600" cy="5242560"/>
          </a:xfrm>
        </p:spPr>
        <p:txBody>
          <a:bodyPr>
            <a:normAutofit/>
          </a:bodyPr>
          <a:lstStyle/>
          <a:p>
            <a:pPr algn="just" rtl="1"/>
            <a:r>
              <a:rPr lang="fa-IR" dirty="0" smtClean="0"/>
              <a:t>1- کارکردگرايان براين باورند که بقاي يک رفتار، پيامد داشتن کارکرد مثبت آن است. بر اين مبنا، چنانچه نهادي يا رفتاري در جامعه نهادينه و ابقا گردد، بدين دليل است که آن نهاد يا رفتار داراي کارکرد مثبت است. از اين زاويه، دروغگويي در جامعه لاجرم داراي کارکردي مثبت است که همچنان امکان حيات مي يابد. </a:t>
            </a:r>
          </a:p>
        </p:txBody>
      </p:sp>
      <p:pic>
        <p:nvPicPr>
          <p:cNvPr id="34818" name="Picture 2" descr="http://www.web.iran-forum.ir/uploads/posts/2013-08/1375641401_2.jpg"/>
          <p:cNvPicPr>
            <a:picLocks noChangeAspect="1" noChangeArrowheads="1"/>
          </p:cNvPicPr>
          <p:nvPr/>
        </p:nvPicPr>
        <p:blipFill>
          <a:blip r:embed="rId2" cstate="print"/>
          <a:srcRect/>
          <a:stretch>
            <a:fillRect/>
          </a:stretch>
        </p:blipFill>
        <p:spPr bwMode="auto">
          <a:xfrm>
            <a:off x="0" y="4191000"/>
            <a:ext cx="3153334" cy="2667000"/>
          </a:xfrm>
          <a:prstGeom prst="rect">
            <a:avLst/>
          </a:prstGeom>
          <a:noFill/>
        </p:spPr>
      </p:pic>
    </p:spTree>
    <p:extLst>
      <p:ext uri="{BB962C8B-B14F-4D97-AF65-F5344CB8AC3E}">
        <p14:creationId xmlns:p14="http://schemas.microsoft.com/office/powerpoint/2010/main" val="35979914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62500" lnSpcReduction="20000"/>
          </a:bodyPr>
          <a:lstStyle/>
          <a:p>
            <a:pPr algn="just" rtl="1"/>
            <a:r>
              <a:rPr lang="fa-IR" dirty="0" smtClean="0"/>
              <a:t/>
            </a:r>
            <a:br>
              <a:rPr lang="fa-IR" dirty="0" smtClean="0"/>
            </a:br>
            <a:r>
              <a:rPr lang="fa-IR" dirty="0" smtClean="0"/>
              <a:t>8- دروغگويي اجتماعي نشاندهنده وجود روابطي ناسالم و مناسباتي غيرصادقانه در پهنه جامعه  است. اگر مردمي در عرصه هاي مختلف زندگي روزمره به راحتي دروغ بگويند و دروغ بشنوند و هم گوينده و هم شنونده دروغ به سادگي از آنچه مي گويند و مي شنوند عبور کنند و به زشتي رفتار خود نينديشند و توبيخ و مجازاتي متوجه هيچکدام از آنها نيز نشود، آنگاه بايد به اين واقعيت تلخ اذعان کرد که چنين مناسباتي تنها در يک جامعه ناسالم امکان حيات مي يابند. همانگونه که انسان سالم و متعادل و متعالي از دروغ بيزار است و در سخن خود همواره راستگويي را رعايت مي کند، جامعه سالم نيز از دروغ بيزار است و در روابط و مناسبات ميان اجزاي آن دروغ جايي ندارد، بلکه ضدارزش محسوب مي شود و دروغ را نشانه عقب ماندگي، آسيب شخصيتي و اجتماعي و حقارت وجودي تلقي مي کند و از آن پرهيز مي دهد و الگوي راستگويي را بنياد فرآيند جامعه پذيري اعضاي جديد مي داند و در شخصيت افراد و ارکان جامعه نهادينه اش مي سازد. در يک جامعه سالم و مناسبات اجتماعي سالم است که دروغ جايي ندارد و کارکرد اجتماعي خود را از دست مي دهد. وجود دروغ در مناسبات اجتماعي نشانه ايست از آنچه نبايد باشد.</a:t>
            </a:r>
            <a:endParaRPr lang="fa-IR" dirty="0"/>
          </a:p>
        </p:txBody>
      </p:sp>
    </p:spTree>
    <p:extLst>
      <p:ext uri="{BB962C8B-B14F-4D97-AF65-F5344CB8AC3E}">
        <p14:creationId xmlns:p14="http://schemas.microsoft.com/office/powerpoint/2010/main" val="4173311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85000" lnSpcReduction="20000"/>
          </a:bodyPr>
          <a:lstStyle/>
          <a:p>
            <a:pPr algn="just" rtl="1"/>
            <a:r>
              <a:rPr lang="fa-IR" dirty="0" smtClean="0"/>
              <a:t/>
            </a:r>
            <a:br>
              <a:rPr lang="fa-IR" dirty="0" smtClean="0"/>
            </a:br>
            <a:r>
              <a:rPr lang="fa-IR" dirty="0" smtClean="0"/>
              <a:t>9- رواج داشتن دروغ و دروغگويي در کليت جامعه و در ميان اقشار مختلف اجتماعي و فراگير بودن آن به ويژه نشان از وجود اختلال در فرايند جامعه پذيري در خانواده و نظام آموزش و رسانه ها دارد که اين سه، از مهم ترين عوامل الگوساز در روند جامعه پذيري هستند. اگر چه "فرهنگ آرماني" جامعه ايران به دليل متاثر بودن از آموزه هاي ديني و ارزش هاي ملي ضددروغگويي است و همواره بر راستگويي تاکيد دارد، اما "فرهنگ واقعي" اين جامعه دروغ را ساخته و پرداخته مي کند و آن را به الگويي کارآمد در مناسبات عيني و روابط روزمره اجتماعي تبديل کرده که در جريان انتقال هنجارها از نسلي به نسلي ديگر انتقال مي يابد.</a:t>
            </a:r>
            <a:endParaRPr lang="fa-IR" dirty="0"/>
          </a:p>
        </p:txBody>
      </p:sp>
    </p:spTree>
    <p:extLst>
      <p:ext uri="{BB962C8B-B14F-4D97-AF65-F5344CB8AC3E}">
        <p14:creationId xmlns:p14="http://schemas.microsoft.com/office/powerpoint/2010/main" val="12007833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77500" lnSpcReduction="20000"/>
          </a:bodyPr>
          <a:lstStyle/>
          <a:p>
            <a:pPr algn="just" rtl="1"/>
            <a:r>
              <a:rPr lang="fa-IR" dirty="0" smtClean="0"/>
              <a:t>10- گاهي هدف وسيله را توجيه مي کند. استفاده از دروغ براي رسيدن به هدف اين واقعيت را به ذهن متبادر مي سازد که هرگاه در يک جامعه معيار تعيين جايگاه اجتماعي، ميزان رسيدن به موفقيت باشد، آنگاه گروه هايي از مردم براي رسيدن به هدف خود، به وسيله رسيدن به آن اهميتي نمي دهند و از تحصيل وسايل نامشروع براي دست يازيدن به اهداف خود ابايي ندارند. چنين مردمي به ماهيت وسيله و سلامت راهي که در آن طي طريق مي کنند، اهميت نمي دهند، بلکه مهم تنها اينست که خواسته هاشان تحقق يابد. از آنجا که دروغگويي براي چنين افرادي به مثابه نردباني عمل مي کند که بزودي به بام اهداف خود برسند، لذا از آن سود مي جويند بدون آنکه ماهيت وسيله و ارزش روش مورد استفاده را مورد توجه خود قرار دهند.</a:t>
            </a:r>
            <a:br>
              <a:rPr lang="fa-IR" dirty="0" smtClean="0"/>
            </a:br>
            <a:r>
              <a:rPr lang="fa-IR" dirty="0" smtClean="0"/>
              <a:t>چه بايد کرد؟</a:t>
            </a:r>
            <a:endParaRPr lang="fa-IR" dirty="0"/>
          </a:p>
        </p:txBody>
      </p:sp>
    </p:spTree>
    <p:extLst>
      <p:ext uri="{BB962C8B-B14F-4D97-AF65-F5344CB8AC3E}">
        <p14:creationId xmlns:p14="http://schemas.microsoft.com/office/powerpoint/2010/main" val="9717674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92500" lnSpcReduction="20000"/>
          </a:bodyPr>
          <a:lstStyle/>
          <a:p>
            <a:pPr algn="r" rtl="1"/>
            <a:r>
              <a:rPr lang="fa-IR" dirty="0" smtClean="0"/>
              <a:t>کارکرد دروغگويي اين است که از طريق آن مخاطبين جذب مي شوند، مغازه ها مشتري پيدا مي کنند و جنسي فروخته مي شود. اين بدين معناست که دروغگو اين تجربه را بدست آورده که از طريق دروغ مي شود تبرئه شد، نظر مثبت ديگران را به خود جلب کرد، کار ناشايست خود را پنهان کرد، ديگران را براحتي فريب داد، جنس بيشتري فروخت و سود بيشتري بدست آورد. پس دروغ سبب فروش کالاي بيشتر يا جذب مخاطب و سود بيشتر مي گردد بنابراين پيامدي مثبت براي استفاده کننده از آن وجود دارد. </a:t>
            </a:r>
          </a:p>
          <a:p>
            <a:pPr algn="r" rtl="1"/>
            <a:endParaRPr lang="fa-IR" dirty="0"/>
          </a:p>
        </p:txBody>
      </p:sp>
    </p:spTree>
    <p:extLst>
      <p:ext uri="{BB962C8B-B14F-4D97-AF65-F5344CB8AC3E}">
        <p14:creationId xmlns:p14="http://schemas.microsoft.com/office/powerpoint/2010/main" val="42087299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lgn="just" rtl="1"/>
            <a:r>
              <a:rPr lang="fa-IR" dirty="0" smtClean="0"/>
              <a:t>2- چون دروغ امري نهادينه در جامعه است، قبح آن ريخته شده و مخاطب فريب خورده پس از کشف دروغ معمولا براحتي از دروغ دروغگو عبور مي کند و اين خود سبب جاده صاف کردن براي رفتار دروغگو مي گردد. به بياني ديگر دروغ هزينه اي براي شخص دروغگو در بر ندارد و پرده از رخ دروغ برکشيدن سبب اعمال مجازات رسمي يا حتي غيررسمي عليه شخص دروغگو نمي شود، به همين خاطر اين رفتار ادامه مي يابد.</a:t>
            </a:r>
            <a:endParaRPr lang="fa-IR" dirty="0"/>
          </a:p>
        </p:txBody>
      </p:sp>
    </p:spTree>
    <p:extLst>
      <p:ext uri="{BB962C8B-B14F-4D97-AF65-F5344CB8AC3E}">
        <p14:creationId xmlns:p14="http://schemas.microsoft.com/office/powerpoint/2010/main" val="9469494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algn="just" rtl="1"/>
            <a:r>
              <a:rPr lang="fa-IR" dirty="0" smtClean="0"/>
              <a:t>3- ضعف جامعه مدني سبب مي شود تا دروغ توسط اجزاي اين جامعه نتواند به چالش کشيده شود يا دروغ دروغگو بر ملا نشود که پس از آن شخص دروغگو مجبور به پاسخگويي نسبت به ادعاهاي خود و دفاع از سخنان و عملکرد غيرواقعيت گرايانه يا کجروانه خود گردد. </a:t>
            </a:r>
            <a:endParaRPr lang="fa-IR" dirty="0"/>
          </a:p>
        </p:txBody>
      </p:sp>
    </p:spTree>
    <p:extLst>
      <p:ext uri="{BB962C8B-B14F-4D97-AF65-F5344CB8AC3E}">
        <p14:creationId xmlns:p14="http://schemas.microsoft.com/office/powerpoint/2010/main" val="20835499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fontScale="85000" lnSpcReduction="20000"/>
          </a:bodyPr>
          <a:lstStyle/>
          <a:p>
            <a:pPr algn="just" rtl="1"/>
            <a:r>
              <a:rPr lang="fa-IR" dirty="0" smtClean="0"/>
              <a:t/>
            </a:r>
            <a:br>
              <a:rPr lang="fa-IR" dirty="0" smtClean="0"/>
            </a:br>
            <a:r>
              <a:rPr lang="fa-IR" dirty="0" smtClean="0"/>
              <a:t>4- نبود فرهنگ تفکر در ميان گروه هاي مخاطب دروغ سبب مي شود تا شنونده در مورد صحت سخني که مي شنود تفکر نکند و حقانيت و درستي و سلامت سخني که بيان مي شود را نتواند شناسايي کند. گروه هايي از مردم با ساده انديشي، راوي سخن را به جاي سلامت سخن معيار قرار مي دهند و با اعتماد کردن کورکورانه به زننده حرف، زحمت اثبات راستي سخن شنيده شده را به خود نمي دهند و از موضعي ساده لوحانه بر آنچه مي شنوند، مهر راستي مي زنند. اشاعه دروغ هنگامي امکان پذير است که مردمي وجود داشته باشند که براحتي دروغ را بپذيرند و بجاي سخن راست از آن پيروي کنند. </a:t>
            </a:r>
            <a:endParaRPr lang="fa-IR" dirty="0"/>
          </a:p>
        </p:txBody>
      </p:sp>
    </p:spTree>
    <p:extLst>
      <p:ext uri="{BB962C8B-B14F-4D97-AF65-F5344CB8AC3E}">
        <p14:creationId xmlns:p14="http://schemas.microsoft.com/office/powerpoint/2010/main" val="3288388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754967" cy="1143000"/>
          </a:xfrm>
        </p:spPr>
        <p:style>
          <a:lnRef idx="2">
            <a:schemeClr val="accent1"/>
          </a:lnRef>
          <a:fillRef idx="1">
            <a:schemeClr val="lt1"/>
          </a:fillRef>
          <a:effectRef idx="0">
            <a:schemeClr val="accent1"/>
          </a:effectRef>
          <a:fontRef idx="minor">
            <a:schemeClr val="dk1"/>
          </a:fontRef>
        </p:style>
        <p:txBody>
          <a:bodyPr/>
          <a:lstStyle/>
          <a:p>
            <a:r>
              <a:rPr lang="fa-IR" dirty="0" smtClean="0">
                <a:solidFill>
                  <a:srgbClr val="FF0000"/>
                </a:solidFill>
              </a:rPr>
              <a:t> </a:t>
            </a:r>
            <a:r>
              <a:rPr lang="fa-IR" b="1" cap="none" dirty="0" smtClean="0">
                <a:ln w="22225">
                  <a:solidFill>
                    <a:schemeClr val="accent2"/>
                  </a:solidFill>
                  <a:prstDash val="solid"/>
                </a:ln>
                <a:solidFill>
                  <a:srgbClr val="FF0000"/>
                </a:solidFill>
                <a:effectLst/>
              </a:rPr>
              <a:t>ايران قاجار</a:t>
            </a:r>
            <a:endParaRPr lang="fa-IR" dirty="0">
              <a:solidFill>
                <a:srgbClr val="FF0000"/>
              </a:solidFill>
            </a:endParaRPr>
          </a:p>
        </p:txBody>
      </p:sp>
      <p:pic>
        <p:nvPicPr>
          <p:cNvPr id="16386" name="Picture 2" descr="http://www.irannaz.com/user_files/image/image43/0.933894001329942910_irannaz_com.jpg"/>
          <p:cNvPicPr>
            <a:picLocks noChangeAspect="1" noChangeArrowheads="1"/>
          </p:cNvPicPr>
          <p:nvPr/>
        </p:nvPicPr>
        <p:blipFill>
          <a:blip r:embed="rId2" cstate="print"/>
          <a:srcRect/>
          <a:stretch>
            <a:fillRect/>
          </a:stretch>
        </p:blipFill>
        <p:spPr bwMode="auto">
          <a:xfrm>
            <a:off x="0" y="2285999"/>
            <a:ext cx="4212167" cy="4572001"/>
          </a:xfrm>
          <a:prstGeom prst="rect">
            <a:avLst/>
          </a:prstGeom>
          <a:noFill/>
        </p:spPr>
      </p:pic>
      <p:pic>
        <p:nvPicPr>
          <p:cNvPr id="16388" name="Picture 4" descr="http://upload.wikimedia.org/wikipedia/fa/3/34/Shahrefarang-Tehran.jpg"/>
          <p:cNvPicPr>
            <a:picLocks noChangeAspect="1" noChangeArrowheads="1"/>
          </p:cNvPicPr>
          <p:nvPr/>
        </p:nvPicPr>
        <p:blipFill>
          <a:blip r:embed="rId3" cstate="print"/>
          <a:srcRect/>
          <a:stretch>
            <a:fillRect/>
          </a:stretch>
        </p:blipFill>
        <p:spPr bwMode="auto">
          <a:xfrm>
            <a:off x="4391025" y="0"/>
            <a:ext cx="4752975" cy="4686300"/>
          </a:xfrm>
          <a:prstGeom prst="rect">
            <a:avLst/>
          </a:prstGeom>
          <a:noFill/>
        </p:spPr>
      </p:pic>
    </p:spTree>
    <p:extLst>
      <p:ext uri="{BB962C8B-B14F-4D97-AF65-F5344CB8AC3E}">
        <p14:creationId xmlns:p14="http://schemas.microsoft.com/office/powerpoint/2010/main" val="12893559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algn="just" rtl="1"/>
            <a:r>
              <a:rPr lang="fa-IR" dirty="0" smtClean="0"/>
              <a:t/>
            </a:r>
            <a:br>
              <a:rPr lang="fa-IR" dirty="0" smtClean="0"/>
            </a:br>
            <a:r>
              <a:rPr lang="fa-IR" dirty="0" smtClean="0"/>
              <a:t>5- هنگامي که مردمي به رفتاري عادت مي کنند، آنگاه در مورد درستي يا نادرستي آن رفتار تعقل نمي کنند. عادت، کشنده تعقل است. هر گاه دروغ به عادتي در ميان گروه هاي اجتماعي تبديل شود، به صورت ناخودآگاه در روابط روزمره مردم جريان مي يابد و به گونه اي خود بخودي تکرار مي گردد بدون آنکه در مورد سلامت اين رفتار تعقل شود. </a:t>
            </a:r>
            <a:endParaRPr lang="fa-IR" dirty="0"/>
          </a:p>
        </p:txBody>
      </p:sp>
    </p:spTree>
    <p:extLst>
      <p:ext uri="{BB962C8B-B14F-4D97-AF65-F5344CB8AC3E}">
        <p14:creationId xmlns:p14="http://schemas.microsoft.com/office/powerpoint/2010/main" val="38618393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334000"/>
            <a:ext cx="6248400" cy="1222375"/>
          </a:xfrm>
        </p:spPr>
        <p:txBody>
          <a:bodyPr>
            <a:normAutofit/>
          </a:bodyPr>
          <a:lstStyle/>
          <a:p>
            <a:r>
              <a:rPr lang="fa-IR" sz="4000"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دكتر علي نورافشان</a:t>
            </a:r>
            <a:r>
              <a:rPr lang="fa-IR" sz="1800" dirty="0" smtClean="0">
                <a:solidFill>
                  <a:srgbClr val="FF0000"/>
                </a:solidFill>
              </a:rPr>
              <a:t/>
            </a:r>
            <a:br>
              <a:rPr lang="fa-IR" sz="1800" dirty="0" smtClean="0">
                <a:solidFill>
                  <a:srgbClr val="FF0000"/>
                </a:solidFill>
              </a:rPr>
            </a:br>
            <a:endParaRPr lang="fa-IR" sz="1800" dirty="0"/>
          </a:p>
        </p:txBody>
      </p:sp>
      <p:sp>
        <p:nvSpPr>
          <p:cNvPr id="3" name="Subtitle 2"/>
          <p:cNvSpPr>
            <a:spLocks noGrp="1"/>
          </p:cNvSpPr>
          <p:nvPr>
            <p:ph type="subTitle" idx="1"/>
          </p:nvPr>
        </p:nvSpPr>
        <p:spPr>
          <a:xfrm>
            <a:off x="0" y="1676400"/>
            <a:ext cx="5029200" cy="914400"/>
          </a:xfrm>
        </p:spPr>
        <p:txBody>
          <a:bodyPr>
            <a:noAutofit/>
          </a:bodyPr>
          <a:lstStyle/>
          <a:p>
            <a:r>
              <a:rPr lang="fa-IR" sz="8800" b="1" dirty="0" smtClean="0">
                <a:solidFill>
                  <a:srgbClr val="0070C0"/>
                </a:solidFill>
              </a:rPr>
              <a:t>نوآوري و اختراعات</a:t>
            </a:r>
            <a:endParaRPr lang="fa-IR" sz="8800" b="1" dirty="0">
              <a:solidFill>
                <a:srgbClr val="0070C0"/>
              </a:solidFill>
            </a:endParaRPr>
          </a:p>
        </p:txBody>
      </p:sp>
      <p:pic>
        <p:nvPicPr>
          <p:cNvPr id="15361" name="Picture 1" descr="E:\invention\Brainpowered-Tools.png"/>
          <p:cNvPicPr>
            <a:picLocks noChangeAspect="1" noChangeArrowheads="1"/>
          </p:cNvPicPr>
          <p:nvPr/>
        </p:nvPicPr>
        <p:blipFill>
          <a:blip r:embed="rId2" cstate="print"/>
          <a:srcRect/>
          <a:stretch>
            <a:fillRect/>
          </a:stretch>
        </p:blipFill>
        <p:spPr bwMode="auto">
          <a:xfrm>
            <a:off x="4876800" y="1752600"/>
            <a:ext cx="3886200" cy="38862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5045931" y="0"/>
          <a:ext cx="4098069" cy="2819399"/>
        </p:xfrm>
        <a:graphic>
          <a:graphicData uri="http://schemas.openxmlformats.org/presentationml/2006/ole">
            <mc:AlternateContent xmlns:mc="http://schemas.openxmlformats.org/markup-compatibility/2006">
              <mc:Choice xmlns:v="urn:schemas-microsoft-com:vml" Requires="v">
                <p:oleObj spid="_x0000_s1114" name="Acrobat Document" r:id="rId3" imgW="8639102" imgH="5943380" progId="AcroExch.Document.11">
                  <p:embed/>
                </p:oleObj>
              </mc:Choice>
              <mc:Fallback>
                <p:oleObj name="Acrobat Document" r:id="rId3" imgW="8639102" imgH="5943380" progId="AcroExch.Document.11">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931" y="0"/>
                        <a:ext cx="4098069" cy="281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7" name="Picture 3" descr="E:\invention\jeld book 1.JPG"/>
          <p:cNvPicPr>
            <a:picLocks noChangeAspect="1" noChangeArrowheads="1"/>
          </p:cNvPicPr>
          <p:nvPr/>
        </p:nvPicPr>
        <p:blipFill>
          <a:blip r:embed="rId5" cstate="print"/>
          <a:srcRect/>
          <a:stretch>
            <a:fillRect/>
          </a:stretch>
        </p:blipFill>
        <p:spPr bwMode="auto">
          <a:xfrm>
            <a:off x="0" y="0"/>
            <a:ext cx="4962014" cy="685800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graphicFrame>
        <p:nvGraphicFramePr>
          <p:cNvPr id="2050" name="Object 2"/>
          <p:cNvGraphicFramePr>
            <a:graphicFrameLocks noChangeAspect="1"/>
          </p:cNvGraphicFramePr>
          <p:nvPr/>
        </p:nvGraphicFramePr>
        <p:xfrm>
          <a:off x="108012" y="57880"/>
          <a:ext cx="8807388" cy="6314346"/>
        </p:xfrm>
        <a:graphic>
          <a:graphicData uri="http://schemas.openxmlformats.org/presentationml/2006/ole">
            <mc:AlternateContent xmlns:mc="http://schemas.openxmlformats.org/markup-compatibility/2006">
              <mc:Choice xmlns:v="urn:schemas-microsoft-com:vml" Requires="v">
                <p:oleObj spid="_x0000_s2138" name="Acrobat Document" r:id="rId3" imgW="8210477" imgH="5886340" progId="AcroExch.Document.11">
                  <p:embed/>
                </p:oleObj>
              </mc:Choice>
              <mc:Fallback>
                <p:oleObj name="Acrobat Document" r:id="rId3" imgW="8210477" imgH="5886340" progId="AcroExch.Document.11">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2" y="57880"/>
                        <a:ext cx="8807388" cy="6314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 ايران قاجار</a:t>
            </a:r>
            <a:endParaRPr lang="fa-IR" dirty="0"/>
          </a:p>
        </p:txBody>
      </p:sp>
      <p:pic>
        <p:nvPicPr>
          <p:cNvPr id="16386" name="Picture 2" descr="http://www.irannaz.com/user_files/image/image43/0.933894001329942910_irannaz_com.jpg"/>
          <p:cNvPicPr>
            <a:picLocks noChangeAspect="1" noChangeArrowheads="1"/>
          </p:cNvPicPr>
          <p:nvPr/>
        </p:nvPicPr>
        <p:blipFill>
          <a:blip r:embed="rId2" cstate="print"/>
          <a:srcRect/>
          <a:stretch>
            <a:fillRect/>
          </a:stretch>
        </p:blipFill>
        <p:spPr bwMode="auto">
          <a:xfrm>
            <a:off x="0" y="2285999"/>
            <a:ext cx="4212167" cy="4572001"/>
          </a:xfrm>
          <a:prstGeom prst="rect">
            <a:avLst/>
          </a:prstGeom>
          <a:noFill/>
        </p:spPr>
      </p:pic>
      <p:pic>
        <p:nvPicPr>
          <p:cNvPr id="16388" name="Picture 4" descr="http://upload.wikimedia.org/wikipedia/fa/3/34/Shahrefarang-Tehran.jpg"/>
          <p:cNvPicPr>
            <a:picLocks noChangeAspect="1" noChangeArrowheads="1"/>
          </p:cNvPicPr>
          <p:nvPr/>
        </p:nvPicPr>
        <p:blipFill>
          <a:blip r:embed="rId3" cstate="print"/>
          <a:srcRect/>
          <a:stretch>
            <a:fillRect/>
          </a:stretch>
        </p:blipFill>
        <p:spPr bwMode="auto">
          <a:xfrm>
            <a:off x="4391025" y="0"/>
            <a:ext cx="4752975" cy="468630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800" dirty="0" smtClean="0">
                <a:solidFill>
                  <a:srgbClr val="0070C0"/>
                </a:solidFill>
              </a:rPr>
              <a:t>نوآوری</a:t>
            </a:r>
            <a:endParaRPr lang="fa-IR" sz="4800" dirty="0">
              <a:solidFill>
                <a:srgbClr val="0070C0"/>
              </a:solidFill>
            </a:endParaRPr>
          </a:p>
        </p:txBody>
      </p:sp>
      <p:sp>
        <p:nvSpPr>
          <p:cNvPr id="3" name="Content Placeholder 2"/>
          <p:cNvSpPr>
            <a:spLocks noGrp="1"/>
          </p:cNvSpPr>
          <p:nvPr>
            <p:ph idx="1"/>
          </p:nvPr>
        </p:nvSpPr>
        <p:spPr>
          <a:xfrm>
            <a:off x="3505200" y="1554162"/>
            <a:ext cx="5486400" cy="4465637"/>
          </a:xfrm>
        </p:spPr>
        <p:txBody>
          <a:bodyPr>
            <a:normAutofit fontScale="85000" lnSpcReduction="10000"/>
          </a:bodyPr>
          <a:lstStyle/>
          <a:p>
            <a:pPr algn="just"/>
            <a:r>
              <a:rPr lang="fa-IR" dirty="0" smtClean="0"/>
              <a:t>نوآوری، بکارگیری ایده‌های نوین ناشی از خلاقیت است. در واقع به پیاده ساختن ایدهٔ ناشی از خلاقیت که به صورت یک محصول یا خدمت تازه ارائه شود، نوآوری گویند.</a:t>
            </a:r>
            <a:endParaRPr lang="en-US" dirty="0" smtClean="0"/>
          </a:p>
          <a:p>
            <a:pPr algn="just"/>
            <a:r>
              <a:rPr lang="fa-IR" dirty="0" smtClean="0"/>
              <a:t>امروزه نوآوری، از مهم‌ترین عوامل رشد اقتصادی به‌ شمار می‌رود و در شاخص‌هاي بين المللي بعنوان يكي از عناصر كليدي ارزشيابي رشد اقتصادي محسوب مي‌شود. </a:t>
            </a:r>
            <a:endParaRPr lang="en-US" dirty="0" smtClean="0"/>
          </a:p>
          <a:p>
            <a:endParaRPr lang="fa-IR" dirty="0"/>
          </a:p>
        </p:txBody>
      </p:sp>
      <p:pic>
        <p:nvPicPr>
          <p:cNvPr id="68610" name="Picture 2" descr="http://editorial.designtaxi.com/news-surrealphotos2311/1.jpg"/>
          <p:cNvPicPr>
            <a:picLocks noChangeAspect="1" noChangeArrowheads="1"/>
          </p:cNvPicPr>
          <p:nvPr/>
        </p:nvPicPr>
        <p:blipFill>
          <a:blip r:embed="rId2" cstate="print"/>
          <a:srcRect/>
          <a:stretch>
            <a:fillRect/>
          </a:stretch>
        </p:blipFill>
        <p:spPr bwMode="auto">
          <a:xfrm>
            <a:off x="0" y="3352800"/>
            <a:ext cx="3505200" cy="35052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cap="none" dirty="0" smtClean="0">
                <a:solidFill>
                  <a:srgbClr val="FF0000"/>
                </a:solidFill>
                <a:effectLst/>
              </a:rPr>
              <a:t>چالش در نوآوري</a:t>
            </a:r>
            <a:endParaRPr lang="fa-IR" dirty="0"/>
          </a:p>
        </p:txBody>
      </p:sp>
      <p:pic>
        <p:nvPicPr>
          <p:cNvPr id="92162" name="Picture 2" descr="http://www.innovationmanagement.se/wp-content/uploads/2011/10/accelerate-innovation-through-challenge-driven-innovation.jpg"/>
          <p:cNvPicPr>
            <a:picLocks noChangeAspect="1" noChangeArrowheads="1"/>
          </p:cNvPicPr>
          <p:nvPr/>
        </p:nvPicPr>
        <p:blipFill>
          <a:blip r:embed="rId2" cstate="print"/>
          <a:srcRect/>
          <a:stretch>
            <a:fillRect/>
          </a:stretch>
        </p:blipFill>
        <p:spPr bwMode="auto">
          <a:xfrm>
            <a:off x="-1" y="1600200"/>
            <a:ext cx="7329055" cy="5257800"/>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686800" cy="6705600"/>
          </a:xfrm>
        </p:spPr>
        <p:txBody>
          <a:bodyPr>
            <a:normAutofit fontScale="70000" lnSpcReduction="20000"/>
          </a:bodyPr>
          <a:lstStyle/>
          <a:p>
            <a:r>
              <a:rPr lang="fa-IR" b="1" dirty="0" smtClean="0">
                <a:solidFill>
                  <a:srgbClr val="FF0000"/>
                </a:solidFill>
              </a:rPr>
              <a:t>پيتر دراكر </a:t>
            </a:r>
            <a:r>
              <a:rPr lang="fa-IR" dirty="0" smtClean="0"/>
              <a:t>منابع ايجاد چالش در نوآوري را به 7 دسته تقسيم كرده و معتقد است كه نوآوري‌ها از دل اين گونه بحران ها‌ و شكست‌ها منشاٌ مي‌گيرند؛ </a:t>
            </a:r>
            <a:endParaRPr lang="en-US" dirty="0" smtClean="0"/>
          </a:p>
          <a:p>
            <a:pPr lvl="0"/>
            <a:r>
              <a:rPr lang="fa-IR" b="1" dirty="0" smtClean="0">
                <a:solidFill>
                  <a:srgbClr val="FF0000"/>
                </a:solidFill>
              </a:rPr>
              <a:t>عوامل پیش بینی نشده</a:t>
            </a:r>
            <a:r>
              <a:rPr lang="fa-IR" dirty="0" smtClean="0">
                <a:solidFill>
                  <a:srgbClr val="FF0000"/>
                </a:solidFill>
              </a:rPr>
              <a:t>:</a:t>
            </a:r>
            <a:r>
              <a:rPr lang="fa-IR" dirty="0" smtClean="0"/>
              <a:t> موفقيت، شکست يا  اتفاق نامترقبه خارج از سازمان می تواندعلامت فرصتی منحصر به فرد باشد</a:t>
            </a:r>
            <a:endParaRPr lang="en-US" dirty="0" smtClean="0"/>
          </a:p>
          <a:p>
            <a:pPr lvl="0"/>
            <a:r>
              <a:rPr lang="fa-IR" b="1" dirty="0" smtClean="0">
                <a:solidFill>
                  <a:srgbClr val="FF0000"/>
                </a:solidFill>
              </a:rPr>
              <a:t>ناهماهنگيها</a:t>
            </a:r>
            <a:r>
              <a:rPr lang="fa-IR" dirty="0" smtClean="0">
                <a:solidFill>
                  <a:srgbClr val="FF0000"/>
                </a:solidFill>
              </a:rPr>
              <a:t>:</a:t>
            </a:r>
            <a:r>
              <a:rPr lang="fa-IR" dirty="0" smtClean="0"/>
              <a:t> تفاوت ميان واقعيت و آنچه که فرض می کنيم بايد باشد، يا بين آن چه هست و آن جه بايد باشد می تواند فرصت نوآوری بيافريند</a:t>
            </a:r>
            <a:endParaRPr lang="en-US" dirty="0" smtClean="0"/>
          </a:p>
          <a:p>
            <a:pPr lvl="0"/>
            <a:r>
              <a:rPr lang="fa-IR" b="1" dirty="0" smtClean="0">
                <a:solidFill>
                  <a:srgbClr val="FF0000"/>
                </a:solidFill>
              </a:rPr>
              <a:t>نقطه ضعف</a:t>
            </a:r>
            <a:r>
              <a:rPr lang="fa-IR" dirty="0" smtClean="0">
                <a:solidFill>
                  <a:srgbClr val="FF0000"/>
                </a:solidFill>
              </a:rPr>
              <a:t>: </a:t>
            </a:r>
            <a:r>
              <a:rPr lang="fa-IR" dirty="0" smtClean="0"/>
              <a:t>وقتی که در فرآيندی خاص يک نقطه ضعف وجود دارد، اما افراد به جای حل آن سعی می کنند آن را دور بزنند، برای فرد يا سازمانی که بخواهد اين حلقه مفقوده را پر کنند فرصتی وجود دارد</a:t>
            </a:r>
            <a:endParaRPr lang="en-US" dirty="0" smtClean="0"/>
          </a:p>
          <a:p>
            <a:pPr lvl="0"/>
            <a:r>
              <a:rPr lang="fa-IR" b="1" dirty="0" smtClean="0">
                <a:solidFill>
                  <a:srgbClr val="FF0000"/>
                </a:solidFill>
              </a:rPr>
              <a:t>تغيير در صنعت يا ساختار بازار</a:t>
            </a:r>
            <a:r>
              <a:rPr lang="fa-IR" dirty="0" smtClean="0">
                <a:solidFill>
                  <a:srgbClr val="FF0000"/>
                </a:solidFill>
              </a:rPr>
              <a:t>: </a:t>
            </a:r>
            <a:r>
              <a:rPr lang="fa-IR" dirty="0" smtClean="0"/>
              <a:t>وقتی که پايه های صنعت يا بازار تغيير می کنند، فرصتی برای خدمت يا محصول بوجود می آيد </a:t>
            </a:r>
            <a:endParaRPr lang="en-US" dirty="0" smtClean="0"/>
          </a:p>
          <a:p>
            <a:pPr lvl="0"/>
            <a:r>
              <a:rPr lang="fa-IR" b="1" dirty="0" smtClean="0">
                <a:solidFill>
                  <a:srgbClr val="FF0000"/>
                </a:solidFill>
              </a:rPr>
              <a:t>تغييرات دموگرافيک</a:t>
            </a:r>
            <a:r>
              <a:rPr lang="fa-IR" dirty="0" smtClean="0">
                <a:solidFill>
                  <a:srgbClr val="FF0000"/>
                </a:solidFill>
              </a:rPr>
              <a:t>: </a:t>
            </a:r>
            <a:r>
              <a:rPr lang="fa-IR" dirty="0" smtClean="0"/>
              <a:t>تغيير در اندازه جمعيت، ساختار سنی، بی کاری و سطح دانش و در آمد فرصتهای نوآوری می آفريند</a:t>
            </a:r>
            <a:endParaRPr lang="en-US" dirty="0" smtClean="0"/>
          </a:p>
          <a:p>
            <a:pPr lvl="0"/>
            <a:r>
              <a:rPr lang="fa-IR" b="1" dirty="0" smtClean="0">
                <a:solidFill>
                  <a:srgbClr val="FF0000"/>
                </a:solidFill>
              </a:rPr>
              <a:t>تغيير در برداشت، باورها</a:t>
            </a:r>
            <a:r>
              <a:rPr lang="fa-IR" dirty="0" smtClean="0">
                <a:solidFill>
                  <a:srgbClr val="FF0000"/>
                </a:solidFill>
              </a:rPr>
              <a:t>: </a:t>
            </a:r>
            <a:r>
              <a:rPr lang="fa-IR" dirty="0" smtClean="0"/>
              <a:t>وقتی که فرضيات و نگرش و باورهای جمعيتی تغيير می کند فرصتهای نوآوری ايجاد می شود.</a:t>
            </a:r>
            <a:endParaRPr lang="en-US" dirty="0" smtClean="0"/>
          </a:p>
          <a:p>
            <a:pPr lvl="0"/>
            <a:r>
              <a:rPr lang="fa-IR" b="1" dirty="0" smtClean="0">
                <a:solidFill>
                  <a:srgbClr val="FF0000"/>
                </a:solidFill>
              </a:rPr>
              <a:t>دانش جديد</a:t>
            </a:r>
            <a:r>
              <a:rPr lang="fa-IR" dirty="0" smtClean="0">
                <a:solidFill>
                  <a:srgbClr val="FF0000"/>
                </a:solidFill>
              </a:rPr>
              <a:t>: </a:t>
            </a:r>
            <a:r>
              <a:rPr lang="fa-IR" dirty="0" smtClean="0"/>
              <a:t>پيشرفتهای علمی و دانش جديد می تواند محصولات و بازارهای جديد بيافريند. </a:t>
            </a:r>
            <a:endParaRPr lang="fa-IR" dirty="0"/>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0" y="0"/>
            <a:ext cx="9144000" cy="6848475"/>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0" y="5105400"/>
            <a:ext cx="9144000" cy="1752601"/>
          </a:xfrm>
        </p:spPr>
        <p:txBody>
          <a:bodyPr>
            <a:normAutofit fontScale="77500" lnSpcReduction="20000"/>
          </a:bodyPr>
          <a:lstStyle/>
          <a:p>
            <a:pPr algn="just" rtl="0"/>
            <a:r>
              <a:rPr lang="en-US" dirty="0" smtClean="0">
                <a:solidFill>
                  <a:schemeClr val="tx1"/>
                </a:solidFill>
              </a:rPr>
              <a:t>The number of global patents for states, provinces, and countries. Note the substantial bubbles around California and the East Coast in the U.S., especially Massachusetts; Northern Europe and Scandinavia; and Japan, South Korea and China in Asia. Much of the rest of world is completely blank.</a:t>
            </a:r>
            <a:endParaRPr lang="fa-IR" dirty="0">
              <a:solidFill>
                <a:schemeClr val="tx1"/>
              </a:solidFill>
            </a:endParaRPr>
          </a:p>
        </p:txBody>
      </p:sp>
      <p:pic>
        <p:nvPicPr>
          <p:cNvPr id="1027" name="Picture 3" descr="C:\Documents and Settings\All User\Desktop\innovation-map-global-by-region-and-country.jpg"/>
          <p:cNvPicPr>
            <a:picLocks noChangeAspect="1" noChangeArrowheads="1"/>
          </p:cNvPicPr>
          <p:nvPr/>
        </p:nvPicPr>
        <p:blipFill>
          <a:blip r:embed="rId2" cstate="print"/>
          <a:srcRect/>
          <a:stretch>
            <a:fillRect/>
          </a:stretch>
        </p:blipFill>
        <p:spPr bwMode="auto">
          <a:xfrm>
            <a:off x="0" y="0"/>
            <a:ext cx="9144000" cy="4953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1096962"/>
          </a:xfrm>
        </p:spPr>
        <p:style>
          <a:lnRef idx="2">
            <a:schemeClr val="accent1"/>
          </a:lnRef>
          <a:fillRef idx="1">
            <a:schemeClr val="lt1"/>
          </a:fillRef>
          <a:effectRef idx="0">
            <a:schemeClr val="accent1"/>
          </a:effectRef>
          <a:fontRef idx="minor">
            <a:schemeClr val="dk1"/>
          </a:fontRef>
        </p:style>
        <p:txBody>
          <a:bodyPr>
            <a:normAutofit fontScale="90000"/>
          </a:bodyPr>
          <a:lstStyle/>
          <a:p>
            <a:r>
              <a:rPr lang="fa-IR" b="1" cap="none" dirty="0" err="1">
                <a:ln w="22225">
                  <a:solidFill>
                    <a:schemeClr val="accent2"/>
                  </a:solidFill>
                  <a:prstDash val="solid"/>
                </a:ln>
                <a:solidFill>
                  <a:srgbClr val="FF0000"/>
                </a:solidFill>
                <a:effectLst/>
              </a:rPr>
              <a:t>تعريف</a:t>
            </a:r>
            <a:r>
              <a:rPr lang="fa-IR" b="1" cap="none" dirty="0">
                <a:ln w="22225">
                  <a:solidFill>
                    <a:schemeClr val="accent2"/>
                  </a:solidFill>
                  <a:prstDash val="solid"/>
                </a:ln>
                <a:solidFill>
                  <a:srgbClr val="FF0000"/>
                </a:solidFill>
                <a:effectLst/>
              </a:rPr>
              <a:t> </a:t>
            </a:r>
            <a:r>
              <a:rPr lang="fa-IR" b="1" cap="none" dirty="0" err="1">
                <a:ln w="22225">
                  <a:solidFill>
                    <a:schemeClr val="accent2"/>
                  </a:solidFill>
                  <a:prstDash val="solid"/>
                </a:ln>
                <a:solidFill>
                  <a:srgbClr val="FF0000"/>
                </a:solidFill>
                <a:effectLst/>
              </a:rPr>
              <a:t>تنبلي</a:t>
            </a:r>
            <a:r>
              <a:rPr lang="fa-IR" b="1" cap="none" dirty="0">
                <a:ln w="22225">
                  <a:solidFill>
                    <a:schemeClr val="accent2"/>
                  </a:solidFill>
                  <a:prstDash val="solid"/>
                </a:ln>
                <a:solidFill>
                  <a:srgbClr val="FF0000"/>
                </a:solidFill>
                <a:effectLst/>
              </a:rPr>
              <a:t>: </a:t>
            </a:r>
            <a:r>
              <a:rPr lang="fa-IR" b="1" cap="none" dirty="0" smtClean="0">
                <a:ln w="22225">
                  <a:solidFill>
                    <a:schemeClr val="accent2"/>
                  </a:solidFill>
                  <a:prstDash val="solid"/>
                </a:ln>
                <a:solidFill>
                  <a:srgbClr val="FF0000"/>
                </a:solidFill>
                <a:effectLst/>
              </a:rPr>
              <a:t/>
            </a:r>
            <a:br>
              <a:rPr lang="fa-IR" b="1" cap="none" dirty="0" smtClean="0">
                <a:ln w="22225">
                  <a:solidFill>
                    <a:schemeClr val="accent2"/>
                  </a:solidFill>
                  <a:prstDash val="solid"/>
                </a:ln>
                <a:solidFill>
                  <a:srgbClr val="FF0000"/>
                </a:solidFill>
                <a:effectLst/>
              </a:rPr>
            </a:br>
            <a:r>
              <a:rPr lang="en-US" sz="3100" b="1" cap="none" dirty="0" smtClean="0">
                <a:ln w="22225">
                  <a:solidFill>
                    <a:schemeClr val="accent2"/>
                  </a:solidFill>
                  <a:prstDash val="solid"/>
                </a:ln>
                <a:solidFill>
                  <a:srgbClr val="FF0000"/>
                </a:solidFill>
                <a:effectLst/>
              </a:rPr>
              <a:t>social inertia</a:t>
            </a:r>
            <a:r>
              <a:rPr lang="fa-IR" sz="3100" b="1" cap="none" dirty="0" smtClean="0">
                <a:ln w="22225">
                  <a:solidFill>
                    <a:schemeClr val="accent2"/>
                  </a:solidFill>
                  <a:prstDash val="solid"/>
                </a:ln>
                <a:solidFill>
                  <a:srgbClr val="FF0000"/>
                </a:solidFill>
                <a:effectLst/>
              </a:rPr>
              <a:t>- </a:t>
            </a:r>
            <a:r>
              <a:rPr lang="en-US" sz="3100" b="1" cap="none" dirty="0" smtClean="0">
                <a:ln w="22225">
                  <a:solidFill>
                    <a:schemeClr val="accent2"/>
                  </a:solidFill>
                  <a:prstDash val="solid"/>
                </a:ln>
                <a:solidFill>
                  <a:srgbClr val="FF0000"/>
                </a:solidFill>
                <a:effectLst/>
              </a:rPr>
              <a:t> </a:t>
            </a:r>
            <a:r>
              <a:rPr lang="en-US" sz="3100" b="1" cap="none" dirty="0">
                <a:ln w="22225">
                  <a:solidFill>
                    <a:schemeClr val="accent2"/>
                  </a:solidFill>
                  <a:prstDash val="solid"/>
                </a:ln>
                <a:solidFill>
                  <a:srgbClr val="FF0000"/>
                </a:solidFill>
                <a:effectLst/>
              </a:rPr>
              <a:t>social </a:t>
            </a:r>
            <a:r>
              <a:rPr lang="en-US" sz="3100" b="1" cap="none" dirty="0" smtClean="0">
                <a:ln w="22225">
                  <a:solidFill>
                    <a:schemeClr val="accent2"/>
                  </a:solidFill>
                  <a:prstDash val="solid"/>
                </a:ln>
                <a:solidFill>
                  <a:srgbClr val="FF0000"/>
                </a:solidFill>
                <a:effectLst/>
              </a:rPr>
              <a:t>laziness</a:t>
            </a:r>
            <a:endParaRPr lang="en-US" sz="3100"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a:xfrm>
            <a:off x="304800" y="1554162"/>
            <a:ext cx="8686800" cy="5075238"/>
          </a:xfrm>
        </p:spPr>
        <p:txBody>
          <a:bodyPr>
            <a:normAutofit/>
          </a:bodyPr>
          <a:lstStyle/>
          <a:p>
            <a:pPr algn="just"/>
            <a:r>
              <a:rPr lang="fa-IR" dirty="0" smtClean="0"/>
              <a:t>تنبلي </a:t>
            </a:r>
            <a:r>
              <a:rPr lang="fa-IR" dirty="0"/>
              <a:t>به معناي تنپروري، بيكارگي، </a:t>
            </a:r>
            <a:r>
              <a:rPr lang="fa-IR" dirty="0" smtClean="0"/>
              <a:t>كاهلي،</a:t>
            </a:r>
            <a:r>
              <a:rPr lang="en-US" dirty="0" smtClean="0"/>
              <a:t> </a:t>
            </a:r>
            <a:r>
              <a:rPr lang="fa-IR" dirty="0" smtClean="0"/>
              <a:t>كرختي</a:t>
            </a:r>
            <a:r>
              <a:rPr lang="fa-IR" dirty="0"/>
              <a:t>، رخوت  </a:t>
            </a:r>
            <a:r>
              <a:rPr lang="fa-IR" dirty="0" smtClean="0"/>
              <a:t>، اهمال و </a:t>
            </a:r>
            <a:r>
              <a:rPr lang="fa-IR" dirty="0"/>
              <a:t>سستي به كار رفته است. </a:t>
            </a:r>
            <a:endParaRPr lang="fa-IR" dirty="0" smtClean="0"/>
          </a:p>
          <a:p>
            <a:pPr algn="just" rtl="1"/>
            <a:endParaRPr lang="fa-IR" dirty="0" smtClean="0"/>
          </a:p>
        </p:txBody>
      </p:sp>
    </p:spTree>
    <p:extLst>
      <p:ext uri="{BB962C8B-B14F-4D97-AF65-F5344CB8AC3E}">
        <p14:creationId xmlns:p14="http://schemas.microsoft.com/office/powerpoint/2010/main" val="286242931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325562"/>
          </a:xfrm>
        </p:spPr>
        <p:txBody>
          <a:bodyPr>
            <a:noAutofit/>
          </a:bodyPr>
          <a:lstStyle/>
          <a:p>
            <a:pPr algn="ctr"/>
            <a:r>
              <a:rPr lang="fa-IR" sz="4000" dirty="0" smtClean="0">
                <a:solidFill>
                  <a:schemeClr val="accent2">
                    <a:lumMod val="75000"/>
                  </a:schemeClr>
                </a:solidFill>
                <a:latin typeface="Tahoma" pitchFamily="34" charset="0"/>
                <a:cs typeface="Tahoma" pitchFamily="34" charset="0"/>
              </a:rPr>
              <a:t>فرهنگ</a:t>
            </a:r>
            <a:r>
              <a:rPr lang="fa-IR" sz="4000" dirty="0" smtClean="0">
                <a:solidFill>
                  <a:schemeClr val="tx1"/>
                </a:solidFill>
                <a:latin typeface="Tahoma" pitchFamily="34" charset="0"/>
                <a:cs typeface="Tahoma" pitchFamily="34" charset="0"/>
              </a:rPr>
              <a:t> </a:t>
            </a:r>
            <a:r>
              <a:rPr lang="fa-IR" sz="4000" dirty="0" smtClean="0">
                <a:solidFill>
                  <a:srgbClr val="FF0000"/>
                </a:solidFill>
                <a:latin typeface="Tahoma" pitchFamily="34" charset="0"/>
                <a:cs typeface="Tahoma" pitchFamily="34" charset="0"/>
              </a:rPr>
              <a:t>نواوري؟؟؟</a:t>
            </a:r>
            <a:endParaRPr lang="fa-IR" sz="4000" dirty="0">
              <a:solidFill>
                <a:srgbClr val="FF0000"/>
              </a:solidFill>
              <a:latin typeface="Tahoma" pitchFamily="34" charset="0"/>
              <a:cs typeface="Tahoma" pitchFamily="34" charset="0"/>
            </a:endParaRPr>
          </a:p>
        </p:txBody>
      </p:sp>
      <p:sp>
        <p:nvSpPr>
          <p:cNvPr id="3" name="Content Placeholder 2"/>
          <p:cNvSpPr>
            <a:spLocks noGrp="1"/>
          </p:cNvSpPr>
          <p:nvPr>
            <p:ph sz="quarter" idx="1"/>
          </p:nvPr>
        </p:nvSpPr>
        <p:spPr/>
        <p:txBody>
          <a:bodyPr/>
          <a:lstStyle/>
          <a:p>
            <a:endParaRPr lang="fa-IR" dirty="0"/>
          </a:p>
        </p:txBody>
      </p:sp>
      <p:pic>
        <p:nvPicPr>
          <p:cNvPr id="88066" name="Picture 2" descr="View Image">
            <a:hlinkClick r:id="rId2"/>
          </p:cNvPr>
          <p:cNvPicPr>
            <a:picLocks noChangeAspect="1" noChangeArrowheads="1"/>
          </p:cNvPicPr>
          <p:nvPr/>
        </p:nvPicPr>
        <p:blipFill>
          <a:blip r:embed="rId3" cstate="print"/>
          <a:srcRect/>
          <a:stretch>
            <a:fillRect/>
          </a:stretch>
        </p:blipFill>
        <p:spPr bwMode="auto">
          <a:xfrm>
            <a:off x="0" y="1651406"/>
            <a:ext cx="9144000" cy="5206594"/>
          </a:xfrm>
          <a:prstGeom prst="rect">
            <a:avLst/>
          </a:prstGeom>
          <a:noFill/>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2590800" cy="838200"/>
          </a:xfrm>
        </p:spPr>
        <p:txBody>
          <a:bodyPr>
            <a:normAutofit fontScale="90000"/>
          </a:bodyPr>
          <a:lstStyle/>
          <a:p>
            <a:r>
              <a:rPr lang="fa-IR" dirty="0" smtClean="0"/>
              <a:t>شكار  خرگوش</a:t>
            </a:r>
            <a:endParaRPr lang="fa-IR" dirty="0"/>
          </a:p>
        </p:txBody>
      </p:sp>
      <p:pic>
        <p:nvPicPr>
          <p:cNvPr id="88069" name="Picture 5" descr="C:\Documents and Settings\All User\Desktop\Picture1.jpg"/>
          <p:cNvPicPr>
            <a:picLocks noChangeAspect="1" noChangeArrowheads="1"/>
          </p:cNvPicPr>
          <p:nvPr/>
        </p:nvPicPr>
        <p:blipFill>
          <a:blip r:embed="rId2" cstate="print"/>
          <a:srcRect/>
          <a:stretch>
            <a:fillRect/>
          </a:stretch>
        </p:blipFill>
        <p:spPr bwMode="auto">
          <a:xfrm>
            <a:off x="3124201" y="0"/>
            <a:ext cx="6019800" cy="6858001"/>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st-clair-pet-care.com/blog/wp-content/uploads/2008/08/zen-cat-training.jpg"/>
          <p:cNvPicPr>
            <a:picLocks noChangeAspect="1" noChangeArrowheads="1"/>
          </p:cNvPicPr>
          <p:nvPr/>
        </p:nvPicPr>
        <p:blipFill>
          <a:blip r:embed="rId2" cstate="print"/>
          <a:srcRect/>
          <a:stretch>
            <a:fillRect/>
          </a:stretch>
        </p:blipFill>
        <p:spPr bwMode="auto">
          <a:xfrm>
            <a:off x="0" y="0"/>
            <a:ext cx="9144004" cy="6858001"/>
          </a:xfrm>
          <a:prstGeom prst="rect">
            <a:avLst/>
          </a:prstGeom>
          <a:noFill/>
        </p:spPr>
      </p:pic>
      <p:sp>
        <p:nvSpPr>
          <p:cNvPr id="2" name="Title 1"/>
          <p:cNvSpPr>
            <a:spLocks noGrp="1"/>
          </p:cNvSpPr>
          <p:nvPr>
            <p:ph type="title"/>
          </p:nvPr>
        </p:nvSpPr>
        <p:spPr>
          <a:xfrm>
            <a:off x="0" y="0"/>
            <a:ext cx="2971800" cy="841248"/>
          </a:xfrm>
          <a:ln>
            <a:noFill/>
          </a:ln>
        </p:spPr>
        <p:txBody>
          <a:bodyPr>
            <a:noAutofit/>
          </a:bodyPr>
          <a:lstStyle/>
          <a:p>
            <a:pPr algn="r"/>
            <a:r>
              <a:rPr lang="fa-IR" sz="9600" kern="0" dirty="0" smtClean="0">
                <a:solidFill>
                  <a:schemeClr val="bg1"/>
                </a:solidFill>
                <a:latin typeface="Tahoma" pitchFamily="34" charset="0"/>
                <a:cs typeface="Tahoma" pitchFamily="34" charset="0"/>
              </a:rPr>
              <a:t>عادت</a:t>
            </a:r>
            <a:endParaRPr lang="fa-IR" sz="9600" kern="0" dirty="0">
              <a:solidFill>
                <a:schemeClr val="bg1"/>
              </a:solidFill>
              <a:latin typeface="Tahoma" pitchFamily="34" charset="0"/>
              <a:cs typeface="Tahoma" pitchFamily="34"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Lavoisier</a:t>
            </a:r>
            <a:endParaRPr lang="fa-IR" dirty="0"/>
          </a:p>
        </p:txBody>
      </p:sp>
      <p:sp>
        <p:nvSpPr>
          <p:cNvPr id="3" name="Content Placeholder 2"/>
          <p:cNvSpPr>
            <a:spLocks noGrp="1"/>
          </p:cNvSpPr>
          <p:nvPr>
            <p:ph sz="half" idx="1"/>
          </p:nvPr>
        </p:nvSpPr>
        <p:spPr/>
        <p:txBody>
          <a:bodyPr/>
          <a:lstStyle/>
          <a:p>
            <a:endParaRPr lang="fa-IR"/>
          </a:p>
        </p:txBody>
      </p:sp>
      <p:sp>
        <p:nvSpPr>
          <p:cNvPr id="4" name="Content Placeholder 3"/>
          <p:cNvSpPr>
            <a:spLocks noGrp="1"/>
          </p:cNvSpPr>
          <p:nvPr>
            <p:ph sz="half" idx="2"/>
          </p:nvPr>
        </p:nvSpPr>
        <p:spPr/>
        <p:txBody>
          <a:bodyPr/>
          <a:lstStyle/>
          <a:p>
            <a:endParaRPr lang="fa-IR"/>
          </a:p>
        </p:txBody>
      </p:sp>
      <p:pic>
        <p:nvPicPr>
          <p:cNvPr id="1026" name="Picture 2" descr="http://www.baharmedlab.com/images/teacher-note/picture/130619102521.jpg"/>
          <p:cNvPicPr>
            <a:picLocks noChangeAspect="1" noChangeArrowheads="1"/>
          </p:cNvPicPr>
          <p:nvPr/>
        </p:nvPicPr>
        <p:blipFill>
          <a:blip r:embed="rId2" cstate="print"/>
          <a:srcRect/>
          <a:stretch>
            <a:fillRect/>
          </a:stretch>
        </p:blipFill>
        <p:spPr bwMode="auto">
          <a:xfrm>
            <a:off x="-1" y="2209800"/>
            <a:ext cx="9070759" cy="464820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274638"/>
            <a:ext cx="3810000" cy="1020762"/>
          </a:xfrm>
        </p:spPr>
        <p:txBody>
          <a:bodyPr>
            <a:normAutofit fontScale="90000"/>
          </a:bodyPr>
          <a:lstStyle/>
          <a:p>
            <a:r>
              <a:rPr lang="en-US" dirty="0" smtClean="0">
                <a:solidFill>
                  <a:schemeClr val="accent2">
                    <a:lumMod val="75000"/>
                  </a:schemeClr>
                </a:solidFill>
                <a:latin typeface="Tahoma" pitchFamily="34" charset="0"/>
                <a:cs typeface="Tahoma" pitchFamily="34" charset="0"/>
              </a:rPr>
              <a:t>John Hunter </a:t>
            </a:r>
            <a:r>
              <a:rPr lang="fa-IR" dirty="0" smtClean="0">
                <a:solidFill>
                  <a:schemeClr val="accent2">
                    <a:lumMod val="75000"/>
                  </a:schemeClr>
                </a:solidFill>
                <a:latin typeface="Tahoma" pitchFamily="34" charset="0"/>
                <a:cs typeface="Tahoma" pitchFamily="34" charset="0"/>
              </a:rPr>
              <a:t/>
            </a:r>
            <a:br>
              <a:rPr lang="fa-IR" dirty="0" smtClean="0">
                <a:solidFill>
                  <a:schemeClr val="accent2">
                    <a:lumMod val="75000"/>
                  </a:schemeClr>
                </a:solidFill>
                <a:latin typeface="Tahoma" pitchFamily="34" charset="0"/>
                <a:cs typeface="Tahoma" pitchFamily="34" charset="0"/>
              </a:rPr>
            </a:br>
            <a:r>
              <a:rPr lang="fa-IR" dirty="0" smtClean="0">
                <a:solidFill>
                  <a:schemeClr val="accent2">
                    <a:lumMod val="75000"/>
                  </a:schemeClr>
                </a:solidFill>
                <a:latin typeface="Tahoma" pitchFamily="34" charset="0"/>
                <a:cs typeface="Tahoma" pitchFamily="34" charset="0"/>
              </a:rPr>
              <a:t>1767</a:t>
            </a:r>
            <a:endParaRPr lang="fa-IR" dirty="0">
              <a:solidFill>
                <a:schemeClr val="accent2">
                  <a:lumMod val="75000"/>
                </a:schemeClr>
              </a:solidFill>
              <a:latin typeface="Tahoma" pitchFamily="34" charset="0"/>
              <a:cs typeface="Tahoma" pitchFamily="34" charset="0"/>
            </a:endParaRPr>
          </a:p>
        </p:txBody>
      </p:sp>
      <p:pic>
        <p:nvPicPr>
          <p:cNvPr id="1026" name="Picture 2" descr="http://rds.yahoo.com/_ylt=A0WTbx.l2w1M5R0AcqKjzbkF/SIG=12i92vqme/EXP=1276063013/**http%3a/www.bium.univ-paris5.fr/images/banque/zoom/CIPB0376.jpg"/>
          <p:cNvPicPr>
            <a:picLocks noChangeAspect="1" noChangeArrowheads="1"/>
          </p:cNvPicPr>
          <p:nvPr/>
        </p:nvPicPr>
        <p:blipFill>
          <a:blip r:embed="rId2" cstate="print"/>
          <a:srcRect/>
          <a:stretch>
            <a:fillRect/>
          </a:stretch>
        </p:blipFill>
        <p:spPr bwMode="auto">
          <a:xfrm>
            <a:off x="0" y="1"/>
            <a:ext cx="4876340" cy="6858000"/>
          </a:xfrm>
          <a:prstGeom prst="rect">
            <a:avLst/>
          </a:prstGeom>
          <a:noFill/>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172200" y="0"/>
            <a:ext cx="2667000" cy="5220843"/>
          </a:xfrm>
        </p:spPr>
        <p:txBody>
          <a:bodyPr>
            <a:noAutofit/>
          </a:bodyPr>
          <a:lstStyle/>
          <a:p>
            <a:pPr algn="l"/>
            <a:r>
              <a:rPr lang="en-US" sz="2000" b="1" dirty="0" smtClean="0">
                <a:solidFill>
                  <a:srgbClr val="7030A0"/>
                </a:solidFill>
                <a:cs typeface="+mj-cs"/>
              </a:rPr>
              <a:t>Edward Harrison</a:t>
            </a:r>
            <a:r>
              <a:rPr lang="en-US" sz="2000" dirty="0" smtClean="0">
                <a:cs typeface="+mj-cs"/>
              </a:rPr>
              <a:t>, </a:t>
            </a:r>
          </a:p>
          <a:p>
            <a:pPr algn="l"/>
            <a:r>
              <a:rPr lang="en-US" sz="2000" dirty="0" smtClean="0">
                <a:cs typeface="+mj-cs"/>
              </a:rPr>
              <a:t>a chemical scientist who gave his life to protect British troops from the horrors of gas attack in the First World War, which will be in many people's minds in the days ahead</a:t>
            </a:r>
            <a:r>
              <a:rPr lang="en-US" sz="1600" dirty="0" smtClean="0"/>
              <a:t>.</a:t>
            </a:r>
          </a:p>
          <a:p>
            <a:pPr algn="l"/>
            <a:endParaRPr lang="fa-IR" sz="1600" dirty="0"/>
          </a:p>
        </p:txBody>
      </p:sp>
      <p:pic>
        <p:nvPicPr>
          <p:cNvPr id="5" name="Picture Placeholder 4" descr="http://upload.wikimedia.org/wikipedia/commons/thumb/c/cd/Colonel-Edward-Frank-Harrison.jpg/220px-Colonel-Edward-Frank-Harrison.jpg">
            <a:hlinkClick r:id="rId2"/>
          </p:cNvPr>
          <p:cNvPicPr>
            <a:picLocks noGrp="1"/>
          </p:cNvPicPr>
          <p:nvPr>
            <p:ph type="pic" idx="1"/>
          </p:nvPr>
        </p:nvPicPr>
        <p:blipFill>
          <a:blip r:embed="rId3" cstate="print"/>
          <a:srcRect t="17580" b="17580"/>
          <a:stretch>
            <a:fillRect/>
          </a:stretch>
        </p:blipFill>
        <p:spPr bwMode="auto">
          <a:xfrm>
            <a:off x="228600" y="152400"/>
            <a:ext cx="5105400" cy="4648200"/>
          </a:xfrm>
          <a:prstGeom prst="rect">
            <a:avLst/>
          </a:prstGeom>
          <a:noFill/>
          <a:ln w="9525">
            <a:noFill/>
            <a:miter lim="800000"/>
            <a:headEnd/>
            <a:tailEnd/>
          </a:ln>
        </p:spPr>
      </p:pic>
      <p:pic>
        <p:nvPicPr>
          <p:cNvPr id="6" name="Picture 5" descr="File:Small box respirator.jpg">
            <a:hlinkClick r:id="rId4"/>
          </p:cNvPr>
          <p:cNvPicPr/>
          <p:nvPr/>
        </p:nvPicPr>
        <p:blipFill>
          <a:blip r:embed="rId5" cstate="print"/>
          <a:srcRect/>
          <a:stretch>
            <a:fillRect/>
          </a:stretch>
        </p:blipFill>
        <p:spPr bwMode="auto">
          <a:xfrm>
            <a:off x="5334000" y="3200400"/>
            <a:ext cx="3810000" cy="3657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971800" cy="6740307"/>
          </a:xfrm>
          <a:prstGeom prst="rect">
            <a:avLst/>
          </a:prstGeom>
        </p:spPr>
        <p:txBody>
          <a:bodyPr wrap="square">
            <a:spAutoFit/>
          </a:bodyPr>
          <a:lstStyle/>
          <a:p>
            <a:pPr algn="just">
              <a:lnSpc>
                <a:spcPct val="150000"/>
              </a:lnSpc>
            </a:pPr>
            <a:r>
              <a:rPr lang="en-US" dirty="0" smtClean="0">
                <a:latin typeface="Tahoma" pitchFamily="34" charset="0"/>
                <a:cs typeface="Tahoma" pitchFamily="34" charset="0"/>
              </a:rPr>
              <a:t>They shared the Nobel Prize for their discovery of helicobacter pylori, and its role in diseases of the stomach. Marshall drank a beaker of H. pylori culture. He became ill with nausea and vomiting several days later. An endoscopy ten days after inoculation revealed signs of gastritis and the presence of H. pylori. These results suggested H. pylori was the causative agent of gastritis.</a:t>
            </a:r>
            <a:endParaRPr lang="fa-IR" dirty="0">
              <a:latin typeface="Tahoma" pitchFamily="34" charset="0"/>
              <a:cs typeface="Tahoma" pitchFamily="34" charset="0"/>
            </a:endParaRPr>
          </a:p>
        </p:txBody>
      </p:sp>
      <p:pic>
        <p:nvPicPr>
          <p:cNvPr id="90114" name="Picture 2" descr="Old friends: Dr. Robin Warren and Dr. Barry Marshall in their hometown of Perth, Australia. They shared the Nobel Prize for their discovery of &lt;i&gt;helicobacter pylori&lt;/i&gt;, and its role in diseases of the stomach."/>
          <p:cNvPicPr>
            <a:picLocks noChangeAspect="1" noChangeArrowheads="1"/>
          </p:cNvPicPr>
          <p:nvPr/>
        </p:nvPicPr>
        <p:blipFill>
          <a:blip r:embed="rId2" cstate="print"/>
          <a:srcRect/>
          <a:stretch>
            <a:fillRect/>
          </a:stretch>
        </p:blipFill>
        <p:spPr bwMode="auto">
          <a:xfrm>
            <a:off x="3006587" y="1905000"/>
            <a:ext cx="6137413" cy="4953000"/>
          </a:xfrm>
          <a:prstGeom prst="rect">
            <a:avLst/>
          </a:prstGeom>
          <a:noFill/>
        </p:spPr>
      </p:pic>
      <p:sp>
        <p:nvSpPr>
          <p:cNvPr id="4" name="Rectangle 3"/>
          <p:cNvSpPr/>
          <p:nvPr/>
        </p:nvSpPr>
        <p:spPr>
          <a:xfrm>
            <a:off x="5354637" y="1143000"/>
            <a:ext cx="3789363" cy="738664"/>
          </a:xfrm>
          <a:prstGeom prst="rect">
            <a:avLst/>
          </a:prstGeom>
        </p:spPr>
        <p:txBody>
          <a:bodyPr wrap="square">
            <a:spAutoFit/>
          </a:bodyPr>
          <a:lstStyle/>
          <a:p>
            <a:r>
              <a:rPr lang="en-US" dirty="0" smtClean="0">
                <a:solidFill>
                  <a:srgbClr val="A5644E">
                    <a:lumMod val="50000"/>
                  </a:srgbClr>
                </a:solidFill>
                <a:latin typeface="Tahoma" pitchFamily="34" charset="0"/>
                <a:cs typeface="Tahoma" pitchFamily="34" charset="0"/>
              </a:rPr>
              <a:t>Old friends: Dr. Robin Warren and Dr. Barry </a:t>
            </a:r>
            <a:r>
              <a:rPr lang="en-US" sz="2400" dirty="0" smtClean="0">
                <a:solidFill>
                  <a:srgbClr val="A5644E">
                    <a:lumMod val="50000"/>
                  </a:srgbClr>
                </a:solidFill>
                <a:latin typeface="Tahoma" pitchFamily="34" charset="0"/>
                <a:cs typeface="Tahoma" pitchFamily="34" charset="0"/>
              </a:rPr>
              <a:t>Marshall</a:t>
            </a:r>
            <a:r>
              <a:rPr lang="en-US" dirty="0" smtClean="0">
                <a:solidFill>
                  <a:srgbClr val="A5644E">
                    <a:lumMod val="50000"/>
                  </a:srgbClr>
                </a:solidFill>
                <a:latin typeface="Tahoma" pitchFamily="34" charset="0"/>
                <a:cs typeface="Tahoma" pitchFamily="34" charset="0"/>
              </a:rPr>
              <a:t> in Australia. </a:t>
            </a:r>
            <a:endParaRPr lang="fa-IR" dirty="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33800" y="5380672"/>
            <a:ext cx="5181600" cy="1477328"/>
          </a:xfrm>
          <a:prstGeom prst="rect">
            <a:avLst/>
          </a:prstGeom>
        </p:spPr>
        <p:txBody>
          <a:bodyPr wrap="square">
            <a:spAutoFit/>
          </a:bodyPr>
          <a:lstStyle/>
          <a:p>
            <a:pPr lvl="0" algn="r" rtl="1"/>
            <a:r>
              <a:rPr lang="fa-IR" dirty="0" smtClean="0"/>
              <a:t>نواوري در يك كلام: </a:t>
            </a:r>
          </a:p>
          <a:p>
            <a:pPr lvl="0" algn="r" rtl="1"/>
            <a:r>
              <a:rPr lang="fa-IR" dirty="0" smtClean="0"/>
              <a:t>”</a:t>
            </a:r>
            <a:r>
              <a:rPr lang="fa-IR" i="1" dirty="0" smtClean="0"/>
              <a:t>برای كشف اقیانوس‌های جدید باید شهامت ترك ساحل آرام خود را داشته باشیم. هر جامعه اي بايد خود دست به كار تلاش شود و اين امر از هر فرد شروع مي شود...</a:t>
            </a:r>
            <a:endParaRPr lang="en-US" dirty="0" smtClean="0"/>
          </a:p>
        </p:txBody>
      </p:sp>
      <p:pic>
        <p:nvPicPr>
          <p:cNvPr id="90114" name="Picture 2" descr="http://t0.gstatic.com/images?q=tbn:ANd9GcQdY2LCUSnV1QmnnNgayvoNon9wOcqHVipSFDlKEGKouaJLAB-fDA"/>
          <p:cNvPicPr>
            <a:picLocks noChangeAspect="1" noChangeArrowheads="1"/>
          </p:cNvPicPr>
          <p:nvPr/>
        </p:nvPicPr>
        <p:blipFill>
          <a:blip r:embed="rId2" cstate="print"/>
          <a:srcRect/>
          <a:stretch>
            <a:fillRect/>
          </a:stretch>
        </p:blipFill>
        <p:spPr bwMode="auto">
          <a:xfrm>
            <a:off x="0" y="2171700"/>
            <a:ext cx="3514725" cy="4686300"/>
          </a:xfrm>
          <a:prstGeom prst="rect">
            <a:avLst/>
          </a:prstGeom>
          <a:noFill/>
        </p:spPr>
      </p:pic>
      <p:pic>
        <p:nvPicPr>
          <p:cNvPr id="90116" name="Picture 4" descr="http://shourka.ir/Upload/ImagePost/11024020134052049.jpg"/>
          <p:cNvPicPr>
            <a:picLocks noChangeAspect="1" noChangeArrowheads="1"/>
          </p:cNvPicPr>
          <p:nvPr/>
        </p:nvPicPr>
        <p:blipFill>
          <a:blip r:embed="rId3" cstate="print"/>
          <a:srcRect/>
          <a:stretch>
            <a:fillRect/>
          </a:stretch>
        </p:blipFill>
        <p:spPr bwMode="auto">
          <a:xfrm>
            <a:off x="5600700" y="0"/>
            <a:ext cx="3543300" cy="3496057"/>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whatwillmatter.com/wp-content/uploads/2012/02/AA-Change-I-want-change-protest.jpg"/>
          <p:cNvPicPr>
            <a:picLocks noChangeAspect="1" noChangeArrowheads="1"/>
          </p:cNvPicPr>
          <p:nvPr/>
        </p:nvPicPr>
        <p:blipFill>
          <a:blip r:embed="rId2" cstate="print"/>
          <a:srcRect/>
          <a:stretch>
            <a:fillRect/>
          </a:stretch>
        </p:blipFill>
        <p:spPr bwMode="auto">
          <a:xfrm>
            <a:off x="0" y="2971800"/>
            <a:ext cx="3487865" cy="3886200"/>
          </a:xfrm>
          <a:prstGeom prst="rect">
            <a:avLst/>
          </a:prstGeom>
          <a:noFill/>
        </p:spPr>
      </p:pic>
      <p:pic>
        <p:nvPicPr>
          <p:cNvPr id="110596" name="Picture 4" descr="http://www.encognitive.com/files/images/change--do%20you%20want%20to%20change%20the%20world,%20start%20with%20yourself.preview.jpg"/>
          <p:cNvPicPr>
            <a:picLocks noChangeAspect="1" noChangeArrowheads="1"/>
          </p:cNvPicPr>
          <p:nvPr/>
        </p:nvPicPr>
        <p:blipFill>
          <a:blip r:embed="rId3" cstate="print"/>
          <a:srcRect/>
          <a:stretch>
            <a:fillRect/>
          </a:stretch>
        </p:blipFill>
        <p:spPr bwMode="auto">
          <a:xfrm>
            <a:off x="3048000" y="0"/>
            <a:ext cx="6096000" cy="2952751"/>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1143000"/>
            <a:ext cx="5943600" cy="838200"/>
          </a:xfrm>
        </p:spPr>
        <p:txBody>
          <a:bodyPr>
            <a:normAutofit fontScale="90000"/>
          </a:bodyPr>
          <a:lstStyle/>
          <a:p>
            <a:r>
              <a:rPr lang="fa-IR" sz="6000" b="1" dirty="0" smtClean="0">
                <a:solidFill>
                  <a:srgbClr val="FF0000"/>
                </a:solidFill>
                <a:effectLst>
                  <a:outerShdw blurRad="50800" dist="38100" dir="18900000" algn="bl" rotWithShape="0">
                    <a:prstClr val="black">
                      <a:alpha val="40000"/>
                    </a:prstClr>
                  </a:outerShdw>
                </a:effectLst>
              </a:rPr>
              <a:t>نیاز مادر اختراع است</a:t>
            </a:r>
            <a:r>
              <a:rPr lang="en-US" sz="6000" dirty="0" smtClean="0">
                <a:solidFill>
                  <a:srgbClr val="FF0000"/>
                </a:solidFill>
              </a:rPr>
              <a:t/>
            </a:r>
            <a:br>
              <a:rPr lang="en-US" sz="6000" dirty="0" smtClean="0">
                <a:solidFill>
                  <a:srgbClr val="FF0000"/>
                </a:solidFill>
              </a:rPr>
            </a:br>
            <a:endParaRPr lang="fa-IR" sz="6000" dirty="0">
              <a:solidFill>
                <a:srgbClr val="FF0000"/>
              </a:solidFill>
            </a:endParaRPr>
          </a:p>
        </p:txBody>
      </p:sp>
      <p:sp>
        <p:nvSpPr>
          <p:cNvPr id="3" name="Content Placeholder 2"/>
          <p:cNvSpPr>
            <a:spLocks noGrp="1"/>
          </p:cNvSpPr>
          <p:nvPr>
            <p:ph idx="1"/>
          </p:nvPr>
        </p:nvSpPr>
        <p:spPr>
          <a:xfrm>
            <a:off x="5715000" y="1219200"/>
            <a:ext cx="3429000" cy="3276600"/>
          </a:xfrm>
        </p:spPr>
        <p:txBody>
          <a:bodyPr>
            <a:normAutofit fontScale="55000" lnSpcReduction="20000"/>
          </a:bodyPr>
          <a:lstStyle/>
          <a:p>
            <a:pPr algn="just"/>
            <a:r>
              <a:rPr lang="fa-IR" dirty="0" smtClean="0"/>
              <a:t>باید احساس نیاز به نواوری در مردم یک جامعه برانگیخته شود.  تا زماني كه فرد به اين باور نرسيده كه بايد از طريق خلق روش ها و وسايل تازه امرار معاش كرد، تلاش زيادي براي ان نخواهد كرد. در اصل هر كس در هر شغلي مي بايست به دنبال نواوري باشد. يك فكر تازه، يك راه حل تازه و يا يك اختراع تازه به فكر كساني خواهد رسيد كه از قبل اين نياز را در خود احساس كنند.</a:t>
            </a:r>
            <a:endParaRPr lang="en-US" dirty="0" smtClean="0"/>
          </a:p>
          <a:p>
            <a:pPr algn="just"/>
            <a:r>
              <a:rPr lang="fa-IR" dirty="0" smtClean="0"/>
              <a:t> </a:t>
            </a:r>
            <a:endParaRPr lang="en-US" dirty="0" smtClean="0"/>
          </a:p>
          <a:p>
            <a:endParaRPr lang="fa-IR" dirty="0"/>
          </a:p>
        </p:txBody>
      </p:sp>
      <p:pic>
        <p:nvPicPr>
          <p:cNvPr id="89090" name="Picture 2" descr="http://www.solent-renegades.co.uk/attachment.php?attachmentid=9783&amp;d=1339759612"/>
          <p:cNvPicPr>
            <a:picLocks noChangeAspect="1" noChangeArrowheads="1"/>
          </p:cNvPicPr>
          <p:nvPr/>
        </p:nvPicPr>
        <p:blipFill>
          <a:blip r:embed="rId2" cstate="print"/>
          <a:srcRect/>
          <a:stretch>
            <a:fillRect/>
          </a:stretch>
        </p:blipFill>
        <p:spPr bwMode="auto">
          <a:xfrm>
            <a:off x="0" y="2362200"/>
            <a:ext cx="4429796" cy="2971800"/>
          </a:xfrm>
          <a:prstGeom prst="rect">
            <a:avLst/>
          </a:prstGeom>
          <a:noFill/>
        </p:spPr>
      </p:pic>
      <p:pic>
        <p:nvPicPr>
          <p:cNvPr id="89092" name="Picture 4" descr="http://mychinaconnection.com/wp-content/uploads/2010/06/necessityIsTheMotherOfInvention3.jpg"/>
          <p:cNvPicPr>
            <a:picLocks noChangeAspect="1" noChangeArrowheads="1"/>
          </p:cNvPicPr>
          <p:nvPr/>
        </p:nvPicPr>
        <p:blipFill>
          <a:blip r:embed="rId3" cstate="print"/>
          <a:srcRect/>
          <a:stretch>
            <a:fillRect/>
          </a:stretch>
        </p:blipFill>
        <p:spPr bwMode="auto">
          <a:xfrm>
            <a:off x="3657600" y="3346704"/>
            <a:ext cx="5486400" cy="351129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fontScale="90000"/>
          </a:bodyPr>
          <a:lstStyle/>
          <a:p>
            <a:r>
              <a:rPr lang="fa-IR" b="1" cap="none" dirty="0" err="1">
                <a:ln w="22225">
                  <a:solidFill>
                    <a:schemeClr val="accent2"/>
                  </a:solidFill>
                  <a:prstDash val="solid"/>
                </a:ln>
                <a:solidFill>
                  <a:srgbClr val="FF0000"/>
                </a:solidFill>
                <a:effectLst/>
              </a:rPr>
              <a:t>تنبلي</a:t>
            </a:r>
            <a:r>
              <a:rPr lang="fa-IR" b="1" cap="none" dirty="0">
                <a:ln w="22225">
                  <a:solidFill>
                    <a:schemeClr val="accent2"/>
                  </a:solidFill>
                  <a:prstDash val="solid"/>
                </a:ln>
                <a:solidFill>
                  <a:srgbClr val="FF0000"/>
                </a:solidFill>
                <a:effectLst/>
              </a:rPr>
              <a:t> </a:t>
            </a:r>
            <a:r>
              <a:rPr lang="fa-IR" b="1" cap="none" dirty="0" err="1">
                <a:ln w="22225">
                  <a:solidFill>
                    <a:schemeClr val="accent2"/>
                  </a:solidFill>
                  <a:prstDash val="solid"/>
                </a:ln>
                <a:solidFill>
                  <a:srgbClr val="FF0000"/>
                </a:solidFill>
                <a:effectLst/>
              </a:rPr>
              <a:t>يا</a:t>
            </a:r>
            <a:r>
              <a:rPr lang="fa-IR" b="1" cap="none" dirty="0">
                <a:ln w="22225">
                  <a:solidFill>
                    <a:schemeClr val="accent2"/>
                  </a:solidFill>
                  <a:prstDash val="solid"/>
                </a:ln>
                <a:solidFill>
                  <a:srgbClr val="FF0000"/>
                </a:solidFill>
                <a:effectLst/>
              </a:rPr>
              <a:t> </a:t>
            </a:r>
            <a:r>
              <a:rPr lang="fa-IR" b="1" cap="none" dirty="0" err="1">
                <a:ln w="22225">
                  <a:solidFill>
                    <a:schemeClr val="accent2"/>
                  </a:solidFill>
                  <a:prstDash val="solid"/>
                </a:ln>
                <a:solidFill>
                  <a:srgbClr val="FF0000"/>
                </a:solidFill>
                <a:effectLst/>
              </a:rPr>
              <a:t>سستي</a:t>
            </a:r>
            <a:r>
              <a:rPr lang="fa-IR" b="1" cap="none" dirty="0">
                <a:ln w="22225">
                  <a:solidFill>
                    <a:schemeClr val="accent2"/>
                  </a:solidFill>
                  <a:prstDash val="solid"/>
                </a:ln>
                <a:solidFill>
                  <a:srgbClr val="FF0000"/>
                </a:solidFill>
                <a:effectLst/>
              </a:rPr>
              <a:t> </a:t>
            </a:r>
            <a:r>
              <a:rPr lang="fa-IR" b="1" cap="none" dirty="0" smtClean="0">
                <a:ln w="22225">
                  <a:solidFill>
                    <a:schemeClr val="accent2"/>
                  </a:solidFill>
                  <a:prstDash val="solid"/>
                </a:ln>
                <a:solidFill>
                  <a:srgbClr val="FF0000"/>
                </a:solidFill>
                <a:effectLst/>
              </a:rPr>
              <a:t>از </a:t>
            </a:r>
            <a:r>
              <a:rPr lang="fa-IR" b="1" cap="none" dirty="0">
                <a:ln w="22225">
                  <a:solidFill>
                    <a:schemeClr val="accent2"/>
                  </a:solidFill>
                  <a:prstDash val="solid"/>
                </a:ln>
                <a:solidFill>
                  <a:srgbClr val="FF0000"/>
                </a:solidFill>
                <a:effectLst/>
              </a:rPr>
              <a:t>نظر </a:t>
            </a:r>
            <a:r>
              <a:rPr lang="fa-IR" b="1" cap="none" dirty="0" err="1">
                <a:ln w="22225">
                  <a:solidFill>
                    <a:schemeClr val="accent2"/>
                  </a:solidFill>
                  <a:prstDash val="solid"/>
                </a:ln>
                <a:solidFill>
                  <a:srgbClr val="FF0000"/>
                </a:solidFill>
                <a:effectLst/>
              </a:rPr>
              <a:t>لغوي</a:t>
            </a:r>
            <a:r>
              <a:rPr lang="fa-IR" b="1" cap="none" dirty="0">
                <a:ln w="22225">
                  <a:solidFill>
                    <a:schemeClr val="accent2"/>
                  </a:solidFill>
                  <a:prstDash val="solid"/>
                </a:ln>
                <a:solidFill>
                  <a:srgbClr val="FF0000"/>
                </a:solidFill>
                <a:effectLst/>
              </a:rPr>
              <a:t> </a:t>
            </a:r>
            <a:r>
              <a:rPr lang="fa-IR" b="1" cap="none" dirty="0" smtClean="0">
                <a:ln w="22225">
                  <a:solidFill>
                    <a:schemeClr val="accent2"/>
                  </a:solidFill>
                  <a:prstDash val="solid"/>
                </a:ln>
                <a:solidFill>
                  <a:srgbClr val="FF0000"/>
                </a:solidFill>
                <a:effectLst/>
              </a:rPr>
              <a:t>:</a:t>
            </a:r>
            <a:r>
              <a:rPr lang="fa-IR" b="1" cap="none" dirty="0">
                <a:ln w="22225">
                  <a:solidFill>
                    <a:schemeClr val="accent2"/>
                  </a:solidFill>
                  <a:prstDash val="solid"/>
                </a:ln>
                <a:solidFill>
                  <a:srgbClr val="FF0000"/>
                </a:solidFill>
                <a:effectLst/>
              </a:rPr>
              <a:t/>
            </a:r>
            <a:br>
              <a:rPr lang="fa-IR" b="1" cap="none" dirty="0">
                <a:ln w="22225">
                  <a:solidFill>
                    <a:schemeClr val="accent2"/>
                  </a:solidFill>
                  <a:prstDash val="solid"/>
                </a:ln>
                <a:solidFill>
                  <a:srgbClr val="FF0000"/>
                </a:solidFill>
                <a:effectLst/>
              </a:rPr>
            </a:br>
            <a:endParaRPr lang="en-US" b="1" cap="none" dirty="0">
              <a:ln w="22225">
                <a:solidFill>
                  <a:schemeClr val="accent2"/>
                </a:solidFill>
                <a:prstDash val="solid"/>
              </a:ln>
              <a:solidFill>
                <a:srgbClr val="FF0000"/>
              </a:solidFill>
              <a:effectLst/>
            </a:endParaRPr>
          </a:p>
        </p:txBody>
      </p:sp>
      <p:sp>
        <p:nvSpPr>
          <p:cNvPr id="3" name="Content Placeholder 2"/>
          <p:cNvSpPr>
            <a:spLocks noGrp="1"/>
          </p:cNvSpPr>
          <p:nvPr>
            <p:ph idx="1"/>
          </p:nvPr>
        </p:nvSpPr>
        <p:spPr/>
        <p:txBody>
          <a:bodyPr>
            <a:normAutofit fontScale="85000" lnSpcReduction="20000"/>
          </a:bodyPr>
          <a:lstStyle/>
          <a:p>
            <a:pPr algn="just"/>
            <a:r>
              <a:rPr lang="fa-IR" dirty="0"/>
              <a:t>اما منظور ما از تنبلي اجتماعي:</a:t>
            </a:r>
          </a:p>
          <a:p>
            <a:pPr algn="just"/>
            <a:r>
              <a:rPr lang="fa-IR" dirty="0"/>
              <a:t> عدم پذيرش تحولات جديد</a:t>
            </a:r>
          </a:p>
          <a:p>
            <a:pPr algn="just"/>
            <a:r>
              <a:rPr lang="fa-IR" dirty="0"/>
              <a:t> تداوم حركتهاي نامنطبق با حيات اجتماعي </a:t>
            </a:r>
          </a:p>
          <a:p>
            <a:pPr algn="just"/>
            <a:r>
              <a:rPr lang="fa-IR" dirty="0"/>
              <a:t>رشد كند حركت اجتماع </a:t>
            </a:r>
          </a:p>
          <a:p>
            <a:pPr algn="just"/>
            <a:r>
              <a:rPr lang="fa-IR" dirty="0"/>
              <a:t>قبول «تنبلي اجتماعي»</a:t>
            </a:r>
          </a:p>
          <a:p>
            <a:pPr algn="just" rtl="1"/>
            <a:r>
              <a:rPr lang="fa-IR" dirty="0" smtClean="0"/>
              <a:t>دست </a:t>
            </a:r>
            <a:r>
              <a:rPr lang="fa-IR" dirty="0"/>
              <a:t>كشيدن پس از استمرار در كاري، </a:t>
            </a:r>
            <a:endParaRPr lang="fa-IR" dirty="0" smtClean="0"/>
          </a:p>
          <a:p>
            <a:pPr algn="just" rtl="1"/>
            <a:r>
              <a:rPr lang="fa-IR" dirty="0" smtClean="0"/>
              <a:t> </a:t>
            </a:r>
            <a:r>
              <a:rPr lang="fa-IR" dirty="0"/>
              <a:t>سكون بعد از حركت و </a:t>
            </a:r>
            <a:r>
              <a:rPr lang="fa-IR" dirty="0" smtClean="0"/>
              <a:t>جنبش</a:t>
            </a:r>
          </a:p>
          <a:p>
            <a:pPr algn="just" rtl="1"/>
            <a:r>
              <a:rPr lang="fa-IR" sz="7800" dirty="0" smtClean="0">
                <a:solidFill>
                  <a:srgbClr val="FF0000"/>
                </a:solidFill>
              </a:rPr>
              <a:t>اینرسی اجتماعی</a:t>
            </a:r>
          </a:p>
          <a:p>
            <a:pPr algn="just" rtl="1"/>
            <a:r>
              <a:rPr lang="fa-IR" dirty="0" smtClean="0"/>
              <a:t> </a:t>
            </a:r>
            <a:endParaRPr lang="en-US" dirty="0"/>
          </a:p>
        </p:txBody>
      </p:sp>
    </p:spTree>
    <p:extLst>
      <p:ext uri="{BB962C8B-B14F-4D97-AF65-F5344CB8AC3E}">
        <p14:creationId xmlns:p14="http://schemas.microsoft.com/office/powerpoint/2010/main" val="338083394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0"/>
            <a:ext cx="3352800" cy="6324600"/>
          </a:xfrm>
        </p:spPr>
        <p:txBody>
          <a:bodyPr>
            <a:normAutofit fontScale="70000" lnSpcReduction="20000"/>
          </a:bodyPr>
          <a:lstStyle/>
          <a:p>
            <a:r>
              <a:rPr lang="fa-IR" b="1" dirty="0" smtClean="0">
                <a:solidFill>
                  <a:srgbClr val="002060"/>
                </a:solidFill>
              </a:rPr>
              <a:t>من چه چیزی می توانم اختراع کنم؟</a:t>
            </a:r>
            <a:endParaRPr lang="en-US" dirty="0" smtClean="0">
              <a:solidFill>
                <a:srgbClr val="002060"/>
              </a:solidFill>
            </a:endParaRPr>
          </a:p>
          <a:p>
            <a:pPr algn="just"/>
            <a:r>
              <a:rPr lang="fa-IR" dirty="0" smtClean="0">
                <a:solidFill>
                  <a:srgbClr val="0070C0"/>
                </a:solidFill>
              </a:rPr>
              <a:t>خبر خوب این است که هر کسی حتی بدون داشتن دانش تخصصی زیاد،با داشتن درک متوسطی از بعضی اصول و اندکی مطالعه می تواند چیزهای جدید و مفیدی را اختراع کند. تقریبا هر کسی که پافشاری و مقاومت به خرج دهد چیزی اختراع کند. </a:t>
            </a:r>
          </a:p>
          <a:p>
            <a:pPr algn="just"/>
            <a:r>
              <a:rPr lang="fa-IR" dirty="0" smtClean="0">
                <a:solidFill>
                  <a:srgbClr val="0070C0"/>
                </a:solidFill>
              </a:rPr>
              <a:t>بدون تردید همه شما تا کنون وسیله ای را دیده اید که به خودتان بگویید "این وسیله ساده ولی سودمند است، این ایده ای است که می توانست به فکر من هم برسد".</a:t>
            </a:r>
            <a:endParaRPr lang="en-US" dirty="0" smtClean="0">
              <a:solidFill>
                <a:srgbClr val="0070C0"/>
              </a:solidFill>
            </a:endParaRPr>
          </a:p>
          <a:p>
            <a:endParaRPr lang="fa-IR" dirty="0"/>
          </a:p>
        </p:txBody>
      </p:sp>
      <p:pic>
        <p:nvPicPr>
          <p:cNvPr id="5" name="Picture 2" descr="http://t0.gstatic.com/images?q=tbn:ANd9GcTlE_c_wUlD0R60LqNqFrV5cxfqqOkEG_lgrRJkP6Dhrk0BvbX25g"/>
          <p:cNvPicPr>
            <a:picLocks noChangeAspect="1" noChangeArrowheads="1"/>
          </p:cNvPicPr>
          <p:nvPr/>
        </p:nvPicPr>
        <p:blipFill>
          <a:blip r:embed="rId2" cstate="print"/>
          <a:srcRect/>
          <a:stretch>
            <a:fillRect/>
          </a:stretch>
        </p:blipFill>
        <p:spPr bwMode="auto">
          <a:xfrm>
            <a:off x="609600" y="1676400"/>
            <a:ext cx="4740361" cy="2057400"/>
          </a:xfrm>
          <a:prstGeom prst="rect">
            <a:avLst/>
          </a:prstGeom>
          <a:noFill/>
        </p:spPr>
      </p:pic>
      <p:sp>
        <p:nvSpPr>
          <p:cNvPr id="88066" name="AutoShape 2" descr="data:image/jpeg;base64,/9j/4AAQSkZJRgABAQAAAQABAAD/2wCEAAkGBhMSERUUExQWFBUWGBoYGRgWGBwbHBocGBocGxgZGxoaGygfGholGhwYIC8gIycrLCwsGB8xNTAqNSYrLCkBCQoKDgwOGg8PGiwkHCQpLCwpKSksKSkpKSkpKSkpKSwsKSwsKSwpLCkpKSkpLCkpKSwpLCwsLCwsLCwpLCwsLP/AABEIAMIBAwMBIgACEQEDEQH/xAAcAAACAgMBAQAAAAAAAAAAAAAEBQMGAAIHAQj/xABCEAABAgQEBAQDBgUCBQQDAAABAhEAAyExBAUSQSJRYXEGE4GRMqGxQlLB0eHwBxQjYvEVMxZTcoKSJENzsjRjov/EABkBAAMBAQEAAAAAAAAAAAAAAAECAwQABf/EACURAAICAgICAwEAAwEAAAAAAAABAhEDIRIxIkEEE1EyYXGBFP/aAAwDAQACEQMRAD8AoeOmkUrEmExMxISpLkhiDXuDeNcZIVMXpTcuT0Au/wBPWGOFSqYlIbQtiCRQK/uDWPT2je2q2ZZbaQ+zTxfLmYdRSoiY1UGh6Nsa1psIoCiVE15k+l4ZZhlaipqMKO7MeZ3YCA84yEypYVr1npatgNz3+UZ+MY3XserYNPzpa5SZIUoSwXKXo+3pA2MUqhJpzfkIny/AOhVOMEMAa6dy3qPaN1YI1N0tdq/ul46CoPKmTycSpUpirSHZ61N2psInw3hWaqYlCVoKlgKBOofEHdiPlAeSqClpf/bl8SvxPqwAi4eF5U3GYorSGSkhSlbJCTwpHNXSFm6KQi2z3w7jgjRh9NUF1JFdcyxP9zWHvFszmYZUtPnyVJQvhKmBSHsFMSU+oixZVksqW8xKEhSi5U3EXrfbsIzOs0RLQpSqpRxEc9PE3enyjM5W7ZvgnFUkcY8QY1CcQsEAkhBBJsdIdXIk9bmFErFhK1Moly9LnpWgHPeGHimamZOmTUB0qU4rVAUdSUhN6JLdCPSEhwpGriZTPpoOEV5u9qNGtPRjn2Ezsd5a0gFVG1aSxoSCl2avaC1Z0pikPLCwUM54QetrcucJ5uJch0pKrHUGPTcVFnjybMRYkltki3u7x3ZNoOxOLSFAu7ADlbttE0zFhKAp6qHwg1FxXl9TCEzBquQnm1W7RtrA3/M/lHHUy2+GJ9FrL7Cltz+MWRGLLOktShEK/wCGmWy8RKnAlQUlYLJOxTS4O4MNsywhkzShIIspPYj6OC56wjaboONVdkOJEpWH4nSoKb+1TByaWoz7PCOVls7SsIJMtIK31UBALAj3rDiVl8ycFEAHlUBnuQCeYv0hRmuaKw8lUqWttVFq5tZI+ZJ3PaGbrSexFG2Lc3xvlyykl1Kpe25YXs1fbnCFM0qPD9fzjScsrL/P6kvvBeEwlbdgaf5gpFOkF4eSS2tSZYv37M8PcmxsuWfLCz/UoQUsxFiFAl4iwWQBQchPZifk8NMowqFKZUuUUCjlAFRsGqw5PAUQKf4WDw1nspJKFrSlRsSQx6PsYLzrxYiWfLlqSVK4VLLkIehIa5EcxxSUFZ4DLCVEFH3SCWDG1PT0iX+UHxEMD+oJYbOPeF4rlbG4s6p4VnYIapWHTMmTNPHNUj0ufhB2EB5jNVhZHkL1BHwoVX4eR67fOKj4czRcpYTLUpGsgKCSW5ud+FOo+jbwhz7xdjFp0qnrXLUXAITsaV0wk6bDwdFnwGXGbMaViGWKgKNCOnOLXMmlbDEyQvSQQd3FiI49hs1QubKUomSUkBSkuUkO7sKj0eOk5n46wqZbmYFqZwEcT8u3rC8RQjNchw89Wo6pZO4b5j8YQTfCmmcka9Ukh1KSWUOjRWMx8aYpanBCEH4RpFu5FYEmeMcT95IbkkQzgw2dXw8yShIShwkCgJjI5dL8YzWqK9CYyE4yAdFyvIlplmcqW5mAKJDHSkWBFxztAk/EJ0kilPqNucWXwdg1nW6yEMDpcmr0Lm1H94R+KUypM5ep2IcJZqkVbo/LrGpSt0zJKPtFAzBS0qBUo6kk0FHPWlTGkrEic2pWnT96rnb2r7xNmecA/ZGoBgT+9hC/BpYfusGRRdWFzZPlzCOVHHv+UDZnmIKRLQ5f4jz6CI8ViCBs31pA2DUxcivM2HMwjkOo+wnL8F/VSlWrSCDMYsQLkPYFub1jpGXeLPMCcFlskygXCpiiCUpbiUTzZ6m5IjmuMx5XQUR8z1P5R0XwvJ/k5CUSwlU6ekKXMd0pSapDjZIuLk/KM3o14E26OgozsEGhSJfxEhma1L1Fe0Uj+IOOIw5qONnfko1fvDOXmktQACjMCal//dmk0HUA8qCg2igePc0Pm+UFFWmqiBdZuB0ApEYrlI2ZGoxYlUsaElkijEniclyNqfoIPyfE4czNEzDoGsUWFKBd6AAK0hJPCXqAXiv+eqrkhxufk24jBiyxCxq5F6jqC92p6xrPNosfibHSdCZXlLTNQWIKgQlIJDMKvyN+7gxWp63I0aR6n3rBk9ZmgKUorI3rqbcdQKGlnPOPMLLkFCwtUwKpoKSNN+LUGchqBt4KVI4UveJEda/v5w4wWSSJigkYiv8A8ZbmzuKweMnw6yUiYZakcPFxBR3W9NI/tZ63McGgv+HubeTNmLHCNICjdnJAUxIcAsD3iy+JJswvOVoUKDUAS1LED4QYr2XZCmSoKTPlksQQxq+xemmLNksolZlFaSkgakh/hf4QVUblyibW7O4v0VednE4SCmWtOj7h1eYKuasHS7lqwlzWY5TxagUJNUszjkfkRtHQpmYyZuITJMsEqUwlSwGTfiU1SAxr2gbxl4PmTdKpRCvLSRpLWejKappueUcnW2MlfRzmUQAzD/MS+U4elK39Ga8ezJCkkhQ0kXDN7iMQ4/WKXYKY3yKeknSoqc2dRuLi/b3i95ZlyQHSkDsGjmMrFEGtacmZ63Z3jo/hPOfMQAoMoAH0NH6PS/OIZIvs04pRWmCeLMhcCckVstuWyu4PyMVdBVwoY6uIAc+JR/feOsTgkpYsX23PpFUnZYtE1AQEgKU5YVKaajq2elLUgwnqmTzKtxKdNkzdKwApKm08QIoq4L25esF5VlqZsoImCrfOHR8JhSyrUw5FJPN7GzA2jZWWpkqllJa6SKioPxFxSoaBmpxtB+O3yqRz7OMqVImlB6N2MBIll6O+zRefFOWmZMCgHdLfOCso8KJ8tz8f7aIrN4/5Kv43kyo5h4fxaZKJ0yWfLNlUN+bW9YTrfrHWcqk+QteGmK1S5iCrQ7gBViH6/WKtmuQS1BWj4kn9iDHP6YZ/G1cSoJWWjI3XJKS3KMjTyRk4M+iPCucSDJJlrBUq6RcNsRcX3im/xHziUCkkhaw7IeztUtsLNFDm4lUtZKFlKjThNS9xSAMSg6tKnex1bE8/RveHcaZljFUazp5UrUTU/ukYcUWAEeYnDhFHc9NohQlwaVuPSF37K1ZKZalGvYRMjAKJYkCIZaSUvy2EbTMUtJ/faAdRk/DlK9IILb/n1iwY7PlBA1MvSiWhLcKSU80i9OfLrFaTJZJUT26mJZGGURrFWu23eO0x4ya6LB/xDMKqBlMNJIAKAbhIBYdzWkV84/UR5jrSFFRFioqu6metKwXIUNJ5santzhSQRBUUgubl2SzFhRATYCjlu5/SMCjux/e1LxtNkpBodQYVDhizkEH1EFy0qSpKAnjcDSoBQLjhDc6sw6bwyQDaThnK5aCCCQUVDhbEpau4BSW3I6Rv/rKloly5xK0IIKbeoNHIIpdw+8dV8N/w2RIw6v5lCZk5elSZibydDKAQVBipxVwxZrQB46/hpJw2ClzsOCVBZ80rIUoiZ8NAAAyg1B9uC+gFAx+WplTJa5b+VMGuWTUhjxIJG6T8lJO8NcL4e/mV0LKCBMawUCwKSfs1F9oIy3BKOFElZACiVJTR2LJCxRwNYAffqI38N4TEeePIlrmKBCVAJdqsoHZLXqRaFi9jSQ8weUli6An4QQUjhZCXS3619YSKydJlzJrl9ThOolhQBBD3P5CLVi/AmYKCpkyZJ1fEmUFLILAcJAoTS9Xp6VHM/DOMT/Tmsgq4mCTxdHAqBSjxWXl0TSG2RmXhtRSxmqbUaHT0pYULDoItGBzpCgATXd/r1jmsrwZiRMITpox1JVsbECijyZovWV+BsQABMny1c+BT+hBHzERyY3I04ZxgGZp4ew+JqpI1bKsR6iK5mH8NlCsqYCOSx+Kfyi0jwtikH+nOSU/3UP0MSIlYiWD5o00uXI90gxBqUOjQ5QkrKVl/gFKSDiTRwNKTQp4gSVNQjhP+YYry1MiZLCHCE8Y4qFTEgrAZy5ArRmhxiMZTUGIG7gaiKOejC16QOnEBQd0ltnqKUpX694Xk32ZuFs08mjqDl6B+di4v89mjaZNIZXCDcByQTYg8xSgI2jZMxJo9Kbt6OT6e8azgpXEHZgBSlOo77DeGS/R6QDMnlJUeECti17FmoHbePVrM1CFlJASdLPZjdm+HkSfe8TTsM+xDVN27Gla7QBicWtTpZWrYqJqB8Ol3euw2gyVxo5eMkwhZBuIklTawNJmgitxG8s1v6RhenR6alaNl4UajOUolQATawB594ruCU61gm6j9TFhxGD1iij2hZKwOldID7OFmK8M6lkgXPKMi1onBoyKfYT+pDI5LhpA1ITLQbApSH9w5Jjm3i3DS/wCYWuWrUCz0IZQoRUB6B/WHc/x3i0hctKigWf7QetDt+sVPEz1LqbOXJq53v6x6x4Ki0xfofm+36/KJpWFILq9q/hEs9TEUYEAt8vWzxGlZ2LCJNl0jaXR9u34QHN1A/TeClzCH5tTaAkqIu7Ry2cyZCDc3gvBzjLLpqSCK/jGuHZXSJZUsOwrDcREwjB5QqYlayoABw25JGyaU/KITkVwJ0obNM1S/mtOh/wDuhnk+IShRJIdtupg3GYuUsWejOd3gyCmxBO8Pz0p1GSogWXKZafVSCoN6iLV/CXw6mfj3UAUSkqV01uBL9QST/wBsV7B4NUmYiag1SpKmBYkO7OOm8ds/hyHkz5pJ1TJyrkFSEEAy0q3fSoGpsRATsLRZ1jUQkVSHf0o3vq9oqv8AFnHacCkAfFPl8JS+rSFKZrMCBFjynLBJJIWuYDYWZ73NSesUX+LkmeDh1qmAy9ah5YAABain3JDitKQ0jktlHwU4ony5s1GtIWkqSVOpSQRw8IH2WDWtaPoROgykqlAaCyhpDAgihp0j54ncQt8/3vHSv4V+KHlfyc0kkf7RN2qSg9rjoSNokikkzoSsK6Q8AYrLPMleWCNSCGJrwk29Uun0HKHCKjpEKmDLcadyLMTeDbJopcvwpPRidZVJMo6uEJUFMRTiNHfSWtSD0MlTNUVPS4+oixISahT0U6VncGotyqk9hFS8QZ6lK5iZOnUWBWWISANvvKcmG+wKjYDmWdz5c1SD5Qls6SgkrLjhfZJB53hUc0nTQEzSdDaSAGfqodh2iMpFVH7Rd6160fevrGupLuPrS3zjPPJZpUKNJOCllDIBahKlADa375xGjCKCtI03IAFAeSnJIcmlecGonMNLaX2IYAfl3eNZYSPT4SNudHt26RNHcWC4mV5aihgq4SoNoYtdQBIryG5rGwxhDcAW1dKSNnqCpLkNWv3esEpCAWHvt7H90gPFJOpwAeqg5L/ELtWv7eHWxOL9gc/FrJLOA5bUSVUJZ6s/5wvxNnV+I7Q6nS06aByHdgHIP9x2FNt4CXMQzKlhmu6nLBhV6F+gDwbHQs8tYAIcndt3NABQj2iP/VWveC1qASFauHUwCqgKTUcQLWL7b8oTYzCy1M5LmnCQS5sTsAKXu8SyY+TspHJxQfL8RgFjB+ExAWXhVkmU4OaPLnGbJmbTdQKDWxSfh+h6QRgctmylqlKrpsoWUk2UnmCIlLAx18ldsdeYgRkaIkFrPHsV+iJl/wDfP8RTs6lMtVhX3tCqagulJoD8tz8oa5oNU/SosKP2drX/AMRr4swyZa5Zls2i4q+smvsPnGuL8TPNP7GhCqZqUpRoKADkBQD2jZMw6mA+pYc2G0RuOkE5bIMyYJTF5hAu1A5INCwIb2gLbHI5+HWQTQhN2qzcxcdzEUouRR/3WLJgvDC0LqhWg01VKk3qCgj2LCHH8jhX/wDUaVOnSk6RLUFAsdZoA7v/ANu7mGpxQUuRQ1gG1BSp+v6RPh8KqhuOXMbiOjL/AIayFJStClBJJSRqCmI2LsxG8JM58MiU/kl9CBqb4S1Lg/E1S0BulYYxt0hCnAFJKXVQ0NGI26vBqMKEVv1P7pDCTgVLWwFSQkUJJIAB0gAlVavaL14Q8FlGIC8XLARpBlhTEKWoigSCSdIcsQwdzCW2PSSNPCPgZDyV4pelU1JXLkpZ9DUXMVVncMA1SKvF/wAs8O4eRr8iWJajVWkniuxLkub1hPiPD4lqCwJkyapSUhYNEoSnh1fZQAL0rRhG+I8WycGGmTTMXpLkaT1D1GkVYPWhitUtEW2zXxHm2mUuWiYuSSFJM1KTwFqsQGSQ4qfkawixU84rL5X80B5iCl1k/wC7oQtwgCqVGjktYndop/i3x1MmhISEol3SGufvNdV7mlaQuwGcqUlIMwr0JNiTpSS6qNQElz0aBN6seCXsbSpCG0qDG4LC4G70jbLQuTiJc6W6xKmJWpKQ5YEhVG+6VWpC2Zm4KdaETZgdnAoDyPI92gjLV4iYQUyhKcsF6qg7EgWpvs4MSSr2Ubvo76nHISA6kgEPqcAMbFyd9oV4vPZUoq0KTNBqUJIdJNyDbTuR6i7RQ8BImaSqYXo44X0h2AD8RLMXcC9InmTUNRi1FJGz2cbE3jpOhIw5MIzrN5qxpJIQ9EIcMDSr/GO9KwpWhJWyQTuSsF9RGzClSQ7bOIPxWP8A6WkoCQVBIIB2sVJeo27gkQhXiiVukg1bUKOLPWpowa8RUmzRwrQR5BACkkhyaOfpcesaFCkVY83r1at3idCyRX5mjn6+0aTpoAqAk/PpAsNEcqdqLkqfcExIkglgDUi7N8nLCB5intXk5FLxiVAC/taCALl6QL12/QcoknT2s21Wr36Vq0KZanL/AL7UghOJO9rB/q20d0cETsQkndJFnse3J/xqYGzSeCVLXdQAcBqtQKawaxHLvEb977CIlzFAaQkaWrqYipvXq1oZMFAq0niGlRQw4kEEak1SoVsOJL7gk8oVy1JKjqBYAnhAc0LsDSjPDyZpSkBIUlStK5hQQSN0pDkHTUKpzAO0CFSlKGslThgtRQlXKirr3GlV/nDWLQuweTKnTkoook0Lktu6ga25/jD/ADNSMNPTKl1SlAfvU/O7CAsvzY4cKKNIWu5oWHJOzbvAEwqmqKlEuS+ompMMk/ZlytPQ8GZJ5iMiLD+H+EPfd49inFGQD8TeH1ImTJ+kk0tYVqfakBryf+Zw6imikAjioHHEQ+1wPeOmeIJqUypqixTpJPsYp2GylKZhKZn+6E6S+6h/USU7lq+o5RDHLVM9P5GGvNHLwm4NxDnwklsbIrp4jV2FEquf3eCvE2UpQta0K1JGnUWaqqOB93VCJIHJx1o/pWK3TIJ8kXaVjsyXPMtK0oKyUoAcpVoBJMt0qIcai5INRyjTEeGsVOUmSZsmYo/EEvwAAF5h0PuBzJMVUS9P6U9m2g3AzJstWpM2Ykn4ilagSBzILmm8UWRUc4Mf4lGJwDy1T5SNZBVLCyKAcKykodIYsDR26QoR4pISpOy7l3vTnY/hGk3DzJyipa1zTuSSabcRct6xucmlskFLqY6Qku5epU3Lk5NGYVMI5Rl2ikVKLtDjwVneIQuZMw0hU9wlCiyilIuxCSLt7AgXMWLFZrmBUJhw8uVaujQ7WDlT+jtzEVbwwqbgp4myVELAYy0uvWD9mYLBL1c2Io0Ns7zpcz+pjMQwP/tyzVvuuAAOukesUTX4I1s9zPxFPxC2mNNmMxlo/wBtA+8og6QevXeEWY5giV8RE2bshIGhHVt+5j3+emzQJeHR5MkFupffv1vE2A8OpQxJClHrcmwftEpTSKqDYmlYgr+NCVKuCsEvWrcvTkYcZWkBC1aEJIIAKaVJFGatHq9oJXgOTUB3sHdrV/MwdLkpEpgB96pvyalGiUplIw2TZFmEpEsheHTMXVRVLKksk2B2Jp89ofpzGU2pEgJZnZTl7Jfhr78oQ5fIlrCVKGkH4tHVwC6r0YMzBzYQwmYRcsuiigdIZqh3DjsRzgXZ2goYxRc6uGrXqKsAPxgBGIsAljVRUHFRXmx7q/CDBiVuUuSKgqBb1c05RFhcKFzJdiSWUAXtQ0sBQ/pCzdIeKTYwzLCKVJlH7OklTbkqBvWEgllyBvzf8otmYT9MlZ2SQOfsBFVSlzrSHJBfYAg1F/8ANYz4G3ZbLo9QFAMHHXmP29Y8nA0oWvWu1q7QTrs4r0P4Ri23ixLs0lyQa9a2jybhAQSdJI+faJEyqljSz+n5xpNQefuN/ekAAGcMAeX+fnGaWau+37tG5S29u8eomVL32an79YIdG8ssa9a7Urt1YesQyVDzAhSqTBpCRUguCCQ9E0Y712DxrMfc6uQJcez/AFjyXMVrCeJCQ4ZIDFRpxFgVMfSkFMVg00KKitQluXqot2ok8mo2wjzD4IN5mk6A7F3SS1kkxoEpdKiDpLPqFCBuwLmlqtFlzfPZEjBqKFIUAlkIDVUr4aXvU9oayOR6pFCxs8EqXOOhKdqP0AAqSY98OYtc+YVgAIR8KdyrqdyBtCfFZVMWqWkklS6hIDqWpV1VLAbehi/+HfDf8vKEt3VdZ6nYdGpFU2YpugxMtw5Ac3qYyGiMGGjIayOwbE5hLmysdJVTy1Kl1LAAoBB9STFNyXxFLGHkJWCuZLUoLFlApP8ATW5uwKhfnB2TZl/63HFQKtdQEjVWWWdh/abwnwMoaQSH1KezUKn+kThA9X5GWo/7Gs7FpVJxpSlkeXLKUlv+aoAV7wqyfKRiRMKCErSAoD7zkghTDTsaj8YKzRkyMTpLahIlN/cVqmb9E/OBvAueycNiGxCFMsBBmBRZCTXUpLErDgMxcOq9Iokm9meD8dAoyn7xapDJTocp+Jyo2G5akRrnhyZaAWprWXFN2DJANKVh74ozGVMmqUFhKA6XABVMAP2gLs1Hq3aK9MzuWGSiSZhFisU7szDu0FxRTkG4GdOm8I8yYOSWRKfmWATTmILn4dMr/wDJnoR/+uVduWtnPpCmXnE6YoJmakI+5J0hVbVVQd49ygf1dUtAKqkGaQtY0vYkaRY7FmvAbS6O2xjj8XOTKHkSfIlLqlS6KXuCA72epgBGWpIQpZKlgq1kk1qNnYNUesHY2YqbOWtaiqhIUaqUE8KABVqN7mIcAlNSoPQkDUQAb13a/fnC8mPQ2w2IADM1ADsBBEm6gkFIfkDxWTWih+XaIpM9VQUI4aFIlgHlRx2g+ZKrpSigZm5EOLMHardREmUvR7IkIEzUhD8X2iHc0IG7VHWsPZWQkjzJqgnkhIDter9a7wuyyfLkJUogahQW7ktt+kBYPNDicUiWZikJWoAm7OWgxVgbpFiZCKJQkcyQ/XeJROVR9rdNvaLfl3hqTKSUjjVZSpgBJF2awHKG0/Ay1gBaEkJsCHajfSKqcV6M7bOX4iWlV023BY/pAuXNK1KCSVG3Fb3qXbvHUZmUyFjT5aWPIAHu4qDFfzTwghh5KmU3wKLknodvpA548ioZSlF2VSdjnlhBS25fnyBBswgA4lizFm5uWPpaCcVhyFaVBiklwfmDCb/Ux5q+FKmCUsFcQA4lEPQ3Ygja4hZYYwVxLLLKb2GJJqUl/wC03vu23a0eLmnTXart8mcl9uVIOwWCRiKSSvV92YNCnI2WCUKetHBiKbJXJVpmIKT1S29WNlfusSHQKZpKXr7fp+2jdCwA4avQOXj3EYmtQClrtWvf4T0MCs1Ab/TvHBonVPtvR6bE86xGuYCKGnLlGqlBizkeht3iKYsh69jTa3y+kA6jyTiiFV2rztYda/ukS4OeHllrzQLmwAe96qEBEBYJ2G5oOkTydKfJNPtKfV/dxEDkw35RxOT9AkwgJDlhYdCHc+gv3hLMy+dPM2chOqThUlSluNL7VNy7UGwg7HL83y5RK0icvSyEuoSweJkipU9OV9omzzMMKmSjBydaj5qUa9bISAp5g0iiyXGpR3FKAQ3J6iiLitsM8FZOpKROmajMWGSVV0I2A5ExbglomwmeSlyly0JYpACX3AYBQ5doECm3cxZGGa2EBfePY0TMDXHyjyOEOaYccRNnJJqdySQ9yKt1hmjEIBc1arfh0/SA87yxSNRCSCS7hJYAAksAaO4rySYS4XLJ83U6V6QHJZgXZgHZ3fnSH5o0fXKTCPEE4eYUndWvl8SQEsP+kO/WBE4PhDqDGzP2ts/4RYJfhgzP6il1CWISxqjh/wDqE0uTtES8vW5CkhZsQU6Tt8JB5NQ8+kTcrNKhSod4DxPJkYdElOGTNUQWn4ga2DuWQAAnoNQtUmAMyxZnSEIEnDyE61zNaDoKisNZRKiAPuuDAGlYnfEp1jT/AHAMADq3aobdhvDFOUFKyG1MxWskhTkUuTWoLkhqRzkOogeAy6WUKK160pLcAJKnuxLUdndh12htl2cGUBJRLShE1CkqqdROnh46Ekt9lgHYVguRlZmpdcspSyiFa0kGtH0pcks9vW0T4LIkpUFKSXBBBSrUzX1agyr2v84SwuJWvICH0gJNmJNAalyouGpcPbvBOXyUqOpSASgjSQSly4qoipGxbsYIzDCkqCDLtTzebBirRRjQOPrBWVyhL4SFa3N0EvsUBnDHZgLwLKUBzErSsl38xwXPxEl1Dnu7c6iGCVFwtg4GgjtVJB56ffT2hurKQzrkJ4hZc00/7Uy3f1jUYFCDxygymo6rbEBTuKQ6TaEdWB5ngCrDqKUq1LUCKEDSxt0qB/mKrluJ8mehakhQSoEpO7F47Lg0pVLA0sGoC0K858H4WeaPLmNVSBT1Fie0ZI/J+q1NF54uSVFjybxfhMQoCXNTqVUJVRQJqU1ufyiwzKiOA4rwdipC1FAK0j7SfrpuINyLxpicPPClFSwBpKFlTH3ND1i0XjyqoszzxyXZ2xEutmit5x45kSJ5lrQvWihoAKgEM5qCIX5d/E/DrX/UQuWW/wCofJj8o5l4r8SpxWKmzFIdKiyasQlNEh7Pv6x2HCoKidbLT4jzoz5xmypKikgC6XJAZ2B/bRR56J2talPL1KKrVqebUiKdqkJCkLVWyFXHUaaEdY3/ANWxmkFA1BnY8VukaZSitNjxhLtIJlhTpUZjsQxCnIN3ZwRXeDcLj1oSpKJhSHGoKKmUCaf0yWNjUAF6E2iv/wDGrUnYdL2JZj8xDPJs0wk2akaVS1ciSAwqRAcE1dnKY4Rj0lJ14cpUGDyVKKS33kKBZ7UPVonl4bzAoyuPS+sBipIuNQ+IFt22hzKwUg2U/RRcexgXEeE7Klr4xZf2vQgiMrdF6FSp2kpJ4VDoO1XdwxYu7vAszEBPxBwWAY1tTqWDDcw3xWBmKToxMvWk086SQJo6qQaTR7KgPMskXLQFhXmy/wDmANUgBlJJ1IL8wO8C0ASzAfMZ9JJDAWBJp+G1oNx6lCcpEtRCJcsIol9QZyX5Ek29oEn4ckpQmh1gAgV4lBqvES16sQsOU6lKu9KsQAA5q9ALMN4Nk5dgeZYxaNJllQWSUAgmgUGUOgjbK8oACVTGGguFGznknkLuYcrwaZAKpgGsopLYOAqmpQ+zcgc4QeMcxACZaaE0LcorD9M+XUqHWXeK5aZhCUKmJFCpIavreH8jPZK+aH+8G+dopOCkCWABSjgwxlzvV79Ys03tkeKZchOTzjIrsnLJpSCmWtjZtTR7C/8AQfURZZmCVkawQU2VDObl50kFaabh3LPWlK13vTZ4qycaNPCQ7PTk9IdqWwUFVSNOskmmpykMUtQOQBdvWJyfs249aDP5dm0KFUu4e1dVBXUwBr3D7EpwSFuV6C1UqUZgOmy3ZIvdi/rAEmclJIdQqHILgkAMtkj0LUIFecarBQrh01BBUQ4O1CFMKfrE9j7sYLwaUoZLBThNXZTszFXECGcPYgnaIVZkNRdKilndVVWA0nTcWqX72hYmc+4LOAWdty16ml7NeJBPRoqlRYJqKDiNBSpDau+n24YLwMxSiQSQARehLEudVn6WtB8uUQolKBuXJsBeuw5VhbJxGlJKanh0gAMXPuwFfQwT/rGgMrSg1ZgV8mBArapVbaCjgnMFgJJmMBW5FeTc+jc4s3g3w2CgF1CxLl1VqEWoAI5/KnlalTDLXONQFL0oQmlkpUqn6xdcg8WCTOShZAlzCAonalC702HaClbFk3WjosrAoAYJS3YH6x5icChYZaEqHUA2tG2HUCApJcHcFwR6RvNNIeUuKszCmZkKUv5Y0g/ZHPdq/KK/mmHnJLCQQHYLURR+TGLcZqhEGPw4noKKp5K5ERjjkx5ZOls0Qyzjp9FIl45aaTVHoE3HcxLjMBhsSnUwcCpAALDc/veFWZZWrDzlBZ1FnSRYvv8ApAMyYRQH3+kRzfET8oOn/g3RnfY1V4AQpOuSsk0cLtXqA8VLN/Da5WJ8oSwZkxR0AOUByzuasOu0WjKvEcyUtCWJC7q00Ae/tFczbxNizivOKUpAIoXalHu4cRL4+bPbj2GeFX5dCjy0y9QUoFaVFClAO5B6tSrCm0EJSpSAKIcMBuR9rraAJ2cmbOJloC5yyTQcKXNSHt37w8yvw0rUZs1ZXMINR8KX5Pc9Y3LE35S7JvNWo9FQwM+YkgyZbmodYoewI5QZI8MHV5iydXRkj5RbZklKfhHq1P3+UKsSipLlT2Bt6DlakaG7Rl4pbA0Syn4Zykn+61qVuOXrBEvxBiJVAtKzvdx3iE4VxqWSHqOg3azU5veIcVMLEggi/wD8aqU6A3ANK9IRwTG5sc4T+IKwWWjUeW/teHEjxvhlBpidJsXHyPSOcomKSpySEn1pzFXgr+cCkKBCgogAMU1YuXSQSU6QzDdonLH+MZTOgIXg56gp06gXB6guN4kkZJKlLVOlKBUoqNagFVSQOccrWoAhrAizvs4pXpUxZcR4uMgLw6UEolTCPMqSEqNz1DkCtWAhfrf6cpxvY3x+SB5s6dN1qUhkgBmKapepcuBHMsyxBXPBVcED5xYfEGExUuYh1+dKmDVKmSydK03e7hY3SaiEc7BuUrZSSTQmxINR3i+J8dMjmXN8kN0zyUgcotXgjCImLUpQKtDUajncxUkLANYufgjEhK1ywzqAI6tsPeNOWfjSMcVWy+hQjI0RIW1/pGRhGOQZeETceoEOnWtSykcIAJc0snUQLbtFjzPLlKUuYjTMZg2k6wAkVSLqDmpSPs1aAsPiPJM2fLlj+qyn1VD10BhsXJFHbtEEqayhM1FKVHURVgVXIU9ATuC4a1ovLWi8NbDcFKJSCAtwdLnl8KQ6bAWq1D0j2VKAJtuCHDk7ENvuN/eNZmfIWQooIqSo6zUinGzHQCwqxgrFjhCgy9RoUpJKaUcjc0AJYNuYldlkzbEYeWHJ4mLOVbvswA9HbvAU3EygCHGo1Fd7DhAdRqoADnHk3CKmA0JdgCVksWs1hsDXeJMDlKAdShUmvS1nDAjaHoJtluAWpiklAF9RqbgOizgPU8xSGM/CSglym93vStT9BEYWQFUUrc8O78wG6dWvBBlgpckLswFaDnRnDbGOOIcSUhPC4G1bRXsbiSrhD6waODXp3+sWPEzHSRqbqBtRw59feB5eFCVoWKEEXHrXlCSm4q0UhBT0xv4C/iQiRIMnE6iEE6NKQSxqUsCDd+0dPwGZysRKTNlK1IUHB+oI2INCI5bjvDsmagzzpROr8Nlv94CxPMfOKyc5xOFLIIwxlh7HVMJKQpjp4g41MSyah9oXF8mGVV7/AAlk+M4s7+pMULOf4onDzpshUlloUwOqhGxNN0sac4rMr+MM8y1hctClF2IJADpYU3rxerRQ81zdeKmmZMUPMLVZklgAAQLUF4eGJL+SaSX9F0znxiuYsrWgl2YpqEps34+sJMZmqjpCX4i5bkOfKpEJk5kuSWUHBFQahuh3HIwVJ8mclgrQTsaA9iLRpULjQzyNvQxlZtrUBqK1+4Swqw2DRmMkonTNMyZoBYhIIsQGFTQvt1ibArl4cMZfl0bUOIEGhL3c9Ymw+TYdtYGuruFE9gGp150jN9UYu6Lyyykg3JctlSH8sPVio37PsAdoYT5pYtb069XLxrMUkBx/jmf8dIwqQp0gOWeh+cOTAp0pRfYPYi7GnuHgPy06galqts6Q7/L6wwmLLAsW7t3iCbIDUWACCGS5UxoaEUBD1feFOK/j5rhzwgBq8izno7t3MB+cuWo8TKBb4bv8SSGZSTS9wzNDjHYNgQ713DMz2NeZDncBrQLLwoqOJ71N9y7kMWvHWKwfEzpRIHkoB/sJDluRDHtWBJXlrUzEABQqL0LVBHu3pDI5cWdIXqFDqlt3IIH5wKMlmpBOoVajsaBrEQLE5xAZkgP0qG6tSjs1BA2ZzgZkxwXK1VfkWFPS8F4lCkpc02DEP61doXzcOpVU/wD29445tdhWS+IFSkKlrSJ0lTvLJIZQFFIN0K6iFyMSoKQkkgBQLPTv3akbDCTEl9KT3KPnWJ3lggrkpoQSULY35ai/tDR7Ec2g7B4DzlFOsJU1AqgJGwPOB5gmS1aeJKkm1iI3mpN03ewvekPEzErMoT+GYHSVG5F0uOe1YtLsimbYTNFhAClrdquov9Y9hinw9INVaid6n8IyF5R/AlcwmLMxOkg6SVAFrAMl7iydy8TqwiyCh1OED4WDhqgVY8AD0oVK5NEeDlKkhCTpBXbUBupl1flqDdfUQYQsslqFIYfZLtpsAQSD871hJMvD+Q7GyyVJSEjQAAzku6nSHu1iSaU2jeThgiZqkr4gWAAfU4qdgxOzWAeA05g4KFJ0gFnBIDamZquG4tNyxNNjETUebQk3DIOoVFf+sNv12haGSQ2wxVSo5tYVJBuqwp8+5KTNUHBDOQ1C49iWHQ8oXjEIDUJuwKRSrbOx9rbQdgVrfSUKYgl6bGxNnb8Yah7DpGiqRQ0Jo1qdRtaMSsuyiAGYAbcx1/d43DJSQfXq/QBokRoS3W1G7NHUcATVgj4aOwF3t6colTiEuQDYsHPKltrx6qRqU5b+0Wo16c/whLm88IE7UluEBBYkKUSOj7k9wIVxtFISot+FnFADU7Ql8YZwmYnQpIKRUDqdwecDZVmaTLZA1r58vyhTmGVzJkzVNKgmvw0cipSDz6dI83H8eMslv0ehkyVDRX5RBVp1BPf6vvtSBlTEhRSlJmKemq3/AIipi2/8NjRwprzFTzHyYwbl/hvylhWguG223OrY9Y9WM0ujy5QbKZOwOImEeYCAmgGlmerMBSJE5LMCS7pD0Bu+9I6lgpaZczWUy1Eh0gv9m5p7QvxhMyfqKUgqckXZ9u96xRTbE4pI59hs5nSHSvjRyU/an6xd/CmBkT0GYElKl7P+DxHmGSoUl2dw1RTpv3hTLkTcLVD6bt+ELkk2qDBJMteOyNSbAKbcu/XuevS8LZqiBofSmtXD8zuCd/l3jzLvGdQF+rxa5EiRiUDSwUB2MQTaWytJlQTiUAU4mDlxTdhXp9d4C/1VSiNJUKsC422b4QHYnkIc5p4aUgFKOJBJersKO3SlR1MKJuESgMt9IuEJCj2HyvXrBuxaojmY4kl1AlVK9BbrTcmIpqg2xNnFakh3Bs35R4iSTqVqJSagKoyRUA9ah4imJSEkgalEu4NAALAWqd+8GjhZjUcXEST+n6QunyiCNKm3DnlaGU6ctR1AJLA1qw250u1LQuBJS6+HoBUDkPl84ZLRJoExDaiQKH5cw/7o0QHf/PtBQSCznk/7O7QLNl/OnaOAzXfrBGV5SqetkAUNSbDv+UDhTW7Gjx0DL9MqQgUBKQS25IqYKRHJOkQBIw88TCkEhWoAWZ7d4IzjL5WKX5kqZxLLlIrXs7gwpzXF6g/L6RHgTL+KWSFcwaiHa5dE4O0WTDeD16RxzT/3EfKPYkw/jCclIHAW3Ka+rGMheLG2Jp6xMnjQAfJ1hWuiRpmqKi7bBvcemwylMuaCohMskEMSSVE8zTSCS2zEwJPy2Z5s0IQoBaqtQMqoDmjOYYeJcFOEmUmQX0q1EqUAQw4RcONqD2guGgwy22gLEDjBSGCSdKSLMWUepNa3ttB2Ak+YgHgZHDRyAdwK1IJvzeGHhpaCFeZLVLmKctMLEOAygQDqSOVD2hjKw6CSpMsILM4AAqRuNidi1oWq7K8n6QDK0p+1xDrtsR1f0b2gySEy0pA0uQOTg1oD6uWvSMxGHBIoFFnf6jmz0pGq5hcskh6Pfk7WA6Ckc9FIysMky6X2o94mWgXDGtWJtACJ1BpUTvqFhQEu/p6neC8IVLuNwBsDU3/fKAOaTpwSwoCbelPxiHEYNC9QUH6G9KO8a4jAnUHQFaSySSHSSf7qCJEy1BkqSU1DXLG4YpDXcchSOOMyvL0S/wDbDXPMk8zqNe8EmSmYlJozVcXcV/zEJ0JLgAnmWJv7s+0TSksSQsKSW0pD0A+nb1iMoey8Z+hrl2DQkEhII6R7mC0h06ST3YWdo8l4lk3b033LwPjpyqBybPSo6AnbsYXHB8rYZzVUgNUvUOEtt6RMuWAHqadz3fnEJWdwwYO9r8hA0wFXMbdXe37pGhkCSgDg0ar0Feg+184CxMrU6buRQ9hWm0bYiYzBKVKAZyANg6+G/Pi5Vs0Sq0ggj4mZqAFiXJPya9oaxWV7MMkZdEjhu1jpYFiN9oBy/NMRhydJUQH2expV60iy5isJSrUX6AvWjmsKDoWhTmo6/wD9N+MB+XZytdDvBeO3UEzklBa5P58+8N1YDD4gcCmNwQT+/rHO8TKNXDAnV77gwPgsxmyTwqIruDEnja6HU/0tud5OuWgpCAaAOOQHTcwhkSFqOhKVqL0S1VU+QBrXaLT4XzqbPB1AaE7nf0uYuOBwUtIdCUubkC/rAUvRTh7ObjwTPKa6U06n6Qtx3gnFJClCUpaU1JRVubuKR2NaRaFmc5mlajJT8MpgRzWQFF+oBHuYZNrbA4J+KOGKk1ZXDUOS7Vb905GJ8NlM7FLaWnUwZ3ZKABQOdmsKx1nC5VLmrQCAXNXHv8oNxEqWEluBCATpSGASKs0UxeezPmXDRySZ4V8ojzmJWHSEqJFKVYCu7RYP9OStCdiEiNcWk4iWVvxFZUP7eSR0Ao/QxXJuJn+ZpWsgdLfSKySSpGCTctjfFZUEgkqe8JDhSkulJfnDeRPcaS4P73iUpAvtC3QkZOOgAZbif+Wv2jIt8vOJRAbS0ZC/bL8L2WzGZfKZvLQ1Psjp0hUrLZVvLQ1fsjf0jIyDIouiOZg5YQtkJoktwijAttHmWJAw8th8SEv1oDXnGRkFAZvNw6SwKUkPYgRp/JS/uI/8R16R7GQrKm6pCRTSGYbCPdAqGDGMjIBxmJS/vGihYbVLesZGQWE0ElLAaRvsOb/WDJZag3b6iMjIUZHqVU9vxjUip7fhGRkdEJirCPNI5cvrHsZBZxsqWCLDbaNpklP3RY7CMjI4Avn4dJLaUs4NhdjWB1YCXrH9NHwj7I5DpGRkFAZ5OwUs6nQnb7I/KAjl8r/lo3+yPyj2MhgMc5ZJSmUyUgDUaANDvDLISGJtGRkZ/ZoX8kGbzD5K6m3PqIEwshOpR0hyEklhU6E1PWMjIL/kC/oZZWkBdA1D9I0xMsGTOBAPAq46GMjIrh6M+f8AoS5fg0CUAEJav2RzgHGZfKJrLQb3SPyjIyKSMi9msvAS2/20f+I/KIsVl8ou8tBofsj8o8jIURdkMrKpLf7Uv/wT+UZGRkKWP//Z"/>
          <p:cNvSpPr>
            <a:spLocks noChangeAspect="1" noChangeArrowheads="1"/>
          </p:cNvSpPr>
          <p:nvPr/>
        </p:nvSpPr>
        <p:spPr bwMode="auto">
          <a:xfrm>
            <a:off x="8580438" y="-8842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88068" name="AutoShape 4" descr="data:image/jpeg;base64,/9j/4AAQSkZJRgABAQAAAQABAAD/2wCEAAkGBhMSERUUExQWFBUWGBoYGRgWGBwbHBocGBocGxgZGxoaGygfGholGhwYIC8gIycrLCwsGB8xNTAqNSYrLCkBCQoKDgwOGg8PGiwkHCQpLCwpKSksKSkpKSkpKSkpKSwsKSwsKSwpLCkpKSkpLCkpKSwpLCwsLCwsLCwpLCwsLP/AABEIAMIBAwMBIgACEQEDEQH/xAAcAAACAgMBAQAAAAAAAAAAAAAEBQMGAAIHAQj/xABCEAABAgQEBAQDBgUCBQQDAAABAhEAAyExBAUSQSJRYXEGE4GRMqGxQlLB0eHwBxQjYvEVMxZTcoKSJENzsjRjov/EABkBAAMBAQEAAAAAAAAAAAAAAAECAwQABf/EACURAAICAgICAwEAAwEAAAAAAAABAhEDIRIxIkEEE1EyYXGBFP/aAAwDAQACEQMRAD8AoeOmkUrEmExMxISpLkhiDXuDeNcZIVMXpTcuT0Au/wBPWGOFSqYlIbQtiCRQK/uDWPT2je2q2ZZbaQ+zTxfLmYdRSoiY1UGh6Nsa1psIoCiVE15k+l4ZZhlaipqMKO7MeZ3YCA84yEypYVr1npatgNz3+UZ+MY3XserYNPzpa5SZIUoSwXKXo+3pA2MUqhJpzfkIny/AOhVOMEMAa6dy3qPaN1YI1N0tdq/ul46CoPKmTycSpUpirSHZ61N2psInw3hWaqYlCVoKlgKBOofEHdiPlAeSqClpf/bl8SvxPqwAi4eF5U3GYorSGSkhSlbJCTwpHNXSFm6KQi2z3w7jgjRh9NUF1JFdcyxP9zWHvFszmYZUtPnyVJQvhKmBSHsFMSU+oixZVksqW8xKEhSi5U3EXrfbsIzOs0RLQpSqpRxEc9PE3enyjM5W7ZvgnFUkcY8QY1CcQsEAkhBBJsdIdXIk9bmFErFhK1Moly9LnpWgHPeGHimamZOmTUB0qU4rVAUdSUhN6JLdCPSEhwpGriZTPpoOEV5u9qNGtPRjn2Ezsd5a0gFVG1aSxoSCl2avaC1Z0pikPLCwUM54QetrcucJ5uJch0pKrHUGPTcVFnjybMRYkltki3u7x3ZNoOxOLSFAu7ADlbttE0zFhKAp6qHwg1FxXl9TCEzBquQnm1W7RtrA3/M/lHHUy2+GJ9FrL7Cltz+MWRGLLOktShEK/wCGmWy8RKnAlQUlYLJOxTS4O4MNsywhkzShIIspPYj6OC56wjaboONVdkOJEpWH4nSoKb+1TByaWoz7PCOVls7SsIJMtIK31UBALAj3rDiVl8ycFEAHlUBnuQCeYv0hRmuaKw8lUqWttVFq5tZI+ZJ3PaGbrSexFG2Lc3xvlyykl1Kpe25YXs1fbnCFM0qPD9fzjScsrL/P6kvvBeEwlbdgaf5gpFOkF4eSS2tSZYv37M8PcmxsuWfLCz/UoQUsxFiFAl4iwWQBQchPZifk8NMowqFKZUuUUCjlAFRsGqw5PAUQKf4WDw1nspJKFrSlRsSQx6PsYLzrxYiWfLlqSVK4VLLkIehIa5EcxxSUFZ4DLCVEFH3SCWDG1PT0iX+UHxEMD+oJYbOPeF4rlbG4s6p4VnYIapWHTMmTNPHNUj0ufhB2EB5jNVhZHkL1BHwoVX4eR67fOKj4czRcpYTLUpGsgKCSW5ud+FOo+jbwhz7xdjFp0qnrXLUXAITsaV0wk6bDwdFnwGXGbMaViGWKgKNCOnOLXMmlbDEyQvSQQd3FiI49hs1QubKUomSUkBSkuUkO7sKj0eOk5n46wqZbmYFqZwEcT8u3rC8RQjNchw89Wo6pZO4b5j8YQTfCmmcka9Ukh1KSWUOjRWMx8aYpanBCEH4RpFu5FYEmeMcT95IbkkQzgw2dXw8yShIShwkCgJjI5dL8YzWqK9CYyE4yAdFyvIlplmcqW5mAKJDHSkWBFxztAk/EJ0kilPqNucWXwdg1nW6yEMDpcmr0Lm1H94R+KUypM5ep2IcJZqkVbo/LrGpSt0zJKPtFAzBS0qBUo6kk0FHPWlTGkrEic2pWnT96rnb2r7xNmecA/ZGoBgT+9hC/BpYfusGRRdWFzZPlzCOVHHv+UDZnmIKRLQ5f4jz6CI8ViCBs31pA2DUxcivM2HMwjkOo+wnL8F/VSlWrSCDMYsQLkPYFub1jpGXeLPMCcFlskygXCpiiCUpbiUTzZ6m5IjmuMx5XQUR8z1P5R0XwvJ/k5CUSwlU6ekKXMd0pSapDjZIuLk/KM3o14E26OgozsEGhSJfxEhma1L1Fe0Uj+IOOIw5qONnfko1fvDOXmktQACjMCal//dmk0HUA8qCg2igePc0Pm+UFFWmqiBdZuB0ApEYrlI2ZGoxYlUsaElkijEniclyNqfoIPyfE4czNEzDoGsUWFKBd6AAK0hJPCXqAXiv+eqrkhxufk24jBiyxCxq5F6jqC92p6xrPNosfibHSdCZXlLTNQWIKgQlIJDMKvyN+7gxWp63I0aR6n3rBk9ZmgKUorI3rqbcdQKGlnPOPMLLkFCwtUwKpoKSNN+LUGchqBt4KVI4UveJEda/v5w4wWSSJigkYiv8A8ZbmzuKweMnw6yUiYZakcPFxBR3W9NI/tZ63McGgv+HubeTNmLHCNICjdnJAUxIcAsD3iy+JJswvOVoUKDUAS1LED4QYr2XZCmSoKTPlksQQxq+xemmLNksolZlFaSkgakh/hf4QVUblyibW7O4v0VednE4SCmWtOj7h1eYKuasHS7lqwlzWY5TxagUJNUszjkfkRtHQpmYyZuITJMsEqUwlSwGTfiU1SAxr2gbxl4PmTdKpRCvLSRpLWejKappueUcnW2MlfRzmUQAzD/MS+U4elK39Ga8ezJCkkhQ0kXDN7iMQ4/WKXYKY3yKeknSoqc2dRuLi/b3i95ZlyQHSkDsGjmMrFEGtacmZ63Z3jo/hPOfMQAoMoAH0NH6PS/OIZIvs04pRWmCeLMhcCckVstuWyu4PyMVdBVwoY6uIAc+JR/feOsTgkpYsX23PpFUnZYtE1AQEgKU5YVKaajq2elLUgwnqmTzKtxKdNkzdKwApKm08QIoq4L25esF5VlqZsoImCrfOHR8JhSyrUw5FJPN7GzA2jZWWpkqllJa6SKioPxFxSoaBmpxtB+O3yqRz7OMqVImlB6N2MBIll6O+zRefFOWmZMCgHdLfOCso8KJ8tz8f7aIrN4/5Kv43kyo5h4fxaZKJ0yWfLNlUN+bW9YTrfrHWcqk+QteGmK1S5iCrQ7gBViH6/WKtmuQS1BWj4kn9iDHP6YZ/G1cSoJWWjI3XJKS3KMjTyRk4M+iPCucSDJJlrBUq6RcNsRcX3im/xHziUCkkhaw7IeztUtsLNFDm4lUtZKFlKjThNS9xSAMSg6tKnex1bE8/RveHcaZljFUazp5UrUTU/ukYcUWAEeYnDhFHc9NohQlwaVuPSF37K1ZKZalGvYRMjAKJYkCIZaSUvy2EbTMUtJ/faAdRk/DlK9IILb/n1iwY7PlBA1MvSiWhLcKSU80i9OfLrFaTJZJUT26mJZGGURrFWu23eO0x4ya6LB/xDMKqBlMNJIAKAbhIBYdzWkV84/UR5jrSFFRFioqu6metKwXIUNJ5santzhSQRBUUgubl2SzFhRATYCjlu5/SMCjux/e1LxtNkpBodQYVDhizkEH1EFy0qSpKAnjcDSoBQLjhDc6sw6bwyQDaThnK5aCCCQUVDhbEpau4BSW3I6Rv/rKloly5xK0IIKbeoNHIIpdw+8dV8N/w2RIw6v5lCZk5elSZibydDKAQVBipxVwxZrQB46/hpJw2ClzsOCVBZ80rIUoiZ8NAAAyg1B9uC+gFAx+WplTJa5b+VMGuWTUhjxIJG6T8lJO8NcL4e/mV0LKCBMawUCwKSfs1F9oIy3BKOFElZACiVJTR2LJCxRwNYAffqI38N4TEeePIlrmKBCVAJdqsoHZLXqRaFi9jSQ8weUli6An4QQUjhZCXS3619YSKydJlzJrl9ThOolhQBBD3P5CLVi/AmYKCpkyZJ1fEmUFLILAcJAoTS9Xp6VHM/DOMT/Tmsgq4mCTxdHAqBSjxWXl0TSG2RmXhtRSxmqbUaHT0pYULDoItGBzpCgATXd/r1jmsrwZiRMITpox1JVsbECijyZovWV+BsQABMny1c+BT+hBHzERyY3I04ZxgGZp4ew+JqpI1bKsR6iK5mH8NlCsqYCOSx+Kfyi0jwtikH+nOSU/3UP0MSIlYiWD5o00uXI90gxBqUOjQ5QkrKVl/gFKSDiTRwNKTQp4gSVNQjhP+YYry1MiZLCHCE8Y4qFTEgrAZy5ArRmhxiMZTUGIG7gaiKOejC16QOnEBQd0ltnqKUpX694Xk32ZuFs08mjqDl6B+di4v89mjaZNIZXCDcByQTYg8xSgI2jZMxJo9Kbt6OT6e8azgpXEHZgBSlOo77DeGS/R6QDMnlJUeECti17FmoHbePVrM1CFlJASdLPZjdm+HkSfe8TTsM+xDVN27Gla7QBicWtTpZWrYqJqB8Ol3euw2gyVxo5eMkwhZBuIklTawNJmgitxG8s1v6RhenR6alaNl4UajOUolQATawB594ruCU61gm6j9TFhxGD1iij2hZKwOldID7OFmK8M6lkgXPKMi1onBoyKfYT+pDI5LhpA1ITLQbApSH9w5Jjm3i3DS/wCYWuWrUCz0IZQoRUB6B/WHc/x3i0hctKigWf7QetDt+sVPEz1LqbOXJq53v6x6x4Ki0xfofm+36/KJpWFILq9q/hEs9TEUYEAt8vWzxGlZ2LCJNl0jaXR9u34QHN1A/TeClzCH5tTaAkqIu7Ry2cyZCDc3gvBzjLLpqSCK/jGuHZXSJZUsOwrDcREwjB5QqYlayoABw25JGyaU/KITkVwJ0obNM1S/mtOh/wDuhnk+IShRJIdtupg3GYuUsWejOd3gyCmxBO8Pz0p1GSogWXKZafVSCoN6iLV/CXw6mfj3UAUSkqV01uBL9QST/wBsV7B4NUmYiag1SpKmBYkO7OOm8ds/hyHkz5pJ1TJyrkFSEEAy0q3fSoGpsRATsLRZ1jUQkVSHf0o3vq9oqv8AFnHacCkAfFPl8JS+rSFKZrMCBFjynLBJJIWuYDYWZ73NSesUX+LkmeDh1qmAy9ah5YAABain3JDitKQ0jktlHwU4ony5s1GtIWkqSVOpSQRw8IH2WDWtaPoROgykqlAaCyhpDAgihp0j54ncQt8/3vHSv4V+KHlfyc0kkf7RN2qSg9rjoSNokikkzoSsK6Q8AYrLPMleWCNSCGJrwk29Uun0HKHCKjpEKmDLcadyLMTeDbJopcvwpPRidZVJMo6uEJUFMRTiNHfSWtSD0MlTNUVPS4+oixISahT0U6VncGotyqk9hFS8QZ6lK5iZOnUWBWWISANvvKcmG+wKjYDmWdz5c1SD5Qls6SgkrLjhfZJB53hUc0nTQEzSdDaSAGfqodh2iMpFVH7Rd6160fevrGupLuPrS3zjPPJZpUKNJOCllDIBahKlADa375xGjCKCtI03IAFAeSnJIcmlecGonMNLaX2IYAfl3eNZYSPT4SNudHt26RNHcWC4mV5aihgq4SoNoYtdQBIryG5rGwxhDcAW1dKSNnqCpLkNWv3esEpCAWHvt7H90gPFJOpwAeqg5L/ELtWv7eHWxOL9gc/FrJLOA5bUSVUJZ6s/5wvxNnV+I7Q6nS06aByHdgHIP9x2FNt4CXMQzKlhmu6nLBhV6F+gDwbHQs8tYAIcndt3NABQj2iP/VWveC1qASFauHUwCqgKTUcQLWL7b8oTYzCy1M5LmnCQS5sTsAKXu8SyY+TspHJxQfL8RgFjB+ExAWXhVkmU4OaPLnGbJmbTdQKDWxSfh+h6QRgctmylqlKrpsoWUk2UnmCIlLAx18ldsdeYgRkaIkFrPHsV+iJl/wDfP8RTs6lMtVhX3tCqagulJoD8tz8oa5oNU/SosKP2drX/AMRr4swyZa5Zls2i4q+smvsPnGuL8TPNP7GhCqZqUpRoKADkBQD2jZMw6mA+pYc2G0RuOkE5bIMyYJTF5hAu1A5INCwIb2gLbHI5+HWQTQhN2qzcxcdzEUouRR/3WLJgvDC0LqhWg01VKk3qCgj2LCHH8jhX/wDUaVOnSk6RLUFAsdZoA7v/ANu7mGpxQUuRQ1gG1BSp+v6RPh8KqhuOXMbiOjL/AIayFJStClBJJSRqCmI2LsxG8JM58MiU/kl9CBqb4S1Lg/E1S0BulYYxt0hCnAFJKXVQ0NGI26vBqMKEVv1P7pDCTgVLWwFSQkUJJIAB0gAlVavaL14Q8FlGIC8XLARpBlhTEKWoigSCSdIcsQwdzCW2PSSNPCPgZDyV4pelU1JXLkpZ9DUXMVVncMA1SKvF/wAs8O4eRr8iWJajVWkniuxLkub1hPiPD4lqCwJkyapSUhYNEoSnh1fZQAL0rRhG+I8WycGGmTTMXpLkaT1D1GkVYPWhitUtEW2zXxHm2mUuWiYuSSFJM1KTwFqsQGSQ4qfkawixU84rL5X80B5iCl1k/wC7oQtwgCqVGjktYndop/i3x1MmhISEol3SGufvNdV7mlaQuwGcqUlIMwr0JNiTpSS6qNQElz0aBN6seCXsbSpCG0qDG4LC4G70jbLQuTiJc6W6xKmJWpKQ5YEhVG+6VWpC2Zm4KdaETZgdnAoDyPI92gjLV4iYQUyhKcsF6qg7EgWpvs4MSSr2Ubvo76nHISA6kgEPqcAMbFyd9oV4vPZUoq0KTNBqUJIdJNyDbTuR6i7RQ8BImaSqYXo44X0h2AD8RLMXcC9InmTUNRi1FJGz2cbE3jpOhIw5MIzrN5qxpJIQ9EIcMDSr/GO9KwpWhJWyQTuSsF9RGzClSQ7bOIPxWP8A6WkoCQVBIIB2sVJeo27gkQhXiiVukg1bUKOLPWpowa8RUmzRwrQR5BACkkhyaOfpcesaFCkVY83r1at3idCyRX5mjn6+0aTpoAqAk/PpAsNEcqdqLkqfcExIkglgDUi7N8nLCB5intXk5FLxiVAC/taCALl6QL12/QcoknT2s21Wr36Vq0KZanL/AL7UghOJO9rB/q20d0cETsQkndJFnse3J/xqYGzSeCVLXdQAcBqtQKawaxHLvEb977CIlzFAaQkaWrqYipvXq1oZMFAq0niGlRQw4kEEak1SoVsOJL7gk8oVy1JKjqBYAnhAc0LsDSjPDyZpSkBIUlStK5hQQSN0pDkHTUKpzAO0CFSlKGslThgtRQlXKirr3GlV/nDWLQuweTKnTkoook0Lktu6ga25/jD/ADNSMNPTKl1SlAfvU/O7CAsvzY4cKKNIWu5oWHJOzbvAEwqmqKlEuS+ompMMk/ZlytPQ8GZJ5iMiLD+H+EPfd49inFGQD8TeH1ImTJ+kk0tYVqfakBryf+Zw6imikAjioHHEQ+1wPeOmeIJqUypqixTpJPsYp2GylKZhKZn+6E6S+6h/USU7lq+o5RDHLVM9P5GGvNHLwm4NxDnwklsbIrp4jV2FEquf3eCvE2UpQta0K1JGnUWaqqOB93VCJIHJx1o/pWK3TIJ8kXaVjsyXPMtK0oKyUoAcpVoBJMt0qIcai5INRyjTEeGsVOUmSZsmYo/EEvwAAF5h0PuBzJMVUS9P6U9m2g3AzJstWpM2Ykn4ilagSBzILmm8UWRUc4Mf4lGJwDy1T5SNZBVLCyKAcKykodIYsDR26QoR4pISpOy7l3vTnY/hGk3DzJyipa1zTuSSabcRct6xucmlskFLqY6Qku5epU3Lk5NGYVMI5Rl2ikVKLtDjwVneIQuZMw0hU9wlCiyilIuxCSLt7AgXMWLFZrmBUJhw8uVaujQ7WDlT+jtzEVbwwqbgp4myVELAYy0uvWD9mYLBL1c2Io0Ns7zpcz+pjMQwP/tyzVvuuAAOukesUTX4I1s9zPxFPxC2mNNmMxlo/wBtA+8og6QevXeEWY5giV8RE2bshIGhHVt+5j3+emzQJeHR5MkFupffv1vE2A8OpQxJClHrcmwftEpTSKqDYmlYgr+NCVKuCsEvWrcvTkYcZWkBC1aEJIIAKaVJFGatHq9oJXgOTUB3sHdrV/MwdLkpEpgB96pvyalGiUplIw2TZFmEpEsheHTMXVRVLKksk2B2Jp89ofpzGU2pEgJZnZTl7Jfhr78oQ5fIlrCVKGkH4tHVwC6r0YMzBzYQwmYRcsuiigdIZqh3DjsRzgXZ2goYxRc6uGrXqKsAPxgBGIsAljVRUHFRXmx7q/CDBiVuUuSKgqBb1c05RFhcKFzJdiSWUAXtQ0sBQ/pCzdIeKTYwzLCKVJlH7OklTbkqBvWEgllyBvzf8otmYT9MlZ2SQOfsBFVSlzrSHJBfYAg1F/8ANYz4G3ZbLo9QFAMHHXmP29Y8nA0oWvWu1q7QTrs4r0P4Ri23ixLs0lyQa9a2jybhAQSdJI+faJEyqljSz+n5xpNQefuN/ekAAGcMAeX+fnGaWau+37tG5S29u8eomVL32an79YIdG8ssa9a7Urt1YesQyVDzAhSqTBpCRUguCCQ9E0Y712DxrMfc6uQJcez/AFjyXMVrCeJCQ4ZIDFRpxFgVMfSkFMVg00KKitQluXqot2ok8mo2wjzD4IN5mk6A7F3SS1kkxoEpdKiDpLPqFCBuwLmlqtFlzfPZEjBqKFIUAlkIDVUr4aXvU9oayOR6pFCxs8EqXOOhKdqP0AAqSY98OYtc+YVgAIR8KdyrqdyBtCfFZVMWqWkklS6hIDqWpV1VLAbehi/+HfDf8vKEt3VdZ6nYdGpFU2YpugxMtw5Ac3qYyGiMGGjIayOwbE5hLmysdJVTy1Kl1LAAoBB9STFNyXxFLGHkJWCuZLUoLFlApP8ATW5uwKhfnB2TZl/63HFQKtdQEjVWWWdh/abwnwMoaQSH1KezUKn+kThA9X5GWo/7Gs7FpVJxpSlkeXLKUlv+aoAV7wqyfKRiRMKCErSAoD7zkghTDTsaj8YKzRkyMTpLahIlN/cVqmb9E/OBvAueycNiGxCFMsBBmBRZCTXUpLErDgMxcOq9Iokm9meD8dAoyn7xapDJTocp+Jyo2G5akRrnhyZaAWprWXFN2DJANKVh74ozGVMmqUFhKA6XABVMAP2gLs1Hq3aK9MzuWGSiSZhFisU7szDu0FxRTkG4GdOm8I8yYOSWRKfmWATTmILn4dMr/wDJnoR/+uVduWtnPpCmXnE6YoJmakI+5J0hVbVVQd49ygf1dUtAKqkGaQtY0vYkaRY7FmvAbS6O2xjj8XOTKHkSfIlLqlS6KXuCA72epgBGWpIQpZKlgq1kk1qNnYNUesHY2YqbOWtaiqhIUaqUE8KABVqN7mIcAlNSoPQkDUQAb13a/fnC8mPQ2w2IADM1ADsBBEm6gkFIfkDxWTWih+XaIpM9VQUI4aFIlgHlRx2g+ZKrpSigZm5EOLMHardREmUvR7IkIEzUhD8X2iHc0IG7VHWsPZWQkjzJqgnkhIDter9a7wuyyfLkJUogahQW7ktt+kBYPNDicUiWZikJWoAm7OWgxVgbpFiZCKJQkcyQ/XeJROVR9rdNvaLfl3hqTKSUjjVZSpgBJF2awHKG0/Ay1gBaEkJsCHajfSKqcV6M7bOX4iWlV023BY/pAuXNK1KCSVG3Fb3qXbvHUZmUyFjT5aWPIAHu4qDFfzTwghh5KmU3wKLknodvpA548ioZSlF2VSdjnlhBS25fnyBBswgA4lizFm5uWPpaCcVhyFaVBiklwfmDCb/Ux5q+FKmCUsFcQA4lEPQ3Ygja4hZYYwVxLLLKb2GJJqUl/wC03vu23a0eLmnTXart8mcl9uVIOwWCRiKSSvV92YNCnI2WCUKetHBiKbJXJVpmIKT1S29WNlfusSHQKZpKXr7fp+2jdCwA4avQOXj3EYmtQClrtWvf4T0MCs1Ab/TvHBonVPtvR6bE86xGuYCKGnLlGqlBizkeht3iKYsh69jTa3y+kA6jyTiiFV2rztYda/ukS4OeHllrzQLmwAe96qEBEBYJ2G5oOkTydKfJNPtKfV/dxEDkw35RxOT9AkwgJDlhYdCHc+gv3hLMy+dPM2chOqThUlSluNL7VNy7UGwg7HL83y5RK0icvSyEuoSweJkipU9OV9omzzMMKmSjBydaj5qUa9bISAp5g0iiyXGpR3FKAQ3J6iiLitsM8FZOpKROmajMWGSVV0I2A5ExbglomwmeSlyly0JYpACX3AYBQ5doECm3cxZGGa2EBfePY0TMDXHyjyOEOaYccRNnJJqdySQ9yKt1hmjEIBc1arfh0/SA87yxSNRCSCS7hJYAAksAaO4rySYS4XLJ83U6V6QHJZgXZgHZ3fnSH5o0fXKTCPEE4eYUndWvl8SQEsP+kO/WBE4PhDqDGzP2ts/4RYJfhgzP6il1CWISxqjh/wDqE0uTtES8vW5CkhZsQU6Tt8JB5NQ8+kTcrNKhSod4DxPJkYdElOGTNUQWn4ga2DuWQAAnoNQtUmAMyxZnSEIEnDyE61zNaDoKisNZRKiAPuuDAGlYnfEp1jT/AHAMADq3aobdhvDFOUFKyG1MxWskhTkUuTWoLkhqRzkOogeAy6WUKK160pLcAJKnuxLUdndh12htl2cGUBJRLShE1CkqqdROnh46Ekt9lgHYVguRlZmpdcspSyiFa0kGtH0pcks9vW0T4LIkpUFKSXBBBSrUzX1agyr2v84SwuJWvICH0gJNmJNAalyouGpcPbvBOXyUqOpSASgjSQSly4qoipGxbsYIzDCkqCDLtTzebBirRRjQOPrBWVyhL4SFa3N0EvsUBnDHZgLwLKUBzErSsl38xwXPxEl1Dnu7c6iGCVFwtg4GgjtVJB56ffT2hurKQzrkJ4hZc00/7Uy3f1jUYFCDxygymo6rbEBTuKQ6TaEdWB5ngCrDqKUq1LUCKEDSxt0qB/mKrluJ8mehakhQSoEpO7F47Lg0pVLA0sGoC0K858H4WeaPLmNVSBT1Fie0ZI/J+q1NF54uSVFjybxfhMQoCXNTqVUJVRQJqU1ufyiwzKiOA4rwdipC1FAK0j7SfrpuINyLxpicPPClFSwBpKFlTH3ND1i0XjyqoszzxyXZ2xEutmit5x45kSJ5lrQvWihoAKgEM5qCIX5d/E/DrX/UQuWW/wCofJj8o5l4r8SpxWKmzFIdKiyasQlNEh7Pv6x2HCoKidbLT4jzoz5xmypKikgC6XJAZ2B/bRR56J2talPL1KKrVqebUiKdqkJCkLVWyFXHUaaEdY3/ANWxmkFA1BnY8VukaZSitNjxhLtIJlhTpUZjsQxCnIN3ZwRXeDcLj1oSpKJhSHGoKKmUCaf0yWNjUAF6E2iv/wDGrUnYdL2JZj8xDPJs0wk2akaVS1ciSAwqRAcE1dnKY4Rj0lJ14cpUGDyVKKS33kKBZ7UPVonl4bzAoyuPS+sBipIuNQ+IFt22hzKwUg2U/RRcexgXEeE7Klr4xZf2vQgiMrdF6FSp2kpJ4VDoO1XdwxYu7vAszEBPxBwWAY1tTqWDDcw3xWBmKToxMvWk086SQJo6qQaTR7KgPMskXLQFhXmy/wDmANUgBlJJ1IL8wO8C0ASzAfMZ9JJDAWBJp+G1oNx6lCcpEtRCJcsIol9QZyX5Ek29oEn4ckpQmh1gAgV4lBqvES16sQsOU6lKu9KsQAA5q9ALMN4Nk5dgeZYxaNJllQWSUAgmgUGUOgjbK8oACVTGGguFGznknkLuYcrwaZAKpgGsopLYOAqmpQ+zcgc4QeMcxACZaaE0LcorD9M+XUqHWXeK5aZhCUKmJFCpIavreH8jPZK+aH+8G+dopOCkCWABSjgwxlzvV79Ys03tkeKZchOTzjIrsnLJpSCmWtjZtTR7C/8AQfURZZmCVkawQU2VDObl50kFaabh3LPWlK13vTZ4qycaNPCQ7PTk9IdqWwUFVSNOskmmpykMUtQOQBdvWJyfs249aDP5dm0KFUu4e1dVBXUwBr3D7EpwSFuV6C1UqUZgOmy3ZIvdi/rAEmclJIdQqHILgkAMtkj0LUIFecarBQrh01BBUQ4O1CFMKfrE9j7sYLwaUoZLBThNXZTszFXECGcPYgnaIVZkNRdKilndVVWA0nTcWqX72hYmc+4LOAWdty16ml7NeJBPRoqlRYJqKDiNBSpDau+n24YLwMxSiQSQARehLEudVn6WtB8uUQolKBuXJsBeuw5VhbJxGlJKanh0gAMXPuwFfQwT/rGgMrSg1ZgV8mBArapVbaCjgnMFgJJmMBW5FeTc+jc4s3g3w2CgF1CxLl1VqEWoAI5/KnlalTDLXONQFL0oQmlkpUqn6xdcg8WCTOShZAlzCAonalC702HaClbFk3WjosrAoAYJS3YH6x5icChYZaEqHUA2tG2HUCApJcHcFwR6RvNNIeUuKszCmZkKUv5Y0g/ZHPdq/KK/mmHnJLCQQHYLURR+TGLcZqhEGPw4noKKp5K5ERjjkx5ZOls0Qyzjp9FIl45aaTVHoE3HcxLjMBhsSnUwcCpAALDc/veFWZZWrDzlBZ1FnSRYvv8ApAMyYRQH3+kRzfET8oOn/g3RnfY1V4AQpOuSsk0cLtXqA8VLN/Da5WJ8oSwZkxR0AOUByzuasOu0WjKvEcyUtCWJC7q00Ae/tFczbxNizivOKUpAIoXalHu4cRL4+bPbj2GeFX5dCjy0y9QUoFaVFClAO5B6tSrCm0EJSpSAKIcMBuR9rraAJ2cmbOJloC5yyTQcKXNSHt37w8yvw0rUZs1ZXMINR8KX5Pc9Y3LE35S7JvNWo9FQwM+YkgyZbmodYoewI5QZI8MHV5iydXRkj5RbZklKfhHq1P3+UKsSipLlT2Bt6DlakaG7Rl4pbA0Syn4Zykn+61qVuOXrBEvxBiJVAtKzvdx3iE4VxqWSHqOg3azU5veIcVMLEggi/wD8aqU6A3ANK9IRwTG5sc4T+IKwWWjUeW/teHEjxvhlBpidJsXHyPSOcomKSpySEn1pzFXgr+cCkKBCgogAMU1YuXSQSU6QzDdonLH+MZTOgIXg56gp06gXB6guN4kkZJKlLVOlKBUoqNagFVSQOccrWoAhrAizvs4pXpUxZcR4uMgLw6UEolTCPMqSEqNz1DkCtWAhfrf6cpxvY3x+SB5s6dN1qUhkgBmKapepcuBHMsyxBXPBVcED5xYfEGExUuYh1+dKmDVKmSydK03e7hY3SaiEc7BuUrZSSTQmxINR3i+J8dMjmXN8kN0zyUgcotXgjCImLUpQKtDUajncxUkLANYufgjEhK1ywzqAI6tsPeNOWfjSMcVWy+hQjI0RIW1/pGRhGOQZeETceoEOnWtSykcIAJc0snUQLbtFjzPLlKUuYjTMZg2k6wAkVSLqDmpSPs1aAsPiPJM2fLlj+qyn1VD10BhsXJFHbtEEqayhM1FKVHURVgVXIU9ATuC4a1ovLWi8NbDcFKJSCAtwdLnl8KQ6bAWq1D0j2VKAJtuCHDk7ENvuN/eNZmfIWQooIqSo6zUinGzHQCwqxgrFjhCgy9RoUpJKaUcjc0AJYNuYldlkzbEYeWHJ4mLOVbvswA9HbvAU3EygCHGo1Fd7DhAdRqoADnHk3CKmA0JdgCVksWs1hsDXeJMDlKAdShUmvS1nDAjaHoJtluAWpiklAF9RqbgOizgPU8xSGM/CSglym93vStT9BEYWQFUUrc8O78wG6dWvBBlgpckLswFaDnRnDbGOOIcSUhPC4G1bRXsbiSrhD6waODXp3+sWPEzHSRqbqBtRw59feB5eFCVoWKEEXHrXlCSm4q0UhBT0xv4C/iQiRIMnE6iEE6NKQSxqUsCDd+0dPwGZysRKTNlK1IUHB+oI2INCI5bjvDsmagzzpROr8Nlv94CxPMfOKyc5xOFLIIwxlh7HVMJKQpjp4g41MSyah9oXF8mGVV7/AAlk+M4s7+pMULOf4onDzpshUlloUwOqhGxNN0sac4rMr+MM8y1hctClF2IJADpYU3rxerRQ81zdeKmmZMUPMLVZklgAAQLUF4eGJL+SaSX9F0znxiuYsrWgl2YpqEps34+sJMZmqjpCX4i5bkOfKpEJk5kuSWUHBFQahuh3HIwVJ8mclgrQTsaA9iLRpULjQzyNvQxlZtrUBqK1+4Swqw2DRmMkonTNMyZoBYhIIsQGFTQvt1ibArl4cMZfl0bUOIEGhL3c9Ymw+TYdtYGuruFE9gGp150jN9UYu6Lyyykg3JctlSH8sPVio37PsAdoYT5pYtb069XLxrMUkBx/jmf8dIwqQp0gOWeh+cOTAp0pRfYPYi7GnuHgPy06galqts6Q7/L6wwmLLAsW7t3iCbIDUWACCGS5UxoaEUBD1feFOK/j5rhzwgBq8izno7t3MB+cuWo8TKBb4bv8SSGZSTS9wzNDjHYNgQ713DMz2NeZDncBrQLLwoqOJ71N9y7kMWvHWKwfEzpRIHkoB/sJDluRDHtWBJXlrUzEABQqL0LVBHu3pDI5cWdIXqFDqlt3IIH5wKMlmpBOoVajsaBrEQLE5xAZkgP0qG6tSjs1BA2ZzgZkxwXK1VfkWFPS8F4lCkpc02DEP61doXzcOpVU/wD29445tdhWS+IFSkKlrSJ0lTvLJIZQFFIN0K6iFyMSoKQkkgBQLPTv3akbDCTEl9KT3KPnWJ3lggrkpoQSULY35ai/tDR7Ec2g7B4DzlFOsJU1AqgJGwPOB5gmS1aeJKkm1iI3mpN03ewvekPEzErMoT+GYHSVG5F0uOe1YtLsimbYTNFhAClrdquov9Y9hinw9INVaid6n8IyF5R/AlcwmLMxOkg6SVAFrAMl7iydy8TqwiyCh1OED4WDhqgVY8AD0oVK5NEeDlKkhCTpBXbUBupl1flqDdfUQYQsslqFIYfZLtpsAQSD871hJMvD+Q7GyyVJSEjQAAzku6nSHu1iSaU2jeThgiZqkr4gWAAfU4qdgxOzWAeA05g4KFJ0gFnBIDamZquG4tNyxNNjETUebQk3DIOoVFf+sNv12haGSQ2wxVSo5tYVJBuqwp8+5KTNUHBDOQ1C49iWHQ8oXjEIDUJuwKRSrbOx9rbQdgVrfSUKYgl6bGxNnb8Yah7DpGiqRQ0Jo1qdRtaMSsuyiAGYAbcx1/d43DJSQfXq/QBokRoS3W1G7NHUcATVgj4aOwF3t6colTiEuQDYsHPKltrx6qRqU5b+0Wo16c/whLm88IE7UluEBBYkKUSOj7k9wIVxtFISot+FnFADU7Ql8YZwmYnQpIKRUDqdwecDZVmaTLZA1r58vyhTmGVzJkzVNKgmvw0cipSDz6dI83H8eMslv0ehkyVDRX5RBVp1BPf6vvtSBlTEhRSlJmKemq3/AIipi2/8NjRwprzFTzHyYwbl/hvylhWguG223OrY9Y9WM0ujy5QbKZOwOImEeYCAmgGlmerMBSJE5LMCS7pD0Bu+9I6lgpaZczWUy1Eh0gv9m5p7QvxhMyfqKUgqckXZ9u96xRTbE4pI59hs5nSHSvjRyU/an6xd/CmBkT0GYElKl7P+DxHmGSoUl2dw1RTpv3hTLkTcLVD6bt+ELkk2qDBJMteOyNSbAKbcu/XuevS8LZqiBofSmtXD8zuCd/l3jzLvGdQF+rxa5EiRiUDSwUB2MQTaWytJlQTiUAU4mDlxTdhXp9d4C/1VSiNJUKsC422b4QHYnkIc5p4aUgFKOJBJersKO3SlR1MKJuESgMt9IuEJCj2HyvXrBuxaojmY4kl1AlVK9BbrTcmIpqg2xNnFakh3Bs35R4iSTqVqJSagKoyRUA9ah4imJSEkgalEu4NAALAWqd+8GjhZjUcXEST+n6QunyiCNKm3DnlaGU6ctR1AJLA1qw250u1LQuBJS6+HoBUDkPl84ZLRJoExDaiQKH5cw/7o0QHf/PtBQSCznk/7O7QLNl/OnaOAzXfrBGV5SqetkAUNSbDv+UDhTW7Gjx0DL9MqQgUBKQS25IqYKRHJOkQBIw88TCkEhWoAWZ7d4IzjL5WKX5kqZxLLlIrXs7gwpzXF6g/L6RHgTL+KWSFcwaiHa5dE4O0WTDeD16RxzT/3EfKPYkw/jCclIHAW3Ka+rGMheLG2Jp6xMnjQAfJ1hWuiRpmqKi7bBvcemwylMuaCohMskEMSSVE8zTSCS2zEwJPy2Z5s0IQoBaqtQMqoDmjOYYeJcFOEmUmQX0q1EqUAQw4RcONqD2guGgwy22gLEDjBSGCSdKSLMWUepNa3ttB2Ak+YgHgZHDRyAdwK1IJvzeGHhpaCFeZLVLmKctMLEOAygQDqSOVD2hjKw6CSpMsILM4AAqRuNidi1oWq7K8n6QDK0p+1xDrtsR1f0b2gySEy0pA0uQOTg1oD6uWvSMxGHBIoFFnf6jmz0pGq5hcskh6Pfk7WA6Ckc9FIysMky6X2o94mWgXDGtWJtACJ1BpUTvqFhQEu/p6neC8IVLuNwBsDU3/fKAOaTpwSwoCbelPxiHEYNC9QUH6G9KO8a4jAnUHQFaSySSHSSf7qCJEy1BkqSU1DXLG4YpDXcchSOOMyvL0S/wDbDXPMk8zqNe8EmSmYlJozVcXcV/zEJ0JLgAnmWJv7s+0TSksSQsKSW0pD0A+nb1iMoey8Z+hrl2DQkEhII6R7mC0h06ST3YWdo8l4lk3b033LwPjpyqBybPSo6AnbsYXHB8rYZzVUgNUvUOEtt6RMuWAHqadz3fnEJWdwwYO9r8hA0wFXMbdXe37pGhkCSgDg0ar0Feg+184CxMrU6buRQ9hWm0bYiYzBKVKAZyANg6+G/Pi5Vs0Sq0ggj4mZqAFiXJPya9oaxWV7MMkZdEjhu1jpYFiN9oBy/NMRhydJUQH2expV60iy5isJSrUX6AvWjmsKDoWhTmo6/wD9N+MB+XZytdDvBeO3UEzklBa5P58+8N1YDD4gcCmNwQT+/rHO8TKNXDAnV77gwPgsxmyTwqIruDEnja6HU/0tud5OuWgpCAaAOOQHTcwhkSFqOhKVqL0S1VU+QBrXaLT4XzqbPB1AaE7nf0uYuOBwUtIdCUubkC/rAUvRTh7ObjwTPKa6U06n6Qtx3gnFJClCUpaU1JRVubuKR2NaRaFmc5mlajJT8MpgRzWQFF+oBHuYZNrbA4J+KOGKk1ZXDUOS7Vb905GJ8NlM7FLaWnUwZ3ZKABQOdmsKx1nC5VLmrQCAXNXHv8oNxEqWEluBCATpSGASKs0UxeezPmXDRySZ4V8ojzmJWHSEqJFKVYCu7RYP9OStCdiEiNcWk4iWVvxFZUP7eSR0Ao/QxXJuJn+ZpWsgdLfSKySSpGCTctjfFZUEgkqe8JDhSkulJfnDeRPcaS4P73iUpAvtC3QkZOOgAZbif+Wv2jIt8vOJRAbS0ZC/bL8L2WzGZfKZvLQ1Psjp0hUrLZVvLQ1fsjf0jIyDIouiOZg5YQtkJoktwijAttHmWJAw8th8SEv1oDXnGRkFAZvNw6SwKUkPYgRp/JS/uI/8R16R7GQrKm6pCRTSGYbCPdAqGDGMjIBxmJS/vGihYbVLesZGQWE0ElLAaRvsOb/WDJZag3b6iMjIUZHqVU9vxjUip7fhGRkdEJirCPNI5cvrHsZBZxsqWCLDbaNpklP3RY7CMjI4Avn4dJLaUs4NhdjWB1YCXrH9NHwj7I5DpGRkFAZ5OwUs6nQnb7I/KAjl8r/lo3+yPyj2MhgMc5ZJSmUyUgDUaANDvDLISGJtGRkZ/ZoX8kGbzD5K6m3PqIEwshOpR0hyEklhU6E1PWMjIL/kC/oZZWkBdA1D9I0xMsGTOBAPAq46GMjIrh6M+f8AoS5fg0CUAEJav2RzgHGZfKJrLQb3SPyjIyKSMi9msvAS2/20f+I/KIsVl8ou8tBofsj8o8jIURdkMrKpLf7Uv/wT+UZGRkKWP//Z"/>
          <p:cNvSpPr>
            <a:spLocks noChangeAspect="1" noChangeArrowheads="1"/>
          </p:cNvSpPr>
          <p:nvPr/>
        </p:nvSpPr>
        <p:spPr bwMode="auto">
          <a:xfrm>
            <a:off x="8580438" y="-8842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fa-IR"/>
          </a:p>
        </p:txBody>
      </p:sp>
      <p:sp>
        <p:nvSpPr>
          <p:cNvPr id="88070" name="AutoShape 6" descr="data:image/jpeg;base64,/9j/4AAQSkZJRgABAQAAAQABAAD/2wCEAAkGBhMSERUUExQWFBUWGBoYGRgWGBwbHBocGBocGxgZGxoaGygfGholGhwYIC8gIycrLCwsGB8xNTAqNSYrLCkBCQoKDgwOGg8PGiwkHCQpLCwpKSksKSkpKSkpKSkpKSwsKSwsKSwpLCkpKSkpLCkpKSwpLCwsLCwsLCwpLCwsLP/AABEIAMIBAwMBIgACEQEDEQH/xAAcAAACAgMBAQAAAAAAAAAAAAAEBQMGAAIHAQj/xABCEAABAgQEBAQDBgUCBQQDAAABAhEAAyExBAUSQSJRYXEGE4GRMqGxQlLB0eHwBxQjYvEVMxZTcoKSJENzsjRjov/EABkBAAMBAQEAAAAAAAAAAAAAAAECAwQABf/EACURAAICAgICAwEAAwEAAAAAAAABAhEDIRIxIkEEE1EyYXGBFP/aAAwDAQACEQMRAD8AoeOmkUrEmExMxISpLkhiDXuDeNcZIVMXpTcuT0Au/wBPWGOFSqYlIbQtiCRQK/uDWPT2je2q2ZZbaQ+zTxfLmYdRSoiY1UGh6Nsa1psIoCiVE15k+l4ZZhlaipqMKO7MeZ3YCA84yEypYVr1npatgNz3+UZ+MY3XserYNPzpa5SZIUoSwXKXo+3pA2MUqhJpzfkIny/AOhVOMEMAa6dy3qPaN1YI1N0tdq/ul46CoPKmTycSpUpirSHZ61N2psInw3hWaqYlCVoKlgKBOofEHdiPlAeSqClpf/bl8SvxPqwAi4eF5U3GYorSGSkhSlbJCTwpHNXSFm6KQi2z3w7jgjRh9NUF1JFdcyxP9zWHvFszmYZUtPnyVJQvhKmBSHsFMSU+oixZVksqW8xKEhSi5U3EXrfbsIzOs0RLQpSqpRxEc9PE3enyjM5W7ZvgnFUkcY8QY1CcQsEAkhBBJsdIdXIk9bmFErFhK1Moly9LnpWgHPeGHimamZOmTUB0qU4rVAUdSUhN6JLdCPSEhwpGriZTPpoOEV5u9qNGtPRjn2Ezsd5a0gFVG1aSxoSCl2avaC1Z0pikPLCwUM54QetrcucJ5uJch0pKrHUGPTcVFnjybMRYkltki3u7x3ZNoOxOLSFAu7ADlbttE0zFhKAp6qHwg1FxXl9TCEzBquQnm1W7RtrA3/M/lHHUy2+GJ9FrL7Cltz+MWRGLLOktShEK/wCGmWy8RKnAlQUlYLJOxTS4O4MNsywhkzShIIspPYj6OC56wjaboONVdkOJEpWH4nSoKb+1TByaWoz7PCOVls7SsIJMtIK31UBALAj3rDiVl8ycFEAHlUBnuQCeYv0hRmuaKw8lUqWttVFq5tZI+ZJ3PaGbrSexFG2Lc3xvlyykl1Kpe25YXs1fbnCFM0qPD9fzjScsrL/P6kvvBeEwlbdgaf5gpFOkF4eSS2tSZYv37M8PcmxsuWfLCz/UoQUsxFiFAl4iwWQBQchPZifk8NMowqFKZUuUUCjlAFRsGqw5PAUQKf4WDw1nspJKFrSlRsSQx6PsYLzrxYiWfLlqSVK4VLLkIehIa5EcxxSUFZ4DLCVEFH3SCWDG1PT0iX+UHxEMD+oJYbOPeF4rlbG4s6p4VnYIapWHTMmTNPHNUj0ufhB2EB5jNVhZHkL1BHwoVX4eR67fOKj4czRcpYTLUpGsgKCSW5ud+FOo+jbwhz7xdjFp0qnrXLUXAITsaV0wk6bDwdFnwGXGbMaViGWKgKNCOnOLXMmlbDEyQvSQQd3FiI49hs1QubKUomSUkBSkuUkO7sKj0eOk5n46wqZbmYFqZwEcT8u3rC8RQjNchw89Wo6pZO4b5j8YQTfCmmcka9Ukh1KSWUOjRWMx8aYpanBCEH4RpFu5FYEmeMcT95IbkkQzgw2dXw8yShIShwkCgJjI5dL8YzWqK9CYyE4yAdFyvIlplmcqW5mAKJDHSkWBFxztAk/EJ0kilPqNucWXwdg1nW6yEMDpcmr0Lm1H94R+KUypM5ep2IcJZqkVbo/LrGpSt0zJKPtFAzBS0qBUo6kk0FHPWlTGkrEic2pWnT96rnb2r7xNmecA/ZGoBgT+9hC/BpYfusGRRdWFzZPlzCOVHHv+UDZnmIKRLQ5f4jz6CI8ViCBs31pA2DUxcivM2HMwjkOo+wnL8F/VSlWrSCDMYsQLkPYFub1jpGXeLPMCcFlskygXCpiiCUpbiUTzZ6m5IjmuMx5XQUR8z1P5R0XwvJ/k5CUSwlU6ekKXMd0pSapDjZIuLk/KM3o14E26OgozsEGhSJfxEhma1L1Fe0Uj+IOOIw5qONnfko1fvDOXmktQACjMCal//dmk0HUA8qCg2igePc0Pm+UFFWmqiBdZuB0ApEYrlI2ZGoxYlUsaElkijEniclyNqfoIPyfE4czNEzDoGsUWFKBd6AAK0hJPCXqAXiv+eqrkhxufk24jBiyxCxq5F6jqC92p6xrPNosfibHSdCZXlLTNQWIKgQlIJDMKvyN+7gxWp63I0aR6n3rBk9ZmgKUorI3rqbcdQKGlnPOPMLLkFCwtUwKpoKSNN+LUGchqBt4KVI4UveJEda/v5w4wWSSJigkYiv8A8ZbmzuKweMnw6yUiYZakcPFxBR3W9NI/tZ63McGgv+HubeTNmLHCNICjdnJAUxIcAsD3iy+JJswvOVoUKDUAS1LED4QYr2XZCmSoKTPlksQQxq+xemmLNksolZlFaSkgakh/hf4QVUblyibW7O4v0VednE4SCmWtOj7h1eYKuasHS7lqwlzWY5TxagUJNUszjkfkRtHQpmYyZuITJMsEqUwlSwGTfiU1SAxr2gbxl4PmTdKpRCvLSRpLWejKappueUcnW2MlfRzmUQAzD/MS+U4elK39Ga8ezJCkkhQ0kXDN7iMQ4/WKXYKY3yKeknSoqc2dRuLi/b3i95ZlyQHSkDsGjmMrFEGtacmZ63Z3jo/hPOfMQAoMoAH0NH6PS/OIZIvs04pRWmCeLMhcCckVstuWyu4PyMVdBVwoY6uIAc+JR/feOsTgkpYsX23PpFUnZYtE1AQEgKU5YVKaajq2elLUgwnqmTzKtxKdNkzdKwApKm08QIoq4L25esF5VlqZsoImCrfOHR8JhSyrUw5FJPN7GzA2jZWWpkqllJa6SKioPxFxSoaBmpxtB+O3yqRz7OMqVImlB6N2MBIll6O+zRefFOWmZMCgHdLfOCso8KJ8tz8f7aIrN4/5Kv43kyo5h4fxaZKJ0yWfLNlUN+bW9YTrfrHWcqk+QteGmK1S5iCrQ7gBViH6/WKtmuQS1BWj4kn9iDHP6YZ/G1cSoJWWjI3XJKS3KMjTyRk4M+iPCucSDJJlrBUq6RcNsRcX3im/xHziUCkkhaw7IeztUtsLNFDm4lUtZKFlKjThNS9xSAMSg6tKnex1bE8/RveHcaZljFUazp5UrUTU/ukYcUWAEeYnDhFHc9NohQlwaVuPSF37K1ZKZalGvYRMjAKJYkCIZaSUvy2EbTMUtJ/faAdRk/DlK9IILb/n1iwY7PlBA1MvSiWhLcKSU80i9OfLrFaTJZJUT26mJZGGURrFWu23eO0x4ya6LB/xDMKqBlMNJIAKAbhIBYdzWkV84/UR5jrSFFRFioqu6metKwXIUNJ5santzhSQRBUUgubl2SzFhRATYCjlu5/SMCjux/e1LxtNkpBodQYVDhizkEH1EFy0qSpKAnjcDSoBQLjhDc6sw6bwyQDaThnK5aCCCQUVDhbEpau4BSW3I6Rv/rKloly5xK0IIKbeoNHIIpdw+8dV8N/w2RIw6v5lCZk5elSZibydDKAQVBipxVwxZrQB46/hpJw2ClzsOCVBZ80rIUoiZ8NAAAyg1B9uC+gFAx+WplTJa5b+VMGuWTUhjxIJG6T8lJO8NcL4e/mV0LKCBMawUCwKSfs1F9oIy3BKOFElZACiVJTR2LJCxRwNYAffqI38N4TEeePIlrmKBCVAJdqsoHZLXqRaFi9jSQ8weUli6An4QQUjhZCXS3619YSKydJlzJrl9ThOolhQBBD3P5CLVi/AmYKCpkyZJ1fEmUFLILAcJAoTS9Xp6VHM/DOMT/Tmsgq4mCTxdHAqBSjxWXl0TSG2RmXhtRSxmqbUaHT0pYULDoItGBzpCgATXd/r1jmsrwZiRMITpox1JVsbECijyZovWV+BsQABMny1c+BT+hBHzERyY3I04ZxgGZp4ew+JqpI1bKsR6iK5mH8NlCsqYCOSx+Kfyi0jwtikH+nOSU/3UP0MSIlYiWD5o00uXI90gxBqUOjQ5QkrKVl/gFKSDiTRwNKTQp4gSVNQjhP+YYry1MiZLCHCE8Y4qFTEgrAZy5ArRmhxiMZTUGIG7gaiKOejC16QOnEBQd0ltnqKUpX694Xk32ZuFs08mjqDl6B+di4v89mjaZNIZXCDcByQTYg8xSgI2jZMxJo9Kbt6OT6e8azgpXEHZgBSlOo77DeGS/R6QDMnlJUeECti17FmoHbePVrM1CFlJASdLPZjdm+HkSfe8TTsM+xDVN27Gla7QBicWtTpZWrYqJqB8Ol3euw2gyVxo5eMkwhZBuIklTawNJmgitxG8s1v6RhenR6alaNl4UajOUolQATawB594ruCU61gm6j9TFhxGD1iij2hZKwOldID7OFmK8M6lkgXPKMi1onBoyKfYT+pDI5LhpA1ITLQbApSH9w5Jjm3i3DS/wCYWuWrUCz0IZQoRUB6B/WHc/x3i0hctKigWf7QetDt+sVPEz1LqbOXJq53v6x6x4Ki0xfofm+36/KJpWFILq9q/hEs9TEUYEAt8vWzxGlZ2LCJNl0jaXR9u34QHN1A/TeClzCH5tTaAkqIu7Ry2cyZCDc3gvBzjLLpqSCK/jGuHZXSJZUsOwrDcREwjB5QqYlayoABw25JGyaU/KITkVwJ0obNM1S/mtOh/wDuhnk+IShRJIdtupg3GYuUsWejOd3gyCmxBO8Pz0p1GSogWXKZafVSCoN6iLV/CXw6mfj3UAUSkqV01uBL9QST/wBsV7B4NUmYiag1SpKmBYkO7OOm8ds/hyHkz5pJ1TJyrkFSEEAy0q3fSoGpsRATsLRZ1jUQkVSHf0o3vq9oqv8AFnHacCkAfFPl8JS+rSFKZrMCBFjynLBJJIWuYDYWZ73NSesUX+LkmeDh1qmAy9ah5YAABain3JDitKQ0jktlHwU4ony5s1GtIWkqSVOpSQRw8IH2WDWtaPoROgykqlAaCyhpDAgihp0j54ncQt8/3vHSv4V+KHlfyc0kkf7RN2qSg9rjoSNokikkzoSsK6Q8AYrLPMleWCNSCGJrwk29Uun0HKHCKjpEKmDLcadyLMTeDbJopcvwpPRidZVJMo6uEJUFMRTiNHfSWtSD0MlTNUVPS4+oixISahT0U6VncGotyqk9hFS8QZ6lK5iZOnUWBWWISANvvKcmG+wKjYDmWdz5c1SD5Qls6SgkrLjhfZJB53hUc0nTQEzSdDaSAGfqodh2iMpFVH7Rd6160fevrGupLuPrS3zjPPJZpUKNJOCllDIBahKlADa375xGjCKCtI03IAFAeSnJIcmlecGonMNLaX2IYAfl3eNZYSPT4SNudHt26RNHcWC4mV5aihgq4SoNoYtdQBIryG5rGwxhDcAW1dKSNnqCpLkNWv3esEpCAWHvt7H90gPFJOpwAeqg5L/ELtWv7eHWxOL9gc/FrJLOA5bUSVUJZ6s/5wvxNnV+I7Q6nS06aByHdgHIP9x2FNt4CXMQzKlhmu6nLBhV6F+gDwbHQs8tYAIcndt3NABQj2iP/VWveC1qASFauHUwCqgKTUcQLWL7b8oTYzCy1M5LmnCQS5sTsAKXu8SyY+TspHJxQfL8RgFjB+ExAWXhVkmU4OaPLnGbJmbTdQKDWxSfh+h6QRgctmylqlKrpsoWUk2UnmCIlLAx18ldsdeYgRkaIkFrPHsV+iJl/wDfP8RTs6lMtVhX3tCqagulJoD8tz8oa5oNU/SosKP2drX/AMRr4swyZa5Zls2i4q+smvsPnGuL8TPNP7GhCqZqUpRoKADkBQD2jZMw6mA+pYc2G0RuOkE5bIMyYJTF5hAu1A5INCwIb2gLbHI5+HWQTQhN2qzcxcdzEUouRR/3WLJgvDC0LqhWg01VKk3qCgj2LCHH8jhX/wDUaVOnSk6RLUFAsdZoA7v/ANu7mGpxQUuRQ1gG1BSp+v6RPh8KqhuOXMbiOjL/AIayFJStClBJJSRqCmI2LsxG8JM58MiU/kl9CBqb4S1Lg/E1S0BulYYxt0hCnAFJKXVQ0NGI26vBqMKEVv1P7pDCTgVLWwFSQkUJJIAB0gAlVavaL14Q8FlGIC8XLARpBlhTEKWoigSCSdIcsQwdzCW2PSSNPCPgZDyV4pelU1JXLkpZ9DUXMVVncMA1SKvF/wAs8O4eRr8iWJajVWkniuxLkub1hPiPD4lqCwJkyapSUhYNEoSnh1fZQAL0rRhG+I8WycGGmTTMXpLkaT1D1GkVYPWhitUtEW2zXxHm2mUuWiYuSSFJM1KTwFqsQGSQ4qfkawixU84rL5X80B5iCl1k/wC7oQtwgCqVGjktYndop/i3x1MmhISEol3SGufvNdV7mlaQuwGcqUlIMwr0JNiTpSS6qNQElz0aBN6seCXsbSpCG0qDG4LC4G70jbLQuTiJc6W6xKmJWpKQ5YEhVG+6VWpC2Zm4KdaETZgdnAoDyPI92gjLV4iYQUyhKcsF6qg7EgWpvs4MSSr2Ubvo76nHISA6kgEPqcAMbFyd9oV4vPZUoq0KTNBqUJIdJNyDbTuR6i7RQ8BImaSqYXo44X0h2AD8RLMXcC9InmTUNRi1FJGz2cbE3jpOhIw5MIzrN5qxpJIQ9EIcMDSr/GO9KwpWhJWyQTuSsF9RGzClSQ7bOIPxWP8A6WkoCQVBIIB2sVJeo27gkQhXiiVukg1bUKOLPWpowa8RUmzRwrQR5BACkkhyaOfpcesaFCkVY83r1at3idCyRX5mjn6+0aTpoAqAk/PpAsNEcqdqLkqfcExIkglgDUi7N8nLCB5intXk5FLxiVAC/taCALl6QL12/QcoknT2s21Wr36Vq0KZanL/AL7UghOJO9rB/q20d0cETsQkndJFnse3J/xqYGzSeCVLXdQAcBqtQKawaxHLvEb977CIlzFAaQkaWrqYipvXq1oZMFAq0niGlRQw4kEEak1SoVsOJL7gk8oVy1JKjqBYAnhAc0LsDSjPDyZpSkBIUlStK5hQQSN0pDkHTUKpzAO0CFSlKGslThgtRQlXKirr3GlV/nDWLQuweTKnTkoook0Lktu6ga25/jD/ADNSMNPTKl1SlAfvU/O7CAsvzY4cKKNIWu5oWHJOzbvAEwqmqKlEuS+ompMMk/ZlytPQ8GZJ5iMiLD+H+EPfd49inFGQD8TeH1ImTJ+kk0tYVqfakBryf+Zw6imikAjioHHEQ+1wPeOmeIJqUypqixTpJPsYp2GylKZhKZn+6E6S+6h/USU7lq+o5RDHLVM9P5GGvNHLwm4NxDnwklsbIrp4jV2FEquf3eCvE2UpQta0K1JGnUWaqqOB93VCJIHJx1o/pWK3TIJ8kXaVjsyXPMtK0oKyUoAcpVoBJMt0qIcai5INRyjTEeGsVOUmSZsmYo/EEvwAAF5h0PuBzJMVUS9P6U9m2g3AzJstWpM2Ykn4ilagSBzILmm8UWRUc4Mf4lGJwDy1T5SNZBVLCyKAcKykodIYsDR26QoR4pISpOy7l3vTnY/hGk3DzJyipa1zTuSSabcRct6xucmlskFLqY6Qku5epU3Lk5NGYVMI5Rl2ikVKLtDjwVneIQuZMw0hU9wlCiyilIuxCSLt7AgXMWLFZrmBUJhw8uVaujQ7WDlT+jtzEVbwwqbgp4myVELAYy0uvWD9mYLBL1c2Io0Ns7zpcz+pjMQwP/tyzVvuuAAOukesUTX4I1s9zPxFPxC2mNNmMxlo/wBtA+8og6QevXeEWY5giV8RE2bshIGhHVt+5j3+emzQJeHR5MkFupffv1vE2A8OpQxJClHrcmwftEpTSKqDYmlYgr+NCVKuCsEvWrcvTkYcZWkBC1aEJIIAKaVJFGatHq9oJXgOTUB3sHdrV/MwdLkpEpgB96pvyalGiUplIw2TZFmEpEsheHTMXVRVLKksk2B2Jp89ofpzGU2pEgJZnZTl7Jfhr78oQ5fIlrCVKGkH4tHVwC6r0YMzBzYQwmYRcsuiigdIZqh3DjsRzgXZ2goYxRc6uGrXqKsAPxgBGIsAljVRUHFRXmx7q/CDBiVuUuSKgqBb1c05RFhcKFzJdiSWUAXtQ0sBQ/pCzdIeKTYwzLCKVJlH7OklTbkqBvWEgllyBvzf8otmYT9MlZ2SQOfsBFVSlzrSHJBfYAg1F/8ANYz4G3ZbLo9QFAMHHXmP29Y8nA0oWvWu1q7QTrs4r0P4Ri23ixLs0lyQa9a2jybhAQSdJI+faJEyqljSz+n5xpNQefuN/ekAAGcMAeX+fnGaWau+37tG5S29u8eomVL32an79YIdG8ssa9a7Urt1YesQyVDzAhSqTBpCRUguCCQ9E0Y712DxrMfc6uQJcez/AFjyXMVrCeJCQ4ZIDFRpxFgVMfSkFMVg00KKitQluXqot2ok8mo2wjzD4IN5mk6A7F3SS1kkxoEpdKiDpLPqFCBuwLmlqtFlzfPZEjBqKFIUAlkIDVUr4aXvU9oayOR6pFCxs8EqXOOhKdqP0AAqSY98OYtc+YVgAIR8KdyrqdyBtCfFZVMWqWkklS6hIDqWpV1VLAbehi/+HfDf8vKEt3VdZ6nYdGpFU2YpugxMtw5Ac3qYyGiMGGjIayOwbE5hLmysdJVTy1Kl1LAAoBB9STFNyXxFLGHkJWCuZLUoLFlApP8ATW5uwKhfnB2TZl/63HFQKtdQEjVWWWdh/abwnwMoaQSH1KezUKn+kThA9X5GWo/7Gs7FpVJxpSlkeXLKUlv+aoAV7wqyfKRiRMKCErSAoD7zkghTDTsaj8YKzRkyMTpLahIlN/cVqmb9E/OBvAueycNiGxCFMsBBmBRZCTXUpLErDgMxcOq9Iokm9meD8dAoyn7xapDJTocp+Jyo2G5akRrnhyZaAWprWXFN2DJANKVh74ozGVMmqUFhKA6XABVMAP2gLs1Hq3aK9MzuWGSiSZhFisU7szDu0FxRTkG4GdOm8I8yYOSWRKfmWATTmILn4dMr/wDJnoR/+uVduWtnPpCmXnE6YoJmakI+5J0hVbVVQd49ygf1dUtAKqkGaQtY0vYkaRY7FmvAbS6O2xjj8XOTKHkSfIlLqlS6KXuCA72epgBGWpIQpZKlgq1kk1qNnYNUesHY2YqbOWtaiqhIUaqUE8KABVqN7mIcAlNSoPQkDUQAb13a/fnC8mPQ2w2IADM1ADsBBEm6gkFIfkDxWTWih+XaIpM9VQUI4aFIlgHlRx2g+ZKrpSigZm5EOLMHardREmUvR7IkIEzUhD8X2iHc0IG7VHWsPZWQkjzJqgnkhIDter9a7wuyyfLkJUogahQW7ktt+kBYPNDicUiWZikJWoAm7OWgxVgbpFiZCKJQkcyQ/XeJROVR9rdNvaLfl3hqTKSUjjVZSpgBJF2awHKG0/Ay1gBaEkJsCHajfSKqcV6M7bOX4iWlV023BY/pAuXNK1KCSVG3Fb3qXbvHUZmUyFjT5aWPIAHu4qDFfzTwghh5KmU3wKLknodvpA548ioZSlF2VSdjnlhBS25fnyBBswgA4lizFm5uWPpaCcVhyFaVBiklwfmDCb/Ux5q+FKmCUsFcQA4lEPQ3Ygja4hZYYwVxLLLKb2GJJqUl/wC03vu23a0eLmnTXart8mcl9uVIOwWCRiKSSvV92YNCnI2WCUKetHBiKbJXJVpmIKT1S29WNlfusSHQKZpKXr7fp+2jdCwA4avQOXj3EYmtQClrtWvf4T0MCs1Ab/TvHBonVPtvR6bE86xGuYCKGnLlGqlBizkeht3iKYsh69jTa3y+kA6jyTiiFV2rztYda/ukS4OeHllrzQLmwAe96qEBEBYJ2G5oOkTydKfJNPtKfV/dxEDkw35RxOT9AkwgJDlhYdCHc+gv3hLMy+dPM2chOqThUlSluNL7VNy7UGwg7HL83y5RK0icvSyEuoSweJkipU9OV9omzzMMKmSjBydaj5qUa9bISAp5g0iiyXGpR3FKAQ3J6iiLitsM8FZOpKROmajMWGSVV0I2A5ExbglomwmeSlyly0JYpACX3AYBQ5doECm3cxZGGa2EBfePY0TMDXHyjyOEOaYccRNnJJqdySQ9yKt1hmjEIBc1arfh0/SA87yxSNRCSCS7hJYAAksAaO4rySYS4XLJ83U6V6QHJZgXZgHZ3fnSH5o0fXKTCPEE4eYUndWvl8SQEsP+kO/WBE4PhDqDGzP2ts/4RYJfhgzP6il1CWISxqjh/wDqE0uTtES8vW5CkhZsQU6Tt8JB5NQ8+kTcrNKhSod4DxPJkYdElOGTNUQWn4ga2DuWQAAnoNQtUmAMyxZnSEIEnDyE61zNaDoKisNZRKiAPuuDAGlYnfEp1jT/AHAMADq3aobdhvDFOUFKyG1MxWskhTkUuTWoLkhqRzkOogeAy6WUKK160pLcAJKnuxLUdndh12htl2cGUBJRLShE1CkqqdROnh46Ekt9lgHYVguRlZmpdcspSyiFa0kGtH0pcks9vW0T4LIkpUFKSXBBBSrUzX1agyr2v84SwuJWvICH0gJNmJNAalyouGpcPbvBOXyUqOpSASgjSQSly4qoipGxbsYIzDCkqCDLtTzebBirRRjQOPrBWVyhL4SFa3N0EvsUBnDHZgLwLKUBzErSsl38xwXPxEl1Dnu7c6iGCVFwtg4GgjtVJB56ffT2hurKQzrkJ4hZc00/7Uy3f1jUYFCDxygymo6rbEBTuKQ6TaEdWB5ngCrDqKUq1LUCKEDSxt0qB/mKrluJ8mehakhQSoEpO7F47Lg0pVLA0sGoC0K858H4WeaPLmNVSBT1Fie0ZI/J+q1NF54uSVFjybxfhMQoCXNTqVUJVRQJqU1ufyiwzKiOA4rwdipC1FAK0j7SfrpuINyLxpicPPClFSwBpKFlTH3ND1i0XjyqoszzxyXZ2xEutmit5x45kSJ5lrQvWihoAKgEM5qCIX5d/E/DrX/UQuWW/wCofJj8o5l4r8SpxWKmzFIdKiyasQlNEh7Pv6x2HCoKidbLT4jzoz5xmypKikgC6XJAZ2B/bRR56J2talPL1KKrVqebUiKdqkJCkLVWyFXHUaaEdY3/ANWxmkFA1BnY8VukaZSitNjxhLtIJlhTpUZjsQxCnIN3ZwRXeDcLj1oSpKJhSHGoKKmUCaf0yWNjUAF6E2iv/wDGrUnYdL2JZj8xDPJs0wk2akaVS1ciSAwqRAcE1dnKY4Rj0lJ14cpUGDyVKKS33kKBZ7UPVonl4bzAoyuPS+sBipIuNQ+IFt22hzKwUg2U/RRcexgXEeE7Klr4xZf2vQgiMrdF6FSp2kpJ4VDoO1XdwxYu7vAszEBPxBwWAY1tTqWDDcw3xWBmKToxMvWk086SQJo6qQaTR7KgPMskXLQFhXmy/wDmANUgBlJJ1IL8wO8C0ASzAfMZ9JJDAWBJp+G1oNx6lCcpEtRCJcsIol9QZyX5Ek29oEn4ckpQmh1gAgV4lBqvES16sQsOU6lKu9KsQAA5q9ALMN4Nk5dgeZYxaNJllQWSUAgmgUGUOgjbK8oACVTGGguFGznknkLuYcrwaZAKpgGsopLYOAqmpQ+zcgc4QeMcxACZaaE0LcorD9M+XUqHWXeK5aZhCUKmJFCpIavreH8jPZK+aH+8G+dopOCkCWABSjgwxlzvV79Ys03tkeKZchOTzjIrsnLJpSCmWtjZtTR7C/8AQfURZZmCVkawQU2VDObl50kFaabh3LPWlK13vTZ4qycaNPCQ7PTk9IdqWwUFVSNOskmmpykMUtQOQBdvWJyfs249aDP5dm0KFUu4e1dVBXUwBr3D7EpwSFuV6C1UqUZgOmy3ZIvdi/rAEmclJIdQqHILgkAMtkj0LUIFecarBQrh01BBUQ4O1CFMKfrE9j7sYLwaUoZLBThNXZTszFXECGcPYgnaIVZkNRdKilndVVWA0nTcWqX72hYmc+4LOAWdty16ml7NeJBPRoqlRYJqKDiNBSpDau+n24YLwMxSiQSQARehLEudVn6WtB8uUQolKBuXJsBeuw5VhbJxGlJKanh0gAMXPuwFfQwT/rGgMrSg1ZgV8mBArapVbaCjgnMFgJJmMBW5FeTc+jc4s3g3w2CgF1CxLl1VqEWoAI5/KnlalTDLXONQFL0oQmlkpUqn6xdcg8WCTOShZAlzCAonalC702HaClbFk3WjosrAoAYJS3YH6x5icChYZaEqHUA2tG2HUCApJcHcFwR6RvNNIeUuKszCmZkKUv5Y0g/ZHPdq/KK/mmHnJLCQQHYLURR+TGLcZqhEGPw4noKKp5K5ERjjkx5ZOls0Qyzjp9FIl45aaTVHoE3HcxLjMBhsSnUwcCpAALDc/veFWZZWrDzlBZ1FnSRYvv8ApAMyYRQH3+kRzfET8oOn/g3RnfY1V4AQpOuSsk0cLtXqA8VLN/Da5WJ8oSwZkxR0AOUByzuasOu0WjKvEcyUtCWJC7q00Ae/tFczbxNizivOKUpAIoXalHu4cRL4+bPbj2GeFX5dCjy0y9QUoFaVFClAO5B6tSrCm0EJSpSAKIcMBuR9rraAJ2cmbOJloC5yyTQcKXNSHt37w8yvw0rUZs1ZXMINR8KX5Pc9Y3LE35S7JvNWo9FQwM+YkgyZbmodYoewI5QZI8MHV5iydXRkj5RbZklKfhHq1P3+UKsSipLlT2Bt6DlakaG7Rl4pbA0Syn4Zykn+61qVuOXrBEvxBiJVAtKzvdx3iE4VxqWSHqOg3azU5veIcVMLEggi/wD8aqU6A3ANK9IRwTG5sc4T+IKwWWjUeW/teHEjxvhlBpidJsXHyPSOcomKSpySEn1pzFXgr+cCkKBCgogAMU1YuXSQSU6QzDdonLH+MZTOgIXg56gp06gXB6guN4kkZJKlLVOlKBUoqNagFVSQOccrWoAhrAizvs4pXpUxZcR4uMgLw6UEolTCPMqSEqNz1DkCtWAhfrf6cpxvY3x+SB5s6dN1qUhkgBmKapepcuBHMsyxBXPBVcED5xYfEGExUuYh1+dKmDVKmSydK03e7hY3SaiEc7BuUrZSSTQmxINR3i+J8dMjmXN8kN0zyUgcotXgjCImLUpQKtDUajncxUkLANYufgjEhK1ywzqAI6tsPeNOWfjSMcVWy+hQjI0RIW1/pGRhGOQZeETceoEOnWtSykcIAJc0snUQLbtFjzPLlKUuYjTMZg2k6wAkVSLqDmpSPs1aAsPiPJM2fLlj+qyn1VD10BhsXJFHbtEEqayhM1FKVHURVgVXIU9ATuC4a1ovLWi8NbDcFKJSCAtwdLnl8KQ6bAWq1D0j2VKAJtuCHDk7ENvuN/eNZmfIWQooIqSo6zUinGzHQCwqxgrFjhCgy9RoUpJKaUcjc0AJYNuYldlkzbEYeWHJ4mLOVbvswA9HbvAU3EygCHGo1Fd7DhAdRqoADnHk3CKmA0JdgCVksWs1hsDXeJMDlKAdShUmvS1nDAjaHoJtluAWpiklAF9RqbgOizgPU8xSGM/CSglym93vStT9BEYWQFUUrc8O78wG6dWvBBlgpckLswFaDnRnDbGOOIcSUhPC4G1bRXsbiSrhD6waODXp3+sWPEzHSRqbqBtRw59feB5eFCVoWKEEXHrXlCSm4q0UhBT0xv4C/iQiRIMnE6iEE6NKQSxqUsCDd+0dPwGZysRKTNlK1IUHB+oI2INCI5bjvDsmagzzpROr8Nlv94CxPMfOKyc5xOFLIIwxlh7HVMJKQpjp4g41MSyah9oXF8mGVV7/AAlk+M4s7+pMULOf4onDzpshUlloUwOqhGxNN0sac4rMr+MM8y1hctClF2IJADpYU3rxerRQ81zdeKmmZMUPMLVZklgAAQLUF4eGJL+SaSX9F0znxiuYsrWgl2YpqEps34+sJMZmqjpCX4i5bkOfKpEJk5kuSWUHBFQahuh3HIwVJ8mclgrQTsaA9iLRpULjQzyNvQxlZtrUBqK1+4Swqw2DRmMkonTNMyZoBYhIIsQGFTQvt1ibArl4cMZfl0bUOIEGhL3c9Ymw+TYdtYGuruFE9gGp150jN9UYu6Lyyykg3JctlSH8sPVio37PsAdoYT5pYtb069XLxrMUkBx/jmf8dIwqQp0gOWeh+cOTAp0pRfYPYi7GnuHgPy06galqts6Q7/L6wwmLLAsW7t3iCbIDUWACCGS5UxoaEUBD1feFOK/j5rhzwgBq8izno7t3MB+cuWo8TKBb4bv8SSGZSTS9wzNDjHYNgQ713DMz2NeZDncBrQLLwoqOJ71N9y7kMWvHWKwfEzpRIHkoB/sJDluRDHtWBJXlrUzEABQqL0LVBHu3pDI5cWdIXqFDqlt3IIH5wKMlmpBOoVajsaBrEQLE5xAZkgP0qG6tSjs1BA2ZzgZkxwXK1VfkWFPS8F4lCkpc02DEP61doXzcOpVU/wD29445tdhWS+IFSkKlrSJ0lTvLJIZQFFIN0K6iFyMSoKQkkgBQLPTv3akbDCTEl9KT3KPnWJ3lggrkpoQSULY35ai/tDR7Ec2g7B4DzlFOsJU1AqgJGwPOB5gmS1aeJKkm1iI3mpN03ewvekPEzErMoT+GYHSVG5F0uOe1YtLsimbYTNFhAClrdquov9Y9hinw9INVaid6n8IyF5R/AlcwmLMxOkg6SVAFrAMl7iydy8TqwiyCh1OED4WDhqgVY8AD0oVK5NEeDlKkhCTpBXbUBupl1flqDdfUQYQsslqFIYfZLtpsAQSD871hJMvD+Q7GyyVJSEjQAAzku6nSHu1iSaU2jeThgiZqkr4gWAAfU4qdgxOzWAeA05g4KFJ0gFnBIDamZquG4tNyxNNjETUebQk3DIOoVFf+sNv12haGSQ2wxVSo5tYVJBuqwp8+5KTNUHBDOQ1C49iWHQ8oXjEIDUJuwKRSrbOx9rbQdgVrfSUKYgl6bGxNnb8Yah7DpGiqRQ0Jo1qdRtaMSsuyiAGYAbcx1/d43DJSQfXq/QBokRoS3W1G7NHUcATVgj4aOwF3t6colTiEuQDYsHPKltrx6qRqU5b+0Wo16c/whLm88IE7UluEBBYkKUSOj7k9wIVxtFISot+FnFADU7Ql8YZwmYnQpIKRUDqdwecDZVmaTLZA1r58vyhTmGVzJkzVNKgmvw0cipSDz6dI83H8eMslv0ehkyVDRX5RBVp1BPf6vvtSBlTEhRSlJmKemq3/AIipi2/8NjRwprzFTzHyYwbl/hvylhWguG223OrY9Y9WM0ujy5QbKZOwOImEeYCAmgGlmerMBSJE5LMCS7pD0Bu+9I6lgpaZczWUy1Eh0gv9m5p7QvxhMyfqKUgqckXZ9u96xRTbE4pI59hs5nSHSvjRyU/an6xd/CmBkT0GYElKl7P+DxHmGSoUl2dw1RTpv3hTLkTcLVD6bt+ELkk2qDBJMteOyNSbAKbcu/XuevS8LZqiBofSmtXD8zuCd/l3jzLvGdQF+rxa5EiRiUDSwUB2MQTaWytJlQTiUAU4mDlxTdhXp9d4C/1VSiNJUKsC422b4QHYnkIc5p4aUgFKOJBJersKO3SlR1MKJuESgMt9IuEJCj2HyvXrBuxaojmY4kl1AlVK9BbrTcmIpqg2xNnFakh3Bs35R4iSTqVqJSagKoyRUA9ah4imJSEkgalEu4NAALAWqd+8GjhZjUcXEST+n6QunyiCNKm3DnlaGU6ctR1AJLA1qw250u1LQuBJS6+HoBUDkPl84ZLRJoExDaiQKH5cw/7o0QHf/PtBQSCznk/7O7QLNl/OnaOAzXfrBGV5SqetkAUNSbDv+UDhTW7Gjx0DL9MqQgUBKQS25IqYKRHJOkQBIw88TCkEhWoAWZ7d4IzjL5WKX5kqZxLLlIrXs7gwpzXF6g/L6RHgTL+KWSFcwaiHa5dE4O0WTDeD16RxzT/3EfKPYkw/jCclIHAW3Ka+rGMheLG2Jp6xMnjQAfJ1hWuiRpmqKi7bBvcemwylMuaCohMskEMSSVE8zTSCS2zEwJPy2Z5s0IQoBaqtQMqoDmjOYYeJcFOEmUmQX0q1EqUAQw4RcONqD2guGgwy22gLEDjBSGCSdKSLMWUepNa3ttB2Ak+YgHgZHDRyAdwK1IJvzeGHhpaCFeZLVLmKctMLEOAygQDqSOVD2hjKw6CSpMsILM4AAqRuNidi1oWq7K8n6QDK0p+1xDrtsR1f0b2gySEy0pA0uQOTg1oD6uWvSMxGHBIoFFnf6jmz0pGq5hcskh6Pfk7WA6Ckc9FIysMky6X2o94mWgXDGtWJtACJ1BpUTvqFhQEu/p6neC8IVLuNwBsDU3/fKAOaTpwSwoCbelPxiHEYNC9QUH6G9KO8a4jAnUHQFaSySSHSSf7qCJEy1BkqSU1DXLG4YpDXcchSOOMyvL0S/wDbDXPMk8zqNe8EmSmYlJozVcXcV/zEJ0JLgAnmWJv7s+0TSksSQsKSW0pD0A+nb1iMoey8Z+hrl2DQkEhII6R7mC0h06ST3YWdo8l4lk3b033LwPjpyqBybPSo6AnbsYXHB8rYZzVUgNUvUOEtt6RMuWAHqadz3fnEJWdwwYO9r8hA0wFXMbdXe37pGhkCSgDg0ar0Feg+184CxMrU6buRQ9hWm0bYiYzBKVKAZyANg6+G/Pi5Vs0Sq0ggj4mZqAFiXJPya9oaxWV7MMkZdEjhu1jpYFiN9oBy/NMRhydJUQH2expV60iy5isJSrUX6AvWjmsKDoWhTmo6/wD9N+MB+XZytdDvBeO3UEzklBa5P58+8N1YDD4gcCmNwQT+/rHO8TKNXDAnV77gwPgsxmyTwqIruDEnja6HU/0tud5OuWgpCAaAOOQHTcwhkSFqOhKVqL0S1VU+QBrXaLT4XzqbPB1AaE7nf0uYuOBwUtIdCUubkC/rAUvRTh7ObjwTPKa6U06n6Qtx3gnFJClCUpaU1JRVubuKR2NaRaFmc5mlajJT8MpgRzWQFF+oBHuYZNrbA4J+KOGKk1ZXDUOS7Vb905GJ8NlM7FLaWnUwZ3ZKABQOdmsKx1nC5VLmrQCAXNXHv8oNxEqWEluBCATpSGASKs0UxeezPmXDRySZ4V8ojzmJWHSEqJFKVYCu7RYP9OStCdiEiNcWk4iWVvxFZUP7eSR0Ao/QxXJuJn+ZpWsgdLfSKySSpGCTctjfFZUEgkqe8JDhSkulJfnDeRPcaS4P73iUpAvtC3QkZOOgAZbif+Wv2jIt8vOJRAbS0ZC/bL8L2WzGZfKZvLQ1Psjp0hUrLZVvLQ1fsjf0jIyDIouiOZg5YQtkJoktwijAttHmWJAw8th8SEv1oDXnGRkFAZvNw6SwKUkPYgRp/JS/uI/8R16R7GQrKm6pCRTSGYbCPdAqGDGMjIBxmJS/vGihYbVLesZGQWE0ElLAaRvsOb/WDJZag3b6iMjIUZHqVU9vxjUip7fhGRkdEJirCPNI5cvrHsZBZxsqWCLDbaNpklP3RY7CMjI4Avn4dJLaUs4NhdjWB1YCXrH9NHwj7I5DpGRkFAZ5OwUs6nQnb7I/KAjl8r/lo3+yPyj2MhgMc5ZJSmUyUgDUaANDvDLISGJtGRkZ/ZoX8kGbzD5K6m3PqIEwshOpR0hyEklhU6E1PWMjIL/kC/oZZWkBdA1D9I0xMsGTOBAPAq46GMjIrh6M+f8AoS5fg0CUAEJav2RzgHGZfKJrLQb3SPyjIyKSMi9msvAS2/20f+I/KIsVl8ou8tBofsj8o8jIURdkMrKpLf7Uv/wT+UZGRkKWP//Z"/>
          <p:cNvSpPr>
            <a:spLocks noChangeAspect="1" noChangeArrowheads="1"/>
          </p:cNvSpPr>
          <p:nvPr/>
        </p:nvSpPr>
        <p:spPr bwMode="auto">
          <a:xfrm>
            <a:off x="8580438" y="-8842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fa-IR"/>
          </a:p>
        </p:txBody>
      </p:sp>
      <p:pic>
        <p:nvPicPr>
          <p:cNvPr id="88072" name="Picture 8" descr="http://hiwaharky.yolasite.com/resources/118%20dima6.jpg?timestamp=1307044580872"/>
          <p:cNvPicPr>
            <a:picLocks noChangeAspect="1" noChangeArrowheads="1"/>
          </p:cNvPicPr>
          <p:nvPr/>
        </p:nvPicPr>
        <p:blipFill>
          <a:blip r:embed="rId3" cstate="print"/>
          <a:srcRect/>
          <a:stretch>
            <a:fillRect/>
          </a:stretch>
        </p:blipFill>
        <p:spPr bwMode="auto">
          <a:xfrm>
            <a:off x="381000" y="3810000"/>
            <a:ext cx="3657600" cy="2743200"/>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0"/>
            <a:ext cx="4114800" cy="838200"/>
          </a:xfrm>
        </p:spPr>
        <p:txBody>
          <a:bodyPr>
            <a:noAutofit/>
          </a:bodyPr>
          <a:lstStyle/>
          <a:p>
            <a:r>
              <a:rPr lang="fa-IR" sz="8000" b="1" cap="none"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اختراع: </a:t>
            </a:r>
            <a:endParaRPr lang="fa-IR" sz="8000" b="1" cap="none"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3" name="Content Placeholder 2"/>
          <p:cNvSpPr>
            <a:spLocks noGrp="1"/>
          </p:cNvSpPr>
          <p:nvPr>
            <p:ph idx="1"/>
          </p:nvPr>
        </p:nvSpPr>
        <p:spPr>
          <a:xfrm>
            <a:off x="4495800" y="1295400"/>
            <a:ext cx="4495800" cy="5334000"/>
          </a:xfrm>
        </p:spPr>
        <p:txBody>
          <a:bodyPr>
            <a:normAutofit fontScale="92500"/>
          </a:bodyPr>
          <a:lstStyle/>
          <a:p>
            <a:pPr algn="just"/>
            <a:r>
              <a:rPr lang="fa-IR" dirty="0" smtClean="0">
                <a:solidFill>
                  <a:srgbClr val="0070C0"/>
                </a:solidFill>
              </a:rPr>
              <a:t>آفرینش یک محصول،ابزار و یا فرایند جدید است. این موارد ممکن است از یک مدل یا ایده از پیش ساخته شده ناشی شود و یا می تواند آفرینش یک محصول کاملا جدید باشد. اختراعات اغلب از مرزهای دانش یا تجربه بشر می گذرند و یک فرایند خلاقانه است. </a:t>
            </a:r>
            <a:endParaRPr lang="fa-IR" dirty="0">
              <a:solidFill>
                <a:srgbClr val="0070C0"/>
              </a:solidFill>
            </a:endParaRPr>
          </a:p>
        </p:txBody>
      </p:sp>
      <p:pic>
        <p:nvPicPr>
          <p:cNvPr id="86018" name="Picture 2" descr="http://t2.gstatic.com/images?q=tbn:ANd9GcSxfX7PEzGZOtQUhCR8V3oetmYWnKCvqlh8N1NfRRl2UzQ3GIzh"/>
          <p:cNvPicPr>
            <a:picLocks noChangeAspect="1" noChangeArrowheads="1"/>
          </p:cNvPicPr>
          <p:nvPr/>
        </p:nvPicPr>
        <p:blipFill>
          <a:blip r:embed="rId2" cstate="print"/>
          <a:srcRect/>
          <a:stretch>
            <a:fillRect/>
          </a:stretch>
        </p:blipFill>
        <p:spPr bwMode="auto">
          <a:xfrm>
            <a:off x="0" y="4038600"/>
            <a:ext cx="4370070" cy="2819400"/>
          </a:xfrm>
          <a:prstGeom prst="rect">
            <a:avLst/>
          </a:prstGeom>
          <a:noFill/>
        </p:spPr>
      </p:pic>
      <p:pic>
        <p:nvPicPr>
          <p:cNvPr id="86020" name="Picture 4" descr="http://t0.gstatic.com/images?q=tbn:ANd9GcSXfZkFVXKYqQbFQHCmZzh-5wbWqaYhVmGbOh53oK1G886hvi0NKQ"/>
          <p:cNvPicPr>
            <a:picLocks noChangeAspect="1" noChangeArrowheads="1"/>
          </p:cNvPicPr>
          <p:nvPr/>
        </p:nvPicPr>
        <p:blipFill>
          <a:blip r:embed="rId3" cstate="print"/>
          <a:srcRect/>
          <a:stretch>
            <a:fillRect/>
          </a:stretch>
        </p:blipFill>
        <p:spPr bwMode="auto">
          <a:xfrm>
            <a:off x="152400" y="381000"/>
            <a:ext cx="3886200" cy="2849881"/>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خلاقيت فردي</a:t>
            </a:r>
            <a:endParaRPr lang="fa-IR" dirty="0"/>
          </a:p>
        </p:txBody>
      </p:sp>
      <p:sp>
        <p:nvSpPr>
          <p:cNvPr id="3" name="Content Placeholder 2"/>
          <p:cNvSpPr>
            <a:spLocks noGrp="1"/>
          </p:cNvSpPr>
          <p:nvPr>
            <p:ph idx="1"/>
          </p:nvPr>
        </p:nvSpPr>
        <p:spPr/>
        <p:txBody>
          <a:bodyPr/>
          <a:lstStyle/>
          <a:p>
            <a:endParaRPr lang="fa-IR"/>
          </a:p>
        </p:txBody>
      </p:sp>
      <p:pic>
        <p:nvPicPr>
          <p:cNvPr id="112642" name="Picture 2" descr="http://kotelnikov.biz/images/creativity_3pillars_6x4.jpg"/>
          <p:cNvPicPr>
            <a:picLocks noChangeAspect="1" noChangeArrowheads="1"/>
          </p:cNvPicPr>
          <p:nvPr/>
        </p:nvPicPr>
        <p:blipFill>
          <a:blip r:embed="rId2" cstate="print"/>
          <a:srcRect/>
          <a:stretch>
            <a:fillRect/>
          </a:stretch>
        </p:blipFill>
        <p:spPr bwMode="auto">
          <a:xfrm>
            <a:off x="1219200" y="1676400"/>
            <a:ext cx="6502398" cy="4876800"/>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All User\Desktop\invention\climbing-man-and-ladder-7170cd.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0" y="0"/>
            <a:ext cx="3200400" cy="6858000"/>
          </a:xfrm>
        </p:spPr>
        <p:txBody>
          <a:bodyPr>
            <a:normAutofit fontScale="85000" lnSpcReduction="10000"/>
          </a:bodyPr>
          <a:lstStyle/>
          <a:p>
            <a:r>
              <a:rPr lang="fa-IR" dirty="0" smtClean="0">
                <a:solidFill>
                  <a:srgbClr val="FF0000"/>
                </a:solidFill>
                <a:cs typeface="+mj-cs"/>
              </a:rPr>
              <a:t>پله هایی که دانستن آنها به شما توانایی اختراع می دهد، عبارتند از:</a:t>
            </a:r>
            <a:endParaRPr lang="en-US" dirty="0" smtClean="0">
              <a:solidFill>
                <a:srgbClr val="FF0000"/>
              </a:solidFill>
              <a:cs typeface="+mj-cs"/>
            </a:endParaRPr>
          </a:p>
          <a:p>
            <a:pPr lvl="0"/>
            <a:r>
              <a:rPr lang="fa-IR" dirty="0" smtClean="0">
                <a:solidFill>
                  <a:srgbClr val="0070C0"/>
                </a:solidFill>
                <a:cs typeface="+mj-cs"/>
              </a:rPr>
              <a:t>تفکر خلاق و تمرین خلاقیت  </a:t>
            </a:r>
            <a:endParaRPr lang="en-US" dirty="0" smtClean="0">
              <a:solidFill>
                <a:srgbClr val="0070C0"/>
              </a:solidFill>
              <a:cs typeface="+mj-cs"/>
            </a:endParaRPr>
          </a:p>
          <a:p>
            <a:pPr lvl="0"/>
            <a:r>
              <a:rPr lang="fa-IR" dirty="0" smtClean="0">
                <a:solidFill>
                  <a:srgbClr val="0070C0"/>
                </a:solidFill>
                <a:cs typeface="+mj-cs"/>
              </a:rPr>
              <a:t>بارش افکار  برای ايده پردازي و راه حل های خلاقانه</a:t>
            </a:r>
            <a:endParaRPr lang="en-US" dirty="0" smtClean="0">
              <a:solidFill>
                <a:srgbClr val="0070C0"/>
              </a:solidFill>
              <a:cs typeface="+mj-cs"/>
            </a:endParaRPr>
          </a:p>
          <a:p>
            <a:pPr lvl="0"/>
            <a:r>
              <a:rPr lang="fa-IR" dirty="0" smtClean="0">
                <a:solidFill>
                  <a:srgbClr val="0070C0"/>
                </a:solidFill>
                <a:cs typeface="+mj-cs"/>
              </a:rPr>
              <a:t>روش های  اختراع</a:t>
            </a:r>
            <a:endParaRPr lang="en-US" dirty="0" smtClean="0">
              <a:solidFill>
                <a:srgbClr val="0070C0"/>
              </a:solidFill>
              <a:cs typeface="+mj-cs"/>
            </a:endParaRPr>
          </a:p>
          <a:p>
            <a:pPr lvl="0"/>
            <a:r>
              <a:rPr lang="fa-IR" dirty="0" smtClean="0">
                <a:solidFill>
                  <a:srgbClr val="0070C0"/>
                </a:solidFill>
                <a:cs typeface="+mj-cs"/>
              </a:rPr>
              <a:t>تحقیق، برنامه ریزی و تکمیل یک اختراع</a:t>
            </a:r>
            <a:endParaRPr lang="en-US" dirty="0" smtClean="0">
              <a:solidFill>
                <a:srgbClr val="0070C0"/>
              </a:solidFill>
              <a:cs typeface="+mj-cs"/>
            </a:endParaRPr>
          </a:p>
          <a:p>
            <a:pPr lvl="0"/>
            <a:r>
              <a:rPr lang="fa-IR" dirty="0" smtClean="0">
                <a:solidFill>
                  <a:srgbClr val="0070C0"/>
                </a:solidFill>
                <a:cs typeface="+mj-cs"/>
              </a:rPr>
              <a:t>نام گذاری اختراع، بازاریابی و تجاری سازی اختراع</a:t>
            </a:r>
            <a:endParaRPr lang="en-US" dirty="0" smtClean="0">
              <a:solidFill>
                <a:srgbClr val="0070C0"/>
              </a:solidFill>
              <a:cs typeface="+mj-cs"/>
            </a:endParaRPr>
          </a:p>
          <a:p>
            <a:endParaRPr lang="fa-IR"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All User\Desktop\invention\y-balls.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505200" y="457200"/>
            <a:ext cx="5486400" cy="838200"/>
          </a:xfrm>
        </p:spPr>
        <p:txBody>
          <a:bodyPr>
            <a:normAutofit fontScale="90000"/>
          </a:bodyPr>
          <a:lstStyle/>
          <a:p>
            <a:r>
              <a:rPr lang="fa-IR" b="1" dirty="0" smtClean="0">
                <a:solidFill>
                  <a:srgbClr val="FF0000"/>
                </a:solidFill>
              </a:rPr>
              <a:t>تفکر خلاق و تمرین خلاقیت  </a:t>
            </a:r>
            <a:r>
              <a:rPr lang="en-US" dirty="0" smtClean="0"/>
              <a:t/>
            </a:r>
            <a:br>
              <a:rPr lang="en-US" dirty="0" smtClean="0"/>
            </a:br>
            <a:endParaRPr lang="fa-IR" dirty="0"/>
          </a:p>
        </p:txBody>
      </p:sp>
      <p:sp>
        <p:nvSpPr>
          <p:cNvPr id="3" name="Content Placeholder 2"/>
          <p:cNvSpPr>
            <a:spLocks noGrp="1"/>
          </p:cNvSpPr>
          <p:nvPr>
            <p:ph idx="1"/>
          </p:nvPr>
        </p:nvSpPr>
        <p:spPr>
          <a:xfrm>
            <a:off x="4876800" y="3733800"/>
            <a:ext cx="4114800" cy="2895600"/>
          </a:xfrm>
        </p:spPr>
        <p:txBody>
          <a:bodyPr>
            <a:normAutofit lnSpcReduction="10000"/>
          </a:bodyPr>
          <a:lstStyle/>
          <a:p>
            <a:pPr algn="just">
              <a:buFont typeface="Wingdings" pitchFamily="2" charset="2"/>
              <a:buChar char="Ø"/>
            </a:pPr>
            <a:r>
              <a:rPr lang="fa-IR" dirty="0" smtClean="0"/>
              <a:t>آیا می دانید راه های نو آوری و اختراع چیست؟ نکته كليدي اختراع این جمله است : جور ديگر بايد ديد! </a:t>
            </a:r>
            <a:endParaRPr lang="fa-IR"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FF0000"/>
                </a:solidFill>
              </a:rPr>
              <a:t>تخیل خلاق</a:t>
            </a:r>
            <a:endParaRPr lang="fa-IR" dirty="0">
              <a:solidFill>
                <a:srgbClr val="FF0000"/>
              </a:solidFill>
            </a:endParaRPr>
          </a:p>
        </p:txBody>
      </p:sp>
      <p:sp>
        <p:nvSpPr>
          <p:cNvPr id="3" name="Content Placeholder 2"/>
          <p:cNvSpPr>
            <a:spLocks noGrp="1"/>
          </p:cNvSpPr>
          <p:nvPr>
            <p:ph idx="1"/>
          </p:nvPr>
        </p:nvSpPr>
        <p:spPr/>
        <p:txBody>
          <a:bodyPr/>
          <a:lstStyle/>
          <a:p>
            <a:pPr algn="just"/>
            <a:r>
              <a:rPr lang="fa-IR" dirty="0" smtClean="0">
                <a:solidFill>
                  <a:srgbClr val="0070C0"/>
                </a:solidFill>
              </a:rPr>
              <a:t>تخیل خلاق چیزی فراتر از تخیلات ساده است. خیالات واهی و پوچ نیز نوعی تخیل است. بطور مثال، می توان یک جهان خیالی و فانتزی را تصور کرد و حتی  ممکن است با دقت جزئیات ان را ساخت همانطور که اکثر افراد می توانند ان را تصور کنند. تخیل خلاق یعنی جستجو ی پدیده ها و محصولاتی که از نگاه دیگران پنهان مانده و یا توجهی به انها نشده است. </a:t>
            </a:r>
            <a:endParaRPr lang="en-US" dirty="0" smtClean="0">
              <a:solidFill>
                <a:srgbClr val="0070C0"/>
              </a:solidFill>
            </a:endParaRPr>
          </a:p>
          <a:p>
            <a:endParaRPr lang="fa-IR"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0" y="3200400"/>
            <a:ext cx="5105400" cy="36576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fa-IR" sz="5300" b="1" dirty="0" smtClean="0">
                <a:solidFill>
                  <a:srgbClr val="FF0000"/>
                </a:solidFill>
              </a:rPr>
              <a:t>بارش افکار برای ایده پردازی</a:t>
            </a:r>
            <a:r>
              <a:rPr lang="en-US" dirty="0" smtClean="0">
                <a:solidFill>
                  <a:srgbClr val="FF0000"/>
                </a:solidFill>
              </a:rPr>
              <a:t/>
            </a:r>
            <a:br>
              <a:rPr lang="en-US" dirty="0" smtClean="0">
                <a:solidFill>
                  <a:srgbClr val="FF0000"/>
                </a:solidFill>
              </a:rPr>
            </a:br>
            <a:endParaRPr lang="fa-IR" dirty="0">
              <a:solidFill>
                <a:srgbClr val="FF0000"/>
              </a:solidFill>
            </a:endParaRPr>
          </a:p>
        </p:txBody>
      </p:sp>
      <p:sp>
        <p:nvSpPr>
          <p:cNvPr id="3" name="Content Placeholder 2"/>
          <p:cNvSpPr>
            <a:spLocks noGrp="1"/>
          </p:cNvSpPr>
          <p:nvPr>
            <p:ph idx="1"/>
          </p:nvPr>
        </p:nvSpPr>
        <p:spPr/>
        <p:txBody>
          <a:bodyPr/>
          <a:lstStyle/>
          <a:p>
            <a:pPr algn="just"/>
            <a:r>
              <a:rPr lang="fa-IR" dirty="0" smtClean="0">
                <a:solidFill>
                  <a:srgbClr val="0070C0"/>
                </a:solidFill>
              </a:rPr>
              <a:t>اختراع کردن در اصل جور دیگر دیدن است.  مخترعان اغلب ایده جدید را خیال پردازی می کنند و آن را با چشم ذهنشان می بینند. </a:t>
            </a:r>
            <a:endParaRPr lang="fa-IR" dirty="0">
              <a:solidFill>
                <a:srgbClr val="0070C0"/>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darkwing.uoregon.edu/~gensci/pics/history_science.jpg"/>
          <p:cNvPicPr>
            <a:picLocks noChangeAspect="1" noChangeArrowheads="1"/>
          </p:cNvPicPr>
          <p:nvPr/>
        </p:nvPicPr>
        <p:blipFill>
          <a:blip r:embed="rId2" cstate="print"/>
          <a:srcRect/>
          <a:stretch>
            <a:fillRect/>
          </a:stretch>
        </p:blipFill>
        <p:spPr bwMode="auto">
          <a:xfrm>
            <a:off x="2743198" y="2057400"/>
            <a:ext cx="6400802" cy="4800600"/>
          </a:xfrm>
          <a:prstGeom prst="rect">
            <a:avLst/>
          </a:prstGeom>
          <a:noFill/>
        </p:spPr>
      </p:pic>
      <p:sp>
        <p:nvSpPr>
          <p:cNvPr id="2" name="Title 1"/>
          <p:cNvSpPr>
            <a:spLocks noGrp="1"/>
          </p:cNvSpPr>
          <p:nvPr>
            <p:ph type="title"/>
          </p:nvPr>
        </p:nvSpPr>
        <p:spPr/>
        <p:txBody>
          <a:bodyPr>
            <a:normAutofit fontScale="90000"/>
          </a:bodyPr>
          <a:lstStyle/>
          <a:p>
            <a:r>
              <a:rPr lang="fa-IR" b="1" dirty="0" smtClean="0"/>
              <a:t>اولین راه بارش:</a:t>
            </a:r>
            <a:r>
              <a:rPr lang="fa-IR" dirty="0" smtClean="0">
                <a:solidFill>
                  <a:srgbClr val="FF0000"/>
                </a:solidFill>
              </a:rPr>
              <a:t> مطالعه در مورد  مخترعان و اختراعات </a:t>
            </a:r>
            <a:r>
              <a:rPr lang="en-US" dirty="0" smtClean="0"/>
              <a:t/>
            </a:r>
            <a:br>
              <a:rPr lang="en-US" dirty="0" smtClean="0"/>
            </a:br>
            <a:endParaRPr lang="fa-IR" dirty="0"/>
          </a:p>
        </p:txBody>
      </p:sp>
      <p:sp>
        <p:nvSpPr>
          <p:cNvPr id="3" name="Content Placeholder 2"/>
          <p:cNvSpPr>
            <a:spLocks noGrp="1"/>
          </p:cNvSpPr>
          <p:nvPr>
            <p:ph idx="1"/>
          </p:nvPr>
        </p:nvSpPr>
        <p:spPr>
          <a:xfrm>
            <a:off x="152400" y="1524000"/>
            <a:ext cx="2438400" cy="5333999"/>
          </a:xfrm>
        </p:spPr>
        <p:txBody>
          <a:bodyPr>
            <a:normAutofit fontScale="77500" lnSpcReduction="20000"/>
          </a:bodyPr>
          <a:lstStyle/>
          <a:p>
            <a:pPr algn="just">
              <a:buNone/>
            </a:pPr>
            <a:r>
              <a:rPr lang="fa-IR" dirty="0" smtClean="0">
                <a:solidFill>
                  <a:srgbClr val="FF0000"/>
                </a:solidFill>
              </a:rPr>
              <a:t>مطالعه در مورد مخترعان باعث پیدایش ايده هايي در ذهن می گردد. درباره مخترعین و اختراعاتشان اطلاعات کسب کنید. با این کار شما متوجه خواهید شد محصولات خاص چرا و چگونه اختراع شده اند.</a:t>
            </a:r>
            <a:endParaRPr lang="fa-IR" dirty="0">
              <a:solidFill>
                <a:srgbClr val="FF0000"/>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1"/>
            <a:ext cx="3124200" cy="3048000"/>
          </a:xfrm>
        </p:spPr>
        <p:txBody>
          <a:bodyPr>
            <a:normAutofit fontScale="70000" lnSpcReduction="20000"/>
          </a:bodyPr>
          <a:lstStyle/>
          <a:p>
            <a:pPr algn="just"/>
            <a:r>
              <a:rPr lang="fa-IR" dirty="0" smtClean="0">
                <a:solidFill>
                  <a:srgbClr val="0070C0"/>
                </a:solidFill>
              </a:rPr>
              <a:t>با خواندن وقایع مربوط به افراد مخترع در می یابید که آنها  چه مرد و چه زن، پیر و یا جوان، مردمانی معمولی هستند که ایده های خلاقانه ی خویش را دنبال می کنند تا بتوانند آرزو هایشان را به حقیقت تبدیل کنند. </a:t>
            </a:r>
            <a:endParaRPr lang="fa-IR" dirty="0">
              <a:solidFill>
                <a:srgbClr val="0070C0"/>
              </a:solidFill>
            </a:endParaRPr>
          </a:p>
        </p:txBody>
      </p:sp>
      <p:pic>
        <p:nvPicPr>
          <p:cNvPr id="26628" name="Picture 4" descr="http://www.pianolist.org/pianola/images/display_area%20graphics/historyjpgs_inventors.jpg"/>
          <p:cNvPicPr>
            <a:picLocks noChangeAspect="1" noChangeArrowheads="1"/>
          </p:cNvPicPr>
          <p:nvPr/>
        </p:nvPicPr>
        <p:blipFill>
          <a:blip r:embed="rId2" cstate="print"/>
          <a:srcRect/>
          <a:stretch>
            <a:fillRect/>
          </a:stretch>
        </p:blipFill>
        <p:spPr bwMode="auto">
          <a:xfrm>
            <a:off x="0" y="3381374"/>
            <a:ext cx="4314825" cy="3476626"/>
          </a:xfrm>
          <a:prstGeom prst="rect">
            <a:avLst/>
          </a:prstGeom>
          <a:noFill/>
        </p:spPr>
      </p:pic>
      <p:pic>
        <p:nvPicPr>
          <p:cNvPr id="26629" name="Picture 5" descr="C:\Documents and Settings\All User\Desktop\invention\Black-History-Month-Inventors-1449744.jpg"/>
          <p:cNvPicPr>
            <a:picLocks noChangeAspect="1" noChangeArrowheads="1"/>
          </p:cNvPicPr>
          <p:nvPr/>
        </p:nvPicPr>
        <p:blipFill>
          <a:blip r:embed="rId3" cstate="print"/>
          <a:srcRect/>
          <a:stretch>
            <a:fillRect/>
          </a:stretch>
        </p:blipFill>
        <p:spPr bwMode="auto">
          <a:xfrm>
            <a:off x="4038600" y="0"/>
            <a:ext cx="5105400" cy="3888746"/>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b="1" dirty="0" smtClean="0"/>
              <a:t>دومین راه بارش:</a:t>
            </a:r>
            <a:r>
              <a:rPr lang="fa-IR" dirty="0" smtClean="0">
                <a:solidFill>
                  <a:srgbClr val="FF0000"/>
                </a:solidFill>
              </a:rPr>
              <a:t> مطالعه عمومي </a:t>
            </a:r>
            <a:r>
              <a:rPr lang="en-US" dirty="0" smtClean="0"/>
              <a:t/>
            </a:r>
            <a:br>
              <a:rPr lang="en-US" dirty="0" smtClean="0"/>
            </a:br>
            <a:endParaRPr lang="fa-IR" dirty="0"/>
          </a:p>
        </p:txBody>
      </p:sp>
      <p:sp>
        <p:nvSpPr>
          <p:cNvPr id="3" name="Content Placeholder 2"/>
          <p:cNvSpPr>
            <a:spLocks noGrp="1"/>
          </p:cNvSpPr>
          <p:nvPr>
            <p:ph idx="1"/>
          </p:nvPr>
        </p:nvSpPr>
        <p:spPr/>
        <p:txBody>
          <a:bodyPr/>
          <a:lstStyle/>
          <a:p>
            <a:pPr algn="just"/>
            <a:r>
              <a:rPr lang="fa-IR" dirty="0" smtClean="0">
                <a:solidFill>
                  <a:srgbClr val="FF0000"/>
                </a:solidFill>
              </a:rPr>
              <a:t>راه ديگر براي آنكه ايده هايي در ذهن شما پيدا شود ، مطالعه عمومي است. هنگام برگ زدن یک مجله يا روز نامه  به دنبال ايده باشيد.</a:t>
            </a:r>
            <a:endParaRPr lang="fa-IR" dirty="0">
              <a:solidFill>
                <a:srgbClr val="FF0000"/>
              </a:solidFill>
            </a:endParaRPr>
          </a:p>
        </p:txBody>
      </p:sp>
      <p:pic>
        <p:nvPicPr>
          <p:cNvPr id="25604" name="Picture 4" descr="http://www.cu64.com/wp-content/uploads/2010/10/study_hard.png"/>
          <p:cNvPicPr>
            <a:picLocks noChangeAspect="1" noChangeArrowheads="1"/>
          </p:cNvPicPr>
          <p:nvPr/>
        </p:nvPicPr>
        <p:blipFill>
          <a:blip r:embed="rId2" cstate="print"/>
          <a:srcRect/>
          <a:stretch>
            <a:fillRect/>
          </a:stretch>
        </p:blipFill>
        <p:spPr bwMode="auto">
          <a:xfrm>
            <a:off x="0" y="3004505"/>
            <a:ext cx="4038600" cy="3853496"/>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1096</TotalTime>
  <Words>6695</Words>
  <Application>Microsoft Office PowerPoint</Application>
  <PresentationFormat>On-screen Show (4:3)</PresentationFormat>
  <Paragraphs>822</Paragraphs>
  <Slides>161</Slides>
  <Notes>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161</vt:i4>
      </vt:variant>
    </vt:vector>
  </HeadingPairs>
  <TitlesOfParts>
    <vt:vector size="172" baseType="lpstr">
      <vt:lpstr>Arial</vt:lpstr>
      <vt:lpstr>Calibri</vt:lpstr>
      <vt:lpstr>Corbel</vt:lpstr>
      <vt:lpstr>Franklin Gothic Book</vt:lpstr>
      <vt:lpstr>Franklin Gothic Medium</vt:lpstr>
      <vt:lpstr>Homa</vt:lpstr>
      <vt:lpstr>Tahoma</vt:lpstr>
      <vt:lpstr>Wingdings</vt:lpstr>
      <vt:lpstr>Wingdings 2</vt:lpstr>
      <vt:lpstr>Trek</vt:lpstr>
      <vt:lpstr>Acrobat Document</vt:lpstr>
      <vt:lpstr>PowerPoint Presentation</vt:lpstr>
      <vt:lpstr>PowerPoint Presentation</vt:lpstr>
      <vt:lpstr>شواهد</vt:lpstr>
      <vt:lpstr>شكار  خرگوش</vt:lpstr>
      <vt:lpstr>عادت</vt:lpstr>
      <vt:lpstr>PowerPoint Presentation</vt:lpstr>
      <vt:lpstr> ايران قاجار</vt:lpstr>
      <vt:lpstr>تعريف تنبلي:  social inertia-  social laziness</vt:lpstr>
      <vt:lpstr>تنبلي يا سستي از نظر لغوي : </vt:lpstr>
      <vt:lpstr>Rational Choice Theory </vt:lpstr>
      <vt:lpstr>فکر های عقب مانده!</vt:lpstr>
      <vt:lpstr>حال ميبايد به اين مساله بپردازيم كه چه عواملي باعث شده است كه كنشهاي مبتني بر تنبلي، عقلاني و سودآور جلوه كرده و كنشگران را به سوي خود جلب كند؟ </vt:lpstr>
      <vt:lpstr>PowerPoint Presentation</vt:lpstr>
      <vt:lpstr>نظريه نياز به موفقيت :</vt:lpstr>
      <vt:lpstr> روانشناسی افراد موفق واقعی و سالم</vt:lpstr>
      <vt:lpstr>PowerPoint Presentation</vt:lpstr>
      <vt:lpstr>Magellan  1480-1521</vt:lpstr>
      <vt:lpstr>آیا ما به کشف جهان دست زده ایم؟  فتح قطب جنوب: 1911</vt:lpstr>
      <vt:lpstr>انواع تنبلی</vt:lpstr>
      <vt:lpstr>تنبلي فردي  temporal dilemma </vt:lpstr>
      <vt:lpstr>John Hunter  1767</vt:lpstr>
      <vt:lpstr>Lavoisier :1794</vt:lpstr>
      <vt:lpstr>PowerPoint Presentation</vt:lpstr>
      <vt:lpstr>PowerPoint Presentation</vt:lpstr>
      <vt:lpstr>Carrion</vt:lpstr>
      <vt:lpstr>تسويف: چو فردا شود فكر فردا كنم</vt:lpstr>
      <vt:lpstr>تسويف:   کلاه گذاری بر سر مبارک خود</vt:lpstr>
      <vt:lpstr> ما همه تنبلی را دوست داریم!</vt:lpstr>
      <vt:lpstr>تنبلی ویژه: گلیم خود از آب کشیدن</vt:lpstr>
      <vt:lpstr>PowerPoint Presentation</vt:lpstr>
      <vt:lpstr>PowerPoint Presentation</vt:lpstr>
      <vt:lpstr>   تلاش :   آیا  تلفن محبوبیت داشت؟  </vt:lpstr>
      <vt:lpstr>مقصر کیست؟</vt:lpstr>
      <vt:lpstr>PowerPoint Presentation</vt:lpstr>
      <vt:lpstr>ساختار اجتماعي:  </vt:lpstr>
      <vt:lpstr>ضعف نظارت</vt:lpstr>
      <vt:lpstr>ضد ارزش؟</vt:lpstr>
      <vt:lpstr>ضد ارزش </vt:lpstr>
      <vt:lpstr>ضد ارزش</vt:lpstr>
      <vt:lpstr>جدايي دولت-ملت: </vt:lpstr>
      <vt:lpstr>ریشه های تاریخی:  فقدان قانون: </vt:lpstr>
      <vt:lpstr>یک شبه ره صد ساله باید رفت!</vt:lpstr>
      <vt:lpstr> ره صد ساله!</vt:lpstr>
      <vt:lpstr>PowerPoint Presentation</vt:lpstr>
      <vt:lpstr>تقديرگرايي</vt:lpstr>
      <vt:lpstr>تقدیر گرایی </vt:lpstr>
      <vt:lpstr>PowerPoint Presentation</vt:lpstr>
      <vt:lpstr>علل تقدیر گرایی</vt:lpstr>
      <vt:lpstr>Powerlessness  =بي قدرتي</vt:lpstr>
      <vt:lpstr>تقدیر</vt:lpstr>
      <vt:lpstr>بيگانگي اجتماعي</vt:lpstr>
      <vt:lpstr>من جامعه را دوست ندارم!</vt:lpstr>
      <vt:lpstr>PowerPoint Presentation</vt:lpstr>
      <vt:lpstr>انگیزه برای رسیدن اما از راههای ناپسند</vt:lpstr>
      <vt:lpstr>فقدان نظارت</vt:lpstr>
      <vt:lpstr>نقشه ضريب هوش جهاني</vt:lpstr>
      <vt:lpstr>PowerPoint Presentation</vt:lpstr>
      <vt:lpstr>PowerPoint Presentation</vt:lpstr>
      <vt:lpstr>راه حل؟</vt:lpstr>
      <vt:lpstr>PowerPoint Presentation</vt:lpstr>
      <vt:lpstr>PowerPoint Presentation</vt:lpstr>
      <vt:lpstr>چرا دروغ؟</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دكتر علي نورافشان </vt:lpstr>
      <vt:lpstr>PowerPoint Presentation</vt:lpstr>
      <vt:lpstr>PowerPoint Presentation</vt:lpstr>
      <vt:lpstr> ايران قاجار</vt:lpstr>
      <vt:lpstr>نوآوری</vt:lpstr>
      <vt:lpstr>چالش در نوآوري</vt:lpstr>
      <vt:lpstr>PowerPoint Presentation</vt:lpstr>
      <vt:lpstr>PowerPoint Presentation</vt:lpstr>
      <vt:lpstr>PowerPoint Presentation</vt:lpstr>
      <vt:lpstr>فرهنگ نواوري؟؟؟</vt:lpstr>
      <vt:lpstr>شكار  خرگوش</vt:lpstr>
      <vt:lpstr>عادت</vt:lpstr>
      <vt:lpstr>Lavoisier</vt:lpstr>
      <vt:lpstr>John Hunter  1767</vt:lpstr>
      <vt:lpstr>PowerPoint Presentation</vt:lpstr>
      <vt:lpstr>PowerPoint Presentation</vt:lpstr>
      <vt:lpstr>PowerPoint Presentation</vt:lpstr>
      <vt:lpstr>PowerPoint Presentation</vt:lpstr>
      <vt:lpstr>نیاز مادر اختراع است </vt:lpstr>
      <vt:lpstr>PowerPoint Presentation</vt:lpstr>
      <vt:lpstr>اختراع: </vt:lpstr>
      <vt:lpstr>خلاقيت فردي</vt:lpstr>
      <vt:lpstr>PowerPoint Presentation</vt:lpstr>
      <vt:lpstr>تفکر خلاق و تمرین خلاقیت   </vt:lpstr>
      <vt:lpstr>تخیل خلاق</vt:lpstr>
      <vt:lpstr>بارش افکار برای ایده پردازی </vt:lpstr>
      <vt:lpstr>اولین راه بارش: مطالعه در مورد  مخترعان و اختراعات  </vt:lpstr>
      <vt:lpstr>PowerPoint Presentation</vt:lpstr>
      <vt:lpstr>دومین راه بارش: مطالعه عمومي  </vt:lpstr>
      <vt:lpstr>سومین راه بارش </vt:lpstr>
      <vt:lpstr>PowerPoint Presentation</vt:lpstr>
      <vt:lpstr>چهارمین راه بارش (روش ادیسون)</vt:lpstr>
      <vt:lpstr>PowerPoint Presentation</vt:lpstr>
      <vt:lpstr>پله سوم: روش های  اختراع   </vt:lpstr>
      <vt:lpstr>روش دوم: پیدا کردن کاربرد های جدید برای اشیاء</vt:lpstr>
      <vt:lpstr>PowerPoint Presentation</vt:lpstr>
      <vt:lpstr>PowerPoint Presentation</vt:lpstr>
      <vt:lpstr>PowerPoint Presentation</vt:lpstr>
      <vt:lpstr>PowerPoint Presentation</vt:lpstr>
      <vt:lpstr>روش سوم: چه چیزی در یک محصول موجود میتواند تغییر کند؟ </vt:lpstr>
      <vt:lpstr>روش چهارم: بزرگترین مشکلی که مردم با این محصول دارند چیست؟  </vt:lpstr>
      <vt:lpstr>روش پنجم: مردم چه مشکلاتي دارند؟ </vt:lpstr>
      <vt:lpstr>روش ششم: چه چیزی  براي خودتان و دیگران آزاردهنده است؟  </vt:lpstr>
      <vt:lpstr>روش هفتم:  چگونه  میتوان هر چیزی  را بهتر كرد؟ </vt:lpstr>
      <vt:lpstr>روش هشتم: ايده پردازي یک محصول جدید با سؤالات بیشتر از خود یا دیگران </vt:lpstr>
      <vt:lpstr>روش نهم: اختراع آنچه آرزو داشته ايد! </vt:lpstr>
      <vt:lpstr>METAMATERIALS</vt:lpstr>
      <vt:lpstr>روش دهم: كاربردي كردن آرزوها</vt:lpstr>
      <vt:lpstr>روش یازدهم: اختراعات براي ايجاد امنيت بيشتر!</vt:lpstr>
      <vt:lpstr> روش دوازدهم: نوٱوری های جدید با ايده گرفتن از محصولات قبلي: در اطرافمان چه محصولاتي است؟ </vt:lpstr>
      <vt:lpstr>روش سیزدهم: اختراع از طريق ساخت انواع ارزان تر  </vt:lpstr>
      <vt:lpstr>روش چهاردهم: اختراع از طريق ساخت وسايل يك بار مصرف  </vt:lpstr>
      <vt:lpstr>روش پانزدهم: اختراع از طريق ساخت انواع سبكتر</vt:lpstr>
      <vt:lpstr>روش شانزدهم: اختراع از طريق ساخت انواع راحت تر</vt:lpstr>
      <vt:lpstr>روش هفدهم: اختراع از طريق ساخت انواع كامل تر  </vt:lpstr>
      <vt:lpstr>روش هجدهم : اختراع از طریق سرعت بیشتر </vt:lpstr>
      <vt:lpstr>روش نوزدهم: اختراع اسباب بازی ها </vt:lpstr>
      <vt:lpstr>TOYS:  SIMPLE,  CLAY, WOODEN </vt:lpstr>
      <vt:lpstr>THE SIMPLE CABLE CAR</vt:lpstr>
      <vt:lpstr>روش بيستم: محصولات و ابتکارات قابل باد شدن </vt:lpstr>
      <vt:lpstr>روش بیست و يكم : ماشین های فروشنده جدید </vt:lpstr>
      <vt:lpstr>روش بیست و دوم: اختراع از طريق ساختن انواع وسايلي كه با امواج مغزي كار كند!  </vt:lpstr>
      <vt:lpstr>روش بیست و سوم: اختراع از طريق افزودن  </vt:lpstr>
      <vt:lpstr>PowerPoint Presentation</vt:lpstr>
      <vt:lpstr>روش بیست و چهارم: اختراع از طريق كاستن</vt:lpstr>
      <vt:lpstr>روش بیست و پنجم: اختراع وسايل  زيباتر  </vt:lpstr>
      <vt:lpstr>روش بیست و ششم: اختراع  وسايل با اشكال غير متعارف</vt:lpstr>
      <vt:lpstr>بيست و هفتم: الگو برداري از طبيعت </vt:lpstr>
      <vt:lpstr> Velcro hooks </vt:lpstr>
      <vt:lpstr>Shark Skin</vt:lpstr>
      <vt:lpstr>Biomimicry’s Cool Alternative: Eastgate Centre in Zimbabwe</vt:lpstr>
      <vt:lpstr>biomimicry</vt:lpstr>
      <vt:lpstr>PowerPoint Presentation</vt:lpstr>
      <vt:lpstr>PowerPoint Presentation</vt:lpstr>
      <vt:lpstr>Staying dry :   Water-Repelling Materials</vt:lpstr>
      <vt:lpstr>PowerPoint Presentation</vt:lpstr>
      <vt:lpstr>روش بیست و هشتم: اختراع  وسايل با اشكال بزرگتر </vt:lpstr>
      <vt:lpstr>روش بیست و نهم: مهندسي معكوس  </vt:lpstr>
      <vt:lpstr>(Antropomorphism )</vt:lpstr>
      <vt:lpstr>روش سي و يك: ضریب جذابیت </vt:lpstr>
      <vt:lpstr>روش سي و دو: بازطراحی</vt:lpstr>
      <vt:lpstr>روش سي و سه :دقت در اطراف با فكر يافتن چيز هاي تازه</vt:lpstr>
      <vt:lpstr>روش سي و چهار تغيير كاربري</vt:lpstr>
      <vt:lpstr>سي و چهار:    تغيير كاربري: راه حل تازه</vt:lpstr>
      <vt:lpstr>روش سي و پنج : مسايل بزرگي كه شما خواهان حل ان هستید کدامست؟ </vt:lpstr>
      <vt:lpstr>PowerPoint Presentation</vt:lpstr>
      <vt:lpstr>PowerPoint Presentation</vt:lpstr>
      <vt:lpstr>تحقیق، برنامه ریزی و تکمیل اختراع </vt:lpstr>
      <vt:lpstr>خودتان محصولتان را بسازید.  </vt:lpstr>
      <vt:lpstr>جدول تركيب مفاهيم</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All User</cp:lastModifiedBy>
  <cp:revision>511</cp:revision>
  <dcterms:created xsi:type="dcterms:W3CDTF">2006-08-16T00:00:00Z</dcterms:created>
  <dcterms:modified xsi:type="dcterms:W3CDTF">2014-05-25T06:46:50Z</dcterms:modified>
</cp:coreProperties>
</file>