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6" r:id="rId1"/>
  </p:sldMasterIdLst>
  <p:notesMasterIdLst>
    <p:notesMasterId r:id="rId30"/>
  </p:notesMasterIdLst>
  <p:handoutMasterIdLst>
    <p:handoutMasterId r:id="rId31"/>
  </p:handoutMasterIdLst>
  <p:sldIdLst>
    <p:sldId id="256" r:id="rId2"/>
    <p:sldId id="257" r:id="rId3"/>
    <p:sldId id="258" r:id="rId4"/>
    <p:sldId id="279" r:id="rId5"/>
    <p:sldId id="280" r:id="rId6"/>
    <p:sldId id="259" r:id="rId7"/>
    <p:sldId id="260" r:id="rId8"/>
    <p:sldId id="316" r:id="rId9"/>
    <p:sldId id="317" r:id="rId10"/>
    <p:sldId id="263" r:id="rId11"/>
    <p:sldId id="262"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61" r:id="rId27"/>
    <p:sldId id="281" r:id="rId28"/>
    <p:sldId id="282"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ir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CCFF"/>
    <a:srgbClr val="FF5D5D"/>
    <a:srgbClr val="FFE7E7"/>
    <a:srgbClr val="FFCCCC"/>
    <a:srgbClr val="008000"/>
    <a:srgbClr val="E2CFF1"/>
    <a:srgbClr val="B27D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498" autoAdjust="0"/>
    <p:restoredTop sz="94660"/>
  </p:normalViewPr>
  <p:slideViewPr>
    <p:cSldViewPr>
      <p:cViewPr varScale="1">
        <p:scale>
          <a:sx n="66" d="100"/>
          <a:sy n="66" d="100"/>
        </p:scale>
        <p:origin x="1470" y="66"/>
      </p:cViewPr>
      <p:guideLst>
        <p:guide orient="horz" pos="2208"/>
        <p:guide pos="2880"/>
      </p:guideLst>
    </p:cSldViewPr>
  </p:slideViewPr>
  <p:notesTextViewPr>
    <p:cViewPr>
      <p:scale>
        <a:sx n="100" d="100"/>
        <a:sy n="100" d="100"/>
      </p:scale>
      <p:origin x="0" y="0"/>
    </p:cViewPr>
  </p:notesTextViewPr>
  <p:notesViewPr>
    <p:cSldViewPr>
      <p:cViewPr varScale="1">
        <p:scale>
          <a:sx n="59" d="100"/>
          <a:sy n="59" d="100"/>
        </p:scale>
        <p:origin x="-249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r>
              <a:rPr lang="en-US"/>
              <a:t>1</a:t>
            </a:r>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A8BED590-86C0-4953-AD8B-ACB8938F55AF}" type="slidenum">
              <a:rPr lang="fa-IR"/>
              <a:pPr>
                <a:defRPr/>
              </a:pPr>
              <a:t>‹#›</a:t>
            </a:fld>
            <a:endParaRPr lang="en-US"/>
          </a:p>
        </p:txBody>
      </p:sp>
    </p:spTree>
    <p:extLst>
      <p:ext uri="{BB962C8B-B14F-4D97-AF65-F5344CB8AC3E}">
        <p14:creationId xmlns:p14="http://schemas.microsoft.com/office/powerpoint/2010/main" val="33667518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cs typeface="Arial" pitchFamily="34" charset="0"/>
              </a:defRPr>
            </a:lvl1pPr>
          </a:lstStyle>
          <a:p>
            <a:pPr>
              <a:defRPr/>
            </a:pPr>
            <a:endParaRPr lang="en-US"/>
          </a:p>
        </p:txBody>
      </p:sp>
      <p:sp>
        <p:nvSpPr>
          <p:cNvPr id="624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cs typeface="Arial" pitchFamily="34" charset="0"/>
              </a:defRPr>
            </a:lvl1pPr>
          </a:lstStyle>
          <a:p>
            <a:pPr>
              <a:defRPr/>
            </a:pPr>
            <a:r>
              <a:rPr lang="en-US"/>
              <a:t>1</a:t>
            </a: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cs typeface="Arial" pitchFamily="34" charset="0"/>
              </a:defRPr>
            </a:lvl1pPr>
          </a:lstStyle>
          <a:p>
            <a:pPr>
              <a:defRPr/>
            </a:pPr>
            <a:fld id="{B06E8ED2-31C1-43F8-BAFD-793EEC41FE03}" type="slidenum">
              <a:rPr lang="fa-IR"/>
              <a:pPr>
                <a:defRPr/>
              </a:pPr>
              <a:t>‹#›</a:t>
            </a:fld>
            <a:endParaRPr lang="en-US"/>
          </a:p>
        </p:txBody>
      </p:sp>
    </p:spTree>
    <p:extLst>
      <p:ext uri="{BB962C8B-B14F-4D97-AF65-F5344CB8AC3E}">
        <p14:creationId xmlns:p14="http://schemas.microsoft.com/office/powerpoint/2010/main" val="1013434102"/>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6"/>
          <p:cNvSpPr>
            <a:spLocks noGrp="1" noChangeArrowheads="1"/>
          </p:cNvSpPr>
          <p:nvPr>
            <p:ph type="ftr" sz="quarter" idx="4"/>
          </p:nvPr>
        </p:nvSpPr>
        <p:spPr>
          <a:noFill/>
        </p:spPr>
        <p:txBody>
          <a:bodyPr/>
          <a:lstStyle/>
          <a:p>
            <a:r>
              <a:rPr lang="en-US" smtClean="0">
                <a:latin typeface="Arial" charset="0"/>
                <a:cs typeface="Arial" charset="0"/>
              </a:rPr>
              <a:t>1</a:t>
            </a:r>
          </a:p>
        </p:txBody>
      </p:sp>
      <p:sp>
        <p:nvSpPr>
          <p:cNvPr id="63491" name="Rectangle 7"/>
          <p:cNvSpPr>
            <a:spLocks noGrp="1" noChangeArrowheads="1"/>
          </p:cNvSpPr>
          <p:nvPr>
            <p:ph type="sldNum" sz="quarter" idx="5"/>
          </p:nvPr>
        </p:nvSpPr>
        <p:spPr>
          <a:noFill/>
        </p:spPr>
        <p:txBody>
          <a:bodyPr/>
          <a:lstStyle/>
          <a:p>
            <a:fld id="{57754A4E-62FC-4A9E-8415-93ABBEF59331}" type="slidenum">
              <a:rPr lang="fa-IR" smtClean="0">
                <a:latin typeface="Arial" charset="0"/>
                <a:cs typeface="Arial" charset="0"/>
              </a:rPr>
              <a:pPr/>
              <a:t>1</a:t>
            </a:fld>
            <a:endParaRPr lang="en-US" smtClean="0">
              <a:latin typeface="Arial" charset="0"/>
              <a:cs typeface="Arial" charset="0"/>
            </a:endParaRPr>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p:spPr>
        <p:txBody>
          <a:bodyPr/>
          <a:lstStyle/>
          <a:p>
            <a:pPr eaLnBrk="1" hangingPunct="1"/>
            <a:endParaRPr lang="fa-IR" smtClean="0">
              <a:latin typeface="Arial" charset="0"/>
              <a:cs typeface="Arial" charset="0"/>
            </a:endParaRPr>
          </a:p>
        </p:txBody>
      </p:sp>
    </p:spTree>
    <p:extLst>
      <p:ext uri="{BB962C8B-B14F-4D97-AF65-F5344CB8AC3E}">
        <p14:creationId xmlns:p14="http://schemas.microsoft.com/office/powerpoint/2010/main" val="1567788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270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2709" name="Slide Number Placeholder 4"/>
          <p:cNvSpPr>
            <a:spLocks noGrp="1"/>
          </p:cNvSpPr>
          <p:nvPr>
            <p:ph type="sldNum" sz="quarter" idx="5"/>
          </p:nvPr>
        </p:nvSpPr>
        <p:spPr>
          <a:noFill/>
        </p:spPr>
        <p:txBody>
          <a:bodyPr/>
          <a:lstStyle/>
          <a:p>
            <a:fld id="{BD37A36F-0AA9-4021-97BE-0E912F546940}" type="slidenum">
              <a:rPr lang="fa-IR" smtClean="0">
                <a:latin typeface="Arial" charset="0"/>
                <a:cs typeface="Arial" charset="0"/>
              </a:rPr>
              <a:pPr/>
              <a:t>10</a:t>
            </a:fld>
            <a:endParaRPr lang="en-US" smtClean="0">
              <a:latin typeface="Arial" charset="0"/>
              <a:cs typeface="Arial" charset="0"/>
            </a:endParaRPr>
          </a:p>
        </p:txBody>
      </p:sp>
    </p:spTree>
    <p:extLst>
      <p:ext uri="{BB962C8B-B14F-4D97-AF65-F5344CB8AC3E}">
        <p14:creationId xmlns:p14="http://schemas.microsoft.com/office/powerpoint/2010/main" val="12421560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373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3733" name="Slide Number Placeholder 4"/>
          <p:cNvSpPr>
            <a:spLocks noGrp="1"/>
          </p:cNvSpPr>
          <p:nvPr>
            <p:ph type="sldNum" sz="quarter" idx="5"/>
          </p:nvPr>
        </p:nvSpPr>
        <p:spPr>
          <a:noFill/>
        </p:spPr>
        <p:txBody>
          <a:bodyPr/>
          <a:lstStyle/>
          <a:p>
            <a:fld id="{3C0542D7-6296-48F4-A650-AAF1C02B596A}" type="slidenum">
              <a:rPr lang="fa-IR" smtClean="0">
                <a:latin typeface="Arial" charset="0"/>
                <a:cs typeface="Arial" charset="0"/>
              </a:rPr>
              <a:pPr/>
              <a:t>11</a:t>
            </a:fld>
            <a:endParaRPr lang="en-US" smtClean="0">
              <a:latin typeface="Arial" charset="0"/>
              <a:cs typeface="Arial" charset="0"/>
            </a:endParaRPr>
          </a:p>
        </p:txBody>
      </p:sp>
    </p:spTree>
    <p:extLst>
      <p:ext uri="{BB962C8B-B14F-4D97-AF65-F5344CB8AC3E}">
        <p14:creationId xmlns:p14="http://schemas.microsoft.com/office/powerpoint/2010/main" val="285966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475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4757" name="Slide Number Placeholder 4"/>
          <p:cNvSpPr>
            <a:spLocks noGrp="1"/>
          </p:cNvSpPr>
          <p:nvPr>
            <p:ph type="sldNum" sz="quarter" idx="5"/>
          </p:nvPr>
        </p:nvSpPr>
        <p:spPr>
          <a:noFill/>
        </p:spPr>
        <p:txBody>
          <a:bodyPr/>
          <a:lstStyle/>
          <a:p>
            <a:fld id="{F817E654-9753-4481-8043-B35FF687AD9F}" type="slidenum">
              <a:rPr lang="fa-IR" smtClean="0">
                <a:latin typeface="Arial" charset="0"/>
                <a:cs typeface="Arial" charset="0"/>
              </a:rPr>
              <a:pPr/>
              <a:t>12</a:t>
            </a:fld>
            <a:endParaRPr lang="en-US" smtClean="0">
              <a:latin typeface="Arial" charset="0"/>
              <a:cs typeface="Arial" charset="0"/>
            </a:endParaRPr>
          </a:p>
        </p:txBody>
      </p:sp>
    </p:spTree>
    <p:extLst>
      <p:ext uri="{BB962C8B-B14F-4D97-AF65-F5344CB8AC3E}">
        <p14:creationId xmlns:p14="http://schemas.microsoft.com/office/powerpoint/2010/main" val="3810584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578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5781" name="Slide Number Placeholder 4"/>
          <p:cNvSpPr>
            <a:spLocks noGrp="1"/>
          </p:cNvSpPr>
          <p:nvPr>
            <p:ph type="sldNum" sz="quarter" idx="5"/>
          </p:nvPr>
        </p:nvSpPr>
        <p:spPr>
          <a:noFill/>
        </p:spPr>
        <p:txBody>
          <a:bodyPr/>
          <a:lstStyle/>
          <a:p>
            <a:fld id="{AA1BB393-A4BB-48FF-B700-D4B5D8F1918E}" type="slidenum">
              <a:rPr lang="fa-IR" smtClean="0">
                <a:latin typeface="Arial" charset="0"/>
                <a:cs typeface="Arial" charset="0"/>
              </a:rPr>
              <a:pPr/>
              <a:t>13</a:t>
            </a:fld>
            <a:endParaRPr lang="en-US" smtClean="0">
              <a:latin typeface="Arial" charset="0"/>
              <a:cs typeface="Arial" charset="0"/>
            </a:endParaRPr>
          </a:p>
        </p:txBody>
      </p:sp>
    </p:spTree>
    <p:extLst>
      <p:ext uri="{BB962C8B-B14F-4D97-AF65-F5344CB8AC3E}">
        <p14:creationId xmlns:p14="http://schemas.microsoft.com/office/powerpoint/2010/main" val="3102313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680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6805" name="Slide Number Placeholder 4"/>
          <p:cNvSpPr>
            <a:spLocks noGrp="1"/>
          </p:cNvSpPr>
          <p:nvPr>
            <p:ph type="sldNum" sz="quarter" idx="5"/>
          </p:nvPr>
        </p:nvSpPr>
        <p:spPr>
          <a:noFill/>
        </p:spPr>
        <p:txBody>
          <a:bodyPr/>
          <a:lstStyle/>
          <a:p>
            <a:fld id="{6E604EBA-5F2A-465D-A58B-5BC0100E58C8}" type="slidenum">
              <a:rPr lang="fa-IR" smtClean="0">
                <a:latin typeface="Arial" charset="0"/>
                <a:cs typeface="Arial" charset="0"/>
              </a:rPr>
              <a:pPr/>
              <a:t>14</a:t>
            </a:fld>
            <a:endParaRPr lang="en-US" smtClean="0">
              <a:latin typeface="Arial" charset="0"/>
              <a:cs typeface="Arial" charset="0"/>
            </a:endParaRPr>
          </a:p>
        </p:txBody>
      </p:sp>
    </p:spTree>
    <p:extLst>
      <p:ext uri="{BB962C8B-B14F-4D97-AF65-F5344CB8AC3E}">
        <p14:creationId xmlns:p14="http://schemas.microsoft.com/office/powerpoint/2010/main" val="3258245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782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7829" name="Slide Number Placeholder 4"/>
          <p:cNvSpPr>
            <a:spLocks noGrp="1"/>
          </p:cNvSpPr>
          <p:nvPr>
            <p:ph type="sldNum" sz="quarter" idx="5"/>
          </p:nvPr>
        </p:nvSpPr>
        <p:spPr>
          <a:noFill/>
        </p:spPr>
        <p:txBody>
          <a:bodyPr/>
          <a:lstStyle/>
          <a:p>
            <a:fld id="{5FB868BC-F06A-43B7-9238-6EE93F4BE0A0}" type="slidenum">
              <a:rPr lang="fa-IR" smtClean="0">
                <a:latin typeface="Arial" charset="0"/>
                <a:cs typeface="Arial" charset="0"/>
              </a:rPr>
              <a:pPr/>
              <a:t>15</a:t>
            </a:fld>
            <a:endParaRPr lang="en-US" smtClean="0">
              <a:latin typeface="Arial" charset="0"/>
              <a:cs typeface="Arial" charset="0"/>
            </a:endParaRPr>
          </a:p>
        </p:txBody>
      </p:sp>
    </p:spTree>
    <p:extLst>
      <p:ext uri="{BB962C8B-B14F-4D97-AF65-F5344CB8AC3E}">
        <p14:creationId xmlns:p14="http://schemas.microsoft.com/office/powerpoint/2010/main" val="3472272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885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8853" name="Slide Number Placeholder 4"/>
          <p:cNvSpPr>
            <a:spLocks noGrp="1"/>
          </p:cNvSpPr>
          <p:nvPr>
            <p:ph type="sldNum" sz="quarter" idx="5"/>
          </p:nvPr>
        </p:nvSpPr>
        <p:spPr>
          <a:noFill/>
        </p:spPr>
        <p:txBody>
          <a:bodyPr/>
          <a:lstStyle/>
          <a:p>
            <a:fld id="{349BABF5-CC53-4614-AEDA-A8420A4A0310}" type="slidenum">
              <a:rPr lang="fa-IR" smtClean="0">
                <a:latin typeface="Arial" charset="0"/>
                <a:cs typeface="Arial" charset="0"/>
              </a:rPr>
              <a:pPr/>
              <a:t>16</a:t>
            </a:fld>
            <a:endParaRPr lang="en-US" smtClean="0">
              <a:latin typeface="Arial" charset="0"/>
              <a:cs typeface="Arial" charset="0"/>
            </a:endParaRPr>
          </a:p>
        </p:txBody>
      </p:sp>
    </p:spTree>
    <p:extLst>
      <p:ext uri="{BB962C8B-B14F-4D97-AF65-F5344CB8AC3E}">
        <p14:creationId xmlns:p14="http://schemas.microsoft.com/office/powerpoint/2010/main" val="3075191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987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9877" name="Slide Number Placeholder 4"/>
          <p:cNvSpPr>
            <a:spLocks noGrp="1"/>
          </p:cNvSpPr>
          <p:nvPr>
            <p:ph type="sldNum" sz="quarter" idx="5"/>
          </p:nvPr>
        </p:nvSpPr>
        <p:spPr>
          <a:noFill/>
        </p:spPr>
        <p:txBody>
          <a:bodyPr/>
          <a:lstStyle/>
          <a:p>
            <a:fld id="{FACC027B-35F0-4833-AF80-ECC29B623D09}" type="slidenum">
              <a:rPr lang="fa-IR" smtClean="0">
                <a:latin typeface="Arial" charset="0"/>
                <a:cs typeface="Arial" charset="0"/>
              </a:rPr>
              <a:pPr/>
              <a:t>17</a:t>
            </a:fld>
            <a:endParaRPr lang="en-US" smtClean="0">
              <a:latin typeface="Arial" charset="0"/>
              <a:cs typeface="Arial" charset="0"/>
            </a:endParaRPr>
          </a:p>
        </p:txBody>
      </p:sp>
    </p:spTree>
    <p:extLst>
      <p:ext uri="{BB962C8B-B14F-4D97-AF65-F5344CB8AC3E}">
        <p14:creationId xmlns:p14="http://schemas.microsoft.com/office/powerpoint/2010/main" val="40983918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090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0901" name="Slide Number Placeholder 4"/>
          <p:cNvSpPr>
            <a:spLocks noGrp="1"/>
          </p:cNvSpPr>
          <p:nvPr>
            <p:ph type="sldNum" sz="quarter" idx="5"/>
          </p:nvPr>
        </p:nvSpPr>
        <p:spPr>
          <a:noFill/>
        </p:spPr>
        <p:txBody>
          <a:bodyPr/>
          <a:lstStyle/>
          <a:p>
            <a:fld id="{070DF1D0-909D-4FC2-B974-420DC3538BF5}" type="slidenum">
              <a:rPr lang="fa-IR" smtClean="0">
                <a:latin typeface="Arial" charset="0"/>
                <a:cs typeface="Arial" charset="0"/>
              </a:rPr>
              <a:pPr/>
              <a:t>18</a:t>
            </a:fld>
            <a:endParaRPr lang="en-US" smtClean="0">
              <a:latin typeface="Arial" charset="0"/>
              <a:cs typeface="Arial" charset="0"/>
            </a:endParaRPr>
          </a:p>
        </p:txBody>
      </p:sp>
    </p:spTree>
    <p:extLst>
      <p:ext uri="{BB962C8B-B14F-4D97-AF65-F5344CB8AC3E}">
        <p14:creationId xmlns:p14="http://schemas.microsoft.com/office/powerpoint/2010/main" val="239612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192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1925" name="Slide Number Placeholder 4"/>
          <p:cNvSpPr>
            <a:spLocks noGrp="1"/>
          </p:cNvSpPr>
          <p:nvPr>
            <p:ph type="sldNum" sz="quarter" idx="5"/>
          </p:nvPr>
        </p:nvSpPr>
        <p:spPr>
          <a:noFill/>
        </p:spPr>
        <p:txBody>
          <a:bodyPr/>
          <a:lstStyle/>
          <a:p>
            <a:fld id="{34CCA7CC-D2D3-434A-972B-40D38CACE731}" type="slidenum">
              <a:rPr lang="fa-IR" smtClean="0">
                <a:latin typeface="Arial" charset="0"/>
                <a:cs typeface="Arial" charset="0"/>
              </a:rPr>
              <a:pPr/>
              <a:t>19</a:t>
            </a:fld>
            <a:endParaRPr lang="en-US" smtClean="0">
              <a:latin typeface="Arial" charset="0"/>
              <a:cs typeface="Arial" charset="0"/>
            </a:endParaRPr>
          </a:p>
        </p:txBody>
      </p:sp>
    </p:spTree>
    <p:extLst>
      <p:ext uri="{BB962C8B-B14F-4D97-AF65-F5344CB8AC3E}">
        <p14:creationId xmlns:p14="http://schemas.microsoft.com/office/powerpoint/2010/main" val="730715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451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4517" name="Slide Number Placeholder 4"/>
          <p:cNvSpPr>
            <a:spLocks noGrp="1"/>
          </p:cNvSpPr>
          <p:nvPr>
            <p:ph type="sldNum" sz="quarter" idx="5"/>
          </p:nvPr>
        </p:nvSpPr>
        <p:spPr>
          <a:noFill/>
        </p:spPr>
        <p:txBody>
          <a:bodyPr/>
          <a:lstStyle/>
          <a:p>
            <a:fld id="{ED356839-FF70-4263-87ED-F273EE18F9B0}" type="slidenum">
              <a:rPr lang="fa-IR" smtClean="0">
                <a:latin typeface="Arial" charset="0"/>
                <a:cs typeface="Arial" charset="0"/>
              </a:rPr>
              <a:pPr/>
              <a:t>2</a:t>
            </a:fld>
            <a:endParaRPr lang="en-US" smtClean="0">
              <a:latin typeface="Arial" charset="0"/>
              <a:cs typeface="Arial" charset="0"/>
            </a:endParaRPr>
          </a:p>
        </p:txBody>
      </p:sp>
    </p:spTree>
    <p:extLst>
      <p:ext uri="{BB962C8B-B14F-4D97-AF65-F5344CB8AC3E}">
        <p14:creationId xmlns:p14="http://schemas.microsoft.com/office/powerpoint/2010/main" val="41882383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294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2949" name="Slide Number Placeholder 4"/>
          <p:cNvSpPr>
            <a:spLocks noGrp="1"/>
          </p:cNvSpPr>
          <p:nvPr>
            <p:ph type="sldNum" sz="quarter" idx="5"/>
          </p:nvPr>
        </p:nvSpPr>
        <p:spPr>
          <a:noFill/>
        </p:spPr>
        <p:txBody>
          <a:bodyPr/>
          <a:lstStyle/>
          <a:p>
            <a:fld id="{28E18536-5778-4AEE-954D-FD2813EE184B}" type="slidenum">
              <a:rPr lang="fa-IR" smtClean="0">
                <a:latin typeface="Arial" charset="0"/>
                <a:cs typeface="Arial" charset="0"/>
              </a:rPr>
              <a:pPr/>
              <a:t>20</a:t>
            </a:fld>
            <a:endParaRPr lang="en-US" smtClean="0">
              <a:latin typeface="Arial" charset="0"/>
              <a:cs typeface="Arial" charset="0"/>
            </a:endParaRPr>
          </a:p>
        </p:txBody>
      </p:sp>
    </p:spTree>
    <p:extLst>
      <p:ext uri="{BB962C8B-B14F-4D97-AF65-F5344CB8AC3E}">
        <p14:creationId xmlns:p14="http://schemas.microsoft.com/office/powerpoint/2010/main" val="4113254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397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3973" name="Slide Number Placeholder 4"/>
          <p:cNvSpPr>
            <a:spLocks noGrp="1"/>
          </p:cNvSpPr>
          <p:nvPr>
            <p:ph type="sldNum" sz="quarter" idx="5"/>
          </p:nvPr>
        </p:nvSpPr>
        <p:spPr>
          <a:noFill/>
        </p:spPr>
        <p:txBody>
          <a:bodyPr/>
          <a:lstStyle/>
          <a:p>
            <a:fld id="{61E3D2ED-3971-4614-8A7F-6C4E20B440ED}" type="slidenum">
              <a:rPr lang="fa-IR" smtClean="0">
                <a:latin typeface="Arial" charset="0"/>
                <a:cs typeface="Arial" charset="0"/>
              </a:rPr>
              <a:pPr/>
              <a:t>21</a:t>
            </a:fld>
            <a:endParaRPr lang="en-US" smtClean="0">
              <a:latin typeface="Arial" charset="0"/>
              <a:cs typeface="Arial" charset="0"/>
            </a:endParaRPr>
          </a:p>
        </p:txBody>
      </p:sp>
    </p:spTree>
    <p:extLst>
      <p:ext uri="{BB962C8B-B14F-4D97-AF65-F5344CB8AC3E}">
        <p14:creationId xmlns:p14="http://schemas.microsoft.com/office/powerpoint/2010/main" val="19166561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499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4997" name="Slide Number Placeholder 4"/>
          <p:cNvSpPr>
            <a:spLocks noGrp="1"/>
          </p:cNvSpPr>
          <p:nvPr>
            <p:ph type="sldNum" sz="quarter" idx="5"/>
          </p:nvPr>
        </p:nvSpPr>
        <p:spPr>
          <a:noFill/>
        </p:spPr>
        <p:txBody>
          <a:bodyPr/>
          <a:lstStyle/>
          <a:p>
            <a:fld id="{F3FF7B24-4467-48EC-B77D-4796D7A49FEF}" type="slidenum">
              <a:rPr lang="fa-IR" smtClean="0">
                <a:latin typeface="Arial" charset="0"/>
                <a:cs typeface="Arial" charset="0"/>
              </a:rPr>
              <a:pPr/>
              <a:t>22</a:t>
            </a:fld>
            <a:endParaRPr lang="en-US" smtClean="0">
              <a:latin typeface="Arial" charset="0"/>
              <a:cs typeface="Arial" charset="0"/>
            </a:endParaRPr>
          </a:p>
        </p:txBody>
      </p:sp>
    </p:spTree>
    <p:extLst>
      <p:ext uri="{BB962C8B-B14F-4D97-AF65-F5344CB8AC3E}">
        <p14:creationId xmlns:p14="http://schemas.microsoft.com/office/powerpoint/2010/main" val="3361543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602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6021" name="Slide Number Placeholder 4"/>
          <p:cNvSpPr>
            <a:spLocks noGrp="1"/>
          </p:cNvSpPr>
          <p:nvPr>
            <p:ph type="sldNum" sz="quarter" idx="5"/>
          </p:nvPr>
        </p:nvSpPr>
        <p:spPr>
          <a:noFill/>
        </p:spPr>
        <p:txBody>
          <a:bodyPr/>
          <a:lstStyle/>
          <a:p>
            <a:fld id="{97309ED1-BDDE-44DE-B2A4-49C7A63C7CB0}" type="slidenum">
              <a:rPr lang="fa-IR" smtClean="0">
                <a:latin typeface="Arial" charset="0"/>
                <a:cs typeface="Arial" charset="0"/>
              </a:rPr>
              <a:pPr/>
              <a:t>23</a:t>
            </a:fld>
            <a:endParaRPr lang="en-US" smtClean="0">
              <a:latin typeface="Arial" charset="0"/>
              <a:cs typeface="Arial" charset="0"/>
            </a:endParaRPr>
          </a:p>
        </p:txBody>
      </p:sp>
    </p:spTree>
    <p:extLst>
      <p:ext uri="{BB962C8B-B14F-4D97-AF65-F5344CB8AC3E}">
        <p14:creationId xmlns:p14="http://schemas.microsoft.com/office/powerpoint/2010/main" val="448043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704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7045" name="Slide Number Placeholder 4"/>
          <p:cNvSpPr>
            <a:spLocks noGrp="1"/>
          </p:cNvSpPr>
          <p:nvPr>
            <p:ph type="sldNum" sz="quarter" idx="5"/>
          </p:nvPr>
        </p:nvSpPr>
        <p:spPr>
          <a:noFill/>
        </p:spPr>
        <p:txBody>
          <a:bodyPr/>
          <a:lstStyle/>
          <a:p>
            <a:fld id="{0B38D318-6942-4E67-879C-5B0BC857F0BB}" type="slidenum">
              <a:rPr lang="fa-IR" smtClean="0">
                <a:latin typeface="Arial" charset="0"/>
                <a:cs typeface="Arial" charset="0"/>
              </a:rPr>
              <a:pPr/>
              <a:t>24</a:t>
            </a:fld>
            <a:endParaRPr lang="en-US" smtClean="0">
              <a:latin typeface="Arial" charset="0"/>
              <a:cs typeface="Arial" charset="0"/>
            </a:endParaRPr>
          </a:p>
        </p:txBody>
      </p:sp>
    </p:spTree>
    <p:extLst>
      <p:ext uri="{BB962C8B-B14F-4D97-AF65-F5344CB8AC3E}">
        <p14:creationId xmlns:p14="http://schemas.microsoft.com/office/powerpoint/2010/main" val="3413196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806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8069" name="Slide Number Placeholder 4"/>
          <p:cNvSpPr>
            <a:spLocks noGrp="1"/>
          </p:cNvSpPr>
          <p:nvPr>
            <p:ph type="sldNum" sz="quarter" idx="5"/>
          </p:nvPr>
        </p:nvSpPr>
        <p:spPr>
          <a:noFill/>
        </p:spPr>
        <p:txBody>
          <a:bodyPr/>
          <a:lstStyle/>
          <a:p>
            <a:fld id="{25F10734-4695-46F5-97C1-ECA57E286BD9}" type="slidenum">
              <a:rPr lang="fa-IR" smtClean="0">
                <a:latin typeface="Arial" charset="0"/>
                <a:cs typeface="Arial" charset="0"/>
              </a:rPr>
              <a:pPr/>
              <a:t>25</a:t>
            </a:fld>
            <a:endParaRPr lang="en-US" smtClean="0">
              <a:latin typeface="Arial" charset="0"/>
              <a:cs typeface="Arial" charset="0"/>
            </a:endParaRPr>
          </a:p>
        </p:txBody>
      </p:sp>
    </p:spTree>
    <p:extLst>
      <p:ext uri="{BB962C8B-B14F-4D97-AF65-F5344CB8AC3E}">
        <p14:creationId xmlns:p14="http://schemas.microsoft.com/office/powerpoint/2010/main" val="353558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8909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89093" name="Slide Number Placeholder 4"/>
          <p:cNvSpPr>
            <a:spLocks noGrp="1"/>
          </p:cNvSpPr>
          <p:nvPr>
            <p:ph type="sldNum" sz="quarter" idx="5"/>
          </p:nvPr>
        </p:nvSpPr>
        <p:spPr>
          <a:noFill/>
        </p:spPr>
        <p:txBody>
          <a:bodyPr/>
          <a:lstStyle/>
          <a:p>
            <a:fld id="{EB402FA0-4F4D-4806-9194-3A03CD0F17A6}" type="slidenum">
              <a:rPr lang="fa-IR" smtClean="0">
                <a:latin typeface="Arial" charset="0"/>
                <a:cs typeface="Arial" charset="0"/>
              </a:rPr>
              <a:pPr/>
              <a:t>26</a:t>
            </a:fld>
            <a:endParaRPr lang="en-US" smtClean="0">
              <a:latin typeface="Arial" charset="0"/>
              <a:cs typeface="Arial" charset="0"/>
            </a:endParaRPr>
          </a:p>
        </p:txBody>
      </p:sp>
    </p:spTree>
    <p:extLst>
      <p:ext uri="{BB962C8B-B14F-4D97-AF65-F5344CB8AC3E}">
        <p14:creationId xmlns:p14="http://schemas.microsoft.com/office/powerpoint/2010/main" val="9486193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dirty="0" err="1" smtClean="0">
                <a:latin typeface="Arial" charset="0"/>
                <a:cs typeface="Arial" charset="0"/>
              </a:rPr>
              <a:t>Hdk</a:t>
            </a:r>
            <a:r>
              <a:rPr lang="en-US" dirty="0" smtClean="0">
                <a:latin typeface="Arial" charset="0"/>
                <a:cs typeface="Arial" charset="0"/>
              </a:rPr>
              <a:t> </a:t>
            </a:r>
            <a:r>
              <a:rPr lang="en-US" dirty="0" err="1" smtClean="0">
                <a:latin typeface="Arial" charset="0"/>
                <a:cs typeface="Arial" charset="0"/>
              </a:rPr>
              <a:t>ladfsafdasfd</a:t>
            </a:r>
            <a:endParaRPr lang="en-US" dirty="0" smtClean="0">
              <a:latin typeface="Arial" charset="0"/>
              <a:cs typeface="Arial" charset="0"/>
            </a:endParaRPr>
          </a:p>
        </p:txBody>
      </p:sp>
      <p:sp>
        <p:nvSpPr>
          <p:cNvPr id="9011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90117" name="Slide Number Placeholder 4"/>
          <p:cNvSpPr>
            <a:spLocks noGrp="1"/>
          </p:cNvSpPr>
          <p:nvPr>
            <p:ph type="sldNum" sz="quarter" idx="5"/>
          </p:nvPr>
        </p:nvSpPr>
        <p:spPr>
          <a:noFill/>
        </p:spPr>
        <p:txBody>
          <a:bodyPr/>
          <a:lstStyle/>
          <a:p>
            <a:fld id="{E3FD8574-8532-4E69-BB71-CBEF240C408B}" type="slidenum">
              <a:rPr lang="fa-IR" smtClean="0">
                <a:latin typeface="Arial" charset="0"/>
                <a:cs typeface="Arial" charset="0"/>
              </a:rPr>
              <a:pPr/>
              <a:t>27</a:t>
            </a:fld>
            <a:endParaRPr lang="en-US" smtClean="0">
              <a:latin typeface="Arial" charset="0"/>
              <a:cs typeface="Arial" charset="0"/>
            </a:endParaRPr>
          </a:p>
        </p:txBody>
      </p:sp>
    </p:spTree>
    <p:extLst>
      <p:ext uri="{BB962C8B-B14F-4D97-AF65-F5344CB8AC3E}">
        <p14:creationId xmlns:p14="http://schemas.microsoft.com/office/powerpoint/2010/main" val="2938688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9114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91141" name="Slide Number Placeholder 4"/>
          <p:cNvSpPr>
            <a:spLocks noGrp="1"/>
          </p:cNvSpPr>
          <p:nvPr>
            <p:ph type="sldNum" sz="quarter" idx="5"/>
          </p:nvPr>
        </p:nvSpPr>
        <p:spPr>
          <a:noFill/>
        </p:spPr>
        <p:txBody>
          <a:bodyPr/>
          <a:lstStyle/>
          <a:p>
            <a:fld id="{8FF0DDD3-EE8D-41E3-8095-4DC0D4A15400}" type="slidenum">
              <a:rPr lang="fa-IR" smtClean="0">
                <a:latin typeface="Arial" charset="0"/>
                <a:cs typeface="Arial" charset="0"/>
              </a:rPr>
              <a:pPr/>
              <a:t>28</a:t>
            </a:fld>
            <a:endParaRPr lang="en-US" smtClean="0">
              <a:latin typeface="Arial" charset="0"/>
              <a:cs typeface="Arial" charset="0"/>
            </a:endParaRPr>
          </a:p>
        </p:txBody>
      </p:sp>
    </p:spTree>
    <p:extLst>
      <p:ext uri="{BB962C8B-B14F-4D97-AF65-F5344CB8AC3E}">
        <p14:creationId xmlns:p14="http://schemas.microsoft.com/office/powerpoint/2010/main" val="2729723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554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5541" name="Slide Number Placeholder 4"/>
          <p:cNvSpPr>
            <a:spLocks noGrp="1"/>
          </p:cNvSpPr>
          <p:nvPr>
            <p:ph type="sldNum" sz="quarter" idx="5"/>
          </p:nvPr>
        </p:nvSpPr>
        <p:spPr>
          <a:noFill/>
        </p:spPr>
        <p:txBody>
          <a:bodyPr/>
          <a:lstStyle/>
          <a:p>
            <a:fld id="{E49CDF13-3300-4CF5-AFC9-35559122B861}" type="slidenum">
              <a:rPr lang="fa-IR" smtClean="0">
                <a:latin typeface="Arial" charset="0"/>
                <a:cs typeface="Arial" charset="0"/>
              </a:rPr>
              <a:pPr/>
              <a:t>3</a:t>
            </a:fld>
            <a:endParaRPr lang="en-US" smtClean="0">
              <a:latin typeface="Arial" charset="0"/>
              <a:cs typeface="Arial" charset="0"/>
            </a:endParaRPr>
          </a:p>
        </p:txBody>
      </p:sp>
    </p:spTree>
    <p:extLst>
      <p:ext uri="{BB962C8B-B14F-4D97-AF65-F5344CB8AC3E}">
        <p14:creationId xmlns:p14="http://schemas.microsoft.com/office/powerpoint/2010/main" val="3373150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656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6565" name="Slide Number Placeholder 4"/>
          <p:cNvSpPr>
            <a:spLocks noGrp="1"/>
          </p:cNvSpPr>
          <p:nvPr>
            <p:ph type="sldNum" sz="quarter" idx="5"/>
          </p:nvPr>
        </p:nvSpPr>
        <p:spPr>
          <a:noFill/>
        </p:spPr>
        <p:txBody>
          <a:bodyPr/>
          <a:lstStyle/>
          <a:p>
            <a:fld id="{800082D7-8F4E-41D1-B17D-EB9FAD90F256}" type="slidenum">
              <a:rPr lang="fa-IR" smtClean="0">
                <a:latin typeface="Arial" charset="0"/>
                <a:cs typeface="Arial" charset="0"/>
              </a:rPr>
              <a:pPr/>
              <a:t>4</a:t>
            </a:fld>
            <a:endParaRPr lang="en-US" smtClean="0">
              <a:latin typeface="Arial" charset="0"/>
              <a:cs typeface="Arial" charset="0"/>
            </a:endParaRPr>
          </a:p>
        </p:txBody>
      </p:sp>
    </p:spTree>
    <p:extLst>
      <p:ext uri="{BB962C8B-B14F-4D97-AF65-F5344CB8AC3E}">
        <p14:creationId xmlns:p14="http://schemas.microsoft.com/office/powerpoint/2010/main" val="19952818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7588"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7589" name="Slide Number Placeholder 4"/>
          <p:cNvSpPr>
            <a:spLocks noGrp="1"/>
          </p:cNvSpPr>
          <p:nvPr>
            <p:ph type="sldNum" sz="quarter" idx="5"/>
          </p:nvPr>
        </p:nvSpPr>
        <p:spPr>
          <a:noFill/>
        </p:spPr>
        <p:txBody>
          <a:bodyPr/>
          <a:lstStyle/>
          <a:p>
            <a:fld id="{2CAE5D09-A76E-4CAF-90C5-3F58736313E7}" type="slidenum">
              <a:rPr lang="fa-IR" smtClean="0">
                <a:latin typeface="Arial" charset="0"/>
                <a:cs typeface="Arial" charset="0"/>
              </a:rPr>
              <a:pPr/>
              <a:t>5</a:t>
            </a:fld>
            <a:endParaRPr lang="en-US" smtClean="0">
              <a:latin typeface="Arial" charset="0"/>
              <a:cs typeface="Arial" charset="0"/>
            </a:endParaRPr>
          </a:p>
        </p:txBody>
      </p:sp>
    </p:spTree>
    <p:extLst>
      <p:ext uri="{BB962C8B-B14F-4D97-AF65-F5344CB8AC3E}">
        <p14:creationId xmlns:p14="http://schemas.microsoft.com/office/powerpoint/2010/main" val="3984761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8612"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8613" name="Slide Number Placeholder 4"/>
          <p:cNvSpPr>
            <a:spLocks noGrp="1"/>
          </p:cNvSpPr>
          <p:nvPr>
            <p:ph type="sldNum" sz="quarter" idx="5"/>
          </p:nvPr>
        </p:nvSpPr>
        <p:spPr>
          <a:noFill/>
        </p:spPr>
        <p:txBody>
          <a:bodyPr/>
          <a:lstStyle/>
          <a:p>
            <a:fld id="{26C755EE-594E-4AB5-835D-42EEE5672302}" type="slidenum">
              <a:rPr lang="fa-IR" smtClean="0">
                <a:latin typeface="Arial" charset="0"/>
                <a:cs typeface="Arial" charset="0"/>
              </a:rPr>
              <a:pPr/>
              <a:t>6</a:t>
            </a:fld>
            <a:endParaRPr lang="en-US" smtClean="0">
              <a:latin typeface="Arial" charset="0"/>
              <a:cs typeface="Arial" charset="0"/>
            </a:endParaRPr>
          </a:p>
        </p:txBody>
      </p:sp>
    </p:spTree>
    <p:extLst>
      <p:ext uri="{BB962C8B-B14F-4D97-AF65-F5344CB8AC3E}">
        <p14:creationId xmlns:p14="http://schemas.microsoft.com/office/powerpoint/2010/main" val="3475206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69636"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69637" name="Slide Number Placeholder 4"/>
          <p:cNvSpPr>
            <a:spLocks noGrp="1"/>
          </p:cNvSpPr>
          <p:nvPr>
            <p:ph type="sldNum" sz="quarter" idx="5"/>
          </p:nvPr>
        </p:nvSpPr>
        <p:spPr>
          <a:noFill/>
        </p:spPr>
        <p:txBody>
          <a:bodyPr/>
          <a:lstStyle/>
          <a:p>
            <a:fld id="{416798BD-A9FC-4E35-9746-9F37C2093878}" type="slidenum">
              <a:rPr lang="fa-IR" smtClean="0">
                <a:latin typeface="Arial" charset="0"/>
                <a:cs typeface="Arial" charset="0"/>
              </a:rPr>
              <a:pPr/>
              <a:t>7</a:t>
            </a:fld>
            <a:endParaRPr lang="en-US" smtClean="0">
              <a:latin typeface="Arial" charset="0"/>
              <a:cs typeface="Arial" charset="0"/>
            </a:endParaRPr>
          </a:p>
        </p:txBody>
      </p:sp>
    </p:spTree>
    <p:extLst>
      <p:ext uri="{BB962C8B-B14F-4D97-AF65-F5344CB8AC3E}">
        <p14:creationId xmlns:p14="http://schemas.microsoft.com/office/powerpoint/2010/main" val="1613274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0660"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0661" name="Slide Number Placeholder 4"/>
          <p:cNvSpPr>
            <a:spLocks noGrp="1"/>
          </p:cNvSpPr>
          <p:nvPr>
            <p:ph type="sldNum" sz="quarter" idx="5"/>
          </p:nvPr>
        </p:nvSpPr>
        <p:spPr>
          <a:noFill/>
        </p:spPr>
        <p:txBody>
          <a:bodyPr/>
          <a:lstStyle/>
          <a:p>
            <a:fld id="{903B5D90-B50A-49A3-B2A5-FD0EADE64C90}" type="slidenum">
              <a:rPr lang="fa-IR" smtClean="0">
                <a:latin typeface="Arial" charset="0"/>
                <a:cs typeface="Arial" charset="0"/>
              </a:rPr>
              <a:pPr/>
              <a:t>8</a:t>
            </a:fld>
            <a:endParaRPr lang="en-US" smtClean="0">
              <a:latin typeface="Arial" charset="0"/>
              <a:cs typeface="Arial" charset="0"/>
            </a:endParaRPr>
          </a:p>
        </p:txBody>
      </p:sp>
    </p:spTree>
    <p:extLst>
      <p:ext uri="{BB962C8B-B14F-4D97-AF65-F5344CB8AC3E}">
        <p14:creationId xmlns:p14="http://schemas.microsoft.com/office/powerpoint/2010/main" val="1679377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latin typeface="Arial" charset="0"/>
              <a:cs typeface="Arial" charset="0"/>
            </a:endParaRPr>
          </a:p>
        </p:txBody>
      </p:sp>
      <p:sp>
        <p:nvSpPr>
          <p:cNvPr id="71684" name="Footer Placeholder 3"/>
          <p:cNvSpPr>
            <a:spLocks noGrp="1"/>
          </p:cNvSpPr>
          <p:nvPr>
            <p:ph type="ftr" sz="quarter" idx="4"/>
          </p:nvPr>
        </p:nvSpPr>
        <p:spPr>
          <a:noFill/>
        </p:spPr>
        <p:txBody>
          <a:bodyPr/>
          <a:lstStyle/>
          <a:p>
            <a:r>
              <a:rPr lang="en-US" smtClean="0">
                <a:latin typeface="Arial" charset="0"/>
                <a:cs typeface="Arial" charset="0"/>
              </a:rPr>
              <a:t>1</a:t>
            </a:r>
          </a:p>
        </p:txBody>
      </p:sp>
      <p:sp>
        <p:nvSpPr>
          <p:cNvPr id="71685" name="Slide Number Placeholder 4"/>
          <p:cNvSpPr>
            <a:spLocks noGrp="1"/>
          </p:cNvSpPr>
          <p:nvPr>
            <p:ph type="sldNum" sz="quarter" idx="5"/>
          </p:nvPr>
        </p:nvSpPr>
        <p:spPr>
          <a:noFill/>
        </p:spPr>
        <p:txBody>
          <a:bodyPr/>
          <a:lstStyle/>
          <a:p>
            <a:fld id="{D944273F-2357-4B9E-8F17-F40E1DF85653}" type="slidenum">
              <a:rPr lang="fa-IR" smtClean="0">
                <a:latin typeface="Arial" charset="0"/>
                <a:cs typeface="Arial" charset="0"/>
              </a:rPr>
              <a:pPr/>
              <a:t>9</a:t>
            </a:fld>
            <a:endParaRPr lang="en-US" smtClean="0">
              <a:latin typeface="Arial" charset="0"/>
              <a:cs typeface="Arial" charset="0"/>
            </a:endParaRPr>
          </a:p>
        </p:txBody>
      </p:sp>
    </p:spTree>
    <p:extLst>
      <p:ext uri="{BB962C8B-B14F-4D97-AF65-F5344CB8AC3E}">
        <p14:creationId xmlns:p14="http://schemas.microsoft.com/office/powerpoint/2010/main" val="12997310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61C186B-1787-4C83-BEEF-223777E3049C}" type="slidenum">
              <a:rPr lang="fa-IR" smtClean="0"/>
              <a:pPr>
                <a:defRPr/>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a:defRPr/>
            </a:pPr>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cxnSp>
        <p:nvCxnSpPr>
          <p:cNvPr id="11" name="Straight Connector 10"/>
          <p:cNvCxnSpPr/>
          <p:nvPr userDrawn="1"/>
        </p:nvCxnSpPr>
        <p:spPr>
          <a:xfrm>
            <a:off x="1905000" y="838200"/>
            <a:ext cx="7010400" cy="1588"/>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26292"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2"/>
          <p:cNvSpPr>
            <a:spLocks noGrp="1" noChangeArrowheads="1"/>
          </p:cNvSpPr>
          <p:nvPr>
            <p:ph type="ctrTitle"/>
          </p:nvPr>
        </p:nvSpPr>
        <p:spPr bwMode="auto">
          <a:prstGeom prst="rect">
            <a:avLst/>
          </a:prstGeom>
          <a:noFill/>
          <a:ln>
            <a:miter lim="800000"/>
            <a:headEnd/>
            <a:tailEnd/>
          </a:ln>
        </p:spPr>
        <p:txBody>
          <a:bodyPr>
            <a:normAutofit/>
          </a:bodyPr>
          <a:lstStyle/>
          <a:p>
            <a:pPr algn="r" rtl="1" eaLnBrk="1" hangingPunct="1"/>
            <a:r>
              <a:rPr lang="fa-IR" sz="4800" dirty="0" smtClean="0">
                <a:solidFill>
                  <a:schemeClr val="tx1"/>
                </a:solidFill>
                <a:cs typeface="B Titr" pitchFamily="2" charset="-78"/>
              </a:rPr>
              <a:t>هوش مصنوعی</a:t>
            </a:r>
            <a:br>
              <a:rPr lang="fa-IR" sz="4800" dirty="0" smtClean="0">
                <a:solidFill>
                  <a:schemeClr val="tx1"/>
                </a:solidFill>
                <a:cs typeface="B Titr" pitchFamily="2" charset="-78"/>
              </a:rPr>
            </a:br>
            <a:r>
              <a:rPr lang="fa-IR" sz="4800" dirty="0" smtClean="0">
                <a:solidFill>
                  <a:schemeClr val="tx1"/>
                </a:solidFill>
                <a:cs typeface="B Titr" pitchFamily="2" charset="-78"/>
              </a:rPr>
              <a:t>	</a:t>
            </a:r>
            <a:r>
              <a:rPr lang="en-US" sz="4800" i="1" dirty="0" smtClean="0">
                <a:solidFill>
                  <a:schemeClr val="tx1"/>
                </a:solidFill>
                <a:cs typeface="B Titr" pitchFamily="2" charset="-78"/>
              </a:rPr>
              <a:t>Artificial Intelligence</a:t>
            </a:r>
            <a:r>
              <a:rPr lang="en-US" sz="4000" dirty="0" smtClean="0">
                <a:solidFill>
                  <a:schemeClr val="tx1"/>
                </a:solidFill>
              </a:rPr>
              <a:t> </a:t>
            </a:r>
          </a:p>
        </p:txBody>
      </p:sp>
      <p:pic>
        <p:nvPicPr>
          <p:cNvPr id="4102" name="Picture 13" descr="untitled"/>
          <p:cNvPicPr>
            <a:picLocks noChangeAspect="1" noChangeArrowheads="1"/>
          </p:cNvPicPr>
          <p:nvPr/>
        </p:nvPicPr>
        <p:blipFill>
          <a:blip r:embed="rId3" cstate="print"/>
          <a:srcRect/>
          <a:stretch>
            <a:fillRect/>
          </a:stretch>
        </p:blipFill>
        <p:spPr bwMode="auto">
          <a:xfrm>
            <a:off x="228600" y="4038600"/>
            <a:ext cx="2000250"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6" name="Picture 4" descr="alan-turing"/>
          <p:cNvPicPr>
            <a:picLocks noChangeAspect="1" noChangeArrowheads="1"/>
          </p:cNvPicPr>
          <p:nvPr/>
        </p:nvPicPr>
        <p:blipFill>
          <a:blip r:embed="rId3" cstate="print"/>
          <a:srcRect/>
          <a:stretch>
            <a:fillRect/>
          </a:stretch>
        </p:blipFill>
        <p:spPr bwMode="auto">
          <a:xfrm>
            <a:off x="152399" y="228600"/>
            <a:ext cx="1840963" cy="2362200"/>
          </a:xfrm>
          <a:prstGeom prst="rect">
            <a:avLst/>
          </a:prstGeom>
          <a:noFill/>
          <a:ln w="9525">
            <a:noFill/>
            <a:miter lim="800000"/>
            <a:headEnd/>
            <a:tailEnd/>
          </a:ln>
        </p:spPr>
      </p:pic>
      <p:sp>
        <p:nvSpPr>
          <p:cNvPr id="13315" name="Rectangle 3"/>
          <p:cNvSpPr>
            <a:spLocks noGrp="1" noChangeArrowheads="1"/>
          </p:cNvSpPr>
          <p:nvPr>
            <p:ph idx="1"/>
          </p:nvPr>
        </p:nvSpPr>
        <p:spPr bwMode="auto">
          <a:prstGeom prst="rect">
            <a:avLst/>
          </a:prstGeom>
          <a:noFill/>
          <a:ln>
            <a:miter lim="800000"/>
            <a:headEnd/>
            <a:tailEnd/>
          </a:ln>
        </p:spPr>
        <p:txBody>
          <a:bodyPr>
            <a:normAutofit lnSpcReduction="10000"/>
          </a:bodyPr>
          <a:lstStyle/>
          <a:p>
            <a:pPr indent="282575" algn="r" rtl="1" eaLnBrk="1" hangingPunct="1"/>
            <a:r>
              <a:rPr lang="ar-SA" sz="2400" dirty="0" smtClean="0">
                <a:cs typeface="B Nazanin" pitchFamily="2" charset="-78"/>
              </a:rPr>
              <a:t>در سال 1950 آلن تورینگ</a:t>
            </a:r>
            <a:r>
              <a:rPr lang="fa-IR" sz="2400" dirty="0" smtClean="0">
                <a:cs typeface="B Nazanin" pitchFamily="2" charset="-78"/>
              </a:rPr>
              <a:t> (</a:t>
            </a:r>
            <a:r>
              <a:rPr lang="en-US" sz="2400" dirty="0" smtClean="0">
                <a:cs typeface="B Nazanin" pitchFamily="2" charset="-78"/>
              </a:rPr>
              <a:t>Alain Turing</a:t>
            </a:r>
            <a:r>
              <a:rPr lang="ar-SA" sz="2400" dirty="0" smtClean="0">
                <a:cs typeface="B Nazanin" pitchFamily="2" charset="-78"/>
              </a:rPr>
              <a:t>)، ریاضی دان انگلیسی، </a:t>
            </a:r>
            <a:endParaRPr lang="en-US" sz="2400" dirty="0" smtClean="0">
              <a:cs typeface="B Nazanin" pitchFamily="2" charset="-78"/>
            </a:endParaRPr>
          </a:p>
          <a:p>
            <a:pPr indent="282575" algn="r" rtl="1" eaLnBrk="1" hangingPunct="1">
              <a:buFontTx/>
              <a:buNone/>
            </a:pPr>
            <a:r>
              <a:rPr lang="ar-SA" sz="2400" dirty="0" smtClean="0">
                <a:cs typeface="B Nazanin" pitchFamily="2" charset="-78"/>
              </a:rPr>
              <a:t>معیار سنجش رفتار یک ماشین هوشمند را چنین بیان داشت: </a:t>
            </a:r>
            <a:br>
              <a:rPr lang="ar-SA" sz="2400" dirty="0" smtClean="0">
                <a:cs typeface="B Nazanin" pitchFamily="2" charset="-78"/>
              </a:rPr>
            </a:br>
            <a:r>
              <a:rPr lang="ar-SA" sz="2400" dirty="0" smtClean="0">
                <a:cs typeface="B Nazanin" pitchFamily="2" charset="-78"/>
              </a:rPr>
              <a:t/>
            </a:r>
            <a:br>
              <a:rPr lang="ar-SA" sz="2400" dirty="0" smtClean="0">
                <a:cs typeface="B Nazanin" pitchFamily="2" charset="-78"/>
              </a:rPr>
            </a:br>
            <a:endParaRPr lang="ar-SA" sz="2400" dirty="0" smtClean="0">
              <a:cs typeface="B Nazanin" pitchFamily="2" charset="-78"/>
            </a:endParaRPr>
          </a:p>
          <a:p>
            <a:pPr indent="282575" algn="just" rtl="1" eaLnBrk="1" hangingPunct="1"/>
            <a:r>
              <a:rPr lang="ar-SA" sz="2400" dirty="0" smtClean="0">
                <a:cs typeface="B Nazanin" pitchFamily="2" charset="-78"/>
              </a:rPr>
              <a:t>سزاوارترین معیار برای هوشمند شمردن یک ماشین، اینست که آن ماشین بتواند انسانی را توسط یک پایانه (تله تایپ) به گونه ای بفریبد که آن فرد متقاعد گردد با یک انسان روبروست.</a:t>
            </a:r>
            <a:endParaRPr lang="fa-IR" sz="2400" dirty="0" smtClean="0">
              <a:cs typeface="B Nazanin" pitchFamily="2" charset="-78"/>
            </a:endParaRPr>
          </a:p>
          <a:p>
            <a:pPr indent="282575" algn="just" rtl="1" eaLnBrk="1" hangingPunct="1"/>
            <a:endParaRPr lang="fa-IR" sz="2400" dirty="0" smtClean="0">
              <a:cs typeface="B Nazanin" pitchFamily="2" charset="-78"/>
            </a:endParaRPr>
          </a:p>
          <a:p>
            <a:pPr indent="282575" algn="just" rtl="1" eaLnBrk="1" hangingPunct="1"/>
            <a:r>
              <a:rPr lang="ar-SA" sz="2400" dirty="0" smtClean="0">
                <a:cs typeface="B Nazanin" pitchFamily="2" charset="-78"/>
              </a:rPr>
              <a:t>در این آزمایش شخصی از طریق 2 عدد پایانه (کامپیوتر یا تله تایپ) که امکان برقراری ارتباط (</a:t>
            </a:r>
            <a:r>
              <a:rPr lang="en-US" sz="2400" dirty="0" smtClean="0">
                <a:cs typeface="B Nazanin" pitchFamily="2" charset="-78"/>
              </a:rPr>
              <a:t>Chat</a:t>
            </a:r>
            <a:r>
              <a:rPr lang="ar-SA" sz="2400" dirty="0" smtClean="0">
                <a:cs typeface="B Nazanin" pitchFamily="2" charset="-78"/>
              </a:rPr>
              <a:t>) را برای وی فراهم می کنند با یک انسان و یک ماشین هوشمند، بطور همزمان به پرسش و پاسخ می پردازد. در صورتی که وی نتواند ماشین را از انسان تشخیص دهد، آن ماشین، هوشمند است.</a:t>
            </a:r>
            <a:endParaRPr lang="fa-IR" sz="2400" dirty="0" smtClean="0">
              <a:cs typeface="B Nazanin" pitchFamily="2" charset="-78"/>
            </a:endParaRPr>
          </a:p>
        </p:txBody>
      </p:sp>
      <p:sp>
        <p:nvSpPr>
          <p:cNvPr id="1331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ar-SA" sz="3600" smtClean="0">
                <a:solidFill>
                  <a:schemeClr val="tx1"/>
                </a:solidFill>
                <a:cs typeface="B Titr" pitchFamily="2" charset="-78"/>
              </a:rPr>
              <a:t>آزمایش</a:t>
            </a:r>
            <a:r>
              <a:rPr lang="fa-IR" sz="3600" smtClean="0">
                <a:solidFill>
                  <a:schemeClr val="tx1"/>
                </a:solidFill>
                <a:cs typeface="B Titr" pitchFamily="2" charset="-78"/>
              </a:rPr>
              <a:t> تورینگ</a:t>
            </a:r>
            <a:endParaRPr lang="en-US" sz="36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685800" y="4800600"/>
            <a:ext cx="8229600" cy="1816291"/>
          </a:xfrm>
          <a:prstGeom prst="rect">
            <a:avLst/>
          </a:prstGeom>
        </p:spPr>
        <p:txBody>
          <a:bodyPr>
            <a:normAutofit/>
          </a:bodyPr>
          <a:lstStyle/>
          <a:p>
            <a:pPr indent="282575" algn="just" rtl="1" eaLnBrk="1" hangingPunct="1">
              <a:lnSpc>
                <a:spcPct val="130000"/>
              </a:lnSpc>
              <a:defRPr/>
            </a:pPr>
            <a:r>
              <a:rPr lang="ar-SA" sz="2000" b="1" dirty="0" smtClean="0">
                <a:solidFill>
                  <a:srgbClr val="000099"/>
                </a:solidFill>
                <a:effectLst>
                  <a:outerShdw blurRad="38100" dist="38100" dir="2700000" algn="tl">
                    <a:srgbClr val="C0C0C0"/>
                  </a:outerShdw>
                </a:effectLst>
                <a:cs typeface="B Nazanin" pitchFamily="2" charset="-78"/>
              </a:rPr>
              <a:t>هر ساله یک مسابقه ی جهانی در این رابطه وجود دارد که اولا به ماشینی که شبیه ترین رفتار را به انسان داشته باشد، ثانیا به ماشینی که بتواند تست تورینگ را با موفقیت پشت سر بگذارد جایزه می</a:t>
            </a:r>
            <a:r>
              <a:rPr lang="fa-IR" sz="2000" b="1" dirty="0" smtClean="0">
                <a:solidFill>
                  <a:srgbClr val="000099"/>
                </a:solidFill>
                <a:effectLst>
                  <a:outerShdw blurRad="38100" dist="38100" dir="2700000" algn="tl">
                    <a:srgbClr val="C0C0C0"/>
                  </a:outerShdw>
                </a:effectLst>
                <a:cs typeface="B Nazanin" pitchFamily="2" charset="-78"/>
              </a:rPr>
              <a:t> </a:t>
            </a:r>
            <a:r>
              <a:rPr lang="ar-SA" sz="2000" b="1" dirty="0" smtClean="0">
                <a:solidFill>
                  <a:srgbClr val="000099"/>
                </a:solidFill>
                <a:effectLst>
                  <a:outerShdw blurRad="38100" dist="38100" dir="2700000" algn="tl">
                    <a:srgbClr val="C0C0C0"/>
                  </a:outerShdw>
                </a:effectLst>
                <a:cs typeface="B Nazanin" pitchFamily="2" charset="-78"/>
              </a:rPr>
              <a:t>دهند! که البته جایزه ی دوم را هنوز هیچ کسی نتوانسته بگیرد!</a:t>
            </a:r>
            <a:endParaRPr lang="fa-IR" sz="2000" b="1" dirty="0" smtClean="0">
              <a:solidFill>
                <a:srgbClr val="000099"/>
              </a:solidFill>
              <a:effectLst>
                <a:outerShdw blurRad="38100" dist="38100" dir="2700000" algn="tl">
                  <a:srgbClr val="C0C0C0"/>
                </a:outerShdw>
              </a:effectLst>
              <a:cs typeface="B Nazanin" pitchFamily="2" charset="-78"/>
            </a:endParaRPr>
          </a:p>
        </p:txBody>
      </p:sp>
      <p:sp>
        <p:nvSpPr>
          <p:cNvPr id="143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ar-SA" sz="3600" smtClean="0">
                <a:solidFill>
                  <a:schemeClr val="tx1"/>
                </a:solidFill>
                <a:cs typeface="B Titr" pitchFamily="2" charset="-78"/>
              </a:rPr>
              <a:t>آزمایش</a:t>
            </a:r>
            <a:r>
              <a:rPr lang="fa-IR" sz="3600" smtClean="0">
                <a:solidFill>
                  <a:schemeClr val="tx1"/>
                </a:solidFill>
                <a:cs typeface="B Titr" pitchFamily="2" charset="-78"/>
              </a:rPr>
              <a:t> تورینگ</a:t>
            </a:r>
            <a:endParaRPr lang="en-US" sz="3600" smtClean="0">
              <a:solidFill>
                <a:schemeClr val="tx1"/>
              </a:solidFill>
              <a:cs typeface="B Titr" pitchFamily="2" charset="-78"/>
            </a:endParaRPr>
          </a:p>
        </p:txBody>
      </p:sp>
      <p:pic>
        <p:nvPicPr>
          <p:cNvPr id="14340" name="Picture 8" descr="turingtest"/>
          <p:cNvPicPr>
            <a:picLocks noChangeAspect="1" noChangeArrowheads="1"/>
          </p:cNvPicPr>
          <p:nvPr/>
        </p:nvPicPr>
        <p:blipFill>
          <a:blip r:embed="rId3" cstate="print"/>
          <a:srcRect/>
          <a:stretch>
            <a:fillRect/>
          </a:stretch>
        </p:blipFill>
        <p:spPr bwMode="auto">
          <a:xfrm>
            <a:off x="228600" y="1143000"/>
            <a:ext cx="3810000" cy="3779838"/>
          </a:xfrm>
          <a:prstGeom prst="rect">
            <a:avLst/>
          </a:prstGeom>
          <a:noFill/>
          <a:ln w="9525">
            <a:noFill/>
            <a:miter lim="800000"/>
            <a:headEnd/>
            <a:tailEnd/>
          </a:ln>
        </p:spPr>
      </p:pic>
      <p:sp>
        <p:nvSpPr>
          <p:cNvPr id="14341" name="Rectangle 9"/>
          <p:cNvSpPr>
            <a:spLocks noChangeArrowheads="1"/>
          </p:cNvSpPr>
          <p:nvPr/>
        </p:nvSpPr>
        <p:spPr bwMode="auto">
          <a:xfrm>
            <a:off x="4343400" y="1025525"/>
            <a:ext cx="4572000" cy="3378200"/>
          </a:xfrm>
          <a:prstGeom prst="rect">
            <a:avLst/>
          </a:prstGeom>
          <a:noFill/>
          <a:ln w="9525">
            <a:noFill/>
            <a:miter lim="800000"/>
            <a:headEnd/>
            <a:tailEnd/>
          </a:ln>
        </p:spPr>
        <p:txBody>
          <a:bodyPr anchor="ctr">
            <a:spAutoFit/>
          </a:bodyPr>
          <a:lstStyle/>
          <a:p>
            <a:pPr algn="just" rtl="1">
              <a:lnSpc>
                <a:spcPct val="150000"/>
              </a:lnSpc>
            </a:pPr>
            <a:r>
              <a:rPr lang="ar-SA" sz="2400" dirty="0">
                <a:cs typeface="B Nazanin" pitchFamily="2" charset="-78"/>
              </a:rPr>
              <a:t>آزمایش تورینگ از قرار دادن انسان و ماشین ب</a:t>
            </a:r>
            <a:r>
              <a:rPr lang="fa-IR" sz="2400" dirty="0">
                <a:cs typeface="B Nazanin" pitchFamily="2" charset="-78"/>
              </a:rPr>
              <a:t>ه </a:t>
            </a:r>
            <a:r>
              <a:rPr lang="ar-SA" sz="2400" dirty="0">
                <a:cs typeface="B Nazanin" pitchFamily="2" charset="-78"/>
              </a:rPr>
              <a:t>طور مستفیم در برابر یکدیگر اجتناب می کند و بدین ترتیب، چهره و فیریک انسانی مد نظر آزمایش کنندگان نمی باشد. ماشینی که بتواند از پس آزمون تورینگ برآید، از تفکری انسانی برخوردار است</a:t>
            </a:r>
            <a:r>
              <a:rPr lang="en-US" sz="2400" dirty="0">
                <a:cs typeface="B Nazanin" pitchFamily="2" charset="-78"/>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8" name="Rectangle 6"/>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فلسفه (428 قبل از میلاد مسیح تا کنون)</a:t>
            </a:r>
          </a:p>
          <a:p>
            <a:pPr algn="r" rtl="1" eaLnBrk="1" hangingPunct="1"/>
            <a:endParaRPr lang="fa-IR" sz="2400" smtClean="0">
              <a:cs typeface="B Nazanin" pitchFamily="2" charset="-78"/>
            </a:endParaRPr>
          </a:p>
          <a:p>
            <a:pPr algn="r" rtl="1" eaLnBrk="1" hangingPunct="1">
              <a:lnSpc>
                <a:spcPct val="150000"/>
              </a:lnSpc>
            </a:pPr>
            <a:r>
              <a:rPr lang="fa-IR" sz="2400" smtClean="0">
                <a:cs typeface="B Nazanin" pitchFamily="2" charset="-78"/>
              </a:rPr>
              <a:t>آیا قوانین رسمی می توانند نتایج معتبری را ارائه کنند؟</a:t>
            </a:r>
          </a:p>
          <a:p>
            <a:pPr algn="r" rtl="1" eaLnBrk="1" hangingPunct="1">
              <a:lnSpc>
                <a:spcPct val="150000"/>
              </a:lnSpc>
            </a:pPr>
            <a:r>
              <a:rPr lang="fa-IR" sz="2400" smtClean="0">
                <a:cs typeface="B Nazanin" pitchFamily="2" charset="-78"/>
              </a:rPr>
              <a:t>تفکر ذهنی چگونه از مغز فیزیکی ناشی می شود؟</a:t>
            </a:r>
          </a:p>
          <a:p>
            <a:pPr algn="r" rtl="1" eaLnBrk="1" hangingPunct="1">
              <a:lnSpc>
                <a:spcPct val="150000"/>
              </a:lnSpc>
            </a:pPr>
            <a:r>
              <a:rPr lang="fa-IR" sz="2400" smtClean="0">
                <a:cs typeface="B Nazanin" pitchFamily="2" charset="-78"/>
              </a:rPr>
              <a:t>دانش از کجا می آید؟</a:t>
            </a:r>
          </a:p>
          <a:p>
            <a:pPr algn="r" rtl="1" eaLnBrk="1" hangingPunct="1">
              <a:lnSpc>
                <a:spcPct val="150000"/>
              </a:lnSpc>
            </a:pPr>
            <a:r>
              <a:rPr lang="fa-IR" sz="2400" smtClean="0">
                <a:cs typeface="B Nazanin" pitchFamily="2" charset="-78"/>
              </a:rPr>
              <a:t>دانش چگونه منجر به فعالیتی می شود؟</a:t>
            </a:r>
            <a:endParaRPr lang="en-US" sz="2400" smtClean="0">
              <a:cs typeface="B Nazanin" pitchFamily="2" charset="-78"/>
            </a:endParaRPr>
          </a:p>
        </p:txBody>
      </p:sp>
      <p:sp>
        <p:nvSpPr>
          <p:cNvPr id="1536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4998">
                                            <p:txEl>
                                              <p:pRg st="2" end="2"/>
                                            </p:txEl>
                                          </p:spTgt>
                                        </p:tgtEl>
                                        <p:attrNameLst>
                                          <p:attrName>style.visibility</p:attrName>
                                        </p:attrNameLst>
                                      </p:cBhvr>
                                      <p:to>
                                        <p:strVal val="visible"/>
                                      </p:to>
                                    </p:set>
                                    <p:animEffect transition="in" filter="wipe(up)">
                                      <p:cBhvr>
                                        <p:cTn id="7" dur="2000"/>
                                        <p:tgtEl>
                                          <p:spTgt spid="84998">
                                            <p:txEl>
                                              <p:pRg st="2" end="2"/>
                                            </p:txEl>
                                          </p:spTgt>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84998">
                                            <p:txEl>
                                              <p:pRg st="3" end="3"/>
                                            </p:txEl>
                                          </p:spTgt>
                                        </p:tgtEl>
                                        <p:attrNameLst>
                                          <p:attrName>style.visibility</p:attrName>
                                        </p:attrNameLst>
                                      </p:cBhvr>
                                      <p:to>
                                        <p:strVal val="visible"/>
                                      </p:to>
                                    </p:set>
                                    <p:animEffect transition="in" filter="wipe(up)">
                                      <p:cBhvr>
                                        <p:cTn id="11" dur="2000"/>
                                        <p:tgtEl>
                                          <p:spTgt spid="84998">
                                            <p:txEl>
                                              <p:pRg st="3" end="3"/>
                                            </p:txEl>
                                          </p:spTgt>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84998">
                                            <p:txEl>
                                              <p:pRg st="4" end="4"/>
                                            </p:txEl>
                                          </p:spTgt>
                                        </p:tgtEl>
                                        <p:attrNameLst>
                                          <p:attrName>style.visibility</p:attrName>
                                        </p:attrNameLst>
                                      </p:cBhvr>
                                      <p:to>
                                        <p:strVal val="visible"/>
                                      </p:to>
                                    </p:set>
                                    <p:animEffect transition="in" filter="wipe(up)">
                                      <p:cBhvr>
                                        <p:cTn id="15" dur="2000"/>
                                        <p:tgtEl>
                                          <p:spTgt spid="84998">
                                            <p:txEl>
                                              <p:pRg st="4" end="4"/>
                                            </p:txEl>
                                          </p:spTgt>
                                        </p:tgtEl>
                                      </p:cBhvr>
                                    </p:animEffect>
                                  </p:childTnLst>
                                </p:cTn>
                              </p:par>
                            </p:childTnLst>
                          </p:cTn>
                        </p:par>
                        <p:par>
                          <p:cTn id="16" fill="hold">
                            <p:stCondLst>
                              <p:cond delay="6000"/>
                            </p:stCondLst>
                            <p:childTnLst>
                              <p:par>
                                <p:cTn id="17" presetID="22" presetClass="entr" presetSubtype="1" fill="hold" nodeType="afterEffect">
                                  <p:stCondLst>
                                    <p:cond delay="0"/>
                                  </p:stCondLst>
                                  <p:childTnLst>
                                    <p:set>
                                      <p:cBhvr>
                                        <p:cTn id="18" dur="1" fill="hold">
                                          <p:stCondLst>
                                            <p:cond delay="0"/>
                                          </p:stCondLst>
                                        </p:cTn>
                                        <p:tgtEl>
                                          <p:spTgt spid="84998">
                                            <p:txEl>
                                              <p:pRg st="5" end="5"/>
                                            </p:txEl>
                                          </p:spTgt>
                                        </p:tgtEl>
                                        <p:attrNameLst>
                                          <p:attrName>style.visibility</p:attrName>
                                        </p:attrNameLst>
                                      </p:cBhvr>
                                      <p:to>
                                        <p:strVal val="visible"/>
                                      </p:to>
                                    </p:set>
                                    <p:animEffect transition="in" filter="wipe(up)">
                                      <p:cBhvr>
                                        <p:cTn id="19" dur="2000"/>
                                        <p:tgtEl>
                                          <p:spTgt spid="849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9"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ریا ضیات (800 میلادی تا کنون)</a:t>
            </a:r>
          </a:p>
          <a:p>
            <a:pPr algn="r" rtl="1" eaLnBrk="1" hangingPunct="1"/>
            <a:endParaRPr lang="fa-IR" sz="2400" smtClean="0">
              <a:cs typeface="B Nazanin" pitchFamily="2" charset="-78"/>
            </a:endParaRPr>
          </a:p>
          <a:p>
            <a:pPr algn="r" rtl="1" eaLnBrk="1" hangingPunct="1">
              <a:lnSpc>
                <a:spcPct val="150000"/>
              </a:lnSpc>
            </a:pPr>
            <a:r>
              <a:rPr lang="fa-IR" sz="2400" smtClean="0">
                <a:cs typeface="B Nazanin" pitchFamily="2" charset="-78"/>
              </a:rPr>
              <a:t>قوانین رسمی برای اخذ نتایج معتبر کدامند؟</a:t>
            </a:r>
          </a:p>
          <a:p>
            <a:pPr algn="r" rtl="1" eaLnBrk="1" hangingPunct="1">
              <a:lnSpc>
                <a:spcPct val="150000"/>
              </a:lnSpc>
            </a:pPr>
            <a:r>
              <a:rPr lang="fa-IR" sz="2400" smtClean="0">
                <a:cs typeface="B Nazanin" pitchFamily="2" charset="-78"/>
              </a:rPr>
              <a:t>چه چیزی می تواند محاسبه شود؟</a:t>
            </a:r>
          </a:p>
          <a:p>
            <a:pPr algn="r" rtl="1" eaLnBrk="1" hangingPunct="1">
              <a:lnSpc>
                <a:spcPct val="150000"/>
              </a:lnSpc>
            </a:pPr>
            <a:r>
              <a:rPr lang="fa-IR" sz="2400" smtClean="0">
                <a:cs typeface="B Nazanin" pitchFamily="2" charset="-78"/>
              </a:rPr>
              <a:t>چگونه می توان با اطلاعات نا مطمئن استدلال کرد؟</a:t>
            </a:r>
            <a:endParaRPr lang="en-US" sz="2400" smtClean="0">
              <a:cs typeface="B Nazanin" pitchFamily="2" charset="-78"/>
            </a:endParaRPr>
          </a:p>
        </p:txBody>
      </p:sp>
      <p:sp>
        <p:nvSpPr>
          <p:cNvPr id="1638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pic>
        <p:nvPicPr>
          <p:cNvPr id="16388" name="Picture 4" descr="hoosh_masnoii"/>
          <p:cNvPicPr>
            <a:picLocks noChangeAspect="1" noChangeArrowheads="1"/>
          </p:cNvPicPr>
          <p:nvPr/>
        </p:nvPicPr>
        <p:blipFill>
          <a:blip r:embed="rId3" cstate="print"/>
          <a:srcRect/>
          <a:stretch>
            <a:fillRect/>
          </a:stretch>
        </p:blipFill>
        <p:spPr bwMode="auto">
          <a:xfrm>
            <a:off x="838200" y="2667000"/>
            <a:ext cx="1963738" cy="2590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6019">
                                            <p:txEl>
                                              <p:pRg st="2" end="2"/>
                                            </p:txEl>
                                          </p:spTgt>
                                        </p:tgtEl>
                                        <p:attrNameLst>
                                          <p:attrName>style.visibility</p:attrName>
                                        </p:attrNameLst>
                                      </p:cBhvr>
                                      <p:to>
                                        <p:strVal val="visible"/>
                                      </p:to>
                                    </p:set>
                                    <p:animEffect transition="in" filter="wipe(up)">
                                      <p:cBhvr>
                                        <p:cTn id="7" dur="2000"/>
                                        <p:tgtEl>
                                          <p:spTgt spid="86019">
                                            <p:txEl>
                                              <p:pRg st="2" end="2"/>
                                            </p:txEl>
                                          </p:spTgt>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86019">
                                            <p:txEl>
                                              <p:pRg st="3" end="3"/>
                                            </p:txEl>
                                          </p:spTgt>
                                        </p:tgtEl>
                                        <p:attrNameLst>
                                          <p:attrName>style.visibility</p:attrName>
                                        </p:attrNameLst>
                                      </p:cBhvr>
                                      <p:to>
                                        <p:strVal val="visible"/>
                                      </p:to>
                                    </p:set>
                                    <p:animEffect transition="in" filter="wipe(up)">
                                      <p:cBhvr>
                                        <p:cTn id="11" dur="2000"/>
                                        <p:tgtEl>
                                          <p:spTgt spid="86019">
                                            <p:txEl>
                                              <p:pRg st="3" end="3"/>
                                            </p:txEl>
                                          </p:spTgt>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86019">
                                            <p:txEl>
                                              <p:pRg st="4" end="4"/>
                                            </p:txEl>
                                          </p:spTgt>
                                        </p:tgtEl>
                                        <p:attrNameLst>
                                          <p:attrName>style.visibility</p:attrName>
                                        </p:attrNameLst>
                                      </p:cBhvr>
                                      <p:to>
                                        <p:strVal val="visible"/>
                                      </p:to>
                                    </p:set>
                                    <p:animEffect transition="in" filter="wipe(up)">
                                      <p:cBhvr>
                                        <p:cTn id="15" dur="2000"/>
                                        <p:tgtEl>
                                          <p:spTgt spid="86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3"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اقتصاد (1776 تا کنون)</a:t>
            </a:r>
          </a:p>
          <a:p>
            <a:pPr algn="r" rtl="1" eaLnBrk="1" hangingPunct="1"/>
            <a:endParaRPr lang="fa-IR" sz="2400" smtClean="0">
              <a:cs typeface="B Nazanin" pitchFamily="2" charset="-78"/>
            </a:endParaRPr>
          </a:p>
          <a:p>
            <a:pPr algn="r" rtl="1" eaLnBrk="1" hangingPunct="1">
              <a:lnSpc>
                <a:spcPct val="150000"/>
              </a:lnSpc>
            </a:pPr>
            <a:r>
              <a:rPr lang="fa-IR" sz="2400" smtClean="0">
                <a:cs typeface="B Nazanin" pitchFamily="2" charset="-78"/>
              </a:rPr>
              <a:t>چگونه تصمیم هایی اتخاذ می کنیم تا سود را به حداکثر برسانیم؟</a:t>
            </a:r>
          </a:p>
          <a:p>
            <a:pPr algn="r" rtl="1" eaLnBrk="1" hangingPunct="1">
              <a:lnSpc>
                <a:spcPct val="150000"/>
              </a:lnSpc>
            </a:pPr>
            <a:r>
              <a:rPr lang="fa-IR" sz="2400" smtClean="0">
                <a:cs typeface="B Nazanin" pitchFamily="2" charset="-78"/>
              </a:rPr>
              <a:t>اگر افراد دیگر در این مسیر گام بر نمی دارند، چگونه باید این کار را انجام داد؟</a:t>
            </a:r>
          </a:p>
          <a:p>
            <a:pPr algn="r" rtl="1" eaLnBrk="1" hangingPunct="1">
              <a:lnSpc>
                <a:spcPct val="150000"/>
              </a:lnSpc>
            </a:pPr>
            <a:r>
              <a:rPr lang="fa-IR" sz="2400" smtClean="0">
                <a:cs typeface="B Nazanin" pitchFamily="2" charset="-78"/>
              </a:rPr>
              <a:t>اگر سود دهی در دراز مدت رخ دهد، چه باید کرد؟</a:t>
            </a:r>
            <a:endParaRPr lang="en-US" sz="2400" smtClean="0">
              <a:cs typeface="B Nazanin" pitchFamily="2" charset="-78"/>
            </a:endParaRPr>
          </a:p>
        </p:txBody>
      </p:sp>
      <p:sp>
        <p:nvSpPr>
          <p:cNvPr id="1741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7043">
                                            <p:txEl>
                                              <p:pRg st="2" end="2"/>
                                            </p:txEl>
                                          </p:spTgt>
                                        </p:tgtEl>
                                        <p:attrNameLst>
                                          <p:attrName>style.visibility</p:attrName>
                                        </p:attrNameLst>
                                      </p:cBhvr>
                                      <p:to>
                                        <p:strVal val="visible"/>
                                      </p:to>
                                    </p:set>
                                    <p:animEffect transition="in" filter="wipe(up)">
                                      <p:cBhvr>
                                        <p:cTn id="7" dur="2000"/>
                                        <p:tgtEl>
                                          <p:spTgt spid="87043">
                                            <p:txEl>
                                              <p:pRg st="2" end="2"/>
                                            </p:txEl>
                                          </p:spTgt>
                                        </p:tgtEl>
                                      </p:cBhvr>
                                    </p:animEffect>
                                  </p:childTnLst>
                                </p:cTn>
                              </p:par>
                            </p:childTnLst>
                          </p:cTn>
                        </p:par>
                        <p:par>
                          <p:cTn id="8" fill="hold">
                            <p:stCondLst>
                              <p:cond delay="2000"/>
                            </p:stCondLst>
                            <p:childTnLst>
                              <p:par>
                                <p:cTn id="9" presetID="22" presetClass="entr" presetSubtype="1" fill="hold" nodeType="afterEffect">
                                  <p:stCondLst>
                                    <p:cond delay="0"/>
                                  </p:stCondLst>
                                  <p:childTnLst>
                                    <p:set>
                                      <p:cBhvr>
                                        <p:cTn id="10" dur="1" fill="hold">
                                          <p:stCondLst>
                                            <p:cond delay="0"/>
                                          </p:stCondLst>
                                        </p:cTn>
                                        <p:tgtEl>
                                          <p:spTgt spid="87043">
                                            <p:txEl>
                                              <p:pRg st="3" end="3"/>
                                            </p:txEl>
                                          </p:spTgt>
                                        </p:tgtEl>
                                        <p:attrNameLst>
                                          <p:attrName>style.visibility</p:attrName>
                                        </p:attrNameLst>
                                      </p:cBhvr>
                                      <p:to>
                                        <p:strVal val="visible"/>
                                      </p:to>
                                    </p:set>
                                    <p:animEffect transition="in" filter="wipe(up)">
                                      <p:cBhvr>
                                        <p:cTn id="11" dur="2000"/>
                                        <p:tgtEl>
                                          <p:spTgt spid="87043">
                                            <p:txEl>
                                              <p:pRg st="3" end="3"/>
                                            </p:txEl>
                                          </p:spTgt>
                                        </p:tgtEl>
                                      </p:cBhvr>
                                    </p:animEffect>
                                  </p:childTnLst>
                                </p:cTn>
                              </p:par>
                            </p:childTnLst>
                          </p:cTn>
                        </p:par>
                        <p:par>
                          <p:cTn id="12" fill="hold">
                            <p:stCondLst>
                              <p:cond delay="4000"/>
                            </p:stCondLst>
                            <p:childTnLst>
                              <p:par>
                                <p:cTn id="13" presetID="22" presetClass="entr" presetSubtype="1" fill="hold" nodeType="afterEffect">
                                  <p:stCondLst>
                                    <p:cond delay="0"/>
                                  </p:stCondLst>
                                  <p:childTnLst>
                                    <p:set>
                                      <p:cBhvr>
                                        <p:cTn id="14" dur="1" fill="hold">
                                          <p:stCondLst>
                                            <p:cond delay="0"/>
                                          </p:stCondLst>
                                        </p:cTn>
                                        <p:tgtEl>
                                          <p:spTgt spid="87043">
                                            <p:txEl>
                                              <p:pRg st="4" end="4"/>
                                            </p:txEl>
                                          </p:spTgt>
                                        </p:tgtEl>
                                        <p:attrNameLst>
                                          <p:attrName>style.visibility</p:attrName>
                                        </p:attrNameLst>
                                      </p:cBhvr>
                                      <p:to>
                                        <p:strVal val="visible"/>
                                      </p:to>
                                    </p:set>
                                    <p:animEffect transition="in" filter="wipe(up)">
                                      <p:cBhvr>
                                        <p:cTn id="15" dur="2000"/>
                                        <p:tgtEl>
                                          <p:spTgt spid="870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dirty="0" smtClean="0">
                <a:cs typeface="B Traffic" pitchFamily="2" charset="-78"/>
              </a:rPr>
              <a:t>علوم عصبی (1861 تا کنون)</a:t>
            </a:r>
          </a:p>
          <a:p>
            <a:pPr algn="r" rtl="1" eaLnBrk="1" hangingPunct="1"/>
            <a:endParaRPr lang="fa-IR" sz="2400" dirty="0" smtClean="0">
              <a:cs typeface="B Nazanin" pitchFamily="2" charset="-78"/>
            </a:endParaRPr>
          </a:p>
          <a:p>
            <a:pPr algn="r" rtl="1" eaLnBrk="1" hangingPunct="1">
              <a:lnSpc>
                <a:spcPct val="150000"/>
              </a:lnSpc>
            </a:pPr>
            <a:r>
              <a:rPr lang="fa-IR" sz="2400" dirty="0" smtClean="0">
                <a:cs typeface="B Nazanin" pitchFamily="2" charset="-78"/>
              </a:rPr>
              <a:t>مغز چگونه اطلاعات را پردازش می کند؟</a:t>
            </a:r>
          </a:p>
          <a:p>
            <a:pPr algn="r" rtl="1" eaLnBrk="1" hangingPunct="1">
              <a:lnSpc>
                <a:spcPct val="150000"/>
              </a:lnSpc>
            </a:pPr>
            <a:endParaRPr lang="fa-IR" sz="2400" dirty="0" smtClean="0">
              <a:cs typeface="B Nazanin" pitchFamily="2" charset="-78"/>
            </a:endParaRPr>
          </a:p>
          <a:p>
            <a:pPr algn="r" rtl="1" eaLnBrk="1" hangingPunct="1">
              <a:buFontTx/>
              <a:buNone/>
            </a:pPr>
            <a:r>
              <a:rPr lang="fa-IR" b="1" dirty="0" smtClean="0">
                <a:cs typeface="B Traffic" pitchFamily="2" charset="-78"/>
              </a:rPr>
              <a:t>روان شناسی (1879 تا کنون)</a:t>
            </a:r>
          </a:p>
          <a:p>
            <a:pPr algn="r" rtl="1" eaLnBrk="1" hangingPunct="1"/>
            <a:endParaRPr lang="fa-IR" sz="2400" dirty="0" smtClean="0">
              <a:cs typeface="B Nazanin" pitchFamily="2" charset="-78"/>
            </a:endParaRPr>
          </a:p>
          <a:p>
            <a:pPr algn="r" rtl="1" eaLnBrk="1" hangingPunct="1">
              <a:lnSpc>
                <a:spcPct val="150000"/>
              </a:lnSpc>
            </a:pPr>
            <a:r>
              <a:rPr lang="fa-IR" sz="2400" dirty="0" smtClean="0">
                <a:cs typeface="B Nazanin" pitchFamily="2" charset="-78"/>
              </a:rPr>
              <a:t>انسان ها و حیوانات چگونه فکر می کنند؟</a:t>
            </a:r>
            <a:endParaRPr lang="en-US" sz="2400" dirty="0" smtClean="0">
              <a:cs typeface="B Nazanin" pitchFamily="2" charset="-78"/>
            </a:endParaRPr>
          </a:p>
        </p:txBody>
      </p:sp>
      <p:sp>
        <p:nvSpPr>
          <p:cNvPr id="1843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8067">
                                            <p:txEl>
                                              <p:pRg st="2" end="2"/>
                                            </p:txEl>
                                          </p:spTgt>
                                        </p:tgtEl>
                                        <p:attrNameLst>
                                          <p:attrName>style.visibility</p:attrName>
                                        </p:attrNameLst>
                                      </p:cBhvr>
                                      <p:to>
                                        <p:strVal val="visible"/>
                                      </p:to>
                                    </p:set>
                                    <p:animEffect transition="in" filter="wipe(up)">
                                      <p:cBhvr>
                                        <p:cTn id="7" dur="2000"/>
                                        <p:tgtEl>
                                          <p:spTgt spid="8806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8067">
                                            <p:txEl>
                                              <p:pRg st="4" end="4"/>
                                            </p:txEl>
                                          </p:spTgt>
                                        </p:tgtEl>
                                        <p:attrNameLst>
                                          <p:attrName>style.visibility</p:attrName>
                                        </p:attrNameLst>
                                      </p:cBhvr>
                                      <p:to>
                                        <p:strVal val="visible"/>
                                      </p:to>
                                    </p:set>
                                    <p:animEffect transition="in" filter="wipe(up)">
                                      <p:cBhvr>
                                        <p:cTn id="12" dur="2000"/>
                                        <p:tgtEl>
                                          <p:spTgt spid="88067">
                                            <p:txEl>
                                              <p:pRg st="4" end="4"/>
                                            </p:txEl>
                                          </p:spTgt>
                                        </p:tgtEl>
                                      </p:cBhvr>
                                    </p:animEffect>
                                  </p:childTnLst>
                                </p:cTn>
                              </p:par>
                            </p:childTnLst>
                          </p:cTn>
                        </p:par>
                        <p:par>
                          <p:cTn id="13" fill="hold">
                            <p:stCondLst>
                              <p:cond delay="2000"/>
                            </p:stCondLst>
                            <p:childTnLst>
                              <p:par>
                                <p:cTn id="14" presetID="22" presetClass="entr" presetSubtype="1" fill="hold" nodeType="afterEffect">
                                  <p:stCondLst>
                                    <p:cond delay="0"/>
                                  </p:stCondLst>
                                  <p:childTnLst>
                                    <p:set>
                                      <p:cBhvr>
                                        <p:cTn id="15" dur="1" fill="hold">
                                          <p:stCondLst>
                                            <p:cond delay="0"/>
                                          </p:stCondLst>
                                        </p:cTn>
                                        <p:tgtEl>
                                          <p:spTgt spid="88067">
                                            <p:txEl>
                                              <p:pRg st="6" end="6"/>
                                            </p:txEl>
                                          </p:spTgt>
                                        </p:tgtEl>
                                        <p:attrNameLst>
                                          <p:attrName>style.visibility</p:attrName>
                                        </p:attrNameLst>
                                      </p:cBhvr>
                                      <p:to>
                                        <p:strVal val="visible"/>
                                      </p:to>
                                    </p:set>
                                    <p:animEffect transition="in" filter="wipe(up)">
                                      <p:cBhvr>
                                        <p:cTn id="16" dur="2000"/>
                                        <p:tgtEl>
                                          <p:spTgt spid="880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bwMode="auto">
          <a:prstGeom prst="rect">
            <a:avLst/>
          </a:prstGeom>
          <a:noFill/>
          <a:ln>
            <a:miter lim="800000"/>
            <a:headEnd/>
            <a:tailEnd/>
          </a:ln>
        </p:spPr>
        <p:txBody>
          <a:bodyPr/>
          <a:lstStyle/>
          <a:p>
            <a:pPr algn="r" rtl="1" eaLnBrk="1" hangingPunct="1">
              <a:buFontTx/>
              <a:buNone/>
            </a:pPr>
            <a:r>
              <a:rPr lang="fa-IR" b="1" smtClean="0">
                <a:cs typeface="B Traffic" pitchFamily="2" charset="-78"/>
              </a:rPr>
              <a:t>مهندسی کامپیوتر (1940 تا کنون)</a:t>
            </a:r>
          </a:p>
          <a:p>
            <a:pPr algn="r" rtl="1" eaLnBrk="1" hangingPunct="1"/>
            <a:r>
              <a:rPr lang="fa-IR" sz="2400" smtClean="0">
                <a:cs typeface="B Nazanin" pitchFamily="2" charset="-78"/>
              </a:rPr>
              <a:t>چگونه می توان کامپیوتر کارامدی ساخت؟</a:t>
            </a:r>
          </a:p>
          <a:p>
            <a:pPr algn="r" rtl="1" eaLnBrk="1" hangingPunct="1">
              <a:lnSpc>
                <a:spcPct val="150000"/>
              </a:lnSpc>
            </a:pPr>
            <a:endParaRPr lang="fa-IR" sz="2400" smtClean="0">
              <a:cs typeface="B Nazanin" pitchFamily="2" charset="-78"/>
            </a:endParaRPr>
          </a:p>
          <a:p>
            <a:pPr algn="r" rtl="1" eaLnBrk="1" hangingPunct="1">
              <a:buFontTx/>
              <a:buNone/>
            </a:pPr>
            <a:r>
              <a:rPr lang="fa-IR" b="1" smtClean="0">
                <a:cs typeface="B Traffic" pitchFamily="2" charset="-78"/>
              </a:rPr>
              <a:t>نظریه کنترل و سیبرنتیک(1948 تا کنون)</a:t>
            </a:r>
          </a:p>
          <a:p>
            <a:pPr algn="r" rtl="1" eaLnBrk="1" hangingPunct="1"/>
            <a:r>
              <a:rPr lang="fa-IR" sz="2400" smtClean="0">
                <a:cs typeface="B Nazanin" pitchFamily="2" charset="-78"/>
              </a:rPr>
              <a:t>محصولات مصنوعی چگونه می توانند تحت کنترل خود ساخته شوند؟</a:t>
            </a:r>
          </a:p>
          <a:p>
            <a:pPr algn="r" rtl="1" eaLnBrk="1" hangingPunct="1"/>
            <a:endParaRPr lang="fa-IR" sz="2400" smtClean="0">
              <a:cs typeface="B Nazanin" pitchFamily="2" charset="-78"/>
            </a:endParaRPr>
          </a:p>
          <a:p>
            <a:pPr algn="r" rtl="1" eaLnBrk="1" hangingPunct="1">
              <a:buFontTx/>
              <a:buNone/>
            </a:pPr>
            <a:r>
              <a:rPr lang="fa-IR" b="1" smtClean="0">
                <a:cs typeface="B Traffic" pitchFamily="2" charset="-78"/>
              </a:rPr>
              <a:t>زبانی (1957 تا کنون)</a:t>
            </a:r>
          </a:p>
          <a:p>
            <a:pPr algn="r" rtl="1" eaLnBrk="1" hangingPunct="1"/>
            <a:r>
              <a:rPr lang="fa-IR" sz="2400" smtClean="0">
                <a:cs typeface="B Nazanin" pitchFamily="2" charset="-78"/>
              </a:rPr>
              <a:t>زبان چگونه با تفکر ارتباط دارد؟</a:t>
            </a:r>
            <a:endParaRPr lang="en-US" sz="2400" smtClean="0">
              <a:cs typeface="B Nazanin" pitchFamily="2" charset="-78"/>
            </a:endParaRPr>
          </a:p>
        </p:txBody>
      </p:sp>
      <p:sp>
        <p:nvSpPr>
          <p:cNvPr id="1945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مبانی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89091">
                                            <p:txEl>
                                              <p:pRg st="1" end="1"/>
                                            </p:txEl>
                                          </p:spTgt>
                                        </p:tgtEl>
                                        <p:attrNameLst>
                                          <p:attrName>style.visibility</p:attrName>
                                        </p:attrNameLst>
                                      </p:cBhvr>
                                      <p:to>
                                        <p:strVal val="visible"/>
                                      </p:to>
                                    </p:set>
                                    <p:animEffect transition="in" filter="wipe(up)">
                                      <p:cBhvr>
                                        <p:cTn id="7" dur="2000"/>
                                        <p:tgtEl>
                                          <p:spTgt spid="890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9091">
                                            <p:txEl>
                                              <p:pRg st="3" end="3"/>
                                            </p:txEl>
                                          </p:spTgt>
                                        </p:tgtEl>
                                        <p:attrNameLst>
                                          <p:attrName>style.visibility</p:attrName>
                                        </p:attrNameLst>
                                      </p:cBhvr>
                                      <p:to>
                                        <p:strVal val="visible"/>
                                      </p:to>
                                    </p:set>
                                    <p:animEffect transition="in" filter="wipe(up)">
                                      <p:cBhvr>
                                        <p:cTn id="12" dur="2000"/>
                                        <p:tgtEl>
                                          <p:spTgt spid="89091">
                                            <p:txEl>
                                              <p:pRg st="3" end="3"/>
                                            </p:txEl>
                                          </p:spTgt>
                                        </p:tgtEl>
                                      </p:cBhvr>
                                    </p:animEffect>
                                  </p:childTnLst>
                                </p:cTn>
                              </p:par>
                            </p:childTnLst>
                          </p:cTn>
                        </p:par>
                        <p:par>
                          <p:cTn id="13" fill="hold">
                            <p:stCondLst>
                              <p:cond delay="2000"/>
                            </p:stCondLst>
                            <p:childTnLst>
                              <p:par>
                                <p:cTn id="14" presetID="22" presetClass="entr" presetSubtype="1" fill="hold" nodeType="afterEffect">
                                  <p:stCondLst>
                                    <p:cond delay="0"/>
                                  </p:stCondLst>
                                  <p:childTnLst>
                                    <p:set>
                                      <p:cBhvr>
                                        <p:cTn id="15" dur="1" fill="hold">
                                          <p:stCondLst>
                                            <p:cond delay="0"/>
                                          </p:stCondLst>
                                        </p:cTn>
                                        <p:tgtEl>
                                          <p:spTgt spid="89091">
                                            <p:txEl>
                                              <p:pRg st="4" end="4"/>
                                            </p:txEl>
                                          </p:spTgt>
                                        </p:tgtEl>
                                        <p:attrNameLst>
                                          <p:attrName>style.visibility</p:attrName>
                                        </p:attrNameLst>
                                      </p:cBhvr>
                                      <p:to>
                                        <p:strVal val="visible"/>
                                      </p:to>
                                    </p:set>
                                    <p:animEffect transition="in" filter="wipe(up)">
                                      <p:cBhvr>
                                        <p:cTn id="16" dur="2000"/>
                                        <p:tgtEl>
                                          <p:spTgt spid="89091">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89091">
                                            <p:txEl>
                                              <p:pRg st="6" end="6"/>
                                            </p:txEl>
                                          </p:spTgt>
                                        </p:tgtEl>
                                        <p:attrNameLst>
                                          <p:attrName>style.visibility</p:attrName>
                                        </p:attrNameLst>
                                      </p:cBhvr>
                                      <p:to>
                                        <p:strVal val="visible"/>
                                      </p:to>
                                    </p:set>
                                    <p:animEffect transition="in" filter="wipe(up)">
                                      <p:cBhvr>
                                        <p:cTn id="21" dur="2000"/>
                                        <p:tgtEl>
                                          <p:spTgt spid="89091">
                                            <p:txEl>
                                              <p:pRg st="6" end="6"/>
                                            </p:txEl>
                                          </p:spTgt>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89091">
                                            <p:txEl>
                                              <p:pRg st="7" end="7"/>
                                            </p:txEl>
                                          </p:spTgt>
                                        </p:tgtEl>
                                        <p:attrNameLst>
                                          <p:attrName>style.visibility</p:attrName>
                                        </p:attrNameLst>
                                      </p:cBhvr>
                                      <p:to>
                                        <p:strVal val="visible"/>
                                      </p:to>
                                    </p:set>
                                    <p:animEffect transition="in" filter="wipe(up)">
                                      <p:cBhvr>
                                        <p:cTn id="25" dur="2000"/>
                                        <p:tgtEl>
                                          <p:spTgt spid="890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bwMode="auto">
          <a:prstGeom prst="rect">
            <a:avLst/>
          </a:prstGeom>
          <a:noFill/>
          <a:ln>
            <a:miter lim="800000"/>
            <a:headEnd/>
            <a:tailEnd/>
          </a:ln>
        </p:spPr>
        <p:txBody>
          <a:bodyPr/>
          <a:lstStyle/>
          <a:p>
            <a:pPr marL="168275" indent="0" algn="just" rtl="1" eaLnBrk="1" hangingPunct="1">
              <a:buFontTx/>
              <a:buNone/>
            </a:pPr>
            <a:r>
              <a:rPr lang="fa-IR" sz="2800" smtClean="0">
                <a:cs typeface="B Nazanin" pitchFamily="2" charset="-78"/>
              </a:rPr>
              <a:t>مباحث هوش مصنوعی پیش از بوجود آمدن علوم الکترونیک، توسط فلاسفه و ریاضی دانانی نظیر بول (</a:t>
            </a:r>
            <a:r>
              <a:rPr lang="en-US" sz="2800" smtClean="0">
                <a:cs typeface="B Nazanin" pitchFamily="2" charset="-78"/>
              </a:rPr>
              <a:t>Boole</a:t>
            </a:r>
            <a:r>
              <a:rPr lang="fa-IR" sz="2800" smtClean="0">
                <a:cs typeface="B Nazanin" pitchFamily="2" charset="-78"/>
              </a:rPr>
              <a:t>) که اقدام به ارائه قوانین و نظریه</a:t>
            </a:r>
            <a:r>
              <a:rPr lang="fa-IR" sz="2800" smtClean="0"/>
              <a:t>‌</a:t>
            </a:r>
            <a:r>
              <a:rPr lang="fa-IR" sz="2800" smtClean="0">
                <a:cs typeface="B Nazanin" pitchFamily="2" charset="-78"/>
              </a:rPr>
              <a:t>هایی در باب منطق نمودند، مطرح شده بود.</a:t>
            </a:r>
          </a:p>
          <a:p>
            <a:pPr marL="168275" indent="0" algn="just" rtl="1" eaLnBrk="1" hangingPunct="1">
              <a:buFontTx/>
              <a:buNone/>
            </a:pPr>
            <a:r>
              <a:rPr lang="fa-IR" sz="2800" smtClean="0">
                <a:cs typeface="B Nazanin" pitchFamily="2" charset="-78"/>
              </a:rPr>
              <a:t>در سال ۱۹۴۳، با اختراع رایانه</a:t>
            </a:r>
            <a:r>
              <a:rPr lang="fa-IR" sz="2800" smtClean="0"/>
              <a:t>‌</a:t>
            </a:r>
            <a:r>
              <a:rPr lang="fa-IR" sz="2800" smtClean="0">
                <a:cs typeface="B Nazanin" pitchFamily="2" charset="-78"/>
              </a:rPr>
              <a:t>های الکترونیکی، هوش مصنوعی، دانشمندان را به چالشی بزرگ فراخواند. بنظر می</a:t>
            </a:r>
            <a:r>
              <a:rPr lang="fa-IR" sz="2800" smtClean="0"/>
              <a:t>‌</a:t>
            </a:r>
            <a:r>
              <a:rPr lang="fa-IR" sz="2800" smtClean="0">
                <a:cs typeface="B Nazanin" pitchFamily="2" charset="-78"/>
              </a:rPr>
              <a:t>رسید، فناوری در نهایت قادر به شبیه</a:t>
            </a:r>
            <a:r>
              <a:rPr lang="fa-IR" sz="2800" smtClean="0"/>
              <a:t>‌</a:t>
            </a:r>
            <a:r>
              <a:rPr lang="fa-IR" sz="2800" smtClean="0">
                <a:cs typeface="B Nazanin" pitchFamily="2" charset="-78"/>
              </a:rPr>
              <a:t>سازی رفتارهای هوشمندانه خواهد بود.</a:t>
            </a:r>
          </a:p>
          <a:p>
            <a:pPr marL="168275" indent="0" algn="just" rtl="1" eaLnBrk="1" hangingPunct="1">
              <a:buFontTx/>
              <a:buNone/>
            </a:pPr>
            <a:r>
              <a:rPr lang="fa-IR" sz="2800" smtClean="0">
                <a:cs typeface="B Nazanin" pitchFamily="2" charset="-78"/>
              </a:rPr>
              <a:t>با وجود مخالفت گروهی از متفکرین با هوش مصنوعی که با دیده تردید به کارآمدی آن می</a:t>
            </a:r>
            <a:r>
              <a:rPr lang="fa-IR" sz="2800" smtClean="0"/>
              <a:t>‌</a:t>
            </a:r>
            <a:r>
              <a:rPr lang="fa-IR" sz="2800" smtClean="0">
                <a:cs typeface="B Nazanin" pitchFamily="2" charset="-78"/>
              </a:rPr>
              <a:t>نگریستند تنها پس از چهار دهه، شاهد تولد ماشینهای شطرنج باز و دیگر سامانه</a:t>
            </a:r>
            <a:r>
              <a:rPr lang="fa-IR" sz="2800" smtClean="0"/>
              <a:t>‌</a:t>
            </a:r>
            <a:r>
              <a:rPr lang="fa-IR" sz="2800" smtClean="0">
                <a:cs typeface="B Nazanin" pitchFamily="2" charset="-78"/>
              </a:rPr>
              <a:t>های هوشمند در صنایع گوناگون هستیم.</a:t>
            </a:r>
            <a:endParaRPr lang="en-US" sz="2800" smtClean="0">
              <a:cs typeface="B Nazanin" pitchFamily="2" charset="-78"/>
            </a:endParaRPr>
          </a:p>
        </p:txBody>
      </p:sp>
      <p:sp>
        <p:nvSpPr>
          <p:cNvPr id="2048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800" smtClean="0">
                <a:cs typeface="B Nazanin" pitchFamily="2" charset="-78"/>
              </a:rPr>
              <a:t>نام هوش مصنوعی در سال ۱۹۶۵ میلادی به عنوان یک دانش جدید ابداع گردید. البته فعالیت درزمینه این علم از سال ۱۹۶۰ میلادی شروع شده </a:t>
            </a:r>
            <a:r>
              <a:rPr lang="fa-IR" sz="2800" smtClean="0"/>
              <a:t>‌</a:t>
            </a:r>
            <a:r>
              <a:rPr lang="fa-IR" sz="2800" smtClean="0">
                <a:cs typeface="B Nazanin" pitchFamily="2" charset="-78"/>
              </a:rPr>
              <a:t>بود. بیشتر کارهای پژوهشی اولیه در هوش مصنوعی بر روی انجام ماشینی </a:t>
            </a:r>
            <a:r>
              <a:rPr lang="fa-IR" sz="2800" smtClean="0">
                <a:solidFill>
                  <a:srgbClr val="000099"/>
                </a:solidFill>
                <a:cs typeface="B Nazanin" pitchFamily="2" charset="-78"/>
              </a:rPr>
              <a:t>بازی</a:t>
            </a:r>
            <a:r>
              <a:rPr lang="fa-IR" sz="2800" smtClean="0">
                <a:solidFill>
                  <a:srgbClr val="000099"/>
                </a:solidFill>
              </a:rPr>
              <a:t>‌</a:t>
            </a:r>
            <a:r>
              <a:rPr lang="fa-IR" sz="2800" smtClean="0">
                <a:solidFill>
                  <a:srgbClr val="000099"/>
                </a:solidFill>
                <a:cs typeface="B Nazanin" pitchFamily="2" charset="-78"/>
              </a:rPr>
              <a:t>ها</a:t>
            </a:r>
            <a:r>
              <a:rPr lang="fa-IR" sz="2800" smtClean="0">
                <a:cs typeface="B Nazanin" pitchFamily="2" charset="-78"/>
              </a:rPr>
              <a:t> و نیز اثبات </a:t>
            </a:r>
            <a:r>
              <a:rPr lang="fa-IR" sz="2800" smtClean="0">
                <a:solidFill>
                  <a:srgbClr val="000099"/>
                </a:solidFill>
                <a:cs typeface="B Nazanin" pitchFamily="2" charset="-78"/>
              </a:rPr>
              <a:t>قضیه</a:t>
            </a:r>
            <a:r>
              <a:rPr lang="fa-IR" sz="2800" smtClean="0">
                <a:solidFill>
                  <a:srgbClr val="000099"/>
                </a:solidFill>
              </a:rPr>
              <a:t>‌</a:t>
            </a:r>
            <a:r>
              <a:rPr lang="fa-IR" sz="2800" smtClean="0">
                <a:solidFill>
                  <a:srgbClr val="000099"/>
                </a:solidFill>
                <a:cs typeface="B Nazanin" pitchFamily="2" charset="-78"/>
              </a:rPr>
              <a:t>های ریاضی</a:t>
            </a:r>
            <a:r>
              <a:rPr lang="fa-IR" sz="2800" smtClean="0">
                <a:cs typeface="B Nazanin" pitchFamily="2" charset="-78"/>
              </a:rPr>
              <a:t> با کمک رایانه</a:t>
            </a:r>
            <a:r>
              <a:rPr lang="fa-IR" sz="2800" smtClean="0"/>
              <a:t>‌</a:t>
            </a:r>
            <a:r>
              <a:rPr lang="fa-IR" sz="2800" smtClean="0">
                <a:cs typeface="B Nazanin" pitchFamily="2" charset="-78"/>
              </a:rPr>
              <a:t>ها بود. در آغاز چنین به نظر می</a:t>
            </a:r>
            <a:r>
              <a:rPr lang="fa-IR" sz="2800" smtClean="0"/>
              <a:t>‌</a:t>
            </a:r>
            <a:r>
              <a:rPr lang="fa-IR" sz="2800" smtClean="0">
                <a:cs typeface="B Nazanin" pitchFamily="2" charset="-78"/>
              </a:rPr>
              <a:t>آمد که رایانه</a:t>
            </a:r>
            <a:r>
              <a:rPr lang="fa-IR" sz="2800" smtClean="0"/>
              <a:t>‌</a:t>
            </a:r>
            <a:r>
              <a:rPr lang="fa-IR" sz="2800" smtClean="0">
                <a:cs typeface="B Nazanin" pitchFamily="2" charset="-78"/>
              </a:rPr>
              <a:t>ها قادر خواهند بود چنین اموری را تنها با بهره گرفتن از تعداد بسیار زیادی کشف و جستجو برای مسیرهای حل مسئله و سپس انتخاب بهترین آن</a:t>
            </a:r>
            <a:r>
              <a:rPr lang="fa-IR" sz="2800" smtClean="0"/>
              <a:t>‌</a:t>
            </a:r>
            <a:r>
              <a:rPr lang="fa-IR" sz="2800" smtClean="0">
                <a:cs typeface="B Nazanin" pitchFamily="2" charset="-78"/>
              </a:rPr>
              <a:t>ها به انجام رسانند.</a:t>
            </a:r>
            <a:endParaRPr lang="en-US" sz="2800" smtClean="0">
              <a:cs typeface="B Nazanin" pitchFamily="2" charset="-78"/>
            </a:endParaRPr>
          </a:p>
        </p:txBody>
      </p:sp>
      <p:sp>
        <p:nvSpPr>
          <p:cNvPr id="2150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cs typeface="B Nazanin" pitchFamily="2" charset="-78"/>
              </a:rPr>
              <a:t>اين اصطلاح(هوش مصنوعی) برای اولين بار توسط جان مكارتی (</a:t>
            </a:r>
            <a:r>
              <a:rPr lang="en-US" sz="2400" smtClean="0">
                <a:cs typeface="B Nazanin" pitchFamily="2" charset="-78"/>
              </a:rPr>
              <a:t>John Mccorthy</a:t>
            </a:r>
            <a:r>
              <a:rPr lang="fa-IR" sz="2400" smtClean="0">
                <a:cs typeface="B Nazanin" pitchFamily="2" charset="-78"/>
              </a:rPr>
              <a:t>) كه از آن به</a:t>
            </a:r>
            <a:r>
              <a:rPr lang="fa-IR" sz="2400" smtClean="0"/>
              <a:t>‌</a:t>
            </a:r>
            <a:r>
              <a:rPr lang="fa-IR" sz="2400" smtClean="0">
                <a:cs typeface="B Nazanin" pitchFamily="2" charset="-78"/>
              </a:rPr>
              <a:t>عنوان پدر «علم و دانش توليد ماشينهای هوشمند» یاد می</a:t>
            </a:r>
            <a:r>
              <a:rPr lang="fa-IR" sz="2400" smtClean="0"/>
              <a:t>‌</a:t>
            </a:r>
            <a:r>
              <a:rPr lang="fa-IR" sz="2400" smtClean="0">
                <a:cs typeface="B Nazanin" pitchFamily="2" charset="-78"/>
              </a:rPr>
              <a:t>شود استفاده شد. با اين عنوان می</a:t>
            </a:r>
            <a:r>
              <a:rPr lang="fa-IR" sz="2400" smtClean="0"/>
              <a:t>‌</a:t>
            </a:r>
            <a:r>
              <a:rPr lang="fa-IR" sz="2400" smtClean="0">
                <a:cs typeface="B Nazanin" pitchFamily="2" charset="-78"/>
              </a:rPr>
              <a:t>توان به هويت هوشمند يک ابزار مصنوعی اشاره كرد. (ساختهٔ دست بشر، غير طبيعی، مصنوعی).</a:t>
            </a:r>
            <a:r>
              <a:rPr lang="en-US" sz="2400" smtClean="0">
                <a:cs typeface="B Nazanin" pitchFamily="2" charset="-78"/>
              </a:rPr>
              <a:t> </a:t>
            </a:r>
            <a:r>
              <a:rPr lang="fa-IR" sz="2400" smtClean="0">
                <a:cs typeface="B Nazanin" pitchFamily="2" charset="-78"/>
              </a:rPr>
              <a:t>نام هوش مصنوعی در سال ۱۹۶۵ میلادی به عنوان یک دانش جدید ابداع گردید.</a:t>
            </a:r>
          </a:p>
          <a:p>
            <a:pPr marL="168275" indent="0" algn="justLow" rtl="1" eaLnBrk="1" hangingPunct="1">
              <a:lnSpc>
                <a:spcPct val="140000"/>
              </a:lnSpc>
              <a:buFontTx/>
              <a:buNone/>
            </a:pPr>
            <a:r>
              <a:rPr lang="fa-IR" sz="2400" smtClean="0">
                <a:cs typeface="B Nazanin" pitchFamily="2" charset="-78"/>
              </a:rPr>
              <a:t>حال آنكه </a:t>
            </a:r>
            <a:r>
              <a:rPr lang="en-US" sz="2400" smtClean="0">
                <a:cs typeface="B Nazanin" pitchFamily="2" charset="-78"/>
              </a:rPr>
              <a:t>AI</a:t>
            </a:r>
            <a:r>
              <a:rPr lang="fa-IR" sz="2400" smtClean="0">
                <a:cs typeface="B Nazanin" pitchFamily="2" charset="-78"/>
              </a:rPr>
              <a:t> به عنوان يك اصطلاح عمومی پذيرفته شده كه شامل محاسبات هوشمندانه و تركيبی (مركب از مواد مصنوعی) می</a:t>
            </a:r>
            <a:r>
              <a:rPr lang="fa-IR" sz="2400" smtClean="0"/>
              <a:t>‌</a:t>
            </a:r>
            <a:r>
              <a:rPr lang="fa-IR" sz="2400" smtClean="0">
                <a:cs typeface="B Nazanin" pitchFamily="2" charset="-78"/>
              </a:rPr>
              <a:t>باشد.</a:t>
            </a:r>
            <a:endParaRPr lang="en-US" sz="2400" smtClean="0">
              <a:cs typeface="B Nazanin" pitchFamily="2" charset="-78"/>
            </a:endParaRPr>
          </a:p>
        </p:txBody>
      </p:sp>
      <p:sp>
        <p:nvSpPr>
          <p:cNvPr id="2253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3" name="Rectangle 3"/>
          <p:cNvSpPr>
            <a:spLocks noGrp="1" noChangeArrowheads="1"/>
          </p:cNvSpPr>
          <p:nvPr>
            <p:ph idx="1"/>
          </p:nvPr>
        </p:nvSpPr>
        <p:spPr bwMode="auto">
          <a:prstGeom prst="rect">
            <a:avLst/>
          </a:prstGeom>
          <a:noFill/>
          <a:ln>
            <a:miter lim="800000"/>
            <a:headEnd/>
            <a:tailEnd/>
          </a:ln>
        </p:spPr>
        <p:txBody>
          <a:bodyPr/>
          <a:lstStyle/>
          <a:p>
            <a:pPr algn="r" rtl="1" eaLnBrk="1" hangingPunct="1"/>
            <a:r>
              <a:rPr lang="fa-IR" b="1" dirty="0" smtClean="0">
                <a:solidFill>
                  <a:srgbClr val="00007D"/>
                </a:solidFill>
                <a:cs typeface="B Nazanin" pitchFamily="2" charset="-78"/>
              </a:rPr>
              <a:t>کتاب هوش مصنوعی </a:t>
            </a:r>
            <a:r>
              <a:rPr lang="fa-IR" sz="2400" b="1" dirty="0" smtClean="0">
                <a:solidFill>
                  <a:srgbClr val="00007D"/>
                </a:solidFill>
                <a:cs typeface="B Nazanin" pitchFamily="2" charset="-78"/>
              </a:rPr>
              <a:t>رهیافتی نوین</a:t>
            </a:r>
          </a:p>
          <a:p>
            <a:pPr algn="r" rtl="1" eaLnBrk="1" hangingPunct="1">
              <a:buFontTx/>
              <a:buNone/>
            </a:pPr>
            <a:r>
              <a:rPr lang="fa-IR" b="1" dirty="0" smtClean="0">
                <a:solidFill>
                  <a:srgbClr val="00007D"/>
                </a:solidFill>
                <a:cs typeface="B Nazanin" pitchFamily="2" charset="-78"/>
              </a:rPr>
              <a:t>اثر: استوارت راسل و پیتر نورویگ</a:t>
            </a:r>
          </a:p>
          <a:p>
            <a:pPr rtl="1" eaLnBrk="1" hangingPunct="1">
              <a:buFontTx/>
              <a:buNone/>
            </a:pPr>
            <a:r>
              <a:rPr lang="fa-IR" b="1" dirty="0" smtClean="0">
                <a:solidFill>
                  <a:srgbClr val="00007D"/>
                </a:solidFill>
                <a:cs typeface="B Nazanin" pitchFamily="2" charset="-78"/>
              </a:rPr>
              <a:t>مترجم: عین الله جعفر نژاد قمی</a:t>
            </a:r>
          </a:p>
          <a:p>
            <a:pPr algn="r" rtl="1" eaLnBrk="1" hangingPunct="1"/>
            <a:endParaRPr lang="fa-IR" b="1" dirty="0" smtClean="0">
              <a:solidFill>
                <a:srgbClr val="00007D"/>
              </a:solidFill>
              <a:cs typeface="B Nazanin" pitchFamily="2" charset="-78"/>
            </a:endParaRPr>
          </a:p>
          <a:p>
            <a:pPr algn="r" rtl="1" eaLnBrk="1" hangingPunct="1"/>
            <a:r>
              <a:rPr lang="fa-IR" b="1" dirty="0" smtClean="0">
                <a:solidFill>
                  <a:srgbClr val="00007D"/>
                </a:solidFill>
                <a:cs typeface="B Nazanin" pitchFamily="2" charset="-78"/>
              </a:rPr>
              <a:t>هوش مصنوعی و برنامه نویسی پرولوگ</a:t>
            </a:r>
          </a:p>
          <a:p>
            <a:pPr algn="r" rtl="1" eaLnBrk="1" hangingPunct="1">
              <a:buFontTx/>
              <a:buNone/>
            </a:pPr>
            <a:r>
              <a:rPr lang="fa-IR" b="1" dirty="0" smtClean="0">
                <a:solidFill>
                  <a:srgbClr val="00007D"/>
                </a:solidFill>
                <a:cs typeface="B Nazanin" pitchFamily="2" charset="-78"/>
              </a:rPr>
              <a:t>اثر: ایوان برانکو</a:t>
            </a:r>
          </a:p>
          <a:p>
            <a:pPr rtl="1" eaLnBrk="1" hangingPunct="1">
              <a:buFontTx/>
              <a:buNone/>
            </a:pPr>
            <a:r>
              <a:rPr lang="fa-IR" b="1" dirty="0" smtClean="0">
                <a:solidFill>
                  <a:srgbClr val="00007D"/>
                </a:solidFill>
                <a:cs typeface="B Nazanin" pitchFamily="2" charset="-78"/>
              </a:rPr>
              <a:t>مترجم: مهندس رامین مولاناپور</a:t>
            </a:r>
            <a:endParaRPr lang="en-US" b="1" dirty="0" smtClean="0">
              <a:solidFill>
                <a:srgbClr val="00007D"/>
              </a:solidFill>
              <a:cs typeface="B Nazanin" pitchFamily="2" charset="-78"/>
            </a:endParaRPr>
          </a:p>
        </p:txBody>
      </p:sp>
      <p:sp>
        <p:nvSpPr>
          <p:cNvPr id="512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dirty="0" smtClean="0">
                <a:solidFill>
                  <a:schemeClr val="tx1"/>
                </a:solidFill>
                <a:cs typeface="B Titr" pitchFamily="2" charset="-78"/>
              </a:rPr>
              <a:t>معرفی منابع:</a:t>
            </a:r>
            <a:endParaRPr lang="en-US" sz="3600" dirty="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wipe(up)">
                                      <p:cBhvr>
                                        <p:cTn id="7" dur="500"/>
                                        <p:tgtEl>
                                          <p:spTgt spid="76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6803">
                                            <p:txEl>
                                              <p:pRg st="1" end="1"/>
                                            </p:txEl>
                                          </p:spTgt>
                                        </p:tgtEl>
                                        <p:attrNameLst>
                                          <p:attrName>style.visibility</p:attrName>
                                        </p:attrNameLst>
                                      </p:cBhvr>
                                      <p:to>
                                        <p:strVal val="visible"/>
                                      </p:to>
                                    </p:set>
                                    <p:animEffect transition="in" filter="wipe(up)">
                                      <p:cBhvr>
                                        <p:cTn id="12" dur="500"/>
                                        <p:tgtEl>
                                          <p:spTgt spid="768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6803">
                                            <p:txEl>
                                              <p:pRg st="2" end="2"/>
                                            </p:txEl>
                                          </p:spTgt>
                                        </p:tgtEl>
                                        <p:attrNameLst>
                                          <p:attrName>style.visibility</p:attrName>
                                        </p:attrNameLst>
                                      </p:cBhvr>
                                      <p:to>
                                        <p:strVal val="visible"/>
                                      </p:to>
                                    </p:set>
                                    <p:animEffect transition="in" filter="wipe(up)">
                                      <p:cBhvr>
                                        <p:cTn id="17" dur="500"/>
                                        <p:tgtEl>
                                          <p:spTgt spid="768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6803">
                                            <p:txEl>
                                              <p:pRg st="4" end="4"/>
                                            </p:txEl>
                                          </p:spTgt>
                                        </p:tgtEl>
                                        <p:attrNameLst>
                                          <p:attrName>style.visibility</p:attrName>
                                        </p:attrNameLst>
                                      </p:cBhvr>
                                      <p:to>
                                        <p:strVal val="visible"/>
                                      </p:to>
                                    </p:set>
                                    <p:animEffect transition="in" filter="wipe(up)">
                                      <p:cBhvr>
                                        <p:cTn id="22" dur="500"/>
                                        <p:tgtEl>
                                          <p:spTgt spid="7680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6803">
                                            <p:txEl>
                                              <p:pRg st="5" end="5"/>
                                            </p:txEl>
                                          </p:spTgt>
                                        </p:tgtEl>
                                        <p:attrNameLst>
                                          <p:attrName>style.visibility</p:attrName>
                                        </p:attrNameLst>
                                      </p:cBhvr>
                                      <p:to>
                                        <p:strVal val="visible"/>
                                      </p:to>
                                    </p:set>
                                    <p:animEffect transition="in" filter="wipe(up)">
                                      <p:cBhvr>
                                        <p:cTn id="27" dur="500"/>
                                        <p:tgtEl>
                                          <p:spTgt spid="7680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6803">
                                            <p:txEl>
                                              <p:pRg st="6" end="6"/>
                                            </p:txEl>
                                          </p:spTgt>
                                        </p:tgtEl>
                                        <p:attrNameLst>
                                          <p:attrName>style.visibility</p:attrName>
                                        </p:attrNameLst>
                                      </p:cBhvr>
                                      <p:to>
                                        <p:strVal val="visible"/>
                                      </p:to>
                                    </p:set>
                                    <p:animEffect transition="in" filter="wipe(up)">
                                      <p:cBhvr>
                                        <p:cTn id="32" dur="500"/>
                                        <p:tgtEl>
                                          <p:spTgt spid="7680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solidFill>
                  <a:srgbClr val="FF3300"/>
                </a:solidFill>
                <a:cs typeface="B Nazanin" pitchFamily="2" charset="-78"/>
              </a:rPr>
              <a:t>1943</a:t>
            </a:r>
            <a:r>
              <a:rPr lang="fa-IR" sz="2400" smtClean="0">
                <a:cs typeface="B Nazanin" pitchFamily="2" charset="-78"/>
              </a:rPr>
              <a:t>: اولین کار مرتبط با هوش مصنوعی توسط وارن مک کولوچ و والتر پیتز در زمینه پیشنهاد مدلی از نرون مصنوعی</a:t>
            </a:r>
          </a:p>
          <a:p>
            <a:pPr marL="168275" indent="0" algn="justLow" rtl="1" eaLnBrk="1" hangingPunct="1">
              <a:lnSpc>
                <a:spcPct val="140000"/>
              </a:lnSpc>
              <a:buFontTx/>
              <a:buNone/>
            </a:pPr>
            <a:r>
              <a:rPr lang="fa-IR" sz="2400" smtClean="0">
                <a:solidFill>
                  <a:srgbClr val="FF3300"/>
                </a:solidFill>
                <a:cs typeface="B Nazanin" pitchFamily="2" charset="-78"/>
              </a:rPr>
              <a:t>1949</a:t>
            </a:r>
            <a:r>
              <a:rPr lang="fa-IR" sz="2400" smtClean="0">
                <a:cs typeface="B Nazanin" pitchFamily="2" charset="-78"/>
              </a:rPr>
              <a:t>: دونالد هِبا قاعده یادگیری را برای اصلاح تقویت اتصالات بین نرونها تعریف نمود.</a:t>
            </a:r>
          </a:p>
          <a:p>
            <a:pPr marL="168275" indent="0" algn="justLow" rtl="1" eaLnBrk="1" hangingPunct="1">
              <a:lnSpc>
                <a:spcPct val="140000"/>
              </a:lnSpc>
              <a:buFontTx/>
              <a:buNone/>
            </a:pPr>
            <a:r>
              <a:rPr lang="fa-IR" sz="2400" smtClean="0">
                <a:solidFill>
                  <a:srgbClr val="FF3300"/>
                </a:solidFill>
                <a:cs typeface="B Nazanin" pitchFamily="2" charset="-78"/>
              </a:rPr>
              <a:t>1950</a:t>
            </a:r>
            <a:r>
              <a:rPr lang="fa-IR" sz="2400" smtClean="0">
                <a:cs typeface="B Nazanin" pitchFamily="2" charset="-78"/>
              </a:rPr>
              <a:t>: مقاله تورینگ تحت عنوان «محاسبات ماشینی و هوشمند»</a:t>
            </a:r>
          </a:p>
          <a:p>
            <a:pPr marL="168275" indent="0" algn="justLow" rtl="1" eaLnBrk="1" hangingPunct="1">
              <a:lnSpc>
                <a:spcPct val="140000"/>
              </a:lnSpc>
              <a:buFontTx/>
              <a:buNone/>
            </a:pPr>
            <a:r>
              <a:rPr lang="fa-IR" sz="2400" smtClean="0">
                <a:solidFill>
                  <a:srgbClr val="FF3300"/>
                </a:solidFill>
                <a:cs typeface="B Nazanin" pitchFamily="2" charset="-78"/>
              </a:rPr>
              <a:t>1951</a:t>
            </a:r>
            <a:r>
              <a:rPr lang="fa-IR" sz="2400" smtClean="0">
                <a:cs typeface="B Nazanin" pitchFamily="2" charset="-78"/>
              </a:rPr>
              <a:t>: سخت اولین کامپیوتر شبکه عصبی توسط هینکسی و ادموندز</a:t>
            </a:r>
          </a:p>
          <a:p>
            <a:pPr marL="168275" indent="0" algn="justLow" rtl="1" eaLnBrk="1" hangingPunct="1">
              <a:lnSpc>
                <a:spcPct val="140000"/>
              </a:lnSpc>
              <a:buFontTx/>
              <a:buNone/>
            </a:pPr>
            <a:r>
              <a:rPr lang="fa-IR" sz="2400" smtClean="0">
                <a:solidFill>
                  <a:srgbClr val="FF3300"/>
                </a:solidFill>
                <a:cs typeface="B Nazanin" pitchFamily="2" charset="-78"/>
              </a:rPr>
              <a:t>1956</a:t>
            </a:r>
            <a:r>
              <a:rPr lang="fa-IR" sz="2400" smtClean="0">
                <a:cs typeface="B Nazanin" pitchFamily="2" charset="-78"/>
              </a:rPr>
              <a:t>: تشکیل کارگروه پژوهشگران علاقه مند به نظریه ماشین های خودکار، شبکه</a:t>
            </a:r>
            <a:r>
              <a:rPr lang="fa-IR" sz="2800" smtClean="0"/>
              <a:t>‌</a:t>
            </a:r>
            <a:r>
              <a:rPr lang="fa-IR" sz="2400" smtClean="0">
                <a:cs typeface="B Nazanin" pitchFamily="2" charset="-78"/>
              </a:rPr>
              <a:t>های عصبی و مطالعه هوش مصنوعی توسط جان مک کارتی در کالج دورتموند</a:t>
            </a:r>
            <a:endParaRPr lang="en-US" sz="2400" smtClean="0">
              <a:cs typeface="B Nazanin" pitchFamily="2" charset="-78"/>
            </a:endParaRPr>
          </a:p>
        </p:txBody>
      </p:sp>
      <p:sp>
        <p:nvSpPr>
          <p:cNvPr id="2355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bwMode="auto">
          <a:xfrm>
            <a:off x="457200" y="1481329"/>
            <a:ext cx="8229600" cy="3547872"/>
          </a:xfrm>
          <a:prstGeom prst="rect">
            <a:avLst/>
          </a:prstGeom>
          <a:noFill/>
          <a:ln>
            <a:miter lim="800000"/>
            <a:headEnd/>
            <a:tailEnd/>
          </a:ln>
        </p:spPr>
        <p:txBody>
          <a:bodyPr>
            <a:normAutofit fontScale="92500"/>
          </a:bodyPr>
          <a:lstStyle/>
          <a:p>
            <a:pPr marL="168275" indent="0" algn="r" rtl="1" eaLnBrk="1" hangingPunct="1">
              <a:lnSpc>
                <a:spcPct val="140000"/>
              </a:lnSpc>
              <a:buFontTx/>
              <a:buNone/>
            </a:pPr>
            <a:r>
              <a:rPr lang="fa-IR" sz="2400" dirty="0" smtClean="0">
                <a:solidFill>
                  <a:srgbClr val="FF3300"/>
                </a:solidFill>
                <a:cs typeface="B Nazanin" pitchFamily="2" charset="-78"/>
              </a:rPr>
              <a:t>1958</a:t>
            </a:r>
            <a:r>
              <a:rPr lang="fa-IR" sz="2400" dirty="0" smtClean="0">
                <a:cs typeface="B Nazanin" pitchFamily="2" charset="-78"/>
              </a:rPr>
              <a:t>: تعریف زبان </a:t>
            </a:r>
            <a:r>
              <a:rPr lang="en-US" sz="2400" dirty="0" smtClean="0">
                <a:cs typeface="B Nazanin" pitchFamily="2" charset="-78"/>
              </a:rPr>
              <a:t>LISP</a:t>
            </a:r>
            <a:r>
              <a:rPr lang="fa-IR" sz="2400" dirty="0" smtClean="0">
                <a:cs typeface="B Nazanin" pitchFamily="2" charset="-78"/>
              </a:rPr>
              <a:t> توسط جان مک کارتی </a:t>
            </a:r>
          </a:p>
          <a:p>
            <a:pPr marL="168275" indent="0" algn="r" rtl="1" eaLnBrk="1" hangingPunct="1">
              <a:lnSpc>
                <a:spcPct val="140000"/>
              </a:lnSpc>
              <a:buFontTx/>
              <a:buNone/>
            </a:pPr>
            <a:r>
              <a:rPr lang="fa-IR" sz="2400" dirty="0" smtClean="0">
                <a:solidFill>
                  <a:srgbClr val="FF3300"/>
                </a:solidFill>
                <a:cs typeface="B Nazanin" pitchFamily="2" charset="-78"/>
              </a:rPr>
              <a:t>1959</a:t>
            </a:r>
            <a:r>
              <a:rPr lang="fa-IR" sz="2400" dirty="0" smtClean="0">
                <a:cs typeface="B Nazanin" pitchFamily="2" charset="-78"/>
              </a:rPr>
              <a:t>: ساخت برنامه </a:t>
            </a:r>
            <a:r>
              <a:rPr lang="en-US" sz="2400" dirty="0" smtClean="0">
                <a:cs typeface="B Nazanin" pitchFamily="2" charset="-78"/>
              </a:rPr>
              <a:t>GTP</a:t>
            </a:r>
            <a:r>
              <a:rPr lang="fa-IR" sz="2400" dirty="0" smtClean="0">
                <a:cs typeface="B Nazanin" pitchFamily="2" charset="-78"/>
              </a:rPr>
              <a:t> توسط هربرت جلونتر قضایا را با اصل موضوعات مشخص ثابت کرد.</a:t>
            </a:r>
          </a:p>
          <a:p>
            <a:pPr marL="168275" indent="0" algn="r" rtl="1" eaLnBrk="1" hangingPunct="1">
              <a:lnSpc>
                <a:spcPct val="140000"/>
              </a:lnSpc>
              <a:buFontTx/>
              <a:buNone/>
            </a:pPr>
            <a:r>
              <a:rPr lang="fa-IR" sz="2400" dirty="0" smtClean="0">
                <a:solidFill>
                  <a:srgbClr val="FF3300"/>
                </a:solidFill>
                <a:cs typeface="B Nazanin" pitchFamily="2" charset="-78"/>
              </a:rPr>
              <a:t>1963</a:t>
            </a:r>
            <a:r>
              <a:rPr lang="fa-IR" sz="2400" dirty="0" smtClean="0">
                <a:cs typeface="B Nazanin" pitchFamily="2" charset="-78"/>
              </a:rPr>
              <a:t>: برنامه </a:t>
            </a:r>
            <a:r>
              <a:rPr lang="en-US" sz="2400" dirty="0" smtClean="0">
                <a:cs typeface="B Nazanin" pitchFamily="2" charset="-78"/>
              </a:rPr>
              <a:t>SAWT</a:t>
            </a:r>
            <a:r>
              <a:rPr lang="fa-IR" sz="2400" dirty="0" smtClean="0">
                <a:cs typeface="B Nazanin" pitchFamily="2" charset="-78"/>
              </a:rPr>
              <a:t> مربوط به جیمز اسلاگل که قادر به حل مسائل انتگرال گیری فرم بسته در سطح ریاضیات سال اول کالج بود.</a:t>
            </a:r>
          </a:p>
          <a:p>
            <a:pPr marL="168275" indent="0" algn="r" rtl="1" eaLnBrk="1" hangingPunct="1">
              <a:lnSpc>
                <a:spcPct val="140000"/>
              </a:lnSpc>
              <a:buFontTx/>
              <a:buNone/>
            </a:pPr>
            <a:r>
              <a:rPr lang="fa-IR" sz="2400" dirty="0" smtClean="0">
                <a:solidFill>
                  <a:srgbClr val="FF3300"/>
                </a:solidFill>
                <a:cs typeface="B Nazanin" pitchFamily="2" charset="-78"/>
              </a:rPr>
              <a:t>1968</a:t>
            </a:r>
            <a:r>
              <a:rPr lang="fa-IR" sz="2400" dirty="0" smtClean="0">
                <a:cs typeface="B Nazanin" pitchFamily="2" charset="-78"/>
              </a:rPr>
              <a:t>: برنامه </a:t>
            </a:r>
            <a:r>
              <a:rPr lang="en-US" sz="2400" dirty="0" smtClean="0">
                <a:cs typeface="B Nazanin" pitchFamily="2" charset="-78"/>
              </a:rPr>
              <a:t>NALOGY</a:t>
            </a:r>
            <a:r>
              <a:rPr lang="fa-IR" sz="2400" dirty="0" smtClean="0">
                <a:cs typeface="B Nazanin" pitchFamily="2" charset="-78"/>
              </a:rPr>
              <a:t> مربوط به تام ایوانز</a:t>
            </a:r>
            <a:r>
              <a:rPr lang="en-US" sz="2400" dirty="0" smtClean="0">
                <a:cs typeface="B Nazanin" pitchFamily="2" charset="-78"/>
              </a:rPr>
              <a:t/>
            </a:r>
            <a:br>
              <a:rPr lang="en-US" sz="2400" dirty="0" smtClean="0">
                <a:cs typeface="B Nazanin" pitchFamily="2" charset="-78"/>
              </a:rPr>
            </a:br>
            <a:r>
              <a:rPr lang="fa-IR" sz="2400" dirty="0" smtClean="0">
                <a:cs typeface="B Nazanin" pitchFamily="2" charset="-78"/>
              </a:rPr>
              <a:t>مسئله های مشابهت هندسی را حل کرد</a:t>
            </a:r>
            <a:endParaRPr lang="en-US" sz="2400" dirty="0" smtClean="0">
              <a:cs typeface="B Nazanin" pitchFamily="2" charset="-78"/>
            </a:endParaRPr>
          </a:p>
        </p:txBody>
      </p:sp>
      <p:sp>
        <p:nvSpPr>
          <p:cNvPr id="2457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dirty="0" smtClean="0">
                <a:solidFill>
                  <a:schemeClr val="tx1"/>
                </a:solidFill>
                <a:cs typeface="B Titr" pitchFamily="2" charset="-78"/>
              </a:rPr>
              <a:t>تاریخچه هوش مصنوعی</a:t>
            </a:r>
            <a:endParaRPr lang="en-US" sz="4000" dirty="0" smtClean="0">
              <a:solidFill>
                <a:schemeClr val="tx1"/>
              </a:solidFill>
              <a:cs typeface="B Titr" pitchFamily="2" charset="-78"/>
            </a:endParaRPr>
          </a:p>
        </p:txBody>
      </p:sp>
      <p:grpSp>
        <p:nvGrpSpPr>
          <p:cNvPr id="24580" name="Group 14"/>
          <p:cNvGrpSpPr>
            <a:grpSpLocks/>
          </p:cNvGrpSpPr>
          <p:nvPr/>
        </p:nvGrpSpPr>
        <p:grpSpPr bwMode="auto">
          <a:xfrm>
            <a:off x="381000" y="3810000"/>
            <a:ext cx="2971800" cy="914400"/>
            <a:chOff x="240" y="2976"/>
            <a:chExt cx="1872" cy="576"/>
          </a:xfrm>
        </p:grpSpPr>
        <p:sp>
          <p:nvSpPr>
            <p:cNvPr id="24603" name="Rectangle 4"/>
            <p:cNvSpPr>
              <a:spLocks noChangeArrowheads="1"/>
            </p:cNvSpPr>
            <p:nvPr/>
          </p:nvSpPr>
          <p:spPr bwMode="auto">
            <a:xfrm>
              <a:off x="240" y="2976"/>
              <a:ext cx="624" cy="576"/>
            </a:xfrm>
            <a:prstGeom prst="rect">
              <a:avLst/>
            </a:prstGeom>
            <a:noFill/>
            <a:ln w="9525">
              <a:solidFill>
                <a:schemeClr val="tx1"/>
              </a:solidFill>
              <a:miter lim="800000"/>
              <a:headEnd/>
              <a:tailEnd/>
            </a:ln>
          </p:spPr>
          <p:txBody>
            <a:bodyPr wrap="none" anchor="ctr"/>
            <a:lstStyle/>
            <a:p>
              <a:endParaRPr lang="fa-IR"/>
            </a:p>
          </p:txBody>
        </p:sp>
        <p:sp>
          <p:nvSpPr>
            <p:cNvPr id="24604" name="Rectangle 5"/>
            <p:cNvSpPr>
              <a:spLocks noChangeArrowheads="1"/>
            </p:cNvSpPr>
            <p:nvPr/>
          </p:nvSpPr>
          <p:spPr bwMode="auto">
            <a:xfrm>
              <a:off x="1488" y="2976"/>
              <a:ext cx="624" cy="576"/>
            </a:xfrm>
            <a:prstGeom prst="rect">
              <a:avLst/>
            </a:prstGeom>
            <a:noFill/>
            <a:ln w="9525">
              <a:solidFill>
                <a:schemeClr val="tx1"/>
              </a:solidFill>
              <a:miter lim="800000"/>
              <a:headEnd/>
              <a:tailEnd/>
            </a:ln>
          </p:spPr>
          <p:txBody>
            <a:bodyPr wrap="none" anchor="ctr"/>
            <a:lstStyle/>
            <a:p>
              <a:endParaRPr lang="fa-IR"/>
            </a:p>
          </p:txBody>
        </p:sp>
        <p:sp>
          <p:nvSpPr>
            <p:cNvPr id="24605" name="AutoShape 7"/>
            <p:cNvSpPr>
              <a:spLocks noChangeArrowheads="1"/>
            </p:cNvSpPr>
            <p:nvPr/>
          </p:nvSpPr>
          <p:spPr bwMode="auto">
            <a:xfrm>
              <a:off x="288" y="3024"/>
              <a:ext cx="528" cy="432"/>
            </a:xfrm>
            <a:prstGeom prst="flowChartExtract">
              <a:avLst/>
            </a:prstGeom>
            <a:noFill/>
            <a:ln w="9525">
              <a:solidFill>
                <a:schemeClr val="tx1"/>
              </a:solidFill>
              <a:miter lim="800000"/>
              <a:headEnd/>
              <a:tailEnd/>
            </a:ln>
          </p:spPr>
          <p:txBody>
            <a:bodyPr wrap="none" anchor="ctr"/>
            <a:lstStyle/>
            <a:p>
              <a:endParaRPr lang="fa-IR"/>
            </a:p>
          </p:txBody>
        </p:sp>
        <p:sp>
          <p:nvSpPr>
            <p:cNvPr id="24606" name="AutoShape 8"/>
            <p:cNvSpPr>
              <a:spLocks noChangeArrowheads="1"/>
            </p:cNvSpPr>
            <p:nvPr/>
          </p:nvSpPr>
          <p:spPr bwMode="auto">
            <a:xfrm>
              <a:off x="1536" y="3024"/>
              <a:ext cx="528" cy="432"/>
            </a:xfrm>
            <a:prstGeom prst="flowChartExtract">
              <a:avLst/>
            </a:prstGeom>
            <a:noFill/>
            <a:ln w="9525">
              <a:solidFill>
                <a:schemeClr val="tx1"/>
              </a:solidFill>
              <a:miter lim="800000"/>
              <a:headEnd/>
              <a:tailEnd/>
            </a:ln>
          </p:spPr>
          <p:txBody>
            <a:bodyPr wrap="none" anchor="ctr"/>
            <a:lstStyle/>
            <a:p>
              <a:endParaRPr lang="fa-IR"/>
            </a:p>
          </p:txBody>
        </p:sp>
        <p:sp>
          <p:nvSpPr>
            <p:cNvPr id="24607" name="AutoShape 9"/>
            <p:cNvSpPr>
              <a:spLocks noChangeAspect="1" noChangeArrowheads="1"/>
            </p:cNvSpPr>
            <p:nvPr/>
          </p:nvSpPr>
          <p:spPr bwMode="auto">
            <a:xfrm>
              <a:off x="432" y="3168"/>
              <a:ext cx="265" cy="217"/>
            </a:xfrm>
            <a:prstGeom prst="flowChartExtract">
              <a:avLst/>
            </a:prstGeom>
            <a:noFill/>
            <a:ln w="9525">
              <a:solidFill>
                <a:schemeClr val="tx1"/>
              </a:solidFill>
              <a:miter lim="800000"/>
              <a:headEnd/>
              <a:tailEnd/>
            </a:ln>
          </p:spPr>
          <p:txBody>
            <a:bodyPr wrap="none" anchor="ctr"/>
            <a:lstStyle/>
            <a:p>
              <a:endParaRPr lang="fa-IR"/>
            </a:p>
          </p:txBody>
        </p:sp>
        <p:sp>
          <p:nvSpPr>
            <p:cNvPr id="24608" name="Line 12"/>
            <p:cNvSpPr>
              <a:spLocks noChangeShapeType="1"/>
            </p:cNvSpPr>
            <p:nvPr/>
          </p:nvSpPr>
          <p:spPr bwMode="auto">
            <a:xfrm>
              <a:off x="912" y="3264"/>
              <a:ext cx="528" cy="0"/>
            </a:xfrm>
            <a:prstGeom prst="line">
              <a:avLst/>
            </a:prstGeom>
            <a:noFill/>
            <a:ln w="28575">
              <a:solidFill>
                <a:schemeClr val="tx1"/>
              </a:solidFill>
              <a:round/>
              <a:headEnd/>
              <a:tailEnd type="triangle" w="med" len="med"/>
            </a:ln>
          </p:spPr>
          <p:txBody>
            <a:bodyPr/>
            <a:lstStyle/>
            <a:p>
              <a:endParaRPr lang="en-US"/>
            </a:p>
          </p:txBody>
        </p:sp>
      </p:grpSp>
      <p:grpSp>
        <p:nvGrpSpPr>
          <p:cNvPr id="24581" name="Group 18"/>
          <p:cNvGrpSpPr>
            <a:grpSpLocks/>
          </p:cNvGrpSpPr>
          <p:nvPr/>
        </p:nvGrpSpPr>
        <p:grpSpPr bwMode="auto">
          <a:xfrm>
            <a:off x="533400" y="5105400"/>
            <a:ext cx="2286000" cy="914400"/>
            <a:chOff x="2736" y="2976"/>
            <a:chExt cx="1440" cy="576"/>
          </a:xfrm>
        </p:grpSpPr>
        <p:sp>
          <p:nvSpPr>
            <p:cNvPr id="24598" name="Rectangle 19"/>
            <p:cNvSpPr>
              <a:spLocks noChangeArrowheads="1"/>
            </p:cNvSpPr>
            <p:nvPr/>
          </p:nvSpPr>
          <p:spPr bwMode="auto">
            <a:xfrm>
              <a:off x="2736" y="2976"/>
              <a:ext cx="576" cy="576"/>
            </a:xfrm>
            <a:prstGeom prst="rect">
              <a:avLst/>
            </a:prstGeom>
            <a:noFill/>
            <a:ln w="9525">
              <a:solidFill>
                <a:schemeClr val="tx1"/>
              </a:solidFill>
              <a:miter lim="800000"/>
              <a:headEnd/>
              <a:tailEnd/>
            </a:ln>
          </p:spPr>
          <p:txBody>
            <a:bodyPr wrap="none" anchor="ctr"/>
            <a:lstStyle/>
            <a:p>
              <a:endParaRPr lang="fa-IR"/>
            </a:p>
          </p:txBody>
        </p:sp>
        <p:sp>
          <p:nvSpPr>
            <p:cNvPr id="24599" name="Oval 20"/>
            <p:cNvSpPr>
              <a:spLocks noChangeArrowheads="1"/>
            </p:cNvSpPr>
            <p:nvPr/>
          </p:nvSpPr>
          <p:spPr bwMode="auto">
            <a:xfrm>
              <a:off x="2784" y="3024"/>
              <a:ext cx="480" cy="480"/>
            </a:xfrm>
            <a:prstGeom prst="ellipse">
              <a:avLst/>
            </a:prstGeom>
            <a:noFill/>
            <a:ln w="9525">
              <a:solidFill>
                <a:schemeClr val="tx1"/>
              </a:solidFill>
              <a:round/>
              <a:headEnd/>
              <a:tailEnd/>
            </a:ln>
          </p:spPr>
          <p:txBody>
            <a:bodyPr wrap="none" anchor="ctr"/>
            <a:lstStyle/>
            <a:p>
              <a:endParaRPr lang="fa-IR"/>
            </a:p>
          </p:txBody>
        </p:sp>
        <p:sp>
          <p:nvSpPr>
            <p:cNvPr id="24600" name="Rectangle 21"/>
            <p:cNvSpPr>
              <a:spLocks noChangeArrowheads="1"/>
            </p:cNvSpPr>
            <p:nvPr/>
          </p:nvSpPr>
          <p:spPr bwMode="auto">
            <a:xfrm>
              <a:off x="2928" y="3168"/>
              <a:ext cx="192" cy="192"/>
            </a:xfrm>
            <a:prstGeom prst="rect">
              <a:avLst/>
            </a:prstGeom>
            <a:noFill/>
            <a:ln w="9525">
              <a:solidFill>
                <a:schemeClr val="tx1"/>
              </a:solidFill>
              <a:miter lim="800000"/>
              <a:headEnd/>
              <a:tailEnd/>
            </a:ln>
          </p:spPr>
          <p:txBody>
            <a:bodyPr wrap="none" anchor="ctr"/>
            <a:lstStyle/>
            <a:p>
              <a:endParaRPr lang="fa-IR"/>
            </a:p>
          </p:txBody>
        </p:sp>
        <p:sp>
          <p:nvSpPr>
            <p:cNvPr id="24601" name="Line 22"/>
            <p:cNvSpPr>
              <a:spLocks noChangeShapeType="1"/>
            </p:cNvSpPr>
            <p:nvPr/>
          </p:nvSpPr>
          <p:spPr bwMode="auto">
            <a:xfrm>
              <a:off x="3360" y="3264"/>
              <a:ext cx="432" cy="0"/>
            </a:xfrm>
            <a:prstGeom prst="line">
              <a:avLst/>
            </a:prstGeom>
            <a:noFill/>
            <a:ln w="28575">
              <a:solidFill>
                <a:schemeClr val="tx1"/>
              </a:solidFill>
              <a:round/>
              <a:headEnd/>
              <a:tailEnd type="triangle" w="med" len="med"/>
            </a:ln>
          </p:spPr>
          <p:txBody>
            <a:bodyPr/>
            <a:lstStyle/>
            <a:p>
              <a:endParaRPr lang="en-US"/>
            </a:p>
          </p:txBody>
        </p:sp>
        <p:sp>
          <p:nvSpPr>
            <p:cNvPr id="24602" name="Text Box 23"/>
            <p:cNvSpPr txBox="1">
              <a:spLocks noChangeArrowheads="1"/>
            </p:cNvSpPr>
            <p:nvPr/>
          </p:nvSpPr>
          <p:spPr bwMode="auto">
            <a:xfrm>
              <a:off x="3792" y="3004"/>
              <a:ext cx="384" cy="404"/>
            </a:xfrm>
            <a:prstGeom prst="rect">
              <a:avLst/>
            </a:prstGeom>
            <a:noFill/>
            <a:ln w="9525">
              <a:noFill/>
              <a:miter lim="800000"/>
              <a:headEnd/>
              <a:tailEnd/>
            </a:ln>
          </p:spPr>
          <p:txBody>
            <a:bodyPr>
              <a:spAutoFit/>
            </a:bodyPr>
            <a:lstStyle/>
            <a:p>
              <a:pPr>
                <a:spcBef>
                  <a:spcPct val="50000"/>
                </a:spcBef>
              </a:pPr>
              <a:r>
                <a:rPr lang="en-US" sz="3600" b="1">
                  <a:cs typeface="B Traffic" pitchFamily="2" charset="-78"/>
                </a:rPr>
                <a:t>?</a:t>
              </a:r>
            </a:p>
          </p:txBody>
        </p:sp>
      </p:grpSp>
      <p:grpSp>
        <p:nvGrpSpPr>
          <p:cNvPr id="24582" name="Group 31"/>
          <p:cNvGrpSpPr>
            <a:grpSpLocks/>
          </p:cNvGrpSpPr>
          <p:nvPr/>
        </p:nvGrpSpPr>
        <p:grpSpPr bwMode="auto">
          <a:xfrm>
            <a:off x="4038600" y="5105400"/>
            <a:ext cx="914400" cy="914400"/>
            <a:chOff x="2544" y="3216"/>
            <a:chExt cx="576" cy="576"/>
          </a:xfrm>
        </p:grpSpPr>
        <p:sp>
          <p:nvSpPr>
            <p:cNvPr id="24596" name="Rectangle 26"/>
            <p:cNvSpPr>
              <a:spLocks noChangeArrowheads="1"/>
            </p:cNvSpPr>
            <p:nvPr/>
          </p:nvSpPr>
          <p:spPr bwMode="auto">
            <a:xfrm>
              <a:off x="2544" y="3216"/>
              <a:ext cx="576" cy="576"/>
            </a:xfrm>
            <a:prstGeom prst="rect">
              <a:avLst/>
            </a:prstGeom>
            <a:noFill/>
            <a:ln w="9525">
              <a:solidFill>
                <a:schemeClr val="tx1"/>
              </a:solidFill>
              <a:miter lim="800000"/>
              <a:headEnd/>
              <a:tailEnd/>
            </a:ln>
          </p:spPr>
          <p:txBody>
            <a:bodyPr wrap="none" anchor="ctr"/>
            <a:lstStyle/>
            <a:p>
              <a:endParaRPr lang="fa-IR"/>
            </a:p>
          </p:txBody>
        </p:sp>
        <p:sp>
          <p:nvSpPr>
            <p:cNvPr id="24597" name="Rectangle 28"/>
            <p:cNvSpPr>
              <a:spLocks noChangeArrowheads="1"/>
            </p:cNvSpPr>
            <p:nvPr/>
          </p:nvSpPr>
          <p:spPr bwMode="auto">
            <a:xfrm>
              <a:off x="2736" y="3408"/>
              <a:ext cx="192" cy="192"/>
            </a:xfrm>
            <a:prstGeom prst="rect">
              <a:avLst/>
            </a:prstGeom>
            <a:noFill/>
            <a:ln w="9525">
              <a:solidFill>
                <a:schemeClr val="tx1"/>
              </a:solidFill>
              <a:miter lim="800000"/>
              <a:headEnd/>
              <a:tailEnd/>
            </a:ln>
          </p:spPr>
          <p:txBody>
            <a:bodyPr wrap="none" anchor="ctr"/>
            <a:lstStyle/>
            <a:p>
              <a:endParaRPr lang="fa-IR"/>
            </a:p>
          </p:txBody>
        </p:sp>
      </p:grpSp>
      <p:grpSp>
        <p:nvGrpSpPr>
          <p:cNvPr id="24583" name="Group 30"/>
          <p:cNvGrpSpPr>
            <a:grpSpLocks/>
          </p:cNvGrpSpPr>
          <p:nvPr/>
        </p:nvGrpSpPr>
        <p:grpSpPr bwMode="auto">
          <a:xfrm>
            <a:off x="2819400" y="5105400"/>
            <a:ext cx="914400" cy="914400"/>
            <a:chOff x="1776" y="3216"/>
            <a:chExt cx="576" cy="576"/>
          </a:xfrm>
        </p:grpSpPr>
        <p:sp>
          <p:nvSpPr>
            <p:cNvPr id="24593" name="Rectangle 6"/>
            <p:cNvSpPr>
              <a:spLocks noChangeArrowheads="1"/>
            </p:cNvSpPr>
            <p:nvPr/>
          </p:nvSpPr>
          <p:spPr bwMode="auto">
            <a:xfrm>
              <a:off x="1776" y="3216"/>
              <a:ext cx="576" cy="576"/>
            </a:xfrm>
            <a:prstGeom prst="rect">
              <a:avLst/>
            </a:prstGeom>
            <a:noFill/>
            <a:ln w="9525">
              <a:solidFill>
                <a:schemeClr val="tx1"/>
              </a:solidFill>
              <a:miter lim="800000"/>
              <a:headEnd/>
              <a:tailEnd/>
            </a:ln>
          </p:spPr>
          <p:txBody>
            <a:bodyPr wrap="none" anchor="ctr"/>
            <a:lstStyle/>
            <a:p>
              <a:endParaRPr lang="fa-IR"/>
            </a:p>
          </p:txBody>
        </p:sp>
        <p:sp>
          <p:nvSpPr>
            <p:cNvPr id="24594" name="Oval 10"/>
            <p:cNvSpPr>
              <a:spLocks noChangeArrowheads="1"/>
            </p:cNvSpPr>
            <p:nvPr/>
          </p:nvSpPr>
          <p:spPr bwMode="auto">
            <a:xfrm>
              <a:off x="1824" y="3264"/>
              <a:ext cx="480" cy="480"/>
            </a:xfrm>
            <a:prstGeom prst="ellipse">
              <a:avLst/>
            </a:prstGeom>
            <a:noFill/>
            <a:ln w="9525">
              <a:solidFill>
                <a:schemeClr val="tx1"/>
              </a:solidFill>
              <a:round/>
              <a:headEnd/>
              <a:tailEnd/>
            </a:ln>
          </p:spPr>
          <p:txBody>
            <a:bodyPr wrap="none" anchor="ctr"/>
            <a:lstStyle/>
            <a:p>
              <a:endParaRPr lang="fa-IR"/>
            </a:p>
          </p:txBody>
        </p:sp>
        <p:sp>
          <p:nvSpPr>
            <p:cNvPr id="24595" name="Oval 29"/>
            <p:cNvSpPr>
              <a:spLocks noChangeArrowheads="1"/>
            </p:cNvSpPr>
            <p:nvPr/>
          </p:nvSpPr>
          <p:spPr bwMode="auto">
            <a:xfrm>
              <a:off x="1968" y="3408"/>
              <a:ext cx="192" cy="192"/>
            </a:xfrm>
            <a:prstGeom prst="ellipse">
              <a:avLst/>
            </a:prstGeom>
            <a:noFill/>
            <a:ln w="9525">
              <a:solidFill>
                <a:schemeClr val="tx1"/>
              </a:solidFill>
              <a:round/>
              <a:headEnd/>
              <a:tailEnd/>
            </a:ln>
          </p:spPr>
          <p:txBody>
            <a:bodyPr wrap="none" anchor="ctr"/>
            <a:lstStyle/>
            <a:p>
              <a:endParaRPr lang="fa-IR"/>
            </a:p>
          </p:txBody>
        </p:sp>
      </p:grpSp>
      <p:grpSp>
        <p:nvGrpSpPr>
          <p:cNvPr id="24584" name="Group 37"/>
          <p:cNvGrpSpPr>
            <a:grpSpLocks/>
          </p:cNvGrpSpPr>
          <p:nvPr/>
        </p:nvGrpSpPr>
        <p:grpSpPr bwMode="auto">
          <a:xfrm>
            <a:off x="5257800" y="5105400"/>
            <a:ext cx="914400" cy="914400"/>
            <a:chOff x="3312" y="3216"/>
            <a:chExt cx="576" cy="576"/>
          </a:xfrm>
        </p:grpSpPr>
        <p:sp>
          <p:nvSpPr>
            <p:cNvPr id="24590" name="Rectangle 33"/>
            <p:cNvSpPr>
              <a:spLocks noChangeArrowheads="1"/>
            </p:cNvSpPr>
            <p:nvPr/>
          </p:nvSpPr>
          <p:spPr bwMode="auto">
            <a:xfrm>
              <a:off x="3312" y="3216"/>
              <a:ext cx="576" cy="576"/>
            </a:xfrm>
            <a:prstGeom prst="rect">
              <a:avLst/>
            </a:prstGeom>
            <a:noFill/>
            <a:ln w="9525">
              <a:solidFill>
                <a:schemeClr val="tx1"/>
              </a:solidFill>
              <a:miter lim="800000"/>
              <a:headEnd/>
              <a:tailEnd/>
            </a:ln>
          </p:spPr>
          <p:txBody>
            <a:bodyPr wrap="none" anchor="ctr"/>
            <a:lstStyle/>
            <a:p>
              <a:endParaRPr lang="fa-IR"/>
            </a:p>
          </p:txBody>
        </p:sp>
        <p:sp>
          <p:nvSpPr>
            <p:cNvPr id="24591" name="Oval 34"/>
            <p:cNvSpPr>
              <a:spLocks noChangeArrowheads="1"/>
            </p:cNvSpPr>
            <p:nvPr/>
          </p:nvSpPr>
          <p:spPr bwMode="auto">
            <a:xfrm>
              <a:off x="3360" y="3264"/>
              <a:ext cx="480" cy="480"/>
            </a:xfrm>
            <a:prstGeom prst="ellipse">
              <a:avLst/>
            </a:prstGeom>
            <a:noFill/>
            <a:ln w="9525">
              <a:solidFill>
                <a:schemeClr val="tx1"/>
              </a:solidFill>
              <a:round/>
              <a:headEnd/>
              <a:tailEnd/>
            </a:ln>
          </p:spPr>
          <p:txBody>
            <a:bodyPr wrap="none" anchor="ctr"/>
            <a:lstStyle/>
            <a:p>
              <a:endParaRPr lang="fa-IR"/>
            </a:p>
          </p:txBody>
        </p:sp>
        <p:sp>
          <p:nvSpPr>
            <p:cNvPr id="24592" name="AutoShape 36"/>
            <p:cNvSpPr>
              <a:spLocks noChangeArrowheads="1"/>
            </p:cNvSpPr>
            <p:nvPr/>
          </p:nvSpPr>
          <p:spPr bwMode="auto">
            <a:xfrm>
              <a:off x="3484" y="3398"/>
              <a:ext cx="240" cy="192"/>
            </a:xfrm>
            <a:prstGeom prst="flowChartExtract">
              <a:avLst/>
            </a:prstGeom>
            <a:noFill/>
            <a:ln w="9525">
              <a:solidFill>
                <a:schemeClr val="tx1"/>
              </a:solidFill>
              <a:miter lim="800000"/>
              <a:headEnd/>
              <a:tailEnd/>
            </a:ln>
          </p:spPr>
          <p:txBody>
            <a:bodyPr wrap="none" anchor="ctr"/>
            <a:lstStyle/>
            <a:p>
              <a:endParaRPr lang="fa-IR"/>
            </a:p>
          </p:txBody>
        </p:sp>
      </p:grpSp>
      <p:grpSp>
        <p:nvGrpSpPr>
          <p:cNvPr id="24585" name="Group 42"/>
          <p:cNvGrpSpPr>
            <a:grpSpLocks/>
          </p:cNvGrpSpPr>
          <p:nvPr/>
        </p:nvGrpSpPr>
        <p:grpSpPr bwMode="auto">
          <a:xfrm>
            <a:off x="6477000" y="5105400"/>
            <a:ext cx="914400" cy="914400"/>
            <a:chOff x="4080" y="3216"/>
            <a:chExt cx="576" cy="576"/>
          </a:xfrm>
        </p:grpSpPr>
        <p:sp>
          <p:nvSpPr>
            <p:cNvPr id="24588" name="Rectangle 39"/>
            <p:cNvSpPr>
              <a:spLocks noChangeArrowheads="1"/>
            </p:cNvSpPr>
            <p:nvPr/>
          </p:nvSpPr>
          <p:spPr bwMode="auto">
            <a:xfrm>
              <a:off x="4080" y="3216"/>
              <a:ext cx="576" cy="576"/>
            </a:xfrm>
            <a:prstGeom prst="rect">
              <a:avLst/>
            </a:prstGeom>
            <a:noFill/>
            <a:ln w="9525">
              <a:solidFill>
                <a:schemeClr val="tx1"/>
              </a:solidFill>
              <a:miter lim="800000"/>
              <a:headEnd/>
              <a:tailEnd/>
            </a:ln>
          </p:spPr>
          <p:txBody>
            <a:bodyPr wrap="none" anchor="ctr"/>
            <a:lstStyle/>
            <a:p>
              <a:endParaRPr lang="fa-IR"/>
            </a:p>
          </p:txBody>
        </p:sp>
        <p:sp>
          <p:nvSpPr>
            <p:cNvPr id="24589" name="Oval 40"/>
            <p:cNvSpPr>
              <a:spLocks noChangeArrowheads="1"/>
            </p:cNvSpPr>
            <p:nvPr/>
          </p:nvSpPr>
          <p:spPr bwMode="auto">
            <a:xfrm>
              <a:off x="4128" y="3264"/>
              <a:ext cx="480" cy="480"/>
            </a:xfrm>
            <a:prstGeom prst="ellipse">
              <a:avLst/>
            </a:prstGeom>
            <a:noFill/>
            <a:ln w="9525">
              <a:solidFill>
                <a:schemeClr val="tx1"/>
              </a:solidFill>
              <a:round/>
              <a:headEnd/>
              <a:tailEnd/>
            </a:ln>
          </p:spPr>
          <p:txBody>
            <a:bodyPr wrap="none" anchor="ctr"/>
            <a:lstStyle/>
            <a:p>
              <a:endParaRPr lang="fa-IR"/>
            </a:p>
          </p:txBody>
        </p:sp>
      </p:grpSp>
      <p:sp>
        <p:nvSpPr>
          <p:cNvPr id="24586" name="Rectangle 44"/>
          <p:cNvSpPr>
            <a:spLocks noChangeArrowheads="1"/>
          </p:cNvSpPr>
          <p:nvPr/>
        </p:nvSpPr>
        <p:spPr bwMode="auto">
          <a:xfrm>
            <a:off x="7772400" y="5105400"/>
            <a:ext cx="914400" cy="914400"/>
          </a:xfrm>
          <a:prstGeom prst="rect">
            <a:avLst/>
          </a:prstGeom>
          <a:noFill/>
          <a:ln w="9525">
            <a:solidFill>
              <a:schemeClr val="tx1"/>
            </a:solidFill>
            <a:miter lim="800000"/>
            <a:headEnd/>
            <a:tailEnd/>
          </a:ln>
        </p:spPr>
        <p:txBody>
          <a:bodyPr wrap="none" anchor="ctr"/>
          <a:lstStyle/>
          <a:p>
            <a:endParaRPr lang="fa-IR"/>
          </a:p>
        </p:txBody>
      </p:sp>
      <p:sp>
        <p:nvSpPr>
          <p:cNvPr id="24587" name="AutoShape 47"/>
          <p:cNvSpPr>
            <a:spLocks noChangeArrowheads="1"/>
          </p:cNvSpPr>
          <p:nvPr/>
        </p:nvSpPr>
        <p:spPr bwMode="auto">
          <a:xfrm>
            <a:off x="7924800" y="5257800"/>
            <a:ext cx="685800" cy="609600"/>
          </a:xfrm>
          <a:prstGeom prst="flowChartExtract">
            <a:avLst/>
          </a:prstGeom>
          <a:noFill/>
          <a:ln w="9525">
            <a:solidFill>
              <a:schemeClr val="tx1"/>
            </a:solidFill>
            <a:miter lim="800000"/>
            <a:headEnd/>
            <a:tailEnd/>
          </a:ln>
        </p:spPr>
        <p:txBody>
          <a:bodyPr wrap="none" anchor="ctr"/>
          <a:lstStyle/>
          <a:p>
            <a:endParaRPr lang="fa-I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cs typeface="B Nazanin" pitchFamily="2" charset="-78"/>
              </a:rPr>
              <a:t>حوزه جهان کوچک و جهان بلوکها</a:t>
            </a:r>
          </a:p>
          <a:p>
            <a:pPr marL="168275" indent="0" algn="justLow" rtl="1" eaLnBrk="1" hangingPunct="1">
              <a:lnSpc>
                <a:spcPct val="140000"/>
              </a:lnSpc>
              <a:buFontTx/>
              <a:buNone/>
            </a:pPr>
            <a:r>
              <a:rPr lang="fa-IR" sz="2400" smtClean="0">
                <a:solidFill>
                  <a:srgbClr val="FF3300"/>
                </a:solidFill>
                <a:cs typeface="B Nazanin" pitchFamily="2" charset="-78"/>
              </a:rPr>
              <a:t>1970</a:t>
            </a:r>
            <a:r>
              <a:rPr lang="fa-IR" sz="2400" smtClean="0">
                <a:cs typeface="B Nazanin" pitchFamily="2" charset="-78"/>
              </a:rPr>
              <a:t>: نظریه یادگیری پاتریک ونیستون</a:t>
            </a:r>
          </a:p>
          <a:p>
            <a:pPr marL="168275" indent="0" algn="justLow" rtl="1" eaLnBrk="1" hangingPunct="1">
              <a:lnSpc>
                <a:spcPct val="140000"/>
              </a:lnSpc>
              <a:buFontTx/>
              <a:buNone/>
            </a:pPr>
            <a:r>
              <a:rPr lang="fa-IR" sz="2400" smtClean="0">
                <a:solidFill>
                  <a:srgbClr val="FF3300"/>
                </a:solidFill>
                <a:cs typeface="B Nazanin" pitchFamily="2" charset="-78"/>
              </a:rPr>
              <a:t>1971</a:t>
            </a:r>
            <a:r>
              <a:rPr lang="fa-IR" sz="2400" smtClean="0">
                <a:cs typeface="B Nazanin" pitchFamily="2" charset="-78"/>
              </a:rPr>
              <a:t>: پروژه بینایی دیوید هافمن</a:t>
            </a:r>
          </a:p>
          <a:p>
            <a:pPr marL="168275" indent="0" algn="justLow" rtl="1" eaLnBrk="1" hangingPunct="1">
              <a:lnSpc>
                <a:spcPct val="140000"/>
              </a:lnSpc>
              <a:buFontTx/>
              <a:buNone/>
            </a:pPr>
            <a:r>
              <a:rPr lang="fa-IR" sz="2400" smtClean="0">
                <a:solidFill>
                  <a:srgbClr val="FF3300"/>
                </a:solidFill>
                <a:cs typeface="B Nazanin" pitchFamily="2" charset="-78"/>
              </a:rPr>
              <a:t>1972: </a:t>
            </a:r>
            <a:r>
              <a:rPr lang="fa-IR" sz="2400" smtClean="0">
                <a:cs typeface="B Nazanin" pitchFamily="2" charset="-78"/>
              </a:rPr>
              <a:t>تعریف زبان </a:t>
            </a:r>
            <a:r>
              <a:rPr lang="en-US" sz="2000" b="1" smtClean="0">
                <a:cs typeface="B Nazanin" pitchFamily="2" charset="-78"/>
              </a:rPr>
              <a:t>PROLOG</a:t>
            </a:r>
            <a:endParaRPr lang="fa-IR" sz="2000" b="1" smtClean="0">
              <a:cs typeface="B Nazanin" pitchFamily="2" charset="-78"/>
            </a:endParaRPr>
          </a:p>
          <a:p>
            <a:pPr marL="168275" indent="0" algn="justLow" rtl="1" eaLnBrk="1" hangingPunct="1">
              <a:lnSpc>
                <a:spcPct val="140000"/>
              </a:lnSpc>
              <a:buFontTx/>
              <a:buNone/>
            </a:pPr>
            <a:r>
              <a:rPr lang="fa-IR" sz="2400" smtClean="0">
                <a:solidFill>
                  <a:srgbClr val="FF3300"/>
                </a:solidFill>
                <a:cs typeface="B Nazanin" pitchFamily="2" charset="-78"/>
              </a:rPr>
              <a:t>1974</a:t>
            </a:r>
            <a:r>
              <a:rPr lang="fa-IR" sz="2400" smtClean="0">
                <a:cs typeface="B Nazanin" pitchFamily="2" charset="-78"/>
              </a:rPr>
              <a:t>: برنامه ریز اسکات هافمن</a:t>
            </a:r>
          </a:p>
          <a:p>
            <a:pPr marL="168275" indent="0" algn="justLow" rtl="1" eaLnBrk="1" hangingPunct="1">
              <a:lnSpc>
                <a:spcPct val="140000"/>
              </a:lnSpc>
              <a:buFontTx/>
              <a:buNone/>
            </a:pPr>
            <a:r>
              <a:rPr lang="fa-IR" sz="2400" smtClean="0">
                <a:solidFill>
                  <a:srgbClr val="FF3300"/>
                </a:solidFill>
                <a:cs typeface="B Nazanin" pitchFamily="2" charset="-78"/>
              </a:rPr>
              <a:t>1975</a:t>
            </a:r>
            <a:r>
              <a:rPr lang="fa-IR" sz="2400" smtClean="0">
                <a:cs typeface="B Nazanin" pitchFamily="2" charset="-78"/>
              </a:rPr>
              <a:t>: سیستم بینایی و انتشار محدود دیوید والتز</a:t>
            </a:r>
          </a:p>
          <a:p>
            <a:pPr marL="168275" indent="0" algn="justLow" rtl="1" eaLnBrk="1" hangingPunct="1">
              <a:lnSpc>
                <a:spcPct val="140000"/>
              </a:lnSpc>
              <a:buFontTx/>
              <a:buNone/>
            </a:pPr>
            <a:r>
              <a:rPr lang="fa-IR" sz="2400" smtClean="0">
                <a:solidFill>
                  <a:srgbClr val="FF3300"/>
                </a:solidFill>
                <a:cs typeface="B Nazanin" pitchFamily="2" charset="-78"/>
              </a:rPr>
              <a:t>1975</a:t>
            </a:r>
            <a:r>
              <a:rPr lang="fa-IR" sz="2400" smtClean="0">
                <a:cs typeface="B Nazanin" pitchFamily="2" charset="-78"/>
              </a:rPr>
              <a:t>: برنامه درک زبان طبیعی تری وینوگراد</a:t>
            </a:r>
            <a:endParaRPr lang="en-US" sz="2400" smtClean="0">
              <a:cs typeface="B Nazanin" pitchFamily="2" charset="-78"/>
            </a:endParaRPr>
          </a:p>
        </p:txBody>
      </p:sp>
      <p:sp>
        <p:nvSpPr>
          <p:cNvPr id="2560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en-US" sz="2400" smtClean="0">
                <a:cs typeface="B Nazanin" pitchFamily="2" charset="-78"/>
              </a:rPr>
              <a:t>AI</a:t>
            </a:r>
            <a:r>
              <a:rPr lang="fa-IR" sz="2400" smtClean="0">
                <a:cs typeface="B Nazanin" pitchFamily="2" charset="-78"/>
              </a:rPr>
              <a:t> به صنعت تبدیل می شود</a:t>
            </a:r>
          </a:p>
          <a:p>
            <a:pPr marL="168275" indent="0" algn="justLow" rtl="1" eaLnBrk="1" hangingPunct="1">
              <a:lnSpc>
                <a:spcPct val="140000"/>
              </a:lnSpc>
              <a:buFontTx/>
              <a:buNone/>
            </a:pPr>
            <a:r>
              <a:rPr lang="fa-IR" sz="2400" smtClean="0">
                <a:solidFill>
                  <a:srgbClr val="FF3300"/>
                </a:solidFill>
                <a:cs typeface="B Nazanin" pitchFamily="2" charset="-78"/>
              </a:rPr>
              <a:t>1981</a:t>
            </a:r>
            <a:r>
              <a:rPr lang="fa-IR" sz="2400" smtClean="0">
                <a:cs typeface="B Nazanin" pitchFamily="2" charset="-78"/>
              </a:rPr>
              <a:t>: طرح پروژه نسل پنجم برای ساخت رایانه های هوشمند توسط ژاپن</a:t>
            </a:r>
          </a:p>
          <a:p>
            <a:pPr marL="168275" indent="0" algn="justLow" rtl="1" eaLnBrk="1" hangingPunct="1">
              <a:lnSpc>
                <a:spcPct val="140000"/>
              </a:lnSpc>
              <a:buFontTx/>
              <a:buNone/>
            </a:pPr>
            <a:r>
              <a:rPr lang="fa-IR" sz="2400" smtClean="0">
                <a:solidFill>
                  <a:srgbClr val="FF3300"/>
                </a:solidFill>
                <a:cs typeface="B Nazanin" pitchFamily="2" charset="-78"/>
              </a:rPr>
              <a:t>1982</a:t>
            </a:r>
            <a:r>
              <a:rPr lang="fa-IR" sz="2400" smtClean="0">
                <a:cs typeface="B Nazanin" pitchFamily="2" charset="-78"/>
              </a:rPr>
              <a:t>: اولین سیستم خبره تجاری در انتخاب قطعات برای سیستمهای رایانه ای</a:t>
            </a:r>
          </a:p>
          <a:p>
            <a:pPr marL="168275" indent="0" algn="justLow" rtl="1" eaLnBrk="1" hangingPunct="1">
              <a:lnSpc>
                <a:spcPct val="140000"/>
              </a:lnSpc>
              <a:buFontTx/>
              <a:buNone/>
            </a:pPr>
            <a:r>
              <a:rPr lang="fa-IR" sz="2400" smtClean="0">
                <a:solidFill>
                  <a:srgbClr val="FF3300"/>
                </a:solidFill>
                <a:cs typeface="B Nazanin" pitchFamily="2" charset="-78"/>
              </a:rPr>
              <a:t>1986</a:t>
            </a:r>
            <a:r>
              <a:rPr lang="fa-IR" sz="2400" smtClean="0">
                <a:cs typeface="B Nazanin" pitchFamily="2" charset="-78"/>
              </a:rPr>
              <a:t>: برگشت به شبکه های عصبی</a:t>
            </a:r>
          </a:p>
        </p:txBody>
      </p:sp>
      <p:sp>
        <p:nvSpPr>
          <p:cNvPr id="2662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en-US" sz="2400" smtClean="0">
                <a:cs typeface="B Nazanin" pitchFamily="2" charset="-78"/>
              </a:rPr>
              <a:t>AI</a:t>
            </a:r>
            <a:r>
              <a:rPr lang="fa-IR" sz="2400" smtClean="0">
                <a:cs typeface="B Nazanin" pitchFamily="2" charset="-78"/>
              </a:rPr>
              <a:t> به علم تبدیل می شود</a:t>
            </a:r>
          </a:p>
          <a:p>
            <a:pPr marL="168275" indent="0" algn="justLow" rtl="1" eaLnBrk="1" hangingPunct="1">
              <a:lnSpc>
                <a:spcPct val="140000"/>
              </a:lnSpc>
              <a:buFontTx/>
              <a:buNone/>
            </a:pPr>
            <a:r>
              <a:rPr lang="fa-IR" sz="2400" smtClean="0">
                <a:solidFill>
                  <a:srgbClr val="FF3300"/>
                </a:solidFill>
                <a:cs typeface="B Nazanin" pitchFamily="2" charset="-78"/>
              </a:rPr>
              <a:t>1987 تا کنون</a:t>
            </a:r>
            <a:r>
              <a:rPr lang="fa-IR" sz="2400" smtClean="0">
                <a:cs typeface="B Nazanin" pitchFamily="2" charset="-78"/>
              </a:rPr>
              <a:t>: تحولات عمده در </a:t>
            </a:r>
          </a:p>
          <a:p>
            <a:pPr lvl="1" algn="justLow" rtl="1" eaLnBrk="1" hangingPunct="1">
              <a:lnSpc>
                <a:spcPct val="140000"/>
              </a:lnSpc>
            </a:pPr>
            <a:r>
              <a:rPr lang="fa-IR" sz="2000" b="1" smtClean="0">
                <a:cs typeface="B Nazanin" pitchFamily="2" charset="-78"/>
              </a:rPr>
              <a:t>ربات ها</a:t>
            </a:r>
          </a:p>
          <a:p>
            <a:pPr lvl="1" algn="justLow" rtl="1" eaLnBrk="1" hangingPunct="1">
              <a:lnSpc>
                <a:spcPct val="140000"/>
              </a:lnSpc>
            </a:pPr>
            <a:r>
              <a:rPr lang="fa-IR" sz="2000" b="1" smtClean="0">
                <a:cs typeface="B Nazanin" pitchFamily="2" charset="-78"/>
              </a:rPr>
              <a:t>بینایی رایانه ای</a:t>
            </a:r>
          </a:p>
          <a:p>
            <a:pPr lvl="1" algn="justLow" rtl="1" eaLnBrk="1" hangingPunct="1">
              <a:lnSpc>
                <a:spcPct val="140000"/>
              </a:lnSpc>
            </a:pPr>
            <a:r>
              <a:rPr lang="fa-IR" sz="2000" b="1" smtClean="0">
                <a:cs typeface="B Nazanin" pitchFamily="2" charset="-78"/>
              </a:rPr>
              <a:t>یادگیری ماشینی</a:t>
            </a:r>
          </a:p>
          <a:p>
            <a:pPr lvl="1" algn="justLow" rtl="1" eaLnBrk="1" hangingPunct="1">
              <a:lnSpc>
                <a:spcPct val="140000"/>
              </a:lnSpc>
            </a:pPr>
            <a:r>
              <a:rPr lang="fa-IR" sz="2000" b="1" smtClean="0">
                <a:cs typeface="B Nazanin" pitchFamily="2" charset="-78"/>
              </a:rPr>
              <a:t>نمایش دانش</a:t>
            </a:r>
          </a:p>
        </p:txBody>
      </p:sp>
      <p:sp>
        <p:nvSpPr>
          <p:cNvPr id="2765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bwMode="auto">
          <a:prstGeom prst="rect">
            <a:avLst/>
          </a:prstGeom>
          <a:noFill/>
          <a:ln>
            <a:miter lim="800000"/>
            <a:headEnd/>
            <a:tailEnd/>
          </a:ln>
        </p:spPr>
        <p:txBody>
          <a:bodyPr/>
          <a:lstStyle/>
          <a:p>
            <a:pPr marL="168275" indent="0" algn="justLow" rtl="1" eaLnBrk="1" hangingPunct="1">
              <a:lnSpc>
                <a:spcPct val="140000"/>
              </a:lnSpc>
              <a:buFontTx/>
              <a:buNone/>
            </a:pPr>
            <a:r>
              <a:rPr lang="fa-IR" sz="2400" smtClean="0">
                <a:cs typeface="B Nazanin" pitchFamily="2" charset="-78"/>
              </a:rPr>
              <a:t>ظهور عامل های هوشمند</a:t>
            </a:r>
          </a:p>
          <a:p>
            <a:pPr marL="168275" indent="0" algn="justLow" rtl="1" eaLnBrk="1" hangingPunct="1">
              <a:lnSpc>
                <a:spcPct val="140000"/>
              </a:lnSpc>
              <a:buFontTx/>
              <a:buNone/>
            </a:pPr>
            <a:r>
              <a:rPr lang="fa-IR" sz="2400" smtClean="0">
                <a:solidFill>
                  <a:srgbClr val="FF3300"/>
                </a:solidFill>
                <a:cs typeface="B Nazanin" pitchFamily="2" charset="-78"/>
              </a:rPr>
              <a:t>1995 تا کنون</a:t>
            </a:r>
            <a:r>
              <a:rPr lang="fa-IR" sz="2400" smtClean="0">
                <a:cs typeface="B Nazanin" pitchFamily="2" charset="-78"/>
              </a:rPr>
              <a:t>: </a:t>
            </a:r>
          </a:p>
          <a:p>
            <a:pPr lvl="1" algn="justLow" rtl="1" eaLnBrk="1" hangingPunct="1">
              <a:lnSpc>
                <a:spcPct val="140000"/>
              </a:lnSpc>
            </a:pPr>
            <a:r>
              <a:rPr lang="fa-IR" sz="2000" b="1" smtClean="0">
                <a:cs typeface="B Nazanin" pitchFamily="2" charset="-78"/>
              </a:rPr>
              <a:t>اینترنت یکی از بهترین محیطها برای عامل های هوشمند است.</a:t>
            </a:r>
          </a:p>
        </p:txBody>
      </p:sp>
      <p:sp>
        <p:nvSpPr>
          <p:cNvPr id="2867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4000" smtClean="0">
                <a:solidFill>
                  <a:schemeClr val="tx1"/>
                </a:solidFill>
                <a:cs typeface="B Titr" pitchFamily="2" charset="-78"/>
              </a:rPr>
              <a:t>تاریخچه هوش مصنوعی</a:t>
            </a:r>
            <a:endParaRPr lang="en-US" sz="40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bwMode="auto">
          <a:prstGeom prst="rect">
            <a:avLst/>
          </a:prstGeom>
          <a:noFill/>
          <a:ln>
            <a:miter lim="800000"/>
            <a:headEnd/>
            <a:tailEnd/>
          </a:ln>
        </p:spPr>
        <p:txBody>
          <a:bodyPr>
            <a:normAutofit fontScale="92500" lnSpcReduction="10000"/>
          </a:bodyPr>
          <a:lstStyle/>
          <a:p>
            <a:pPr indent="282575" algn="r" rtl="1" eaLnBrk="1" hangingPunct="1">
              <a:lnSpc>
                <a:spcPct val="150000"/>
              </a:lnSpc>
              <a:spcBef>
                <a:spcPct val="0"/>
              </a:spcBef>
              <a:buFontTx/>
              <a:buNone/>
            </a:pPr>
            <a:r>
              <a:rPr lang="fa-IR" sz="2000" b="1" smtClean="0">
                <a:cs typeface="B Nazanin" pitchFamily="2" charset="-78"/>
              </a:rPr>
              <a:t>با وجودی که برآورده سازی نیازهای صنایع نظامی، مهم</a:t>
            </a:r>
            <a:r>
              <a:rPr lang="fa-IR" sz="2000" b="1" smtClean="0"/>
              <a:t>‌</a:t>
            </a:r>
            <a:r>
              <a:rPr lang="fa-IR" sz="2000" b="1" smtClean="0">
                <a:cs typeface="B Nazanin" pitchFamily="2" charset="-78"/>
              </a:rPr>
              <a:t>ترین عامل توسعه و رشد هوش مصنوعی بوده</a:t>
            </a:r>
            <a:r>
              <a:rPr lang="fa-IR" sz="2000" b="1" smtClean="0"/>
              <a:t>‌</a:t>
            </a:r>
            <a:r>
              <a:rPr lang="fa-IR" sz="2000" b="1" smtClean="0">
                <a:cs typeface="B Nazanin" pitchFamily="2" charset="-78"/>
              </a:rPr>
              <a:t>است، هم اکنون از فراورده</a:t>
            </a:r>
            <a:r>
              <a:rPr lang="fa-IR" sz="2000" b="1" smtClean="0"/>
              <a:t>‌</a:t>
            </a:r>
            <a:r>
              <a:rPr lang="fa-IR" sz="2000" b="1" smtClean="0">
                <a:cs typeface="B Nazanin" pitchFamily="2" charset="-78"/>
              </a:rPr>
              <a:t>های این شاخه از علوم در </a:t>
            </a:r>
          </a:p>
          <a:p>
            <a:pPr indent="282575" algn="r" rtl="1" eaLnBrk="1" hangingPunct="1">
              <a:lnSpc>
                <a:spcPct val="150000"/>
              </a:lnSpc>
              <a:spcBef>
                <a:spcPct val="0"/>
              </a:spcBef>
            </a:pPr>
            <a:r>
              <a:rPr lang="fa-IR" sz="2000" b="1" smtClean="0">
                <a:cs typeface="B Nazanin" pitchFamily="2" charset="-78"/>
              </a:rPr>
              <a:t>صنایع پزشکی</a:t>
            </a:r>
          </a:p>
          <a:p>
            <a:pPr indent="282575" algn="r" rtl="1" eaLnBrk="1" hangingPunct="1">
              <a:lnSpc>
                <a:spcPct val="150000"/>
              </a:lnSpc>
              <a:spcBef>
                <a:spcPct val="0"/>
              </a:spcBef>
            </a:pPr>
            <a:r>
              <a:rPr lang="fa-IR" sz="2000" b="1" smtClean="0">
                <a:cs typeface="B Nazanin" pitchFamily="2" charset="-78"/>
              </a:rPr>
              <a:t>رباتیک</a:t>
            </a:r>
          </a:p>
          <a:p>
            <a:pPr indent="282575" algn="r" rtl="1" eaLnBrk="1" hangingPunct="1">
              <a:lnSpc>
                <a:spcPct val="150000"/>
              </a:lnSpc>
              <a:spcBef>
                <a:spcPct val="0"/>
              </a:spcBef>
            </a:pPr>
            <a:r>
              <a:rPr lang="fa-IR" sz="2000" b="1" smtClean="0">
                <a:cs typeface="B Nazanin" pitchFamily="2" charset="-78"/>
              </a:rPr>
              <a:t>پیش بینی وضع هوا</a:t>
            </a:r>
          </a:p>
          <a:p>
            <a:pPr indent="282575" algn="r" rtl="1" eaLnBrk="1" hangingPunct="1">
              <a:lnSpc>
                <a:spcPct val="150000"/>
              </a:lnSpc>
              <a:spcBef>
                <a:spcPct val="0"/>
              </a:spcBef>
            </a:pPr>
            <a:r>
              <a:rPr lang="fa-IR" sz="2000" b="1" smtClean="0">
                <a:cs typeface="B Nazanin" pitchFamily="2" charset="-78"/>
              </a:rPr>
              <a:t>نقشه</a:t>
            </a:r>
            <a:r>
              <a:rPr lang="fa-IR" sz="2000" b="1" smtClean="0"/>
              <a:t>‌</a:t>
            </a:r>
            <a:r>
              <a:rPr lang="fa-IR" sz="2000" b="1" smtClean="0">
                <a:cs typeface="B Nazanin" pitchFamily="2" charset="-78"/>
              </a:rPr>
              <a:t>برداری و شناسایی عوارض</a:t>
            </a:r>
          </a:p>
          <a:p>
            <a:pPr indent="282575" algn="r" rtl="1" eaLnBrk="1" hangingPunct="1">
              <a:lnSpc>
                <a:spcPct val="150000"/>
              </a:lnSpc>
              <a:spcBef>
                <a:spcPct val="0"/>
              </a:spcBef>
            </a:pPr>
            <a:r>
              <a:rPr lang="fa-IR" sz="2000" b="1" smtClean="0">
                <a:cs typeface="B Nazanin" pitchFamily="2" charset="-78"/>
              </a:rPr>
              <a:t>تشخیص صدا</a:t>
            </a:r>
          </a:p>
          <a:p>
            <a:pPr indent="282575" algn="r" rtl="1" eaLnBrk="1" hangingPunct="1">
              <a:lnSpc>
                <a:spcPct val="150000"/>
              </a:lnSpc>
              <a:spcBef>
                <a:spcPct val="0"/>
              </a:spcBef>
            </a:pPr>
            <a:r>
              <a:rPr lang="fa-IR" sz="2000" b="1" smtClean="0">
                <a:cs typeface="B Nazanin" pitchFamily="2" charset="-78"/>
              </a:rPr>
              <a:t>تشخیص گفتار</a:t>
            </a:r>
          </a:p>
          <a:p>
            <a:pPr indent="282575" algn="r" rtl="1" eaLnBrk="1" hangingPunct="1">
              <a:lnSpc>
                <a:spcPct val="150000"/>
              </a:lnSpc>
              <a:spcBef>
                <a:spcPct val="0"/>
              </a:spcBef>
            </a:pPr>
            <a:r>
              <a:rPr lang="fa-IR" sz="2000" b="1" smtClean="0">
                <a:cs typeface="B Nazanin" pitchFamily="2" charset="-78"/>
              </a:rPr>
              <a:t>دست خط</a:t>
            </a:r>
          </a:p>
          <a:p>
            <a:pPr indent="282575" algn="r" rtl="1" eaLnBrk="1" hangingPunct="1">
              <a:lnSpc>
                <a:spcPct val="150000"/>
              </a:lnSpc>
              <a:spcBef>
                <a:spcPct val="0"/>
              </a:spcBef>
            </a:pPr>
            <a:r>
              <a:rPr lang="fa-IR" sz="2000" b="1" smtClean="0">
                <a:cs typeface="B Nazanin" pitchFamily="2" charset="-78"/>
              </a:rPr>
              <a:t>بازی</a:t>
            </a:r>
            <a:r>
              <a:rPr lang="fa-IR" sz="2000" b="1" smtClean="0"/>
              <a:t>‌</a:t>
            </a:r>
            <a:r>
              <a:rPr lang="fa-IR" sz="2000" b="1" smtClean="0">
                <a:cs typeface="B Nazanin" pitchFamily="2" charset="-78"/>
              </a:rPr>
              <a:t>ها</a:t>
            </a:r>
          </a:p>
          <a:p>
            <a:pPr indent="282575" algn="r" rtl="1" eaLnBrk="1" hangingPunct="1">
              <a:lnSpc>
                <a:spcPct val="120000"/>
              </a:lnSpc>
              <a:spcBef>
                <a:spcPct val="0"/>
              </a:spcBef>
            </a:pPr>
            <a:r>
              <a:rPr lang="fa-IR" sz="2000" b="1" smtClean="0">
                <a:cs typeface="B Nazanin" pitchFamily="2" charset="-78"/>
              </a:rPr>
              <a:t>نرم افزارهای رایانه</a:t>
            </a:r>
            <a:r>
              <a:rPr lang="fa-IR" sz="2000" b="1" smtClean="0"/>
              <a:t>‌</a:t>
            </a:r>
            <a:r>
              <a:rPr lang="fa-IR" sz="2000" b="1" smtClean="0">
                <a:cs typeface="B Nazanin" pitchFamily="2" charset="-78"/>
              </a:rPr>
              <a:t>ای استفاده می</a:t>
            </a:r>
            <a:r>
              <a:rPr lang="fa-IR" sz="2000" b="1" smtClean="0"/>
              <a:t>‌</a:t>
            </a:r>
            <a:r>
              <a:rPr lang="fa-IR" sz="2000" b="1" smtClean="0">
                <a:cs typeface="B Nazanin" pitchFamily="2" charset="-78"/>
              </a:rPr>
              <a:t>شود.</a:t>
            </a:r>
          </a:p>
        </p:txBody>
      </p:sp>
      <p:sp>
        <p:nvSpPr>
          <p:cNvPr id="2969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کاربرد هوش مصنوعی</a:t>
            </a:r>
            <a:endParaRPr lang="en-US" sz="3600" smtClean="0">
              <a:solidFill>
                <a:schemeClr val="tx1"/>
              </a:solidFill>
              <a:cs typeface="B Titr" pitchFamily="2" charset="-78"/>
            </a:endParaRPr>
          </a:p>
        </p:txBody>
      </p:sp>
      <p:sp>
        <p:nvSpPr>
          <p:cNvPr id="29700" name="AutoShape 6"/>
          <p:cNvSpPr>
            <a:spLocks noChangeArrowheads="1"/>
          </p:cNvSpPr>
          <p:nvPr/>
        </p:nvSpPr>
        <p:spPr bwMode="auto">
          <a:xfrm>
            <a:off x="228600" y="2895600"/>
            <a:ext cx="5562600" cy="3733800"/>
          </a:xfrm>
          <a:prstGeom prst="irregularSeal2">
            <a:avLst/>
          </a:prstGeom>
          <a:solidFill>
            <a:srgbClr val="CCCCE6"/>
          </a:solidFill>
          <a:ln w="9525">
            <a:solidFill>
              <a:srgbClr val="FF3300"/>
            </a:solidFill>
            <a:miter lim="800000"/>
            <a:headEnd/>
            <a:tailEnd/>
          </a:ln>
        </p:spPr>
        <p:txBody>
          <a:bodyPr wrap="none" anchor="ctr"/>
          <a:lstStyle/>
          <a:p>
            <a:pPr algn="ctr"/>
            <a:r>
              <a:rPr lang="fa-IR" sz="2400" b="1">
                <a:solidFill>
                  <a:srgbClr val="FF3300"/>
                </a:solidFill>
                <a:cs typeface="B Traffic" pitchFamily="2" charset="-78"/>
              </a:rPr>
              <a:t>اینترنت و تجارت الکترونیکی</a:t>
            </a:r>
            <a:endParaRPr lang="en-US" sz="2400" b="1">
              <a:solidFill>
                <a:srgbClr val="FF3300"/>
              </a:solidFill>
              <a:cs typeface="B Traffic"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bwMode="auto">
          <a:prstGeom prst="rect">
            <a:avLst/>
          </a:prstGeom>
          <a:noFill/>
          <a:ln>
            <a:miter lim="800000"/>
            <a:headEnd/>
            <a:tailEnd/>
          </a:ln>
        </p:spPr>
        <p:txBody>
          <a:bodyPr/>
          <a:lstStyle/>
          <a:p>
            <a:pPr indent="-4763" algn="r" rtl="1" eaLnBrk="1" hangingPunct="1">
              <a:lnSpc>
                <a:spcPct val="80000"/>
              </a:lnSpc>
            </a:pPr>
            <a:r>
              <a:rPr lang="ar-SA" sz="2400" b="1" smtClean="0">
                <a:cs typeface="B Nazanin" pitchFamily="2" charset="-78"/>
              </a:rPr>
              <a:t> در خیابانی 5 خانه در 5 رنگ متفاوت وجود دارد</a:t>
            </a:r>
          </a:p>
          <a:p>
            <a:pPr indent="-4763" algn="r" rtl="1" eaLnBrk="1" hangingPunct="1">
              <a:lnSpc>
                <a:spcPct val="80000"/>
              </a:lnSpc>
            </a:pPr>
            <a:r>
              <a:rPr lang="fa-IR" sz="2400" b="1" smtClean="0">
                <a:cs typeface="B Nazanin" pitchFamily="2" charset="-78"/>
              </a:rPr>
              <a:t> </a:t>
            </a:r>
            <a:r>
              <a:rPr lang="ar-SA" sz="2400" b="1" smtClean="0">
                <a:cs typeface="B Nazanin" pitchFamily="2" charset="-78"/>
              </a:rPr>
              <a:t>در هر یک از این خانه ها یک نفر با ملیتی متفاوت از دیگران زندگی می کند</a:t>
            </a:r>
          </a:p>
          <a:p>
            <a:pPr indent="-4763" algn="r" rtl="1" eaLnBrk="1" hangingPunct="1">
              <a:lnSpc>
                <a:spcPct val="80000"/>
              </a:lnSpc>
            </a:pPr>
            <a:r>
              <a:rPr lang="ar-SA" sz="2400" b="1" smtClean="0">
                <a:cs typeface="B Nazanin" pitchFamily="2" charset="-78"/>
              </a:rPr>
              <a:t> این 5 صاحبخانه هر کدام نوشیدنی متفاوت می نوشند ، سیگار متفاوت می کشند! ، و حیوان خانگی متفاوت نگهداری می کنند</a:t>
            </a:r>
            <a:endParaRPr lang="fa-IR" sz="2400" b="1" smtClean="0">
              <a:cs typeface="B Nazanin" pitchFamily="2" charset="-78"/>
            </a:endParaRPr>
          </a:p>
          <a:p>
            <a:pPr indent="-4763" algn="r" rtl="1" eaLnBrk="1" hangingPunct="1">
              <a:lnSpc>
                <a:spcPct val="80000"/>
              </a:lnSpc>
              <a:buFontTx/>
              <a:buNone/>
            </a:pPr>
            <a:endParaRPr lang="ar-SA" sz="2400" b="1" smtClean="0">
              <a:cs typeface="B Nazanin" pitchFamily="2" charset="-78"/>
            </a:endParaRPr>
          </a:p>
          <a:p>
            <a:pPr indent="-4763" algn="r" rtl="1" eaLnBrk="1" hangingPunct="1">
              <a:lnSpc>
                <a:spcPct val="80000"/>
              </a:lnSpc>
              <a:buFontTx/>
              <a:buNone/>
            </a:pPr>
            <a:r>
              <a:rPr lang="ar-SA" sz="2400" b="1" smtClean="0">
                <a:solidFill>
                  <a:srgbClr val="1108C4"/>
                </a:solidFill>
                <a:cs typeface="B Nazanin" pitchFamily="2" charset="-78"/>
              </a:rPr>
              <a:t>سوال : با توجه به حقایق زیر کدامیک از آنها در خانه، ماهی نگه می دارد؟؟؟</a:t>
            </a:r>
            <a:endParaRPr lang="fa-IR" sz="2400" b="1" smtClean="0">
              <a:solidFill>
                <a:srgbClr val="1108C4"/>
              </a:solidFill>
              <a:cs typeface="B Nazanin" pitchFamily="2" charset="-78"/>
            </a:endParaRPr>
          </a:p>
          <a:p>
            <a:pPr indent="-4763" algn="r" rtl="1" eaLnBrk="1" hangingPunct="1">
              <a:lnSpc>
                <a:spcPct val="80000"/>
              </a:lnSpc>
              <a:buFontTx/>
              <a:buNone/>
            </a:pPr>
            <a:endParaRPr lang="fa-IR" sz="2400" b="1" smtClean="0">
              <a:solidFill>
                <a:srgbClr val="1108C4"/>
              </a:solidFill>
              <a:cs typeface="B Nazanin" pitchFamily="2" charset="-78"/>
            </a:endParaRPr>
          </a:p>
          <a:p>
            <a:pPr indent="-4763" algn="r" rtl="1" eaLnBrk="1" hangingPunct="1">
              <a:lnSpc>
                <a:spcPct val="80000"/>
              </a:lnSpc>
              <a:buFontTx/>
              <a:buNone/>
            </a:pPr>
            <a:r>
              <a:rPr lang="fa-IR" sz="2400" b="1" smtClean="0">
                <a:cs typeface="B Nazanin" pitchFamily="2" charset="-78"/>
              </a:rPr>
              <a:t>۱) </a:t>
            </a:r>
            <a:r>
              <a:rPr lang="ar-SA" sz="2400" b="1" smtClean="0">
                <a:cs typeface="B Nazanin" pitchFamily="2" charset="-78"/>
              </a:rPr>
              <a:t>مرد انگلیسی در خانه قرمز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۲) </a:t>
            </a:r>
            <a:r>
              <a:rPr lang="ar-SA" sz="2400" b="1" smtClean="0">
                <a:cs typeface="B Nazanin" pitchFamily="2" charset="-78"/>
              </a:rPr>
              <a:t>مرد سوئدی، یک سگ دارد.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۳) </a:t>
            </a:r>
            <a:r>
              <a:rPr lang="ar-SA" sz="2400" b="1" smtClean="0">
                <a:cs typeface="B Nazanin" pitchFamily="2" charset="-78"/>
              </a:rPr>
              <a:t>مرد دانمارکی چای می نوشد.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۴) </a:t>
            </a:r>
            <a:r>
              <a:rPr lang="ar-SA" sz="2400" b="1" smtClean="0">
                <a:cs typeface="B Nazanin" pitchFamily="2" charset="-78"/>
              </a:rPr>
              <a:t>خانه سبز رنگ در سمت چپ خانه سفید قرار دارد.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۵) </a:t>
            </a:r>
            <a:r>
              <a:rPr lang="ar-SA" sz="2400" b="1" smtClean="0">
                <a:cs typeface="B Nazanin" pitchFamily="2" charset="-78"/>
              </a:rPr>
              <a:t>صاحبخانه خانه سبز، قهوه می نوشد.</a:t>
            </a:r>
            <a:endParaRPr lang="fa-IR" sz="2400" b="1" smtClean="0">
              <a:cs typeface="B Nazanin" pitchFamily="2" charset="-78"/>
            </a:endParaRPr>
          </a:p>
        </p:txBody>
      </p:sp>
      <p:sp>
        <p:nvSpPr>
          <p:cNvPr id="30722"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معمای البرت انیشتین</a:t>
            </a:r>
            <a:endParaRPr lang="en-US" sz="36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bwMode="auto">
          <a:prstGeom prst="rect">
            <a:avLst/>
          </a:prstGeom>
          <a:noFill/>
          <a:ln>
            <a:miter lim="800000"/>
            <a:headEnd/>
            <a:tailEnd/>
          </a:ln>
        </p:spPr>
        <p:txBody>
          <a:bodyPr>
            <a:normAutofit lnSpcReduction="10000"/>
          </a:bodyPr>
          <a:lstStyle/>
          <a:p>
            <a:pPr indent="-4763" algn="r" rtl="1" eaLnBrk="1" hangingPunct="1">
              <a:lnSpc>
                <a:spcPct val="80000"/>
              </a:lnSpc>
              <a:buFontTx/>
              <a:buNone/>
            </a:pPr>
            <a:r>
              <a:rPr lang="fa-IR" sz="2400" b="1" smtClean="0">
                <a:cs typeface="B Nazanin" pitchFamily="2" charset="-78"/>
              </a:rPr>
              <a:t>۶) </a:t>
            </a:r>
            <a:r>
              <a:rPr lang="ar-SA" sz="2400" b="1" smtClean="0">
                <a:cs typeface="B Nazanin" pitchFamily="2" charset="-78"/>
              </a:rPr>
              <a:t>شخصی که سیگار </a:t>
            </a:r>
            <a:r>
              <a:rPr lang="en-US" sz="2400" b="1" smtClean="0">
                <a:cs typeface="B Nazanin" pitchFamily="2" charset="-78"/>
              </a:rPr>
              <a:t>Pall Mall</a:t>
            </a:r>
            <a:r>
              <a:rPr lang="ar-SA" sz="2400" b="1" smtClean="0">
                <a:cs typeface="B Nazanin" pitchFamily="2" charset="-78"/>
              </a:rPr>
              <a:t> می کشد پرنده پرورش می دهد.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۷) </a:t>
            </a:r>
            <a:r>
              <a:rPr lang="ar-SA" sz="2400" b="1" smtClean="0">
                <a:cs typeface="B Nazanin" pitchFamily="2" charset="-78"/>
              </a:rPr>
              <a:t>صاحب خانه زرد، سیگار </a:t>
            </a:r>
            <a:r>
              <a:rPr lang="en-US" sz="2400" b="1" smtClean="0">
                <a:cs typeface="B Nazanin" pitchFamily="2" charset="-78"/>
              </a:rPr>
              <a:t>Dunhill</a:t>
            </a:r>
            <a:r>
              <a:rPr lang="ar-SA" sz="2400" b="1" smtClean="0">
                <a:cs typeface="B Nazanin" pitchFamily="2" charset="-78"/>
              </a:rPr>
              <a:t> می کشد.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۸) </a:t>
            </a:r>
            <a:r>
              <a:rPr lang="ar-SA" sz="2400" b="1" smtClean="0">
                <a:cs typeface="B Nazanin" pitchFamily="2" charset="-78"/>
              </a:rPr>
              <a:t>مردی که در خانه وسطی زندگی میکند، شیر می نوشد.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۹) </a:t>
            </a:r>
            <a:r>
              <a:rPr lang="ar-SA" sz="2400" b="1" smtClean="0">
                <a:cs typeface="B Nazanin" pitchFamily="2" charset="-78"/>
              </a:rPr>
              <a:t>مرد نروژی، در اولین خانه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۱۰) </a:t>
            </a:r>
            <a:r>
              <a:rPr lang="ar-SA" sz="2400" b="1" smtClean="0">
                <a:cs typeface="B Nazanin" pitchFamily="2" charset="-78"/>
              </a:rPr>
              <a:t>مردی که سیگار </a:t>
            </a:r>
            <a:r>
              <a:rPr lang="en-US" sz="2400" b="1" smtClean="0">
                <a:cs typeface="B Nazanin" pitchFamily="2" charset="-78"/>
              </a:rPr>
              <a:t>Blends</a:t>
            </a:r>
            <a:r>
              <a:rPr lang="ar-SA" sz="2400" b="1" smtClean="0">
                <a:cs typeface="B Nazanin" pitchFamily="2" charset="-78"/>
              </a:rPr>
              <a:t> می کشد در کنار مردی که گربه نگه می دارد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۱۱) </a:t>
            </a:r>
            <a:r>
              <a:rPr lang="ar-SA" sz="2400" b="1" smtClean="0">
                <a:cs typeface="B Nazanin" pitchFamily="2" charset="-78"/>
              </a:rPr>
              <a:t>مردی که اسب نگهداری می کند، کنار مردی که سیگار </a:t>
            </a:r>
            <a:r>
              <a:rPr lang="en-US" sz="2400" b="1" smtClean="0">
                <a:cs typeface="B Nazanin" pitchFamily="2" charset="-78"/>
              </a:rPr>
              <a:t>Dunhill</a:t>
            </a:r>
            <a:r>
              <a:rPr lang="ar-SA" sz="2400" b="1" smtClean="0">
                <a:cs typeface="B Nazanin" pitchFamily="2" charset="-78"/>
              </a:rPr>
              <a:t> می کشد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۱۲) </a:t>
            </a:r>
            <a:r>
              <a:rPr lang="ar-SA" sz="2400" b="1" smtClean="0">
                <a:cs typeface="B Nazanin" pitchFamily="2" charset="-78"/>
              </a:rPr>
              <a:t>مردی که سیگار </a:t>
            </a:r>
            <a:r>
              <a:rPr lang="en-US" sz="2400" b="1" smtClean="0">
                <a:cs typeface="B Nazanin" pitchFamily="2" charset="-78"/>
              </a:rPr>
              <a:t>Blue Master</a:t>
            </a:r>
            <a:r>
              <a:rPr lang="ar-SA" sz="2400" b="1" smtClean="0">
                <a:cs typeface="B Nazanin" pitchFamily="2" charset="-78"/>
              </a:rPr>
              <a:t> می کشد، آبجو می نوشد. </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۱۳) </a:t>
            </a:r>
            <a:r>
              <a:rPr lang="ar-SA" sz="2400" b="1" smtClean="0">
                <a:cs typeface="B Nazanin" pitchFamily="2" charset="-78"/>
              </a:rPr>
              <a:t>مرد آلمانی سیگار </a:t>
            </a:r>
            <a:r>
              <a:rPr lang="en-US" sz="2400" b="1" smtClean="0">
                <a:cs typeface="B Nazanin" pitchFamily="2" charset="-78"/>
              </a:rPr>
              <a:t>Prince</a:t>
            </a:r>
            <a:r>
              <a:rPr lang="ar-SA" sz="2400" b="1" smtClean="0">
                <a:cs typeface="B Nazanin" pitchFamily="2" charset="-78"/>
              </a:rPr>
              <a:t> می کشد.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۱۴) </a:t>
            </a:r>
            <a:r>
              <a:rPr lang="ar-SA" sz="2400" b="1" smtClean="0">
                <a:cs typeface="B Nazanin" pitchFamily="2" charset="-78"/>
              </a:rPr>
              <a:t>مرد نروژی کنار خانه آبی زندگی می کند.</a:t>
            </a:r>
            <a:endParaRPr lang="fa-IR" sz="2400" b="1" smtClean="0">
              <a:cs typeface="B Nazanin" pitchFamily="2" charset="-78"/>
            </a:endParaRPr>
          </a:p>
          <a:p>
            <a:pPr indent="-4763" algn="r" rtl="1" eaLnBrk="1" hangingPunct="1">
              <a:lnSpc>
                <a:spcPct val="80000"/>
              </a:lnSpc>
              <a:buFontTx/>
              <a:buNone/>
            </a:pPr>
            <a:r>
              <a:rPr lang="fa-IR" sz="2400" b="1" smtClean="0">
                <a:cs typeface="B Nazanin" pitchFamily="2" charset="-78"/>
              </a:rPr>
              <a:t>۱۵) </a:t>
            </a:r>
            <a:r>
              <a:rPr lang="ar-SA" sz="2400" b="1" smtClean="0">
                <a:cs typeface="B Nazanin" pitchFamily="2" charset="-78"/>
              </a:rPr>
              <a:t>مردی که سیگار </a:t>
            </a:r>
            <a:r>
              <a:rPr lang="en-US" sz="2400" b="1" smtClean="0">
                <a:cs typeface="B Nazanin" pitchFamily="2" charset="-78"/>
              </a:rPr>
              <a:t>Blends</a:t>
            </a:r>
            <a:r>
              <a:rPr lang="ar-SA" sz="2400" b="1" smtClean="0">
                <a:cs typeface="B Nazanin" pitchFamily="2" charset="-78"/>
              </a:rPr>
              <a:t> می کشد همسایه ای دارد که آب می نوشد</a:t>
            </a:r>
          </a:p>
          <a:p>
            <a:pPr indent="-4763" algn="r" rtl="1" eaLnBrk="1" hangingPunct="1">
              <a:lnSpc>
                <a:spcPct val="80000"/>
              </a:lnSpc>
              <a:buFontTx/>
              <a:buNone/>
            </a:pPr>
            <a:r>
              <a:rPr lang="ar-SA" sz="2400" b="1" smtClean="0">
                <a:cs typeface="B Nazanin" pitchFamily="2" charset="-78"/>
              </a:rPr>
              <a:t>آلبرت انیشتین این معما را در قرن نوزدهم میلادی نوشت ، آیا شما می توانید جواب آنرا بدست آورید؟؟؟؟</a:t>
            </a:r>
            <a:r>
              <a:rPr lang="en-US" sz="2400" b="1" smtClean="0">
                <a:cs typeface="B Nazanin" pitchFamily="2" charset="-78"/>
              </a:rPr>
              <a:t> </a:t>
            </a:r>
            <a:endParaRPr lang="fa-IR" sz="2400" b="1" smtClean="0">
              <a:cs typeface="B Nazanin" pitchFamily="2" charset="-78"/>
            </a:endParaRPr>
          </a:p>
        </p:txBody>
      </p:sp>
      <p:sp>
        <p:nvSpPr>
          <p:cNvPr id="317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معمای البرت انیشتین</a:t>
            </a:r>
            <a:endParaRPr lang="en-US" sz="3600" smtClean="0">
              <a:solidFill>
                <a:schemeClr val="tx1"/>
              </a:solidFill>
              <a:cs typeface="B Tit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7" name="Rectangle 3"/>
          <p:cNvSpPr>
            <a:spLocks noGrp="1" noChangeArrowheads="1"/>
          </p:cNvSpPr>
          <p:nvPr>
            <p:ph idx="1"/>
          </p:nvPr>
        </p:nvSpPr>
        <p:spPr bwMode="auto">
          <a:prstGeom prst="rect">
            <a:avLst/>
          </a:prstGeom>
          <a:noFill/>
          <a:ln>
            <a:miter lim="800000"/>
            <a:headEnd/>
            <a:tailEnd/>
          </a:ln>
        </p:spPr>
        <p:txBody>
          <a:bodyPr/>
          <a:lstStyle/>
          <a:p>
            <a:pPr algn="r" rtl="1" eaLnBrk="1" hangingPunct="1">
              <a:lnSpc>
                <a:spcPct val="90000"/>
              </a:lnSpc>
            </a:pPr>
            <a:r>
              <a:rPr lang="fa-IR" sz="2400" b="1" dirty="0" smtClean="0">
                <a:solidFill>
                  <a:srgbClr val="00007D"/>
                </a:solidFill>
                <a:cs typeface="B Nazanin" pitchFamily="2" charset="-78"/>
              </a:rPr>
              <a:t>هوش مصنوعی چیست؟ مبانی و تاریخچه هوش مصنوعی</a:t>
            </a:r>
          </a:p>
          <a:p>
            <a:pPr algn="r" rtl="1" eaLnBrk="1" hangingPunct="1">
              <a:lnSpc>
                <a:spcPct val="90000"/>
              </a:lnSpc>
            </a:pPr>
            <a:r>
              <a:rPr lang="fa-IR" sz="2400" b="1" dirty="0" smtClean="0">
                <a:solidFill>
                  <a:srgbClr val="00007D"/>
                </a:solidFill>
                <a:cs typeface="B Nazanin" pitchFamily="2" charset="-78"/>
              </a:rPr>
              <a:t>عاملهای هوشمند</a:t>
            </a:r>
          </a:p>
          <a:p>
            <a:pPr algn="r" rtl="1" eaLnBrk="1" hangingPunct="1">
              <a:lnSpc>
                <a:spcPct val="90000"/>
              </a:lnSpc>
            </a:pPr>
            <a:r>
              <a:rPr lang="fa-IR" sz="2400" b="1" dirty="0" smtClean="0">
                <a:solidFill>
                  <a:srgbClr val="00007D"/>
                </a:solidFill>
                <a:cs typeface="B Nazanin" pitchFamily="2" charset="-78"/>
              </a:rPr>
              <a:t>حل مساله</a:t>
            </a:r>
          </a:p>
          <a:p>
            <a:pPr algn="r" rtl="1" eaLnBrk="1" hangingPunct="1">
              <a:lnSpc>
                <a:spcPct val="90000"/>
              </a:lnSpc>
            </a:pPr>
            <a:r>
              <a:rPr lang="fa-IR" sz="2400" b="1" dirty="0" smtClean="0">
                <a:solidFill>
                  <a:srgbClr val="00007D"/>
                </a:solidFill>
                <a:cs typeface="B Nazanin" pitchFamily="2" charset="-78"/>
              </a:rPr>
              <a:t>روشهای جست و جو</a:t>
            </a:r>
          </a:p>
          <a:p>
            <a:pPr algn="r" rtl="1" eaLnBrk="1" hangingPunct="1">
              <a:lnSpc>
                <a:spcPct val="90000"/>
              </a:lnSpc>
            </a:pPr>
            <a:r>
              <a:rPr lang="fa-IR" sz="2400" b="1" dirty="0" smtClean="0">
                <a:solidFill>
                  <a:srgbClr val="00007D"/>
                </a:solidFill>
                <a:cs typeface="B Nazanin" pitchFamily="2" charset="-78"/>
              </a:rPr>
              <a:t>مساله های ارضای محدودیت</a:t>
            </a:r>
            <a:endParaRPr lang="en-US" sz="2400" b="1" dirty="0" smtClean="0">
              <a:solidFill>
                <a:srgbClr val="00007D"/>
              </a:solidFill>
              <a:cs typeface="B Nazanin" pitchFamily="2" charset="-78"/>
            </a:endParaRPr>
          </a:p>
          <a:p>
            <a:pPr algn="r" rtl="1" eaLnBrk="1" hangingPunct="1">
              <a:lnSpc>
                <a:spcPct val="90000"/>
              </a:lnSpc>
            </a:pPr>
            <a:r>
              <a:rPr lang="fa-IR" sz="2400" b="1" dirty="0" smtClean="0">
                <a:solidFill>
                  <a:srgbClr val="00007D"/>
                </a:solidFill>
                <a:cs typeface="B Nazanin" pitchFamily="2" charset="-78"/>
              </a:rPr>
              <a:t>تئوری بازی (جست و جوی خصمانه)</a:t>
            </a:r>
          </a:p>
          <a:p>
            <a:pPr algn="r" rtl="1" eaLnBrk="1" hangingPunct="1">
              <a:lnSpc>
                <a:spcPct val="90000"/>
              </a:lnSpc>
            </a:pPr>
            <a:r>
              <a:rPr lang="fa-IR" sz="2400" b="1" dirty="0" smtClean="0">
                <a:solidFill>
                  <a:srgbClr val="00007D"/>
                </a:solidFill>
                <a:cs typeface="B Nazanin" pitchFamily="2" charset="-78"/>
              </a:rPr>
              <a:t>عاملهای مبتنی بر دانش، نمایش منطق، استدلال</a:t>
            </a:r>
          </a:p>
          <a:p>
            <a:pPr algn="r" rtl="1" eaLnBrk="1" hangingPunct="1">
              <a:lnSpc>
                <a:spcPct val="90000"/>
              </a:lnSpc>
            </a:pPr>
            <a:r>
              <a:rPr lang="fa-IR" sz="2400" b="1" dirty="0" smtClean="0">
                <a:solidFill>
                  <a:srgbClr val="00007D"/>
                </a:solidFill>
                <a:cs typeface="B Nazanin" pitchFamily="2" charset="-78"/>
              </a:rPr>
              <a:t>منطق رتبه اول، استنتاج، نمایش دانش</a:t>
            </a:r>
          </a:p>
          <a:p>
            <a:pPr algn="r" rtl="1" eaLnBrk="1" hangingPunct="1">
              <a:lnSpc>
                <a:spcPct val="90000"/>
              </a:lnSpc>
            </a:pPr>
            <a:r>
              <a:rPr lang="fa-IR" sz="2400" b="1" dirty="0" smtClean="0">
                <a:solidFill>
                  <a:srgbClr val="00007D"/>
                </a:solidFill>
                <a:cs typeface="B Nazanin" pitchFamily="2" charset="-78"/>
              </a:rPr>
              <a:t>معرفی و آموزش زبان </a:t>
            </a:r>
            <a:r>
              <a:rPr lang="en-US" sz="2400" b="1" dirty="0" smtClean="0">
                <a:solidFill>
                  <a:srgbClr val="00007D"/>
                </a:solidFill>
                <a:cs typeface="B Nazanin" pitchFamily="2" charset="-78"/>
              </a:rPr>
              <a:t>Prolog</a:t>
            </a:r>
            <a:endParaRPr lang="fa-IR" sz="2400" b="1" dirty="0" smtClean="0">
              <a:solidFill>
                <a:srgbClr val="00007D"/>
              </a:solidFill>
              <a:cs typeface="B Nazanin" pitchFamily="2" charset="-78"/>
            </a:endParaRPr>
          </a:p>
          <a:p>
            <a:pPr algn="r" rtl="1" eaLnBrk="1" hangingPunct="1">
              <a:lnSpc>
                <a:spcPct val="90000"/>
              </a:lnSpc>
            </a:pPr>
            <a:r>
              <a:rPr lang="fa-IR" sz="2400" b="1" dirty="0" smtClean="0">
                <a:solidFill>
                  <a:srgbClr val="00007D"/>
                </a:solidFill>
                <a:cs typeface="B Nazanin" pitchFamily="2" charset="-78"/>
              </a:rPr>
              <a:t>معرفی برخی کاربردها در سیستمهای خبره، پردازش زبان طبیعی، بینایی ماشین و رباتیک</a:t>
            </a:r>
            <a:endParaRPr lang="en-US" sz="2400" b="1" dirty="0" smtClean="0">
              <a:solidFill>
                <a:srgbClr val="00007D"/>
              </a:solidFill>
              <a:cs typeface="B Nazanin" pitchFamily="2" charset="-78"/>
            </a:endParaRPr>
          </a:p>
        </p:txBody>
      </p:sp>
      <p:sp>
        <p:nvSpPr>
          <p:cNvPr id="614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3600" smtClean="0">
                <a:solidFill>
                  <a:schemeClr val="tx1"/>
                </a:solidFill>
                <a:cs typeface="B Titr" pitchFamily="2" charset="-78"/>
              </a:rPr>
              <a:t>سرفصل مطالب</a:t>
            </a:r>
            <a:endParaRPr lang="en-US" sz="36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wipe(up)">
                                      <p:cBhvr>
                                        <p:cTn id="7" dur="500"/>
                                        <p:tgtEl>
                                          <p:spTgt spid="77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wipe(up)">
                                      <p:cBhvr>
                                        <p:cTn id="12" dur="500"/>
                                        <p:tgtEl>
                                          <p:spTgt spid="778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Effect transition="in" filter="wipe(up)">
                                      <p:cBhvr>
                                        <p:cTn id="17" dur="500"/>
                                        <p:tgtEl>
                                          <p:spTgt spid="778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wipe(up)">
                                      <p:cBhvr>
                                        <p:cTn id="22" dur="500"/>
                                        <p:tgtEl>
                                          <p:spTgt spid="778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7827">
                                            <p:txEl>
                                              <p:pRg st="4" end="4"/>
                                            </p:txEl>
                                          </p:spTgt>
                                        </p:tgtEl>
                                        <p:attrNameLst>
                                          <p:attrName>style.visibility</p:attrName>
                                        </p:attrNameLst>
                                      </p:cBhvr>
                                      <p:to>
                                        <p:strVal val="visible"/>
                                      </p:to>
                                    </p:set>
                                    <p:animEffect transition="in" filter="wipe(up)">
                                      <p:cBhvr>
                                        <p:cTn id="27" dur="500"/>
                                        <p:tgtEl>
                                          <p:spTgt spid="778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7827">
                                            <p:txEl>
                                              <p:pRg st="5" end="5"/>
                                            </p:txEl>
                                          </p:spTgt>
                                        </p:tgtEl>
                                        <p:attrNameLst>
                                          <p:attrName>style.visibility</p:attrName>
                                        </p:attrNameLst>
                                      </p:cBhvr>
                                      <p:to>
                                        <p:strVal val="visible"/>
                                      </p:to>
                                    </p:set>
                                    <p:animEffect transition="in" filter="wipe(up)">
                                      <p:cBhvr>
                                        <p:cTn id="32" dur="500"/>
                                        <p:tgtEl>
                                          <p:spTgt spid="7782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7827">
                                            <p:txEl>
                                              <p:pRg st="6" end="6"/>
                                            </p:txEl>
                                          </p:spTgt>
                                        </p:tgtEl>
                                        <p:attrNameLst>
                                          <p:attrName>style.visibility</p:attrName>
                                        </p:attrNameLst>
                                      </p:cBhvr>
                                      <p:to>
                                        <p:strVal val="visible"/>
                                      </p:to>
                                    </p:set>
                                    <p:animEffect transition="in" filter="wipe(up)">
                                      <p:cBhvr>
                                        <p:cTn id="37" dur="500"/>
                                        <p:tgtEl>
                                          <p:spTgt spid="7782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7827">
                                            <p:txEl>
                                              <p:pRg st="7" end="7"/>
                                            </p:txEl>
                                          </p:spTgt>
                                        </p:tgtEl>
                                        <p:attrNameLst>
                                          <p:attrName>style.visibility</p:attrName>
                                        </p:attrNameLst>
                                      </p:cBhvr>
                                      <p:to>
                                        <p:strVal val="visible"/>
                                      </p:to>
                                    </p:set>
                                    <p:animEffect transition="in" filter="wipe(up)">
                                      <p:cBhvr>
                                        <p:cTn id="42" dur="500"/>
                                        <p:tgtEl>
                                          <p:spTgt spid="7782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77827">
                                            <p:txEl>
                                              <p:pRg st="8" end="8"/>
                                            </p:txEl>
                                          </p:spTgt>
                                        </p:tgtEl>
                                        <p:attrNameLst>
                                          <p:attrName>style.visibility</p:attrName>
                                        </p:attrNameLst>
                                      </p:cBhvr>
                                      <p:to>
                                        <p:strVal val="visible"/>
                                      </p:to>
                                    </p:set>
                                    <p:animEffect transition="in" filter="wipe(up)">
                                      <p:cBhvr>
                                        <p:cTn id="47" dur="500"/>
                                        <p:tgtEl>
                                          <p:spTgt spid="7782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77827">
                                            <p:txEl>
                                              <p:pRg st="9" end="9"/>
                                            </p:txEl>
                                          </p:spTgt>
                                        </p:tgtEl>
                                        <p:attrNameLst>
                                          <p:attrName>style.visibility</p:attrName>
                                        </p:attrNameLst>
                                      </p:cBhvr>
                                      <p:to>
                                        <p:strVal val="visible"/>
                                      </p:to>
                                    </p:set>
                                    <p:animEffect transition="in" filter="wipe(up)">
                                      <p:cBhvr>
                                        <p:cTn id="52" dur="500"/>
                                        <p:tgtEl>
                                          <p:spTgt spid="778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379" name="Rectangle 3"/>
          <p:cNvSpPr>
            <a:spLocks noGrp="1" noChangeArrowheads="1"/>
          </p:cNvSpPr>
          <p:nvPr>
            <p:ph idx="1"/>
          </p:nvPr>
        </p:nvSpPr>
        <p:spPr bwMode="auto">
          <a:prstGeom prst="rect">
            <a:avLst/>
          </a:prstGeom>
          <a:noFill/>
          <a:ln>
            <a:miter lim="800000"/>
            <a:headEnd/>
            <a:tailEnd/>
          </a:ln>
        </p:spPr>
        <p:txBody>
          <a:bodyPr/>
          <a:lstStyle/>
          <a:p>
            <a:pPr algn="r" rtl="1" eaLnBrk="1" hangingPunct="1"/>
            <a:r>
              <a:rPr lang="fa-IR" b="1" dirty="0" smtClean="0">
                <a:solidFill>
                  <a:srgbClr val="00007D"/>
                </a:solidFill>
                <a:cs typeface="B Nazanin" pitchFamily="2" charset="-78"/>
              </a:rPr>
              <a:t>توانایی پاسخ به محرکهای تجربه نشده</a:t>
            </a:r>
          </a:p>
          <a:p>
            <a:pPr algn="r" rtl="1" eaLnBrk="1" hangingPunct="1"/>
            <a:r>
              <a:rPr lang="fa-IR" b="1" dirty="0" smtClean="0">
                <a:solidFill>
                  <a:srgbClr val="00007D"/>
                </a:solidFill>
                <a:cs typeface="B Nazanin" pitchFamily="2" charset="-78"/>
              </a:rPr>
              <a:t>قدرت استدلال</a:t>
            </a:r>
          </a:p>
          <a:p>
            <a:pPr algn="r" rtl="1" eaLnBrk="1" hangingPunct="1"/>
            <a:r>
              <a:rPr lang="fa-IR" b="1" dirty="0" smtClean="0">
                <a:solidFill>
                  <a:srgbClr val="00007D"/>
                </a:solidFill>
                <a:cs typeface="B Nazanin" pitchFamily="2" charset="-78"/>
              </a:rPr>
              <a:t>درک ارتباط حقایق</a:t>
            </a:r>
          </a:p>
          <a:p>
            <a:pPr algn="r" rtl="1" eaLnBrk="1" hangingPunct="1"/>
            <a:r>
              <a:rPr lang="fa-IR" b="1" dirty="0" smtClean="0">
                <a:solidFill>
                  <a:srgbClr val="00007D"/>
                </a:solidFill>
                <a:cs typeface="B Nazanin" pitchFamily="2" charset="-78"/>
              </a:rPr>
              <a:t>درک و کشف معنی</a:t>
            </a:r>
          </a:p>
          <a:p>
            <a:pPr algn="r" rtl="1" eaLnBrk="1" hangingPunct="1"/>
            <a:r>
              <a:rPr lang="fa-IR" b="1" dirty="0" smtClean="0">
                <a:solidFill>
                  <a:srgbClr val="00007D"/>
                </a:solidFill>
                <a:cs typeface="B Nazanin" pitchFamily="2" charset="-78"/>
              </a:rPr>
              <a:t>تشخیص حقیقت</a:t>
            </a:r>
          </a:p>
          <a:p>
            <a:pPr algn="r" rtl="1" eaLnBrk="1" hangingPunct="1"/>
            <a:r>
              <a:rPr lang="fa-IR" b="1" dirty="0" smtClean="0">
                <a:solidFill>
                  <a:srgbClr val="00007D"/>
                </a:solidFill>
                <a:cs typeface="B Nazanin" pitchFamily="2" charset="-78"/>
              </a:rPr>
              <a:t>یادگیری</a:t>
            </a:r>
            <a:endParaRPr lang="en-US" b="1" dirty="0" smtClean="0">
              <a:solidFill>
                <a:srgbClr val="00007D"/>
              </a:solidFill>
              <a:cs typeface="B Nazanin" pitchFamily="2" charset="-78"/>
            </a:endParaRPr>
          </a:p>
        </p:txBody>
      </p:sp>
      <p:sp>
        <p:nvSpPr>
          <p:cNvPr id="71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هوش چیست؟</a:t>
            </a:r>
            <a:endParaRPr lang="en-US" sz="36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wipe(up)">
                                      <p:cBhvr>
                                        <p:cTn id="7" dur="500"/>
                                        <p:tgtEl>
                                          <p:spTgt spid="101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1379">
                                            <p:txEl>
                                              <p:pRg st="1" end="1"/>
                                            </p:txEl>
                                          </p:spTgt>
                                        </p:tgtEl>
                                        <p:attrNameLst>
                                          <p:attrName>style.visibility</p:attrName>
                                        </p:attrNameLst>
                                      </p:cBhvr>
                                      <p:to>
                                        <p:strVal val="visible"/>
                                      </p:to>
                                    </p:set>
                                    <p:animEffect transition="in" filter="wipe(up)">
                                      <p:cBhvr>
                                        <p:cTn id="12" dur="500"/>
                                        <p:tgtEl>
                                          <p:spTgt spid="101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1379">
                                            <p:txEl>
                                              <p:pRg st="2" end="2"/>
                                            </p:txEl>
                                          </p:spTgt>
                                        </p:tgtEl>
                                        <p:attrNameLst>
                                          <p:attrName>style.visibility</p:attrName>
                                        </p:attrNameLst>
                                      </p:cBhvr>
                                      <p:to>
                                        <p:strVal val="visible"/>
                                      </p:to>
                                    </p:set>
                                    <p:animEffect transition="in" filter="wipe(up)">
                                      <p:cBhvr>
                                        <p:cTn id="17" dur="500"/>
                                        <p:tgtEl>
                                          <p:spTgt spid="101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1379">
                                            <p:txEl>
                                              <p:pRg st="3" end="3"/>
                                            </p:txEl>
                                          </p:spTgt>
                                        </p:tgtEl>
                                        <p:attrNameLst>
                                          <p:attrName>style.visibility</p:attrName>
                                        </p:attrNameLst>
                                      </p:cBhvr>
                                      <p:to>
                                        <p:strVal val="visible"/>
                                      </p:to>
                                    </p:set>
                                    <p:animEffect transition="in" filter="wipe(up)">
                                      <p:cBhvr>
                                        <p:cTn id="22" dur="500"/>
                                        <p:tgtEl>
                                          <p:spTgt spid="101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1379">
                                            <p:txEl>
                                              <p:pRg st="4" end="4"/>
                                            </p:txEl>
                                          </p:spTgt>
                                        </p:tgtEl>
                                        <p:attrNameLst>
                                          <p:attrName>style.visibility</p:attrName>
                                        </p:attrNameLst>
                                      </p:cBhvr>
                                      <p:to>
                                        <p:strVal val="visible"/>
                                      </p:to>
                                    </p:set>
                                    <p:animEffect transition="in" filter="wipe(up)">
                                      <p:cBhvr>
                                        <p:cTn id="27" dur="500"/>
                                        <p:tgtEl>
                                          <p:spTgt spid="101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01379">
                                            <p:txEl>
                                              <p:pRg st="5" end="5"/>
                                            </p:txEl>
                                          </p:spTgt>
                                        </p:tgtEl>
                                        <p:attrNameLst>
                                          <p:attrName>style.visibility</p:attrName>
                                        </p:attrNameLst>
                                      </p:cBhvr>
                                      <p:to>
                                        <p:strVal val="visible"/>
                                      </p:to>
                                    </p:set>
                                    <p:animEffect transition="in" filter="wipe(up)">
                                      <p:cBhvr>
                                        <p:cTn id="32" dur="500"/>
                                        <p:tgtEl>
                                          <p:spTgt spid="10137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bwMode="auto">
          <a:prstGeom prst="rect">
            <a:avLst/>
          </a:prstGeom>
          <a:noFill/>
          <a:ln>
            <a:miter lim="800000"/>
            <a:headEnd/>
            <a:tailEnd/>
          </a:ln>
        </p:spPr>
        <p:txBody>
          <a:bodyPr/>
          <a:lstStyle/>
          <a:p>
            <a:pPr marL="55563" indent="338138" algn="r" rtl="1" eaLnBrk="1" hangingPunct="1"/>
            <a:r>
              <a:rPr lang="ar-SA" sz="2800" b="1" smtClean="0">
                <a:cs typeface="B Traffic" pitchFamily="2" charset="-78"/>
              </a:rPr>
              <a:t>سکه های تقلبی</a:t>
            </a:r>
            <a:r>
              <a:rPr lang="ar-SA" sz="2800" b="1" smtClean="0"/>
              <a:t> </a:t>
            </a:r>
            <a:r>
              <a:rPr lang="en-US" sz="2800" b="1" smtClean="0"/>
              <a:t> </a:t>
            </a:r>
            <a:endParaRPr lang="ar-SA" sz="2800" b="1" smtClean="0"/>
          </a:p>
          <a:p>
            <a:pPr marL="55563" indent="338138" algn="just" rtl="1" eaLnBrk="1" hangingPunct="1">
              <a:buFontTx/>
              <a:buNone/>
            </a:pPr>
            <a:r>
              <a:rPr lang="ar-SA" sz="2800" smtClean="0">
                <a:cs typeface="B Nazanin" pitchFamily="2" charset="-78"/>
              </a:rPr>
              <a:t>ده تا كيسه داريم كه داخل هر كدام 25 عدد سكه است. 9 تا از اين كيسه ها حاوي سكه هاي واقعي و يك كيسه حاوي سكه هاي</a:t>
            </a:r>
            <a:r>
              <a:rPr lang="fa-IR" sz="2800" smtClean="0">
                <a:cs typeface="B Nazanin" pitchFamily="2" charset="-78"/>
              </a:rPr>
              <a:t> </a:t>
            </a:r>
            <a:r>
              <a:rPr lang="ar-SA" sz="2800" smtClean="0">
                <a:cs typeface="B Nazanin" pitchFamily="2" charset="-78"/>
              </a:rPr>
              <a:t>تقلبي است.</a:t>
            </a:r>
            <a:endParaRPr lang="fa-IR" sz="2800" smtClean="0">
              <a:cs typeface="B Nazanin" pitchFamily="2" charset="-78"/>
            </a:endParaRPr>
          </a:p>
          <a:p>
            <a:pPr marL="55563" indent="338138" algn="just" rtl="1" eaLnBrk="1" hangingPunct="1">
              <a:buFontTx/>
              <a:buNone/>
            </a:pPr>
            <a:r>
              <a:rPr lang="ar-SA" sz="2800" smtClean="0">
                <a:cs typeface="B Nazanin" pitchFamily="2" charset="-78"/>
              </a:rPr>
              <a:t>حال با يكبار (فقط يكبار) عمل توزين كيسه حاوي سكه هاي تقلبي را پيدا كنيد با اين فرض كه سكه هاي حقيقي</a:t>
            </a:r>
            <a:r>
              <a:rPr lang="fa-IR" sz="2800" smtClean="0">
                <a:cs typeface="B Nazanin" pitchFamily="2" charset="-78"/>
              </a:rPr>
              <a:t> </a:t>
            </a:r>
            <a:r>
              <a:rPr lang="ar-SA" sz="2800" smtClean="0">
                <a:cs typeface="B Nazanin" pitchFamily="2" charset="-78"/>
              </a:rPr>
              <a:t>هر كدام 10 گرم و سكه هاي تقلبي هر كدام 9 گرم وزن دارند.</a:t>
            </a:r>
            <a:endParaRPr lang="fa-IR" sz="2800" smtClean="0">
              <a:cs typeface="B Nazanin" pitchFamily="2" charset="-78"/>
            </a:endParaRPr>
          </a:p>
          <a:p>
            <a:pPr marL="55563" indent="338138" algn="just" rtl="1" eaLnBrk="1" hangingPunct="1">
              <a:buFontTx/>
              <a:buNone/>
            </a:pPr>
            <a:r>
              <a:rPr lang="ar-SA" sz="2800" smtClean="0">
                <a:cs typeface="B Nazanin" pitchFamily="2" charset="-78"/>
              </a:rPr>
              <a:t>توضيح و راهنمايي اينكه درب كيسه ها باز است</a:t>
            </a:r>
            <a:r>
              <a:rPr lang="fa-IR" sz="2800" smtClean="0">
                <a:cs typeface="B Nazanin" pitchFamily="2" charset="-78"/>
              </a:rPr>
              <a:t> </a:t>
            </a:r>
            <a:r>
              <a:rPr lang="ar-SA" sz="2800" smtClean="0">
                <a:cs typeface="B Nazanin" pitchFamily="2" charset="-78"/>
              </a:rPr>
              <a:t>و شما هر طور كه راحتيد عمل كنيد منتهي فقط يكبار بايد عمل توزين انجام شود</a:t>
            </a:r>
            <a:r>
              <a:rPr lang="en-US" sz="2800" smtClean="0">
                <a:cs typeface="B Nazanin" pitchFamily="2" charset="-78"/>
              </a:rPr>
              <a:t> </a:t>
            </a:r>
          </a:p>
        </p:txBody>
      </p:sp>
      <p:sp>
        <p:nvSpPr>
          <p:cNvPr id="81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normAutofit/>
          </a:bodyPr>
          <a:lstStyle/>
          <a:p>
            <a:pPr algn="r" rtl="1" eaLnBrk="1" hangingPunct="1"/>
            <a:r>
              <a:rPr lang="fa-IR" sz="3600" smtClean="0">
                <a:solidFill>
                  <a:schemeClr val="tx1"/>
                </a:solidFill>
                <a:cs typeface="B Titr" pitchFamily="2" charset="-78"/>
              </a:rPr>
              <a:t>معمایی برای سنجش هوش</a:t>
            </a:r>
            <a:endParaRPr lang="en-US" sz="3600" smtClean="0">
              <a:solidFill>
                <a:schemeClr val="tx1"/>
              </a:solidFill>
              <a:cs typeface="B Tit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up)">
                                      <p:cBhvr>
                                        <p:cTn id="7" dur="500"/>
                                        <p:tgtEl>
                                          <p:spTgt spid="102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wipe(up)">
                                      <p:cBhvr>
                                        <p:cTn id="12" dur="500"/>
                                        <p:tgtEl>
                                          <p:spTgt spid="1024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02403">
                                            <p:txEl>
                                              <p:pRg st="2" end="2"/>
                                            </p:txEl>
                                          </p:spTgt>
                                        </p:tgtEl>
                                        <p:attrNameLst>
                                          <p:attrName>style.visibility</p:attrName>
                                        </p:attrNameLst>
                                      </p:cBhvr>
                                      <p:to>
                                        <p:strVal val="visible"/>
                                      </p:to>
                                    </p:set>
                                    <p:animEffect transition="in" filter="wipe(up)">
                                      <p:cBhvr>
                                        <p:cTn id="17" dur="500"/>
                                        <p:tgtEl>
                                          <p:spTgt spid="1024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02403">
                                            <p:txEl>
                                              <p:pRg st="3" end="3"/>
                                            </p:txEl>
                                          </p:spTgt>
                                        </p:tgtEl>
                                        <p:attrNameLst>
                                          <p:attrName>style.visibility</p:attrName>
                                        </p:attrNameLst>
                                      </p:cBhvr>
                                      <p:to>
                                        <p:strVal val="visible"/>
                                      </p:to>
                                    </p:set>
                                    <p:animEffect transition="in" filter="wipe(up)">
                                      <p:cBhvr>
                                        <p:cTn id="22" dur="500"/>
                                        <p:tgtEl>
                                          <p:spTgt spid="1024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bwMode="auto">
          <a:prstGeom prst="rect">
            <a:avLst/>
          </a:prstGeom>
          <a:noFill/>
          <a:ln>
            <a:miter lim="800000"/>
            <a:headEnd/>
            <a:tailEnd/>
          </a:ln>
        </p:spPr>
        <p:txBody>
          <a:bodyPr/>
          <a:lstStyle/>
          <a:p>
            <a:pPr algn="r" rtl="1" eaLnBrk="1" hangingPunct="1"/>
            <a:r>
              <a:rPr lang="fa-IR" b="1" smtClean="0">
                <a:solidFill>
                  <a:srgbClr val="00007D"/>
                </a:solidFill>
                <a:cs typeface="B Nazanin" pitchFamily="2" charset="-78"/>
              </a:rPr>
              <a:t>قابلیت یک سیستم غیر جاندار دارای هوش از دو جهت</a:t>
            </a:r>
          </a:p>
          <a:p>
            <a:pPr lvl="1" algn="just" rtl="1" eaLnBrk="1" hangingPunct="1">
              <a:buFontTx/>
              <a:buNone/>
            </a:pPr>
            <a:r>
              <a:rPr lang="fa-IR" smtClean="0">
                <a:solidFill>
                  <a:srgbClr val="00007D"/>
                </a:solidFill>
                <a:cs typeface="B Nazanin" pitchFamily="2" charset="-78"/>
              </a:rPr>
              <a:t>1-بازسازی رفتار انسان (نگرش مهندسی) با تاکید بر خروجی یک سیستم هوش مصنوعی</a:t>
            </a:r>
          </a:p>
          <a:p>
            <a:pPr lvl="1" algn="just" rtl="1" eaLnBrk="1" hangingPunct="1">
              <a:buFontTx/>
              <a:buNone/>
            </a:pPr>
            <a:r>
              <a:rPr lang="fa-IR" smtClean="0">
                <a:solidFill>
                  <a:srgbClr val="00007D"/>
                </a:solidFill>
                <a:cs typeface="B Nazanin" pitchFamily="2" charset="-78"/>
              </a:rPr>
              <a:t>2- مدل سازی مکانیزمهای هوشمند (نگرش نظریه پردازان) با تاکید بر هسته پردازشهای هوشمند</a:t>
            </a:r>
          </a:p>
        </p:txBody>
      </p:sp>
      <p:sp>
        <p:nvSpPr>
          <p:cNvPr id="921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هوش مصنوعی چیست؟</a:t>
            </a:r>
            <a:endParaRPr lang="en-US" sz="3600" smtClean="0">
              <a:solidFill>
                <a:schemeClr val="tx1"/>
              </a:solidFill>
              <a:cs typeface="B Titr" pitchFamily="2" charset="-78"/>
            </a:endParaRPr>
          </a:p>
        </p:txBody>
      </p:sp>
      <p:pic>
        <p:nvPicPr>
          <p:cNvPr id="78852" name="Picture 4" descr="2"/>
          <p:cNvPicPr>
            <a:picLocks noChangeAspect="1" noChangeArrowheads="1"/>
          </p:cNvPicPr>
          <p:nvPr/>
        </p:nvPicPr>
        <p:blipFill>
          <a:blip r:embed="rId3" cstate="print"/>
          <a:srcRect/>
          <a:stretch>
            <a:fillRect/>
          </a:stretch>
        </p:blipFill>
        <p:spPr bwMode="auto">
          <a:xfrm>
            <a:off x="609600" y="3943350"/>
            <a:ext cx="2667000" cy="19304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wipe(up)">
                                      <p:cBhvr>
                                        <p:cTn id="7" dur="500"/>
                                        <p:tgtEl>
                                          <p:spTgt spid="78851">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8851">
                                            <p:txEl>
                                              <p:pRg st="1" end="1"/>
                                            </p:txEl>
                                          </p:spTgt>
                                        </p:tgtEl>
                                        <p:attrNameLst>
                                          <p:attrName>style.visibility</p:attrName>
                                        </p:attrNameLst>
                                      </p:cBhvr>
                                      <p:to>
                                        <p:strVal val="visible"/>
                                      </p:to>
                                    </p:set>
                                    <p:animEffect transition="in" filter="wipe(up)">
                                      <p:cBhvr>
                                        <p:cTn id="10" dur="500"/>
                                        <p:tgtEl>
                                          <p:spTgt spid="78851">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8851">
                                            <p:txEl>
                                              <p:pRg st="2" end="2"/>
                                            </p:txEl>
                                          </p:spTgt>
                                        </p:tgtEl>
                                        <p:attrNameLst>
                                          <p:attrName>style.visibility</p:attrName>
                                        </p:attrNameLst>
                                      </p:cBhvr>
                                      <p:to>
                                        <p:strVal val="visible"/>
                                      </p:to>
                                    </p:set>
                                    <p:animEffect transition="in" filter="wipe(up)">
                                      <p:cBhvr>
                                        <p:cTn id="13" dur="500"/>
                                        <p:tgtEl>
                                          <p:spTgt spid="78851">
                                            <p:txEl>
                                              <p:pRg st="2" end="2"/>
                                            </p:txEl>
                                          </p:spTgt>
                                        </p:tgtEl>
                                      </p:cBhvr>
                                    </p:animEffect>
                                  </p:childTnLst>
                                </p:cTn>
                              </p:par>
                            </p:childTnLst>
                          </p:cTn>
                        </p:par>
                        <p:par>
                          <p:cTn id="14" fill="hold">
                            <p:stCondLst>
                              <p:cond delay="500"/>
                            </p:stCondLst>
                            <p:childTnLst>
                              <p:par>
                                <p:cTn id="15" presetID="20" presetClass="entr" presetSubtype="0" fill="hold" nodeType="afterEffect">
                                  <p:stCondLst>
                                    <p:cond delay="0"/>
                                  </p:stCondLst>
                                  <p:childTnLst>
                                    <p:set>
                                      <p:cBhvr>
                                        <p:cTn id="16" dur="1" fill="hold">
                                          <p:stCondLst>
                                            <p:cond delay="0"/>
                                          </p:stCondLst>
                                        </p:cTn>
                                        <p:tgtEl>
                                          <p:spTgt spid="78852"/>
                                        </p:tgtEl>
                                        <p:attrNameLst>
                                          <p:attrName>style.visibility</p:attrName>
                                        </p:attrNameLst>
                                      </p:cBhvr>
                                      <p:to>
                                        <p:strVal val="visible"/>
                                      </p:to>
                                    </p:set>
                                    <p:animEffect transition="in" filter="wedge">
                                      <p:cBhvr>
                                        <p:cTn id="17" dur="2000"/>
                                        <p:tgtEl>
                                          <p:spTgt spid="78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11"/>
          <p:cNvSpPr>
            <a:spLocks noChangeArrowheads="1"/>
          </p:cNvSpPr>
          <p:nvPr/>
        </p:nvSpPr>
        <p:spPr bwMode="auto">
          <a:xfrm>
            <a:off x="257175" y="3490913"/>
            <a:ext cx="6096000" cy="1403350"/>
          </a:xfrm>
          <a:prstGeom prst="rect">
            <a:avLst/>
          </a:prstGeom>
          <a:solidFill>
            <a:srgbClr val="FFCCFF">
              <a:alpha val="50195"/>
            </a:srgbClr>
          </a:solidFill>
          <a:ln w="9525" algn="ctr">
            <a:solidFill>
              <a:schemeClr val="tx1"/>
            </a:solidFill>
            <a:round/>
            <a:headEnd/>
            <a:tailEnd/>
          </a:ln>
        </p:spPr>
        <p:txBody>
          <a:bodyPr/>
          <a:lstStyle/>
          <a:p>
            <a:endParaRPr lang="fa-IR"/>
          </a:p>
        </p:txBody>
      </p:sp>
      <p:sp>
        <p:nvSpPr>
          <p:cNvPr id="10243" name="Rectangle 10"/>
          <p:cNvSpPr>
            <a:spLocks noChangeArrowheads="1"/>
          </p:cNvSpPr>
          <p:nvPr/>
        </p:nvSpPr>
        <p:spPr bwMode="auto">
          <a:xfrm>
            <a:off x="261938" y="2066925"/>
            <a:ext cx="6096000" cy="1403350"/>
          </a:xfrm>
          <a:prstGeom prst="rect">
            <a:avLst/>
          </a:prstGeom>
          <a:solidFill>
            <a:schemeClr val="accent1"/>
          </a:solidFill>
          <a:ln w="9525" algn="ctr">
            <a:solidFill>
              <a:schemeClr val="tx1"/>
            </a:solidFill>
            <a:round/>
            <a:headEnd/>
            <a:tailEnd/>
          </a:ln>
        </p:spPr>
        <p:txBody>
          <a:bodyPr/>
          <a:lstStyle/>
          <a:p>
            <a:endParaRPr lang="fa-IR"/>
          </a:p>
        </p:txBody>
      </p:sp>
      <p:sp>
        <p:nvSpPr>
          <p:cNvPr id="10244" name="Rectangle 2"/>
          <p:cNvSpPr>
            <a:spLocks noGrp="1" noChangeArrowheads="1"/>
          </p:cNvSpPr>
          <p:nvPr>
            <p:ph type="title" idx="4294967295"/>
          </p:nvPr>
        </p:nvSpPr>
        <p:spPr bwMode="auto">
          <a:xfrm>
            <a:off x="0"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dirty="0" smtClean="0">
                <a:solidFill>
                  <a:schemeClr val="tx1"/>
                </a:solidFill>
                <a:cs typeface="B Titr" pitchFamily="2" charset="-78"/>
              </a:rPr>
              <a:t>چهار دسته از تعاریف هوش مصنوعی</a:t>
            </a:r>
            <a:endParaRPr lang="en-US" sz="3600" dirty="0" smtClean="0">
              <a:solidFill>
                <a:schemeClr val="tx1"/>
              </a:solidFill>
              <a:cs typeface="B Titr" pitchFamily="2" charset="-78"/>
            </a:endParaRPr>
          </a:p>
        </p:txBody>
      </p:sp>
      <p:sp>
        <p:nvSpPr>
          <p:cNvPr id="10245" name="Line 4"/>
          <p:cNvSpPr>
            <a:spLocks noChangeShapeType="1"/>
          </p:cNvSpPr>
          <p:nvPr/>
        </p:nvSpPr>
        <p:spPr bwMode="auto">
          <a:xfrm>
            <a:off x="250825" y="3482975"/>
            <a:ext cx="6096000" cy="0"/>
          </a:xfrm>
          <a:prstGeom prst="line">
            <a:avLst/>
          </a:prstGeom>
          <a:noFill/>
          <a:ln w="28575">
            <a:solidFill>
              <a:schemeClr val="tx1"/>
            </a:solidFill>
            <a:round/>
            <a:headEnd/>
            <a:tailEnd/>
          </a:ln>
        </p:spPr>
        <p:txBody>
          <a:bodyPr/>
          <a:lstStyle/>
          <a:p>
            <a:endParaRPr lang="en-US"/>
          </a:p>
        </p:txBody>
      </p:sp>
      <p:sp>
        <p:nvSpPr>
          <p:cNvPr id="10246" name="Line 5"/>
          <p:cNvSpPr>
            <a:spLocks noChangeShapeType="1"/>
          </p:cNvSpPr>
          <p:nvPr/>
        </p:nvSpPr>
        <p:spPr bwMode="auto">
          <a:xfrm flipH="1">
            <a:off x="3276600" y="2057400"/>
            <a:ext cx="0" cy="2843213"/>
          </a:xfrm>
          <a:prstGeom prst="line">
            <a:avLst/>
          </a:prstGeom>
          <a:noFill/>
          <a:ln w="28575">
            <a:solidFill>
              <a:schemeClr val="tx1"/>
            </a:solidFill>
            <a:round/>
            <a:headEnd/>
            <a:tailEnd/>
          </a:ln>
        </p:spPr>
        <p:txBody>
          <a:bodyPr/>
          <a:lstStyle/>
          <a:p>
            <a:endParaRPr lang="en-US"/>
          </a:p>
        </p:txBody>
      </p:sp>
      <p:sp>
        <p:nvSpPr>
          <p:cNvPr id="10247" name="Rectangle 6"/>
          <p:cNvSpPr>
            <a:spLocks noChangeArrowheads="1"/>
          </p:cNvSpPr>
          <p:nvPr/>
        </p:nvSpPr>
        <p:spPr bwMode="auto">
          <a:xfrm>
            <a:off x="3527425" y="2438400"/>
            <a:ext cx="2595563"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عقلایی فکر می کنند</a:t>
            </a:r>
            <a:endParaRPr lang="fa-IR" dirty="0"/>
          </a:p>
        </p:txBody>
      </p:sp>
      <p:sp>
        <p:nvSpPr>
          <p:cNvPr id="10248" name="Rectangle 7"/>
          <p:cNvSpPr>
            <a:spLocks noChangeArrowheads="1"/>
          </p:cNvSpPr>
          <p:nvPr/>
        </p:nvSpPr>
        <p:spPr bwMode="auto">
          <a:xfrm>
            <a:off x="784225" y="2438400"/>
            <a:ext cx="2286000"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مثل انسان فکر می کنند</a:t>
            </a:r>
            <a:endParaRPr lang="fa-IR" dirty="0"/>
          </a:p>
        </p:txBody>
      </p:sp>
      <p:sp>
        <p:nvSpPr>
          <p:cNvPr id="10249" name="Rectangle 8"/>
          <p:cNvSpPr>
            <a:spLocks noChangeArrowheads="1"/>
          </p:cNvSpPr>
          <p:nvPr/>
        </p:nvSpPr>
        <p:spPr bwMode="auto">
          <a:xfrm>
            <a:off x="3603625" y="3733800"/>
            <a:ext cx="2466975"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عقلایی عمل می کنند</a:t>
            </a:r>
            <a:endParaRPr lang="fa-IR" dirty="0"/>
          </a:p>
        </p:txBody>
      </p:sp>
      <p:sp>
        <p:nvSpPr>
          <p:cNvPr id="10250" name="Rectangle 9"/>
          <p:cNvSpPr>
            <a:spLocks noChangeArrowheads="1"/>
          </p:cNvSpPr>
          <p:nvPr/>
        </p:nvSpPr>
        <p:spPr bwMode="auto">
          <a:xfrm>
            <a:off x="860425" y="3733800"/>
            <a:ext cx="2286000" cy="830263"/>
          </a:xfrm>
          <a:prstGeom prst="rect">
            <a:avLst/>
          </a:prstGeom>
          <a:noFill/>
          <a:ln w="9525">
            <a:noFill/>
            <a:miter lim="800000"/>
            <a:headEnd/>
            <a:tailEnd/>
          </a:ln>
        </p:spPr>
        <p:txBody>
          <a:bodyPr>
            <a:spAutoFit/>
          </a:bodyPr>
          <a:lstStyle/>
          <a:p>
            <a:pPr algn="ctr" rtl="1"/>
            <a:r>
              <a:rPr lang="fa-IR" sz="2400" b="1" dirty="0">
                <a:solidFill>
                  <a:srgbClr val="00007D"/>
                </a:solidFill>
                <a:cs typeface="B Nazanin" pitchFamily="2" charset="-78"/>
              </a:rPr>
              <a:t>سیستمهایی که مثل انسان عمل می کنند</a:t>
            </a:r>
            <a:endParaRPr lang="fa-IR" dirty="0"/>
          </a:p>
        </p:txBody>
      </p:sp>
      <p:sp>
        <p:nvSpPr>
          <p:cNvPr id="10251" name="TextBox 12"/>
          <p:cNvSpPr txBox="1">
            <a:spLocks noChangeArrowheads="1"/>
          </p:cNvSpPr>
          <p:nvPr/>
        </p:nvSpPr>
        <p:spPr bwMode="auto">
          <a:xfrm>
            <a:off x="6477000" y="2514600"/>
            <a:ext cx="2328863" cy="369888"/>
          </a:xfrm>
          <a:prstGeom prst="rect">
            <a:avLst/>
          </a:prstGeom>
          <a:noFill/>
          <a:ln w="9525">
            <a:noFill/>
            <a:miter lim="800000"/>
            <a:headEnd/>
            <a:tailEnd/>
          </a:ln>
        </p:spPr>
        <p:txBody>
          <a:bodyPr wrap="none">
            <a:spAutoFit/>
          </a:bodyPr>
          <a:lstStyle/>
          <a:p>
            <a:pPr algn="r" rtl="1"/>
            <a:r>
              <a:rPr lang="fa-IR">
                <a:cs typeface="B Titr" pitchFamily="2" charset="-78"/>
              </a:rPr>
              <a:t>فرايندهاي فكر و استدلال :</a:t>
            </a:r>
          </a:p>
        </p:txBody>
      </p:sp>
      <p:sp>
        <p:nvSpPr>
          <p:cNvPr id="10252" name="TextBox 13"/>
          <p:cNvSpPr txBox="1">
            <a:spLocks noChangeArrowheads="1"/>
          </p:cNvSpPr>
          <p:nvPr/>
        </p:nvSpPr>
        <p:spPr bwMode="auto">
          <a:xfrm>
            <a:off x="6858000" y="3962400"/>
            <a:ext cx="1725613" cy="369888"/>
          </a:xfrm>
          <a:prstGeom prst="rect">
            <a:avLst/>
          </a:prstGeom>
          <a:noFill/>
          <a:ln w="9525">
            <a:noFill/>
            <a:miter lim="800000"/>
            <a:headEnd/>
            <a:tailEnd/>
          </a:ln>
        </p:spPr>
        <p:txBody>
          <a:bodyPr wrap="none">
            <a:spAutoFit/>
          </a:bodyPr>
          <a:lstStyle/>
          <a:p>
            <a:pPr algn="r" rtl="1"/>
            <a:r>
              <a:rPr lang="fa-IR" dirty="0">
                <a:cs typeface="B Titr" pitchFamily="2" charset="-78"/>
              </a:rPr>
              <a:t>منجر به بروز رفتار: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 name="Rectangle 15"/>
          <p:cNvSpPr/>
          <p:nvPr/>
        </p:nvSpPr>
        <p:spPr bwMode="auto">
          <a:xfrm>
            <a:off x="4572000" y="2095500"/>
            <a:ext cx="3048000" cy="2819400"/>
          </a:xfrm>
          <a:prstGeom prst="rect">
            <a:avLst/>
          </a:prstGeom>
          <a:solidFill>
            <a:schemeClr val="accent1">
              <a:lumMod val="90000"/>
            </a:schemeClr>
          </a:solidFill>
          <a:ln w="9525" cap="flat" cmpd="sng" algn="ctr">
            <a:solidFill>
              <a:schemeClr val="tx1"/>
            </a:solidFill>
            <a:prstDash val="solid"/>
            <a:round/>
            <a:headEnd type="none" w="med" len="med"/>
            <a:tailEnd type="none" w="med" len="med"/>
          </a:ln>
          <a:effectLst/>
        </p:spPr>
        <p:txBody>
          <a:bodyPr rtlCol="1"/>
          <a:lstStyle/>
          <a:p>
            <a:pPr>
              <a:defRPr/>
            </a:pPr>
            <a:endParaRPr lang="fa-IR">
              <a:latin typeface="Arial" pitchFamily="34" charset="0"/>
              <a:cs typeface="Arial" pitchFamily="34" charset="0"/>
            </a:endParaRPr>
          </a:p>
        </p:txBody>
      </p:sp>
      <p:sp>
        <p:nvSpPr>
          <p:cNvPr id="11267" name="Rectangle 14"/>
          <p:cNvSpPr>
            <a:spLocks noChangeArrowheads="1"/>
          </p:cNvSpPr>
          <p:nvPr/>
        </p:nvSpPr>
        <p:spPr bwMode="auto">
          <a:xfrm>
            <a:off x="1524000" y="2095500"/>
            <a:ext cx="3048000" cy="2819400"/>
          </a:xfrm>
          <a:prstGeom prst="rect">
            <a:avLst/>
          </a:prstGeom>
          <a:solidFill>
            <a:srgbClr val="FFFF99"/>
          </a:solidFill>
          <a:ln w="9525" algn="ctr">
            <a:solidFill>
              <a:schemeClr val="tx1"/>
            </a:solidFill>
            <a:round/>
            <a:headEnd/>
            <a:tailEnd/>
          </a:ln>
        </p:spPr>
        <p:txBody>
          <a:bodyPr/>
          <a:lstStyle/>
          <a:p>
            <a:endParaRPr lang="fa-IR"/>
          </a:p>
        </p:txBody>
      </p:sp>
      <p:sp>
        <p:nvSpPr>
          <p:cNvPr id="11268" name="Rectangle 2"/>
          <p:cNvSpPr>
            <a:spLocks noGrp="1" noChangeArrowheads="1"/>
          </p:cNvSpPr>
          <p:nvPr>
            <p:ph type="title" idx="4294967295"/>
          </p:nvPr>
        </p:nvSpPr>
        <p:spPr bwMode="auto">
          <a:xfrm>
            <a:off x="0"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چهار دسته از تعاریف هوش مصنوعی</a:t>
            </a:r>
            <a:endParaRPr lang="en-US" sz="3600" smtClean="0">
              <a:solidFill>
                <a:schemeClr val="tx1"/>
              </a:solidFill>
              <a:cs typeface="B Titr" pitchFamily="2" charset="-78"/>
            </a:endParaRPr>
          </a:p>
        </p:txBody>
      </p:sp>
      <p:sp>
        <p:nvSpPr>
          <p:cNvPr id="11269" name="Line 4"/>
          <p:cNvSpPr>
            <a:spLocks noChangeShapeType="1"/>
          </p:cNvSpPr>
          <p:nvPr/>
        </p:nvSpPr>
        <p:spPr bwMode="auto">
          <a:xfrm>
            <a:off x="1546225" y="3521075"/>
            <a:ext cx="6096000" cy="0"/>
          </a:xfrm>
          <a:prstGeom prst="line">
            <a:avLst/>
          </a:prstGeom>
          <a:noFill/>
          <a:ln w="28575">
            <a:solidFill>
              <a:schemeClr val="tx1"/>
            </a:solidFill>
            <a:round/>
            <a:headEnd/>
            <a:tailEnd/>
          </a:ln>
        </p:spPr>
        <p:txBody>
          <a:bodyPr/>
          <a:lstStyle/>
          <a:p>
            <a:endParaRPr lang="en-US"/>
          </a:p>
        </p:txBody>
      </p:sp>
      <p:sp>
        <p:nvSpPr>
          <p:cNvPr id="11270" name="Line 5"/>
          <p:cNvSpPr>
            <a:spLocks noChangeShapeType="1"/>
          </p:cNvSpPr>
          <p:nvPr/>
        </p:nvSpPr>
        <p:spPr bwMode="auto">
          <a:xfrm flipH="1">
            <a:off x="4572000" y="2095500"/>
            <a:ext cx="0" cy="2808288"/>
          </a:xfrm>
          <a:prstGeom prst="line">
            <a:avLst/>
          </a:prstGeom>
          <a:noFill/>
          <a:ln w="28575">
            <a:solidFill>
              <a:schemeClr val="tx1"/>
            </a:solidFill>
            <a:round/>
            <a:headEnd/>
            <a:tailEnd/>
          </a:ln>
        </p:spPr>
        <p:txBody>
          <a:bodyPr/>
          <a:lstStyle/>
          <a:p>
            <a:endParaRPr lang="en-US"/>
          </a:p>
        </p:txBody>
      </p:sp>
      <p:sp>
        <p:nvSpPr>
          <p:cNvPr id="11271" name="Rectangle 6"/>
          <p:cNvSpPr>
            <a:spLocks noChangeArrowheads="1"/>
          </p:cNvSpPr>
          <p:nvPr/>
        </p:nvSpPr>
        <p:spPr bwMode="auto">
          <a:xfrm>
            <a:off x="4822825" y="2476500"/>
            <a:ext cx="2595563"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عقلایی فکر می کنند</a:t>
            </a:r>
            <a:endParaRPr lang="fa-IR"/>
          </a:p>
        </p:txBody>
      </p:sp>
      <p:sp>
        <p:nvSpPr>
          <p:cNvPr id="11272" name="Rectangle 7"/>
          <p:cNvSpPr>
            <a:spLocks noChangeArrowheads="1"/>
          </p:cNvSpPr>
          <p:nvPr/>
        </p:nvSpPr>
        <p:spPr bwMode="auto">
          <a:xfrm>
            <a:off x="2079625" y="2476500"/>
            <a:ext cx="2286000"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مثل انسان فکر می کنند</a:t>
            </a:r>
            <a:endParaRPr lang="fa-IR"/>
          </a:p>
        </p:txBody>
      </p:sp>
      <p:sp>
        <p:nvSpPr>
          <p:cNvPr id="11273" name="Rectangle 8"/>
          <p:cNvSpPr>
            <a:spLocks noChangeArrowheads="1"/>
          </p:cNvSpPr>
          <p:nvPr/>
        </p:nvSpPr>
        <p:spPr bwMode="auto">
          <a:xfrm>
            <a:off x="4899025" y="3771900"/>
            <a:ext cx="2466975"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عقلایی عمل می کنند</a:t>
            </a:r>
            <a:endParaRPr lang="fa-IR"/>
          </a:p>
        </p:txBody>
      </p:sp>
      <p:sp>
        <p:nvSpPr>
          <p:cNvPr id="11274" name="Rectangle 9"/>
          <p:cNvSpPr>
            <a:spLocks noChangeArrowheads="1"/>
          </p:cNvSpPr>
          <p:nvPr/>
        </p:nvSpPr>
        <p:spPr bwMode="auto">
          <a:xfrm>
            <a:off x="2155825" y="3771900"/>
            <a:ext cx="2286000" cy="830263"/>
          </a:xfrm>
          <a:prstGeom prst="rect">
            <a:avLst/>
          </a:prstGeom>
          <a:noFill/>
          <a:ln w="9525">
            <a:noFill/>
            <a:miter lim="800000"/>
            <a:headEnd/>
            <a:tailEnd/>
          </a:ln>
        </p:spPr>
        <p:txBody>
          <a:bodyPr>
            <a:spAutoFit/>
          </a:bodyPr>
          <a:lstStyle/>
          <a:p>
            <a:pPr algn="ctr" rtl="1"/>
            <a:r>
              <a:rPr lang="fa-IR" sz="2400" b="1">
                <a:solidFill>
                  <a:srgbClr val="00007D"/>
                </a:solidFill>
                <a:cs typeface="B Nazanin" pitchFamily="2" charset="-78"/>
              </a:rPr>
              <a:t>سیستمهایی که مثل انسان عمل می کنند</a:t>
            </a:r>
            <a:endParaRPr lang="fa-IR"/>
          </a:p>
        </p:txBody>
      </p:sp>
      <p:sp>
        <p:nvSpPr>
          <p:cNvPr id="11275" name="TextBox 12"/>
          <p:cNvSpPr txBox="1">
            <a:spLocks noChangeArrowheads="1"/>
          </p:cNvSpPr>
          <p:nvPr/>
        </p:nvSpPr>
        <p:spPr bwMode="auto">
          <a:xfrm>
            <a:off x="4648200" y="1676400"/>
            <a:ext cx="2898775" cy="369888"/>
          </a:xfrm>
          <a:prstGeom prst="rect">
            <a:avLst/>
          </a:prstGeom>
          <a:noFill/>
          <a:ln w="9525">
            <a:noFill/>
            <a:miter lim="800000"/>
            <a:headEnd/>
            <a:tailEnd/>
          </a:ln>
        </p:spPr>
        <p:txBody>
          <a:bodyPr wrap="none">
            <a:spAutoFit/>
          </a:bodyPr>
          <a:lstStyle/>
          <a:p>
            <a:pPr algn="r" rtl="1"/>
            <a:r>
              <a:rPr lang="fa-IR">
                <a:cs typeface="B Titr" pitchFamily="2" charset="-78"/>
              </a:rPr>
              <a:t>مفهوم ايده آل از هوش (عقلانيت)</a:t>
            </a:r>
          </a:p>
        </p:txBody>
      </p:sp>
      <p:sp>
        <p:nvSpPr>
          <p:cNvPr id="11276" name="TextBox 13"/>
          <p:cNvSpPr txBox="1">
            <a:spLocks noChangeArrowheads="1"/>
          </p:cNvSpPr>
          <p:nvPr/>
        </p:nvSpPr>
        <p:spPr bwMode="auto">
          <a:xfrm>
            <a:off x="1676400" y="1371600"/>
            <a:ext cx="2716213" cy="646113"/>
          </a:xfrm>
          <a:prstGeom prst="rect">
            <a:avLst/>
          </a:prstGeom>
          <a:noFill/>
          <a:ln w="9525">
            <a:noFill/>
            <a:miter lim="800000"/>
            <a:headEnd/>
            <a:tailEnd/>
          </a:ln>
        </p:spPr>
        <p:txBody>
          <a:bodyPr>
            <a:spAutoFit/>
          </a:bodyPr>
          <a:lstStyle/>
          <a:p>
            <a:pPr algn="ctr" rtl="1"/>
            <a:r>
              <a:rPr lang="fa-IR">
                <a:cs typeface="B Titr" pitchFamily="2" charset="-78"/>
              </a:rPr>
              <a:t>سنجش موفقيت از لحاظ رسيدن به كارايي انسان</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bwMode="auto">
          <a:xfrm>
            <a:off x="0" y="2746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r" rtl="1" eaLnBrk="1" hangingPunct="1"/>
            <a:r>
              <a:rPr lang="fa-IR" sz="3600" smtClean="0">
                <a:solidFill>
                  <a:schemeClr val="tx1"/>
                </a:solidFill>
                <a:cs typeface="B Titr" pitchFamily="2" charset="-78"/>
              </a:rPr>
              <a:t>چهار دسته از تعاریف هوش مصنوعی</a:t>
            </a:r>
            <a:endParaRPr lang="en-US" sz="3600" smtClean="0">
              <a:solidFill>
                <a:schemeClr val="tx1"/>
              </a:solidFill>
              <a:cs typeface="B Titr" pitchFamily="2" charset="-78"/>
            </a:endParaRPr>
          </a:p>
        </p:txBody>
      </p:sp>
      <p:sp>
        <p:nvSpPr>
          <p:cNvPr id="12291" name="Line 4"/>
          <p:cNvSpPr>
            <a:spLocks noChangeShapeType="1"/>
          </p:cNvSpPr>
          <p:nvPr/>
        </p:nvSpPr>
        <p:spPr bwMode="auto">
          <a:xfrm>
            <a:off x="0" y="3505200"/>
            <a:ext cx="9144000" cy="0"/>
          </a:xfrm>
          <a:prstGeom prst="line">
            <a:avLst/>
          </a:prstGeom>
          <a:noFill/>
          <a:ln w="9525">
            <a:solidFill>
              <a:schemeClr val="tx1"/>
            </a:solidFill>
            <a:round/>
            <a:headEnd/>
            <a:tailEnd/>
          </a:ln>
        </p:spPr>
        <p:txBody>
          <a:bodyPr/>
          <a:lstStyle/>
          <a:p>
            <a:endParaRPr lang="en-US"/>
          </a:p>
        </p:txBody>
      </p:sp>
      <p:sp>
        <p:nvSpPr>
          <p:cNvPr id="12292" name="Line 5"/>
          <p:cNvSpPr>
            <a:spLocks noChangeShapeType="1"/>
          </p:cNvSpPr>
          <p:nvPr/>
        </p:nvSpPr>
        <p:spPr bwMode="auto">
          <a:xfrm>
            <a:off x="4572000" y="990600"/>
            <a:ext cx="0" cy="5181600"/>
          </a:xfrm>
          <a:prstGeom prst="line">
            <a:avLst/>
          </a:prstGeom>
          <a:noFill/>
          <a:ln w="9525">
            <a:solidFill>
              <a:schemeClr val="tx1"/>
            </a:solidFill>
            <a:round/>
            <a:headEnd/>
            <a:tailEnd/>
          </a:ln>
        </p:spPr>
        <p:txBody>
          <a:bodyPr/>
          <a:lstStyle/>
          <a:p>
            <a:endParaRPr lang="en-US"/>
          </a:p>
        </p:txBody>
      </p:sp>
      <p:sp>
        <p:nvSpPr>
          <p:cNvPr id="12293" name="Rectangle 6"/>
          <p:cNvSpPr>
            <a:spLocks noChangeArrowheads="1"/>
          </p:cNvSpPr>
          <p:nvPr/>
        </p:nvSpPr>
        <p:spPr bwMode="auto">
          <a:xfrm>
            <a:off x="0" y="990600"/>
            <a:ext cx="9144000" cy="5105400"/>
          </a:xfrm>
          <a:prstGeom prst="rect">
            <a:avLst/>
          </a:prstGeom>
          <a:noFill/>
          <a:ln w="9525">
            <a:noFill/>
            <a:miter lim="800000"/>
            <a:headEnd/>
            <a:tailEnd/>
          </a:ln>
        </p:spPr>
        <p:txBody>
          <a:bodyPr/>
          <a:lstStyle/>
          <a:p>
            <a:pPr marL="342900" indent="-342900" algn="r" rtl="1">
              <a:spcBef>
                <a:spcPct val="20000"/>
              </a:spcBef>
            </a:pPr>
            <a:r>
              <a:rPr lang="fa-IR" sz="2400" b="1" dirty="0">
                <a:solidFill>
                  <a:srgbClr val="00007D"/>
                </a:solidFill>
                <a:cs typeface="B Nazanin" pitchFamily="2" charset="-78"/>
              </a:rPr>
              <a:t>سیستمهایی که عقلایی فکر می کنند	سیستمهایی که مثل انسان فکر می کنند</a:t>
            </a:r>
          </a:p>
          <a:p>
            <a:pPr marL="342900" indent="-342900" algn="r" rtl="1">
              <a:spcBef>
                <a:spcPct val="20000"/>
              </a:spcBef>
            </a:pPr>
            <a:endParaRPr lang="fa-IR" sz="1000" b="1" dirty="0">
              <a:solidFill>
                <a:srgbClr val="00007D"/>
              </a:solidFill>
              <a:cs typeface="B Nazanin" pitchFamily="2" charset="-78"/>
            </a:endParaRPr>
          </a:p>
          <a:p>
            <a:pPr marL="342900" indent="-342900" algn="r" rtl="1">
              <a:spcBef>
                <a:spcPct val="20000"/>
              </a:spcBef>
              <a:buFontTx/>
              <a:buChar char="•"/>
            </a:pPr>
            <a:endParaRPr lang="fa-IR" sz="2000" dirty="0">
              <a:cs typeface="B Nazanin" pitchFamily="2" charset="-78"/>
            </a:endParaRPr>
          </a:p>
          <a:p>
            <a:pPr marL="342900" indent="-342900" algn="r" rtl="1">
              <a:spcBef>
                <a:spcPct val="20000"/>
              </a:spcBef>
            </a:pPr>
            <a:r>
              <a:rPr lang="fa-IR" sz="2000" dirty="0">
                <a:cs typeface="B Nazanin" pitchFamily="2" charset="-78"/>
              </a:rPr>
              <a:t>	    </a:t>
            </a:r>
          </a:p>
          <a:p>
            <a:pPr marL="342900" indent="-342900" algn="r" rtl="1">
              <a:spcBef>
                <a:spcPct val="20000"/>
              </a:spcBef>
            </a:pPr>
            <a:endParaRPr lang="fa-IR" sz="2000" dirty="0">
              <a:cs typeface="B Nazanin" pitchFamily="2" charset="-78"/>
            </a:endParaRPr>
          </a:p>
          <a:p>
            <a:pPr marL="342900" indent="-342900" algn="r" rtl="1">
              <a:spcBef>
                <a:spcPct val="20000"/>
              </a:spcBef>
            </a:pPr>
            <a:r>
              <a:rPr lang="fa-IR" sz="2000" dirty="0">
                <a:cs typeface="B Nazanin" pitchFamily="2" charset="-78"/>
              </a:rPr>
              <a:t> </a:t>
            </a:r>
          </a:p>
          <a:p>
            <a:pPr marL="342900" indent="-342900" algn="r" rtl="1">
              <a:spcBef>
                <a:spcPct val="20000"/>
              </a:spcBef>
            </a:pPr>
            <a:r>
              <a:rPr lang="fa-IR" sz="2000" dirty="0">
                <a:cs typeface="B Nazanin" pitchFamily="2" charset="-78"/>
              </a:rPr>
              <a:t>      </a:t>
            </a:r>
            <a:endParaRPr lang="fa-IR" sz="2000" b="1" dirty="0">
              <a:solidFill>
                <a:srgbClr val="00007D"/>
              </a:solidFill>
              <a:cs typeface="B Nazanin" pitchFamily="2" charset="-78"/>
            </a:endParaRPr>
          </a:p>
          <a:p>
            <a:pPr marL="342900" indent="-342900" algn="r" rtl="1">
              <a:spcBef>
                <a:spcPct val="20000"/>
              </a:spcBef>
            </a:pPr>
            <a:endParaRPr lang="fa-IR" sz="900" b="1" dirty="0">
              <a:solidFill>
                <a:srgbClr val="00007D"/>
              </a:solidFill>
              <a:cs typeface="B Nazanin" pitchFamily="2" charset="-78"/>
            </a:endParaRPr>
          </a:p>
          <a:p>
            <a:pPr marL="342900" indent="-342900" algn="r" rtl="1">
              <a:spcBef>
                <a:spcPct val="20000"/>
              </a:spcBef>
            </a:pPr>
            <a:r>
              <a:rPr lang="fa-IR" sz="2400" b="1" dirty="0">
                <a:solidFill>
                  <a:srgbClr val="00007D"/>
                </a:solidFill>
                <a:cs typeface="B Nazanin" pitchFamily="2" charset="-78"/>
              </a:rPr>
              <a:t>سیستمهایی که عقلایی عمل می کنند	سیستمهایی که مثل انسان عمل می کنند</a:t>
            </a:r>
            <a:endParaRPr lang="en-US" sz="2400" b="1" dirty="0">
              <a:solidFill>
                <a:srgbClr val="00007D"/>
              </a:solidFill>
              <a:cs typeface="B Nazanin" pitchFamily="2" charset="-78"/>
            </a:endParaRPr>
          </a:p>
        </p:txBody>
      </p:sp>
      <p:sp>
        <p:nvSpPr>
          <p:cNvPr id="12294" name="Rectangle 6"/>
          <p:cNvSpPr>
            <a:spLocks noChangeArrowheads="1"/>
          </p:cNvSpPr>
          <p:nvPr/>
        </p:nvSpPr>
        <p:spPr bwMode="auto">
          <a:xfrm>
            <a:off x="5029200" y="1600200"/>
            <a:ext cx="3897313" cy="369888"/>
          </a:xfrm>
          <a:prstGeom prst="rect">
            <a:avLst/>
          </a:prstGeom>
          <a:noFill/>
          <a:ln w="9525">
            <a:noFill/>
            <a:miter lim="800000"/>
            <a:headEnd/>
            <a:tailEnd/>
          </a:ln>
        </p:spPr>
        <p:txBody>
          <a:bodyPr wrap="none">
            <a:spAutoFit/>
          </a:bodyPr>
          <a:lstStyle/>
          <a:p>
            <a:pPr algn="ctr" rtl="1">
              <a:buFont typeface="Arial" charset="0"/>
              <a:buChar char="•"/>
            </a:pPr>
            <a:r>
              <a:rPr lang="fa-IR">
                <a:cs typeface="B Nazanin" pitchFamily="2" charset="-78"/>
              </a:rPr>
              <a:t>مطالعه تواناییهای ذهنی از طریق مدلهای محاسباتی </a:t>
            </a:r>
            <a:endParaRPr lang="fa-IR"/>
          </a:p>
        </p:txBody>
      </p:sp>
      <p:sp>
        <p:nvSpPr>
          <p:cNvPr id="12295" name="Rectangle 7"/>
          <p:cNvSpPr>
            <a:spLocks noChangeArrowheads="1"/>
          </p:cNvSpPr>
          <p:nvPr/>
        </p:nvSpPr>
        <p:spPr bwMode="auto">
          <a:xfrm>
            <a:off x="4876800" y="2209800"/>
            <a:ext cx="3962400" cy="646113"/>
          </a:xfrm>
          <a:prstGeom prst="rect">
            <a:avLst/>
          </a:prstGeom>
          <a:noFill/>
          <a:ln w="9525">
            <a:noFill/>
            <a:miter lim="800000"/>
            <a:headEnd/>
            <a:tailEnd/>
          </a:ln>
        </p:spPr>
        <p:txBody>
          <a:bodyPr>
            <a:spAutoFit/>
          </a:bodyPr>
          <a:lstStyle/>
          <a:p>
            <a:pPr algn="r" rtl="1">
              <a:buFont typeface="Arial" charset="0"/>
              <a:buChar char="•"/>
            </a:pPr>
            <a:r>
              <a:rPr lang="fa-IR" dirty="0">
                <a:cs typeface="B Nazanin" pitchFamily="2" charset="-78"/>
              </a:rPr>
              <a:t>مطالعه محاسباتی که درک، استدلال و عمل كردن را ممكن مي سازد</a:t>
            </a:r>
            <a:endParaRPr lang="fa-IR" dirty="0"/>
          </a:p>
        </p:txBody>
      </p:sp>
      <p:sp>
        <p:nvSpPr>
          <p:cNvPr id="12296" name="Rectangle 8"/>
          <p:cNvSpPr>
            <a:spLocks noChangeArrowheads="1"/>
          </p:cNvSpPr>
          <p:nvPr/>
        </p:nvSpPr>
        <p:spPr bwMode="auto">
          <a:xfrm>
            <a:off x="381000" y="1524000"/>
            <a:ext cx="3962400" cy="646331"/>
          </a:xfrm>
          <a:prstGeom prst="rect">
            <a:avLst/>
          </a:prstGeom>
          <a:noFill/>
          <a:ln w="9525">
            <a:noFill/>
            <a:miter lim="800000"/>
            <a:headEnd/>
            <a:tailEnd/>
          </a:ln>
        </p:spPr>
        <p:txBody>
          <a:bodyPr>
            <a:spAutoFit/>
          </a:bodyPr>
          <a:lstStyle/>
          <a:p>
            <a:pPr algn="r" rtl="1">
              <a:buFont typeface="Arial" charset="0"/>
              <a:buChar char="•"/>
            </a:pPr>
            <a:r>
              <a:rPr lang="fa-IR" dirty="0">
                <a:cs typeface="B Nazanin" pitchFamily="2" charset="-78"/>
              </a:rPr>
              <a:t>تلاش نو و مهيج برای اينكه کامپیوترهایی را قادر به تفكر كنيم...  ماشينهايي با فكر و حس تشخيص </a:t>
            </a:r>
            <a:r>
              <a:rPr lang="fa-IR" dirty="0" smtClean="0">
                <a:cs typeface="B Nazanin" pitchFamily="2" charset="-78"/>
              </a:rPr>
              <a:t>واقعي</a:t>
            </a:r>
            <a:endParaRPr lang="fa-IR" dirty="0"/>
          </a:p>
        </p:txBody>
      </p:sp>
      <p:sp>
        <p:nvSpPr>
          <p:cNvPr id="12297" name="Rectangle 9"/>
          <p:cNvSpPr>
            <a:spLocks noChangeArrowheads="1"/>
          </p:cNvSpPr>
          <p:nvPr/>
        </p:nvSpPr>
        <p:spPr bwMode="auto">
          <a:xfrm>
            <a:off x="228600" y="2362200"/>
            <a:ext cx="4114800" cy="923925"/>
          </a:xfrm>
          <a:prstGeom prst="rect">
            <a:avLst/>
          </a:prstGeom>
          <a:noFill/>
          <a:ln w="9525">
            <a:noFill/>
            <a:miter lim="800000"/>
            <a:headEnd/>
            <a:tailEnd/>
          </a:ln>
        </p:spPr>
        <p:txBody>
          <a:bodyPr>
            <a:spAutoFit/>
          </a:bodyPr>
          <a:lstStyle/>
          <a:p>
            <a:pPr algn="just" rtl="1">
              <a:buFont typeface="Arial" charset="0"/>
              <a:buChar char="•"/>
            </a:pPr>
            <a:r>
              <a:rPr lang="fa-IR" dirty="0">
                <a:cs typeface="B Nazanin" pitchFamily="2" charset="-78"/>
              </a:rPr>
              <a:t>خودکار سازی فعالیتهایي كه ما به تفکر انساني نسبت مي دهيم. فعالیتهایی مثل تصمیم گیری، حل مساله، یادگیری</a:t>
            </a:r>
            <a:endParaRPr lang="fa-IR" dirty="0"/>
          </a:p>
        </p:txBody>
      </p:sp>
      <p:sp>
        <p:nvSpPr>
          <p:cNvPr id="12298" name="Rectangle 10"/>
          <p:cNvSpPr>
            <a:spLocks noChangeArrowheads="1"/>
          </p:cNvSpPr>
          <p:nvPr/>
        </p:nvSpPr>
        <p:spPr bwMode="auto">
          <a:xfrm>
            <a:off x="4876800" y="4419600"/>
            <a:ext cx="3973513" cy="646113"/>
          </a:xfrm>
          <a:prstGeom prst="rect">
            <a:avLst/>
          </a:prstGeom>
          <a:noFill/>
          <a:ln w="9525">
            <a:noFill/>
            <a:miter lim="800000"/>
            <a:headEnd/>
            <a:tailEnd/>
          </a:ln>
        </p:spPr>
        <p:txBody>
          <a:bodyPr>
            <a:spAutoFit/>
          </a:bodyPr>
          <a:lstStyle/>
          <a:p>
            <a:pPr algn="r" rtl="1">
              <a:buFont typeface="Arial" charset="0"/>
              <a:buChar char="•"/>
            </a:pPr>
            <a:r>
              <a:rPr lang="fa-IR">
                <a:cs typeface="B Nazanin" pitchFamily="2" charset="-78"/>
              </a:rPr>
              <a:t>يك زمينه تخصصي كه به دنبال توضيح و شبيه سازي رفتار هوشمندانه بوسيله فرايندهاي كامپيوتري است</a:t>
            </a:r>
            <a:endParaRPr lang="fa-IR"/>
          </a:p>
        </p:txBody>
      </p:sp>
      <p:sp>
        <p:nvSpPr>
          <p:cNvPr id="12299" name="Rectangle 11"/>
          <p:cNvSpPr>
            <a:spLocks noChangeArrowheads="1"/>
          </p:cNvSpPr>
          <p:nvPr/>
        </p:nvSpPr>
        <p:spPr bwMode="auto">
          <a:xfrm>
            <a:off x="4953000" y="5257800"/>
            <a:ext cx="3805238" cy="646113"/>
          </a:xfrm>
          <a:prstGeom prst="rect">
            <a:avLst/>
          </a:prstGeom>
          <a:noFill/>
          <a:ln w="9525">
            <a:noFill/>
            <a:miter lim="800000"/>
            <a:headEnd/>
            <a:tailEnd/>
          </a:ln>
        </p:spPr>
        <p:txBody>
          <a:bodyPr>
            <a:spAutoFit/>
          </a:bodyPr>
          <a:lstStyle/>
          <a:p>
            <a:pPr algn="r" rtl="1">
              <a:buFont typeface="Arial" charset="0"/>
              <a:buChar char="•"/>
            </a:pPr>
            <a:r>
              <a:rPr lang="fa-IR">
                <a:cs typeface="B Nazanin" pitchFamily="2" charset="-78"/>
              </a:rPr>
              <a:t>شاخه اي از علم كامپيوتر كه به خودكار كردن رفتار هوشمندانه مربوط مي شود</a:t>
            </a:r>
            <a:endParaRPr lang="fa-IR"/>
          </a:p>
        </p:txBody>
      </p:sp>
      <p:sp>
        <p:nvSpPr>
          <p:cNvPr id="12300" name="Rectangle 12"/>
          <p:cNvSpPr>
            <a:spLocks noChangeArrowheads="1"/>
          </p:cNvSpPr>
          <p:nvPr/>
        </p:nvSpPr>
        <p:spPr bwMode="auto">
          <a:xfrm>
            <a:off x="304800" y="4114800"/>
            <a:ext cx="4038600" cy="646113"/>
          </a:xfrm>
          <a:prstGeom prst="rect">
            <a:avLst/>
          </a:prstGeom>
          <a:noFill/>
          <a:ln w="9525">
            <a:noFill/>
            <a:miter lim="800000"/>
            <a:headEnd/>
            <a:tailEnd/>
          </a:ln>
        </p:spPr>
        <p:txBody>
          <a:bodyPr>
            <a:spAutoFit/>
          </a:bodyPr>
          <a:lstStyle/>
          <a:p>
            <a:pPr algn="r" rtl="1">
              <a:buFont typeface="Arial" charset="0"/>
              <a:buChar char="•"/>
            </a:pPr>
            <a:r>
              <a:rPr lang="fa-IR">
                <a:cs typeface="B Nazanin" pitchFamily="2" charset="-78"/>
              </a:rPr>
              <a:t>هنر ساخت ماشین هایی که کارهایی را انجام می دهند که انجام آنها توسط انسان نياز به هوش دارد</a:t>
            </a:r>
            <a:endParaRPr lang="fa-IR"/>
          </a:p>
        </p:txBody>
      </p:sp>
      <p:sp>
        <p:nvSpPr>
          <p:cNvPr id="12301" name="Rectangle 13"/>
          <p:cNvSpPr>
            <a:spLocks noChangeArrowheads="1"/>
          </p:cNvSpPr>
          <p:nvPr/>
        </p:nvSpPr>
        <p:spPr bwMode="auto">
          <a:xfrm>
            <a:off x="120650" y="5037138"/>
            <a:ext cx="4267200" cy="646112"/>
          </a:xfrm>
          <a:prstGeom prst="rect">
            <a:avLst/>
          </a:prstGeom>
          <a:noFill/>
          <a:ln w="9525">
            <a:noFill/>
            <a:miter lim="800000"/>
            <a:headEnd/>
            <a:tailEnd/>
          </a:ln>
        </p:spPr>
        <p:txBody>
          <a:bodyPr>
            <a:spAutoFit/>
          </a:bodyPr>
          <a:lstStyle/>
          <a:p>
            <a:pPr algn="r" rtl="1">
              <a:buFont typeface="Arial" charset="0"/>
              <a:buChar char="•"/>
            </a:pPr>
            <a:r>
              <a:rPr lang="fa-IR" dirty="0">
                <a:cs typeface="B Nazanin" pitchFamily="2" charset="-78"/>
              </a:rPr>
              <a:t>مطالعه اينكه چگونه کامپیوترها را قادر به انجام کارهایی كنيم که فعلا انسان آنها را بهتر انجام می دهد</a:t>
            </a: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1020</TotalTime>
  <Words>1753</Words>
  <Application>Microsoft Office PowerPoint</Application>
  <PresentationFormat>On-screen Show (4:3)</PresentationFormat>
  <Paragraphs>251</Paragraphs>
  <Slides>28</Slides>
  <Notes>28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Arial</vt:lpstr>
      <vt:lpstr>B Nazanin</vt:lpstr>
      <vt:lpstr>B Titr</vt:lpstr>
      <vt:lpstr>B Traffic</vt:lpstr>
      <vt:lpstr>Lucida Sans Unicode</vt:lpstr>
      <vt:lpstr>Tahoma</vt:lpstr>
      <vt:lpstr>Verdana</vt:lpstr>
      <vt:lpstr>Wingdings 2</vt:lpstr>
      <vt:lpstr>Wingdings 3</vt:lpstr>
      <vt:lpstr>Concourse</vt:lpstr>
      <vt:lpstr>هوش مصنوعی  Artificial Intelligence </vt:lpstr>
      <vt:lpstr>معرفی منابع:</vt:lpstr>
      <vt:lpstr>سرفصل مطالب</vt:lpstr>
      <vt:lpstr>هوش چیست؟</vt:lpstr>
      <vt:lpstr>معمایی برای سنجش هوش</vt:lpstr>
      <vt:lpstr>هوش مصنوعی چیست؟</vt:lpstr>
      <vt:lpstr>چهار دسته از تعاریف هوش مصنوعی</vt:lpstr>
      <vt:lpstr>چهار دسته از تعاریف هوش مصنوعی</vt:lpstr>
      <vt:lpstr>چهار دسته از تعاریف هوش مصنوعی</vt:lpstr>
      <vt:lpstr>آزمایش تورینگ</vt:lpstr>
      <vt:lpstr>آزمایش تورینگ</vt:lpstr>
      <vt:lpstr>مبانی هوش مصنوعی</vt:lpstr>
      <vt:lpstr>مبانی هوش مصنوعی</vt:lpstr>
      <vt:lpstr>مبانی هوش مصنوعی</vt:lpstr>
      <vt:lpstr>مبانی هوش مصنوعی</vt:lpstr>
      <vt:lpstr>مبانی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تاریخچه هوش مصنوعی</vt:lpstr>
      <vt:lpstr>کاربرد هوش مصنوعی</vt:lpstr>
      <vt:lpstr>معمای البرت انیشتین</vt:lpstr>
      <vt:lpstr>معمای البرت انیشتین</vt:lpstr>
    </vt:vector>
  </TitlesOfParts>
  <Company>zarei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شبیه سازی سیستم عامل</dc:title>
  <dc:creator>mostafa</dc:creator>
  <cp:lastModifiedBy>Sayed Ali</cp:lastModifiedBy>
  <cp:revision>129</cp:revision>
  <dcterms:created xsi:type="dcterms:W3CDTF">2007-12-22T06:53:08Z</dcterms:created>
  <dcterms:modified xsi:type="dcterms:W3CDTF">2018-12-14T15:48:53Z</dcterms:modified>
</cp:coreProperties>
</file>