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79" r:id="rId2"/>
    <p:sldId id="257" r:id="rId3"/>
    <p:sldId id="300" r:id="rId4"/>
    <p:sldId id="281" r:id="rId5"/>
    <p:sldId id="282" r:id="rId6"/>
    <p:sldId id="297" r:id="rId7"/>
    <p:sldId id="298" r:id="rId8"/>
    <p:sldId id="301" r:id="rId9"/>
    <p:sldId id="284" r:id="rId10"/>
    <p:sldId id="285" r:id="rId11"/>
    <p:sldId id="286" r:id="rId12"/>
    <p:sldId id="287" r:id="rId13"/>
    <p:sldId id="302" r:id="rId14"/>
    <p:sldId id="303" r:id="rId15"/>
    <p:sldId id="304" r:id="rId16"/>
    <p:sldId id="305" r:id="rId17"/>
    <p:sldId id="306" r:id="rId18"/>
    <p:sldId id="307" r:id="rId19"/>
    <p:sldId id="308" r:id="rId20"/>
    <p:sldId id="295" r:id="rId21"/>
  </p:sldIdLst>
  <p:sldSz cx="10150475" cy="7589838"/>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94660"/>
  </p:normalViewPr>
  <p:slideViewPr>
    <p:cSldViewPr>
      <p:cViewPr varScale="1">
        <p:scale>
          <a:sx n="77" d="100"/>
          <a:sy n="77" d="100"/>
        </p:scale>
        <p:origin x="-846" y="-84"/>
      </p:cViewPr>
      <p:guideLst>
        <p:guide orient="horz" pos="2390"/>
        <p:guide pos="319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3E377-9AB8-4B88-A633-A0ADF6B61071}" type="datetimeFigureOut">
              <a:rPr lang="en-US" smtClean="0"/>
              <a:pPr/>
              <a:t>10/22/2015</a:t>
            </a:fld>
            <a:endParaRPr lang="en-US"/>
          </a:p>
        </p:txBody>
      </p:sp>
      <p:sp>
        <p:nvSpPr>
          <p:cNvPr id="4" name="Slide Image Placeholder 3"/>
          <p:cNvSpPr>
            <a:spLocks noGrp="1" noRot="1" noChangeAspect="1"/>
          </p:cNvSpPr>
          <p:nvPr>
            <p:ph type="sldImg" idx="2"/>
          </p:nvPr>
        </p:nvSpPr>
        <p:spPr>
          <a:xfrm>
            <a:off x="1136650" y="685800"/>
            <a:ext cx="4584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76C2F0-D827-4FC6-A2AA-8BAC424C4A24}" type="slidenum">
              <a:rPr lang="en-US" smtClean="0"/>
              <a:pPr/>
              <a:t>‹#›</a:t>
            </a:fld>
            <a:endParaRPr lang="en-US"/>
          </a:p>
        </p:txBody>
      </p:sp>
    </p:spTree>
    <p:extLst>
      <p:ext uri="{BB962C8B-B14F-4D97-AF65-F5344CB8AC3E}">
        <p14:creationId xmlns:p14="http://schemas.microsoft.com/office/powerpoint/2010/main" val="22107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76C2F0-D827-4FC6-A2AA-8BAC424C4A24}"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file:///C:\My%20Documents\AnimatedSeriesVol2Setup\CD%20Files\Office97\Dashes_Title.avi"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106" name="Dashes_Title.avi">
            <a:hlinkClick r:id="" action="ppaction://media"/>
          </p:cNvPr>
          <p:cNvPicPr>
            <a:picLocks noRot="1" noChangeAspect="1" noChangeArrowheads="1"/>
          </p:cNvPicPr>
          <p:nvPr>
            <a:videoFile r:link="rId1"/>
          </p:nvPr>
        </p:nvPicPr>
        <p:blipFill>
          <a:blip r:embed="rId4"/>
          <a:srcRect/>
          <a:stretch>
            <a:fillRect/>
          </a:stretch>
        </p:blipFill>
        <p:spPr bwMode="auto">
          <a:xfrm>
            <a:off x="0" y="3378200"/>
            <a:ext cx="7615238" cy="406400"/>
          </a:xfrm>
          <a:prstGeom prst="rect">
            <a:avLst/>
          </a:prstGeom>
          <a:noFill/>
        </p:spPr>
      </p:pic>
      <p:sp>
        <p:nvSpPr>
          <p:cNvPr id="4108" name="Rectangle 12"/>
          <p:cNvSpPr>
            <a:spLocks noGrp="1" noChangeArrowheads="1"/>
          </p:cNvSpPr>
          <p:nvPr>
            <p:ph type="ctrTitle" sz="quarter"/>
          </p:nvPr>
        </p:nvSpPr>
        <p:spPr>
          <a:xfrm>
            <a:off x="76200" y="1981200"/>
            <a:ext cx="7620000" cy="1295400"/>
          </a:xfrm>
        </p:spPr>
        <p:txBody>
          <a:bodyPr/>
          <a:lstStyle>
            <a:lvl1pPr algn="ctr">
              <a:defRPr/>
            </a:lvl1pPr>
          </a:lstStyle>
          <a:p>
            <a:r>
              <a:rPr lang="en-US" smtClean="0"/>
              <a:t>Click to edit Master title style</a:t>
            </a:r>
            <a:endParaRPr lang="en-US"/>
          </a:p>
        </p:txBody>
      </p:sp>
      <p:sp>
        <p:nvSpPr>
          <p:cNvPr id="4109" name="Rectangle 13"/>
          <p:cNvSpPr>
            <a:spLocks noGrp="1" noChangeArrowheads="1"/>
          </p:cNvSpPr>
          <p:nvPr>
            <p:ph type="subTitle" sz="quarter" idx="1"/>
          </p:nvPr>
        </p:nvSpPr>
        <p:spPr>
          <a:xfrm>
            <a:off x="304800" y="3810000"/>
            <a:ext cx="7086600" cy="1981200"/>
          </a:xfrm>
        </p:spPr>
        <p:txBody>
          <a:bodyPr/>
          <a:lstStyle>
            <a:lvl1pPr marL="0" indent="0" algn="ctr">
              <a:buFontTx/>
              <a:buNone/>
              <a:defRPr/>
            </a:lvl1pPr>
          </a:lstStyle>
          <a:p>
            <a:r>
              <a:rPr lang="en-US" smtClean="0"/>
              <a:t>Click to edit Master subtitle style</a:t>
            </a:r>
            <a:endParaRPr lang="en-US"/>
          </a:p>
        </p:txBody>
      </p:sp>
      <p:sp>
        <p:nvSpPr>
          <p:cNvPr id="4110" name="Rectangle 14"/>
          <p:cNvSpPr>
            <a:spLocks noGrp="1" noChangeArrowheads="1"/>
          </p:cNvSpPr>
          <p:nvPr>
            <p:ph type="dt" sz="quarter" idx="2"/>
          </p:nvPr>
        </p:nvSpPr>
        <p:spPr/>
        <p:txBody>
          <a:bodyPr/>
          <a:lstStyle>
            <a:lvl1pPr>
              <a:defRPr/>
            </a:lvl1pPr>
          </a:lstStyle>
          <a:p>
            <a:endParaRPr lang="en-US"/>
          </a:p>
        </p:txBody>
      </p:sp>
      <p:sp>
        <p:nvSpPr>
          <p:cNvPr id="4111" name="Rectangle 15"/>
          <p:cNvSpPr>
            <a:spLocks noGrp="1" noChangeArrowheads="1"/>
          </p:cNvSpPr>
          <p:nvPr>
            <p:ph type="ftr" sz="quarter" idx="3"/>
          </p:nvPr>
        </p:nvSpPr>
        <p:spPr/>
        <p:txBody>
          <a:bodyPr/>
          <a:lstStyle>
            <a:lvl1pPr>
              <a:defRPr/>
            </a:lvl1pPr>
          </a:lstStyle>
          <a:p>
            <a:endParaRPr lang="en-US"/>
          </a:p>
        </p:txBody>
      </p:sp>
      <p:sp>
        <p:nvSpPr>
          <p:cNvPr id="4112" name="Rectangle 16"/>
          <p:cNvSpPr>
            <a:spLocks noGrp="1" noChangeArrowheads="1"/>
          </p:cNvSpPr>
          <p:nvPr>
            <p:ph type="sldNum" sz="quarter" idx="4"/>
          </p:nvPr>
        </p:nvSpPr>
        <p:spPr/>
        <p:txBody>
          <a:bodyPr/>
          <a:lstStyle>
            <a:lvl1pPr>
              <a:defRPr/>
            </a:lvl1pPr>
          </a:lstStyle>
          <a:p>
            <a:fld id="{BFE95B6D-F9D5-473D-BABD-D918F7D35D18}"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0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4106"/>
                </p:tgtEl>
              </p:cMediaNode>
            </p:video>
            <p:seq concurrent="1" nextAc="seek">
              <p:cTn id="8" restart="whenNotActive" fill="hold" evtFilter="cancelBubble" nodeType="interactiveSeq">
                <p:stCondLst>
                  <p:cond evt="onClick" delay="0">
                    <p:tgtEl>
                      <p:spTgt spid="410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106"/>
                                        </p:tgtEl>
                                      </p:cBhvr>
                                    </p:cmd>
                                  </p:childTnLst>
                                </p:cTn>
                              </p:par>
                            </p:childTnLst>
                          </p:cTn>
                        </p:par>
                      </p:childTnLst>
                    </p:cTn>
                  </p:par>
                </p:childTnLst>
              </p:cTn>
              <p:nextCondLst>
                <p:cond evt="onClick" delay="0">
                  <p:tgtEl>
                    <p:spTgt spid="4106"/>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9EFC00-A99C-493D-B40C-29621870CF9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950" y="1066800"/>
            <a:ext cx="21526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066800"/>
            <a:ext cx="63055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1D91FA-1007-4AE0-8F29-75FEDB9C39B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35E574-FD94-44B4-AA37-57F64EB4C6F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63478A-CA97-4775-A763-40681A4E443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514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514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62E619-DA0E-4BC2-9132-3B79FCCD9B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5CF075C-2DA7-4206-A689-1C812C56F3E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6175C5-35EA-4BD8-868C-9A2273548FC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DA211AC-0D08-473F-B27B-6450A494316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17168-1329-4437-9181-F2C612C155E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7085E3-E6CC-445A-B76C-EF2BC448501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file:///C:\My%20Documents\AnimatedSeriesVol2Setup\CD%20Files\Office97\Dashes_Text.avi"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32" name="Dashes_Text.avi">
            <a:hlinkClick r:id="" action="ppaction://media"/>
          </p:cNvPr>
          <p:cNvPicPr>
            <a:picLocks noRot="1" noChangeAspect="1" noChangeArrowheads="1"/>
          </p:cNvPicPr>
          <p:nvPr>
            <a:videoFile r:link="rId13"/>
          </p:nvPr>
        </p:nvPicPr>
        <p:blipFill>
          <a:blip r:embed="rId15"/>
          <a:srcRect/>
          <a:stretch>
            <a:fillRect/>
          </a:stretch>
        </p:blipFill>
        <p:spPr bwMode="auto">
          <a:xfrm>
            <a:off x="0" y="889000"/>
            <a:ext cx="7615238" cy="406400"/>
          </a:xfrm>
          <a:prstGeom prst="rect">
            <a:avLst/>
          </a:prstGeom>
          <a:noFill/>
        </p:spPr>
      </p:pic>
      <p:sp>
        <p:nvSpPr>
          <p:cNvPr id="1033" name="Rectangle 9"/>
          <p:cNvSpPr>
            <a:spLocks noGrp="1" noChangeArrowheads="1"/>
          </p:cNvSpPr>
          <p:nvPr>
            <p:ph type="title"/>
          </p:nvPr>
        </p:nvSpPr>
        <p:spPr bwMode="auto">
          <a:xfrm>
            <a:off x="762000" y="1066800"/>
            <a:ext cx="8610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762000" y="2514600"/>
            <a:ext cx="8610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Rectangle 11"/>
          <p:cNvSpPr>
            <a:spLocks noGrp="1" noChangeArrowheads="1"/>
          </p:cNvSpPr>
          <p:nvPr>
            <p:ph type="dt" sz="half" idx="2"/>
          </p:nvPr>
        </p:nvSpPr>
        <p:spPr bwMode="auto">
          <a:xfrm>
            <a:off x="762000" y="6934200"/>
            <a:ext cx="2133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6" name="Rectangle 12"/>
          <p:cNvSpPr>
            <a:spLocks noGrp="1" noChangeArrowheads="1"/>
          </p:cNvSpPr>
          <p:nvPr>
            <p:ph type="ftr" sz="quarter" idx="3"/>
          </p:nvPr>
        </p:nvSpPr>
        <p:spPr bwMode="auto">
          <a:xfrm>
            <a:off x="3505200" y="6934200"/>
            <a:ext cx="3124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7" name="Rectangle 13"/>
          <p:cNvSpPr>
            <a:spLocks noGrp="1" noChangeArrowheads="1"/>
          </p:cNvSpPr>
          <p:nvPr>
            <p:ph type="sldNum" sz="quarter" idx="4"/>
          </p:nvPr>
        </p:nvSpPr>
        <p:spPr bwMode="auto">
          <a:xfrm>
            <a:off x="7239000" y="6934200"/>
            <a:ext cx="2133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DD6D7DF-6ABA-4BAD-AC38-903EC4D9FF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1032"/>
                </p:tgtEl>
              </p:cMediaNode>
            </p:video>
            <p:seq concurrent="1" nextAc="seek">
              <p:cTn id="8" restart="whenNotActive" fill="hold" evtFilter="cancelBubble" nodeType="interactiveSeq">
                <p:stCondLst>
                  <p:cond evt="onClick" delay="0">
                    <p:tgtEl>
                      <p:spTgt spid="103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32"/>
                                        </p:tgtEl>
                                      </p:cBhvr>
                                    </p:cmd>
                                  </p:childTnLst>
                                </p:cTn>
                              </p:par>
                            </p:childTnLst>
                          </p:cTn>
                        </p:par>
                      </p:childTnLst>
                    </p:cTn>
                  </p:par>
                </p:childTnLst>
              </p:cTn>
              <p:nextCondLst>
                <p:cond evt="onClick" delay="0">
                  <p:tgtEl>
                    <p:spTgt spid="1032"/>
                  </p:tgtEl>
                </p:cond>
              </p:nextCondLst>
            </p:seq>
          </p:childTnLst>
        </p:cTn>
      </p:par>
    </p:tnLst>
  </p:timing>
  <p:txStyles>
    <p:titleStyle>
      <a:lvl1pPr algn="l" defTabSz="1014413" rtl="0" eaLnBrk="1" fontAlgn="base" hangingPunct="1">
        <a:spcBef>
          <a:spcPct val="0"/>
        </a:spcBef>
        <a:spcAft>
          <a:spcPct val="0"/>
        </a:spcAft>
        <a:defRPr sz="4900">
          <a:solidFill>
            <a:schemeClr val="tx2"/>
          </a:solidFill>
          <a:latin typeface="+mj-lt"/>
          <a:ea typeface="+mj-ea"/>
          <a:cs typeface="+mj-cs"/>
        </a:defRPr>
      </a:lvl1pPr>
      <a:lvl2pPr algn="l" defTabSz="1014413" rtl="0" eaLnBrk="1" fontAlgn="base" hangingPunct="1">
        <a:spcBef>
          <a:spcPct val="0"/>
        </a:spcBef>
        <a:spcAft>
          <a:spcPct val="0"/>
        </a:spcAft>
        <a:defRPr sz="4900">
          <a:solidFill>
            <a:schemeClr val="tx2"/>
          </a:solidFill>
          <a:latin typeface="Times New Roman" charset="0"/>
        </a:defRPr>
      </a:lvl2pPr>
      <a:lvl3pPr algn="l" defTabSz="1014413" rtl="0" eaLnBrk="1" fontAlgn="base" hangingPunct="1">
        <a:spcBef>
          <a:spcPct val="0"/>
        </a:spcBef>
        <a:spcAft>
          <a:spcPct val="0"/>
        </a:spcAft>
        <a:defRPr sz="4900">
          <a:solidFill>
            <a:schemeClr val="tx2"/>
          </a:solidFill>
          <a:latin typeface="Times New Roman" charset="0"/>
        </a:defRPr>
      </a:lvl3pPr>
      <a:lvl4pPr algn="l" defTabSz="1014413" rtl="0" eaLnBrk="1" fontAlgn="base" hangingPunct="1">
        <a:spcBef>
          <a:spcPct val="0"/>
        </a:spcBef>
        <a:spcAft>
          <a:spcPct val="0"/>
        </a:spcAft>
        <a:defRPr sz="4900">
          <a:solidFill>
            <a:schemeClr val="tx2"/>
          </a:solidFill>
          <a:latin typeface="Times New Roman" charset="0"/>
        </a:defRPr>
      </a:lvl4pPr>
      <a:lvl5pPr algn="l" defTabSz="1014413" rtl="0" eaLnBrk="1" fontAlgn="base" hangingPunct="1">
        <a:spcBef>
          <a:spcPct val="0"/>
        </a:spcBef>
        <a:spcAft>
          <a:spcPct val="0"/>
        </a:spcAft>
        <a:defRPr sz="4900">
          <a:solidFill>
            <a:schemeClr val="tx2"/>
          </a:solidFill>
          <a:latin typeface="Times New Roman" charset="0"/>
        </a:defRPr>
      </a:lvl5pPr>
      <a:lvl6pPr marL="457200" algn="l" defTabSz="1014413" rtl="0" eaLnBrk="1" fontAlgn="base" hangingPunct="1">
        <a:spcBef>
          <a:spcPct val="0"/>
        </a:spcBef>
        <a:spcAft>
          <a:spcPct val="0"/>
        </a:spcAft>
        <a:defRPr sz="4900">
          <a:solidFill>
            <a:schemeClr val="tx2"/>
          </a:solidFill>
          <a:latin typeface="Times New Roman" charset="0"/>
        </a:defRPr>
      </a:lvl6pPr>
      <a:lvl7pPr marL="914400" algn="l" defTabSz="1014413" rtl="0" eaLnBrk="1" fontAlgn="base" hangingPunct="1">
        <a:spcBef>
          <a:spcPct val="0"/>
        </a:spcBef>
        <a:spcAft>
          <a:spcPct val="0"/>
        </a:spcAft>
        <a:defRPr sz="4900">
          <a:solidFill>
            <a:schemeClr val="tx2"/>
          </a:solidFill>
          <a:latin typeface="Times New Roman" charset="0"/>
        </a:defRPr>
      </a:lvl7pPr>
      <a:lvl8pPr marL="1371600" algn="l" defTabSz="1014413" rtl="0" eaLnBrk="1" fontAlgn="base" hangingPunct="1">
        <a:spcBef>
          <a:spcPct val="0"/>
        </a:spcBef>
        <a:spcAft>
          <a:spcPct val="0"/>
        </a:spcAft>
        <a:defRPr sz="4900">
          <a:solidFill>
            <a:schemeClr val="tx2"/>
          </a:solidFill>
          <a:latin typeface="Times New Roman" charset="0"/>
        </a:defRPr>
      </a:lvl8pPr>
      <a:lvl9pPr marL="1828800" algn="l" defTabSz="1014413" rtl="0" eaLnBrk="1" fontAlgn="base" hangingPunct="1">
        <a:spcBef>
          <a:spcPct val="0"/>
        </a:spcBef>
        <a:spcAft>
          <a:spcPct val="0"/>
        </a:spcAft>
        <a:defRPr sz="4900">
          <a:solidFill>
            <a:schemeClr val="tx2"/>
          </a:solidFill>
          <a:latin typeface="Times New Roman" charset="0"/>
        </a:defRPr>
      </a:lvl9pPr>
    </p:titleStyle>
    <p:bodyStyle>
      <a:lvl1pPr marL="379413" indent="-379413" algn="l" defTabSz="1014413" rtl="0" eaLnBrk="1" fontAlgn="base" hangingPunct="1">
        <a:spcBef>
          <a:spcPct val="20000"/>
        </a:spcBef>
        <a:spcAft>
          <a:spcPct val="0"/>
        </a:spcAft>
        <a:buChar char="•"/>
        <a:defRPr sz="3500">
          <a:solidFill>
            <a:schemeClr val="tx1"/>
          </a:solidFill>
          <a:latin typeface="+mn-lt"/>
          <a:ea typeface="+mn-ea"/>
          <a:cs typeface="+mn-cs"/>
        </a:defRPr>
      </a:lvl1pPr>
      <a:lvl2pPr marL="823913" indent="-317500" algn="l" defTabSz="1014413" rtl="0" eaLnBrk="1" fontAlgn="base" hangingPunct="1">
        <a:spcBef>
          <a:spcPct val="20000"/>
        </a:spcBef>
        <a:spcAft>
          <a:spcPct val="0"/>
        </a:spcAft>
        <a:buChar char="–"/>
        <a:defRPr sz="3100">
          <a:solidFill>
            <a:schemeClr val="tx1"/>
          </a:solidFill>
          <a:latin typeface="+mn-lt"/>
        </a:defRPr>
      </a:lvl2pPr>
      <a:lvl3pPr marL="1266825" indent="-252413" algn="l" defTabSz="1014413" rtl="0" eaLnBrk="1" fontAlgn="base" hangingPunct="1">
        <a:spcBef>
          <a:spcPct val="20000"/>
        </a:spcBef>
        <a:spcAft>
          <a:spcPct val="0"/>
        </a:spcAft>
        <a:buChar char="•"/>
        <a:defRPr sz="2700">
          <a:solidFill>
            <a:schemeClr val="tx1"/>
          </a:solidFill>
          <a:latin typeface="+mn-lt"/>
        </a:defRPr>
      </a:lvl3pPr>
      <a:lvl4pPr marL="1773238" indent="-252413" algn="l" defTabSz="1014413" rtl="0" eaLnBrk="1" fontAlgn="base" hangingPunct="1">
        <a:spcBef>
          <a:spcPct val="20000"/>
        </a:spcBef>
        <a:spcAft>
          <a:spcPct val="0"/>
        </a:spcAft>
        <a:buChar char="–"/>
        <a:defRPr sz="2200">
          <a:solidFill>
            <a:schemeClr val="tx1"/>
          </a:solidFill>
          <a:latin typeface="+mn-lt"/>
        </a:defRPr>
      </a:lvl4pPr>
      <a:lvl5pPr marL="2281238" indent="-254000" algn="l" defTabSz="1014413" rtl="0" eaLnBrk="1" fontAlgn="base" hangingPunct="1">
        <a:spcBef>
          <a:spcPct val="20000"/>
        </a:spcBef>
        <a:spcAft>
          <a:spcPct val="0"/>
        </a:spcAft>
        <a:buChar char="»"/>
        <a:defRPr sz="2200">
          <a:solidFill>
            <a:schemeClr val="tx1"/>
          </a:solidFill>
          <a:latin typeface="+mn-lt"/>
        </a:defRPr>
      </a:lvl5pPr>
      <a:lvl6pPr marL="2738438" indent="-254000" algn="l" defTabSz="1014413" rtl="0" eaLnBrk="1" fontAlgn="base" hangingPunct="1">
        <a:spcBef>
          <a:spcPct val="20000"/>
        </a:spcBef>
        <a:spcAft>
          <a:spcPct val="0"/>
        </a:spcAft>
        <a:buChar char="»"/>
        <a:defRPr sz="2200">
          <a:solidFill>
            <a:schemeClr val="tx1"/>
          </a:solidFill>
          <a:latin typeface="+mn-lt"/>
        </a:defRPr>
      </a:lvl6pPr>
      <a:lvl7pPr marL="3195638" indent="-254000" algn="l" defTabSz="1014413" rtl="0" eaLnBrk="1" fontAlgn="base" hangingPunct="1">
        <a:spcBef>
          <a:spcPct val="20000"/>
        </a:spcBef>
        <a:spcAft>
          <a:spcPct val="0"/>
        </a:spcAft>
        <a:buChar char="»"/>
        <a:defRPr sz="2200">
          <a:solidFill>
            <a:schemeClr val="tx1"/>
          </a:solidFill>
          <a:latin typeface="+mn-lt"/>
        </a:defRPr>
      </a:lvl7pPr>
      <a:lvl8pPr marL="3652838" indent="-254000" algn="l" defTabSz="1014413" rtl="0" eaLnBrk="1" fontAlgn="base" hangingPunct="1">
        <a:spcBef>
          <a:spcPct val="20000"/>
        </a:spcBef>
        <a:spcAft>
          <a:spcPct val="0"/>
        </a:spcAft>
        <a:buChar char="»"/>
        <a:defRPr sz="2200">
          <a:solidFill>
            <a:schemeClr val="tx1"/>
          </a:solidFill>
          <a:latin typeface="+mn-lt"/>
        </a:defRPr>
      </a:lvl8pPr>
      <a:lvl9pPr marL="4110038" indent="-254000" algn="l" defTabSz="1014413"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itedesign-co.com/%D9%85%D9%82%D8%A7%D9%84%D8%A7%D8%AA/%D9%85%D9%81%D8%A7%D9%87%DB%8C%D9%85-%D8%AA%D8%AC%D8%A7%D8%B1%D8%AA-%D8%A7%D9%84%DA%A9%D8%AA%D8%B1%D9%88%D9%86%DB%8C%DA%A9" TargetMode="External"/><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hyperlink" Target="http://sitedesign-co.com/%D9%85%D9%82%D8%A7%D9%84%D8%A7%D8%AA-%D8%B7%D8%B1%D8%A7%D8%AD%DB%8C-%D8%B3%D8%A7%DB%8C%D8%AA/%DA%A9%D8%B3%D8%A8-%D9%88-%DA%A9%D8%A7%D8%B1-%D8%A7%D9%84%DA%A9%D8%AA%D8%B1%D9%88%D9%86%DB%8C%DA%A9-%DA%86%DB%8C%D8%B3%D8%A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hyperlink" Target="http://sitedesign-co.com/%D9%85%D9%82%D8%A7%D9%84%D8%A7%D8%AA/%D9%85%D9%81%D8%A7%D9%87%DB%8C%D9%85-%D8%AA%D8%AC%D8%A7%D8%B1%D8%AA-%D8%A7%D9%84%DA%A9%D8%AA%D8%B1%D9%88%D9%86%DB%8C%DA%A9"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hyperlink" Target="http://sitedesign-co.com/%D9%85%D9%82%D8%A7%D9%84%D8%A7%D8%AA/%D9%85%D9%81%D8%A7%D9%87%DB%8C%D9%85-%D8%AA%D8%AC%D8%A7%D8%B1%D8%AA-%D8%A7%D9%84%DA%A9%D8%AA%D8%B1%D9%88%D9%86%DB%8C%DA%A9" TargetMode="External"/><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sitedesign-co.com/%D9%85%D9%82%D8%A7%D9%84%D8%A7%D8%AA-%D8%B7%D8%B1%D8%A7%D8%AD%DB%8C-%D8%B3%D8%A7%DB%8C%D8%AA/%DA%A9%D8%B3%D8%A8-%D9%88-%DA%A9%D8%A7%D8%B1-%D8%A7%D9%84%DA%A9%D8%AA%D8%B1%D9%88%D9%86%DB%8C%DA%A9-%DA%86%DB%8C%D8%B3%D8%A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تصاویر-پس-زمینه-سیاه-5.jpg"/>
          <p:cNvPicPr>
            <a:picLocks noChangeAspect="1"/>
          </p:cNvPicPr>
          <p:nvPr/>
        </p:nvPicPr>
        <p:blipFill>
          <a:blip r:embed="rId2"/>
          <a:stretch>
            <a:fillRect/>
          </a:stretch>
        </p:blipFill>
        <p:spPr>
          <a:xfrm>
            <a:off x="0" y="0"/>
            <a:ext cx="10150475" cy="7589838"/>
          </a:xfrm>
          <a:prstGeom prst="rect">
            <a:avLst/>
          </a:prstGeom>
        </p:spPr>
      </p:pic>
      <p:pic>
        <p:nvPicPr>
          <p:cNvPr id="3" name="Picture 2" descr="1.gif"/>
          <p:cNvPicPr>
            <a:picLocks noChangeAspect="1"/>
          </p:cNvPicPr>
          <p:nvPr/>
        </p:nvPicPr>
        <p:blipFill>
          <a:blip r:embed="rId3"/>
          <a:stretch>
            <a:fillRect/>
          </a:stretch>
        </p:blipFill>
        <p:spPr>
          <a:xfrm>
            <a:off x="1030880" y="2450876"/>
            <a:ext cx="3515658" cy="1818411"/>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13237" y="6995319"/>
            <a:ext cx="1828800" cy="461665"/>
          </a:xfrm>
          <a:prstGeom prst="rect">
            <a:avLst/>
          </a:prstGeom>
          <a:noFill/>
        </p:spPr>
        <p:txBody>
          <a:bodyPr wrap="square" rtlCol="0">
            <a:spAutoFit/>
          </a:bodyPr>
          <a:lstStyle/>
          <a:p>
            <a:pPr algn="ctr"/>
            <a:endParaRPr lang="en-US" dirty="0"/>
          </a:p>
        </p:txBody>
      </p:sp>
      <p:pic>
        <p:nvPicPr>
          <p:cNvPr id="9" name="Picture 8" descr="animaatjes-pijlen-7781821.gif"/>
          <p:cNvPicPr>
            <a:picLocks noChangeAspect="1"/>
          </p:cNvPicPr>
          <p:nvPr/>
        </p:nvPicPr>
        <p:blipFill>
          <a:blip r:embed="rId2"/>
          <a:stretch>
            <a:fillRect/>
          </a:stretch>
        </p:blipFill>
        <p:spPr>
          <a:xfrm flipH="1">
            <a:off x="8883650" y="6751638"/>
            <a:ext cx="1266825" cy="838200"/>
          </a:xfrm>
          <a:prstGeom prst="rect">
            <a:avLst/>
          </a:prstGeom>
        </p:spPr>
      </p:pic>
      <p:sp>
        <p:nvSpPr>
          <p:cNvPr id="10" name="Rectangle 9"/>
          <p:cNvSpPr/>
          <p:nvPr/>
        </p:nvSpPr>
        <p:spPr>
          <a:xfrm>
            <a:off x="9190037" y="6385719"/>
            <a:ext cx="902811" cy="461665"/>
          </a:xfrm>
          <a:prstGeom prst="rect">
            <a:avLst/>
          </a:prstGeom>
        </p:spPr>
        <p:txBody>
          <a:bodyPr wrap="none">
            <a:spAutoFit/>
          </a:bodyPr>
          <a:lstStyle/>
          <a:p>
            <a:r>
              <a:rPr lang="en-US" dirty="0" smtClean="0"/>
              <a:t>1</a:t>
            </a:r>
            <a:r>
              <a:rPr lang="fa-IR" dirty="0" smtClean="0"/>
              <a:t>0</a:t>
            </a:r>
            <a:r>
              <a:rPr lang="en-US" dirty="0" smtClean="0"/>
              <a:t>/20</a:t>
            </a:r>
            <a:endParaRPr lang="en-US" dirty="0"/>
          </a:p>
        </p:txBody>
      </p:sp>
      <p:sp>
        <p:nvSpPr>
          <p:cNvPr id="2" name="TextBox 1"/>
          <p:cNvSpPr txBox="1"/>
          <p:nvPr/>
        </p:nvSpPr>
        <p:spPr>
          <a:xfrm>
            <a:off x="655637" y="593567"/>
            <a:ext cx="8795331" cy="5940088"/>
          </a:xfrm>
          <a:prstGeom prst="rect">
            <a:avLst/>
          </a:prstGeom>
          <a:noFill/>
        </p:spPr>
        <p:txBody>
          <a:bodyPr wrap="square" rtlCol="1">
            <a:spAutoFit/>
          </a:bodyPr>
          <a:lstStyle/>
          <a:p>
            <a:pPr algn="r" rtl="1"/>
            <a:r>
              <a:rPr lang="fa-IR" sz="2000" b="1" dirty="0" smtClean="0">
                <a:cs typeface="B Nazanin" pitchFamily="2" charset="-78"/>
              </a:rPr>
              <a:t>تجارت </a:t>
            </a:r>
            <a:r>
              <a:rPr lang="fa-IR" sz="2000" b="1" dirty="0">
                <a:cs typeface="B Nazanin" pitchFamily="2" charset="-78"/>
              </a:rPr>
              <a:t>الکترونیک( </a:t>
            </a:r>
            <a:r>
              <a:rPr lang="en-US" sz="2000" dirty="0">
                <a:cs typeface="B Nazanin" pitchFamily="2" charset="-78"/>
              </a:rPr>
              <a:t>e-commerce</a:t>
            </a:r>
            <a:r>
              <a:rPr lang="fa-IR" sz="2000" b="1" dirty="0">
                <a:cs typeface="B Nazanin" pitchFamily="2" charset="-78"/>
              </a:rPr>
              <a:t>)</a:t>
            </a:r>
            <a:r>
              <a:rPr lang="fa-IR" sz="2000" dirty="0">
                <a:cs typeface="B Nazanin" pitchFamily="2" charset="-78"/>
              </a:rPr>
              <a:t> ابتدا در سال های  ابتدایی دهه ی 60 میلادی، زمانی که شرکت های حمل و نقل و برخی شرکت های کوچک فروشنده کالاها،  قصد داشتند دفاتر بدون کاغذ داشته باشند، ایجاد شد.</a:t>
            </a:r>
            <a:endParaRPr lang="en-US" sz="2000" dirty="0">
              <a:cs typeface="B Nazanin" pitchFamily="2" charset="-78"/>
            </a:endParaRPr>
          </a:p>
          <a:p>
            <a:pPr algn="r" rtl="1"/>
            <a:r>
              <a:rPr lang="fa-IR" sz="2000" dirty="0">
                <a:cs typeface="B Nazanin" pitchFamily="2" charset="-78"/>
              </a:rPr>
              <a:t>در اواسط دهه ی 70 میلادی نیز توسط کارگروه تایید استاندار های بین المللی تایید شد و به عنوان استانداردی برای تمامی شرکت ها، به آنها معرفی شد.</a:t>
            </a:r>
            <a:endParaRPr lang="en-US" sz="2000" dirty="0">
              <a:cs typeface="B Nazanin" pitchFamily="2" charset="-78"/>
            </a:endParaRPr>
          </a:p>
          <a:p>
            <a:pPr algn="r" rtl="1"/>
            <a:r>
              <a:rPr lang="fa-IR" sz="2000" dirty="0">
                <a:cs typeface="B Nazanin" pitchFamily="2" charset="-78"/>
              </a:rPr>
              <a:t>البته با توجه به هزینه بالای اتصال به شبکه ها در آن زمان توسط شرکت های اندکی که آنها نیز اغلب در اروپا و آمریکا بودند، و دسترسی راحت تری به شبکه می توانستند پیدا کنند، مورد استقبال قرار گرفت. زیرا در آن زمان نه مفهوم طراحی سایت به این شکل رواج داشت و نه شبکه جهانی اینترنت مثل امروز در دسترس همگان قرار میگرفت.</a:t>
            </a:r>
            <a:endParaRPr lang="en-US" sz="2000" dirty="0">
              <a:cs typeface="B Nazanin" pitchFamily="2" charset="-78"/>
            </a:endParaRPr>
          </a:p>
          <a:p>
            <a:pPr algn="r" rtl="1"/>
            <a:r>
              <a:rPr lang="fa-IR" sz="2000" dirty="0">
                <a:cs typeface="B Nazanin" pitchFamily="2" charset="-78"/>
              </a:rPr>
              <a:t>اما با شروع دهه ی 90 میلادی و آفرینش مفهوم </a:t>
            </a:r>
            <a:r>
              <a:rPr lang="en-US" sz="2000" dirty="0">
                <a:cs typeface="B Nazanin" pitchFamily="2" charset="-78"/>
              </a:rPr>
              <a:t>html</a:t>
            </a:r>
            <a:r>
              <a:rPr lang="fa-IR" sz="2000" dirty="0">
                <a:cs typeface="B Nazanin" pitchFamily="2" charset="-78"/>
              </a:rPr>
              <a:t> و اینترنت،</a:t>
            </a:r>
            <a:r>
              <a:rPr lang="fa-IR" sz="2000" dirty="0">
                <a:cs typeface="B Nazanin" pitchFamily="2" charset="-78"/>
                <a:hlinkClick r:id="rId3"/>
              </a:rPr>
              <a:t> </a:t>
            </a:r>
            <a:r>
              <a:rPr lang="fa-IR" sz="2000" dirty="0">
                <a:cs typeface="B Nazanin" pitchFamily="2" charset="-78"/>
              </a:rPr>
              <a:t>تجارت الکترونیک وارد بعد و دوره ی تازه ایی شد.</a:t>
            </a:r>
            <a:endParaRPr lang="en-US" sz="2000" dirty="0">
              <a:cs typeface="B Nazanin" pitchFamily="2" charset="-78"/>
            </a:endParaRPr>
          </a:p>
          <a:p>
            <a:pPr algn="r" rtl="1"/>
            <a:r>
              <a:rPr lang="fa-IR" sz="2000" dirty="0">
                <a:cs typeface="B Nazanin" pitchFamily="2" charset="-78"/>
              </a:rPr>
              <a:t>کم کم اکثر شرکت های بزرگ اقدام به </a:t>
            </a:r>
            <a:r>
              <a:rPr lang="fa-IR" sz="2000" b="1" dirty="0">
                <a:cs typeface="B Nazanin" pitchFamily="2" charset="-78"/>
              </a:rPr>
              <a:t>طراحی سایت</a:t>
            </a:r>
            <a:r>
              <a:rPr lang="fa-IR" sz="2000" dirty="0">
                <a:cs typeface="B Nazanin" pitchFamily="2" charset="-78"/>
              </a:rPr>
              <a:t> هایی برای معرفی خود نمودند و مفهوم فروش از طریق این وب سایت ها از سال 97 میلادی بسیار گسترش پیدا کرد.</a:t>
            </a:r>
            <a:endParaRPr lang="en-US" sz="2000" dirty="0">
              <a:cs typeface="B Nazanin" pitchFamily="2" charset="-78"/>
            </a:endParaRPr>
          </a:p>
          <a:p>
            <a:pPr algn="r" rtl="1"/>
            <a:r>
              <a:rPr lang="fa-IR" sz="2000" dirty="0">
                <a:cs typeface="B Nazanin" pitchFamily="2" charset="-78"/>
              </a:rPr>
              <a:t>البته در نزدیکی سال 2000 میلادی و به وجود آمدن بحران 2</a:t>
            </a:r>
            <a:r>
              <a:rPr lang="en-US" sz="2000" dirty="0">
                <a:cs typeface="B Nazanin" pitchFamily="2" charset="-78"/>
              </a:rPr>
              <a:t>KY</a:t>
            </a:r>
            <a:r>
              <a:rPr lang="fa-IR" sz="2000" dirty="0">
                <a:cs typeface="B Nazanin" pitchFamily="2" charset="-78"/>
              </a:rPr>
              <a:t> که با توجه به صفر شدن تمام تاریخ ها در ابتدای این سال، میزان چشمگیری از درصد فروش از طریق</a:t>
            </a:r>
            <a:r>
              <a:rPr lang="fa-IR" sz="2000" dirty="0">
                <a:cs typeface="B Nazanin" pitchFamily="2" charset="-78"/>
                <a:hlinkClick r:id="rId4"/>
              </a:rPr>
              <a:t> </a:t>
            </a:r>
            <a:r>
              <a:rPr lang="fa-IR" sz="2000" dirty="0">
                <a:cs typeface="B Nazanin" pitchFamily="2" charset="-78"/>
              </a:rPr>
              <a:t>وب سایت ها کاهش پیدا کرد و دغدغه ی بزرگی برای حل این مشکل برنامه نویسان کامپیوتر و طراحان سایت را فرا گرفت؛ که البته خیلی زود این مشکل با اندیشه ی مهندسان فناوری اطلاعات و برنامه نویسان حل شد.</a:t>
            </a:r>
            <a:endParaRPr lang="en-US" sz="2000" dirty="0">
              <a:cs typeface="B Nazanin" pitchFamily="2" charset="-78"/>
            </a:endParaRPr>
          </a:p>
          <a:p>
            <a:pPr algn="r" rtl="1"/>
            <a:r>
              <a:rPr lang="fa-IR" sz="2000" dirty="0">
                <a:cs typeface="B Nazanin" pitchFamily="2" charset="-78"/>
              </a:rPr>
              <a:t>ولی از سال 2001 میلادی تا به امروز،</a:t>
            </a:r>
            <a:r>
              <a:rPr lang="fa-IR" sz="2000" dirty="0">
                <a:cs typeface="B Nazanin" pitchFamily="2" charset="-78"/>
                <a:hlinkClick r:id="rId3"/>
              </a:rPr>
              <a:t> تجارت الکترونیک</a:t>
            </a:r>
            <a:r>
              <a:rPr lang="fa-IR" sz="2000" dirty="0">
                <a:cs typeface="B Nazanin" pitchFamily="2" charset="-78"/>
              </a:rPr>
              <a:t> روز به روز افزایش پیدا کرده است و امروزه مهمترین رکن در طراحی  سایت ها، ایجاد یک فروشگاه اینترنتی می باشد.</a:t>
            </a:r>
            <a:endParaRPr lang="en-US" sz="2000" dirty="0">
              <a:cs typeface="B Nazanin" pitchFamily="2" charset="-78"/>
            </a:endParaRPr>
          </a:p>
          <a:p>
            <a:pPr algn="r"/>
            <a:endParaRPr lang="fa-IR" sz="2000" dirty="0">
              <a:cs typeface="B Nazanin" pitchFamily="2" charset="-78"/>
            </a:endParaRPr>
          </a:p>
        </p:txBody>
      </p:sp>
      <p:sp>
        <p:nvSpPr>
          <p:cNvPr id="3" name="Rectangle 2"/>
          <p:cNvSpPr/>
          <p:nvPr/>
        </p:nvSpPr>
        <p:spPr>
          <a:xfrm>
            <a:off x="5462690" y="41617"/>
            <a:ext cx="4102405"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b="1" spc="50" dirty="0">
                <a:ln w="11430"/>
                <a:solidFill>
                  <a:srgbClr val="FF0000"/>
                </a:solidFill>
                <a:effectLst>
                  <a:outerShdw blurRad="76200" dist="50800" dir="5400000" algn="tl" rotWithShape="0">
                    <a:srgbClr val="000000">
                      <a:alpha val="65000"/>
                    </a:srgbClr>
                  </a:outerShdw>
                </a:effectLst>
                <a:cs typeface="B Titr" pitchFamily="2" charset="-78"/>
              </a:rPr>
              <a:t>تاریخچه تجارت الکترونیک چیست؟</a:t>
            </a:r>
            <a:endParaRPr lang="en-US" b="1" spc="50" dirty="0">
              <a:ln w="11430"/>
              <a:solidFill>
                <a:srgbClr val="FF0000"/>
              </a:solidFill>
              <a:effectLst>
                <a:outerShdw blurRad="76200" dist="50800" dir="5400000" algn="tl" rotWithShape="0">
                  <a:srgbClr val="000000">
                    <a:alpha val="65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13237" y="6995319"/>
            <a:ext cx="1828800" cy="461665"/>
          </a:xfrm>
          <a:prstGeom prst="rect">
            <a:avLst/>
          </a:prstGeom>
          <a:noFill/>
        </p:spPr>
        <p:txBody>
          <a:bodyPr wrap="square" rtlCol="0">
            <a:spAutoFit/>
          </a:bodyPr>
          <a:lstStyle/>
          <a:p>
            <a:pPr algn="ctr"/>
            <a:endParaRPr lang="en-US" dirty="0"/>
          </a:p>
        </p:txBody>
      </p:sp>
      <p:pic>
        <p:nvPicPr>
          <p:cNvPr id="18" name="Picture 17" descr="animaatjes-pijlen-7781821.gif"/>
          <p:cNvPicPr>
            <a:picLocks noChangeAspect="1"/>
          </p:cNvPicPr>
          <p:nvPr/>
        </p:nvPicPr>
        <p:blipFill>
          <a:blip r:embed="rId2"/>
          <a:stretch>
            <a:fillRect/>
          </a:stretch>
        </p:blipFill>
        <p:spPr>
          <a:xfrm flipH="1">
            <a:off x="8883650" y="6751638"/>
            <a:ext cx="1266825" cy="838200"/>
          </a:xfrm>
          <a:prstGeom prst="rect">
            <a:avLst/>
          </a:prstGeom>
        </p:spPr>
      </p:pic>
      <p:sp>
        <p:nvSpPr>
          <p:cNvPr id="19" name="Rectangle 18"/>
          <p:cNvSpPr/>
          <p:nvPr/>
        </p:nvSpPr>
        <p:spPr>
          <a:xfrm>
            <a:off x="9265296" y="6461919"/>
            <a:ext cx="898003" cy="461665"/>
          </a:xfrm>
          <a:prstGeom prst="rect">
            <a:avLst/>
          </a:prstGeom>
        </p:spPr>
        <p:txBody>
          <a:bodyPr wrap="none">
            <a:spAutoFit/>
          </a:bodyPr>
          <a:lstStyle/>
          <a:p>
            <a:r>
              <a:rPr lang="fa-IR" dirty="0" smtClean="0"/>
              <a:t>11</a:t>
            </a:r>
            <a:r>
              <a:rPr lang="en-US" dirty="0" smtClean="0"/>
              <a:t>/20</a:t>
            </a:r>
            <a:endParaRPr lang="en-US" dirty="0"/>
          </a:p>
        </p:txBody>
      </p:sp>
      <p:sp>
        <p:nvSpPr>
          <p:cNvPr id="2" name="Rectangle 1"/>
          <p:cNvSpPr/>
          <p:nvPr/>
        </p:nvSpPr>
        <p:spPr>
          <a:xfrm>
            <a:off x="427037" y="1195328"/>
            <a:ext cx="8551693" cy="5262979"/>
          </a:xfrm>
          <a:prstGeom prst="rect">
            <a:avLst/>
          </a:prstGeom>
        </p:spPr>
        <p:txBody>
          <a:bodyPr wrap="square">
            <a:spAutoFit/>
          </a:bodyPr>
          <a:lstStyle/>
          <a:p>
            <a:pPr algn="r" rtl="1"/>
            <a:r>
              <a:rPr lang="fa-IR" dirty="0" smtClean="0">
                <a:cs typeface="B Nazanin" pitchFamily="2" charset="-78"/>
              </a:rPr>
              <a:t>مسلما </a:t>
            </a:r>
            <a:r>
              <a:rPr lang="fa-IR" dirty="0">
                <a:cs typeface="B Nazanin" pitchFamily="2" charset="-78"/>
              </a:rPr>
              <a:t>هر کاری که  انجام می شود مشکلات و معایبی دارد؛ همچنین خطر هایی آن را تهدید می کند.</a:t>
            </a:r>
            <a:endParaRPr lang="en-US" dirty="0">
              <a:cs typeface="B Nazanin" pitchFamily="2" charset="-78"/>
            </a:endParaRPr>
          </a:p>
          <a:p>
            <a:pPr algn="r" rtl="1"/>
            <a:r>
              <a:rPr lang="fa-IR" dirty="0">
                <a:cs typeface="B Nazanin" pitchFamily="2" charset="-78"/>
              </a:rPr>
              <a:t>در زمینه طراحی سایت برای تجارت الکترونیک، خطر های  زیادی باید در نظر گرفته شود که مهمترین مسئله در بستر جهانی اینترنت که همگان به آن دسترسی دارند، مسئله امنیت تبادل اطلاعات می باشد.</a:t>
            </a:r>
            <a:endParaRPr lang="en-US" dirty="0">
              <a:cs typeface="B Nazanin" pitchFamily="2" charset="-78"/>
            </a:endParaRPr>
          </a:p>
          <a:p>
            <a:pPr algn="r" rtl="1"/>
            <a:r>
              <a:rPr lang="fa-IR" b="1" dirty="0">
                <a:cs typeface="B Nazanin" pitchFamily="2" charset="-78"/>
              </a:rPr>
              <a:t> چند نمونه از چالش ها و خطر های موجود که باید در طراحی سایت ها برای کسب و کار الکترونیک و تجارت الکترو نیک با آنها آشنا باشیم، این  موارد می باشند:</a:t>
            </a:r>
            <a:endParaRPr lang="en-US" dirty="0">
              <a:cs typeface="B Nazanin" pitchFamily="2" charset="-78"/>
            </a:endParaRPr>
          </a:p>
          <a:p>
            <a:pPr lvl="0" algn="r" rtl="1"/>
            <a:r>
              <a:rPr lang="fa-IR" dirty="0">
                <a:cs typeface="B Nazanin" pitchFamily="2" charset="-78"/>
              </a:rPr>
              <a:t>قانون گذاری در موارد به وجود آمدن تخلفات الکترونیکی</a:t>
            </a:r>
            <a:endParaRPr lang="en-US" dirty="0">
              <a:cs typeface="B Nazanin" pitchFamily="2" charset="-78"/>
            </a:endParaRPr>
          </a:p>
          <a:p>
            <a:pPr lvl="0" algn="r" rtl="1"/>
            <a:r>
              <a:rPr lang="fa-IR" dirty="0">
                <a:cs typeface="B Nazanin" pitchFamily="2" charset="-78"/>
              </a:rPr>
              <a:t>حریم  خصوصی در دنیای مجازی و شبکه جهانی اینترنت</a:t>
            </a:r>
            <a:endParaRPr lang="en-US" dirty="0">
              <a:cs typeface="B Nazanin" pitchFamily="2" charset="-78"/>
            </a:endParaRPr>
          </a:p>
          <a:p>
            <a:pPr lvl="0" algn="r" rtl="1"/>
            <a:r>
              <a:rPr lang="fa-IR" dirty="0">
                <a:cs typeface="B Nazanin" pitchFamily="2" charset="-78"/>
              </a:rPr>
              <a:t>امنیت معاملات</a:t>
            </a:r>
            <a:endParaRPr lang="en-US" dirty="0">
              <a:cs typeface="B Nazanin" pitchFamily="2" charset="-78"/>
            </a:endParaRPr>
          </a:p>
          <a:p>
            <a:pPr lvl="0" algn="r" rtl="1"/>
            <a:r>
              <a:rPr lang="fa-IR" dirty="0">
                <a:cs typeface="B Nazanin" pitchFamily="2" charset="-78"/>
              </a:rPr>
              <a:t>امنیت مبادلات</a:t>
            </a:r>
            <a:endParaRPr lang="en-US" dirty="0">
              <a:cs typeface="B Nazanin" pitchFamily="2" charset="-78"/>
            </a:endParaRPr>
          </a:p>
          <a:p>
            <a:pPr lvl="0" algn="r" rtl="1"/>
            <a:r>
              <a:rPr lang="fa-IR" dirty="0">
                <a:cs typeface="B Nazanin" pitchFamily="2" charset="-78"/>
              </a:rPr>
              <a:t>تعرفه های خدمات الکترونیکی</a:t>
            </a:r>
            <a:endParaRPr lang="en-US" dirty="0">
              <a:cs typeface="B Nazanin" pitchFamily="2" charset="-78"/>
            </a:endParaRPr>
          </a:p>
          <a:p>
            <a:pPr lvl="0" algn="r" rtl="1"/>
            <a:r>
              <a:rPr lang="fa-IR" dirty="0">
                <a:cs typeface="B Nazanin" pitchFamily="2" charset="-78"/>
              </a:rPr>
              <a:t>قانون مالیاتی بر روی معاملات الکترونیکی</a:t>
            </a:r>
            <a:endParaRPr lang="en-US" dirty="0">
              <a:cs typeface="B Nazanin" pitchFamily="2" charset="-78"/>
            </a:endParaRPr>
          </a:p>
          <a:p>
            <a:pPr lvl="0" algn="r" rtl="1"/>
            <a:r>
              <a:rPr lang="fa-IR" dirty="0">
                <a:cs typeface="B Nazanin" pitchFamily="2" charset="-78"/>
              </a:rPr>
              <a:t>حفظ مالکیت مادی و معنوی در دنیای مجازی</a:t>
            </a:r>
            <a:endParaRPr lang="en-US" dirty="0">
              <a:cs typeface="B Nazanin" pitchFamily="2" charset="-78"/>
            </a:endParaRPr>
          </a:p>
        </p:txBody>
      </p:sp>
      <p:sp>
        <p:nvSpPr>
          <p:cNvPr id="3" name="Rectangle 2"/>
          <p:cNvSpPr/>
          <p:nvPr/>
        </p:nvSpPr>
        <p:spPr>
          <a:xfrm>
            <a:off x="4619344" y="365919"/>
            <a:ext cx="4213013" cy="461665"/>
          </a:xfrm>
          <a:prstGeom prst="rect">
            <a:avLst/>
          </a:prstGeom>
        </p:spPr>
        <p:txBody>
          <a:bodyPr wrap="none">
            <a:spAutoFit/>
          </a:bodyPr>
          <a:lstStyle/>
          <a:p>
            <a:pPr algn="r" rtl="1"/>
            <a:r>
              <a:rPr lang="fa-IR" b="1" dirty="0">
                <a:ln>
                  <a:solidFill>
                    <a:srgbClr val="FFFF00"/>
                  </a:solidFill>
                </a:ln>
                <a:cs typeface="B Titr" pitchFamily="2" charset="-78"/>
              </a:rPr>
              <a:t>چالش های تجارت الکترونیک چیست؟</a:t>
            </a:r>
            <a:endParaRPr lang="en-US" dirty="0">
              <a:ln>
                <a:solidFill>
                  <a:srgbClr val="FFFF00"/>
                </a:solidFill>
              </a:ln>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13237" y="6995319"/>
            <a:ext cx="1828800" cy="461665"/>
          </a:xfrm>
          <a:prstGeom prst="rect">
            <a:avLst/>
          </a:prstGeom>
          <a:noFill/>
        </p:spPr>
        <p:txBody>
          <a:bodyPr wrap="square" rtlCol="0">
            <a:spAutoFit/>
          </a:bodyPr>
          <a:lstStyle/>
          <a:p>
            <a:pPr algn="ctr"/>
            <a:endParaRPr lang="en-US" dirty="0"/>
          </a:p>
        </p:txBody>
      </p:sp>
      <p:sp>
        <p:nvSpPr>
          <p:cNvPr id="4" name="Title 1"/>
          <p:cNvSpPr>
            <a:spLocks noGrp="1"/>
          </p:cNvSpPr>
          <p:nvPr>
            <p:ph type="title"/>
          </p:nvPr>
        </p:nvSpPr>
        <p:spPr>
          <a:xfrm>
            <a:off x="2865437" y="365919"/>
            <a:ext cx="6705600" cy="914400"/>
          </a:xfrm>
        </p:spPr>
        <p:txBody>
          <a:bodyPr/>
          <a:lstStyle/>
          <a:p>
            <a:pPr algn="r"/>
            <a:r>
              <a:rPr lang="fa-IR" sz="4400" dirty="0">
                <a:ln>
                  <a:solidFill>
                    <a:srgbClr val="FFC000"/>
                  </a:solidFill>
                </a:ln>
                <a:solidFill>
                  <a:srgbClr val="FF0000"/>
                </a:solidFill>
                <a:cs typeface="B Titr" pitchFamily="2" charset="-78"/>
              </a:rPr>
              <a:t>انواع تجارت الکترونیکی</a:t>
            </a:r>
            <a:endParaRPr lang="en-US" sz="4400" dirty="0">
              <a:ln>
                <a:solidFill>
                  <a:srgbClr val="FFC000"/>
                </a:solidFill>
              </a:ln>
              <a:solidFill>
                <a:srgbClr val="FF0000"/>
              </a:solidFill>
              <a:cs typeface="B Titr" pitchFamily="2" charset="-78"/>
            </a:endParaRPr>
          </a:p>
        </p:txBody>
      </p:sp>
      <p:sp>
        <p:nvSpPr>
          <p:cNvPr id="5" name="Content Placeholder 2"/>
          <p:cNvSpPr>
            <a:spLocks noGrp="1"/>
          </p:cNvSpPr>
          <p:nvPr>
            <p:ph idx="1"/>
          </p:nvPr>
        </p:nvSpPr>
        <p:spPr>
          <a:xfrm>
            <a:off x="1492250" y="1211692"/>
            <a:ext cx="7391400" cy="5791200"/>
          </a:xfrm>
        </p:spPr>
        <p:txBody>
          <a:bodyPr/>
          <a:lstStyle/>
          <a:p>
            <a:pPr algn="r">
              <a:lnSpc>
                <a:spcPct val="150000"/>
              </a:lnSpc>
              <a:buNone/>
            </a:pPr>
            <a:r>
              <a:rPr lang="fa-IR" sz="2800" dirty="0">
                <a:effectLst>
                  <a:glow rad="101600">
                    <a:srgbClr val="FFC000">
                      <a:alpha val="60000"/>
                    </a:srgbClr>
                  </a:glow>
                </a:effectLst>
                <a:cs typeface="B Titr" pitchFamily="2" charset="-78"/>
              </a:rPr>
              <a:t> ) سازمان به مشتری</a:t>
            </a:r>
            <a:r>
              <a:rPr lang="en-US" sz="2800" dirty="0">
                <a:effectLst>
                  <a:glow rad="101600">
                    <a:srgbClr val="FFC000">
                      <a:alpha val="60000"/>
                    </a:srgbClr>
                  </a:glow>
                </a:effectLst>
                <a:cs typeface="B Titr" pitchFamily="2" charset="-78"/>
              </a:rPr>
              <a:t>B2C</a:t>
            </a:r>
            <a:r>
              <a:rPr lang="fa-IR" sz="3600" dirty="0">
                <a:effectLst>
                  <a:glow rad="101600">
                    <a:srgbClr val="FFC000">
                      <a:alpha val="60000"/>
                    </a:srgbClr>
                  </a:glow>
                </a:effectLst>
                <a:cs typeface="B Titr" pitchFamily="2" charset="-78"/>
              </a:rPr>
              <a:t>.</a:t>
            </a:r>
            <a:r>
              <a:rPr lang="fa-IR" sz="2800" dirty="0">
                <a:effectLst>
                  <a:glow rad="101600">
                    <a:srgbClr val="FFC000">
                      <a:alpha val="60000"/>
                    </a:srgbClr>
                  </a:glow>
                </a:effectLst>
                <a:cs typeface="B Titr" pitchFamily="2" charset="-78"/>
              </a:rPr>
              <a:t> (</a:t>
            </a:r>
          </a:p>
          <a:p>
            <a:pPr algn="r">
              <a:lnSpc>
                <a:spcPct val="150000"/>
              </a:lnSpc>
              <a:buNone/>
            </a:pPr>
            <a:r>
              <a:rPr lang="fa-IR" sz="2800" dirty="0">
                <a:effectLst>
                  <a:glow rad="101600">
                    <a:srgbClr val="FFC000">
                      <a:alpha val="60000"/>
                    </a:srgbClr>
                  </a:glow>
                </a:effectLst>
                <a:cs typeface="B Titr" pitchFamily="2" charset="-78"/>
              </a:rPr>
              <a:t> ) سازمان به سازمان </a:t>
            </a:r>
            <a:r>
              <a:rPr lang="en-US" sz="2800" dirty="0">
                <a:effectLst>
                  <a:glow rad="101600">
                    <a:srgbClr val="FFC000">
                      <a:alpha val="60000"/>
                    </a:srgbClr>
                  </a:glow>
                </a:effectLst>
                <a:cs typeface="B Titr" pitchFamily="2" charset="-78"/>
              </a:rPr>
              <a:t>B2B</a:t>
            </a:r>
            <a:r>
              <a:rPr lang="fa-IR" sz="3600" dirty="0">
                <a:effectLst>
                  <a:glow rad="101600">
                    <a:srgbClr val="FFC000">
                      <a:alpha val="60000"/>
                    </a:srgbClr>
                  </a:glow>
                </a:effectLst>
                <a:cs typeface="B Titr" pitchFamily="2" charset="-78"/>
              </a:rPr>
              <a:t>.</a:t>
            </a:r>
            <a:r>
              <a:rPr lang="fa-IR" sz="2800" dirty="0">
                <a:effectLst>
                  <a:glow rad="101600">
                    <a:srgbClr val="FFC000">
                      <a:alpha val="60000"/>
                    </a:srgbClr>
                  </a:glow>
                </a:effectLst>
                <a:cs typeface="B Titr" pitchFamily="2" charset="-78"/>
              </a:rPr>
              <a:t> ( </a:t>
            </a:r>
          </a:p>
          <a:p>
            <a:pPr algn="r">
              <a:lnSpc>
                <a:spcPct val="150000"/>
              </a:lnSpc>
              <a:buNone/>
            </a:pPr>
            <a:r>
              <a:rPr lang="fa-IR" sz="2800" dirty="0">
                <a:effectLst>
                  <a:glow rad="101600">
                    <a:srgbClr val="FFC000">
                      <a:alpha val="60000"/>
                    </a:srgbClr>
                  </a:glow>
                </a:effectLst>
                <a:cs typeface="B Titr" pitchFamily="2" charset="-78"/>
              </a:rPr>
              <a:t> ) مشتری به مشتری  </a:t>
            </a:r>
            <a:r>
              <a:rPr lang="en-US" sz="2800" dirty="0">
                <a:effectLst>
                  <a:glow rad="101600">
                    <a:srgbClr val="FFC000">
                      <a:alpha val="60000"/>
                    </a:srgbClr>
                  </a:glow>
                </a:effectLst>
                <a:cs typeface="B Titr" pitchFamily="2" charset="-78"/>
              </a:rPr>
              <a:t>C2C</a:t>
            </a:r>
            <a:r>
              <a:rPr lang="fa-IR" sz="3600" dirty="0">
                <a:effectLst>
                  <a:glow rad="101600">
                    <a:srgbClr val="FFC000">
                      <a:alpha val="60000"/>
                    </a:srgbClr>
                  </a:glow>
                </a:effectLst>
                <a:cs typeface="B Titr" pitchFamily="2" charset="-78"/>
              </a:rPr>
              <a:t>.</a:t>
            </a:r>
            <a:r>
              <a:rPr lang="fa-IR" sz="2800" dirty="0">
                <a:effectLst>
                  <a:glow rad="101600">
                    <a:srgbClr val="FFC000">
                      <a:alpha val="60000"/>
                    </a:srgbClr>
                  </a:glow>
                </a:effectLst>
                <a:cs typeface="B Titr" pitchFamily="2" charset="-78"/>
              </a:rPr>
              <a:t> ( </a:t>
            </a:r>
            <a:endParaRPr lang="en-US" sz="2800" dirty="0">
              <a:effectLst>
                <a:glow rad="101600">
                  <a:srgbClr val="FFC000">
                    <a:alpha val="60000"/>
                  </a:srgbClr>
                </a:glow>
              </a:effectLst>
              <a:cs typeface="B Titr" pitchFamily="2" charset="-78"/>
            </a:endParaRPr>
          </a:p>
          <a:p>
            <a:pPr algn="r">
              <a:lnSpc>
                <a:spcPct val="150000"/>
              </a:lnSpc>
              <a:buNone/>
            </a:pPr>
            <a:r>
              <a:rPr lang="fa-IR" sz="2800" dirty="0">
                <a:effectLst>
                  <a:glow rad="101600">
                    <a:srgbClr val="FFC000">
                      <a:alpha val="60000"/>
                    </a:srgbClr>
                  </a:glow>
                </a:effectLst>
                <a:cs typeface="B Titr" pitchFamily="2" charset="-78"/>
              </a:rPr>
              <a:t> ) سازمان به دولت     </a:t>
            </a:r>
            <a:r>
              <a:rPr lang="en-US" sz="2800" dirty="0">
                <a:effectLst>
                  <a:glow rad="101600">
                    <a:srgbClr val="FFC000">
                      <a:alpha val="60000"/>
                    </a:srgbClr>
                  </a:glow>
                </a:effectLst>
                <a:cs typeface="B Titr" pitchFamily="2" charset="-78"/>
              </a:rPr>
              <a:t>B2G</a:t>
            </a:r>
            <a:r>
              <a:rPr lang="fa-IR" sz="3600" dirty="0">
                <a:effectLst>
                  <a:glow rad="101600">
                    <a:srgbClr val="FFC000">
                      <a:alpha val="60000"/>
                    </a:srgbClr>
                  </a:glow>
                </a:effectLst>
                <a:cs typeface="B Titr" pitchFamily="2" charset="-78"/>
              </a:rPr>
              <a:t>.</a:t>
            </a:r>
            <a:r>
              <a:rPr lang="fa-IR" sz="2800" dirty="0">
                <a:effectLst>
                  <a:glow rad="101600">
                    <a:srgbClr val="FFC000">
                      <a:alpha val="60000"/>
                    </a:srgbClr>
                  </a:glow>
                </a:effectLst>
                <a:cs typeface="B Titr" pitchFamily="2" charset="-78"/>
              </a:rPr>
              <a:t> ( </a:t>
            </a:r>
          </a:p>
          <a:p>
            <a:pPr algn="r">
              <a:lnSpc>
                <a:spcPct val="150000"/>
              </a:lnSpc>
              <a:buNone/>
            </a:pPr>
            <a:r>
              <a:rPr lang="fa-IR" sz="2400" dirty="0">
                <a:effectLst>
                  <a:glow rad="101600">
                    <a:srgbClr val="FFC000">
                      <a:alpha val="60000"/>
                    </a:srgbClr>
                  </a:glow>
                </a:effectLst>
                <a:cs typeface="B Titr" pitchFamily="2" charset="-78"/>
              </a:rPr>
              <a:t> )هرگونه امور کسب و کار بین دولت و مردم </a:t>
            </a:r>
            <a:r>
              <a:rPr lang="en-US" sz="2800" dirty="0">
                <a:effectLst>
                  <a:glow rad="101600">
                    <a:srgbClr val="FFC000">
                      <a:alpha val="60000"/>
                    </a:srgbClr>
                  </a:glow>
                </a:effectLst>
                <a:cs typeface="B Titr" pitchFamily="2" charset="-78"/>
              </a:rPr>
              <a:t>C2A</a:t>
            </a:r>
            <a:r>
              <a:rPr lang="fa-IR" sz="3600" dirty="0">
                <a:effectLst>
                  <a:glow rad="101600">
                    <a:srgbClr val="FFC000">
                      <a:alpha val="60000"/>
                    </a:srgbClr>
                  </a:glow>
                </a:effectLst>
                <a:cs typeface="B Titr" pitchFamily="2" charset="-78"/>
              </a:rPr>
              <a:t>.</a:t>
            </a:r>
            <a:r>
              <a:rPr lang="fa-IR" sz="2800" dirty="0">
                <a:effectLst>
                  <a:glow rad="101600">
                    <a:srgbClr val="FFC000">
                      <a:alpha val="60000"/>
                    </a:srgbClr>
                  </a:glow>
                </a:effectLst>
                <a:cs typeface="B Titr" pitchFamily="2" charset="-78"/>
              </a:rPr>
              <a:t> (</a:t>
            </a:r>
            <a:endParaRPr lang="fa-IR" sz="3600" dirty="0">
              <a:effectLst>
                <a:glow rad="101600">
                  <a:srgbClr val="FFC000">
                    <a:alpha val="60000"/>
                  </a:srgbClr>
                </a:glow>
              </a:effectLst>
              <a:cs typeface="B Titr" pitchFamily="2" charset="-78"/>
            </a:endParaRPr>
          </a:p>
          <a:p>
            <a:pPr algn="r">
              <a:lnSpc>
                <a:spcPct val="150000"/>
              </a:lnSpc>
              <a:buNone/>
            </a:pPr>
            <a:r>
              <a:rPr lang="fa-IR" sz="2800" dirty="0">
                <a:effectLst>
                  <a:glow rad="101600">
                    <a:srgbClr val="FFC000">
                      <a:alpha val="60000"/>
                    </a:srgbClr>
                  </a:glow>
                </a:effectLst>
                <a:cs typeface="B Titr" pitchFamily="2" charset="-78"/>
              </a:rPr>
              <a:t> ) تجارت اینترنتی بین دو بنگاه </a:t>
            </a:r>
            <a:r>
              <a:rPr lang="en-US" sz="2800" dirty="0">
                <a:effectLst>
                  <a:glow rad="101600">
                    <a:srgbClr val="FFC000">
                      <a:alpha val="60000"/>
                    </a:srgbClr>
                  </a:glow>
                </a:effectLst>
                <a:cs typeface="B Titr" pitchFamily="2" charset="-78"/>
              </a:rPr>
              <a:t>B2B</a:t>
            </a:r>
            <a:r>
              <a:rPr lang="fa-IR" sz="3600" dirty="0">
                <a:effectLst>
                  <a:glow rad="101600">
                    <a:srgbClr val="FFC000">
                      <a:alpha val="60000"/>
                    </a:srgbClr>
                  </a:glow>
                </a:effectLst>
                <a:cs typeface="B Titr" pitchFamily="2" charset="-78"/>
              </a:rPr>
              <a:t>.</a:t>
            </a:r>
            <a:r>
              <a:rPr lang="fa-IR" sz="2800" dirty="0">
                <a:effectLst>
                  <a:glow rad="101600">
                    <a:srgbClr val="FFC000">
                      <a:alpha val="60000"/>
                    </a:srgbClr>
                  </a:glow>
                </a:effectLst>
                <a:cs typeface="B Titr" pitchFamily="2" charset="-78"/>
              </a:rPr>
              <a:t> ( </a:t>
            </a:r>
            <a:endParaRPr lang="en-US" sz="2800" dirty="0">
              <a:effectLst>
                <a:glow rad="101600">
                  <a:srgbClr val="FFC000">
                    <a:alpha val="60000"/>
                  </a:srgbClr>
                </a:glow>
              </a:effectLst>
              <a:cs typeface="B Titr" pitchFamily="2" charset="-78"/>
            </a:endParaRPr>
          </a:p>
          <a:p>
            <a:pPr algn="r">
              <a:lnSpc>
                <a:spcPct val="150000"/>
              </a:lnSpc>
              <a:buNone/>
            </a:pPr>
            <a:endParaRPr lang="en-US" sz="2800" dirty="0">
              <a:effectLst>
                <a:glow rad="101600">
                  <a:srgbClr val="FFC000">
                    <a:alpha val="60000"/>
                  </a:srgbClr>
                </a:glow>
              </a:effectLst>
              <a:cs typeface="B Titr" pitchFamily="2" charset="-78"/>
            </a:endParaRPr>
          </a:p>
        </p:txBody>
      </p:sp>
      <p:pic>
        <p:nvPicPr>
          <p:cNvPr id="9" name="Picture 8" descr="animaatjes-pijlen-7781821.gif"/>
          <p:cNvPicPr>
            <a:picLocks noChangeAspect="1"/>
          </p:cNvPicPr>
          <p:nvPr/>
        </p:nvPicPr>
        <p:blipFill>
          <a:blip r:embed="rId2"/>
          <a:stretch>
            <a:fillRect/>
          </a:stretch>
        </p:blipFill>
        <p:spPr>
          <a:xfrm flipH="1">
            <a:off x="8883650" y="6751638"/>
            <a:ext cx="1266825" cy="838200"/>
          </a:xfrm>
          <a:prstGeom prst="rect">
            <a:avLst/>
          </a:prstGeom>
        </p:spPr>
      </p:pic>
      <p:sp>
        <p:nvSpPr>
          <p:cNvPr id="10" name="Rectangle 9"/>
          <p:cNvSpPr/>
          <p:nvPr/>
        </p:nvSpPr>
        <p:spPr>
          <a:xfrm>
            <a:off x="9190037" y="6385719"/>
            <a:ext cx="902811" cy="461665"/>
          </a:xfrm>
          <a:prstGeom prst="rect">
            <a:avLst/>
          </a:prstGeom>
        </p:spPr>
        <p:txBody>
          <a:bodyPr wrap="none">
            <a:spAutoFit/>
          </a:bodyPr>
          <a:lstStyle/>
          <a:p>
            <a:r>
              <a:rPr lang="fa-IR" dirty="0" smtClean="0"/>
              <a:t>12</a:t>
            </a:r>
            <a:r>
              <a:rPr lang="en-US" dirty="0" smtClean="0"/>
              <a:t>/20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4" dur="500"/>
                                        <p:tgtEl>
                                          <p:spTgt spid="5">
                                            <p:txEl>
                                              <p:pRg st="0" end="0"/>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3" dur="500"/>
                                        <p:tgtEl>
                                          <p:spTgt spid="5">
                                            <p:txEl>
                                              <p:pRg st="3" end="3"/>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6" dur="500"/>
                                        <p:tgtEl>
                                          <p:spTgt spid="5">
                                            <p:txEl>
                                              <p:pRg st="4" end="4"/>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1437" y="899320"/>
            <a:ext cx="8153400" cy="5189113"/>
          </a:xfrm>
          <a:prstGeom prst="rect">
            <a:avLst/>
          </a:prstGeom>
        </p:spPr>
        <p:txBody>
          <a:bodyPr wrap="square">
            <a:spAutoFit/>
          </a:bodyPr>
          <a:lstStyle/>
          <a:p>
            <a:pPr marL="411480" algn="r" eaLnBrk="1" fontAlgn="auto" hangingPunct="1">
              <a:lnSpc>
                <a:spcPct val="150000"/>
              </a:lnSpc>
              <a:spcAft>
                <a:spcPts val="0"/>
              </a:spcAft>
              <a:buFont typeface="Wingdings"/>
              <a:buNone/>
              <a:defRPr/>
            </a:pPr>
            <a:r>
              <a:rPr lang="fa-IR" dirty="0">
                <a:solidFill>
                  <a:srgbClr val="FF0000"/>
                </a:solidFill>
                <a:cs typeface="B Titr" pitchFamily="2" charset="-78"/>
              </a:rPr>
              <a:t> ) سازمان به مشتری :</a:t>
            </a:r>
            <a:r>
              <a:rPr lang="en-US" dirty="0">
                <a:solidFill>
                  <a:srgbClr val="FF0000"/>
                </a:solidFill>
                <a:cs typeface="B Titr" pitchFamily="2" charset="-78"/>
              </a:rPr>
              <a:t>B2C</a:t>
            </a:r>
            <a:r>
              <a:rPr lang="fa-IR" b="1" dirty="0">
                <a:solidFill>
                  <a:srgbClr val="FF0000"/>
                </a:solidFill>
                <a:cs typeface="B Titr" pitchFamily="2" charset="-78"/>
              </a:rPr>
              <a:t>. </a:t>
            </a:r>
            <a:r>
              <a:rPr lang="fa-IR" dirty="0">
                <a:solidFill>
                  <a:srgbClr val="FF0000"/>
                </a:solidFill>
                <a:cs typeface="B Titr" pitchFamily="2" charset="-78"/>
              </a:rPr>
              <a:t>( </a:t>
            </a:r>
          </a:p>
          <a:p>
            <a:pPr marL="411480" algn="r" eaLnBrk="1" fontAlgn="auto" hangingPunct="1">
              <a:lnSpc>
                <a:spcPct val="150000"/>
              </a:lnSpc>
              <a:spcAft>
                <a:spcPts val="0"/>
              </a:spcAft>
              <a:buFontTx/>
              <a:buNone/>
              <a:defRPr/>
            </a:pPr>
            <a:r>
              <a:rPr lang="fa-IR" dirty="0">
                <a:cs typeface="B Nazanin" pitchFamily="2" charset="-78"/>
              </a:rPr>
              <a:t>  1 - دراین نوع، تجارت بین مشتری و شرکت انجام می </a:t>
            </a:r>
          </a:p>
          <a:p>
            <a:pPr marL="411480" algn="r" eaLnBrk="1" fontAlgn="auto" hangingPunct="1">
              <a:lnSpc>
                <a:spcPct val="150000"/>
              </a:lnSpc>
              <a:spcAft>
                <a:spcPts val="0"/>
              </a:spcAft>
              <a:buFontTx/>
              <a:buNone/>
              <a:defRPr/>
            </a:pPr>
            <a:r>
              <a:rPr lang="fa-IR" dirty="0">
                <a:cs typeface="B Nazanin" pitchFamily="2" charset="-78"/>
              </a:rPr>
              <a:t>  گیرد. شرکت درخواست های مشتری ها را جمع آوری </a:t>
            </a:r>
          </a:p>
          <a:p>
            <a:pPr marL="411480" algn="r" eaLnBrk="1" fontAlgn="auto" hangingPunct="1">
              <a:lnSpc>
                <a:spcPct val="150000"/>
              </a:lnSpc>
              <a:spcAft>
                <a:spcPts val="0"/>
              </a:spcAft>
              <a:buFontTx/>
              <a:buNone/>
              <a:defRPr/>
            </a:pPr>
            <a:r>
              <a:rPr lang="fa-IR" dirty="0">
                <a:cs typeface="B Nazanin" pitchFamily="2" charset="-78"/>
              </a:rPr>
              <a:t>  و کالای مربوطه را خریداری و تحویل می دهد . </a:t>
            </a:r>
          </a:p>
          <a:p>
            <a:pPr marL="411480" algn="r" eaLnBrk="1" fontAlgn="auto" hangingPunct="1">
              <a:lnSpc>
                <a:spcPct val="150000"/>
              </a:lnSpc>
              <a:spcAft>
                <a:spcPts val="0"/>
              </a:spcAft>
              <a:buFontTx/>
              <a:buNone/>
              <a:defRPr/>
            </a:pPr>
            <a:r>
              <a:rPr lang="fa-IR" dirty="0">
                <a:cs typeface="B Nazanin" pitchFamily="2" charset="-78"/>
              </a:rPr>
              <a:t>  را نام برد </a:t>
            </a:r>
            <a:r>
              <a:rPr lang="en-US" dirty="0">
                <a:cs typeface="B Nazanin" pitchFamily="2" charset="-78"/>
              </a:rPr>
              <a:t>amazon.com</a:t>
            </a:r>
            <a:r>
              <a:rPr lang="fa-IR" dirty="0">
                <a:cs typeface="B Nazanin" pitchFamily="2" charset="-78"/>
              </a:rPr>
              <a:t>2- برای نمونه می توان سایت </a:t>
            </a:r>
          </a:p>
          <a:p>
            <a:pPr marL="411480" algn="r" eaLnBrk="1" fontAlgn="auto" hangingPunct="1">
              <a:lnSpc>
                <a:spcPct val="150000"/>
              </a:lnSpc>
              <a:spcAft>
                <a:spcPts val="0"/>
              </a:spcAft>
              <a:buFontTx/>
              <a:buNone/>
              <a:defRPr/>
            </a:pPr>
            <a:r>
              <a:rPr lang="fa-IR" dirty="0">
                <a:cs typeface="B Nazanin" pitchFamily="2" charset="-78"/>
              </a:rPr>
              <a:t>که در بعضی مواقع امکان دید 360 درجه از کالای مورد نظر را نیز می دهد .</a:t>
            </a:r>
          </a:p>
          <a:p>
            <a:pPr marL="411480" algn="r" eaLnBrk="1" fontAlgn="auto" hangingPunct="1">
              <a:lnSpc>
                <a:spcPct val="150000"/>
              </a:lnSpc>
              <a:spcAft>
                <a:spcPts val="0"/>
              </a:spcAft>
              <a:buFontTx/>
              <a:buNone/>
              <a:defRPr/>
            </a:pPr>
            <a:r>
              <a:rPr lang="fa-IR" dirty="0">
                <a:cs typeface="B Nazanin" pitchFamily="2" charset="-78"/>
              </a:rPr>
              <a:t> 3- وجود آژانس های کاریابی یکی دیگراز امکانات  این</a:t>
            </a:r>
          </a:p>
          <a:p>
            <a:pPr marL="411480" algn="r" eaLnBrk="1" fontAlgn="auto" hangingPunct="1">
              <a:lnSpc>
                <a:spcPct val="150000"/>
              </a:lnSpc>
              <a:spcAft>
                <a:spcPts val="0"/>
              </a:spcAft>
              <a:buFontTx/>
              <a:buNone/>
              <a:defRPr/>
            </a:pPr>
            <a:r>
              <a:rPr lang="fa-IR" dirty="0">
                <a:cs typeface="B Nazanin" pitchFamily="2" charset="-78"/>
              </a:rPr>
              <a:t> روش است.</a:t>
            </a:r>
          </a:p>
          <a:p>
            <a:pPr marL="411480" eaLnBrk="1" fontAlgn="auto" hangingPunct="1">
              <a:lnSpc>
                <a:spcPct val="90000"/>
              </a:lnSpc>
              <a:spcAft>
                <a:spcPts val="0"/>
              </a:spcAft>
              <a:buFontTx/>
              <a:buNone/>
              <a:defRPr/>
            </a:pPr>
            <a:endParaRPr lang="fa-IR" dirty="0"/>
          </a:p>
          <a:p>
            <a:pPr marL="411480" eaLnBrk="1" fontAlgn="auto" hangingPunct="1">
              <a:lnSpc>
                <a:spcPct val="90000"/>
              </a:lnSpc>
              <a:spcAft>
                <a:spcPts val="0"/>
              </a:spcAft>
              <a:buFontTx/>
              <a:buNone/>
              <a:defRPr/>
            </a:pPr>
            <a:r>
              <a:rPr lang="fa-IR" dirty="0"/>
              <a:t>     </a:t>
            </a:r>
            <a:endParaRPr lang="en-US" dirty="0"/>
          </a:p>
        </p:txBody>
      </p:sp>
    </p:spTree>
    <p:extLst>
      <p:ext uri="{BB962C8B-B14F-4D97-AF65-F5344CB8AC3E}">
        <p14:creationId xmlns:p14="http://schemas.microsoft.com/office/powerpoint/2010/main" val="454305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5237" y="746919"/>
            <a:ext cx="7696200" cy="5262979"/>
          </a:xfrm>
          <a:prstGeom prst="rect">
            <a:avLst/>
          </a:prstGeom>
        </p:spPr>
        <p:txBody>
          <a:bodyPr wrap="square">
            <a:spAutoFit/>
          </a:bodyPr>
          <a:lstStyle/>
          <a:p>
            <a:pPr marL="411480" algn="r" eaLnBrk="1" fontAlgn="auto" hangingPunct="1">
              <a:lnSpc>
                <a:spcPct val="200000"/>
              </a:lnSpc>
              <a:spcAft>
                <a:spcPts val="0"/>
              </a:spcAft>
              <a:buFont typeface="Wingdings"/>
              <a:buNone/>
              <a:defRPr/>
            </a:pPr>
            <a:r>
              <a:rPr lang="fa-IR" dirty="0">
                <a:solidFill>
                  <a:srgbClr val="FF0000"/>
                </a:solidFill>
                <a:cs typeface="B Titr" pitchFamily="2" charset="-78"/>
              </a:rPr>
              <a:t> ) سازمان به سازمان </a:t>
            </a:r>
            <a:r>
              <a:rPr lang="fa-IR" b="1" dirty="0">
                <a:solidFill>
                  <a:srgbClr val="FF0000"/>
                </a:solidFill>
                <a:cs typeface="B Titr" pitchFamily="2" charset="-78"/>
              </a:rPr>
              <a:t>:</a:t>
            </a:r>
            <a:r>
              <a:rPr lang="en-US" dirty="0">
                <a:solidFill>
                  <a:srgbClr val="FF0000"/>
                </a:solidFill>
                <a:cs typeface="B Titr" pitchFamily="2" charset="-78"/>
              </a:rPr>
              <a:t>B2B</a:t>
            </a:r>
            <a:r>
              <a:rPr lang="fa-IR" b="1" dirty="0">
                <a:solidFill>
                  <a:srgbClr val="FF0000"/>
                </a:solidFill>
                <a:cs typeface="B Titr" pitchFamily="2" charset="-78"/>
              </a:rPr>
              <a:t>.</a:t>
            </a:r>
            <a:r>
              <a:rPr lang="fa-IR" dirty="0">
                <a:solidFill>
                  <a:srgbClr val="FF0000"/>
                </a:solidFill>
                <a:cs typeface="B Titr" pitchFamily="2" charset="-78"/>
              </a:rPr>
              <a:t> ( </a:t>
            </a:r>
            <a:endParaRPr lang="en-US" dirty="0">
              <a:solidFill>
                <a:srgbClr val="FF0000"/>
              </a:solidFill>
              <a:cs typeface="B Titr" pitchFamily="2" charset="-78"/>
            </a:endParaRPr>
          </a:p>
          <a:p>
            <a:pPr marL="411480" algn="r" eaLnBrk="1" fontAlgn="auto" hangingPunct="1">
              <a:lnSpc>
                <a:spcPct val="200000"/>
              </a:lnSpc>
              <a:spcAft>
                <a:spcPts val="0"/>
              </a:spcAft>
              <a:buFontTx/>
              <a:buNone/>
              <a:defRPr/>
            </a:pPr>
            <a:r>
              <a:rPr lang="en-US" dirty="0">
                <a:cs typeface="B Nazanin" pitchFamily="2" charset="-78"/>
              </a:rPr>
              <a:t>    </a:t>
            </a:r>
            <a:r>
              <a:rPr lang="fa-IR" dirty="0">
                <a:cs typeface="B Nazanin" pitchFamily="2" charset="-78"/>
              </a:rPr>
              <a:t> 1- تجارت الکترونیکی سازمان به سازمان یک تجارت  </a:t>
            </a:r>
          </a:p>
          <a:p>
            <a:pPr marL="411480" algn="r" eaLnBrk="1" fontAlgn="auto" hangingPunct="1">
              <a:lnSpc>
                <a:spcPct val="200000"/>
              </a:lnSpc>
              <a:spcAft>
                <a:spcPts val="0"/>
              </a:spcAft>
              <a:buFontTx/>
              <a:buNone/>
              <a:defRPr/>
            </a:pPr>
            <a:r>
              <a:rPr lang="fa-IR" dirty="0">
                <a:cs typeface="B Nazanin" pitchFamily="2" charset="-78"/>
              </a:rPr>
              <a:t>ساده بین دو یا چند  شرکت می باشد .</a:t>
            </a:r>
            <a:r>
              <a:rPr lang="en-US" dirty="0">
                <a:cs typeface="B Nazanin" pitchFamily="2" charset="-78"/>
              </a:rPr>
              <a:t> </a:t>
            </a:r>
            <a:endParaRPr lang="fa-IR" dirty="0">
              <a:cs typeface="B Nazanin" pitchFamily="2" charset="-78"/>
            </a:endParaRPr>
          </a:p>
          <a:p>
            <a:pPr marL="411480" algn="r" eaLnBrk="1" fontAlgn="auto" hangingPunct="1">
              <a:lnSpc>
                <a:spcPct val="200000"/>
              </a:lnSpc>
              <a:spcAft>
                <a:spcPts val="0"/>
              </a:spcAft>
              <a:buFontTx/>
              <a:buNone/>
              <a:defRPr/>
            </a:pPr>
            <a:r>
              <a:rPr lang="fa-IR" dirty="0">
                <a:cs typeface="B Nazanin" pitchFamily="2" charset="-78"/>
              </a:rPr>
              <a:t>2- این محیط خیلی سریعتر از محیط  رشد و توسعه است و حدود 80 % از تجارت الکترونیکی را به خود اختصاص داده است.</a:t>
            </a:r>
          </a:p>
          <a:p>
            <a:pPr marL="411480" algn="r" eaLnBrk="1" fontAlgn="auto" hangingPunct="1">
              <a:lnSpc>
                <a:spcPct val="200000"/>
              </a:lnSpc>
              <a:spcAft>
                <a:spcPts val="0"/>
              </a:spcAft>
              <a:buFontTx/>
              <a:buNone/>
              <a:defRPr/>
            </a:pPr>
            <a:r>
              <a:rPr lang="fa-IR" dirty="0">
                <a:cs typeface="B Nazanin" pitchFamily="2" charset="-78"/>
              </a:rPr>
              <a:t>3- اساس کار در این روش تمرکز در به دست آوردن محیط می باشد.</a:t>
            </a:r>
          </a:p>
          <a:p>
            <a:pPr marL="411480" algn="r" eaLnBrk="1" fontAlgn="auto" hangingPunct="1">
              <a:lnSpc>
                <a:spcPct val="200000"/>
              </a:lnSpc>
              <a:spcAft>
                <a:spcPts val="0"/>
              </a:spcAft>
              <a:buFontTx/>
              <a:buNone/>
              <a:defRPr/>
            </a:pPr>
            <a:r>
              <a:rPr lang="fa-IR" dirty="0">
                <a:cs typeface="B Nazanin" pitchFamily="2" charset="-78"/>
              </a:rPr>
              <a:t>      </a:t>
            </a:r>
            <a:endParaRPr lang="en-US" dirty="0">
              <a:cs typeface="B Nazanin" pitchFamily="2" charset="-78"/>
            </a:endParaRPr>
          </a:p>
        </p:txBody>
      </p:sp>
    </p:spTree>
    <p:extLst>
      <p:ext uri="{BB962C8B-B14F-4D97-AF65-F5344CB8AC3E}">
        <p14:creationId xmlns:p14="http://schemas.microsoft.com/office/powerpoint/2010/main" val="1349505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437" y="1254969"/>
            <a:ext cx="8305800" cy="3785652"/>
          </a:xfrm>
          <a:prstGeom prst="rect">
            <a:avLst/>
          </a:prstGeom>
        </p:spPr>
        <p:txBody>
          <a:bodyPr wrap="square">
            <a:spAutoFit/>
          </a:bodyPr>
          <a:lstStyle/>
          <a:p>
            <a:pPr marL="411480" algn="r" eaLnBrk="1" fontAlgn="auto" hangingPunct="1">
              <a:lnSpc>
                <a:spcPct val="200000"/>
              </a:lnSpc>
              <a:spcAft>
                <a:spcPts val="0"/>
              </a:spcAft>
              <a:buFont typeface="Wingdings"/>
              <a:buNone/>
              <a:defRPr/>
            </a:pPr>
            <a:r>
              <a:rPr lang="fa-IR" dirty="0">
                <a:solidFill>
                  <a:srgbClr val="FF0000"/>
                </a:solidFill>
                <a:cs typeface="B Titr" pitchFamily="2" charset="-78"/>
              </a:rPr>
              <a:t> ) مشتری به مشتری </a:t>
            </a:r>
            <a:r>
              <a:rPr lang="fa-IR" b="1" dirty="0">
                <a:solidFill>
                  <a:srgbClr val="FF0000"/>
                </a:solidFill>
                <a:cs typeface="B Titr" pitchFamily="2" charset="-78"/>
              </a:rPr>
              <a:t>:</a:t>
            </a:r>
            <a:r>
              <a:rPr lang="fa-IR" dirty="0">
                <a:solidFill>
                  <a:srgbClr val="FF0000"/>
                </a:solidFill>
                <a:cs typeface="B Titr" pitchFamily="2" charset="-78"/>
              </a:rPr>
              <a:t> </a:t>
            </a:r>
            <a:r>
              <a:rPr lang="en-US" dirty="0">
                <a:solidFill>
                  <a:srgbClr val="FF0000"/>
                </a:solidFill>
                <a:cs typeface="B Titr" pitchFamily="2" charset="-78"/>
              </a:rPr>
              <a:t>C2C</a:t>
            </a:r>
            <a:r>
              <a:rPr lang="fa-IR" b="1" dirty="0">
                <a:solidFill>
                  <a:srgbClr val="FF0000"/>
                </a:solidFill>
                <a:cs typeface="B Titr" pitchFamily="2" charset="-78"/>
              </a:rPr>
              <a:t>.</a:t>
            </a:r>
            <a:r>
              <a:rPr lang="fa-IR" dirty="0">
                <a:solidFill>
                  <a:srgbClr val="FF0000"/>
                </a:solidFill>
                <a:cs typeface="B Titr" pitchFamily="2" charset="-78"/>
              </a:rPr>
              <a:t> ( </a:t>
            </a:r>
          </a:p>
          <a:p>
            <a:pPr marL="411480" algn="r" eaLnBrk="1" fontAlgn="auto" hangingPunct="1">
              <a:lnSpc>
                <a:spcPct val="200000"/>
              </a:lnSpc>
              <a:spcAft>
                <a:spcPts val="0"/>
              </a:spcAft>
              <a:buFontTx/>
              <a:buNone/>
              <a:defRPr/>
            </a:pPr>
            <a:r>
              <a:rPr lang="en-US" dirty="0">
                <a:cs typeface="B Nazanin" pitchFamily="2" charset="-78"/>
              </a:rPr>
              <a:t> </a:t>
            </a:r>
            <a:r>
              <a:rPr lang="fa-IR" dirty="0">
                <a:cs typeface="B Nazanin" pitchFamily="2" charset="-78"/>
              </a:rPr>
              <a:t> 1- محیط های حراج مانند حراج اجناس در وب را فراهم می کنند.</a:t>
            </a:r>
          </a:p>
          <a:p>
            <a:pPr marL="411480" algn="r" eaLnBrk="1" fontAlgn="auto" hangingPunct="1">
              <a:lnSpc>
                <a:spcPct val="200000"/>
              </a:lnSpc>
              <a:spcAft>
                <a:spcPts val="0"/>
              </a:spcAft>
              <a:buFontTx/>
              <a:buNone/>
              <a:defRPr/>
            </a:pPr>
            <a:r>
              <a:rPr lang="fa-IR" dirty="0">
                <a:cs typeface="B Nazanin" pitchFamily="2" charset="-78"/>
              </a:rPr>
              <a:t>2- سیستم مبادله جنس با جنس(اشتراکی) :  سایت هایی مانند </a:t>
            </a:r>
            <a:r>
              <a:rPr lang="en-US" dirty="0" err="1">
                <a:cs typeface="B Nazanin" pitchFamily="2" charset="-78"/>
              </a:rPr>
              <a:t>Kazaa</a:t>
            </a:r>
            <a:r>
              <a:rPr lang="fa-IR" dirty="0">
                <a:cs typeface="B Nazanin" pitchFamily="2" charset="-78"/>
              </a:rPr>
              <a:t> یا </a:t>
            </a:r>
            <a:r>
              <a:rPr lang="en-US" dirty="0">
                <a:cs typeface="B Nazanin" pitchFamily="2" charset="-78"/>
              </a:rPr>
              <a:t>Napster </a:t>
            </a:r>
            <a:r>
              <a:rPr lang="fa-IR" dirty="0">
                <a:cs typeface="B Nazanin" pitchFamily="2" charset="-78"/>
              </a:rPr>
              <a:t> که در آنها اشخاص داده ها را به اشتراک می گذارند.</a:t>
            </a:r>
          </a:p>
          <a:p>
            <a:pPr marL="411480" algn="r" eaLnBrk="1" fontAlgn="auto" hangingPunct="1">
              <a:lnSpc>
                <a:spcPct val="200000"/>
              </a:lnSpc>
              <a:spcAft>
                <a:spcPts val="0"/>
              </a:spcAft>
              <a:buFontTx/>
              <a:buNone/>
              <a:defRPr/>
            </a:pPr>
            <a:r>
              <a:rPr lang="fa-IR" dirty="0">
                <a:cs typeface="B Nazanin" pitchFamily="2" charset="-78"/>
              </a:rPr>
              <a:t>3- محیط های تبلیغاتی که  افراد کالا های کهنه خود را برای فروش می گذارند</a:t>
            </a:r>
            <a:endParaRPr lang="en-US" dirty="0">
              <a:cs typeface="B Nazanin" pitchFamily="2" charset="-78"/>
            </a:endParaRPr>
          </a:p>
        </p:txBody>
      </p:sp>
    </p:spTree>
    <p:extLst>
      <p:ext uri="{BB962C8B-B14F-4D97-AF65-F5344CB8AC3E}">
        <p14:creationId xmlns:p14="http://schemas.microsoft.com/office/powerpoint/2010/main" val="3902504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037" y="975519"/>
            <a:ext cx="8229600" cy="5632311"/>
          </a:xfrm>
          <a:prstGeom prst="rect">
            <a:avLst/>
          </a:prstGeom>
        </p:spPr>
        <p:txBody>
          <a:bodyPr wrap="square">
            <a:spAutoFit/>
          </a:bodyPr>
          <a:lstStyle/>
          <a:p>
            <a:pPr algn="r" eaLnBrk="1" hangingPunct="1">
              <a:lnSpc>
                <a:spcPct val="300000"/>
              </a:lnSpc>
              <a:buFont typeface="Wingdings" pitchFamily="2" charset="2"/>
              <a:buNone/>
            </a:pPr>
            <a:r>
              <a:rPr lang="fa-IR" dirty="0">
                <a:solidFill>
                  <a:srgbClr val="FF0000"/>
                </a:solidFill>
                <a:cs typeface="B Titr" pitchFamily="2" charset="-78"/>
              </a:rPr>
              <a:t> ) سازمان به دولت </a:t>
            </a:r>
            <a:r>
              <a:rPr lang="fa-IR" b="1" dirty="0">
                <a:solidFill>
                  <a:srgbClr val="FF0000"/>
                </a:solidFill>
                <a:cs typeface="B Titr" pitchFamily="2" charset="-78"/>
              </a:rPr>
              <a:t>:</a:t>
            </a:r>
            <a:r>
              <a:rPr lang="fa-IR" dirty="0">
                <a:solidFill>
                  <a:srgbClr val="FF0000"/>
                </a:solidFill>
                <a:cs typeface="B Titr" pitchFamily="2" charset="-78"/>
              </a:rPr>
              <a:t> </a:t>
            </a:r>
            <a:r>
              <a:rPr lang="en-US" dirty="0">
                <a:solidFill>
                  <a:srgbClr val="FF0000"/>
                </a:solidFill>
                <a:cs typeface="B Titr" pitchFamily="2" charset="-78"/>
              </a:rPr>
              <a:t>B2G</a:t>
            </a:r>
            <a:r>
              <a:rPr lang="fa-IR" b="1" dirty="0">
                <a:solidFill>
                  <a:srgbClr val="FF0000"/>
                </a:solidFill>
                <a:cs typeface="B Titr" pitchFamily="2" charset="-78"/>
              </a:rPr>
              <a:t>.</a:t>
            </a:r>
            <a:r>
              <a:rPr lang="fa-IR" dirty="0">
                <a:solidFill>
                  <a:srgbClr val="FF0000"/>
                </a:solidFill>
                <a:cs typeface="B Titr" pitchFamily="2" charset="-78"/>
              </a:rPr>
              <a:t> ( </a:t>
            </a:r>
          </a:p>
          <a:p>
            <a:pPr algn="r" eaLnBrk="1" hangingPunct="1">
              <a:lnSpc>
                <a:spcPct val="300000"/>
              </a:lnSpc>
              <a:buFontTx/>
              <a:buNone/>
            </a:pPr>
            <a:r>
              <a:rPr lang="fa-IR" dirty="0">
                <a:cs typeface="B Nazanin" pitchFamily="2" charset="-78"/>
              </a:rPr>
              <a:t>تجارت الکترونیکی بین شرکت ها و بخش دولتی دراصطلاح تجارت  الکترونیکی سازمان به دولت نامیده می شود.در این نوع از اینترنت برای کسب مجوز، تدارکات عمومی و دیگر عملیات وابسته به دولت استفاده می شود.</a:t>
            </a:r>
          </a:p>
          <a:p>
            <a:pPr eaLnBrk="1" hangingPunct="1">
              <a:lnSpc>
                <a:spcPct val="300000"/>
              </a:lnSpc>
              <a:buFontTx/>
              <a:buNone/>
            </a:pPr>
            <a:endParaRPr lang="fa-IR" dirty="0">
              <a:cs typeface="B Nazanin" pitchFamily="2" charset="-78"/>
            </a:endParaRPr>
          </a:p>
        </p:txBody>
      </p:sp>
    </p:spTree>
    <p:extLst>
      <p:ext uri="{BB962C8B-B14F-4D97-AF65-F5344CB8AC3E}">
        <p14:creationId xmlns:p14="http://schemas.microsoft.com/office/powerpoint/2010/main" val="4239476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8413" y="1356519"/>
            <a:ext cx="6346824" cy="5262979"/>
          </a:xfrm>
          <a:prstGeom prst="rect">
            <a:avLst/>
          </a:prstGeom>
        </p:spPr>
        <p:txBody>
          <a:bodyPr wrap="square">
            <a:spAutoFit/>
          </a:bodyPr>
          <a:lstStyle/>
          <a:p>
            <a:pPr algn="r" rtl="1" eaLnBrk="1" hangingPunct="1">
              <a:buFont typeface="Wingdings" pitchFamily="2" charset="2"/>
              <a:buNone/>
              <a:defRPr/>
            </a:pPr>
            <a:r>
              <a:rPr lang="fa-IR" dirty="0">
                <a:cs typeface="B Nazanin" pitchFamily="2" charset="-78"/>
              </a:rPr>
              <a:t>1 . افزایش فروش</a:t>
            </a:r>
          </a:p>
          <a:p>
            <a:pPr algn="r" rtl="1" eaLnBrk="1" hangingPunct="1">
              <a:buFont typeface="Wingdings" pitchFamily="2" charset="2"/>
              <a:buNone/>
              <a:defRPr/>
            </a:pPr>
            <a:r>
              <a:rPr lang="fa-IR" dirty="0">
                <a:cs typeface="B Nazanin" pitchFamily="2" charset="-78"/>
              </a:rPr>
              <a:t>2 . افزاش درآمد</a:t>
            </a:r>
          </a:p>
          <a:p>
            <a:pPr algn="r" rtl="1" eaLnBrk="1" hangingPunct="1">
              <a:buFont typeface="Wingdings" pitchFamily="2" charset="2"/>
              <a:buNone/>
              <a:defRPr/>
            </a:pPr>
            <a:r>
              <a:rPr lang="fa-IR" dirty="0">
                <a:cs typeface="B Nazanin" pitchFamily="2" charset="-78"/>
              </a:rPr>
              <a:t>3 .افزایش سرمایه گذاری </a:t>
            </a:r>
            <a:endParaRPr lang="en-US" dirty="0">
              <a:cs typeface="B Nazanin" pitchFamily="2" charset="-78"/>
            </a:endParaRPr>
          </a:p>
          <a:p>
            <a:pPr algn="r" eaLnBrk="1" hangingPunct="1">
              <a:buFont typeface="Wingdings" pitchFamily="2" charset="2"/>
              <a:buNone/>
              <a:defRPr/>
            </a:pPr>
            <a:r>
              <a:rPr lang="fa-IR" dirty="0">
                <a:cs typeface="B Nazanin" pitchFamily="2" charset="-78"/>
              </a:rPr>
              <a:t>4 . افزایش سطح رفاه زندگی مردم </a:t>
            </a:r>
            <a:endParaRPr lang="en-US" dirty="0">
              <a:cs typeface="B Nazanin" pitchFamily="2" charset="-78"/>
            </a:endParaRPr>
          </a:p>
          <a:p>
            <a:pPr algn="r" eaLnBrk="1" hangingPunct="1">
              <a:buFont typeface="Wingdings" pitchFamily="2" charset="2"/>
              <a:buNone/>
              <a:defRPr/>
            </a:pPr>
            <a:r>
              <a:rPr lang="fa-IR" dirty="0">
                <a:cs typeface="B Nazanin" pitchFamily="2" charset="-78"/>
              </a:rPr>
              <a:t>5 . ایجاد فرصتهای تجاری جدید برای صنایع و بنگاهای بازرگانی </a:t>
            </a:r>
            <a:endParaRPr lang="en-US" dirty="0">
              <a:cs typeface="B Nazanin" pitchFamily="2" charset="-78"/>
            </a:endParaRPr>
          </a:p>
          <a:p>
            <a:pPr algn="r" eaLnBrk="1" hangingPunct="1">
              <a:buFont typeface="Wingdings" pitchFamily="2" charset="2"/>
              <a:buNone/>
              <a:defRPr/>
            </a:pPr>
            <a:r>
              <a:rPr lang="fa-IR" dirty="0">
                <a:cs typeface="B Nazanin" pitchFamily="2" charset="-78"/>
              </a:rPr>
              <a:t>6 . افزایش فرصتهای جدید شغلی </a:t>
            </a:r>
            <a:endParaRPr lang="en-US" dirty="0">
              <a:cs typeface="B Nazanin" pitchFamily="2" charset="-78"/>
            </a:endParaRPr>
          </a:p>
          <a:p>
            <a:pPr algn="r" eaLnBrk="1" hangingPunct="1">
              <a:buFont typeface="Wingdings" pitchFamily="2" charset="2"/>
              <a:buNone/>
              <a:defRPr/>
            </a:pPr>
            <a:r>
              <a:rPr lang="fa-IR" dirty="0">
                <a:cs typeface="B Nazanin" pitchFamily="2" charset="-78"/>
              </a:rPr>
              <a:t>7 . امکان ارائه خدمات و محصولات در سطح جهانی </a:t>
            </a:r>
            <a:endParaRPr lang="en-US" dirty="0">
              <a:cs typeface="B Nazanin" pitchFamily="2" charset="-78"/>
            </a:endParaRPr>
          </a:p>
          <a:p>
            <a:pPr algn="r" eaLnBrk="1" hangingPunct="1">
              <a:buFont typeface="Wingdings" pitchFamily="2" charset="2"/>
              <a:buNone/>
              <a:defRPr/>
            </a:pPr>
            <a:r>
              <a:rPr lang="fa-IR" dirty="0">
                <a:cs typeface="B Nazanin" pitchFamily="2" charset="-78"/>
              </a:rPr>
              <a:t>8 . جلوگیری از اتلاف وقت و کاهش ترددهای بی مورد </a:t>
            </a:r>
            <a:endParaRPr lang="en-US" dirty="0">
              <a:cs typeface="B Nazanin" pitchFamily="2" charset="-78"/>
            </a:endParaRPr>
          </a:p>
          <a:p>
            <a:pPr algn="r" eaLnBrk="1" hangingPunct="1">
              <a:buFont typeface="Wingdings" pitchFamily="2" charset="2"/>
              <a:buNone/>
              <a:defRPr/>
            </a:pPr>
            <a:r>
              <a:rPr lang="fa-IR" dirty="0">
                <a:cs typeface="B Nazanin" pitchFamily="2" charset="-78"/>
              </a:rPr>
              <a:t>9 . کاهش هزینه های سربار و ایجاد رقابت در سطح بین الملل </a:t>
            </a:r>
            <a:endParaRPr lang="en-US" dirty="0">
              <a:cs typeface="B Nazanin" pitchFamily="2" charset="-78"/>
            </a:endParaRPr>
          </a:p>
          <a:p>
            <a:pPr algn="r" eaLnBrk="1" hangingPunct="1">
              <a:buFont typeface="Wingdings" pitchFamily="2" charset="2"/>
              <a:buNone/>
              <a:defRPr/>
            </a:pPr>
            <a:r>
              <a:rPr lang="fa-IR" dirty="0">
                <a:cs typeface="B Nazanin" pitchFamily="2" charset="-78"/>
              </a:rPr>
              <a:t>10 . دسترسی سریع به اطلاعات </a:t>
            </a:r>
            <a:endParaRPr lang="en-US" dirty="0">
              <a:cs typeface="B Nazanin" pitchFamily="2" charset="-78"/>
            </a:endParaRPr>
          </a:p>
          <a:p>
            <a:pPr algn="r" eaLnBrk="1" hangingPunct="1">
              <a:buFont typeface="Wingdings" pitchFamily="2" charset="2"/>
              <a:buNone/>
              <a:defRPr/>
            </a:pPr>
            <a:r>
              <a:rPr lang="fa-IR" dirty="0">
                <a:cs typeface="B Nazanin" pitchFamily="2" charset="-78"/>
              </a:rPr>
              <a:t>11 . عدم حضور واسطه </a:t>
            </a:r>
            <a:endParaRPr lang="en-US" dirty="0">
              <a:cs typeface="B Nazanin" pitchFamily="2" charset="-78"/>
            </a:endParaRPr>
          </a:p>
          <a:p>
            <a:pPr algn="r" eaLnBrk="1" hangingPunct="1">
              <a:buFont typeface="Wingdings" pitchFamily="2" charset="2"/>
              <a:buNone/>
              <a:defRPr/>
            </a:pPr>
            <a:r>
              <a:rPr lang="fa-IR" dirty="0">
                <a:cs typeface="B Nazanin" pitchFamily="2" charset="-78"/>
              </a:rPr>
              <a:t>12 . کاهش هزینه های تبلیغات </a:t>
            </a:r>
            <a:endParaRPr lang="en-US" dirty="0">
              <a:cs typeface="B Nazanin" pitchFamily="2" charset="-78"/>
            </a:endParaRPr>
          </a:p>
          <a:p>
            <a:pPr algn="r" eaLnBrk="1" hangingPunct="1">
              <a:buFont typeface="Wingdings" pitchFamily="2" charset="2"/>
              <a:buNone/>
              <a:defRPr/>
            </a:pPr>
            <a:r>
              <a:rPr lang="fa-IR" dirty="0">
                <a:cs typeface="B Nazanin" pitchFamily="2" charset="-78"/>
              </a:rPr>
              <a:t>13 . ورود به بازارهای فرا منطقه ای در جهت بازاریابی جهانی             </a:t>
            </a:r>
            <a:endParaRPr lang="en-US" dirty="0">
              <a:cs typeface="B Nazanin" pitchFamily="2" charset="-78"/>
            </a:endParaRPr>
          </a:p>
        </p:txBody>
      </p:sp>
      <p:sp>
        <p:nvSpPr>
          <p:cNvPr id="3" name="Rectangle 2"/>
          <p:cNvSpPr/>
          <p:nvPr/>
        </p:nvSpPr>
        <p:spPr>
          <a:xfrm>
            <a:off x="5908668" y="518319"/>
            <a:ext cx="3393878" cy="523220"/>
          </a:xfrm>
          <a:prstGeom prst="rect">
            <a:avLst/>
          </a:prstGeom>
        </p:spPr>
        <p:txBody>
          <a:bodyPr wrap="none">
            <a:spAutoFit/>
          </a:bodyPr>
          <a:lstStyle/>
          <a:p>
            <a:r>
              <a:rPr lang="fa-IR" sz="2800" dirty="0">
                <a:solidFill>
                  <a:srgbClr val="FF0000"/>
                </a:solidFill>
                <a:effectLst>
                  <a:glow rad="101600">
                    <a:srgbClr val="FFFF00">
                      <a:alpha val="60000"/>
                    </a:srgbClr>
                  </a:glow>
                </a:effectLst>
                <a:cs typeface="B Titr" pitchFamily="2" charset="-78"/>
              </a:rPr>
              <a:t> مزایا تجارت الکترونیک :</a:t>
            </a:r>
            <a:r>
              <a:rPr lang="fa-IR" sz="2800" b="1" dirty="0">
                <a:solidFill>
                  <a:srgbClr val="FF0000"/>
                </a:solidFill>
                <a:effectLst>
                  <a:glow rad="101600">
                    <a:srgbClr val="FFFF00">
                      <a:alpha val="60000"/>
                    </a:srgbClr>
                  </a:glow>
                </a:effectLst>
                <a:cs typeface="B Titr" pitchFamily="2" charset="-78"/>
              </a:rPr>
              <a:t> </a:t>
            </a:r>
            <a:endParaRPr lang="fa-IR" sz="2800" dirty="0">
              <a:solidFill>
                <a:srgbClr val="FF0000"/>
              </a:solidFill>
              <a:effectLst>
                <a:glow rad="101600">
                  <a:srgbClr val="FFFF00">
                    <a:alpha val="60000"/>
                  </a:srgbClr>
                </a:glow>
              </a:effectLst>
              <a:cs typeface="B Titr" pitchFamily="2" charset="-78"/>
            </a:endParaRPr>
          </a:p>
        </p:txBody>
      </p:sp>
    </p:spTree>
    <p:extLst>
      <p:ext uri="{BB962C8B-B14F-4D97-AF65-F5344CB8AC3E}">
        <p14:creationId xmlns:p14="http://schemas.microsoft.com/office/powerpoint/2010/main" val="2362071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1237" y="2039799"/>
            <a:ext cx="5073650" cy="2723823"/>
          </a:xfrm>
          <a:prstGeom prst="rect">
            <a:avLst/>
          </a:prstGeom>
        </p:spPr>
        <p:txBody>
          <a:bodyPr>
            <a:spAutoFit/>
          </a:bodyPr>
          <a:lstStyle/>
          <a:p>
            <a:pPr algn="r" rtl="1" eaLnBrk="1" hangingPunct="1">
              <a:lnSpc>
                <a:spcPct val="250000"/>
              </a:lnSpc>
              <a:buFont typeface="Wingdings" pitchFamily="2" charset="2"/>
              <a:buNone/>
            </a:pPr>
            <a:r>
              <a:rPr lang="fa-IR" dirty="0">
                <a:cs typeface="B Nazanin" pitchFamily="2" charset="-78"/>
              </a:rPr>
              <a:t>1 . کاهش میزان تولید </a:t>
            </a:r>
            <a:endParaRPr lang="en-US" dirty="0">
              <a:cs typeface="B Nazanin" pitchFamily="2" charset="-78"/>
            </a:endParaRPr>
          </a:p>
          <a:p>
            <a:pPr algn="r" eaLnBrk="1" hangingPunct="1">
              <a:lnSpc>
                <a:spcPct val="250000"/>
              </a:lnSpc>
              <a:buFont typeface="Wingdings" pitchFamily="2" charset="2"/>
              <a:buNone/>
            </a:pPr>
            <a:r>
              <a:rPr lang="fa-IR" dirty="0">
                <a:cs typeface="B Nazanin" pitchFamily="2" charset="-78"/>
              </a:rPr>
              <a:t>2 . تاثیر ناشناخته آن بر روابط اجتماعی انسان</a:t>
            </a:r>
            <a:endParaRPr lang="en-US" dirty="0">
              <a:cs typeface="B Nazanin" pitchFamily="2" charset="-78"/>
            </a:endParaRPr>
          </a:p>
          <a:p>
            <a:pPr algn="r" eaLnBrk="1" hangingPunct="1">
              <a:lnSpc>
                <a:spcPct val="250000"/>
              </a:lnSpc>
              <a:buFont typeface="Wingdings" pitchFamily="2" charset="2"/>
              <a:buNone/>
            </a:pPr>
            <a:r>
              <a:rPr lang="fa-IR" dirty="0">
                <a:cs typeface="B Nazanin" pitchFamily="2" charset="-78"/>
              </a:rPr>
              <a:t>3 . کاهش تولید شرکتهای ورشکسته </a:t>
            </a:r>
            <a:endParaRPr lang="en-US" dirty="0">
              <a:cs typeface="B Nazanin" pitchFamily="2" charset="-78"/>
            </a:endParaRPr>
          </a:p>
        </p:txBody>
      </p:sp>
      <p:sp>
        <p:nvSpPr>
          <p:cNvPr id="3" name="Rectangle 2"/>
          <p:cNvSpPr/>
          <p:nvPr/>
        </p:nvSpPr>
        <p:spPr>
          <a:xfrm>
            <a:off x="5684837" y="1356519"/>
            <a:ext cx="3066865" cy="461665"/>
          </a:xfrm>
          <a:prstGeom prst="rect">
            <a:avLst/>
          </a:prstGeom>
        </p:spPr>
        <p:txBody>
          <a:bodyPr wrap="none">
            <a:spAutoFit/>
          </a:bodyPr>
          <a:lstStyle/>
          <a:p>
            <a:r>
              <a:rPr lang="fa-IR" b="1" dirty="0">
                <a:solidFill>
                  <a:srgbClr val="FF0000"/>
                </a:solidFill>
                <a:cs typeface="B Titr" pitchFamily="2" charset="-78"/>
              </a:rPr>
              <a:t> </a:t>
            </a:r>
            <a:r>
              <a:rPr lang="fa-IR" dirty="0">
                <a:solidFill>
                  <a:srgbClr val="FF0000"/>
                </a:solidFill>
                <a:cs typeface="B Titr" pitchFamily="2" charset="-78"/>
              </a:rPr>
              <a:t>معایب تجارت الکترونیک : </a:t>
            </a:r>
          </a:p>
        </p:txBody>
      </p:sp>
    </p:spTree>
    <p:extLst>
      <p:ext uri="{BB962C8B-B14F-4D97-AF65-F5344CB8AC3E}">
        <p14:creationId xmlns:p14="http://schemas.microsoft.com/office/powerpoint/2010/main" val="230213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80">
                                          <p:stCondLst>
                                            <p:cond delay="0"/>
                                          </p:stCondLst>
                                        </p:cTn>
                                        <p:tgtEl>
                                          <p:spTgt spid="2">
                                            <p:txEl>
                                              <p:pRg st="0" end="0"/>
                                            </p:txEl>
                                          </p:spTgt>
                                        </p:tgtEl>
                                      </p:cBhvr>
                                    </p:animEffect>
                                    <p:anim calcmode="lin" valueType="num">
                                      <p:cBhvr>
                                        <p:cTn id="13"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0" end="0"/>
                                            </p:txEl>
                                          </p:spTgt>
                                        </p:tgtEl>
                                      </p:cBhvr>
                                      <p:to x="100000" y="60000"/>
                                    </p:animScale>
                                    <p:animScale>
                                      <p:cBhvr>
                                        <p:cTn id="19" dur="166" decel="50000">
                                          <p:stCondLst>
                                            <p:cond delay="676"/>
                                          </p:stCondLst>
                                        </p:cTn>
                                        <p:tgtEl>
                                          <p:spTgt spid="2">
                                            <p:txEl>
                                              <p:pRg st="0" end="0"/>
                                            </p:txEl>
                                          </p:spTgt>
                                        </p:tgtEl>
                                      </p:cBhvr>
                                      <p:to x="100000" y="100000"/>
                                    </p:animScale>
                                    <p:animScale>
                                      <p:cBhvr>
                                        <p:cTn id="20" dur="26">
                                          <p:stCondLst>
                                            <p:cond delay="1312"/>
                                          </p:stCondLst>
                                        </p:cTn>
                                        <p:tgtEl>
                                          <p:spTgt spid="2">
                                            <p:txEl>
                                              <p:pRg st="0" end="0"/>
                                            </p:txEl>
                                          </p:spTgt>
                                        </p:tgtEl>
                                      </p:cBhvr>
                                      <p:to x="100000" y="80000"/>
                                    </p:animScale>
                                    <p:animScale>
                                      <p:cBhvr>
                                        <p:cTn id="21" dur="166" decel="50000">
                                          <p:stCondLst>
                                            <p:cond delay="1338"/>
                                          </p:stCondLst>
                                        </p:cTn>
                                        <p:tgtEl>
                                          <p:spTgt spid="2">
                                            <p:txEl>
                                              <p:pRg st="0" end="0"/>
                                            </p:txEl>
                                          </p:spTgt>
                                        </p:tgtEl>
                                      </p:cBhvr>
                                      <p:to x="100000" y="100000"/>
                                    </p:animScale>
                                    <p:animScale>
                                      <p:cBhvr>
                                        <p:cTn id="22" dur="26">
                                          <p:stCondLst>
                                            <p:cond delay="1642"/>
                                          </p:stCondLst>
                                        </p:cTn>
                                        <p:tgtEl>
                                          <p:spTgt spid="2">
                                            <p:txEl>
                                              <p:pRg st="0" end="0"/>
                                            </p:txEl>
                                          </p:spTgt>
                                        </p:tgtEl>
                                      </p:cBhvr>
                                      <p:to x="100000" y="90000"/>
                                    </p:animScale>
                                    <p:animScale>
                                      <p:cBhvr>
                                        <p:cTn id="23" dur="166" decel="50000">
                                          <p:stCondLst>
                                            <p:cond delay="1668"/>
                                          </p:stCondLst>
                                        </p:cTn>
                                        <p:tgtEl>
                                          <p:spTgt spid="2">
                                            <p:txEl>
                                              <p:pRg st="0" end="0"/>
                                            </p:txEl>
                                          </p:spTgt>
                                        </p:tgtEl>
                                      </p:cBhvr>
                                      <p:to x="100000" y="100000"/>
                                    </p:animScale>
                                    <p:animScale>
                                      <p:cBhvr>
                                        <p:cTn id="24" dur="26">
                                          <p:stCondLst>
                                            <p:cond delay="1808"/>
                                          </p:stCondLst>
                                        </p:cTn>
                                        <p:tgtEl>
                                          <p:spTgt spid="2">
                                            <p:txEl>
                                              <p:pRg st="0" end="0"/>
                                            </p:txEl>
                                          </p:spTgt>
                                        </p:tgtEl>
                                      </p:cBhvr>
                                      <p:to x="100000" y="95000"/>
                                    </p:animScale>
                                    <p:animScale>
                                      <p:cBhvr>
                                        <p:cTn id="25" dur="166" decel="50000">
                                          <p:stCondLst>
                                            <p:cond delay="1834"/>
                                          </p:stCondLst>
                                        </p:cTn>
                                        <p:tgtEl>
                                          <p:spTgt spid="2">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80">
                                          <p:stCondLst>
                                            <p:cond delay="0"/>
                                          </p:stCondLst>
                                        </p:cTn>
                                        <p:tgtEl>
                                          <p:spTgt spid="2">
                                            <p:txEl>
                                              <p:pRg st="1" end="1"/>
                                            </p:txEl>
                                          </p:spTgt>
                                        </p:tgtEl>
                                      </p:cBhvr>
                                    </p:animEffect>
                                    <p:anim calcmode="lin" valueType="num">
                                      <p:cBhvr>
                                        <p:cTn id="29"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2">
                                            <p:txEl>
                                              <p:pRg st="1" end="1"/>
                                            </p:txEl>
                                          </p:spTgt>
                                        </p:tgtEl>
                                      </p:cBhvr>
                                      <p:to x="100000" y="60000"/>
                                    </p:animScale>
                                    <p:animScale>
                                      <p:cBhvr>
                                        <p:cTn id="35" dur="166" decel="50000">
                                          <p:stCondLst>
                                            <p:cond delay="676"/>
                                          </p:stCondLst>
                                        </p:cTn>
                                        <p:tgtEl>
                                          <p:spTgt spid="2">
                                            <p:txEl>
                                              <p:pRg st="1" end="1"/>
                                            </p:txEl>
                                          </p:spTgt>
                                        </p:tgtEl>
                                      </p:cBhvr>
                                      <p:to x="100000" y="100000"/>
                                    </p:animScale>
                                    <p:animScale>
                                      <p:cBhvr>
                                        <p:cTn id="36" dur="26">
                                          <p:stCondLst>
                                            <p:cond delay="1312"/>
                                          </p:stCondLst>
                                        </p:cTn>
                                        <p:tgtEl>
                                          <p:spTgt spid="2">
                                            <p:txEl>
                                              <p:pRg st="1" end="1"/>
                                            </p:txEl>
                                          </p:spTgt>
                                        </p:tgtEl>
                                      </p:cBhvr>
                                      <p:to x="100000" y="80000"/>
                                    </p:animScale>
                                    <p:animScale>
                                      <p:cBhvr>
                                        <p:cTn id="37" dur="166" decel="50000">
                                          <p:stCondLst>
                                            <p:cond delay="1338"/>
                                          </p:stCondLst>
                                        </p:cTn>
                                        <p:tgtEl>
                                          <p:spTgt spid="2">
                                            <p:txEl>
                                              <p:pRg st="1" end="1"/>
                                            </p:txEl>
                                          </p:spTgt>
                                        </p:tgtEl>
                                      </p:cBhvr>
                                      <p:to x="100000" y="100000"/>
                                    </p:animScale>
                                    <p:animScale>
                                      <p:cBhvr>
                                        <p:cTn id="38" dur="26">
                                          <p:stCondLst>
                                            <p:cond delay="1642"/>
                                          </p:stCondLst>
                                        </p:cTn>
                                        <p:tgtEl>
                                          <p:spTgt spid="2">
                                            <p:txEl>
                                              <p:pRg st="1" end="1"/>
                                            </p:txEl>
                                          </p:spTgt>
                                        </p:tgtEl>
                                      </p:cBhvr>
                                      <p:to x="100000" y="90000"/>
                                    </p:animScale>
                                    <p:animScale>
                                      <p:cBhvr>
                                        <p:cTn id="39" dur="166" decel="50000">
                                          <p:stCondLst>
                                            <p:cond delay="1668"/>
                                          </p:stCondLst>
                                        </p:cTn>
                                        <p:tgtEl>
                                          <p:spTgt spid="2">
                                            <p:txEl>
                                              <p:pRg st="1" end="1"/>
                                            </p:txEl>
                                          </p:spTgt>
                                        </p:tgtEl>
                                      </p:cBhvr>
                                      <p:to x="100000" y="100000"/>
                                    </p:animScale>
                                    <p:animScale>
                                      <p:cBhvr>
                                        <p:cTn id="40" dur="26">
                                          <p:stCondLst>
                                            <p:cond delay="1808"/>
                                          </p:stCondLst>
                                        </p:cTn>
                                        <p:tgtEl>
                                          <p:spTgt spid="2">
                                            <p:txEl>
                                              <p:pRg st="1" end="1"/>
                                            </p:txEl>
                                          </p:spTgt>
                                        </p:tgtEl>
                                      </p:cBhvr>
                                      <p:to x="100000" y="95000"/>
                                    </p:animScale>
                                    <p:animScale>
                                      <p:cBhvr>
                                        <p:cTn id="41" dur="166" decel="50000">
                                          <p:stCondLst>
                                            <p:cond delay="1834"/>
                                          </p:stCondLst>
                                        </p:cTn>
                                        <p:tgtEl>
                                          <p:spTgt spid="2">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wipe(down)">
                                      <p:cBhvr>
                                        <p:cTn id="44" dur="580">
                                          <p:stCondLst>
                                            <p:cond delay="0"/>
                                          </p:stCondLst>
                                        </p:cTn>
                                        <p:tgtEl>
                                          <p:spTgt spid="2">
                                            <p:txEl>
                                              <p:pRg st="2" end="2"/>
                                            </p:txEl>
                                          </p:spTgt>
                                        </p:tgtEl>
                                      </p:cBhvr>
                                    </p:animEffect>
                                    <p:anim calcmode="lin" valueType="num">
                                      <p:cBhvr>
                                        <p:cTn id="45"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2">
                                            <p:txEl>
                                              <p:pRg st="2" end="2"/>
                                            </p:txEl>
                                          </p:spTgt>
                                        </p:tgtEl>
                                      </p:cBhvr>
                                      <p:to x="100000" y="60000"/>
                                    </p:animScale>
                                    <p:animScale>
                                      <p:cBhvr>
                                        <p:cTn id="51" dur="166" decel="50000">
                                          <p:stCondLst>
                                            <p:cond delay="676"/>
                                          </p:stCondLst>
                                        </p:cTn>
                                        <p:tgtEl>
                                          <p:spTgt spid="2">
                                            <p:txEl>
                                              <p:pRg st="2" end="2"/>
                                            </p:txEl>
                                          </p:spTgt>
                                        </p:tgtEl>
                                      </p:cBhvr>
                                      <p:to x="100000" y="100000"/>
                                    </p:animScale>
                                    <p:animScale>
                                      <p:cBhvr>
                                        <p:cTn id="52" dur="26">
                                          <p:stCondLst>
                                            <p:cond delay="1312"/>
                                          </p:stCondLst>
                                        </p:cTn>
                                        <p:tgtEl>
                                          <p:spTgt spid="2">
                                            <p:txEl>
                                              <p:pRg st="2" end="2"/>
                                            </p:txEl>
                                          </p:spTgt>
                                        </p:tgtEl>
                                      </p:cBhvr>
                                      <p:to x="100000" y="80000"/>
                                    </p:animScale>
                                    <p:animScale>
                                      <p:cBhvr>
                                        <p:cTn id="53" dur="166" decel="50000">
                                          <p:stCondLst>
                                            <p:cond delay="1338"/>
                                          </p:stCondLst>
                                        </p:cTn>
                                        <p:tgtEl>
                                          <p:spTgt spid="2">
                                            <p:txEl>
                                              <p:pRg st="2" end="2"/>
                                            </p:txEl>
                                          </p:spTgt>
                                        </p:tgtEl>
                                      </p:cBhvr>
                                      <p:to x="100000" y="100000"/>
                                    </p:animScale>
                                    <p:animScale>
                                      <p:cBhvr>
                                        <p:cTn id="54" dur="26">
                                          <p:stCondLst>
                                            <p:cond delay="1642"/>
                                          </p:stCondLst>
                                        </p:cTn>
                                        <p:tgtEl>
                                          <p:spTgt spid="2">
                                            <p:txEl>
                                              <p:pRg st="2" end="2"/>
                                            </p:txEl>
                                          </p:spTgt>
                                        </p:tgtEl>
                                      </p:cBhvr>
                                      <p:to x="100000" y="90000"/>
                                    </p:animScale>
                                    <p:animScale>
                                      <p:cBhvr>
                                        <p:cTn id="55" dur="166" decel="50000">
                                          <p:stCondLst>
                                            <p:cond delay="1668"/>
                                          </p:stCondLst>
                                        </p:cTn>
                                        <p:tgtEl>
                                          <p:spTgt spid="2">
                                            <p:txEl>
                                              <p:pRg st="2" end="2"/>
                                            </p:txEl>
                                          </p:spTgt>
                                        </p:tgtEl>
                                      </p:cBhvr>
                                      <p:to x="100000" y="100000"/>
                                    </p:animScale>
                                    <p:animScale>
                                      <p:cBhvr>
                                        <p:cTn id="56" dur="26">
                                          <p:stCondLst>
                                            <p:cond delay="1808"/>
                                          </p:stCondLst>
                                        </p:cTn>
                                        <p:tgtEl>
                                          <p:spTgt spid="2">
                                            <p:txEl>
                                              <p:pRg st="2" end="2"/>
                                            </p:txEl>
                                          </p:spTgt>
                                        </p:tgtEl>
                                      </p:cBhvr>
                                      <p:to x="100000" y="95000"/>
                                    </p:animScale>
                                    <p:animScale>
                                      <p:cBhvr>
                                        <p:cTn id="57"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8837" y="975519"/>
            <a:ext cx="2372765" cy="707886"/>
          </a:xfrm>
          <a:prstGeom prst="rect">
            <a:avLst/>
          </a:prstGeom>
        </p:spPr>
        <p:txBody>
          <a:bodyPr wrap="none">
            <a:spAutoFit/>
          </a:bodyPr>
          <a:lstStyle/>
          <a:p>
            <a:r>
              <a:rPr lang="fa-I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نتیجه گیری:</a:t>
            </a:r>
          </a:p>
        </p:txBody>
      </p:sp>
      <p:sp>
        <p:nvSpPr>
          <p:cNvPr id="3" name="Rectangle 2"/>
          <p:cNvSpPr/>
          <p:nvPr/>
        </p:nvSpPr>
        <p:spPr>
          <a:xfrm>
            <a:off x="1265237" y="1813718"/>
            <a:ext cx="7772400" cy="5115246"/>
          </a:xfrm>
          <a:prstGeom prst="rect">
            <a:avLst/>
          </a:prstGeom>
        </p:spPr>
        <p:txBody>
          <a:bodyPr wrap="square">
            <a:spAutoFit/>
          </a:bodyPr>
          <a:lstStyle/>
          <a:p>
            <a:pPr marL="411480" algn="justLow" rtl="1" eaLnBrk="1" fontAlgn="auto" hangingPunct="1">
              <a:lnSpc>
                <a:spcPct val="160000"/>
              </a:lnSpc>
              <a:spcAft>
                <a:spcPts val="0"/>
              </a:spcAft>
              <a:buFont typeface="Wingdings"/>
              <a:buNone/>
              <a:defRPr/>
            </a:pPr>
            <a:r>
              <a:rPr lang="fa-IR" dirty="0">
                <a:cs typeface="B Nazanin" pitchFamily="2" charset="-78"/>
              </a:rPr>
              <a:t>بازار تجارت الکترونیکی به طور صعودی در حال  پیشرفت و گسترش می باشد  و با وجود کاهش قیمت کامپیوترها ، آینده روشن و موقعیت عالی برای این نوع تجارت دور از   انتظار نمی باشد</a:t>
            </a:r>
            <a:endParaRPr lang="en-US" dirty="0">
              <a:cs typeface="B Nazanin" pitchFamily="2" charset="-78"/>
            </a:endParaRPr>
          </a:p>
          <a:p>
            <a:pPr marL="411480" algn="justLow" rtl="1" eaLnBrk="1" fontAlgn="auto" hangingPunct="1">
              <a:lnSpc>
                <a:spcPct val="160000"/>
              </a:lnSpc>
              <a:spcAft>
                <a:spcPts val="0"/>
              </a:spcAft>
              <a:buFont typeface="Wingdings"/>
              <a:buNone/>
              <a:defRPr/>
            </a:pPr>
            <a:r>
              <a:rPr lang="fa-IR" dirty="0">
                <a:solidFill>
                  <a:schemeClr val="tx2"/>
                </a:solidFill>
                <a:cs typeface="B Nazanin" pitchFamily="2" charset="-78"/>
              </a:rPr>
              <a:t>در این نوع تجارت مشتری ها با صرف کمترین هزینه کالای مورد نیاز خود را در بازار های جهانی جستجو می کنند و این فراوانی باعث خواهد شد تا مشتری حق انتخاب داشته باشد  .</a:t>
            </a:r>
            <a:endParaRPr lang="en-US" dirty="0">
              <a:solidFill>
                <a:schemeClr val="tx2"/>
              </a:solidFill>
              <a:cs typeface="B Nazanin" pitchFamily="2" charset="-78"/>
            </a:endParaRPr>
          </a:p>
          <a:p>
            <a:pPr marL="411480" algn="justLow" rtl="1" eaLnBrk="1" fontAlgn="auto" hangingPunct="1">
              <a:spcAft>
                <a:spcPts val="0"/>
              </a:spcAft>
              <a:buFont typeface="Wingdings"/>
              <a:buChar char=""/>
              <a:defRPr/>
            </a:pPr>
            <a:endParaRPr lang="en-US" dirty="0">
              <a:solidFill>
                <a:schemeClr val="tx2"/>
              </a:solidFill>
              <a:cs typeface="B Nazanin" pitchFamily="2" charset="-78"/>
            </a:endParaRPr>
          </a:p>
          <a:p>
            <a:pPr marL="411480" algn="justLow" rtl="1" eaLnBrk="1" fontAlgn="auto" hangingPunct="1">
              <a:spcAft>
                <a:spcPts val="0"/>
              </a:spcAft>
              <a:buFont typeface="Wingdings"/>
              <a:buChar char=""/>
              <a:defRPr/>
            </a:pPr>
            <a:endParaRPr lang="en-US" dirty="0">
              <a:cs typeface="B Nazanin" pitchFamily="2" charset="-78"/>
            </a:endParaRPr>
          </a:p>
          <a:p>
            <a:pPr algn="justLow" rtl="1" eaLnBrk="1" hangingPunct="1">
              <a:defRPr/>
            </a:pPr>
            <a:endParaRPr lang="en-US" dirty="0">
              <a:cs typeface="B Nazanin" pitchFamily="2" charset="-78"/>
            </a:endParaRPr>
          </a:p>
          <a:p>
            <a:pPr algn="justLow" rtl="1" eaLnBrk="1" hangingPunct="1">
              <a:defRPr/>
            </a:pPr>
            <a:endParaRPr lang="en-US" dirty="0">
              <a:cs typeface="B Nazanin" pitchFamily="2" charset="-78"/>
            </a:endParaRPr>
          </a:p>
        </p:txBody>
      </p:sp>
    </p:spTree>
    <p:extLst>
      <p:ext uri="{BB962C8B-B14F-4D97-AF65-F5344CB8AC3E}">
        <p14:creationId xmlns:p14="http://schemas.microsoft.com/office/powerpoint/2010/main" val="89169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13237" y="6995319"/>
            <a:ext cx="1828800" cy="461665"/>
          </a:xfrm>
          <a:prstGeom prst="rect">
            <a:avLst/>
          </a:prstGeom>
          <a:noFill/>
        </p:spPr>
        <p:txBody>
          <a:bodyPr wrap="square" rtlCol="0">
            <a:spAutoFit/>
          </a:bodyPr>
          <a:lstStyle/>
          <a:p>
            <a:pPr algn="ctr"/>
            <a:endParaRPr lang="en-US" dirty="0"/>
          </a:p>
        </p:txBody>
      </p:sp>
      <p:pic>
        <p:nvPicPr>
          <p:cNvPr id="7" name="Picture 6" descr="2147056_797.jpg"/>
          <p:cNvPicPr>
            <a:picLocks noChangeAspect="1"/>
          </p:cNvPicPr>
          <p:nvPr/>
        </p:nvPicPr>
        <p:blipFill>
          <a:blip r:embed="rId2"/>
          <a:stretch>
            <a:fillRect/>
          </a:stretch>
        </p:blipFill>
        <p:spPr>
          <a:xfrm rot="18928966">
            <a:off x="451924" y="4908537"/>
            <a:ext cx="2249428" cy="2209800"/>
          </a:xfrm>
          <a:prstGeom prst="rect">
            <a:avLst/>
          </a:prstGeom>
        </p:spPr>
      </p:pic>
      <p:pic>
        <p:nvPicPr>
          <p:cNvPr id="9" name="Picture 8" descr="doa.jpg"/>
          <p:cNvPicPr>
            <a:picLocks noChangeAspect="1"/>
          </p:cNvPicPr>
          <p:nvPr/>
        </p:nvPicPr>
        <p:blipFill>
          <a:blip r:embed="rId3"/>
          <a:stretch>
            <a:fillRect/>
          </a:stretch>
        </p:blipFill>
        <p:spPr>
          <a:xfrm>
            <a:off x="0" y="0"/>
            <a:ext cx="10348911" cy="7589838"/>
          </a:xfrm>
          <a:prstGeom prst="rect">
            <a:avLst/>
          </a:prstGeom>
          <a:ln w="228600" cap="sq" cmpd="thickThin">
            <a:solidFill>
              <a:srgbClr val="000000"/>
            </a:solidFill>
            <a:prstDash val="solid"/>
            <a:miter lim="800000"/>
          </a:ln>
          <a:effectLst>
            <a:innerShdw blurRad="76200">
              <a:srgbClr val="000000"/>
            </a:innerShdw>
          </a:effectLst>
        </p:spPr>
      </p:pic>
      <p:sp>
        <p:nvSpPr>
          <p:cNvPr id="10" name="TextBox 9"/>
          <p:cNvSpPr txBox="1"/>
          <p:nvPr/>
        </p:nvSpPr>
        <p:spPr>
          <a:xfrm>
            <a:off x="350837" y="746919"/>
            <a:ext cx="9799638" cy="1200329"/>
          </a:xfrm>
          <a:prstGeom prst="rect">
            <a:avLst/>
          </a:prstGeom>
          <a:noFill/>
        </p:spPr>
        <p:txBody>
          <a:bodyPr wrap="square" rtlCol="0">
            <a:spAutoFit/>
          </a:bodyPr>
          <a:lstStyle/>
          <a:p>
            <a:r>
              <a:rPr lang="fa-IR" sz="3600" b="1" dirty="0" smtClean="0">
                <a:ln w="11430">
                  <a:solidFill>
                    <a:schemeClr val="tx1"/>
                  </a:solidFill>
                </a:ln>
                <a:solidFill>
                  <a:srgbClr val="FFFF00"/>
                </a:solidFill>
                <a:effectLst>
                  <a:glow rad="228600">
                    <a:srgbClr val="00B050">
                      <a:alpha val="40000"/>
                    </a:srgbClr>
                  </a:glow>
                  <a:outerShdw blurRad="80000" dist="40000" dir="5040000" algn="tl">
                    <a:srgbClr val="000000">
                      <a:alpha val="30000"/>
                    </a:srgbClr>
                  </a:outerShdw>
                </a:effectLst>
                <a:cs typeface="B Nazanin" pitchFamily="2" charset="-78"/>
              </a:rPr>
              <a:t>خَيرُ الدُّنيا وَالآخِرَةِ مَعَ العِلمِ وَشَرُّ الدُّنيا وَالآخِرَةِ مَعَ الجَهلِ ؛</a:t>
            </a:r>
          </a:p>
          <a:p>
            <a:endParaRPr lang="en-US" sz="3600" dirty="0">
              <a:ln>
                <a:solidFill>
                  <a:schemeClr val="tx1"/>
                </a:solidFill>
              </a:ln>
              <a:solidFill>
                <a:srgbClr val="FFFF00"/>
              </a:solidFill>
              <a:effectLst>
                <a:glow rad="228600">
                  <a:srgbClr val="00B050">
                    <a:alpha val="40000"/>
                  </a:srgbClr>
                </a:glow>
              </a:effectLst>
            </a:endParaRPr>
          </a:p>
        </p:txBody>
      </p:sp>
      <p:sp>
        <p:nvSpPr>
          <p:cNvPr id="11" name="Rectangle 10"/>
          <p:cNvSpPr/>
          <p:nvPr/>
        </p:nvSpPr>
        <p:spPr>
          <a:xfrm>
            <a:off x="2538413" y="1966119"/>
            <a:ext cx="5280024" cy="1569660"/>
          </a:xfrm>
          <a:prstGeom prst="rect">
            <a:avLst/>
          </a:prstGeom>
        </p:spPr>
        <p:txBody>
          <a:bodyPr wrap="square">
            <a:spAutoFit/>
          </a:bodyPr>
          <a:lstStyle/>
          <a:p>
            <a:pPr algn="ctr" rtl="1">
              <a:lnSpc>
                <a:spcPct val="150000"/>
              </a:lnSpc>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rgbClr val="FF7C80">
                      <a:alpha val="60000"/>
                    </a:srgbClr>
                  </a:glow>
                  <a:reflection blurRad="12700" stA="28000" endPos="45000" dist="1000" dir="5400000" sy="-100000" algn="bl" rotWithShape="0"/>
                </a:effectLst>
                <a:cs typeface="B Nazanin" pitchFamily="2" charset="-78"/>
              </a:rPr>
              <a:t>خير دنيا و آخرت با دانش است و شرّ دنيا و آخرت با نادانى. </a:t>
            </a:r>
            <a:endParaRPr lang="fa-I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rgbClr val="FF7C80">
                    <a:alpha val="60000"/>
                  </a:srgbClr>
                </a:glow>
                <a:reflection blurRad="12700" stA="28000" endPos="45000" dist="1000" dir="5400000" sy="-100000" algn="bl" rotWithShape="0"/>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diamond(in)">
                                      <p:cBhvr>
                                        <p:cTn id="14"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13237" y="6995319"/>
            <a:ext cx="1828800" cy="461665"/>
          </a:xfrm>
          <a:prstGeom prst="rect">
            <a:avLst/>
          </a:prstGeom>
          <a:noFill/>
        </p:spPr>
        <p:txBody>
          <a:bodyPr wrap="square" rtlCol="0">
            <a:spAutoFit/>
          </a:bodyP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150475" cy="7589838"/>
          </a:xfrm>
          <a:prstGeom prst="rect">
            <a:avLst/>
          </a:prstGeom>
        </p:spPr>
      </p:pic>
      <p:sp>
        <p:nvSpPr>
          <p:cNvPr id="9" name="Rectangle 8"/>
          <p:cNvSpPr/>
          <p:nvPr/>
        </p:nvSpPr>
        <p:spPr bwMode="auto">
          <a:xfrm>
            <a:off x="1189037" y="670719"/>
            <a:ext cx="1752600" cy="10668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93837" y="594519"/>
            <a:ext cx="1482629" cy="1095375"/>
          </a:xfrm>
          <a:prstGeom prst="rect">
            <a:avLst/>
          </a:prstGeom>
        </p:spPr>
      </p:pic>
      <p:sp>
        <p:nvSpPr>
          <p:cNvPr id="11" name="Rectangle 10"/>
          <p:cNvSpPr/>
          <p:nvPr/>
        </p:nvSpPr>
        <p:spPr bwMode="auto">
          <a:xfrm>
            <a:off x="7742237" y="594519"/>
            <a:ext cx="1752600" cy="1143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437" y="594519"/>
            <a:ext cx="1447800" cy="1069643"/>
          </a:xfrm>
          <a:prstGeom prst="rect">
            <a:avLst/>
          </a:prstGeom>
        </p:spPr>
      </p:pic>
      <p:pic>
        <p:nvPicPr>
          <p:cNvPr id="17" name="Picture 16" descr="ررر.gif"/>
          <p:cNvPicPr>
            <a:picLocks noChangeAspect="1"/>
          </p:cNvPicPr>
          <p:nvPr/>
        </p:nvPicPr>
        <p:blipFill>
          <a:blip r:embed="rId4"/>
          <a:stretch>
            <a:fillRect/>
          </a:stretch>
        </p:blipFill>
        <p:spPr>
          <a:xfrm>
            <a:off x="3398837" y="-700881"/>
            <a:ext cx="3571875" cy="2857500"/>
          </a:xfrm>
          <a:prstGeom prst="rect">
            <a:avLst/>
          </a:prstGeom>
        </p:spPr>
      </p:pic>
      <p:sp>
        <p:nvSpPr>
          <p:cNvPr id="18" name="TextBox 17"/>
          <p:cNvSpPr txBox="1"/>
          <p:nvPr/>
        </p:nvSpPr>
        <p:spPr>
          <a:xfrm>
            <a:off x="3932237" y="6157119"/>
            <a:ext cx="1685077" cy="646331"/>
          </a:xfrm>
          <a:prstGeom prst="rect">
            <a:avLst/>
          </a:prstGeom>
          <a:noFill/>
        </p:spPr>
        <p:txBody>
          <a:bodyPr wrap="none" rtlCol="0">
            <a:spAutoFit/>
          </a:bodyPr>
          <a:lstStyle/>
          <a:p>
            <a:r>
              <a:rPr lang="en-US" sz="3600" dirty="0" smtClean="0">
                <a:ln>
                  <a:solidFill>
                    <a:srgbClr val="FFFF00"/>
                  </a:solidFill>
                </a:ln>
                <a:solidFill>
                  <a:srgbClr val="FFFF00"/>
                </a:solidFill>
                <a:effectLst>
                  <a:glow rad="101600">
                    <a:srgbClr val="FF0000">
                      <a:alpha val="60000"/>
                    </a:srgbClr>
                  </a:glow>
                </a:effectLst>
              </a:rPr>
              <a:t>The end</a:t>
            </a:r>
            <a:endParaRPr lang="en-US" sz="3600" dirty="0">
              <a:ln>
                <a:solidFill>
                  <a:srgbClr val="FFFF00"/>
                </a:solidFill>
              </a:ln>
              <a:solidFill>
                <a:srgbClr val="FFFF00"/>
              </a:solidFill>
              <a:effectLst>
                <a:glow rad="101600">
                  <a:srgbClr val="FF0000">
                    <a:alpha val="60000"/>
                  </a:srgb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squares-wide.jpg"/>
          <p:cNvPicPr>
            <a:picLocks noChangeAspect="1"/>
          </p:cNvPicPr>
          <p:nvPr/>
        </p:nvPicPr>
        <p:blipFill>
          <a:blip r:embed="rId3"/>
          <a:stretch>
            <a:fillRect/>
          </a:stretch>
        </p:blipFill>
        <p:spPr>
          <a:xfrm>
            <a:off x="0" y="0"/>
            <a:ext cx="10150475" cy="7589837"/>
          </a:xfrm>
          <a:prstGeom prst="rect">
            <a:avLst/>
          </a:prstGeom>
        </p:spPr>
      </p:pic>
      <p:sp>
        <p:nvSpPr>
          <p:cNvPr id="16" name="TextBox 15"/>
          <p:cNvSpPr txBox="1"/>
          <p:nvPr/>
        </p:nvSpPr>
        <p:spPr>
          <a:xfrm>
            <a:off x="7132637" y="3243322"/>
            <a:ext cx="1752600" cy="58477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800" b="1" spc="50" dirty="0" smtClean="0">
                <a:ln w="11430">
                  <a:solidFill>
                    <a:srgbClr val="FF0000"/>
                  </a:solidFill>
                </a:ln>
                <a:solidFill>
                  <a:srgbClr val="FF0000"/>
                </a:solidFill>
                <a:effectLst>
                  <a:outerShdw blurRad="76200" dist="50800" dir="5400000" algn="tl" rotWithShape="0">
                    <a:srgbClr val="000000">
                      <a:alpha val="65000"/>
                    </a:srgbClr>
                  </a:outerShdw>
                </a:effectLst>
                <a:cs typeface="B Titr" pitchFamily="2" charset="-78"/>
              </a:rPr>
              <a:t>موضوع</a:t>
            </a: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 :</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17" name="TextBox 16"/>
          <p:cNvSpPr txBox="1"/>
          <p:nvPr/>
        </p:nvSpPr>
        <p:spPr>
          <a:xfrm>
            <a:off x="1843554" y="3036307"/>
            <a:ext cx="5216751" cy="1107996"/>
          </a:xfrm>
          <a:prstGeom prst="rect">
            <a:avLst/>
          </a:prstGeom>
          <a:noFill/>
        </p:spPr>
        <p:txBody>
          <a:bodyPr wrap="square" rtlCol="1">
            <a:spAutoFit/>
          </a:bodyPr>
          <a:lstStyle/>
          <a:p>
            <a:pPr algn="ctr" rtl="1"/>
            <a:r>
              <a:rPr lang="fa-IR" sz="6600" b="1" cap="all"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rgbClr val="FFC000">
                      <a:alpha val="60000"/>
                    </a:srgbClr>
                  </a:glow>
                  <a:reflection blurRad="12700" stA="28000" endPos="45000" dist="1000" dir="5400000" sy="-100000" algn="bl" rotWithShape="0"/>
                </a:effectLst>
                <a:cs typeface="B Nazanin" pitchFamily="2" charset="-78"/>
              </a:rPr>
              <a:t>تجارت الکترونیک</a:t>
            </a:r>
            <a:endParaRPr lang="fa-IR" sz="5400" b="1" cap="all" dirty="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rgbClr val="FFC000">
                    <a:alpha val="60000"/>
                  </a:srgbClr>
                </a:glow>
                <a:reflection blurRad="12700" stA="28000" endPos="45000" dist="1000" dir="5400000" sy="-100000" algn="bl" rotWithShape="0"/>
              </a:effectLst>
              <a:cs typeface="B Nazanin" pitchFamily="2" charset="-78"/>
            </a:endParaRPr>
          </a:p>
        </p:txBody>
      </p:sp>
      <p:sp>
        <p:nvSpPr>
          <p:cNvPr id="18" name="TextBox 17"/>
          <p:cNvSpPr txBox="1"/>
          <p:nvPr/>
        </p:nvSpPr>
        <p:spPr>
          <a:xfrm>
            <a:off x="7015388" y="4403467"/>
            <a:ext cx="1371600" cy="58477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200" b="1" spc="50" dirty="0">
                <a:ln w="11430">
                  <a:solidFill>
                    <a:srgbClr val="FF0000"/>
                  </a:solidFill>
                </a:ln>
                <a:solidFill>
                  <a:srgbClr val="FF0000"/>
                </a:solidFill>
                <a:effectLst>
                  <a:outerShdw blurRad="76200" dist="50800" dir="5400000" algn="tl" rotWithShape="0">
                    <a:srgbClr val="000000">
                      <a:alpha val="65000"/>
                    </a:srgbClr>
                  </a:outerShdw>
                </a:effectLst>
                <a:cs typeface="B Titr" pitchFamily="2" charset="-78"/>
              </a:rPr>
              <a:t>استاد</a:t>
            </a: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 :</a:t>
            </a:r>
          </a:p>
        </p:txBody>
      </p:sp>
      <p:sp>
        <p:nvSpPr>
          <p:cNvPr id="19" name="TextBox 18"/>
          <p:cNvSpPr txBox="1"/>
          <p:nvPr/>
        </p:nvSpPr>
        <p:spPr>
          <a:xfrm>
            <a:off x="4267200" y="3067085"/>
            <a:ext cx="184730" cy="523220"/>
          </a:xfrm>
          <a:prstGeom prst="rect">
            <a:avLst/>
          </a:prstGeom>
          <a:noFill/>
        </p:spPr>
        <p:txBody>
          <a:bodyPr wrap="none" rtlCol="1">
            <a:spAutoFit/>
          </a:bodyPr>
          <a:lstStyle/>
          <a:p>
            <a:endPar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20" name="TextBox 19"/>
          <p:cNvSpPr txBox="1"/>
          <p:nvPr/>
        </p:nvSpPr>
        <p:spPr>
          <a:xfrm>
            <a:off x="6569074" y="5550644"/>
            <a:ext cx="2060220" cy="58477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stStyle>
          <a:p>
            <a:r>
              <a:rPr lang="fa-IR" sz="2800" b="1" spc="50" dirty="0" smtClean="0">
                <a:ln w="11430">
                  <a:solidFill>
                    <a:srgbClr val="FF0000"/>
                  </a:solidFill>
                </a:ln>
                <a:solidFill>
                  <a:srgbClr val="FF0000"/>
                </a:solidFill>
                <a:effectLst>
                  <a:outerShdw blurRad="76200" dist="50800" dir="5400000" algn="tl" rotWithShape="0">
                    <a:srgbClr val="000000">
                      <a:alpha val="65000"/>
                    </a:srgbClr>
                  </a:outerShdw>
                </a:effectLst>
                <a:cs typeface="B Titr" pitchFamily="2" charset="-78"/>
              </a:rPr>
              <a:t>دانشجو </a:t>
            </a: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21" name="TextBox 20"/>
          <p:cNvSpPr txBox="1"/>
          <p:nvPr/>
        </p:nvSpPr>
        <p:spPr>
          <a:xfrm>
            <a:off x="4708025" y="4757410"/>
            <a:ext cx="184730" cy="461665"/>
          </a:xfrm>
          <a:prstGeom prst="rect">
            <a:avLst/>
          </a:prstGeom>
          <a:noFill/>
        </p:spPr>
        <p:txBody>
          <a:bodyPr wrap="none" rtlCol="1">
            <a:spAutoFit/>
          </a:bodyPr>
          <a:lstStyle/>
          <a:p>
            <a:endPar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 name="TextBox 21"/>
          <p:cNvSpPr txBox="1"/>
          <p:nvPr/>
        </p:nvSpPr>
        <p:spPr>
          <a:xfrm>
            <a:off x="3042415" y="5203041"/>
            <a:ext cx="184731" cy="461665"/>
          </a:xfrm>
          <a:prstGeom prst="rect">
            <a:avLst/>
          </a:prstGeom>
          <a:noFill/>
        </p:spPr>
        <p:txBody>
          <a:bodyPr wrap="none" rtlCol="1">
            <a:spAutoFit/>
          </a:bodyPr>
          <a:lstStyle/>
          <a:p>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TextBox 22"/>
          <p:cNvSpPr txBox="1"/>
          <p:nvPr/>
        </p:nvSpPr>
        <p:spPr>
          <a:xfrm>
            <a:off x="1295400" y="5680210"/>
            <a:ext cx="184731" cy="461665"/>
          </a:xfrm>
          <a:prstGeom prst="rect">
            <a:avLst/>
          </a:prstGeom>
          <a:noFill/>
        </p:spPr>
        <p:txBody>
          <a:bodyPr wrap="none" rtlCol="1">
            <a:spAutoFit/>
          </a:bodyPr>
          <a:lstStyle/>
          <a:p>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9" y="3504932"/>
            <a:ext cx="1246188" cy="4041376"/>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44" y="3267694"/>
            <a:ext cx="619125" cy="55245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8037" y="3261519"/>
            <a:ext cx="673008" cy="600530"/>
          </a:xfrm>
          <a:prstGeom prst="rect">
            <a:avLst/>
          </a:prstGeom>
        </p:spPr>
      </p:pic>
      <p:sp>
        <p:nvSpPr>
          <p:cNvPr id="3" name="Rectangle 2"/>
          <p:cNvSpPr/>
          <p:nvPr/>
        </p:nvSpPr>
        <p:spPr>
          <a:xfrm>
            <a:off x="2013470" y="1066634"/>
            <a:ext cx="6407523" cy="830997"/>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گروه فناوری اطلاعات و ارتباطات </a:t>
            </a:r>
            <a:endParaRPr lang="fa-I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TextBox 3"/>
          <p:cNvSpPr txBox="1"/>
          <p:nvPr/>
        </p:nvSpPr>
        <p:spPr>
          <a:xfrm>
            <a:off x="4008437" y="5680210"/>
            <a:ext cx="2209800" cy="584775"/>
          </a:xfrm>
          <a:prstGeom prst="rect">
            <a:avLst/>
          </a:prstGeom>
          <a:noFill/>
        </p:spPr>
        <p:txBody>
          <a:bodyPr wrap="square" rtlCol="1">
            <a:spAutoFit/>
          </a:bodyPr>
          <a:lstStyle/>
          <a:p>
            <a:pPr algn="r" rtl="1"/>
            <a:r>
              <a:rPr lang="fa-I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rgbClr val="FFC000">
                      <a:alpha val="60000"/>
                    </a:srgbClr>
                  </a:glow>
                  <a:reflection blurRad="12700" stA="28000" endPos="45000" dist="1000" dir="5400000" sy="-100000" algn="bl" rotWithShape="0"/>
                </a:effectLst>
                <a:cs typeface="B Nazanin" pitchFamily="2" charset="-78"/>
              </a:rPr>
              <a:t>فهیمه محمدی</a:t>
            </a:r>
            <a:endParaRPr lang="fa-I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rgbClr val="FFC000">
                    <a:alpha val="60000"/>
                  </a:srgbClr>
                </a:glow>
                <a:reflection blurRad="12700" stA="28000" endPos="45000" dist="1000" dir="5400000" sy="-100000" algn="bl" rotWithShape="0"/>
              </a:effectLst>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1000" fill="hold"/>
                                        <p:tgtEl>
                                          <p:spTgt spid="1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nodePh="1">
                                  <p:stCondLst>
                                    <p:cond delay="0"/>
                                  </p:stCondLst>
                                  <p:endCondLst>
                                    <p:cond evt="begin" delay="0">
                                      <p:tn val="12"/>
                                    </p:cond>
                                  </p:end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diamond(in)">
                                      <p:cBhvr>
                                        <p:cTn id="14" dur="2000"/>
                                        <p:tgtEl>
                                          <p:spTgt spid="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nodePh="1">
                                  <p:stCondLst>
                                    <p:cond delay="0"/>
                                  </p:stCondLst>
                                  <p:endCondLst>
                                    <p:cond evt="begin" delay="0">
                                      <p:tn val="17"/>
                                    </p:cond>
                                  </p:end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p:cTn id="19" dur="1000" fill="hold"/>
                                        <p:tgtEl>
                                          <p:spTgt spid="21">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nodePh="1">
                                  <p:stCondLst>
                                    <p:cond delay="0"/>
                                  </p:stCondLst>
                                  <p:endCondLst>
                                    <p:cond evt="begin" delay="0">
                                      <p:tn val="24"/>
                                    </p:cond>
                                  </p:end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ppt_x</p:attrName>
                                        </p:attrNameLst>
                                      </p:cBhvr>
                                      <p:tavLst>
                                        <p:tav tm="0">
                                          <p:val>
                                            <p:strVal val="#ppt_x-.2"/>
                                          </p:val>
                                        </p:tav>
                                        <p:tav tm="100000">
                                          <p:val>
                                            <p:strVal val="#ppt_x"/>
                                          </p:val>
                                        </p:tav>
                                      </p:tavLst>
                                    </p:anim>
                                    <p:anim calcmode="lin" valueType="num">
                                      <p:cBhvr>
                                        <p:cTn id="27"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nodePh="1">
                                  <p:stCondLst>
                                    <p:cond delay="0"/>
                                  </p:stCondLst>
                                  <p:endCondLst>
                                    <p:cond evt="begin" delay="0">
                                      <p:tn val="31"/>
                                    </p:cond>
                                  </p:endCondLst>
                                  <p:childTnLst>
                                    <p:set>
                                      <p:cBhvr>
                                        <p:cTn id="32" dur="1" fill="hold">
                                          <p:stCondLst>
                                            <p:cond delay="0"/>
                                          </p:stCondLst>
                                        </p:cTn>
                                        <p:tgtEl>
                                          <p:spTgt spid="23"/>
                                        </p:tgtEl>
                                        <p:attrNameLst>
                                          <p:attrName>style.visibility</p:attrName>
                                        </p:attrNameLst>
                                      </p:cBhvr>
                                      <p:to>
                                        <p:strVal val="visible"/>
                                      </p:to>
                                    </p:set>
                                    <p:anim calcmode="lin" valueType="num">
                                      <p:cBhvr>
                                        <p:cTn id="33" dur="1000" fill="hold"/>
                                        <p:tgtEl>
                                          <p:spTgt spid="23"/>
                                        </p:tgtEl>
                                        <p:attrNameLst>
                                          <p:attrName>ppt_x</p:attrName>
                                        </p:attrNameLst>
                                      </p:cBhvr>
                                      <p:tavLst>
                                        <p:tav tm="0">
                                          <p:val>
                                            <p:strVal val="#ppt_x-.2"/>
                                          </p:val>
                                        </p:tav>
                                        <p:tav tm="100000">
                                          <p:val>
                                            <p:strVal val="#ppt_x"/>
                                          </p:val>
                                        </p:tav>
                                      </p:tavLst>
                                    </p:anim>
                                    <p:anim calcmode="lin" valueType="num">
                                      <p:cBhvr>
                                        <p:cTn id="3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13237" y="6995319"/>
            <a:ext cx="1828800" cy="461665"/>
          </a:xfrm>
          <a:prstGeom prst="rect">
            <a:avLst/>
          </a:prstGeom>
          <a:noFill/>
        </p:spPr>
        <p:txBody>
          <a:bodyPr wrap="square" rtlCol="0">
            <a:spAutoFit/>
          </a:bodyPr>
          <a:lstStyle/>
          <a:p>
            <a:pPr algn="ctr"/>
            <a:endParaRPr lang="en-US" dirty="0"/>
          </a:p>
        </p:txBody>
      </p:sp>
      <p:pic>
        <p:nvPicPr>
          <p:cNvPr id="7" name="Picture 6" descr="2147056_797.jpg"/>
          <p:cNvPicPr>
            <a:picLocks noChangeAspect="1"/>
          </p:cNvPicPr>
          <p:nvPr/>
        </p:nvPicPr>
        <p:blipFill>
          <a:blip r:embed="rId2"/>
          <a:stretch>
            <a:fillRect/>
          </a:stretch>
        </p:blipFill>
        <p:spPr>
          <a:xfrm rot="18928966">
            <a:off x="451924" y="4908537"/>
            <a:ext cx="2249428" cy="2209800"/>
          </a:xfrm>
          <a:prstGeom prst="rect">
            <a:avLst/>
          </a:prstGeom>
        </p:spPr>
      </p:pic>
      <p:sp>
        <p:nvSpPr>
          <p:cNvPr id="4" name="Rectangle 3"/>
          <p:cNvSpPr/>
          <p:nvPr/>
        </p:nvSpPr>
        <p:spPr>
          <a:xfrm>
            <a:off x="1265237" y="1356519"/>
            <a:ext cx="7620000" cy="4154984"/>
          </a:xfrm>
          <a:prstGeom prst="rect">
            <a:avLst/>
          </a:prstGeom>
        </p:spPr>
        <p:txBody>
          <a:bodyPr wrap="square">
            <a:spAutoFit/>
          </a:bodyPr>
          <a:lstStyle/>
          <a:p>
            <a:pPr algn="justLow" rtl="1">
              <a:lnSpc>
                <a:spcPct val="200000"/>
              </a:lnSpc>
            </a:pPr>
            <a:r>
              <a:rPr lang="fa-IR" sz="1800" dirty="0">
                <a:latin typeface="2  Nazanin"/>
                <a:cs typeface="B Nazanin" pitchFamily="2" charset="-78"/>
              </a:rPr>
              <a:t>امروزه تجارت الکترونیکی به روشی برای کسب وکار در دنیای مدرن تبدیل شده است . در این مقوله زمینه های کاربردی متعددی مانند : فعالیت های بانکی ، نشریات الکترونیکی ، پروتال های خرید و فروش ، بازاریابی و مدیریت و ... ایجاد شده است  در دسترس بودن بازارهای جهانی به صورت 24 ساعته یکی از مزیت های مهم این نوع تجارت به شمار می رود. ایجاد امنیت و حمایت از حریم خصوصی در این مقوله اجتناب ناپذیر می باشد و ما باید برای استفاده بردن از این نوع  تجارت  تکنولوژی کاربردی آن را نیزایجاد کنیم.</a:t>
            </a:r>
            <a:r>
              <a:rPr lang="fa-IR" sz="1800" dirty="0">
                <a:solidFill>
                  <a:srgbClr val="01E1FF"/>
                </a:solidFill>
                <a:latin typeface="2  Nazanin"/>
                <a:cs typeface="B Nazanin" pitchFamily="2" charset="-78"/>
              </a:rPr>
              <a:t> </a:t>
            </a:r>
            <a:endParaRPr lang="en-US" sz="1800" dirty="0">
              <a:solidFill>
                <a:srgbClr val="01E1FF"/>
              </a:solidFill>
              <a:latin typeface="2  Nazanin"/>
              <a:cs typeface="B Nazanin" pitchFamily="2" charset="-78"/>
            </a:endParaRPr>
          </a:p>
          <a:p>
            <a:pPr lvl="0" algn="r" rtl="1">
              <a:lnSpc>
                <a:spcPct val="200000"/>
              </a:lnSpc>
            </a:pPr>
            <a:endParaRPr lang="en-US" dirty="0" smtClean="0">
              <a:latin typeface="Arial" pitchFamily="34" charset="0"/>
              <a:cs typeface="2  Nazanin" pitchFamily="2" charset="-78"/>
            </a:endParaRPr>
          </a:p>
        </p:txBody>
      </p:sp>
      <p:pic>
        <p:nvPicPr>
          <p:cNvPr id="8" name="Picture 7" descr="fa6587358ec90f0d6a4b94544d3a8834.jpg"/>
          <p:cNvPicPr>
            <a:picLocks noChangeAspect="1"/>
          </p:cNvPicPr>
          <p:nvPr/>
        </p:nvPicPr>
        <p:blipFill>
          <a:blip r:embed="rId3"/>
          <a:stretch>
            <a:fillRect/>
          </a:stretch>
        </p:blipFill>
        <p:spPr>
          <a:xfrm>
            <a:off x="274637" y="4709319"/>
            <a:ext cx="2857500" cy="25050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Rectangle 8"/>
          <p:cNvSpPr/>
          <p:nvPr/>
        </p:nvSpPr>
        <p:spPr>
          <a:xfrm>
            <a:off x="7970837" y="442120"/>
            <a:ext cx="1138682" cy="769441"/>
          </a:xfrm>
          <a:prstGeom prst="rect">
            <a:avLst/>
          </a:prstGeom>
          <a:ln>
            <a:solidFill>
              <a:srgbClr val="FF0000"/>
            </a:solidFill>
          </a:ln>
        </p:spPr>
        <p:style>
          <a:lnRef idx="0">
            <a:schemeClr val="dk1"/>
          </a:lnRef>
          <a:fillRef idx="3">
            <a:schemeClr val="dk1"/>
          </a:fillRef>
          <a:effectRef idx="3">
            <a:schemeClr val="dk1"/>
          </a:effectRef>
          <a:fontRef idx="minor">
            <a:schemeClr val="lt1"/>
          </a:fontRef>
        </p:style>
        <p:txBody>
          <a:bodyPr wrap="square">
            <a:spAutoFit/>
          </a:bodyPr>
          <a:lstStyle/>
          <a:p>
            <a:pPr lvl="0" algn="r" rtl="1" eaLnBrk="1" hangingPunct="1">
              <a:lnSpc>
                <a:spcPct val="150000"/>
              </a:lnSpc>
            </a:pPr>
            <a:r>
              <a:rPr lang="fa-IR" sz="3200" dirty="0" smtClean="0">
                <a:solidFill>
                  <a:srgbClr val="FFFF00"/>
                </a:solidFill>
                <a:latin typeface="B Titr"/>
                <a:ea typeface="Calibri" pitchFamily="34" charset="0"/>
                <a:cs typeface="B Titr" pitchFamily="2" charset="-78"/>
              </a:rPr>
              <a:t>مقدمه</a:t>
            </a:r>
            <a:endParaRPr lang="en-US" sz="3200" dirty="0" smtClean="0">
              <a:solidFill>
                <a:srgbClr val="FFFF00"/>
              </a:solidFill>
              <a:latin typeface="B Nazanin"/>
              <a:ea typeface="Calibri" pitchFamily="34" charset="0"/>
              <a:cs typeface="B Titr" pitchFamily="2" charset="-78"/>
            </a:endParaRPr>
          </a:p>
        </p:txBody>
      </p:sp>
      <p:pic>
        <p:nvPicPr>
          <p:cNvPr id="10" name="Picture 9" descr="animaatjes-pijlen-7781821.gif"/>
          <p:cNvPicPr>
            <a:picLocks noChangeAspect="1"/>
          </p:cNvPicPr>
          <p:nvPr/>
        </p:nvPicPr>
        <p:blipFill>
          <a:blip r:embed="rId4"/>
          <a:stretch>
            <a:fillRect/>
          </a:stretch>
        </p:blipFill>
        <p:spPr>
          <a:xfrm flipH="1">
            <a:off x="8883650" y="6751638"/>
            <a:ext cx="1266825" cy="838200"/>
          </a:xfrm>
          <a:prstGeom prst="rect">
            <a:avLst/>
          </a:prstGeom>
        </p:spPr>
      </p:pic>
      <p:sp>
        <p:nvSpPr>
          <p:cNvPr id="11" name="TextBox 10"/>
          <p:cNvSpPr txBox="1"/>
          <p:nvPr/>
        </p:nvSpPr>
        <p:spPr>
          <a:xfrm>
            <a:off x="9266237" y="6461919"/>
            <a:ext cx="731290" cy="461665"/>
          </a:xfrm>
          <a:prstGeom prst="rect">
            <a:avLst/>
          </a:prstGeom>
          <a:noFill/>
        </p:spPr>
        <p:txBody>
          <a:bodyPr wrap="none" rtlCol="0">
            <a:spAutoFit/>
          </a:bodyPr>
          <a:lstStyle/>
          <a:p>
            <a:r>
              <a:rPr lang="en-US" dirty="0" smtClean="0"/>
              <a:t>4/20</a:t>
            </a:r>
            <a:endParaRPr lang="en-US"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13237" y="6995319"/>
            <a:ext cx="1828800" cy="461665"/>
          </a:xfrm>
          <a:prstGeom prst="rect">
            <a:avLst/>
          </a:prstGeom>
          <a:noFill/>
        </p:spPr>
        <p:txBody>
          <a:bodyPr wrap="square" rtlCol="0">
            <a:spAutoFit/>
          </a:bodyPr>
          <a:lstStyle/>
          <a:p>
            <a:pPr algn="ctr"/>
            <a:endParaRPr lang="en-US" dirty="0"/>
          </a:p>
        </p:txBody>
      </p:sp>
      <p:pic>
        <p:nvPicPr>
          <p:cNvPr id="7" name="Picture 6" descr="2147056_797.jpg"/>
          <p:cNvPicPr>
            <a:picLocks noChangeAspect="1"/>
          </p:cNvPicPr>
          <p:nvPr/>
        </p:nvPicPr>
        <p:blipFill>
          <a:blip r:embed="rId2"/>
          <a:stretch>
            <a:fillRect/>
          </a:stretch>
        </p:blipFill>
        <p:spPr>
          <a:xfrm rot="18928966">
            <a:off x="451924" y="4908537"/>
            <a:ext cx="2249428" cy="2209800"/>
          </a:xfrm>
          <a:prstGeom prst="rect">
            <a:avLst/>
          </a:prstGeom>
        </p:spPr>
      </p:pic>
      <p:sp>
        <p:nvSpPr>
          <p:cNvPr id="4" name="Rectangle 3"/>
          <p:cNvSpPr/>
          <p:nvPr/>
        </p:nvSpPr>
        <p:spPr>
          <a:xfrm>
            <a:off x="1112837" y="1508919"/>
            <a:ext cx="8305800" cy="5171737"/>
          </a:xfrm>
          <a:prstGeom prst="rect">
            <a:avLst/>
          </a:prstGeom>
        </p:spPr>
        <p:txBody>
          <a:bodyPr wrap="square">
            <a:spAutoFit/>
          </a:bodyPr>
          <a:lstStyle/>
          <a:p>
            <a:pPr algn="justLow" rtl="1">
              <a:lnSpc>
                <a:spcPct val="300000"/>
              </a:lnSpc>
              <a:buFontTx/>
              <a:buChar char="•"/>
              <a:tabLst>
                <a:tab pos="457200" algn="l"/>
              </a:tabLst>
            </a:pPr>
            <a:r>
              <a:rPr lang="fa-IR" sz="2800" dirty="0">
                <a:cs typeface="B Nazanin" pitchFamily="2" charset="-78"/>
              </a:rPr>
              <a:t>هرگونه  خرید و فروش و معامله و همچنین ارائه خدمات و انتقال سرمایه را که از طریق ارتباط های اینترنتی و دیجیتالی انجام شود را</a:t>
            </a:r>
            <a:r>
              <a:rPr lang="fa-IR" sz="2800" dirty="0">
                <a:cs typeface="B Nazanin" pitchFamily="2" charset="-78"/>
                <a:hlinkClick r:id="rId3"/>
              </a:rPr>
              <a:t> </a:t>
            </a:r>
            <a:r>
              <a:rPr lang="fa-IR" sz="2800" dirty="0">
                <a:cs typeface="B Nazanin" pitchFamily="2" charset="-78"/>
              </a:rPr>
              <a:t>تجارت الکترونیک می نامند.</a:t>
            </a:r>
            <a:endParaRPr lang="en-US" sz="2800" dirty="0">
              <a:cs typeface="B Nazanin" pitchFamily="2" charset="-78"/>
            </a:endParaRPr>
          </a:p>
          <a:p>
            <a:pPr lvl="0" algn="justLow" rtl="1">
              <a:lnSpc>
                <a:spcPct val="300000"/>
              </a:lnSpc>
              <a:buFontTx/>
              <a:buChar char="•"/>
              <a:tabLst>
                <a:tab pos="457200" algn="l"/>
              </a:tabLst>
            </a:pPr>
            <a:endParaRPr lang="fa-IR" sz="3200" dirty="0" smtClean="0">
              <a:latin typeface="Arial" pitchFamily="34" charset="0"/>
              <a:cs typeface="2  Nazanin" pitchFamily="2" charset="-78"/>
            </a:endParaRPr>
          </a:p>
        </p:txBody>
      </p:sp>
      <p:sp>
        <p:nvSpPr>
          <p:cNvPr id="5" name="Rectangle 4"/>
          <p:cNvSpPr/>
          <p:nvPr/>
        </p:nvSpPr>
        <p:spPr>
          <a:xfrm>
            <a:off x="6322378" y="594519"/>
            <a:ext cx="2813591" cy="738664"/>
          </a:xfrm>
          <a:prstGeom prst="rect">
            <a:avLst/>
          </a:prstGeom>
          <a:solidFill>
            <a:schemeClr val="tx1"/>
          </a:solidFill>
          <a:ln>
            <a:solidFill>
              <a:srgbClr val="FF0000"/>
            </a:solidFill>
          </a:ln>
        </p:spPr>
        <p:style>
          <a:lnRef idx="3">
            <a:schemeClr val="lt1"/>
          </a:lnRef>
          <a:fillRef idx="1">
            <a:schemeClr val="dk1"/>
          </a:fillRef>
          <a:effectRef idx="1">
            <a:schemeClr val="dk1"/>
          </a:effectRef>
          <a:fontRef idx="minor">
            <a:schemeClr val="lt1"/>
          </a:fontRef>
        </p:style>
        <p:txBody>
          <a:bodyPr wrap="none">
            <a:spAutoFit/>
          </a:bodyPr>
          <a:lstStyle/>
          <a:p>
            <a:pPr lvl="0" algn="justLow" rtl="1" eaLnBrk="1" hangingPunct="1">
              <a:lnSpc>
                <a:spcPct val="200000"/>
              </a:lnSpc>
              <a:tabLst>
                <a:tab pos="457200" algn="l"/>
              </a:tabLst>
            </a:pPr>
            <a:r>
              <a:rPr lang="fa-IR" dirty="0" smtClean="0">
                <a:latin typeface="Arial" pitchFamily="34" charset="0"/>
                <a:ea typeface="Calibri" pitchFamily="34" charset="0"/>
                <a:cs typeface="B Titr" pitchFamily="2" charset="-78"/>
              </a:rPr>
              <a:t>تعریف </a:t>
            </a:r>
            <a:r>
              <a:rPr lang="fa-IR" dirty="0" smtClean="0">
                <a:latin typeface="Arial" pitchFamily="34" charset="0"/>
                <a:ea typeface="Calibri" pitchFamily="34" charset="0"/>
                <a:cs typeface="B Titr" pitchFamily="2" charset="-78"/>
              </a:rPr>
              <a:t>تجارت الکترونیک</a:t>
            </a:r>
            <a:endParaRPr lang="en-US" dirty="0" smtClean="0">
              <a:latin typeface="Arial" pitchFamily="34" charset="0"/>
              <a:cs typeface="B Titr" pitchFamily="2" charset="-78"/>
            </a:endParaRPr>
          </a:p>
        </p:txBody>
      </p:sp>
      <p:pic>
        <p:nvPicPr>
          <p:cNvPr id="8" name="Picture 7" descr="animaatjes-pijlen-7781821.gif"/>
          <p:cNvPicPr>
            <a:picLocks noChangeAspect="1"/>
          </p:cNvPicPr>
          <p:nvPr/>
        </p:nvPicPr>
        <p:blipFill>
          <a:blip r:embed="rId4"/>
          <a:stretch>
            <a:fillRect/>
          </a:stretch>
        </p:blipFill>
        <p:spPr>
          <a:xfrm flipH="1">
            <a:off x="8883650" y="6751638"/>
            <a:ext cx="1266825" cy="838200"/>
          </a:xfrm>
          <a:prstGeom prst="rect">
            <a:avLst/>
          </a:prstGeom>
        </p:spPr>
      </p:pic>
      <p:sp>
        <p:nvSpPr>
          <p:cNvPr id="2" name="Rectangle 1"/>
          <p:cNvSpPr/>
          <p:nvPr/>
        </p:nvSpPr>
        <p:spPr>
          <a:xfrm>
            <a:off x="9151417" y="6421882"/>
            <a:ext cx="731290" cy="461665"/>
          </a:xfrm>
          <a:prstGeom prst="rect">
            <a:avLst/>
          </a:prstGeom>
        </p:spPr>
        <p:txBody>
          <a:bodyPr wrap="none">
            <a:spAutoFit/>
          </a:bodyPr>
          <a:lstStyle/>
          <a:p>
            <a:r>
              <a:rPr lang="en-US" dirty="0" smtClean="0"/>
              <a:t>5/20</a:t>
            </a: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65237" y="5090319"/>
            <a:ext cx="2895600" cy="838200"/>
          </a:xfrm>
          <a:prstGeom prst="rect">
            <a:avLst/>
          </a:prstGeom>
        </p:spPr>
        <p:txBody>
          <a:bodyPr/>
          <a:lstStyle/>
          <a:p>
            <a:pPr marL="0" marR="0" lvl="0" indent="0" algn="ctr" defTabSz="101441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solidFill>
                  <a:srgbClr val="FFFF00"/>
                </a:solidFill>
              </a:ln>
              <a:solidFill>
                <a:schemeClr val="tx2"/>
              </a:solidFill>
              <a:effectLst/>
              <a:uLnTx/>
              <a:uFillTx/>
              <a:latin typeface="+mj-lt"/>
              <a:ea typeface="+mj-ea"/>
              <a:cs typeface="B Titr" pitchFamily="2" charset="-78"/>
            </a:endParaRPr>
          </a:p>
        </p:txBody>
      </p:sp>
      <p:sp>
        <p:nvSpPr>
          <p:cNvPr id="3" name="Content Placeholder 2"/>
          <p:cNvSpPr txBox="1">
            <a:spLocks/>
          </p:cNvSpPr>
          <p:nvPr/>
        </p:nvSpPr>
        <p:spPr>
          <a:xfrm>
            <a:off x="350837" y="975519"/>
            <a:ext cx="9291639" cy="1219200"/>
          </a:xfrm>
          <a:prstGeom prst="rect">
            <a:avLst/>
          </a:prstGeom>
        </p:spPr>
        <p:txBody>
          <a:bodyPr/>
          <a:lstStyle/>
          <a:p>
            <a:pPr marL="379413" marR="0" lvl="0" indent="-379413" algn="ctr" defTabSz="1014413" rtl="0" eaLnBrk="1" fontAlgn="base" latinLnBrk="0" hangingPunct="1">
              <a:lnSpc>
                <a:spcPct val="100000"/>
              </a:lnSpc>
              <a:spcBef>
                <a:spcPct val="20000"/>
              </a:spcBef>
              <a:spcAft>
                <a:spcPct val="0"/>
              </a:spcAft>
              <a:buClrTx/>
              <a:buSzTx/>
              <a:buFontTx/>
              <a:buNone/>
              <a:tabLst/>
              <a:defRPr/>
            </a:pPr>
            <a:endParaRPr kumimoji="0" lang="en-US" sz="3500" b="0" i="0" u="none" strike="noStrike" kern="0" cap="none" spc="0" normalizeH="0" baseline="0" noProof="0" dirty="0">
              <a:ln>
                <a:solidFill>
                  <a:srgbClr val="FF0000"/>
                </a:solidFill>
              </a:ln>
              <a:solidFill>
                <a:schemeClr val="tx1"/>
              </a:solidFill>
              <a:effectLst/>
              <a:uLnTx/>
              <a:uFillTx/>
              <a:latin typeface="+mn-lt"/>
              <a:cs typeface="B Titr" pitchFamily="2" charset="-78"/>
            </a:endParaRPr>
          </a:p>
        </p:txBody>
      </p:sp>
      <p:sp>
        <p:nvSpPr>
          <p:cNvPr id="4" name="Text Placeholder 3"/>
          <p:cNvSpPr txBox="1">
            <a:spLocks/>
          </p:cNvSpPr>
          <p:nvPr/>
        </p:nvSpPr>
        <p:spPr>
          <a:xfrm>
            <a:off x="5837237" y="5166519"/>
            <a:ext cx="3505200" cy="762000"/>
          </a:xfrm>
          <a:prstGeom prst="rect">
            <a:avLst/>
          </a:prstGeom>
        </p:spPr>
        <p:txBody>
          <a:bodyPr/>
          <a:lstStyle/>
          <a:p>
            <a:pPr marL="379413" marR="0" lvl="0" indent="-379413" algn="r" defTabSz="1014413" rtl="1" eaLnBrk="1" fontAlgn="base" latinLnBrk="0" hangingPunct="1">
              <a:lnSpc>
                <a:spcPct val="100000"/>
              </a:lnSpc>
              <a:spcBef>
                <a:spcPct val="20000"/>
              </a:spcBef>
              <a:spcAft>
                <a:spcPct val="0"/>
              </a:spcAft>
              <a:buClrTx/>
              <a:buSzTx/>
              <a:buFontTx/>
              <a:buChar char="•"/>
              <a:tabLst/>
              <a:defRPr/>
            </a:pPr>
            <a:endParaRPr kumimoji="0" lang="en-US" sz="2800" b="1" i="0" u="none" strike="noStrike" kern="0" cap="none" spc="0" normalizeH="0" baseline="0" noProof="0" dirty="0">
              <a:ln>
                <a:solidFill>
                  <a:srgbClr val="FFFF00"/>
                </a:solidFill>
              </a:ln>
              <a:solidFill>
                <a:schemeClr val="tx1"/>
              </a:solidFill>
              <a:effectLst/>
              <a:uLnTx/>
              <a:uFillTx/>
              <a:latin typeface="+mn-lt"/>
              <a:cs typeface="B Titr" pitchFamily="2" charset="-78"/>
            </a:endParaRPr>
          </a:p>
        </p:txBody>
      </p:sp>
      <p:pic>
        <p:nvPicPr>
          <p:cNvPr id="8" name="Picture 7" descr="animaatjes-pijlen-7781821.gif"/>
          <p:cNvPicPr>
            <a:picLocks noChangeAspect="1"/>
          </p:cNvPicPr>
          <p:nvPr/>
        </p:nvPicPr>
        <p:blipFill>
          <a:blip r:embed="rId2"/>
          <a:stretch>
            <a:fillRect/>
          </a:stretch>
        </p:blipFill>
        <p:spPr>
          <a:xfrm flipH="1">
            <a:off x="8883650" y="6751638"/>
            <a:ext cx="1266825" cy="838200"/>
          </a:xfrm>
          <a:prstGeom prst="rect">
            <a:avLst/>
          </a:prstGeom>
        </p:spPr>
      </p:pic>
      <p:sp>
        <p:nvSpPr>
          <p:cNvPr id="9" name="Rectangle 8"/>
          <p:cNvSpPr/>
          <p:nvPr/>
        </p:nvSpPr>
        <p:spPr>
          <a:xfrm>
            <a:off x="9190037" y="6309519"/>
            <a:ext cx="731290" cy="461665"/>
          </a:xfrm>
          <a:prstGeom prst="rect">
            <a:avLst/>
          </a:prstGeom>
        </p:spPr>
        <p:txBody>
          <a:bodyPr wrap="none">
            <a:spAutoFit/>
          </a:bodyPr>
          <a:lstStyle/>
          <a:p>
            <a:r>
              <a:rPr lang="en-US" dirty="0" smtClean="0"/>
              <a:t>6/20</a:t>
            </a:r>
            <a:endParaRPr lang="en-US" dirty="0"/>
          </a:p>
        </p:txBody>
      </p:sp>
      <p:sp>
        <p:nvSpPr>
          <p:cNvPr id="10" name="TextBox 9"/>
          <p:cNvSpPr txBox="1"/>
          <p:nvPr/>
        </p:nvSpPr>
        <p:spPr>
          <a:xfrm>
            <a:off x="808037" y="1156060"/>
            <a:ext cx="8534400" cy="4431983"/>
          </a:xfrm>
          <a:prstGeom prst="rect">
            <a:avLst/>
          </a:prstGeom>
          <a:noFill/>
        </p:spPr>
        <p:txBody>
          <a:bodyPr wrap="square" rtlCol="1">
            <a:spAutoFit/>
          </a:bodyPr>
          <a:lstStyle/>
          <a:p>
            <a:pPr algn="r" rtl="1">
              <a:lnSpc>
                <a:spcPct val="200000"/>
              </a:lnSpc>
            </a:pPr>
            <a:r>
              <a:rPr lang="fa-IR" b="1" dirty="0">
                <a:cs typeface="B Titr" pitchFamily="2" charset="-78"/>
              </a:rPr>
              <a:t>کسب و کار الکترونیک چیست؟</a:t>
            </a:r>
            <a:endParaRPr lang="en-US" b="1" dirty="0">
              <a:cs typeface="B Titr" pitchFamily="2" charset="-78"/>
            </a:endParaRPr>
          </a:p>
          <a:p>
            <a:pPr algn="r" rtl="1">
              <a:lnSpc>
                <a:spcPct val="200000"/>
              </a:lnSpc>
            </a:pPr>
            <a:r>
              <a:rPr lang="fa-IR" dirty="0">
                <a:cs typeface="B Nazanin" pitchFamily="2" charset="-78"/>
              </a:rPr>
              <a:t>کسب و کار الکترونیک معنا و مفهومی عام تر و کلی تر نسبت به </a:t>
            </a:r>
            <a:r>
              <a:rPr lang="fa-IR" dirty="0">
                <a:cs typeface="B Nazanin" pitchFamily="2" charset="-78"/>
                <a:hlinkClick r:id="rId3"/>
              </a:rPr>
              <a:t>تجارت الکترونیک</a:t>
            </a:r>
            <a:r>
              <a:rPr lang="fa-IR" dirty="0">
                <a:cs typeface="B Nazanin" pitchFamily="2" charset="-78"/>
              </a:rPr>
              <a:t> دارد.</a:t>
            </a:r>
            <a:endParaRPr lang="en-US" dirty="0">
              <a:cs typeface="B Nazanin" pitchFamily="2" charset="-78"/>
            </a:endParaRPr>
          </a:p>
          <a:p>
            <a:pPr algn="r" rtl="1">
              <a:lnSpc>
                <a:spcPct val="200000"/>
              </a:lnSpc>
            </a:pPr>
            <a:r>
              <a:rPr lang="fa-IR" dirty="0">
                <a:cs typeface="B Nazanin" pitchFamily="2" charset="-78"/>
              </a:rPr>
              <a:t>اولین بار توسط شرکت </a:t>
            </a:r>
            <a:r>
              <a:rPr lang="en-US" dirty="0">
                <a:cs typeface="B Nazanin" pitchFamily="2" charset="-78"/>
              </a:rPr>
              <a:t>IBM</a:t>
            </a:r>
            <a:r>
              <a:rPr lang="fa-IR" dirty="0">
                <a:cs typeface="B Nazanin" pitchFamily="2" charset="-78"/>
              </a:rPr>
              <a:t> در سال 97 میلادی این مفهوم عنوان شد، که </a:t>
            </a:r>
            <a:r>
              <a:rPr lang="fa-IR" dirty="0">
                <a:cs typeface="B Nazanin" pitchFamily="2" charset="-78"/>
                <a:hlinkClick r:id="rId3"/>
              </a:rPr>
              <a:t>تجارت </a:t>
            </a:r>
            <a:r>
              <a:rPr lang="fa-IR" dirty="0">
                <a:cs typeface="B Nazanin" pitchFamily="2" charset="-78"/>
              </a:rPr>
              <a:t>الکترونیک را  نیز شامل می شد. همچنین به راهکار هایی در خود داشت که باید در درون شرکت و یا نهاد و یا سازمانی که در آن کار تجارت را انجام می دهیم، تا بتوانیم تجارت موفقی در تجارت الکترونیک داشته باشیم.</a:t>
            </a:r>
            <a:endParaRPr lang="en-US"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nodePh="1">
                                  <p:stCondLst>
                                    <p:cond delay="0"/>
                                  </p:stCondLst>
                                  <p:endCondLst>
                                    <p:cond evt="begin" delay="0">
                                      <p:tn val="12"/>
                                    </p:cond>
                                  </p:end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36637" y="365919"/>
            <a:ext cx="8229600" cy="838200"/>
          </a:xfrm>
          <a:prstGeom prst="rect">
            <a:avLst/>
          </a:prstGeom>
        </p:spPr>
        <p:style>
          <a:lnRef idx="0">
            <a:schemeClr val="dk1"/>
          </a:lnRef>
          <a:fillRef idx="3">
            <a:schemeClr val="dk1"/>
          </a:fillRef>
          <a:effectRef idx="3">
            <a:schemeClr val="dk1"/>
          </a:effectRef>
          <a:fontRef idx="minor">
            <a:schemeClr val="lt1"/>
          </a:fontRef>
        </p:style>
        <p:txBody>
          <a:bodyPr/>
          <a:lstStyle/>
          <a:p>
            <a:pPr rtl="1"/>
            <a:r>
              <a:rPr lang="fa-IR" sz="3600" dirty="0">
                <a:solidFill>
                  <a:srgbClr val="FFFF00"/>
                </a:solidFill>
                <a:cs typeface="B Titr" pitchFamily="2" charset="-78"/>
              </a:rPr>
              <a:t>کسب و کار الکترونیکی</a:t>
            </a:r>
            <a:r>
              <a:rPr lang="en-US" sz="3600" dirty="0">
                <a:solidFill>
                  <a:srgbClr val="FFFF00"/>
                </a:solidFill>
                <a:cs typeface="B Titr" pitchFamily="2" charset="-78"/>
              </a:rPr>
              <a:t> </a:t>
            </a:r>
            <a:r>
              <a:rPr lang="fa-IR" sz="3600" dirty="0">
                <a:solidFill>
                  <a:srgbClr val="FFFF00"/>
                </a:solidFill>
                <a:cs typeface="B Titr" pitchFamily="2" charset="-78"/>
              </a:rPr>
              <a:t>شامل این موارد می باشد:</a:t>
            </a:r>
            <a:endParaRPr lang="en-US" sz="3600" dirty="0">
              <a:solidFill>
                <a:srgbClr val="FFFF00"/>
              </a:solidFill>
              <a:cs typeface="B Titr" pitchFamily="2" charset="-78"/>
            </a:endParaRPr>
          </a:p>
        </p:txBody>
      </p:sp>
      <p:sp>
        <p:nvSpPr>
          <p:cNvPr id="3" name="Content Placeholder 2"/>
          <p:cNvSpPr txBox="1">
            <a:spLocks/>
          </p:cNvSpPr>
          <p:nvPr/>
        </p:nvSpPr>
        <p:spPr>
          <a:xfrm>
            <a:off x="2789237" y="1737520"/>
            <a:ext cx="2819400" cy="4648199"/>
          </a:xfrm>
          <a:prstGeom prst="rect">
            <a:avLst/>
          </a:prstGeom>
        </p:spPr>
        <p:txBody>
          <a:bodyPr/>
          <a:lstStyle/>
          <a:p>
            <a:pPr marL="379413" marR="0" lvl="0" indent="-379413" algn="r" defTabSz="1014413" rtl="1" eaLnBrk="1" fontAlgn="base" latinLnBrk="0" hangingPunct="1">
              <a:lnSpc>
                <a:spcPct val="15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mn-lt"/>
              <a:cs typeface="2  Nazanin" pitchFamily="2" charset="-78"/>
            </a:endParaRPr>
          </a:p>
        </p:txBody>
      </p:sp>
      <p:sp>
        <p:nvSpPr>
          <p:cNvPr id="4" name="Content Placeholder 3"/>
          <p:cNvSpPr txBox="1">
            <a:spLocks/>
          </p:cNvSpPr>
          <p:nvPr/>
        </p:nvSpPr>
        <p:spPr>
          <a:xfrm>
            <a:off x="5303837" y="1585119"/>
            <a:ext cx="4229100" cy="5562600"/>
          </a:xfrm>
          <a:prstGeom prst="rect">
            <a:avLst/>
          </a:prstGeom>
        </p:spPr>
        <p:txBody>
          <a:bodyPr/>
          <a:lstStyle/>
          <a:p>
            <a:pPr marL="379413" marR="0" lvl="0" indent="-379413" algn="r" defTabSz="1014413" rtl="1" eaLnBrk="1" fontAlgn="base" latinLnBrk="0" hangingPunct="1">
              <a:lnSpc>
                <a:spcPct val="15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mn-lt"/>
              <a:cs typeface="2  Nazanin" pitchFamily="2" charset="-78"/>
            </a:endParaRPr>
          </a:p>
        </p:txBody>
      </p:sp>
      <p:pic>
        <p:nvPicPr>
          <p:cNvPr id="5" name="Picture 4" descr="لااا.jpg"/>
          <p:cNvPicPr>
            <a:picLocks noChangeAspect="1"/>
          </p:cNvPicPr>
          <p:nvPr/>
        </p:nvPicPr>
        <p:blipFill>
          <a:blip r:embed="rId2"/>
          <a:stretch>
            <a:fillRect/>
          </a:stretch>
        </p:blipFill>
        <p:spPr>
          <a:xfrm>
            <a:off x="274637" y="2042319"/>
            <a:ext cx="2438400" cy="52578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descr="animaatjes-pijlen-7781821.gif"/>
          <p:cNvPicPr>
            <a:picLocks noChangeAspect="1"/>
          </p:cNvPicPr>
          <p:nvPr/>
        </p:nvPicPr>
        <p:blipFill>
          <a:blip r:embed="rId3"/>
          <a:stretch>
            <a:fillRect/>
          </a:stretch>
        </p:blipFill>
        <p:spPr>
          <a:xfrm flipH="1">
            <a:off x="8883650" y="6751638"/>
            <a:ext cx="1266825" cy="838200"/>
          </a:xfrm>
          <a:prstGeom prst="rect">
            <a:avLst/>
          </a:prstGeom>
        </p:spPr>
      </p:pic>
      <p:sp>
        <p:nvSpPr>
          <p:cNvPr id="7" name="Rectangle 6"/>
          <p:cNvSpPr/>
          <p:nvPr/>
        </p:nvSpPr>
        <p:spPr>
          <a:xfrm>
            <a:off x="9419185" y="6385719"/>
            <a:ext cx="731290" cy="461665"/>
          </a:xfrm>
          <a:prstGeom prst="rect">
            <a:avLst/>
          </a:prstGeom>
        </p:spPr>
        <p:txBody>
          <a:bodyPr wrap="none">
            <a:spAutoFit/>
          </a:bodyPr>
          <a:lstStyle/>
          <a:p>
            <a:r>
              <a:rPr lang="en-US" dirty="0" smtClean="0"/>
              <a:t>7/20</a:t>
            </a:r>
            <a:endParaRPr lang="en-US" dirty="0"/>
          </a:p>
        </p:txBody>
      </p:sp>
      <p:sp>
        <p:nvSpPr>
          <p:cNvPr id="9" name="TextBox 8"/>
          <p:cNvSpPr txBox="1"/>
          <p:nvPr/>
        </p:nvSpPr>
        <p:spPr>
          <a:xfrm>
            <a:off x="4280906" y="1953736"/>
            <a:ext cx="5061531" cy="4524315"/>
          </a:xfrm>
          <a:prstGeom prst="rect">
            <a:avLst/>
          </a:prstGeom>
          <a:noFill/>
        </p:spPr>
        <p:txBody>
          <a:bodyPr wrap="square" rtlCol="1">
            <a:spAutoFit/>
          </a:bodyPr>
          <a:lstStyle/>
          <a:p>
            <a:pPr marL="342900" lvl="0" indent="-342900" algn="r" rtl="1">
              <a:lnSpc>
                <a:spcPct val="200000"/>
              </a:lnSpc>
              <a:buFont typeface="Arial" pitchFamily="34" charset="0"/>
              <a:buChar char="•"/>
            </a:pPr>
            <a:r>
              <a:rPr lang="fa-IR" dirty="0">
                <a:cs typeface="B Nazanin" pitchFamily="2" charset="-78"/>
              </a:rPr>
              <a:t>تجارت الکترونیک</a:t>
            </a:r>
            <a:endParaRPr lang="en-US" dirty="0">
              <a:cs typeface="B Nazanin" pitchFamily="2" charset="-78"/>
            </a:endParaRPr>
          </a:p>
          <a:p>
            <a:pPr marL="342900" lvl="0" indent="-342900" algn="r" rtl="1">
              <a:lnSpc>
                <a:spcPct val="200000"/>
              </a:lnSpc>
              <a:buFont typeface="Arial" pitchFamily="34" charset="0"/>
              <a:buChar char="•"/>
            </a:pPr>
            <a:r>
              <a:rPr lang="fa-IR" dirty="0">
                <a:cs typeface="B Nazanin" pitchFamily="2" charset="-78"/>
              </a:rPr>
              <a:t>هوشمندی شرکت ها</a:t>
            </a:r>
            <a:endParaRPr lang="en-US" dirty="0">
              <a:cs typeface="B Nazanin" pitchFamily="2" charset="-78"/>
            </a:endParaRPr>
          </a:p>
          <a:p>
            <a:pPr marL="342900" lvl="0" indent="-342900" algn="r" rtl="1">
              <a:lnSpc>
                <a:spcPct val="200000"/>
              </a:lnSpc>
              <a:buFont typeface="Arial" pitchFamily="34" charset="0"/>
              <a:buChar char="•"/>
            </a:pPr>
            <a:r>
              <a:rPr lang="fa-IR" dirty="0">
                <a:cs typeface="B Nazanin" pitchFamily="2" charset="-78"/>
              </a:rPr>
              <a:t>مدیریت روابط شرکت ها</a:t>
            </a:r>
            <a:endParaRPr lang="en-US" dirty="0">
              <a:cs typeface="B Nazanin" pitchFamily="2" charset="-78"/>
            </a:endParaRPr>
          </a:p>
          <a:p>
            <a:pPr marL="342900" lvl="0" indent="-342900" algn="r" rtl="1">
              <a:lnSpc>
                <a:spcPct val="200000"/>
              </a:lnSpc>
              <a:buFont typeface="Arial" pitchFamily="34" charset="0"/>
              <a:buChar char="•"/>
            </a:pPr>
            <a:r>
              <a:rPr lang="fa-IR" dirty="0">
                <a:cs typeface="B Nazanin" pitchFamily="2" charset="-78"/>
              </a:rPr>
              <a:t>مدیریت زنجره ی تامین منابع داخلی شرکت</a:t>
            </a:r>
            <a:endParaRPr lang="en-US" dirty="0">
              <a:cs typeface="B Nazanin" pitchFamily="2" charset="-78"/>
            </a:endParaRPr>
          </a:p>
          <a:p>
            <a:pPr marL="342900" lvl="0" indent="-342900" algn="r" rtl="1">
              <a:lnSpc>
                <a:spcPct val="200000"/>
              </a:lnSpc>
              <a:buFont typeface="Arial" pitchFamily="34" charset="0"/>
              <a:buChar char="•"/>
            </a:pPr>
            <a:r>
              <a:rPr lang="fa-IR" dirty="0">
                <a:cs typeface="B Nazanin" pitchFamily="2" charset="-78"/>
              </a:rPr>
              <a:t>برنامه ریزی بر روی منابع شرکت</a:t>
            </a:r>
            <a:endParaRPr lang="en-US" dirty="0">
              <a:cs typeface="B Nazanin" pitchFamily="2" charset="-78"/>
            </a:endParaRPr>
          </a:p>
          <a:p>
            <a:pPr algn="r">
              <a:lnSpc>
                <a:spcPct val="200000"/>
              </a:lnSpc>
            </a:pPr>
            <a:endParaRPr lang="fa-IR"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nodePh="1">
                                  <p:stCondLst>
                                    <p:cond delay="0"/>
                                  </p:stCondLst>
                                  <p:endCondLst>
                                    <p:cond evt="begin" delay="0">
                                      <p:tn val="28"/>
                                    </p:cond>
                                  </p:endCondLst>
                                  <p:childTnLst>
                                    <p:set>
                                      <p:cBhvr>
                                        <p:cTn id="29" dur="1" fill="hold">
                                          <p:stCondLst>
                                            <p:cond delay="0"/>
                                          </p:stCondLst>
                                        </p:cTn>
                                        <p:tgtEl>
                                          <p:spTgt spid="3"/>
                                        </p:tgtEl>
                                        <p:attrNameLst>
                                          <p:attrName>style.visibility</p:attrName>
                                        </p:attrNameLst>
                                      </p:cBhvr>
                                      <p:to>
                                        <p:strVal val="visible"/>
                                      </p:to>
                                    </p:set>
                                    <p:animEffect transition="in" filter="checkerboard(across)">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circle(in)">
                                      <p:cBhvr>
                                        <p:cTn id="35" dur="2000"/>
                                        <p:tgtEl>
                                          <p:spTgt spid="9">
                                            <p:txEl>
                                              <p:pRg st="0" end="0"/>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circle(in)">
                                      <p:cBhvr>
                                        <p:cTn id="38" dur="2000"/>
                                        <p:tgtEl>
                                          <p:spTgt spid="9">
                                            <p:txEl>
                                              <p:pRg st="1" end="1"/>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circle(in)">
                                      <p:cBhvr>
                                        <p:cTn id="41" dur="2000"/>
                                        <p:tgtEl>
                                          <p:spTgt spid="9">
                                            <p:txEl>
                                              <p:pRg st="2" end="2"/>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9">
                                            <p:txEl>
                                              <p:pRg st="3" end="3"/>
                                            </p:txEl>
                                          </p:spTgt>
                                        </p:tgtEl>
                                        <p:attrNameLst>
                                          <p:attrName>style.visibility</p:attrName>
                                        </p:attrNameLst>
                                      </p:cBhvr>
                                      <p:to>
                                        <p:strVal val="visible"/>
                                      </p:to>
                                    </p:set>
                                    <p:animEffect transition="in" filter="circle(in)">
                                      <p:cBhvr>
                                        <p:cTn id="44" dur="2000"/>
                                        <p:tgtEl>
                                          <p:spTgt spid="9">
                                            <p:txEl>
                                              <p:pRg st="3" end="3"/>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circle(in)">
                                      <p:cBhvr>
                                        <p:cTn id="47"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32238" y="442120"/>
            <a:ext cx="5638800" cy="1219199"/>
          </a:xfrm>
          <a:prstGeom prst="rect">
            <a:avLst/>
          </a:prstGeom>
        </p:spPr>
        <p:txBody>
          <a:bodyPr/>
          <a:lstStyle/>
          <a:p>
            <a:pPr marL="0" marR="0" lvl="0" indent="0" algn="r" defTabSz="1014413" rtl="1"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solidFill>
                  <a:srgbClr val="FFC000"/>
                </a:solidFill>
              </a:ln>
              <a:solidFill>
                <a:schemeClr val="tx2"/>
              </a:solidFill>
              <a:effectLst/>
              <a:uLnTx/>
              <a:uFillTx/>
              <a:latin typeface="+mj-lt"/>
              <a:ea typeface="+mj-ea"/>
              <a:cs typeface="B Titr" pitchFamily="2" charset="-78"/>
            </a:endParaRPr>
          </a:p>
        </p:txBody>
      </p:sp>
      <p:pic>
        <p:nvPicPr>
          <p:cNvPr id="4" name="Picture 3" descr="175157056438323.jpg"/>
          <p:cNvPicPr>
            <a:picLocks noChangeAspect="1"/>
          </p:cNvPicPr>
          <p:nvPr/>
        </p:nvPicPr>
        <p:blipFill>
          <a:blip r:embed="rId2"/>
          <a:stretch>
            <a:fillRect/>
          </a:stretch>
        </p:blipFill>
        <p:spPr>
          <a:xfrm>
            <a:off x="198438" y="213519"/>
            <a:ext cx="2438400" cy="1984745"/>
          </a:xfrm>
          <a:prstGeom prst="rect">
            <a:avLst/>
          </a:prstGeom>
          <a:ln>
            <a:noFill/>
          </a:ln>
          <a:effectLst>
            <a:outerShdw blurRad="190500" algn="tl" rotWithShape="0">
              <a:srgbClr val="000000">
                <a:alpha val="70000"/>
              </a:srgbClr>
            </a:outerShdw>
          </a:effectLst>
        </p:spPr>
      </p:pic>
      <p:pic>
        <p:nvPicPr>
          <p:cNvPr id="5" name="Picture 4" descr="animaatjes-pijlen-7781821.gif"/>
          <p:cNvPicPr>
            <a:picLocks noChangeAspect="1"/>
          </p:cNvPicPr>
          <p:nvPr/>
        </p:nvPicPr>
        <p:blipFill>
          <a:blip r:embed="rId3"/>
          <a:stretch>
            <a:fillRect/>
          </a:stretch>
        </p:blipFill>
        <p:spPr>
          <a:xfrm flipH="1">
            <a:off x="8883650" y="6751638"/>
            <a:ext cx="1266825" cy="838200"/>
          </a:xfrm>
          <a:prstGeom prst="rect">
            <a:avLst/>
          </a:prstGeom>
        </p:spPr>
      </p:pic>
      <p:sp>
        <p:nvSpPr>
          <p:cNvPr id="6" name="Rectangle 5"/>
          <p:cNvSpPr/>
          <p:nvPr/>
        </p:nvSpPr>
        <p:spPr>
          <a:xfrm>
            <a:off x="9190037" y="6385719"/>
            <a:ext cx="748923" cy="461665"/>
          </a:xfrm>
          <a:prstGeom prst="rect">
            <a:avLst/>
          </a:prstGeom>
        </p:spPr>
        <p:txBody>
          <a:bodyPr wrap="none">
            <a:spAutoFit/>
          </a:bodyPr>
          <a:lstStyle/>
          <a:p>
            <a:r>
              <a:rPr lang="fa-IR" dirty="0" smtClean="0"/>
              <a:t>8</a:t>
            </a:r>
            <a:r>
              <a:rPr lang="en-US" dirty="0" smtClean="0"/>
              <a:t>/20</a:t>
            </a:r>
            <a:endParaRPr lang="en-US" dirty="0"/>
          </a:p>
        </p:txBody>
      </p:sp>
      <p:sp>
        <p:nvSpPr>
          <p:cNvPr id="7" name="Rectangle 6"/>
          <p:cNvSpPr/>
          <p:nvPr/>
        </p:nvSpPr>
        <p:spPr>
          <a:xfrm>
            <a:off x="754062" y="1661319"/>
            <a:ext cx="8816976" cy="4524315"/>
          </a:xfrm>
          <a:prstGeom prst="rect">
            <a:avLst/>
          </a:prstGeom>
        </p:spPr>
        <p:txBody>
          <a:bodyPr wrap="square">
            <a:spAutoFit/>
          </a:bodyPr>
          <a:lstStyle/>
          <a:p>
            <a:pPr algn="r" rtl="1">
              <a:lnSpc>
                <a:spcPct val="150000"/>
              </a:lnSpc>
            </a:pPr>
            <a:r>
              <a:rPr lang="fa-IR" b="1" dirty="0">
                <a:cs typeface="B Nazanin" pitchFamily="2" charset="-78"/>
              </a:rPr>
              <a:t>تفاوت تجارت الکترونیک و کسب و کار الکترونیک چیست؟</a:t>
            </a:r>
            <a:endParaRPr lang="en-US" b="1" dirty="0">
              <a:cs typeface="B Nazanin" pitchFamily="2" charset="-78"/>
            </a:endParaRPr>
          </a:p>
          <a:p>
            <a:pPr algn="r" rtl="1">
              <a:lnSpc>
                <a:spcPct val="150000"/>
              </a:lnSpc>
            </a:pPr>
            <a:r>
              <a:rPr lang="fa-IR" dirty="0">
                <a:cs typeface="B Nazanin" pitchFamily="2" charset="-78"/>
              </a:rPr>
              <a:t>همانگونه که در تعریف</a:t>
            </a:r>
            <a:r>
              <a:rPr lang="fa-IR" dirty="0">
                <a:cs typeface="B Nazanin" pitchFamily="2" charset="-78"/>
                <a:hlinkClick r:id="rId4"/>
              </a:rPr>
              <a:t> </a:t>
            </a:r>
            <a:r>
              <a:rPr lang="fa-IR" dirty="0">
                <a:cs typeface="B Nazanin" pitchFamily="2" charset="-78"/>
              </a:rPr>
              <a:t>کسب و کار الکترونیک گفتیم، کسب و کار الکترونیک معنایی جامع تر از تجارت الکترونیک را دارد.</a:t>
            </a:r>
            <a:endParaRPr lang="en-US" dirty="0">
              <a:cs typeface="B Nazanin" pitchFamily="2" charset="-78"/>
            </a:endParaRPr>
          </a:p>
          <a:p>
            <a:pPr algn="r" rtl="1">
              <a:lnSpc>
                <a:spcPct val="150000"/>
              </a:lnSpc>
            </a:pPr>
            <a:r>
              <a:rPr lang="fa-IR" dirty="0">
                <a:cs typeface="B Nazanin" pitchFamily="2" charset="-78"/>
              </a:rPr>
              <a:t>تجارت الکترونیک، بیشتر بر روابط خارجی و بیرونی شرکت ها و افراد از طریق وب سایت ها تکیه دارد، در حالی که کسب و کار الکترونیک علاوه بر این ارتباطات خارجی شرکت ها و سازمان ها، به راهکارهایی که باید در درون شرکت و یا نهاد و یا سازمانی که در آن کار تجارت را انجام می دهیم، تا بتوانیم تجارت موفقی در تجارت الکترونیک داشته باشیم، تمرکز و توجه نیز دارد.</a:t>
            </a:r>
            <a:endParaRPr lang="en-US"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13237" y="6995319"/>
            <a:ext cx="1828800" cy="461665"/>
          </a:xfrm>
          <a:prstGeom prst="rect">
            <a:avLst/>
          </a:prstGeom>
          <a:noFill/>
        </p:spPr>
        <p:txBody>
          <a:bodyPr wrap="square" rtlCol="0">
            <a:spAutoFit/>
          </a:bodyPr>
          <a:lstStyle/>
          <a:p>
            <a:pPr algn="ctr"/>
            <a:endParaRPr lang="en-US" dirty="0"/>
          </a:p>
        </p:txBody>
      </p:sp>
      <p:pic>
        <p:nvPicPr>
          <p:cNvPr id="7" name="Picture 6" descr="2147056_797.jpg"/>
          <p:cNvPicPr>
            <a:picLocks noChangeAspect="1"/>
          </p:cNvPicPr>
          <p:nvPr/>
        </p:nvPicPr>
        <p:blipFill>
          <a:blip r:embed="rId2"/>
          <a:stretch>
            <a:fillRect/>
          </a:stretch>
        </p:blipFill>
        <p:spPr>
          <a:xfrm rot="18928966">
            <a:off x="451924" y="4908537"/>
            <a:ext cx="2249428" cy="2209800"/>
          </a:xfrm>
          <a:prstGeom prst="rect">
            <a:avLst/>
          </a:prstGeom>
        </p:spPr>
      </p:pic>
      <p:sp>
        <p:nvSpPr>
          <p:cNvPr id="5" name="Content Placeholder 2"/>
          <p:cNvSpPr>
            <a:spLocks noGrp="1"/>
          </p:cNvSpPr>
          <p:nvPr>
            <p:ph idx="1"/>
          </p:nvPr>
        </p:nvSpPr>
        <p:spPr>
          <a:xfrm>
            <a:off x="960437" y="1127919"/>
            <a:ext cx="8610600" cy="5196681"/>
          </a:xfrm>
        </p:spPr>
        <p:txBody>
          <a:bodyPr/>
          <a:lstStyle/>
          <a:p>
            <a:pPr algn="r" rtl="1"/>
            <a:r>
              <a:rPr lang="fa-IR" sz="2000" b="1" dirty="0">
                <a:cs typeface="B Nazanin" pitchFamily="2" charset="-78"/>
              </a:rPr>
              <a:t>مزایای تجارت الکترونیک چیست</a:t>
            </a:r>
            <a:r>
              <a:rPr lang="fa-IR" sz="2000" b="1" dirty="0" smtClean="0">
                <a:cs typeface="B Nazanin" pitchFamily="2" charset="-78"/>
              </a:rPr>
              <a:t>؟</a:t>
            </a:r>
          </a:p>
          <a:p>
            <a:pPr algn="r" rtl="1"/>
            <a:endParaRPr lang="en-US" sz="2000" dirty="0">
              <a:cs typeface="B Nazanin" pitchFamily="2" charset="-78"/>
            </a:endParaRPr>
          </a:p>
          <a:p>
            <a:pPr algn="r" rtl="1"/>
            <a:r>
              <a:rPr lang="fa-IR" sz="2000" dirty="0">
                <a:cs typeface="B Nazanin" pitchFamily="2" charset="-78"/>
              </a:rPr>
              <a:t>دسترسی تمام مردم جهان به اینترنت و گسترش روابط الکترونیکی از طریق وب سایت ها، باعث به وجود آمدن تجارتی پر سود و بدون محدود های جغرافیایی و مکانی و فیزیکی شده است. در طراحی سایت هایی که امروزه کار تجارت را انجام می دهند، جذب مخاطب و مشتریان تبدیل به رقابتی برای کسب درآمد در اینترت شده است.</a:t>
            </a:r>
            <a:endParaRPr lang="en-US" sz="2000" dirty="0">
              <a:cs typeface="B Nazanin" pitchFamily="2" charset="-78"/>
            </a:endParaRPr>
          </a:p>
          <a:p>
            <a:pPr algn="r" rtl="1"/>
            <a:r>
              <a:rPr lang="fa-IR" sz="2000" dirty="0">
                <a:cs typeface="B Nazanin" pitchFamily="2" charset="-78"/>
              </a:rPr>
              <a:t>مهمترین مزایای تجارت الکترونیک و کسب و کار الکترونیک را این موارد می توان داست:</a:t>
            </a:r>
            <a:endParaRPr lang="en-US" sz="2000" dirty="0">
              <a:cs typeface="B Nazanin" pitchFamily="2" charset="-78"/>
            </a:endParaRPr>
          </a:p>
          <a:p>
            <a:pPr lvl="0" algn="r" rtl="1"/>
            <a:r>
              <a:rPr lang="fa-IR" sz="2000" dirty="0">
                <a:cs typeface="B Nazanin" pitchFamily="2" charset="-78"/>
              </a:rPr>
              <a:t>حذف محدودیت های مکانی و زمانی</a:t>
            </a:r>
            <a:endParaRPr lang="en-US" sz="2000" dirty="0">
              <a:cs typeface="B Nazanin" pitchFamily="2" charset="-78"/>
            </a:endParaRPr>
          </a:p>
          <a:p>
            <a:pPr lvl="0" algn="r" rtl="1"/>
            <a:r>
              <a:rPr lang="fa-IR" sz="2000" dirty="0">
                <a:cs typeface="B Nazanin" pitchFamily="2" charset="-78"/>
              </a:rPr>
              <a:t>کاهش هزینه های تولید</a:t>
            </a:r>
            <a:endParaRPr lang="en-US" sz="2000" dirty="0">
              <a:cs typeface="B Nazanin" pitchFamily="2" charset="-78"/>
            </a:endParaRPr>
          </a:p>
          <a:p>
            <a:pPr lvl="0" algn="r" rtl="1"/>
            <a:r>
              <a:rPr lang="fa-IR" sz="2000" dirty="0">
                <a:cs typeface="B Nazanin" pitchFamily="2" charset="-78"/>
              </a:rPr>
              <a:t>افزایش درصد فروش</a:t>
            </a:r>
            <a:endParaRPr lang="en-US" sz="2000" dirty="0">
              <a:cs typeface="B Nazanin" pitchFamily="2" charset="-78"/>
            </a:endParaRPr>
          </a:p>
          <a:p>
            <a:pPr lvl="0" algn="r" rtl="1"/>
            <a:r>
              <a:rPr lang="fa-IR" sz="2000" dirty="0">
                <a:cs typeface="B Nazanin" pitchFamily="2" charset="-78"/>
              </a:rPr>
              <a:t>دسترسی آسان به اطلاعات لازم</a:t>
            </a:r>
            <a:endParaRPr lang="en-US" sz="2000" dirty="0">
              <a:cs typeface="B Nazanin" pitchFamily="2" charset="-78"/>
            </a:endParaRPr>
          </a:p>
          <a:p>
            <a:pPr lvl="0" algn="r" rtl="1"/>
            <a:r>
              <a:rPr lang="fa-IR" sz="2000" dirty="0">
                <a:cs typeface="B Nazanin" pitchFamily="2" charset="-78"/>
              </a:rPr>
              <a:t>جهانی شدن تجارت</a:t>
            </a:r>
            <a:endParaRPr lang="en-US" sz="2000" dirty="0">
              <a:cs typeface="B Nazanin" pitchFamily="2" charset="-78"/>
            </a:endParaRPr>
          </a:p>
          <a:p>
            <a:pPr lvl="0" algn="r" rtl="1"/>
            <a:r>
              <a:rPr lang="fa-IR" sz="2000" dirty="0">
                <a:cs typeface="B Nazanin" pitchFamily="2" charset="-78"/>
              </a:rPr>
              <a:t>کاهش هزینه های معملاتی و زمان انجام کار</a:t>
            </a:r>
            <a:endParaRPr lang="en-US" sz="2000" dirty="0">
              <a:cs typeface="B Nazanin" pitchFamily="2" charset="-78"/>
            </a:endParaRPr>
          </a:p>
          <a:p>
            <a:pPr lvl="0" algn="r" rtl="1"/>
            <a:r>
              <a:rPr lang="fa-IR" sz="2000" dirty="0">
                <a:cs typeface="B Nazanin" pitchFamily="2" charset="-78"/>
              </a:rPr>
              <a:t>حذف دلال ها و واسطه ها</a:t>
            </a:r>
            <a:endParaRPr lang="en-US" sz="2000" dirty="0">
              <a:cs typeface="B Nazanin" pitchFamily="2" charset="-78"/>
            </a:endParaRPr>
          </a:p>
          <a:p>
            <a:pPr lvl="0" algn="r" rtl="1">
              <a:buNone/>
            </a:pPr>
            <a:r>
              <a:rPr lang="en-US" sz="2000" dirty="0">
                <a:solidFill>
                  <a:schemeClr val="tx1"/>
                </a:solidFill>
                <a:cs typeface="B Nazanin" pitchFamily="2" charset="-78"/>
              </a:rPr>
              <a:t> </a:t>
            </a:r>
          </a:p>
        </p:txBody>
      </p:sp>
      <p:pic>
        <p:nvPicPr>
          <p:cNvPr id="8" name="Picture 7" descr="51_bankdarielectroniks_Fixd.jpg.png"/>
          <p:cNvPicPr>
            <a:picLocks noChangeAspect="1"/>
          </p:cNvPicPr>
          <p:nvPr/>
        </p:nvPicPr>
        <p:blipFill>
          <a:blip r:embed="rId3"/>
          <a:stretch>
            <a:fillRect/>
          </a:stretch>
        </p:blipFill>
        <p:spPr>
          <a:xfrm>
            <a:off x="274638" y="4633119"/>
            <a:ext cx="2880034" cy="26519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descr="animaatjes-pijlen-7781821.gif"/>
          <p:cNvPicPr>
            <a:picLocks noChangeAspect="1"/>
          </p:cNvPicPr>
          <p:nvPr/>
        </p:nvPicPr>
        <p:blipFill>
          <a:blip r:embed="rId4"/>
          <a:stretch>
            <a:fillRect/>
          </a:stretch>
        </p:blipFill>
        <p:spPr>
          <a:xfrm flipH="1">
            <a:off x="8883650" y="6751638"/>
            <a:ext cx="1266825" cy="838200"/>
          </a:xfrm>
          <a:prstGeom prst="rect">
            <a:avLst/>
          </a:prstGeom>
        </p:spPr>
      </p:pic>
      <p:sp>
        <p:nvSpPr>
          <p:cNvPr id="10" name="Rectangle 9"/>
          <p:cNvSpPr/>
          <p:nvPr/>
        </p:nvSpPr>
        <p:spPr>
          <a:xfrm>
            <a:off x="9266237" y="6385719"/>
            <a:ext cx="748923" cy="461665"/>
          </a:xfrm>
          <a:prstGeom prst="rect">
            <a:avLst/>
          </a:prstGeom>
        </p:spPr>
        <p:txBody>
          <a:bodyPr wrap="none">
            <a:spAutoFit/>
          </a:bodyPr>
          <a:lstStyle/>
          <a:p>
            <a:r>
              <a:rPr lang="fa-IR" dirty="0" smtClean="0"/>
              <a:t>9</a:t>
            </a:r>
            <a:r>
              <a:rPr lang="en-US" dirty="0" smtClean="0"/>
              <a:t>/20</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p:cTn id="43"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p:cTn id="49"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p:cTn id="55"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p:cTn id="61"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5">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p:cTn id="67"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5">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Dashes">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Dashes</Template>
  <TotalTime>270</TotalTime>
  <Words>966</Words>
  <Application>Microsoft Office PowerPoint</Application>
  <PresentationFormat>Custom</PresentationFormat>
  <Paragraphs>118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Dashes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انواع تجارت الکترونیکی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Office07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sepo</dc:creator>
  <cp:lastModifiedBy>fahimeh</cp:lastModifiedBy>
  <cp:revision>42</cp:revision>
  <dcterms:created xsi:type="dcterms:W3CDTF">2015-05-10T18:47:31Z</dcterms:created>
  <dcterms:modified xsi:type="dcterms:W3CDTF">2015-10-22T06:56:19Z</dcterms:modified>
</cp:coreProperties>
</file>