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16"/>
  </p:handoutMasterIdLst>
  <p:sldIdLst>
    <p:sldId id="256" r:id="rId4"/>
    <p:sldId id="357" r:id="rId5"/>
    <p:sldId id="377" r:id="rId6"/>
    <p:sldId id="361" r:id="rId7"/>
    <p:sldId id="372" r:id="rId8"/>
    <p:sldId id="374" r:id="rId9"/>
    <p:sldId id="378" r:id="rId10"/>
    <p:sldId id="379" r:id="rId11"/>
    <p:sldId id="376" r:id="rId12"/>
    <p:sldId id="380" r:id="rId13"/>
    <p:sldId id="381" r:id="rId14"/>
    <p:sldId id="382" r:id="rId15"/>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vad"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966" y="-6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1-02T10:49:06.843" idx="1">
    <p:pos x="5750" y="10"/>
    <p:text>تمام ارجاعات به مانیفست 1848 است. با اطلاعات کتابشناختی زیر:
کارل مارکس و فردریش انگلس، مانیفست حزب کمونیست، ترجمه محمد پورهرمزان، برلین، انتشارات حزب توده ایران، 1385.</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11/10/2013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01/07/1435</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01/07/1435</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01/07/1435</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01/07/1435</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01/07/1435</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01/07/1435</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01/07/1435</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01/07/1435</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01/07/1435</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01/07/1435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01/07/1435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01/07/1435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01/07/1435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01/07/1435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01/07/1435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01/07/1435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01/07/1435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01/07/1435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01/07/1435</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01/07/1435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800" dirty="0" smtClean="0">
                <a:solidFill>
                  <a:srgbClr val="0070C0"/>
                </a:solidFill>
                <a:cs typeface="B Yekan" pitchFamily="2" charset="-78"/>
              </a:rPr>
              <a:t>گذار به سرمايه داري</a:t>
            </a:r>
          </a:p>
          <a:p>
            <a:pPr eaLnBrk="1" fontAlgn="auto" hangingPunct="1">
              <a:spcAft>
                <a:spcPts val="0"/>
              </a:spcAft>
              <a:defRPr/>
            </a:pPr>
            <a:r>
              <a:rPr lang="fa-IR" sz="2800" dirty="0" smtClean="0">
                <a:solidFill>
                  <a:srgbClr val="0070C0"/>
                </a:solidFill>
                <a:cs typeface="B Yekan" pitchFamily="2" charset="-78"/>
              </a:rPr>
              <a:t>ر</a:t>
            </a:r>
            <a:r>
              <a:rPr lang="fa-IR" sz="2800" dirty="0">
                <a:solidFill>
                  <a:srgbClr val="0070C0"/>
                </a:solidFill>
                <a:cs typeface="B Yekan" pitchFamily="2" charset="-78"/>
              </a:rPr>
              <a:t>و</a:t>
            </a:r>
            <a:r>
              <a:rPr lang="fa-IR" sz="2800" dirty="0" smtClean="0">
                <a:solidFill>
                  <a:srgbClr val="0070C0"/>
                </a:solidFill>
                <a:cs typeface="B Yekan" pitchFamily="2" charset="-78"/>
              </a:rPr>
              <a:t>ايت مارکسيستي</a:t>
            </a:r>
          </a:p>
          <a:p>
            <a:pPr eaLnBrk="1" fontAlgn="auto" hangingPunct="1">
              <a:spcAft>
                <a:spcPts val="0"/>
              </a:spcAft>
              <a:defRPr/>
            </a:pPr>
            <a:r>
              <a:rPr lang="fa-IR" sz="2400" dirty="0" smtClean="0">
                <a:solidFill>
                  <a:srgbClr val="250B55"/>
                </a:solidFill>
                <a:cs typeface="B Yekan" pitchFamily="2" charset="-78"/>
              </a:rPr>
              <a:t>ویرایش: آبان 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بر تکوين </a:t>
            </a:r>
            <a:r>
              <a:rPr lang="fa-IR" dirty="0"/>
              <a:t>بورژوازي </a:t>
            </a:r>
            <a:r>
              <a:rPr lang="fa-IR" dirty="0" smtClean="0"/>
              <a:t>صنعتي -2</a:t>
            </a:r>
            <a:endParaRPr lang="fa-IR" dirty="0"/>
          </a:p>
        </p:txBody>
      </p:sp>
      <p:sp>
        <p:nvSpPr>
          <p:cNvPr id="3" name="Content Placeholder 2"/>
          <p:cNvSpPr>
            <a:spLocks noGrp="1"/>
          </p:cNvSpPr>
          <p:nvPr>
            <p:ph sz="quarter" idx="1"/>
          </p:nvPr>
        </p:nvSpPr>
        <p:spPr/>
        <p:txBody>
          <a:bodyPr/>
          <a:lstStyle/>
          <a:p>
            <a:r>
              <a:rPr lang="fa-IR" dirty="0"/>
              <a:t>سرمايه گرد آمده از رباخواري: مارکس ظهور بانکداري و قرضه دولتي را در همين راستا مي داند.</a:t>
            </a:r>
          </a:p>
          <a:p>
            <a:r>
              <a:rPr lang="fa-IR" dirty="0"/>
              <a:t>سرمايه هاي گرد آمده از تجارت </a:t>
            </a:r>
            <a:r>
              <a:rPr lang="fa-IR" dirty="0" smtClean="0"/>
              <a:t>استعماري</a:t>
            </a:r>
          </a:p>
          <a:p>
            <a:pPr lvl="1"/>
            <a:r>
              <a:rPr lang="fa-IR" sz="2400" dirty="0" smtClean="0"/>
              <a:t>مارکس مي گويد: کشف طلا و نقره در آمريکا، قلع و قمع، برده سازي و به گورسپاري جمعيت بومي در معادن،‌ آغاز فتح و چپاول هند شرقي،‌ تبديل آفريقا به شکارگاهي براي به دام انداختن سياه پوست ها به منظور تجارت،‌ مبشر سپيده دم سرخ فام عصر توليد سرمايه داري بود. ص 802</a:t>
            </a:r>
          </a:p>
          <a:p>
            <a:pPr lvl="1"/>
            <a:r>
              <a:rPr lang="fa-IR" sz="2400" dirty="0" smtClean="0"/>
              <a:t>ليورپول در سال 1730،‌ 15 کشتي را به تجارت برده اختصاص داده بود؛‌ در سال 1751، 53 کشتي، در سال 1760، 74 کشتي؛ در سال 1770، 96 کشتي و در سال 1792، 132 کشتي.  </a:t>
            </a:r>
            <a:r>
              <a:rPr lang="fa-IR" sz="2400" smtClean="0"/>
              <a:t>ص 812</a:t>
            </a:r>
            <a:endParaRPr lang="fa-IR" sz="2400" dirty="0" smtClean="0"/>
          </a:p>
          <a:p>
            <a:pPr lvl="1"/>
            <a:endParaRPr lang="fa-IR" sz="2400" dirty="0"/>
          </a:p>
          <a:p>
            <a:endParaRPr lang="fa-IR" dirty="0"/>
          </a:p>
        </p:txBody>
      </p:sp>
    </p:spTree>
    <p:extLst>
      <p:ext uri="{BB962C8B-B14F-4D97-AF65-F5344CB8AC3E}">
        <p14:creationId xmlns:p14="http://schemas.microsoft.com/office/powerpoint/2010/main" val="147451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انقلاب صنعتی و تکامل سرمایه داری</a:t>
            </a:r>
            <a:endParaRPr lang="fa-IR" dirty="0"/>
          </a:p>
        </p:txBody>
      </p:sp>
      <p:sp>
        <p:nvSpPr>
          <p:cNvPr id="3" name="Content Placeholder 2"/>
          <p:cNvSpPr>
            <a:spLocks noGrp="1"/>
          </p:cNvSpPr>
          <p:nvPr>
            <p:ph sz="quarter" idx="1"/>
          </p:nvPr>
        </p:nvSpPr>
        <p:spPr/>
        <p:txBody>
          <a:bodyPr/>
          <a:lstStyle/>
          <a:p>
            <a:r>
              <a:rPr lang="fa-IR" dirty="0" smtClean="0"/>
              <a:t>چند نکته مهم:</a:t>
            </a:r>
          </a:p>
          <a:p>
            <a:pPr lvl="1"/>
            <a:r>
              <a:rPr lang="fa-IR" sz="2400" dirty="0" smtClean="0"/>
              <a:t>چنانکه دیدیم سرمایه داری اختصاص به تولید صنعتی ندارد؛ به عبارت دیگر حتی کشاورزی نیز می تواند با شیوه تولید سرمایه داری انجام شود. </a:t>
            </a:r>
          </a:p>
          <a:p>
            <a:pPr lvl="1"/>
            <a:r>
              <a:rPr lang="fa-IR" sz="2400" dirty="0" smtClean="0"/>
              <a:t>مارکس در آثار خود به ظهور مزرعه داران سرمایه دار به تفصیل اشاره کرده است. در مزرعه های سرمایه داری بر خلاف زمین های فئودالی خبری از سرف نیست بلکه صاحب زمین کارگرانی را برای کار در زمین اجیر می کند.  </a:t>
            </a:r>
          </a:p>
          <a:p>
            <a:pPr lvl="1"/>
            <a:r>
              <a:rPr lang="fa-IR" sz="2400" dirty="0" smtClean="0"/>
              <a:t>تولید صنعتی سرمایه داری پیش از انقلاب صنعتی در مانوفاکتور انجام می شد. </a:t>
            </a:r>
            <a:r>
              <a:rPr lang="fa-IR" sz="2400" dirty="0"/>
              <a:t>مانوفاکتور بنگاه سرمایه داری است که تولید در آن </a:t>
            </a:r>
            <a:r>
              <a:rPr lang="fa-IR" sz="2400" dirty="0" smtClean="0"/>
              <a:t>هنوز </a:t>
            </a:r>
            <a:r>
              <a:rPr lang="fa-IR" sz="2400" dirty="0"/>
              <a:t>با دست اما بر پایه تقسیم کار دقیق انجام می گیرد. </a:t>
            </a:r>
          </a:p>
          <a:p>
            <a:pPr marL="274638" lvl="1" indent="0">
              <a:buNone/>
            </a:pPr>
            <a:endParaRPr lang="fa-IR" sz="2400" dirty="0"/>
          </a:p>
        </p:txBody>
      </p:sp>
    </p:spTree>
    <p:extLst>
      <p:ext uri="{BB962C8B-B14F-4D97-AF65-F5344CB8AC3E}">
        <p14:creationId xmlns:p14="http://schemas.microsoft.com/office/powerpoint/2010/main" val="3272278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انقلاب صنعتی و تکامل سرمایه </a:t>
            </a:r>
            <a:r>
              <a:rPr lang="fa-IR" dirty="0" smtClean="0"/>
              <a:t>داری-2</a:t>
            </a:r>
            <a:endParaRPr lang="fa-IR" dirty="0"/>
          </a:p>
        </p:txBody>
      </p:sp>
      <p:sp>
        <p:nvSpPr>
          <p:cNvPr id="3" name="Content Placeholder 2"/>
          <p:cNvSpPr>
            <a:spLocks noGrp="1"/>
          </p:cNvSpPr>
          <p:nvPr>
            <p:ph sz="quarter" idx="1"/>
          </p:nvPr>
        </p:nvSpPr>
        <p:spPr/>
        <p:txBody>
          <a:bodyPr/>
          <a:lstStyle/>
          <a:p>
            <a:r>
              <a:rPr lang="fa-IR" dirty="0"/>
              <a:t>با </a:t>
            </a:r>
            <a:r>
              <a:rPr lang="fa-IR"/>
              <a:t>وقوع </a:t>
            </a:r>
            <a:r>
              <a:rPr lang="fa-IR" smtClean="0"/>
              <a:t>انقلاب صنعتي </a:t>
            </a:r>
            <a:r>
              <a:rPr lang="ar-SA" dirty="0" smtClean="0"/>
              <a:t>سرمایه­داری </a:t>
            </a:r>
            <a:r>
              <a:rPr lang="ar-SA" dirty="0"/>
              <a:t>از مرحله ابتدایی به مرحله تکامل رسید و به تکنولوژی تولیدی مخصوص خود دست یافت. با پیدایش تغییرات فنی و ایجاد تولید کارخانه­ای وابستگی تولید کنندگان به سرمایه دار کامل شد و بقایای تولید غیر سرمایه­داری از بین رفت. </a:t>
            </a:r>
            <a:endParaRPr lang="fa-IR" dirty="0"/>
          </a:p>
          <a:p>
            <a:r>
              <a:rPr lang="fa-IR" dirty="0"/>
              <a:t>برای مثال با تاسیس کارخانجات تولید پشم، </a:t>
            </a:r>
            <a:r>
              <a:rPr lang="fa-IR" dirty="0" smtClean="0"/>
              <a:t>تولیدکنندگان </a:t>
            </a:r>
            <a:r>
              <a:rPr lang="fa-IR" dirty="0"/>
              <a:t>خانگی و صاحبان دستگاه های دستی پشم بافی توان رقابت خود را از دست دادند؛ چرا که تولیدات کارخانه ای قیمت پایین تری داشت. </a:t>
            </a:r>
            <a:r>
              <a:rPr lang="fa-IR" dirty="0" smtClean="0"/>
              <a:t>در این شرایط توده </a:t>
            </a:r>
            <a:r>
              <a:rPr lang="fa-IR" dirty="0"/>
              <a:t>تولید کنندگان چاره ای جز عرضه کار خود به صاحبان کارخانجات نوظهور </a:t>
            </a:r>
            <a:r>
              <a:rPr lang="fa-IR" dirty="0" smtClean="0"/>
              <a:t>نداشتند. </a:t>
            </a:r>
            <a:endParaRPr lang="fa-IR" dirty="0"/>
          </a:p>
        </p:txBody>
      </p:sp>
    </p:spTree>
    <p:extLst>
      <p:ext uri="{BB962C8B-B14F-4D97-AF65-F5344CB8AC3E}">
        <p14:creationId xmlns:p14="http://schemas.microsoft.com/office/powerpoint/2010/main" val="2499105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سرمايه داري از چه زماني ظهور کرد؟</a:t>
            </a:r>
            <a:endParaRPr lang="fa-IR" dirty="0"/>
          </a:p>
        </p:txBody>
      </p:sp>
      <p:sp>
        <p:nvSpPr>
          <p:cNvPr id="16387" name="Content Placeholder 2"/>
          <p:cNvSpPr>
            <a:spLocks noGrp="1"/>
          </p:cNvSpPr>
          <p:nvPr>
            <p:ph sz="quarter" idx="1"/>
          </p:nvPr>
        </p:nvSpPr>
        <p:spPr>
          <a:xfrm>
            <a:off x="301625" y="1527175"/>
            <a:ext cx="8504238" cy="4572000"/>
          </a:xfrm>
        </p:spPr>
        <p:txBody>
          <a:bodyPr/>
          <a:lstStyle/>
          <a:p>
            <a:pPr>
              <a:buFont typeface="Arial" pitchFamily="34" charset="0"/>
              <a:buChar char="•"/>
              <a:defRPr/>
            </a:pPr>
            <a:r>
              <a:rPr lang="fa-IR" sz="2400" dirty="0" smtClean="0"/>
              <a:t>پاسخ اين پرسش در درجه اول به تعريف سرمايه داري بستگي دارد. </a:t>
            </a:r>
          </a:p>
          <a:p>
            <a:pPr>
              <a:buFont typeface="Arial" pitchFamily="34" charset="0"/>
              <a:buChar char="•"/>
              <a:defRPr/>
            </a:pPr>
            <a:r>
              <a:rPr lang="fa-IR" sz="2400" dirty="0" smtClean="0"/>
              <a:t>اگر ويژگي اصلي سرمايه داري را سلب مالکيت ابزار توليد از صاحبان نيروي کار، تشکيل پرولتاريا و ايجاد طبقه بورژوا بدانيم زمان ظهور سرمايه داري را مي توانيم به قرن شانزدهم ميلادي نسبت دهيم چرا که در اين قرن انباشت سرمايه و تشکيل طبقات مذکور انجام شد.</a:t>
            </a:r>
          </a:p>
          <a:p>
            <a:pPr>
              <a:buFont typeface="Arial" pitchFamily="34" charset="0"/>
              <a:buChar char="•"/>
              <a:defRPr/>
            </a:pPr>
            <a:r>
              <a:rPr lang="fa-IR" sz="2400" dirty="0" smtClean="0"/>
              <a:t>حال سوال آن است که «انباشت سرمايه در دست طبقه بورژوا و تشکيل پرولتاريا چگونه انجام پذيرفت؟»</a:t>
            </a:r>
          </a:p>
          <a:p>
            <a:pPr>
              <a:buFont typeface="Arial" pitchFamily="34" charset="0"/>
              <a:buChar char="•"/>
              <a:defRPr/>
            </a:pPr>
            <a:r>
              <a:rPr lang="fa-IR" sz="2400" dirty="0" smtClean="0"/>
              <a:t>مارکس معتقد است که انباشت سرمايه نتيجه ايجاد ارزش اضافي است و ايجاد ارزش اضافي پس از شکل گيري شيوه توليد سرمايه داري انجام مي شود. وي براي جلوگيري از دور منطقي، ظهور سرمايه داري را نتيجه انباشت اوليه اي </a:t>
            </a:r>
            <a:r>
              <a:rPr lang="en-US" sz="2000" dirty="0" smtClean="0"/>
              <a:t>(Primitive Accumulation)</a:t>
            </a:r>
            <a:r>
              <a:rPr lang="fa-IR" sz="2000" dirty="0" smtClean="0"/>
              <a:t> </a:t>
            </a:r>
            <a:r>
              <a:rPr lang="fa-IR" sz="2400" dirty="0" smtClean="0"/>
              <a:t>مي داند که قبل از ظهور سرمايه داري انجام شده است.</a:t>
            </a:r>
          </a:p>
          <a:p>
            <a:pPr>
              <a:buFont typeface="Arial" pitchFamily="34" charset="0"/>
              <a:buChar char="•"/>
              <a:defRPr/>
            </a:pPr>
            <a:endParaRPr lang="fa-I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لوازم انباشت اوليه</a:t>
            </a:r>
            <a:endParaRPr lang="fa-IR" dirty="0"/>
          </a:p>
        </p:txBody>
      </p:sp>
      <p:sp>
        <p:nvSpPr>
          <p:cNvPr id="3" name="Content Placeholder 2"/>
          <p:cNvSpPr>
            <a:spLocks noGrp="1"/>
          </p:cNvSpPr>
          <p:nvPr>
            <p:ph sz="quarter" idx="1"/>
          </p:nvPr>
        </p:nvSpPr>
        <p:spPr/>
        <p:txBody>
          <a:bodyPr/>
          <a:lstStyle/>
          <a:p>
            <a:r>
              <a:rPr lang="fa-IR" sz="2400" dirty="0"/>
              <a:t>لازمه انباشت اوليه تبديل ابزار </a:t>
            </a:r>
            <a:r>
              <a:rPr lang="fa-IR" sz="2400" dirty="0" smtClean="0"/>
              <a:t>توليد (چه در حوزه کشاورزي و چه در حوزه صنعت) </a:t>
            </a:r>
            <a:r>
              <a:rPr lang="fa-IR" sz="2400" dirty="0"/>
              <a:t>به سرمايه بود</a:t>
            </a:r>
            <a:r>
              <a:rPr lang="fa-IR" sz="2400" dirty="0" smtClean="0"/>
              <a:t>.</a:t>
            </a:r>
          </a:p>
          <a:p>
            <a:r>
              <a:rPr lang="fa-IR" sz="2400" dirty="0" smtClean="0"/>
              <a:t>اما </a:t>
            </a:r>
            <a:r>
              <a:rPr lang="fa-IR" sz="2400" dirty="0"/>
              <a:t>سرمايه چيست</a:t>
            </a:r>
            <a:r>
              <a:rPr lang="fa-IR" sz="2400" dirty="0" smtClean="0"/>
              <a:t>؟</a:t>
            </a:r>
          </a:p>
          <a:p>
            <a:r>
              <a:rPr lang="fa-IR" sz="2400" dirty="0" smtClean="0"/>
              <a:t>مارکس مي گويد:</a:t>
            </a:r>
          </a:p>
          <a:p>
            <a:pPr lvl="1"/>
            <a:r>
              <a:rPr lang="fa-IR" sz="2400" dirty="0" smtClean="0"/>
              <a:t>مي دانيم که وسايل توليد و معاش هنگامي که دارايي توليد کننده مستقيم باشند سرمايه تلقي نمي شوند. آنها تنها تحت شرايطي به سرمايه تبديل مي شوند که در آن همزمان وسايل استثمار از کارگر و سلطه بر وي باشند. (ص 819)</a:t>
            </a:r>
          </a:p>
          <a:p>
            <a:r>
              <a:rPr lang="fa-IR" sz="2400" dirty="0" smtClean="0"/>
              <a:t>به اعتقاد مارکس پايه اصلي انباشت اوليه، سلب مالکيت زمين از کشاورزان است.</a:t>
            </a:r>
          </a:p>
          <a:p>
            <a:r>
              <a:rPr lang="fa-IR" sz="2400" dirty="0" smtClean="0"/>
              <a:t>براي درک دقيق تر مساله سلب مالکيت کشاورزان و ساير عوامل موثر بر انباشت سرمايه و ظهور دو طبقه بورژوا و پرولتاريا بايد مهم ترين اتفاقات بين قرن يازدهم تا قرن شانزدهم ميلادي (به ويژه افول فئوداليسم و مناسبات اقتصادي در شهرهاي نوظهور) را مرور کنيم.</a:t>
            </a:r>
            <a:endParaRPr lang="fa-IR" sz="2400" dirty="0"/>
          </a:p>
          <a:p>
            <a:endParaRPr lang="fa-IR" dirty="0"/>
          </a:p>
        </p:txBody>
      </p:sp>
    </p:spTree>
    <p:extLst>
      <p:ext uri="{BB962C8B-B14F-4D97-AF65-F5344CB8AC3E}">
        <p14:creationId xmlns:p14="http://schemas.microsoft.com/office/powerpoint/2010/main" val="333818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افول فئوداليسم و پيدايش شهرها</a:t>
            </a:r>
            <a:endParaRPr lang="en-US" dirty="0"/>
          </a:p>
        </p:txBody>
      </p:sp>
      <p:sp>
        <p:nvSpPr>
          <p:cNvPr id="3" name="Content Placeholder 2"/>
          <p:cNvSpPr>
            <a:spLocks noGrp="1"/>
          </p:cNvSpPr>
          <p:nvPr>
            <p:ph sz="quarter" idx="1"/>
          </p:nvPr>
        </p:nvSpPr>
        <p:spPr>
          <a:xfrm>
            <a:off x="301752" y="1340768"/>
            <a:ext cx="8503920" cy="4758280"/>
          </a:xfrm>
        </p:spPr>
        <p:txBody>
          <a:bodyPr/>
          <a:lstStyle/>
          <a:p>
            <a:r>
              <a:rPr lang="fa-IR" sz="2600" dirty="0" smtClean="0"/>
              <a:t>از قرن يازدهم و دوازدهم علايم افول تدريجي فئوداليسم قابل مشاهده بود.</a:t>
            </a:r>
          </a:p>
          <a:p>
            <a:r>
              <a:rPr lang="fa-IR" sz="2600" dirty="0" smtClean="0"/>
              <a:t>برخي محققان اثرات ناشي از جنگ هاي صليبي و رواج تجارت را در افول فئوداليسم دخيل مي دانند. </a:t>
            </a:r>
          </a:p>
          <a:p>
            <a:r>
              <a:rPr lang="fa-IR" sz="2600" dirty="0" smtClean="0"/>
              <a:t>اما متفکران مارکسيست مشکلات را بيشتر در خود شيوه توليد فئوداليستي جستجو مي کنند. به عقيده آنان رشد جمعيتِ خانواده هاي فئودال و رواج فرهنگ تجمل در ميان آنان فشار بر سرف ها را مضاعف کرد تا جايي که فرار دسته جمعي سرف ها از ملک اربابي به امري رايج تبديل شد.</a:t>
            </a:r>
          </a:p>
          <a:p>
            <a:r>
              <a:rPr lang="fa-IR" sz="2600" dirty="0" smtClean="0"/>
              <a:t>تقريباً </a:t>
            </a:r>
            <a:r>
              <a:rPr lang="fa-IR" sz="2600" dirty="0"/>
              <a:t>در همين دوره جامعه اروپا شاهد پيدايش شهر و زندگي شهرنشيني </a:t>
            </a:r>
            <a:r>
              <a:rPr lang="fa-IR" sz="2600" dirty="0" smtClean="0"/>
              <a:t>است.</a:t>
            </a:r>
          </a:p>
          <a:p>
            <a:r>
              <a:rPr lang="fa-IR" sz="2600" dirty="0"/>
              <a:t>به شهرهاي مذکور از آن رو که برج و بارو داشتند بورگ مي گفتند و واژه بورژوا نيز از همين ريشه مشتق شده است.</a:t>
            </a:r>
          </a:p>
          <a:p>
            <a:r>
              <a:rPr lang="fa-IR" sz="2600" dirty="0" smtClean="0"/>
              <a:t>يکي از مقاصد اصلي سرف هاي فراري و نيز سرف هايي که به زور از زمين هايشان سلب مالکيت مي شدند همين شهرهاي نوظهور بود.</a:t>
            </a:r>
          </a:p>
          <a:p>
            <a:pPr marL="0" indent="0">
              <a:buNone/>
            </a:pPr>
            <a:endParaRPr lang="fa-IR" dirty="0" smtClean="0"/>
          </a:p>
          <a:p>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مناسبات اقتصادي شهرهاي نوظهور</a:t>
            </a:r>
            <a:endParaRPr lang="fa-IR" dirty="0"/>
          </a:p>
        </p:txBody>
      </p:sp>
      <p:sp>
        <p:nvSpPr>
          <p:cNvPr id="3" name="Content Placeholder 2"/>
          <p:cNvSpPr>
            <a:spLocks noGrp="1"/>
          </p:cNvSpPr>
          <p:nvPr>
            <p:ph sz="quarter" idx="1"/>
          </p:nvPr>
        </p:nvSpPr>
        <p:spPr/>
        <p:txBody>
          <a:bodyPr/>
          <a:lstStyle/>
          <a:p>
            <a:r>
              <a:rPr lang="fa-IR" sz="2400" dirty="0" smtClean="0"/>
              <a:t>اگر چه فئودال ها تا مدت ها در شهرهاي نوظهور نيز صاحب نفوذ بودند با اين وجود طبقه نوظهور شهرنشين تا حد زيادي مستقل بودند و شوراها و دادگاه هاي مخصوص خود داشتند.</a:t>
            </a:r>
          </a:p>
          <a:p>
            <a:r>
              <a:rPr lang="fa-IR" sz="2400" dirty="0" smtClean="0"/>
              <a:t>نخستين بارقه هاي ليبراليسم در ميان شهرنشينان ثروتمند زده شد؛‌ اينان که در گذشته از امتيازات و اعتبارات اجتماعي محروم بودند تلاش داشتند با طرح شعار ليبراليسم به جنگ منافع تثبيت شده اريستوکراسي قديم بروند.</a:t>
            </a:r>
          </a:p>
          <a:p>
            <a:r>
              <a:rPr lang="fa-IR" sz="2400" dirty="0" smtClean="0"/>
              <a:t>فعاليت اقتصادي در شهرهاي نوظهور شبيه شهرهاي اسلامي همان دوران بر صنعت دستي و تجارت متمرکز بود و اصناف با گرفتن امتياز رسمي فعاليت از پادشاه نقش مهمي در اداره شهرها داشتند.</a:t>
            </a:r>
          </a:p>
          <a:p>
            <a:r>
              <a:rPr lang="fa-IR" sz="2400" dirty="0"/>
              <a:t>در قرون دوازدهم و سيزدهم به دليل روابط منصفانه استاد و کارآموز و نيز آزادي نسبي ورود به صنف شکاف طبقاتي چنداني بين اعضاي اصناف و مردم شهرها وجود نداشت.</a:t>
            </a:r>
          </a:p>
          <a:p>
            <a:r>
              <a:rPr lang="fa-IR" sz="2400" dirty="0" smtClean="0"/>
              <a:t>شيوه توليد در اين قرن ها مبتني بر صنايع دستي و تولي خرد بود.</a:t>
            </a:r>
          </a:p>
          <a:p>
            <a:endParaRPr lang="fa-IR" sz="2400" dirty="0"/>
          </a:p>
        </p:txBody>
      </p:sp>
    </p:spTree>
    <p:extLst>
      <p:ext uri="{BB962C8B-B14F-4D97-AF65-F5344CB8AC3E}">
        <p14:creationId xmlns:p14="http://schemas.microsoft.com/office/powerpoint/2010/main" val="2091895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سلب مالکيت روستاييان از ملک و زمين</a:t>
            </a:r>
            <a:endParaRPr lang="fa-IR" dirty="0"/>
          </a:p>
        </p:txBody>
      </p:sp>
      <p:sp>
        <p:nvSpPr>
          <p:cNvPr id="3" name="Content Placeholder 2"/>
          <p:cNvSpPr>
            <a:spLocks noGrp="1"/>
          </p:cNvSpPr>
          <p:nvPr>
            <p:ph sz="quarter" idx="1"/>
          </p:nvPr>
        </p:nvSpPr>
        <p:spPr/>
        <p:txBody>
          <a:bodyPr/>
          <a:lstStyle/>
          <a:p>
            <a:r>
              <a:rPr lang="fa-IR" dirty="0" smtClean="0"/>
              <a:t>سلب مالکيت از روستاييان در قالب بيرون راندن آنان از زمين هايشان و سلب کليه حقوقي که به واسطه قواعد فئودالي داشتند انجام مي شد. </a:t>
            </a:r>
          </a:p>
          <a:p>
            <a:r>
              <a:rPr lang="fa-IR" dirty="0" smtClean="0"/>
              <a:t>اقدامات مهمي که در اين زمينه انجام شد عبارتند از:</a:t>
            </a:r>
          </a:p>
          <a:p>
            <a:pPr lvl="1"/>
            <a:r>
              <a:rPr lang="fa-IR" dirty="0" smtClean="0"/>
              <a:t>اخراج اجباري سرف ها توسط اربابانشان از قرن چهاردهم و پانزدهم</a:t>
            </a:r>
          </a:p>
          <a:p>
            <a:pPr lvl="1"/>
            <a:r>
              <a:rPr lang="fa-IR" dirty="0" smtClean="0"/>
              <a:t>چپاول املاک عظيم فئودالي کليسا در پي نهضت اصلاح ديني و اخراج سرف هاي ساکن در اين املاک</a:t>
            </a:r>
          </a:p>
          <a:p>
            <a:pPr lvl="1"/>
            <a:r>
              <a:rPr lang="fa-IR" dirty="0" smtClean="0"/>
              <a:t>اقدامات قانوني براي تبديل مالکيت فئودالي به مالکيت خصوصي به ويژه پس از انقلاب شکوهمند</a:t>
            </a:r>
          </a:p>
          <a:p>
            <a:pPr lvl="1"/>
            <a:r>
              <a:rPr lang="fa-IR" dirty="0" smtClean="0"/>
              <a:t>حصارکشي املاک </a:t>
            </a:r>
            <a:r>
              <a:rPr lang="fa-IR" dirty="0"/>
              <a:t>اشتراکي به علت افزايش چشمگير قيمت </a:t>
            </a:r>
            <a:r>
              <a:rPr lang="fa-IR" dirty="0" smtClean="0"/>
              <a:t>پشم</a:t>
            </a:r>
          </a:p>
          <a:p>
            <a:r>
              <a:rPr lang="fa-IR" dirty="0" smtClean="0"/>
              <a:t>در همين دوران بود که اقتصاد اروپا پديده اي به نام مزرعه دار سرمايه دار را نيز تجربه کرد.</a:t>
            </a:r>
            <a:endParaRPr lang="fa-IR" dirty="0"/>
          </a:p>
        </p:txBody>
      </p:sp>
    </p:spTree>
    <p:extLst>
      <p:ext uri="{BB962C8B-B14F-4D97-AF65-F5344CB8AC3E}">
        <p14:creationId xmlns:p14="http://schemas.microsoft.com/office/powerpoint/2010/main" val="151004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ظهور پرولتاريا</a:t>
            </a:r>
            <a:endParaRPr lang="fa-IR" dirty="0"/>
          </a:p>
        </p:txBody>
      </p:sp>
      <p:sp>
        <p:nvSpPr>
          <p:cNvPr id="3" name="Content Placeholder 2"/>
          <p:cNvSpPr>
            <a:spLocks noGrp="1"/>
          </p:cNvSpPr>
          <p:nvPr>
            <p:ph sz="quarter" idx="1"/>
          </p:nvPr>
        </p:nvSpPr>
        <p:spPr/>
        <p:txBody>
          <a:bodyPr/>
          <a:lstStyle/>
          <a:p>
            <a:r>
              <a:rPr lang="fa-IR" dirty="0"/>
              <a:t>نتيجه بديهي سلب مالکيت از روستاييان و اخراج آنان به شهرها ايجاد طبقه پرولتاريا </a:t>
            </a:r>
            <a:r>
              <a:rPr lang="fa-IR" dirty="0" smtClean="0"/>
              <a:t>بود؛ طبقه اي بي چيز که اکنون در شهرها آواره و سرگردان بود.</a:t>
            </a:r>
            <a:endParaRPr lang="fa-IR" dirty="0"/>
          </a:p>
          <a:p>
            <a:r>
              <a:rPr lang="fa-IR" dirty="0" smtClean="0"/>
              <a:t>اقدام ديگري که به ظهور طبقه پرولتاريا کمک کرد قانونگذاري سفاکانه عليه ولگردي بود. قوانين مذکور با پدران طبقه کارگر کنوني که آواره شهرها شده بودند همچون تبهکاراني خودخواسته برخورد مي کرد.</a:t>
            </a:r>
          </a:p>
          <a:p>
            <a:r>
              <a:rPr lang="fa-IR" dirty="0" smtClean="0"/>
              <a:t>به گفته مارکس:</a:t>
            </a:r>
          </a:p>
          <a:p>
            <a:pPr lvl="1"/>
            <a:r>
              <a:rPr lang="fa-IR" dirty="0" smtClean="0"/>
              <a:t>بدين گونه توده هاي روستايي را که ابتدا از زمين شان سلب مالکيت کرده، از خانه هاي خود بيرون رانده و به ولگردي کشانده بودند، اکنون با قانون هايي به شدت ارعاب آور به ضرب شلاق و داغ و درفش و شکنجه به پذيرش انضباطي وادار کردند که براي نظام مزد بگيري ضرورت داشت. ص 789</a:t>
            </a:r>
          </a:p>
        </p:txBody>
      </p:sp>
    </p:spTree>
    <p:extLst>
      <p:ext uri="{BB962C8B-B14F-4D97-AF65-F5344CB8AC3E}">
        <p14:creationId xmlns:p14="http://schemas.microsoft.com/office/powerpoint/2010/main" val="250433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ظهور </a:t>
            </a:r>
            <a:r>
              <a:rPr lang="fa-IR" dirty="0" smtClean="0"/>
              <a:t>پرولتاريا -2</a:t>
            </a:r>
            <a:endParaRPr lang="fa-IR" dirty="0"/>
          </a:p>
        </p:txBody>
      </p:sp>
      <p:sp>
        <p:nvSpPr>
          <p:cNvPr id="3" name="Content Placeholder 2"/>
          <p:cNvSpPr>
            <a:spLocks noGrp="1"/>
          </p:cNvSpPr>
          <p:nvPr>
            <p:ph sz="quarter" idx="1"/>
          </p:nvPr>
        </p:nvSpPr>
        <p:spPr/>
        <p:txBody>
          <a:bodyPr/>
          <a:lstStyle/>
          <a:p>
            <a:r>
              <a:rPr lang="fa-IR" dirty="0"/>
              <a:t>نکته جالب ديگر وضع قوانين محدود کننده حداکثر دستمزد </a:t>
            </a:r>
            <a:r>
              <a:rPr lang="fa-IR" dirty="0" smtClean="0"/>
              <a:t>بود. پرداخت مزدهاي بالاتر از مزد مقرر در آيين نامه ممنوع بود و کيفر زندان داشت. البته گرفتن مزدهاي بالاتر با مجازات بيشتري روبرو بود تا دادن آنها.</a:t>
            </a:r>
          </a:p>
          <a:p>
            <a:r>
              <a:rPr lang="fa-IR" dirty="0" smtClean="0"/>
              <a:t>به علاوه از سده چهاردهم تا 1825 يعني سالي که قوانين ضد اتحاديه ها لغو شد با اتحاديه هاي کارگري چون جنايتي عظيم برخورد مي شد.</a:t>
            </a:r>
          </a:p>
          <a:p>
            <a:r>
              <a:rPr lang="fa-IR" dirty="0" smtClean="0"/>
              <a:t>تحولات مذکور نه تنها نيروي کار لازم براي مانوفاکتورها و کارخانجات سرمايه داري را فراهم آورد بلکه بازار بزرگي را نيز براي محصولات آن ايجاد کرد.</a:t>
            </a:r>
            <a:endParaRPr lang="fa-IR" dirty="0"/>
          </a:p>
          <a:p>
            <a:endParaRPr lang="fa-IR" dirty="0"/>
          </a:p>
        </p:txBody>
      </p:sp>
    </p:spTree>
    <p:extLst>
      <p:ext uri="{BB962C8B-B14F-4D97-AF65-F5344CB8AC3E}">
        <p14:creationId xmlns:p14="http://schemas.microsoft.com/office/powerpoint/2010/main" val="191564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در تکوين بورژوازي صنعتي</a:t>
            </a:r>
            <a:endParaRPr lang="fa-IR" dirty="0"/>
          </a:p>
        </p:txBody>
      </p:sp>
      <p:sp>
        <p:nvSpPr>
          <p:cNvPr id="3" name="Content Placeholder 2"/>
          <p:cNvSpPr>
            <a:spLocks noGrp="1"/>
          </p:cNvSpPr>
          <p:nvPr>
            <p:ph sz="quarter" idx="1"/>
          </p:nvPr>
        </p:nvSpPr>
        <p:spPr/>
        <p:txBody>
          <a:bodyPr/>
          <a:lstStyle/>
          <a:p>
            <a:r>
              <a:rPr lang="fa-IR" sz="2900" dirty="0" smtClean="0"/>
              <a:t>امتيازات انحصاري پادشاه به برخي تجار: </a:t>
            </a:r>
          </a:p>
          <a:p>
            <a:pPr lvl="1"/>
            <a:r>
              <a:rPr lang="fa-IR" sz="2600" dirty="0" smtClean="0"/>
              <a:t>که منجر به ظهور طبقه اي تجار عمده شد.</a:t>
            </a:r>
          </a:p>
          <a:p>
            <a:pPr lvl="1"/>
            <a:r>
              <a:rPr lang="fa-IR" sz="2600" dirty="0" smtClean="0"/>
              <a:t>اين افراد به خاطر مجوزهاي انحصاري توانستند رابطه مبادله را به نفع خود تغيير دهند. </a:t>
            </a:r>
          </a:p>
          <a:p>
            <a:pPr lvl="1"/>
            <a:r>
              <a:rPr lang="fa-IR" sz="2600" dirty="0" smtClean="0"/>
              <a:t>به تدريج قدرت اداره شهرهاي مهم نيز به اين افراد انتقال يافت. </a:t>
            </a:r>
          </a:p>
          <a:p>
            <a:pPr lvl="1"/>
            <a:r>
              <a:rPr lang="fa-IR" sz="2600" dirty="0" smtClean="0"/>
              <a:t>در گام بعد انحصار خريدو فروش کالاهاي صنعتي به دست همين افراد افتاد و صنعت منقاد سوداگران عمده شد. </a:t>
            </a:r>
          </a:p>
          <a:p>
            <a:pPr lvl="1"/>
            <a:r>
              <a:rPr lang="fa-IR" sz="2600" dirty="0" smtClean="0"/>
              <a:t>صنعت گران محلي به معاملات خرده فروشي در محل خود محدود شدند. </a:t>
            </a:r>
          </a:p>
          <a:p>
            <a:pPr lvl="1"/>
            <a:r>
              <a:rPr lang="fa-IR" sz="2600" dirty="0" smtClean="0"/>
              <a:t>سوداگران عمده در قرون پانزدهم و شانزدهم توانستند امتياز انحصاري تجارت خارجي را به دست آوردند. تاسيس کمپاني هند شرقي در 1600 و اعطاي منشور انحصاري و ابدي به آن در سال 1605 به دست جيمز اول از اين نمونه بود.</a:t>
            </a:r>
          </a:p>
        </p:txBody>
      </p:sp>
    </p:spTree>
    <p:extLst>
      <p:ext uri="{BB962C8B-B14F-4D97-AF65-F5344CB8AC3E}">
        <p14:creationId xmlns:p14="http://schemas.microsoft.com/office/powerpoint/2010/main" val="306617454"/>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19656</TotalTime>
  <Words>1447</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Custom Design</vt:lpstr>
      <vt:lpstr>Civic</vt:lpstr>
      <vt:lpstr>1_Custom Design</vt:lpstr>
      <vt:lpstr>نظام هاي اقتصادي</vt:lpstr>
      <vt:lpstr>سرمايه داري از چه زماني ظهور کرد؟</vt:lpstr>
      <vt:lpstr>لوازم انباشت اوليه</vt:lpstr>
      <vt:lpstr>افول فئوداليسم و پيدايش شهرها</vt:lpstr>
      <vt:lpstr>مناسبات اقتصادي شهرهاي نوظهور</vt:lpstr>
      <vt:lpstr>سلب مالکيت روستاييان از ملک و زمين</vt:lpstr>
      <vt:lpstr>ظهور پرولتاريا</vt:lpstr>
      <vt:lpstr>ظهور پرولتاريا -2</vt:lpstr>
      <vt:lpstr>عوامل موثر در تکوين بورژوازي صنعتي</vt:lpstr>
      <vt:lpstr>عوامل موثر بر تکوين بورژوازي صنعتي -2</vt:lpstr>
      <vt:lpstr>انقلاب صنعتی و تکامل سرمایه داری</vt:lpstr>
      <vt:lpstr>انقلاب صنعتی و تکامل سرمایه داری-2</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4sharifzadeh</cp:lastModifiedBy>
  <cp:revision>903</cp:revision>
  <dcterms:created xsi:type="dcterms:W3CDTF">2009-01-13T09:50:30Z</dcterms:created>
  <dcterms:modified xsi:type="dcterms:W3CDTF">2013-11-10T11:14:57Z</dcterms:modified>
</cp:coreProperties>
</file>