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
  </p:notesMasterIdLst>
  <p:sldIdLst>
    <p:sldId id="256" r:id="rId2"/>
    <p:sldId id="268" r:id="rId3"/>
    <p:sldId id="257" r:id="rId4"/>
    <p:sldId id="258" r:id="rId5"/>
    <p:sldId id="259" r:id="rId6"/>
    <p:sldId id="260" r:id="rId7"/>
    <p:sldId id="261" r:id="rId8"/>
    <p:sldId id="266" r:id="rId9"/>
    <p:sldId id="262" r:id="rId10"/>
    <p:sldId id="263" r:id="rId11"/>
    <p:sldId id="264"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0C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667688-FA59-4B18-9957-C9D2DFD9F8A9}" type="datetimeFigureOut">
              <a:rPr lang="en-US" smtClean="0"/>
              <a:t>4/23/2016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DE7D6E-AF33-4D1C-AADC-D5079F88FBA9}" type="slidenum">
              <a:rPr lang="en-US" smtClean="0"/>
              <a:t>‹#›</a:t>
            </a:fld>
            <a:endParaRPr lang="en-US"/>
          </a:p>
        </p:txBody>
      </p:sp>
    </p:spTree>
    <p:extLst>
      <p:ext uri="{BB962C8B-B14F-4D97-AF65-F5344CB8AC3E}">
        <p14:creationId xmlns:p14="http://schemas.microsoft.com/office/powerpoint/2010/main" val="3357414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DE7D6E-AF33-4D1C-AADC-D5079F88FBA9}" type="slidenum">
              <a:rPr lang="en-US" smtClean="0"/>
              <a:t>5</a:t>
            </a:fld>
            <a:endParaRPr lang="en-US"/>
          </a:p>
        </p:txBody>
      </p:sp>
    </p:spTree>
    <p:extLst>
      <p:ext uri="{BB962C8B-B14F-4D97-AF65-F5344CB8AC3E}">
        <p14:creationId xmlns:p14="http://schemas.microsoft.com/office/powerpoint/2010/main" val="930281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3468F14-EE6E-4BBA-A02E-4352E9F9A0FD}" type="datetimeFigureOut">
              <a:rPr lang="en-US" smtClean="0"/>
              <a:t>4/23/2016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34C43FD-D78F-4D12-9B6B-8EFD2EFFF4B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468F14-EE6E-4BBA-A02E-4352E9F9A0FD}" type="datetimeFigureOut">
              <a:rPr lang="en-US" smtClean="0"/>
              <a:t>4/23/2016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4C43FD-D78F-4D12-9B6B-8EFD2EFFF4B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3468F14-EE6E-4BBA-A02E-4352E9F9A0FD}" type="datetimeFigureOut">
              <a:rPr lang="en-US" smtClean="0"/>
              <a:t>4/23/2016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4C43FD-D78F-4D12-9B6B-8EFD2EFFF4B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3468F14-EE6E-4BBA-A02E-4352E9F9A0FD}" type="datetimeFigureOut">
              <a:rPr lang="en-US" smtClean="0"/>
              <a:t>4/23/2016</a:t>
            </a:fld>
            <a:endParaRPr lang="en-US"/>
          </a:p>
        </p:txBody>
      </p:sp>
      <p:sp>
        <p:nvSpPr>
          <p:cNvPr id="9" name="Slide Number Placeholder 8"/>
          <p:cNvSpPr>
            <a:spLocks noGrp="1"/>
          </p:cNvSpPr>
          <p:nvPr>
            <p:ph type="sldNum" sz="quarter" idx="15"/>
          </p:nvPr>
        </p:nvSpPr>
        <p:spPr/>
        <p:txBody>
          <a:bodyPr rtlCol="0"/>
          <a:lstStyle/>
          <a:p>
            <a:fld id="{134C43FD-D78F-4D12-9B6B-8EFD2EFFF4BB}"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3468F14-EE6E-4BBA-A02E-4352E9F9A0FD}" type="datetimeFigureOut">
              <a:rPr lang="en-US" smtClean="0"/>
              <a:t>4/23/2016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34C43FD-D78F-4D12-9B6B-8EFD2EFFF4B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3468F14-EE6E-4BBA-A02E-4352E9F9A0FD}" type="datetimeFigureOut">
              <a:rPr lang="en-US" smtClean="0"/>
              <a:t>4/23/2016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4C43FD-D78F-4D12-9B6B-8EFD2EFFF4BB}"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3468F14-EE6E-4BBA-A02E-4352E9F9A0FD}" type="datetimeFigureOut">
              <a:rPr lang="en-US" smtClean="0"/>
              <a:t>4/23/2016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4C43FD-D78F-4D12-9B6B-8EFD2EFFF4BB}"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3468F14-EE6E-4BBA-A02E-4352E9F9A0FD}" type="datetimeFigureOut">
              <a:rPr lang="en-US" smtClean="0"/>
              <a:t>4/23/2016</a:t>
            </a:fld>
            <a:endParaRPr lang="en-US"/>
          </a:p>
        </p:txBody>
      </p:sp>
      <p:sp>
        <p:nvSpPr>
          <p:cNvPr id="7" name="Slide Number Placeholder 6"/>
          <p:cNvSpPr>
            <a:spLocks noGrp="1"/>
          </p:cNvSpPr>
          <p:nvPr>
            <p:ph type="sldNum" sz="quarter" idx="11"/>
          </p:nvPr>
        </p:nvSpPr>
        <p:spPr/>
        <p:txBody>
          <a:bodyPr rtlCol="0"/>
          <a:lstStyle/>
          <a:p>
            <a:fld id="{134C43FD-D78F-4D12-9B6B-8EFD2EFFF4BB}"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68F14-EE6E-4BBA-A02E-4352E9F9A0FD}" type="datetimeFigureOut">
              <a:rPr lang="en-US" smtClean="0"/>
              <a:t>4/23/2016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4C43FD-D78F-4D12-9B6B-8EFD2EFFF4B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3468F14-EE6E-4BBA-A02E-4352E9F9A0FD}" type="datetimeFigureOut">
              <a:rPr lang="en-US" smtClean="0"/>
              <a:t>4/23/2016</a:t>
            </a:fld>
            <a:endParaRPr lang="en-US"/>
          </a:p>
        </p:txBody>
      </p:sp>
      <p:sp>
        <p:nvSpPr>
          <p:cNvPr id="22" name="Slide Number Placeholder 21"/>
          <p:cNvSpPr>
            <a:spLocks noGrp="1"/>
          </p:cNvSpPr>
          <p:nvPr>
            <p:ph type="sldNum" sz="quarter" idx="15"/>
          </p:nvPr>
        </p:nvSpPr>
        <p:spPr/>
        <p:txBody>
          <a:bodyPr rtlCol="0"/>
          <a:lstStyle/>
          <a:p>
            <a:fld id="{134C43FD-D78F-4D12-9B6B-8EFD2EFFF4BB}"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3468F14-EE6E-4BBA-A02E-4352E9F9A0FD}" type="datetimeFigureOut">
              <a:rPr lang="en-US" smtClean="0"/>
              <a:t>4/23/2016</a:t>
            </a:fld>
            <a:endParaRPr lang="en-US"/>
          </a:p>
        </p:txBody>
      </p:sp>
      <p:sp>
        <p:nvSpPr>
          <p:cNvPr id="18" name="Slide Number Placeholder 17"/>
          <p:cNvSpPr>
            <a:spLocks noGrp="1"/>
          </p:cNvSpPr>
          <p:nvPr>
            <p:ph type="sldNum" sz="quarter" idx="11"/>
          </p:nvPr>
        </p:nvSpPr>
        <p:spPr/>
        <p:txBody>
          <a:bodyPr rtlCol="0"/>
          <a:lstStyle/>
          <a:p>
            <a:fld id="{134C43FD-D78F-4D12-9B6B-8EFD2EFFF4BB}"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68F14-EE6E-4BBA-A02E-4352E9F9A0FD}" type="datetimeFigureOut">
              <a:rPr lang="en-US" smtClean="0"/>
              <a:t>4/23/2016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34C43FD-D78F-4D12-9B6B-8EFD2EFFF4B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5536" y="260648"/>
            <a:ext cx="8229600" cy="6322714"/>
          </a:xfrm>
        </p:spPr>
        <p:txBody>
          <a:bodyPr>
            <a:normAutofit fontScale="90000"/>
          </a:bodyPr>
          <a:lstStyle/>
          <a:p>
            <a:pPr algn="r" rtl="1"/>
            <a:r>
              <a:rPr lang="ar-SA" sz="3600" b="1" dirty="0">
                <a:solidFill>
                  <a:schemeClr val="accent1">
                    <a:lumMod val="60000"/>
                    <a:lumOff val="40000"/>
                  </a:schemeClr>
                </a:solidFill>
              </a:rPr>
              <a:t>روش تدریس </a:t>
            </a:r>
            <a:r>
              <a:rPr lang="ar-SA" sz="3600" b="1" dirty="0" smtClean="0">
                <a:solidFill>
                  <a:schemeClr val="accent1">
                    <a:lumMod val="60000"/>
                    <a:lumOff val="40000"/>
                  </a:schemeClr>
                </a:solidFill>
              </a:rPr>
              <a:t>نمایشی</a:t>
            </a:r>
            <a:r>
              <a:rPr lang="en-US" sz="3600" b="1" dirty="0" smtClean="0">
                <a:solidFill>
                  <a:schemeClr val="accent1">
                    <a:lumMod val="60000"/>
                    <a:lumOff val="40000"/>
                  </a:schemeClr>
                </a:solidFill>
              </a:rPr>
              <a:t/>
            </a:r>
            <a:br>
              <a:rPr lang="en-US" sz="3600" b="1" dirty="0" smtClean="0">
                <a:solidFill>
                  <a:schemeClr val="accent1">
                    <a:lumMod val="60000"/>
                    <a:lumOff val="40000"/>
                  </a:schemeClr>
                </a:solidFill>
              </a:rPr>
            </a:br>
            <a:r>
              <a:rPr lang="en-US" sz="3600" b="1" dirty="0" smtClean="0">
                <a:solidFill>
                  <a:schemeClr val="accent1">
                    <a:lumMod val="60000"/>
                    <a:lumOff val="40000"/>
                  </a:schemeClr>
                </a:solidFill>
              </a:rPr>
              <a:t/>
            </a:r>
            <a:br>
              <a:rPr lang="en-US" sz="3600" b="1" dirty="0" smtClean="0">
                <a:solidFill>
                  <a:schemeClr val="accent1">
                    <a:lumMod val="60000"/>
                    <a:lumOff val="40000"/>
                  </a:schemeClr>
                </a:solidFill>
              </a:rPr>
            </a:br>
            <a:r>
              <a:rPr lang="en-US" sz="2800" dirty="0"/>
              <a:t/>
            </a:r>
            <a:br>
              <a:rPr lang="en-US" sz="2800" dirty="0"/>
            </a:br>
            <a:r>
              <a:rPr lang="ar-SA" sz="2700" dirty="0" smtClean="0">
                <a:latin typeface="Arial" pitchFamily="34" charset="0"/>
                <a:cs typeface="Arial" pitchFamily="34" charset="0"/>
              </a:rPr>
              <a:t>روش </a:t>
            </a:r>
            <a:r>
              <a:rPr lang="ar-SA" sz="2700" dirty="0">
                <a:latin typeface="Arial" pitchFamily="34" charset="0"/>
                <a:cs typeface="Arial" pitchFamily="34" charset="0"/>
              </a:rPr>
              <a:t>نمایش بر مشاهده و دیدن </a:t>
            </a:r>
            <a:r>
              <a:rPr lang="ar-SA" sz="2700" dirty="0" smtClean="0">
                <a:latin typeface="Arial" pitchFamily="34" charset="0"/>
                <a:cs typeface="Arial" pitchFamily="34" charset="0"/>
              </a:rPr>
              <a:t>اس</a:t>
            </a:r>
            <a:r>
              <a:rPr lang="fa-IR" sz="2700" dirty="0" smtClean="0">
                <a:latin typeface="Arial" pitchFamily="34" charset="0"/>
                <a:cs typeface="Arial" pitchFamily="34" charset="0"/>
              </a:rPr>
              <a:t>ت</a:t>
            </a:r>
            <a:r>
              <a:rPr lang="ar-SA" sz="2700" dirty="0" smtClean="0">
                <a:latin typeface="Arial" pitchFamily="34" charset="0"/>
                <a:cs typeface="Arial" pitchFamily="34" charset="0"/>
              </a:rPr>
              <a:t>وار </a:t>
            </a:r>
            <a:r>
              <a:rPr lang="ar-SA" sz="2700" dirty="0">
                <a:latin typeface="Arial" pitchFamily="34" charset="0"/>
                <a:cs typeface="Arial" pitchFamily="34" charset="0"/>
              </a:rPr>
              <a:t>است. دراین روش، افراد مهارتهای خاصی را از طریق دیدن فرا می گیرند و معلم طرز کار برد وسیله ای یا چگونگی ساختن یک شیء را نشان می دهد.</a:t>
            </a:r>
            <a:r>
              <a:rPr lang="en-US" sz="2700" dirty="0">
                <a:latin typeface="Arial" pitchFamily="34" charset="0"/>
                <a:cs typeface="Arial" pitchFamily="34" charset="0"/>
              </a:rPr>
              <a:t/>
            </a:r>
            <a:br>
              <a:rPr lang="en-US" sz="2700" dirty="0">
                <a:latin typeface="Arial" pitchFamily="34" charset="0"/>
                <a:cs typeface="Arial" pitchFamily="34" charset="0"/>
              </a:rPr>
            </a:br>
            <a:r>
              <a:rPr lang="ar-SA" sz="2700" dirty="0">
                <a:latin typeface="Arial" pitchFamily="34" charset="0"/>
                <a:cs typeface="Arial" pitchFamily="34" charset="0"/>
              </a:rPr>
              <a:t>با استفاده از این روش، معلم می تواند مهارتی را به تعداد زیاد از شاگردان و در طی زمانی کوتاه ارائه دهد. مهمترین برتری این روش به کار گیری اشیاء  حقیقی و واقعی در آموزش است. البته این روش به تنهایی به کار نمی رود و معلم ضمن ارائه روش نمایشی، ناچار به استفاده از روش سخنرانی نیز استفاده می کند. از روش نمایشی برای درسهای که جنبه عملی و فنی دارند بیشتر می توان استفاده کرد. روش نمایشی ار چهار مرحله تشکیل شده </a:t>
            </a:r>
            <a:r>
              <a:rPr lang="ar-SA" sz="2700" dirty="0" smtClean="0">
                <a:latin typeface="Arial" pitchFamily="34" charset="0"/>
                <a:cs typeface="Arial" pitchFamily="34" charset="0"/>
              </a:rPr>
              <a:t>است</a:t>
            </a:r>
            <a:r>
              <a:rPr lang="fa-IR" sz="2700" dirty="0" smtClean="0">
                <a:latin typeface="Arial" pitchFamily="34" charset="0"/>
                <a:cs typeface="Arial" pitchFamily="34" charset="0"/>
              </a:rPr>
              <a:t>.</a:t>
            </a:r>
            <a:r>
              <a:rPr lang="en-US" sz="2700" dirty="0" smtClean="0">
                <a:latin typeface="Arial" pitchFamily="34" charset="0"/>
                <a:cs typeface="Arial" pitchFamily="34" charset="0"/>
              </a:rPr>
              <a:t/>
            </a:r>
            <a:br>
              <a:rPr lang="en-US" sz="2700" dirty="0" smtClean="0">
                <a:latin typeface="Arial" pitchFamily="34" charset="0"/>
                <a:cs typeface="Arial" pitchFamily="34" charset="0"/>
              </a:rPr>
            </a:br>
            <a:r>
              <a:rPr lang="en-US" sz="2700" dirty="0" smtClean="0">
                <a:latin typeface="Arial" pitchFamily="34" charset="0"/>
                <a:cs typeface="Arial" pitchFamily="34" charset="0"/>
              </a:rPr>
              <a:t/>
            </a:r>
            <a:br>
              <a:rPr lang="en-US" sz="2700" dirty="0" smtClean="0">
                <a:latin typeface="Arial" pitchFamily="34" charset="0"/>
                <a:cs typeface="Arial" pitchFamily="34" charset="0"/>
              </a:rPr>
            </a:br>
            <a:r>
              <a:rPr lang="en-US" sz="2700" dirty="0">
                <a:latin typeface="Arial" pitchFamily="34" charset="0"/>
                <a:cs typeface="Arial" pitchFamily="34" charset="0"/>
              </a:rPr>
              <a:t/>
            </a:r>
            <a:br>
              <a:rPr lang="en-US" sz="2700" dirty="0">
                <a:latin typeface="Arial" pitchFamily="34" charset="0"/>
                <a:cs typeface="Arial" pitchFamily="34" charset="0"/>
              </a:rPr>
            </a:br>
            <a:endParaRPr lang="en-US" sz="2700" dirty="0">
              <a:latin typeface="Arial" pitchFamily="34" charset="0"/>
              <a:cs typeface="Arial" pitchFamily="34" charset="0"/>
            </a:endParaRPr>
          </a:p>
        </p:txBody>
      </p:sp>
    </p:spTree>
    <p:extLst>
      <p:ext uri="{BB962C8B-B14F-4D97-AF65-F5344CB8AC3E}">
        <p14:creationId xmlns:p14="http://schemas.microsoft.com/office/powerpoint/2010/main" val="3340239361"/>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lgn="r"/>
            <a:r>
              <a:rPr lang="fa-IR" sz="3200" b="1" dirty="0" smtClean="0">
                <a:solidFill>
                  <a:schemeClr val="accent3">
                    <a:lumMod val="60000"/>
                    <a:lumOff val="40000"/>
                  </a:schemeClr>
                </a:solidFill>
                <a:latin typeface="Arial" pitchFamily="34" charset="0"/>
                <a:cs typeface="Arial" pitchFamily="34" charset="0"/>
              </a:rPr>
              <a:t>مزایا و معایب روش نمایشی</a:t>
            </a:r>
            <a:endParaRPr lang="en-US" sz="3200" b="1" dirty="0">
              <a:solidFill>
                <a:schemeClr val="accent3">
                  <a:lumMod val="60000"/>
                  <a:lumOff val="40000"/>
                </a:schemeClr>
              </a:solidFill>
              <a:latin typeface="Arial" pitchFamily="34" charset="0"/>
              <a:cs typeface="Arial" pitchFamily="34" charset="0"/>
            </a:endParaRPr>
          </a:p>
        </p:txBody>
      </p:sp>
      <p:sp>
        <p:nvSpPr>
          <p:cNvPr id="4" name="Content Placeholder 3"/>
          <p:cNvSpPr>
            <a:spLocks noGrp="1"/>
          </p:cNvSpPr>
          <p:nvPr>
            <p:ph sz="quarter" idx="1"/>
          </p:nvPr>
        </p:nvSpPr>
        <p:spPr>
          <a:xfrm>
            <a:off x="1691680" y="1628800"/>
            <a:ext cx="6233120" cy="4845152"/>
          </a:xfrm>
        </p:spPr>
        <p:txBody>
          <a:bodyPr>
            <a:normAutofit/>
          </a:bodyPr>
          <a:lstStyle/>
          <a:p>
            <a:pPr marL="0" indent="0" algn="r" rtl="1">
              <a:buNone/>
            </a:pPr>
            <a:r>
              <a:rPr lang="fa-IR" sz="3200" b="1" dirty="0" smtClean="0">
                <a:solidFill>
                  <a:schemeClr val="accent3">
                    <a:lumMod val="60000"/>
                    <a:lumOff val="40000"/>
                  </a:schemeClr>
                </a:solidFill>
                <a:latin typeface="Arial" pitchFamily="34" charset="0"/>
                <a:cs typeface="Arial" pitchFamily="34" charset="0"/>
              </a:rPr>
              <a:t>مزایا:</a:t>
            </a:r>
          </a:p>
          <a:p>
            <a:pPr marL="0" indent="0" algn="r" rtl="1">
              <a:buNone/>
            </a:pPr>
            <a:r>
              <a:rPr lang="fa-IR" sz="3200" dirty="0" smtClean="0">
                <a:latin typeface="Arial" pitchFamily="34" charset="0"/>
                <a:cs typeface="2  Mitra" pitchFamily="2" charset="-78"/>
              </a:rPr>
              <a:t>1-ی</a:t>
            </a:r>
            <a:r>
              <a:rPr lang="ar-SA" sz="3200" dirty="0" smtClean="0">
                <a:latin typeface="Arial" pitchFamily="34" charset="0"/>
                <a:cs typeface="2  Mitra" pitchFamily="2" charset="-78"/>
              </a:rPr>
              <a:t>ادگیری </a:t>
            </a:r>
            <a:r>
              <a:rPr lang="ar-SA" sz="3200" dirty="0">
                <a:latin typeface="Arial" pitchFamily="34" charset="0"/>
                <a:cs typeface="2  Mitra" pitchFamily="2" charset="-78"/>
              </a:rPr>
              <a:t>آسان و عینی و </a:t>
            </a:r>
            <a:r>
              <a:rPr lang="ar-SA" sz="3200" dirty="0" smtClean="0">
                <a:latin typeface="Arial" pitchFamily="34" charset="0"/>
                <a:cs typeface="2  Mitra" pitchFamily="2" charset="-78"/>
              </a:rPr>
              <a:t>مصور</a:t>
            </a:r>
            <a:endParaRPr lang="en-US" sz="3200" dirty="0">
              <a:latin typeface="Arial" pitchFamily="34" charset="0"/>
              <a:cs typeface="2  Mitra" pitchFamily="2" charset="-78"/>
            </a:endParaRPr>
          </a:p>
          <a:p>
            <a:pPr marL="0" indent="0" algn="r" rtl="1">
              <a:buNone/>
            </a:pPr>
            <a:r>
              <a:rPr lang="ar-SA" sz="3200" dirty="0">
                <a:latin typeface="Arial" pitchFamily="34" charset="0"/>
                <a:cs typeface="2  Mitra" pitchFamily="2" charset="-78"/>
              </a:rPr>
              <a:t>2- </a:t>
            </a:r>
            <a:r>
              <a:rPr lang="ar-SA" sz="3200" dirty="0" smtClean="0">
                <a:latin typeface="Arial" pitchFamily="34" charset="0"/>
                <a:cs typeface="2  Mitra" pitchFamily="2" charset="-78"/>
              </a:rPr>
              <a:t>لمس </a:t>
            </a:r>
            <a:r>
              <a:rPr lang="ar-SA" sz="3200" dirty="0">
                <a:latin typeface="Arial" pitchFamily="34" charset="0"/>
                <a:cs typeface="2  Mitra" pitchFamily="2" charset="-78"/>
              </a:rPr>
              <a:t>واقعیت توسط فراگیر و درک حقیقی</a:t>
            </a:r>
            <a:endParaRPr lang="en-US" sz="3200" dirty="0">
              <a:latin typeface="Arial" pitchFamily="34" charset="0"/>
              <a:cs typeface="2  Mitra" pitchFamily="2" charset="-78"/>
            </a:endParaRPr>
          </a:p>
          <a:p>
            <a:pPr marL="0" indent="0" algn="r" rtl="1">
              <a:buNone/>
            </a:pPr>
            <a:r>
              <a:rPr lang="ar-SA" sz="3200" dirty="0">
                <a:latin typeface="Arial" pitchFamily="34" charset="0"/>
                <a:cs typeface="2  Mitra" pitchFamily="2" charset="-78"/>
              </a:rPr>
              <a:t>3- </a:t>
            </a:r>
            <a:r>
              <a:rPr lang="ar-SA" sz="3200" dirty="0" smtClean="0">
                <a:latin typeface="Arial" pitchFamily="34" charset="0"/>
                <a:cs typeface="2  Mitra" pitchFamily="2" charset="-78"/>
              </a:rPr>
              <a:t>امکان </a:t>
            </a:r>
            <a:r>
              <a:rPr lang="ar-SA" sz="3200" dirty="0">
                <a:latin typeface="Arial" pitchFamily="34" charset="0"/>
                <a:cs typeface="2  Mitra" pitchFamily="2" charset="-78"/>
              </a:rPr>
              <a:t>ارزشیابی و بررسی مهارت های عملی فراگیران</a:t>
            </a:r>
            <a:endParaRPr lang="en-US" sz="3200" dirty="0">
              <a:latin typeface="Arial" pitchFamily="34" charset="0"/>
              <a:cs typeface="2  Mitra" pitchFamily="2" charset="-78"/>
            </a:endParaRPr>
          </a:p>
          <a:p>
            <a:pPr marL="0" indent="0" algn="r" rtl="1">
              <a:buNone/>
            </a:pPr>
            <a:r>
              <a:rPr lang="ar-SA" sz="3200" dirty="0">
                <a:latin typeface="Arial" pitchFamily="34" charset="0"/>
                <a:cs typeface="2  Mitra" pitchFamily="2" charset="-78"/>
              </a:rPr>
              <a:t>4- </a:t>
            </a:r>
            <a:r>
              <a:rPr lang="ar-SA" sz="3200" dirty="0" smtClean="0">
                <a:latin typeface="Arial" pitchFamily="34" charset="0"/>
                <a:cs typeface="2  Mitra" pitchFamily="2" charset="-78"/>
              </a:rPr>
              <a:t>امکان </a:t>
            </a:r>
            <a:r>
              <a:rPr lang="ar-SA" sz="3200" dirty="0">
                <a:latin typeface="Arial" pitchFamily="34" charset="0"/>
                <a:cs typeface="2  Mitra" pitchFamily="2" charset="-78"/>
              </a:rPr>
              <a:t>تکرار و تمرین توسط فراگیران</a:t>
            </a:r>
            <a:endParaRPr lang="en-US" sz="3200" dirty="0">
              <a:latin typeface="Arial" pitchFamily="34" charset="0"/>
              <a:cs typeface="2  Mitra" pitchFamily="2" charset="-78"/>
            </a:endParaRPr>
          </a:p>
          <a:p>
            <a:pPr marL="0" indent="0" algn="r">
              <a:buNone/>
            </a:pPr>
            <a:r>
              <a:rPr lang="ar-SA" sz="3200" dirty="0">
                <a:latin typeface="Arial" pitchFamily="34" charset="0"/>
                <a:cs typeface="2  Mitra" pitchFamily="2" charset="-78"/>
              </a:rPr>
              <a:t>5- </a:t>
            </a:r>
            <a:r>
              <a:rPr lang="ar-SA" sz="3200" dirty="0" smtClean="0">
                <a:latin typeface="Arial" pitchFamily="34" charset="0"/>
                <a:cs typeface="2  Mitra" pitchFamily="2" charset="-78"/>
              </a:rPr>
              <a:t>ایجاد </a:t>
            </a:r>
            <a:r>
              <a:rPr lang="ar-SA" sz="3200" dirty="0">
                <a:latin typeface="Arial" pitchFamily="34" charset="0"/>
                <a:cs typeface="2  Mitra" pitchFamily="2" charset="-78"/>
              </a:rPr>
              <a:t>فرصت برای فراگیری به منظور شرکت در یادگیری</a:t>
            </a:r>
            <a:endParaRPr lang="en-US" sz="3200" dirty="0">
              <a:latin typeface="Arial" pitchFamily="34" charset="0"/>
              <a:cs typeface="2  Mitra" pitchFamily="2" charset="-78"/>
            </a:endParaRPr>
          </a:p>
        </p:txBody>
      </p:sp>
    </p:spTree>
    <p:extLst>
      <p:ext uri="{BB962C8B-B14F-4D97-AF65-F5344CB8AC3E}">
        <p14:creationId xmlns:p14="http://schemas.microsoft.com/office/powerpoint/2010/main" val="614403988"/>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b="1" dirty="0">
                <a:solidFill>
                  <a:schemeClr val="accent3">
                    <a:lumMod val="60000"/>
                    <a:lumOff val="40000"/>
                  </a:schemeClr>
                </a:solidFill>
                <a:latin typeface="Arial" pitchFamily="34" charset="0"/>
                <a:cs typeface="Arial" pitchFamily="34" charset="0"/>
              </a:rPr>
              <a:t>:</a:t>
            </a:r>
            <a:r>
              <a:rPr lang="fa-IR" sz="3200" b="1" dirty="0" smtClean="0">
                <a:solidFill>
                  <a:schemeClr val="accent3">
                    <a:lumMod val="60000"/>
                    <a:lumOff val="40000"/>
                  </a:schemeClr>
                </a:solidFill>
                <a:latin typeface="Arial" pitchFamily="34" charset="0"/>
                <a:cs typeface="Arial" pitchFamily="34" charset="0"/>
              </a:rPr>
              <a:t>معایب </a:t>
            </a:r>
            <a:endParaRPr lang="en-US" sz="3200" b="1" dirty="0">
              <a:solidFill>
                <a:schemeClr val="accent3">
                  <a:lumMod val="60000"/>
                  <a:lumOff val="40000"/>
                </a:schemeClr>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0" indent="0" algn="r" rtl="1">
              <a:buNone/>
            </a:pPr>
            <a:r>
              <a:rPr lang="ar-SA" sz="3200" dirty="0">
                <a:cs typeface="2  Mitra" pitchFamily="2" charset="-78"/>
              </a:rPr>
              <a:t>1- </a:t>
            </a:r>
            <a:r>
              <a:rPr lang="ar-SA" sz="3200" dirty="0" smtClean="0">
                <a:cs typeface="2  Mitra" pitchFamily="2" charset="-78"/>
              </a:rPr>
              <a:t> </a:t>
            </a:r>
            <a:r>
              <a:rPr lang="ar-SA" sz="3200" dirty="0">
                <a:cs typeface="2  Mitra" pitchFamily="2" charset="-78"/>
              </a:rPr>
              <a:t>وقت گیر بودن</a:t>
            </a:r>
            <a:endParaRPr lang="en-US" sz="3200" dirty="0">
              <a:cs typeface="2  Mitra" pitchFamily="2" charset="-78"/>
            </a:endParaRPr>
          </a:p>
          <a:p>
            <a:pPr marL="0" indent="0" algn="r" rtl="1">
              <a:buNone/>
            </a:pPr>
            <a:r>
              <a:rPr lang="ar-SA" sz="3200" dirty="0">
                <a:cs typeface="2  Mitra" pitchFamily="2" charset="-78"/>
              </a:rPr>
              <a:t>2- </a:t>
            </a:r>
            <a:r>
              <a:rPr lang="ar-SA" sz="3200" dirty="0" smtClean="0">
                <a:cs typeface="2  Mitra" pitchFamily="2" charset="-78"/>
              </a:rPr>
              <a:t> </a:t>
            </a:r>
            <a:r>
              <a:rPr lang="ar-SA" sz="3200" dirty="0">
                <a:cs typeface="2  Mitra" pitchFamily="2" charset="-78"/>
              </a:rPr>
              <a:t>عدم درک صحیح فراگیران و </a:t>
            </a:r>
            <a:r>
              <a:rPr lang="ar-SA" sz="3200" dirty="0" smtClean="0">
                <a:cs typeface="2  Mitra" pitchFamily="2" charset="-78"/>
              </a:rPr>
              <a:t>ب</a:t>
            </a:r>
            <a:r>
              <a:rPr lang="fa-IR" sz="3200" dirty="0">
                <a:cs typeface="2  Mitra" pitchFamily="2" charset="-78"/>
              </a:rPr>
              <a:t>ر</a:t>
            </a:r>
            <a:r>
              <a:rPr lang="ar-SA" sz="3200" dirty="0" smtClean="0">
                <a:cs typeface="2  Mitra" pitchFamily="2" charset="-78"/>
              </a:rPr>
              <a:t>داشت </a:t>
            </a:r>
            <a:r>
              <a:rPr lang="ar-SA" sz="3200" dirty="0">
                <a:cs typeface="2  Mitra" pitchFamily="2" charset="-78"/>
              </a:rPr>
              <a:t>غلط</a:t>
            </a:r>
            <a:endParaRPr lang="en-US" sz="3200" dirty="0">
              <a:cs typeface="2  Mitra" pitchFamily="2" charset="-78"/>
            </a:endParaRPr>
          </a:p>
          <a:p>
            <a:pPr marL="0" indent="0" algn="r" rtl="1">
              <a:buNone/>
            </a:pPr>
            <a:r>
              <a:rPr lang="ar-SA" sz="3200" dirty="0">
                <a:cs typeface="2  Mitra" pitchFamily="2" charset="-78"/>
              </a:rPr>
              <a:t>3- </a:t>
            </a:r>
            <a:r>
              <a:rPr lang="ar-SA" sz="3200" dirty="0" smtClean="0">
                <a:cs typeface="2  Mitra" pitchFamily="2" charset="-78"/>
              </a:rPr>
              <a:t> </a:t>
            </a:r>
            <a:r>
              <a:rPr lang="ar-SA" sz="3200" dirty="0">
                <a:cs typeface="2  Mitra" pitchFamily="2" charset="-78"/>
              </a:rPr>
              <a:t>احتمال یادگیری اشتباه در صورت اجرای غیر اصولی و صحیح توسط مربی</a:t>
            </a:r>
            <a:endParaRPr lang="en-US" sz="3200" dirty="0">
              <a:cs typeface="2  Mitra" pitchFamily="2" charset="-78"/>
            </a:endParaRPr>
          </a:p>
          <a:p>
            <a:pPr marL="0" indent="0" algn="r" rtl="1">
              <a:buNone/>
            </a:pPr>
            <a:r>
              <a:rPr lang="ar-SA" sz="3200" dirty="0">
                <a:cs typeface="2  Mitra" pitchFamily="2" charset="-78"/>
              </a:rPr>
              <a:t>4- </a:t>
            </a:r>
            <a:r>
              <a:rPr lang="ar-SA" sz="3200" dirty="0" smtClean="0">
                <a:cs typeface="2  Mitra" pitchFamily="2" charset="-78"/>
              </a:rPr>
              <a:t> </a:t>
            </a:r>
            <a:r>
              <a:rPr lang="ar-SA" sz="3200" dirty="0">
                <a:cs typeface="2  Mitra" pitchFamily="2" charset="-78"/>
              </a:rPr>
              <a:t>اگر تعداد فراگیران زیاد باشد احتمال رویت دقیق نمایش برای همه مهیا نمی باشد</a:t>
            </a:r>
            <a:endParaRPr lang="en-US" sz="3200" dirty="0">
              <a:cs typeface="2  Mitra" pitchFamily="2" charset="-78"/>
            </a:endParaRPr>
          </a:p>
          <a:p>
            <a:pPr marL="0" indent="0" algn="r" rtl="1">
              <a:buNone/>
            </a:pPr>
            <a:r>
              <a:rPr lang="ar-SA" sz="3200" dirty="0">
                <a:cs typeface="2  Mitra" pitchFamily="2" charset="-78"/>
              </a:rPr>
              <a:t>5- </a:t>
            </a:r>
            <a:r>
              <a:rPr lang="ar-SA" sz="3200" dirty="0" smtClean="0">
                <a:cs typeface="2  Mitra" pitchFamily="2" charset="-78"/>
              </a:rPr>
              <a:t> </a:t>
            </a:r>
            <a:r>
              <a:rPr lang="ar-SA" sz="3200" dirty="0">
                <a:cs typeface="2  Mitra" pitchFamily="2" charset="-78"/>
              </a:rPr>
              <a:t>ممکن فراگیر ارتباط بین نمایش و اهداف یادگیری را درک نکند</a:t>
            </a:r>
            <a:endParaRPr lang="en-US" sz="3200" dirty="0">
              <a:cs typeface="2  Mitra" pitchFamily="2" charset="-78"/>
            </a:endParaRPr>
          </a:p>
          <a:p>
            <a:pPr marL="0" indent="0" algn="r">
              <a:buNone/>
            </a:pPr>
            <a:endParaRPr lang="en-US" sz="3200" dirty="0">
              <a:cs typeface="2  Mitra" pitchFamily="2" charset="-78"/>
            </a:endParaRPr>
          </a:p>
        </p:txBody>
      </p:sp>
    </p:spTree>
    <p:extLst>
      <p:ext uri="{BB962C8B-B14F-4D97-AF65-F5344CB8AC3E}">
        <p14:creationId xmlns:p14="http://schemas.microsoft.com/office/powerpoint/2010/main" val="104006389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val="2240272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sz="3200" b="1" dirty="0" smtClean="0">
                <a:solidFill>
                  <a:schemeClr val="accent1">
                    <a:lumMod val="75000"/>
                  </a:schemeClr>
                </a:solidFill>
                <a:cs typeface="B Nazanin" pitchFamily="2" charset="-78"/>
              </a:rPr>
              <a:t>انواع نمایش:</a:t>
            </a:r>
            <a:endParaRPr lang="en-US" sz="3200" b="1" dirty="0">
              <a:solidFill>
                <a:schemeClr val="accent1">
                  <a:lumMod val="75000"/>
                </a:schemeClr>
              </a:solidFill>
              <a:cs typeface="B Nazanin" pitchFamily="2" charset="-78"/>
            </a:endParaRPr>
          </a:p>
        </p:txBody>
      </p:sp>
      <p:sp>
        <p:nvSpPr>
          <p:cNvPr id="4" name="Content Placeholder 3"/>
          <p:cNvSpPr>
            <a:spLocks noGrp="1"/>
          </p:cNvSpPr>
          <p:nvPr>
            <p:ph sz="quarter" idx="1"/>
          </p:nvPr>
        </p:nvSpPr>
        <p:spPr/>
        <p:txBody>
          <a:bodyPr>
            <a:normAutofit/>
          </a:bodyPr>
          <a:lstStyle/>
          <a:p>
            <a:pPr marL="0" indent="0" algn="r">
              <a:buNone/>
            </a:pPr>
            <a:r>
              <a:rPr lang="fa-IR" sz="3200" dirty="0" smtClean="0">
                <a:cs typeface="B Nazanin" pitchFamily="2" charset="-78"/>
              </a:rPr>
              <a:t>نقش آفرینی آزاد</a:t>
            </a:r>
          </a:p>
          <a:p>
            <a:pPr marL="0" indent="0" algn="r">
              <a:buNone/>
            </a:pPr>
            <a:r>
              <a:rPr lang="fa-IR" sz="3200" dirty="0" smtClean="0">
                <a:cs typeface="B Nazanin" pitchFamily="2" charset="-78"/>
              </a:rPr>
              <a:t>نمایش آزاد</a:t>
            </a:r>
          </a:p>
          <a:p>
            <a:pPr marL="0" indent="0" algn="r">
              <a:buNone/>
            </a:pPr>
            <a:r>
              <a:rPr lang="fa-IR" sz="3200" dirty="0" smtClean="0">
                <a:cs typeface="B Nazanin" pitchFamily="2" charset="-78"/>
              </a:rPr>
              <a:t>داستانی</a:t>
            </a:r>
          </a:p>
          <a:p>
            <a:pPr marL="0" indent="0" algn="r">
              <a:buNone/>
            </a:pPr>
            <a:r>
              <a:rPr lang="fa-IR" sz="3200" dirty="0" smtClean="0">
                <a:cs typeface="B Nazanin" pitchFamily="2" charset="-78"/>
              </a:rPr>
              <a:t>پانتومیم</a:t>
            </a:r>
            <a:endParaRPr lang="en-US" sz="3200" dirty="0">
              <a:cs typeface="B Nazanin" pitchFamily="2" charset="-78"/>
            </a:endParaRPr>
          </a:p>
        </p:txBody>
      </p:sp>
    </p:spTree>
    <p:extLst>
      <p:ext uri="{BB962C8B-B14F-4D97-AF65-F5344CB8AC3E}">
        <p14:creationId xmlns:p14="http://schemas.microsoft.com/office/powerpoint/2010/main" val="29524550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979712" y="476672"/>
            <a:ext cx="6858000" cy="6192688"/>
          </a:xfrm>
        </p:spPr>
        <p:txBody>
          <a:bodyPr/>
          <a:lstStyle/>
          <a:p>
            <a:r>
              <a:rPr lang="fa-IR" dirty="0" smtClean="0"/>
              <a:t> </a:t>
            </a:r>
            <a:endParaRPr lang="en-US" dirty="0"/>
          </a:p>
        </p:txBody>
      </p:sp>
      <p:sp>
        <p:nvSpPr>
          <p:cNvPr id="9" name="Subtitle 8"/>
          <p:cNvSpPr>
            <a:spLocks noGrp="1"/>
          </p:cNvSpPr>
          <p:nvPr>
            <p:ph type="subTitle" idx="1"/>
          </p:nvPr>
        </p:nvSpPr>
        <p:spPr>
          <a:xfrm>
            <a:off x="0" y="0"/>
            <a:ext cx="9144000" cy="6858000"/>
          </a:xfrm>
        </p:spPr>
        <p:txBody>
          <a:bodyPr>
            <a:normAutofit/>
          </a:bodyPr>
          <a:lstStyle/>
          <a:p>
            <a:pPr algn="r"/>
            <a:r>
              <a:rPr lang="fa-IR" sz="2800" dirty="0" smtClean="0">
                <a:solidFill>
                  <a:srgbClr val="FF0000"/>
                </a:solidFill>
                <a:latin typeface="Arial" pitchFamily="34" charset="0"/>
                <a:cs typeface="Arial" pitchFamily="34" charset="0"/>
              </a:rPr>
              <a:t>                        مراحل اجرای روش تدریس نمایشی:</a:t>
            </a:r>
          </a:p>
          <a:p>
            <a:pPr algn="r"/>
            <a:endParaRPr lang="en-US" sz="2800" dirty="0">
              <a:latin typeface="Arial" pitchFamily="34" charset="0"/>
              <a:cs typeface="Arial" pitchFamily="34" charset="0"/>
            </a:endParaRPr>
          </a:p>
        </p:txBody>
      </p:sp>
      <p:sp>
        <p:nvSpPr>
          <p:cNvPr id="10" name="Rectangle 9"/>
          <p:cNvSpPr/>
          <p:nvPr/>
        </p:nvSpPr>
        <p:spPr>
          <a:xfrm>
            <a:off x="5486412" y="980728"/>
            <a:ext cx="3096344" cy="1512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bg1">
                    <a:lumMod val="50000"/>
                  </a:schemeClr>
                </a:solidFill>
              </a:rPr>
              <a:t>1-مرحله آمادگی</a:t>
            </a:r>
            <a:endParaRPr lang="en-US" sz="2800" b="1" dirty="0">
              <a:solidFill>
                <a:schemeClr val="bg1">
                  <a:lumMod val="50000"/>
                </a:schemeClr>
              </a:solidFill>
            </a:endParaRPr>
          </a:p>
        </p:txBody>
      </p:sp>
      <p:sp>
        <p:nvSpPr>
          <p:cNvPr id="11" name="Rectangle 10"/>
          <p:cNvSpPr/>
          <p:nvPr/>
        </p:nvSpPr>
        <p:spPr>
          <a:xfrm>
            <a:off x="2123728" y="2492896"/>
            <a:ext cx="3096344" cy="1368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bg1">
                    <a:lumMod val="50000"/>
                  </a:schemeClr>
                </a:solidFill>
              </a:rPr>
              <a:t>2-مرحله توضیح</a:t>
            </a:r>
            <a:endParaRPr lang="en-US" sz="2800" b="1" dirty="0">
              <a:solidFill>
                <a:schemeClr val="bg1">
                  <a:lumMod val="50000"/>
                </a:schemeClr>
              </a:solidFill>
            </a:endParaRPr>
          </a:p>
        </p:txBody>
      </p:sp>
      <p:sp>
        <p:nvSpPr>
          <p:cNvPr id="12" name="Rectangle 11"/>
          <p:cNvSpPr/>
          <p:nvPr/>
        </p:nvSpPr>
        <p:spPr>
          <a:xfrm>
            <a:off x="5796136" y="3470684"/>
            <a:ext cx="3096344"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bg1">
                    <a:lumMod val="50000"/>
                  </a:schemeClr>
                </a:solidFill>
              </a:rPr>
              <a:t>3-مرحله نمایش</a:t>
            </a:r>
            <a:endParaRPr lang="en-US" sz="2800" b="1" dirty="0">
              <a:solidFill>
                <a:schemeClr val="bg1">
                  <a:lumMod val="50000"/>
                </a:schemeClr>
              </a:solidFill>
            </a:endParaRPr>
          </a:p>
        </p:txBody>
      </p:sp>
      <p:sp>
        <p:nvSpPr>
          <p:cNvPr id="13" name="Rectangle 12"/>
          <p:cNvSpPr/>
          <p:nvPr/>
        </p:nvSpPr>
        <p:spPr>
          <a:xfrm>
            <a:off x="2123728" y="5013176"/>
            <a:ext cx="338437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solidFill>
                  <a:schemeClr val="bg1">
                    <a:lumMod val="50000"/>
                  </a:schemeClr>
                </a:solidFill>
              </a:rPr>
              <a:t>4-مرحله تجربه و سنجش</a:t>
            </a:r>
            <a:endParaRPr lang="en-US" sz="2800" b="1" dirty="0">
              <a:solidFill>
                <a:schemeClr val="bg1">
                  <a:lumMod val="50000"/>
                </a:schemeClr>
              </a:solidFill>
            </a:endParaRPr>
          </a:p>
        </p:txBody>
      </p:sp>
    </p:spTree>
    <p:extLst>
      <p:ext uri="{BB962C8B-B14F-4D97-AF65-F5344CB8AC3E}">
        <p14:creationId xmlns:p14="http://schemas.microsoft.com/office/powerpoint/2010/main" val="19514956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404664"/>
            <a:ext cx="6552728" cy="720080"/>
          </a:xfrm>
        </p:spPr>
        <p:txBody>
          <a:bodyPr>
            <a:noAutofit/>
          </a:bodyPr>
          <a:lstStyle/>
          <a:p>
            <a:pPr algn="r"/>
            <a:r>
              <a:rPr lang="fa-IR" sz="3200" b="1" dirty="0" smtClean="0">
                <a:solidFill>
                  <a:schemeClr val="accent1">
                    <a:lumMod val="60000"/>
                    <a:lumOff val="40000"/>
                  </a:schemeClr>
                </a:solidFill>
                <a:latin typeface="Arial" pitchFamily="34" charset="0"/>
                <a:cs typeface="Arial" pitchFamily="34" charset="0"/>
              </a:rPr>
              <a:t>مرحله آمادگی:</a:t>
            </a:r>
            <a:br>
              <a:rPr lang="fa-IR" sz="3200" b="1" dirty="0" smtClean="0">
                <a:solidFill>
                  <a:schemeClr val="accent1">
                    <a:lumMod val="60000"/>
                    <a:lumOff val="40000"/>
                  </a:schemeClr>
                </a:solidFill>
                <a:latin typeface="Arial" pitchFamily="34" charset="0"/>
                <a:cs typeface="Arial" pitchFamily="34" charset="0"/>
              </a:rPr>
            </a:br>
            <a:endParaRPr lang="en-US" sz="3200" b="1" dirty="0">
              <a:solidFill>
                <a:schemeClr val="accent1">
                  <a:lumMod val="60000"/>
                  <a:lumOff val="40000"/>
                </a:schemeClr>
              </a:solidFill>
              <a:latin typeface="Arial" pitchFamily="34" charset="0"/>
              <a:cs typeface="Arial" pitchFamily="34" charset="0"/>
            </a:endParaRPr>
          </a:p>
        </p:txBody>
      </p:sp>
      <p:sp>
        <p:nvSpPr>
          <p:cNvPr id="3" name="Content Placeholder 2"/>
          <p:cNvSpPr>
            <a:spLocks noGrp="1"/>
          </p:cNvSpPr>
          <p:nvPr>
            <p:ph sz="quarter" idx="1"/>
          </p:nvPr>
        </p:nvSpPr>
        <p:spPr>
          <a:xfrm>
            <a:off x="179512" y="1196752"/>
            <a:ext cx="8389440" cy="5400600"/>
          </a:xfrm>
        </p:spPr>
        <p:txBody>
          <a:bodyPr>
            <a:normAutofit/>
          </a:bodyPr>
          <a:lstStyle/>
          <a:p>
            <a:pPr marL="0" indent="0" algn="r" rtl="1">
              <a:buNone/>
            </a:pPr>
            <a:r>
              <a:rPr lang="ar-SA" dirty="0" smtClean="0">
                <a:latin typeface="Arial" pitchFamily="34" charset="0"/>
                <a:cs typeface="Arial" pitchFamily="34" charset="0"/>
              </a:rPr>
              <a:t>در </a:t>
            </a:r>
            <a:r>
              <a:rPr lang="ar-SA" dirty="0">
                <a:latin typeface="Arial" pitchFamily="34" charset="0"/>
                <a:cs typeface="Arial" pitchFamily="34" charset="0"/>
              </a:rPr>
              <a:t>این مرحله، معلم باید هدف از تدریس را دقیقأ مشخص کند و وسایل کار را قبل از اجرای نمایش آماده نماید. او باید چند بار قبل از شروع تدریس، وسیله مورد نمایش را چک نموده و با آن تمرین کند تا مطمین شود که وسیله مورد نظر صحیح و سالم </a:t>
            </a:r>
            <a:r>
              <a:rPr lang="ar-SA" dirty="0" smtClean="0">
                <a:latin typeface="Arial" pitchFamily="34" charset="0"/>
                <a:cs typeface="Arial" pitchFamily="34" charset="0"/>
              </a:rPr>
              <a:t>است</a:t>
            </a:r>
            <a:r>
              <a:rPr lang="fa-IR" dirty="0" smtClean="0">
                <a:latin typeface="Arial" pitchFamily="34" charset="0"/>
                <a:cs typeface="Arial" pitchFamily="34" charset="0"/>
              </a:rPr>
              <a:t>.</a:t>
            </a:r>
          </a:p>
          <a:p>
            <a:pPr marL="0" indent="0" algn="r" rtl="1">
              <a:buNone/>
            </a:pPr>
            <a:r>
              <a:rPr lang="en-US" dirty="0" smtClean="0">
                <a:latin typeface="Arial" pitchFamily="34" charset="0"/>
                <a:cs typeface="Arial" pitchFamily="34" charset="0"/>
              </a:rPr>
              <a:t> </a:t>
            </a:r>
            <a:r>
              <a:rPr lang="ar-SA" dirty="0" smtClean="0">
                <a:latin typeface="Arial" pitchFamily="34" charset="0"/>
                <a:cs typeface="Arial" pitchFamily="34" charset="0"/>
              </a:rPr>
              <a:t>‏ </a:t>
            </a:r>
            <a:r>
              <a:rPr lang="ar-SA" dirty="0">
                <a:latin typeface="Arial" pitchFamily="34" charset="0"/>
                <a:cs typeface="Arial" pitchFamily="34" charset="0"/>
              </a:rPr>
              <a:t>در اين گام بايد وظايف كاربرد مشخص شود، از جملات ساده ‏استفاده شود و ارائه دهنده بايد اطلاعات، ابزار، مواد و تجهيزات را ‏قبل از نمايش تجربي آماده كند. اندازه مواد و تناسب آن‌ها بايد ‏مورد نظر قرار گيرد همچنين مناسب بودن محل اجراي نمايش بايد ‏مورد اطمينان باشد. طرح درس نوشتاري يا نموداري كه حاوي ‏شيوه عمل باشد بايد به عنوان راهنما عرضه شود. نمايش تجربي ‏بايد با توجه به ويژگي‌هاي يادگيرندگان برنامه‌ريزي شده باشد و ‏حجم آن متناسب با نيازهاي آنان باشد. مدت زمان نمايش بايستي ‏به دقت تنظيم شود. كيفيت نمايش يك فرآيند طولاني را مي‌توان با ‏تقسيم كردن آن به چند بخش ارتقاء </a:t>
            </a:r>
            <a:r>
              <a:rPr lang="ar-SA" dirty="0" smtClean="0">
                <a:latin typeface="Arial" pitchFamily="34" charset="0"/>
                <a:cs typeface="Arial" pitchFamily="34" charset="0"/>
              </a:rPr>
              <a:t>بخشيد</a:t>
            </a:r>
            <a:r>
              <a:rPr lang="fa-IR" dirty="0" smtClean="0"/>
              <a:t>.</a:t>
            </a:r>
            <a:endParaRPr lang="en-US" dirty="0"/>
          </a:p>
        </p:txBody>
      </p:sp>
    </p:spTree>
    <p:extLst>
      <p:ext uri="{BB962C8B-B14F-4D97-AF65-F5344CB8AC3E}">
        <p14:creationId xmlns:p14="http://schemas.microsoft.com/office/powerpoint/2010/main" val="15968646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274638"/>
            <a:ext cx="6377136" cy="922114"/>
          </a:xfrm>
        </p:spPr>
        <p:txBody>
          <a:bodyPr/>
          <a:lstStyle/>
          <a:p>
            <a:pPr algn="r"/>
            <a:r>
              <a:rPr lang="en-US" sz="3200" b="1" dirty="0">
                <a:solidFill>
                  <a:schemeClr val="accent3">
                    <a:lumMod val="60000"/>
                    <a:lumOff val="40000"/>
                  </a:schemeClr>
                </a:solidFill>
                <a:latin typeface="Arial" pitchFamily="34" charset="0"/>
                <a:cs typeface="Arial" pitchFamily="34" charset="0"/>
              </a:rPr>
              <a:t>:</a:t>
            </a:r>
            <a:r>
              <a:rPr lang="fa-IR" sz="3200" b="1" dirty="0" smtClean="0">
                <a:solidFill>
                  <a:schemeClr val="accent3">
                    <a:lumMod val="60000"/>
                    <a:lumOff val="40000"/>
                  </a:schemeClr>
                </a:solidFill>
                <a:latin typeface="Arial" pitchFamily="34" charset="0"/>
                <a:cs typeface="Arial" pitchFamily="34" charset="0"/>
              </a:rPr>
              <a:t>مرحله</a:t>
            </a:r>
            <a:r>
              <a:rPr lang="fa-IR" b="1" dirty="0" smtClean="0">
                <a:solidFill>
                  <a:schemeClr val="accent3">
                    <a:lumMod val="60000"/>
                    <a:lumOff val="40000"/>
                  </a:schemeClr>
                </a:solidFill>
                <a:latin typeface="Arial" pitchFamily="34" charset="0"/>
                <a:cs typeface="Arial" pitchFamily="34" charset="0"/>
              </a:rPr>
              <a:t> توضیح</a:t>
            </a:r>
            <a:endParaRPr lang="en-US" b="1" dirty="0">
              <a:solidFill>
                <a:schemeClr val="accent3">
                  <a:lumMod val="60000"/>
                  <a:lumOff val="40000"/>
                </a:schemeClr>
              </a:solidFill>
              <a:latin typeface="Arial" pitchFamily="34" charset="0"/>
              <a:cs typeface="Arial" pitchFamily="34" charset="0"/>
            </a:endParaRPr>
          </a:p>
        </p:txBody>
      </p:sp>
      <p:sp>
        <p:nvSpPr>
          <p:cNvPr id="3" name="Content Placeholder 2"/>
          <p:cNvSpPr>
            <a:spLocks noGrp="1"/>
          </p:cNvSpPr>
          <p:nvPr>
            <p:ph sz="quarter" idx="1"/>
          </p:nvPr>
        </p:nvSpPr>
        <p:spPr>
          <a:xfrm>
            <a:off x="251520" y="1628800"/>
            <a:ext cx="7560840" cy="4729736"/>
          </a:xfrm>
        </p:spPr>
        <p:txBody>
          <a:bodyPr>
            <a:normAutofit/>
          </a:bodyPr>
          <a:lstStyle/>
          <a:p>
            <a:pPr marL="0" indent="0" algn="r" rtl="1">
              <a:buNone/>
            </a:pPr>
            <a:r>
              <a:rPr lang="ar-SA" dirty="0">
                <a:latin typeface="Arial" pitchFamily="34" charset="0"/>
                <a:cs typeface="Arial" pitchFamily="34" charset="0"/>
              </a:rPr>
              <a:t>قبل ار تدریس، معلم باید هدفهای تعیین شده را به شکل روشن به شاگردان توضیح دهد وسپس دقیقأ به توضیح آنچه شاگردان باید حین یا پس از نمایش انجام دهند بپردازد، نحوه وعلت انجام دادن عمل را توضیح دهد و وسایلی را که ممکن است در ضمن عمل با آن برخورد کند تشریح کند. البته نکات مهم و اساسی بیشتر باید مورد تأکید باشد و در ضمن، سوالاتی که معلم انتظار دارد شاگردان در پایان تدریس پاسخ دهند مطرح شود تا موجب جلب توجه شاگردان به نمایش گردد</a:t>
            </a:r>
            <a:r>
              <a:rPr lang="en-US" dirty="0">
                <a:latin typeface="Arial" pitchFamily="34" charset="0"/>
                <a:cs typeface="Arial" pitchFamily="34" charset="0"/>
              </a:rPr>
              <a:t>.</a:t>
            </a:r>
          </a:p>
          <a:p>
            <a:pPr marL="0" indent="0" algn="r">
              <a:buNone/>
            </a:pPr>
            <a:r>
              <a:rPr lang="ar-SA" dirty="0">
                <a:latin typeface="Arial" pitchFamily="34" charset="0"/>
                <a:cs typeface="Arial" pitchFamily="34" charset="0"/>
              </a:rPr>
              <a:t>‎‏لازم است جملات كوتاه و كلمات آشنا براي حفظ توجه و درك ‏شركت كنندگان به كار گرفته شوند. فهرست محتوا به مدرس ‏اطمينان مي‌دهد كه همه مراحل اجرا شده است. اطلاعات با ‏رعايت زمان و </a:t>
            </a:r>
            <a:r>
              <a:rPr lang="ar-SA" dirty="0" smtClean="0">
                <a:latin typeface="Arial" pitchFamily="34" charset="0"/>
                <a:cs typeface="Arial" pitchFamily="34" charset="0"/>
              </a:rPr>
              <a:t>متناسب </a:t>
            </a:r>
            <a:r>
              <a:rPr lang="ar-SA" dirty="0">
                <a:latin typeface="Arial" pitchFamily="34" charset="0"/>
                <a:cs typeface="Arial" pitchFamily="34" charset="0"/>
              </a:rPr>
              <a:t>با سطح درك يادگيرنده ارائه شود. اطلاعت ‏گام به گام و با رعايت ارائه از ساده به </a:t>
            </a:r>
            <a:r>
              <a:rPr lang="en-US" dirty="0" smtClean="0">
                <a:latin typeface="Arial" pitchFamily="34" charset="0"/>
                <a:cs typeface="Arial" pitchFamily="34" charset="0"/>
              </a:rPr>
              <a:t>.</a:t>
            </a:r>
            <a:r>
              <a:rPr lang="ar-SA" dirty="0" smtClean="0">
                <a:latin typeface="Arial" pitchFamily="34" charset="0"/>
                <a:cs typeface="Arial" pitchFamily="34" charset="0"/>
              </a:rPr>
              <a:t>مشكل </a:t>
            </a:r>
            <a:r>
              <a:rPr lang="ar-SA" dirty="0">
                <a:latin typeface="Arial" pitchFamily="34" charset="0"/>
                <a:cs typeface="Arial" pitchFamily="34" charset="0"/>
              </a:rPr>
              <a:t>معرفي شوند. </a:t>
            </a:r>
            <a:r>
              <a:rPr lang="ar-SA" dirty="0" smtClean="0">
                <a:latin typeface="Arial" pitchFamily="34" charset="0"/>
                <a:cs typeface="Arial" pitchFamily="34" charset="0"/>
              </a:rPr>
              <a:t>‏دانش جديد بايد به دانش قبلي يادگيرندگان مرتبط </a:t>
            </a:r>
            <a:r>
              <a:rPr lang="ar-SA" dirty="0">
                <a:latin typeface="Arial" pitchFamily="34" charset="0"/>
                <a:cs typeface="Arial" pitchFamily="34" charset="0"/>
              </a:rPr>
              <a:t>شود</a:t>
            </a:r>
            <a:endParaRPr lang="en-US" dirty="0">
              <a:latin typeface="Arial" pitchFamily="34" charset="0"/>
              <a:cs typeface="Arial" pitchFamily="34" charset="0"/>
            </a:endParaRPr>
          </a:p>
        </p:txBody>
      </p:sp>
    </p:spTree>
    <p:extLst>
      <p:ext uri="{BB962C8B-B14F-4D97-AF65-F5344CB8AC3E}">
        <p14:creationId xmlns:p14="http://schemas.microsoft.com/office/powerpoint/2010/main" val="332815247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en-US" sz="3200" b="1" dirty="0" smtClean="0">
                <a:solidFill>
                  <a:schemeClr val="accent3">
                    <a:lumMod val="60000"/>
                    <a:lumOff val="40000"/>
                  </a:schemeClr>
                </a:solidFill>
                <a:latin typeface="Arial" pitchFamily="34" charset="0"/>
                <a:cs typeface="Arial" pitchFamily="34" charset="0"/>
              </a:rPr>
              <a:t>:</a:t>
            </a:r>
            <a:r>
              <a:rPr lang="fa-IR" sz="3200" b="1" dirty="0" smtClean="0">
                <a:solidFill>
                  <a:schemeClr val="accent3">
                    <a:lumMod val="60000"/>
                    <a:lumOff val="40000"/>
                  </a:schemeClr>
                </a:solidFill>
                <a:latin typeface="Arial" pitchFamily="34" charset="0"/>
                <a:cs typeface="Arial" pitchFamily="34" charset="0"/>
              </a:rPr>
              <a:t>مرحله نمایش</a:t>
            </a:r>
            <a:endParaRPr lang="en-US" sz="3200" b="1" dirty="0">
              <a:solidFill>
                <a:schemeClr val="accent3">
                  <a:lumMod val="60000"/>
                  <a:lumOff val="40000"/>
                </a:schemeClr>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0" indent="0" algn="r" rtl="1">
              <a:buNone/>
            </a:pPr>
            <a:r>
              <a:rPr lang="ar-SA" dirty="0">
                <a:latin typeface="Arial" pitchFamily="34" charset="0"/>
                <a:cs typeface="Arial" pitchFamily="34" charset="0"/>
              </a:rPr>
              <a:t>در این مرحله، معلم باید عملیات ضروری را که به کسب مهارت منجر می شود به شاگردان نشان دهد. او همچنان باید روش صحیح کار و مراحل آن را نمایش دهد، اگر چه عده ای از معلمان در هنگام اجرأ، مرحله توضیح و مرحله نمایش دادن را در هم ادغام می کنند؛  یعنی هنگام نمایش به توضیح و تشریح آن می پرداند</a:t>
            </a:r>
            <a:r>
              <a:rPr lang="en-US" dirty="0">
                <a:latin typeface="Arial" pitchFamily="34" charset="0"/>
                <a:cs typeface="Arial" pitchFamily="34" charset="0"/>
              </a:rPr>
              <a:t>.</a:t>
            </a:r>
            <a:r>
              <a:rPr lang="ar-SA" dirty="0">
                <a:latin typeface="Arial" pitchFamily="34" charset="0"/>
                <a:cs typeface="Arial" pitchFamily="34" charset="0"/>
              </a:rPr>
              <a:t> ‏ به كار بردن مهارت‌هايي كه آموخته شده است به شركت كنندگان ‏امكان مي‌دهد تا آنچه را شنيده و ديده‌اند در عمل به كار برند.‏</a:t>
            </a:r>
            <a:r>
              <a:rPr lang="en-US" dirty="0">
                <a:latin typeface="Arial" pitchFamily="34" charset="0"/>
                <a:cs typeface="Arial" pitchFamily="34" charset="0"/>
              </a:rPr>
              <a:t>‎</a:t>
            </a:r>
          </a:p>
          <a:p>
            <a:pPr marL="0" indent="0" algn="r">
              <a:buNone/>
            </a:pPr>
            <a:r>
              <a:rPr lang="ar-SA" dirty="0">
                <a:latin typeface="Arial" pitchFamily="34" charset="0"/>
                <a:cs typeface="Arial" pitchFamily="34" charset="0"/>
              </a:rPr>
              <a:t>‎‏ياد دهنده ممكن است به طور پيوسته و همزمان يا ناپيوسته و ‏غيرهمزمان بر تصميم‌گيري و فعاليت‌هاي يادگيرندگان نظارت كند. از ‏طريق تمرين، يادگيرندگان قادر خواهند بود آن‌چه را مدرس نشان ‏داده مشخصاً به اجرا درآورند و بر آن تسلط يابند. به اشتباهات بايد ‏اشاره شود و براي اصلاح به ياگيرنده فرصت داده شود تا خود ‏شخصاً عمل كند</a:t>
            </a:r>
            <a:endParaRPr lang="en-US" dirty="0">
              <a:latin typeface="Arial" pitchFamily="34" charset="0"/>
              <a:cs typeface="Arial" pitchFamily="34" charset="0"/>
            </a:endParaRPr>
          </a:p>
        </p:txBody>
      </p:sp>
    </p:spTree>
    <p:extLst>
      <p:ext uri="{BB962C8B-B14F-4D97-AF65-F5344CB8AC3E}">
        <p14:creationId xmlns:p14="http://schemas.microsoft.com/office/powerpoint/2010/main" val="129796020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pPr algn="r"/>
            <a:r>
              <a:rPr lang="en-US" sz="3200" b="1" dirty="0" smtClean="0">
                <a:solidFill>
                  <a:schemeClr val="accent3">
                    <a:lumMod val="60000"/>
                    <a:lumOff val="40000"/>
                  </a:schemeClr>
                </a:solidFill>
                <a:latin typeface="Arial" pitchFamily="34" charset="0"/>
                <a:cs typeface="Arial" pitchFamily="34" charset="0"/>
              </a:rPr>
              <a:t>:</a:t>
            </a:r>
            <a:r>
              <a:rPr lang="fa-IR" sz="3200" b="1" dirty="0" smtClean="0">
                <a:solidFill>
                  <a:schemeClr val="accent3">
                    <a:lumMod val="60000"/>
                    <a:lumOff val="40000"/>
                  </a:schemeClr>
                </a:solidFill>
                <a:latin typeface="Arial" pitchFamily="34" charset="0"/>
                <a:cs typeface="Arial" pitchFamily="34" charset="0"/>
              </a:rPr>
              <a:t>مرحله تجربه وسنجش</a:t>
            </a:r>
            <a:endParaRPr lang="en-US" sz="3200" b="1" dirty="0">
              <a:solidFill>
                <a:schemeClr val="accent3">
                  <a:lumMod val="60000"/>
                  <a:lumOff val="40000"/>
                </a:schemeClr>
              </a:solidFill>
              <a:latin typeface="Arial" pitchFamily="34" charset="0"/>
              <a:cs typeface="Arial" pitchFamily="34" charset="0"/>
            </a:endParaRPr>
          </a:p>
        </p:txBody>
      </p:sp>
      <p:sp>
        <p:nvSpPr>
          <p:cNvPr id="3" name="Content Placeholder 2"/>
          <p:cNvSpPr>
            <a:spLocks noGrp="1"/>
          </p:cNvSpPr>
          <p:nvPr>
            <p:ph sz="quarter" idx="1"/>
          </p:nvPr>
        </p:nvSpPr>
        <p:spPr>
          <a:xfrm>
            <a:off x="467544" y="1268760"/>
            <a:ext cx="8075240" cy="5061176"/>
          </a:xfrm>
        </p:spPr>
        <p:txBody>
          <a:bodyPr>
            <a:normAutofit/>
          </a:bodyPr>
          <a:lstStyle/>
          <a:p>
            <a:pPr marL="0" indent="0" algn="r">
              <a:buNone/>
            </a:pPr>
            <a:r>
              <a:rPr lang="ar-SA" dirty="0">
                <a:latin typeface="Arial" pitchFamily="34" charset="0"/>
                <a:cs typeface="Arial" pitchFamily="34" charset="0"/>
              </a:rPr>
              <a:t>پس از اتمام تدریس، باید چند تن از شاگردان و در صورت امکان همۀ آنها عمل را تکرار کنند تا به این وسیله هم معلم  ارزیابی تدریس خود را دریافت کند و هم برای شاگردان نکات مشکل که مانده آنرا بدانند. این عمل باید در حضور معلم انجام گیرد، زیرا در غیاب معلم ممکن است شاگردان اشتباه عمل کنند و در نتیجه، یادگیری مجدد وصحیح به مشکل مواجه شود. بعد از انجام گرفتن عمل توسط شاگردان، معلم باید سوالات کتبی یا شفاهی خود را مطرح کند، زیرا سوالات موجب تقویت یادگیری وتثبیت آن می شود.</a:t>
            </a:r>
            <a:r>
              <a:rPr lang="en-US" dirty="0">
                <a:latin typeface="Arial" pitchFamily="34" charset="0"/>
                <a:cs typeface="Arial" pitchFamily="34" charset="0"/>
              </a:rPr>
              <a:t>‎</a:t>
            </a:r>
            <a:r>
              <a:rPr lang="ar-SA" dirty="0">
                <a:latin typeface="Arial" pitchFamily="34" charset="0"/>
                <a:cs typeface="Arial" pitchFamily="34" charset="0"/>
              </a:rPr>
              <a:t>‏آزمودن‌ نشان مي‌دهد تا چه حد شركت كنندگان به هدف‌هايي كه ‏در </a:t>
            </a:r>
            <a:endParaRPr lang="fa-IR" dirty="0" smtClean="0">
              <a:latin typeface="Arial" pitchFamily="34" charset="0"/>
              <a:cs typeface="Arial" pitchFamily="34" charset="0"/>
            </a:endParaRPr>
          </a:p>
          <a:p>
            <a:pPr marL="0" indent="0" algn="r">
              <a:buNone/>
            </a:pPr>
            <a:r>
              <a:rPr lang="ar-SA" dirty="0" smtClean="0">
                <a:latin typeface="Arial" pitchFamily="34" charset="0"/>
                <a:cs typeface="Arial" pitchFamily="34" charset="0"/>
              </a:rPr>
              <a:t>نمايش </a:t>
            </a:r>
            <a:r>
              <a:rPr lang="ar-SA" dirty="0">
                <a:latin typeface="Arial" pitchFamily="34" charset="0"/>
                <a:cs typeface="Arial" pitchFamily="34" charset="0"/>
              </a:rPr>
              <a:t>تجربي مورد نظر بوده است دست يافته‌اند و بر آن‌ها ‏مسلط شده‌اند</a:t>
            </a:r>
            <a:r>
              <a:rPr lang="ar-SA" dirty="0" smtClean="0">
                <a:latin typeface="Arial" pitchFamily="34" charset="0"/>
                <a:cs typeface="Arial" pitchFamily="34" charset="0"/>
              </a:rPr>
              <a:t>.</a:t>
            </a:r>
            <a:endParaRPr lang="fa-IR" dirty="0" smtClean="0">
              <a:latin typeface="Arial" pitchFamily="34" charset="0"/>
              <a:cs typeface="Arial" pitchFamily="34" charset="0"/>
            </a:endParaRPr>
          </a:p>
          <a:p>
            <a:pPr marL="0" indent="0" algn="r" rtl="1">
              <a:buNone/>
            </a:pPr>
            <a:r>
              <a:rPr lang="fa-IR" dirty="0" smtClean="0"/>
              <a:t>مثال: </a:t>
            </a:r>
            <a:r>
              <a:rPr lang="ar-SA" dirty="0" smtClean="0"/>
              <a:t>ارایه </a:t>
            </a:r>
            <a:r>
              <a:rPr lang="ar-SA" dirty="0"/>
              <a:t>کمک های اولیه و اجرای تنفس مصنوعی توسط مربی</a:t>
            </a:r>
            <a:endParaRPr lang="en-US" dirty="0"/>
          </a:p>
          <a:p>
            <a:pPr marL="0" indent="0" algn="r" rtl="1">
              <a:buNone/>
            </a:pPr>
            <a:r>
              <a:rPr lang="ar-SA" dirty="0"/>
              <a:t>الف) انتقال دانش و </a:t>
            </a:r>
            <a:r>
              <a:rPr lang="ar-SA" dirty="0" smtClean="0"/>
              <a:t>اطلاعات</a:t>
            </a:r>
            <a:r>
              <a:rPr lang="fa-IR" dirty="0" smtClean="0"/>
              <a:t> </a:t>
            </a:r>
            <a:r>
              <a:rPr lang="ar-SA" dirty="0" smtClean="0"/>
              <a:t>ب</a:t>
            </a:r>
            <a:r>
              <a:rPr lang="ar-SA" dirty="0"/>
              <a:t>) توصیف مهارت های </a:t>
            </a:r>
            <a:r>
              <a:rPr lang="ar-SA" dirty="0" smtClean="0"/>
              <a:t>عملی</a:t>
            </a:r>
            <a:r>
              <a:rPr lang="fa-IR" dirty="0"/>
              <a:t> </a:t>
            </a:r>
            <a:r>
              <a:rPr lang="ar-SA" dirty="0" smtClean="0"/>
              <a:t>ج</a:t>
            </a:r>
            <a:r>
              <a:rPr lang="ar-SA" dirty="0"/>
              <a:t>) اجرا و نمایش توسط </a:t>
            </a:r>
            <a:r>
              <a:rPr lang="ar-SA" dirty="0" smtClean="0"/>
              <a:t>مربی</a:t>
            </a:r>
            <a:r>
              <a:rPr lang="fa-IR" dirty="0"/>
              <a:t> </a:t>
            </a:r>
            <a:r>
              <a:rPr lang="fa-IR" dirty="0" smtClean="0"/>
              <a:t> </a:t>
            </a:r>
            <a:r>
              <a:rPr lang="ar-SA" dirty="0" smtClean="0"/>
              <a:t>د) تمرین و اجرا توسط فراگیران</a:t>
            </a:r>
            <a:r>
              <a:rPr lang="ar-SA" dirty="0" smtClean="0">
                <a:latin typeface="Arial" pitchFamily="34" charset="0"/>
                <a:cs typeface="Arial" pitchFamily="34" charset="0"/>
              </a:rPr>
              <a:t>‏</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Tree>
    <p:extLst>
      <p:ext uri="{BB962C8B-B14F-4D97-AF65-F5344CB8AC3E}">
        <p14:creationId xmlns:p14="http://schemas.microsoft.com/office/powerpoint/2010/main" val="125165818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8676456" cy="6858000"/>
          </a:xfrm>
        </p:spPr>
        <p:txBody>
          <a:bodyPr>
            <a:normAutofit/>
          </a:bodyPr>
          <a:lstStyle/>
          <a:p>
            <a:pPr algn="r" rtl="1"/>
            <a:r>
              <a:rPr lang="ar-SA" sz="2400" dirty="0">
                <a:solidFill>
                  <a:schemeClr val="tx1"/>
                </a:solidFill>
              </a:rPr>
              <a:t>در روش </a:t>
            </a:r>
            <a:r>
              <a:rPr lang="ar-SA" sz="2400" dirty="0" smtClean="0">
                <a:solidFill>
                  <a:schemeClr val="tx1"/>
                </a:solidFill>
              </a:rPr>
              <a:t>نمایشی</a:t>
            </a:r>
            <a:r>
              <a:rPr lang="fa-IR" sz="2400" dirty="0" smtClean="0">
                <a:solidFill>
                  <a:schemeClr val="tx1"/>
                </a:solidFill>
              </a:rPr>
              <a:t> مشارکتی </a:t>
            </a:r>
            <a:r>
              <a:rPr lang="ar-SA" sz="2400" dirty="0" smtClean="0">
                <a:solidFill>
                  <a:schemeClr val="tx1"/>
                </a:solidFill>
              </a:rPr>
              <a:t>دانش </a:t>
            </a:r>
            <a:r>
              <a:rPr lang="ar-SA" sz="2400" dirty="0">
                <a:solidFill>
                  <a:schemeClr val="tx1"/>
                </a:solidFill>
              </a:rPr>
              <a:t>آموزان  </a:t>
            </a:r>
            <a:r>
              <a:rPr lang="ar-SA" sz="2400" dirty="0" smtClean="0">
                <a:solidFill>
                  <a:schemeClr val="tx1"/>
                </a:solidFill>
              </a:rPr>
              <a:t>بای</a:t>
            </a:r>
            <a:r>
              <a:rPr lang="fa-IR" sz="2400" dirty="0" smtClean="0">
                <a:solidFill>
                  <a:schemeClr val="tx1"/>
                </a:solidFill>
              </a:rPr>
              <a:t>د فعالیت </a:t>
            </a:r>
            <a:r>
              <a:rPr lang="ar-SA" sz="2400" dirty="0" smtClean="0">
                <a:solidFill>
                  <a:schemeClr val="tx1"/>
                </a:solidFill>
              </a:rPr>
              <a:t>داشته باشند</a:t>
            </a:r>
            <a:r>
              <a:rPr lang="fa-IR" sz="2400" dirty="0" smtClean="0">
                <a:solidFill>
                  <a:schemeClr val="tx1"/>
                </a:solidFill>
              </a:rPr>
              <a:t> ؛</a:t>
            </a:r>
            <a:r>
              <a:rPr lang="ar-SA" sz="2400" dirty="0" smtClean="0">
                <a:solidFill>
                  <a:schemeClr val="tx1"/>
                </a:solidFill>
              </a:rPr>
              <a:t>برای </a:t>
            </a:r>
            <a:r>
              <a:rPr lang="ar-SA" sz="2400" dirty="0">
                <a:solidFill>
                  <a:schemeClr val="tx1"/>
                </a:solidFill>
              </a:rPr>
              <a:t>مثال معلمی مولاژ و یا مدل و ماکتی را با خود به کلاس ببرد و روی میز آموزگار قرار دهد و خود این مولاژ گران قیمت را انحصاری در اختیار گرفته و برای فراگیران تشریح می کند ... هر چند وقت عضوی را در آورده به توضیح در مورد آن می پردازد و فراگیران با کنجکاوی مانند برنامه شعبده بازی جذب شده و به مولاژ خیره می شوند...این روش فقط حافظه محور و کاملا سنتی و روش مستقیم معلم مدار است. فراگیر فقط یک بیننده است .مانند دانش آموزانی که به اردوی مدرسه رفته در باغ وحش در حالیکه در صفوف منظم از کنار قفس حیوانات رد می شوند و معلم و یا راهنما در خصوص آن حیوان توضیحاتی می دهد ... در این حالت هم یادگیری صورت نمی گیرد یکسری اطلاعات در حافظه دیداری و شنیداری بصورت خاطره ذخیره می گردد. </a:t>
            </a:r>
            <a:r>
              <a:rPr lang="en-US" sz="2400" dirty="0">
                <a:solidFill>
                  <a:schemeClr val="tx1"/>
                </a:solidFill>
              </a:rPr>
              <a:t/>
            </a:r>
            <a:br>
              <a:rPr lang="en-US" sz="2400" dirty="0">
                <a:solidFill>
                  <a:schemeClr val="tx1"/>
                </a:solidFill>
              </a:rPr>
            </a:br>
            <a:r>
              <a:rPr lang="ar-SA" sz="2400" dirty="0">
                <a:solidFill>
                  <a:schemeClr val="tx1"/>
                </a:solidFill>
              </a:rPr>
              <a:t>حال اگر دانش آموزان در گروه های مختلف تقسیم شده هر گروه در مورد یکسری یا یک دسته از حیوانات ( پرندگان- خزندگان و ...) تحقیق کرده و تصویر و مطالب تهیه نموده بصورت کنفرانس؛ پاورپوینت، روزنامه دیواری؛ تدریس یاران به کلاس ارائه دهند ؛ به راحتی یک روش تدریس معلم محور به روش نیمه مستقیم و حتی یاددهی و یادگیری تبدیل می شود.</a:t>
            </a:r>
            <a:r>
              <a:rPr lang="en-US" sz="2400" dirty="0">
                <a:solidFill>
                  <a:schemeClr val="tx1"/>
                </a:solidFill>
              </a:rPr>
              <a:t/>
            </a:r>
            <a:br>
              <a:rPr lang="en-US" sz="2400" dirty="0">
                <a:solidFill>
                  <a:schemeClr val="tx1"/>
                </a:solidFill>
              </a:rPr>
            </a:br>
            <a:endParaRPr lang="en-US" sz="2400" dirty="0">
              <a:solidFill>
                <a:schemeClr val="tx1"/>
              </a:solidFill>
            </a:endParaRPr>
          </a:p>
        </p:txBody>
      </p:sp>
    </p:spTree>
    <p:extLst>
      <p:ext uri="{BB962C8B-B14F-4D97-AF65-F5344CB8AC3E}">
        <p14:creationId xmlns:p14="http://schemas.microsoft.com/office/powerpoint/2010/main" val="1822315097"/>
      </p:ext>
    </p:extLst>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b="1" dirty="0" smtClean="0">
                <a:solidFill>
                  <a:schemeClr val="accent3">
                    <a:lumMod val="60000"/>
                    <a:lumOff val="40000"/>
                  </a:schemeClr>
                </a:solidFill>
                <a:latin typeface="Arial" pitchFamily="34" charset="0"/>
                <a:cs typeface="Arial" pitchFamily="34" charset="0"/>
              </a:rPr>
              <a:t>نحوه ی ارتقای روش نمایشی</a:t>
            </a:r>
            <a:endParaRPr lang="en-US" sz="3200" b="1" dirty="0">
              <a:solidFill>
                <a:schemeClr val="accent3">
                  <a:lumMod val="60000"/>
                  <a:lumOff val="40000"/>
                </a:schemeClr>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0" indent="0" algn="r" rtl="1">
              <a:buNone/>
            </a:pPr>
            <a:r>
              <a:rPr lang="ar-SA" dirty="0">
                <a:latin typeface="Arial" pitchFamily="34" charset="0"/>
                <a:cs typeface="Arial" pitchFamily="34" charset="0"/>
              </a:rPr>
              <a:t>آمادگی کامل </a:t>
            </a:r>
            <a:r>
              <a:rPr lang="ar-SA" dirty="0" smtClean="0">
                <a:latin typeface="Arial" pitchFamily="34" charset="0"/>
                <a:cs typeface="Arial" pitchFamily="34" charset="0"/>
              </a:rPr>
              <a:t>مربی</a:t>
            </a:r>
            <a:endParaRPr lang="en-US" dirty="0">
              <a:latin typeface="Arial" pitchFamily="34" charset="0"/>
              <a:cs typeface="Arial" pitchFamily="34" charset="0"/>
            </a:endParaRPr>
          </a:p>
          <a:p>
            <a:pPr marL="0" indent="0" algn="r" rtl="1">
              <a:buNone/>
            </a:pPr>
            <a:r>
              <a:rPr lang="ar-SA" dirty="0" smtClean="0">
                <a:latin typeface="Arial" pitchFamily="34" charset="0"/>
                <a:cs typeface="Arial" pitchFamily="34" charset="0"/>
              </a:rPr>
              <a:t>وجود </a:t>
            </a:r>
            <a:r>
              <a:rPr lang="ar-SA" dirty="0">
                <a:latin typeface="Arial" pitchFamily="34" charset="0"/>
                <a:cs typeface="Arial" pitchFamily="34" charset="0"/>
              </a:rPr>
              <a:t>تجهیزات کافی و لازم</a:t>
            </a:r>
            <a:endParaRPr lang="en-US" dirty="0">
              <a:latin typeface="Arial" pitchFamily="34" charset="0"/>
              <a:cs typeface="Arial" pitchFamily="34" charset="0"/>
            </a:endParaRPr>
          </a:p>
          <a:p>
            <a:pPr marL="0" indent="0" algn="r" rtl="1">
              <a:buNone/>
            </a:pPr>
            <a:r>
              <a:rPr lang="ar-SA" dirty="0" smtClean="0">
                <a:latin typeface="Arial" pitchFamily="34" charset="0"/>
                <a:cs typeface="Arial" pitchFamily="34" charset="0"/>
              </a:rPr>
              <a:t>وجود </a:t>
            </a:r>
            <a:r>
              <a:rPr lang="ar-SA" dirty="0">
                <a:latin typeface="Arial" pitchFamily="34" charset="0"/>
                <a:cs typeface="Arial" pitchFamily="34" charset="0"/>
              </a:rPr>
              <a:t>فضای کافی برای تمرین عملی و به حداقل رساندن شلوغی و سر وصدا</a:t>
            </a:r>
            <a:endParaRPr lang="en-US" dirty="0">
              <a:latin typeface="Arial" pitchFamily="34" charset="0"/>
              <a:cs typeface="Arial" pitchFamily="34" charset="0"/>
            </a:endParaRPr>
          </a:p>
          <a:p>
            <a:pPr marL="0" indent="0" algn="r" rtl="1">
              <a:buNone/>
            </a:pPr>
            <a:r>
              <a:rPr lang="ar-SA" dirty="0" smtClean="0">
                <a:latin typeface="Arial" pitchFamily="34" charset="0"/>
                <a:cs typeface="Arial" pitchFamily="34" charset="0"/>
              </a:rPr>
              <a:t>امکان </a:t>
            </a:r>
            <a:r>
              <a:rPr lang="ar-SA" dirty="0">
                <a:latin typeface="Arial" pitchFamily="34" charset="0"/>
                <a:cs typeface="Arial" pitchFamily="34" charset="0"/>
              </a:rPr>
              <a:t>مشاهده آسان برای همه فراگیران</a:t>
            </a:r>
            <a:endParaRPr lang="en-US" dirty="0">
              <a:latin typeface="Arial" pitchFamily="34" charset="0"/>
              <a:cs typeface="Arial" pitchFamily="34" charset="0"/>
            </a:endParaRPr>
          </a:p>
          <a:p>
            <a:pPr marL="0" indent="0" algn="r" rtl="1">
              <a:buNone/>
            </a:pPr>
            <a:r>
              <a:rPr lang="ar-SA" dirty="0" smtClean="0">
                <a:latin typeface="Arial" pitchFamily="34" charset="0"/>
                <a:cs typeface="Arial" pitchFamily="34" charset="0"/>
              </a:rPr>
              <a:t>ارایه </a:t>
            </a:r>
            <a:r>
              <a:rPr lang="ar-SA" dirty="0">
                <a:latin typeface="Arial" pitchFamily="34" charset="0"/>
                <a:cs typeface="Arial" pitchFamily="34" charset="0"/>
              </a:rPr>
              <a:t>توضیح عملی همزمان با نمایش عملی توسط مربی</a:t>
            </a:r>
            <a:endParaRPr lang="en-US" dirty="0">
              <a:latin typeface="Arial" pitchFamily="34" charset="0"/>
              <a:cs typeface="Arial" pitchFamily="34" charset="0"/>
            </a:endParaRPr>
          </a:p>
          <a:p>
            <a:pPr marL="0" indent="0" algn="r" rtl="1">
              <a:buNone/>
            </a:pPr>
            <a:r>
              <a:rPr lang="ar-SA" dirty="0" smtClean="0">
                <a:latin typeface="Arial" pitchFamily="34" charset="0"/>
                <a:cs typeface="Arial" pitchFamily="34" charset="0"/>
              </a:rPr>
              <a:t>تفکیک </a:t>
            </a:r>
            <a:r>
              <a:rPr lang="ar-SA" dirty="0">
                <a:latin typeface="Arial" pitchFamily="34" charset="0"/>
                <a:cs typeface="Arial" pitchFamily="34" charset="0"/>
              </a:rPr>
              <a:t>مراحل تمرین عملی و شرح آن</a:t>
            </a:r>
            <a:endParaRPr lang="en-US" dirty="0">
              <a:latin typeface="Arial" pitchFamily="34" charset="0"/>
              <a:cs typeface="Arial" pitchFamily="34" charset="0"/>
            </a:endParaRPr>
          </a:p>
          <a:p>
            <a:pPr marL="0" indent="0" algn="r" rtl="1">
              <a:buNone/>
            </a:pPr>
            <a:r>
              <a:rPr lang="ar-SA" dirty="0" smtClean="0">
                <a:latin typeface="Arial" pitchFamily="34" charset="0"/>
                <a:cs typeface="Arial" pitchFamily="34" charset="0"/>
              </a:rPr>
              <a:t>امکان </a:t>
            </a:r>
            <a:r>
              <a:rPr lang="ar-SA" dirty="0">
                <a:latin typeface="Arial" pitchFamily="34" charset="0"/>
                <a:cs typeface="Arial" pitchFamily="34" charset="0"/>
              </a:rPr>
              <a:t>مشاهده نمایش از زوایای مختلف</a:t>
            </a:r>
            <a:endParaRPr lang="en-US" dirty="0">
              <a:latin typeface="Arial" pitchFamily="34" charset="0"/>
              <a:cs typeface="Arial" pitchFamily="34" charset="0"/>
            </a:endParaRPr>
          </a:p>
          <a:p>
            <a:pPr marL="0" indent="0" algn="r" rtl="1">
              <a:buNone/>
            </a:pPr>
            <a:r>
              <a:rPr lang="ar-SA" dirty="0" smtClean="0">
                <a:latin typeface="Arial" pitchFamily="34" charset="0"/>
                <a:cs typeface="Arial" pitchFamily="34" charset="0"/>
              </a:rPr>
              <a:t>ارائه </a:t>
            </a:r>
            <a:r>
              <a:rPr lang="ar-SA" dirty="0">
                <a:latin typeface="Arial" pitchFamily="34" charset="0"/>
                <a:cs typeface="Arial" pitchFamily="34" charset="0"/>
              </a:rPr>
              <a:t>کامل نمایش یکبار با توضیح و یکبار بدون وقفه و بدون توضیح</a:t>
            </a:r>
            <a:endParaRPr lang="en-US" dirty="0">
              <a:latin typeface="Arial" pitchFamily="34" charset="0"/>
              <a:cs typeface="Arial" pitchFamily="34" charset="0"/>
            </a:endParaRPr>
          </a:p>
          <a:p>
            <a:pPr marL="0" indent="0" algn="r">
              <a:buNone/>
            </a:pPr>
            <a:r>
              <a:rPr lang="en-US" dirty="0">
                <a:latin typeface="Arial" pitchFamily="34" charset="0"/>
                <a:cs typeface="Arial" pitchFamily="34" charset="0"/>
              </a:rPr>
              <a:t> </a:t>
            </a:r>
          </a:p>
          <a:p>
            <a:pPr marL="0" indent="0" algn="r">
              <a:buNone/>
            </a:pPr>
            <a:endParaRPr lang="en-US" dirty="0">
              <a:latin typeface="Arial" pitchFamily="34" charset="0"/>
              <a:cs typeface="Arial" pitchFamily="34" charset="0"/>
            </a:endParaRPr>
          </a:p>
        </p:txBody>
      </p:sp>
    </p:spTree>
    <p:extLst>
      <p:ext uri="{BB962C8B-B14F-4D97-AF65-F5344CB8AC3E}">
        <p14:creationId xmlns:p14="http://schemas.microsoft.com/office/powerpoint/2010/main" val="3211291403"/>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139</TotalTime>
  <Words>1069</Words>
  <Application>Microsoft Office PowerPoint</Application>
  <PresentationFormat>On-screen Show (4:3)</PresentationFormat>
  <Paragraphs>51</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Oriel</vt:lpstr>
      <vt:lpstr>روش تدریس نمایشی   روش نمایش بر مشاهده و دیدن استوار است. دراین روش، افراد مهارتهای خاصی را از طریق دیدن فرا می گیرند و معلم طرز کار برد وسیله ای یا چگونگی ساختن یک شیء را نشان می دهد. با استفاده از این روش، معلم می تواند مهارتی را به تعداد زیاد از شاگردان و در طی زمانی کوتاه ارائه دهد. مهمترین برتری این روش به کار گیری اشیاء  حقیقی و واقعی در آموزش است. البته این روش به تنهایی به کار نمی رود و معلم ضمن ارائه روش نمایشی، ناچار به استفاده از روش سخنرانی نیز استفاده می کند. از روش نمایشی برای درسهای که جنبه عملی و فنی دارند بیشتر می توان استفاده کرد. روش نمایشی ار چهار مرحله تشکیل شده است.   </vt:lpstr>
      <vt:lpstr>انواع نمایش:</vt:lpstr>
      <vt:lpstr> </vt:lpstr>
      <vt:lpstr>مرحله آمادگی: </vt:lpstr>
      <vt:lpstr>:مرحله توضیح</vt:lpstr>
      <vt:lpstr>:مرحله نمایش</vt:lpstr>
      <vt:lpstr>:مرحله تجربه وسنجش</vt:lpstr>
      <vt:lpstr>در روش نمایشی مشارکتی دانش آموزان  باید فعالیت داشته باشند ؛برای مثال معلمی مولاژ و یا مدل و ماکتی را با خود به کلاس ببرد و روی میز آموزگار قرار دهد و خود این مولاژ گران قیمت را انحصاری در اختیار گرفته و برای فراگیران تشریح می کند ... هر چند وقت عضوی را در آورده به توضیح در مورد آن می پردازد و فراگیران با کنجکاوی مانند برنامه شعبده بازی جذب شده و به مولاژ خیره می شوند...این روش فقط حافظه محور و کاملا سنتی و روش مستقیم معلم مدار است. فراگیر فقط یک بیننده است .مانند دانش آموزانی که به اردوی مدرسه رفته در باغ وحش در حالیکه در صفوف منظم از کنار قفس حیوانات رد می شوند و معلم و یا راهنما در خصوص آن حیوان توضیحاتی می دهد ... در این حالت هم یادگیری صورت نمی گیرد یکسری اطلاعات در حافظه دیداری و شنیداری بصورت خاطره ذخیره می گردد.  حال اگر دانش آموزان در گروه های مختلف تقسیم شده هر گروه در مورد یکسری یا یک دسته از حیوانات ( پرندگان- خزندگان و ...) تحقیق کرده و تصویر و مطالب تهیه نموده بصورت کنفرانس؛ پاورپوینت، روزنامه دیواری؛ تدریس یاران به کلاس ارائه دهند ؛ به راحتی یک روش تدریس معلم محور به روش نیمه مستقیم و حتی یاددهی و یادگیری تبدیل می شود. </vt:lpstr>
      <vt:lpstr>نحوه ی ارتقای روش نمایشی</vt:lpstr>
      <vt:lpstr>مزایا و معایب روش نمایشی</vt:lpstr>
      <vt:lpstr>:معایب </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روش تدریس نمایشی    روش نمایش بر مشاهده و دیدن اسطوار است. دراین روش، افراد مهارتهای خاصی را از طریق دیدن فرا می گیرند و معلم طرز کار برد وسیله ای یا چگونگی ساختن یک شیء را نشان می دهد. با استفاده از این روش، معلم می تواند مهارتی را به تعداد زیاد از شاگردان و در طی زمانی کوتاه ارائه دهد. مهمترین برتری این روش به کار گیری اشیاء  حقیقی و واقعی در آموزش است. البته این روش به تنهایی به کار نمی رود و معلم ضمن ارائه روش نمایشی، ناچار به استفاده از روش سخنرانی نیز استفاده می کند. از روش نمایشی برای درسهای که جنبه عملی و فنی دارند بیشتر می توان استفاده کرد. روش نمایشی ار چهار مرحله تشکیل شده است</dc:title>
  <dc:creator>MRT Pack 30 DVDs</dc:creator>
  <cp:lastModifiedBy>MRT Pack 30 DVDs</cp:lastModifiedBy>
  <cp:revision>16</cp:revision>
  <dcterms:created xsi:type="dcterms:W3CDTF">2016-04-18T23:28:00Z</dcterms:created>
  <dcterms:modified xsi:type="dcterms:W3CDTF">2016-04-23T06:17:45Z</dcterms:modified>
</cp:coreProperties>
</file>