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40"/>
  </p:notesMasterIdLst>
  <p:handoutMasterIdLst>
    <p:handoutMasterId r:id="rId41"/>
  </p:handoutMasterIdLst>
  <p:sldIdLst>
    <p:sldId id="257" r:id="rId2"/>
    <p:sldId id="256"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708"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r>
              <a:rPr lang="fa-IR" smtClean="0"/>
              <a:t>رایانش ابری و کاربرد آن در تلفن های همراه</a:t>
            </a:r>
            <a:endParaRPr lang="fa-IR"/>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r>
              <a:rPr lang="fa-IR" smtClean="0"/>
              <a:t>02/04/1436</a:t>
            </a:r>
            <a:endParaRPr lang="fa-IR"/>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r>
              <a:rPr lang="fa-IR" smtClean="0"/>
              <a:t>رایانش ابری و کاربرد آن در تلفن های همراه</a:t>
            </a:r>
            <a:endParaRPr lang="fa-IR"/>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F3FB3F90-CF0B-46F0-BA22-E8951D51C5B5}" type="slidenum">
              <a:rPr lang="fa-IR" smtClean="0"/>
              <a:pPr/>
              <a:t>‹#›</a:t>
            </a:fld>
            <a:endParaRPr lang="fa-IR"/>
          </a:p>
        </p:txBody>
      </p:sp>
    </p:spTree>
    <p:extLst>
      <p:ext uri="{BB962C8B-B14F-4D97-AF65-F5344CB8AC3E}">
        <p14:creationId xmlns:p14="http://schemas.microsoft.com/office/powerpoint/2010/main" val="251312941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r>
              <a:rPr lang="fa-IR" smtClean="0"/>
              <a:t>رایانش ابری و کاربرد آن در تلفن های همراه</a:t>
            </a:r>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r>
              <a:rPr lang="fa-IR" smtClean="0"/>
              <a:t>02/04/1436</a:t>
            </a:r>
            <a:endParaRPr lang="fa-I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r>
              <a:rPr lang="fa-IR" smtClean="0"/>
              <a:t>رایانش ابری و کاربرد آن در تلفن های همراه</a:t>
            </a:r>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773A945-A4FA-4F6E-8E3E-54F21122BAB8}" type="slidenum">
              <a:rPr lang="fa-IR" smtClean="0"/>
              <a:pPr/>
              <a:t>‹#›</a:t>
            </a:fld>
            <a:endParaRPr lang="fa-IR"/>
          </a:p>
        </p:txBody>
      </p:sp>
    </p:spTree>
    <p:extLst>
      <p:ext uri="{BB962C8B-B14F-4D97-AF65-F5344CB8AC3E}">
        <p14:creationId xmlns:p14="http://schemas.microsoft.com/office/powerpoint/2010/main" val="3420499858"/>
      </p:ext>
    </p:extLst>
  </p:cSld>
  <p:clrMap bg1="lt1" tx1="dk1" bg2="lt2" tx2="dk2" accent1="accent1" accent2="accent2" accent3="accent3" accent4="accent4" accent5="accent5" accent6="accent6" hlink="hlink" folHlink="folHlink"/>
  <p:hf sldNum="0"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Tree>
    <p:extLst>
      <p:ext uri="{BB962C8B-B14F-4D97-AF65-F5344CB8AC3E}">
        <p14:creationId xmlns:p14="http://schemas.microsoft.com/office/powerpoint/2010/main" val="346916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a:p>
        </p:txBody>
      </p:sp>
    </p:spTree>
    <p:extLst>
      <p:ext uri="{BB962C8B-B14F-4D97-AF65-F5344CB8AC3E}">
        <p14:creationId xmlns:p14="http://schemas.microsoft.com/office/powerpoint/2010/main" val="1349640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028700"/>
            <a:ext cx="7851648" cy="13716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2421402"/>
            <a:ext cx="7854696" cy="131445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DBBECAD-EF97-42A6-A294-4571E9C5ADCE}" type="datetime1">
              <a:rPr lang="en-US" smtClean="0"/>
              <a:t>12/24/2014</a:t>
            </a:fld>
            <a:endParaRPr lang="en-US"/>
          </a:p>
        </p:txBody>
      </p:sp>
      <p:sp>
        <p:nvSpPr>
          <p:cNvPr id="19" name="Footer Placeholder 18"/>
          <p:cNvSpPr>
            <a:spLocks noGrp="1"/>
          </p:cNvSpPr>
          <p:nvPr>
            <p:ph type="ftr" sz="quarter" idx="11"/>
          </p:nvPr>
        </p:nvSpPr>
        <p:spPr/>
        <p:txBody>
          <a:bodyPr/>
          <a:lstStyle/>
          <a:p>
            <a:r>
              <a:rPr lang="en-US" smtClean="0"/>
              <a:t>www.Prozhe.com</a:t>
            </a:r>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pli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448514-2C03-412D-92E5-46EBCD53EC6D}" type="datetime1">
              <a:rPr lang="en-US" smtClean="0"/>
              <a:t>12/24/2014</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85801"/>
            <a:ext cx="2057400" cy="3908822"/>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85801"/>
            <a:ext cx="6019800" cy="3908822"/>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9273F2-EB57-4CE4-A4A5-BBB641665C4A}" type="datetime1">
              <a:rPr lang="en-US" smtClean="0"/>
              <a:t>12/24/2014</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DCA888-4B29-4533-A81E-21C9B86B588B}" type="datetime1">
              <a:rPr lang="en-US" smtClean="0"/>
              <a:t>12/24/2014</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987552"/>
            <a:ext cx="7772400" cy="1021842"/>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028498"/>
            <a:ext cx="7772400" cy="1132284"/>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3A419C-F4FD-47A2-B27F-A9549152A68F}" type="datetime1">
              <a:rPr lang="en-US" smtClean="0"/>
              <a:t>12/24/2014</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spli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28066"/>
            <a:ext cx="8229600" cy="85725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440064"/>
            <a:ext cx="4038600" cy="332613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40064"/>
            <a:ext cx="4038600" cy="332613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9EFDBA7-86E8-4AF0-891C-896D21D71F12}" type="datetime1">
              <a:rPr lang="en-US" smtClean="0"/>
              <a:t>12/24/2014</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28066"/>
            <a:ext cx="8229600" cy="85725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391436"/>
            <a:ext cx="4040188" cy="494514"/>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1394818"/>
            <a:ext cx="4041775" cy="491132"/>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885950"/>
            <a:ext cx="4040188" cy="288429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6" y="1885950"/>
            <a:ext cx="4041775" cy="288429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0B401A9-97C6-4ECF-95C3-E17E054347EA}" type="datetime1">
              <a:rPr lang="en-US" smtClean="0"/>
              <a:t>12/24/2014</a:t>
            </a:fld>
            <a:endParaRPr lang="en-US"/>
          </a:p>
        </p:txBody>
      </p:sp>
      <p:sp>
        <p:nvSpPr>
          <p:cNvPr id="8" name="Footer Placeholder 7"/>
          <p:cNvSpPr>
            <a:spLocks noGrp="1"/>
          </p:cNvSpPr>
          <p:nvPr>
            <p:ph type="ftr" sz="quarter" idx="11"/>
          </p:nvPr>
        </p:nvSpPr>
        <p:spPr/>
        <p:txBody>
          <a:bodyPr/>
          <a:lstStyle/>
          <a:p>
            <a:r>
              <a:rPr lang="en-US" smtClean="0"/>
              <a:t>www.Prozhe.com</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28066"/>
            <a:ext cx="8305800" cy="85725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B8C561E-AEB2-49EF-BDAA-91EB9FCE7D05}" type="datetime1">
              <a:rPr lang="en-US" smtClean="0"/>
              <a:t>12/24/2014</a:t>
            </a:fld>
            <a:endParaRPr lang="en-US"/>
          </a:p>
        </p:txBody>
      </p:sp>
      <p:sp>
        <p:nvSpPr>
          <p:cNvPr id="4" name="Footer Placeholder 3"/>
          <p:cNvSpPr>
            <a:spLocks noGrp="1"/>
          </p:cNvSpPr>
          <p:nvPr>
            <p:ph type="ftr" sz="quarter" idx="11"/>
          </p:nvPr>
        </p:nvSpPr>
        <p:spPr/>
        <p:txBody>
          <a:bodyPr/>
          <a:lstStyle/>
          <a:p>
            <a:r>
              <a:rPr lang="en-US" smtClean="0"/>
              <a:t>www.Prozhe.com</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193F47-D6CD-4C8C-9CC2-3A78E9AC314A}" type="datetime1">
              <a:rPr lang="en-US" smtClean="0"/>
              <a:t>12/24/2014</a:t>
            </a:fld>
            <a:endParaRPr lang="en-US"/>
          </a:p>
        </p:txBody>
      </p:sp>
      <p:sp>
        <p:nvSpPr>
          <p:cNvPr id="3" name="Footer Placeholder 2"/>
          <p:cNvSpPr>
            <a:spLocks noGrp="1"/>
          </p:cNvSpPr>
          <p:nvPr>
            <p:ph type="ftr" sz="quarter" idx="11"/>
          </p:nvPr>
        </p:nvSpPr>
        <p:spPr/>
        <p:txBody>
          <a:bodyPr/>
          <a:lstStyle/>
          <a:p>
            <a:r>
              <a:rPr lang="en-US" smtClean="0"/>
              <a:t>www.Prozhe.com</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85764"/>
            <a:ext cx="2743200" cy="871538"/>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257300"/>
            <a:ext cx="2743200" cy="3429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257300"/>
            <a:ext cx="5111750" cy="3429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BFD5213-77BC-4CA2-A4FC-984121E4D3B1}" type="datetime1">
              <a:rPr lang="en-US" smtClean="0"/>
              <a:t>12/24/2014</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p:spli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831058"/>
            <a:ext cx="5257800" cy="30861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4019827"/>
            <a:ext cx="155448" cy="11658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882747"/>
            <a:ext cx="2212848" cy="1186966"/>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121589"/>
            <a:ext cx="2209800" cy="163449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3ED59E6-1A5F-47DB-BCC3-4C87C8A10CD3}" type="datetime1">
              <a:rPr lang="en-US" smtClean="0"/>
              <a:t>12/24/2014</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
        <p:nvSpPr>
          <p:cNvPr id="7" name="Slide Number Placeholder 6"/>
          <p:cNvSpPr>
            <a:spLocks noGrp="1"/>
          </p:cNvSpPr>
          <p:nvPr>
            <p:ph type="sldNum" sz="quarter" idx="12"/>
          </p:nvPr>
        </p:nvSpPr>
        <p:spPr>
          <a:xfrm>
            <a:off x="8077200" y="4767263"/>
            <a:ext cx="609600" cy="273844"/>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899638"/>
            <a:ext cx="4617720" cy="294894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4362450"/>
            <a:ext cx="9163050" cy="78105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4664869"/>
            <a:ext cx="4762500" cy="478631"/>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pli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5358"/>
            <a:ext cx="9163050" cy="78105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5358"/>
            <a:ext cx="4762500" cy="478631"/>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528066"/>
            <a:ext cx="8229600" cy="85725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51610"/>
            <a:ext cx="8229600" cy="329184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4767263"/>
            <a:ext cx="2133600" cy="273844"/>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3DDC6B6-53AA-4BA2-9AFD-7A0F04DAD971}" type="datetime1">
              <a:rPr lang="en-US" smtClean="0"/>
              <a:t>12/24/2014</a:t>
            </a:fld>
            <a:endParaRPr lang="en-US"/>
          </a:p>
        </p:txBody>
      </p:sp>
      <p:sp>
        <p:nvSpPr>
          <p:cNvPr id="22" name="Footer Placeholder 21"/>
          <p:cNvSpPr>
            <a:spLocks noGrp="1"/>
          </p:cNvSpPr>
          <p:nvPr>
            <p:ph type="ftr" sz="quarter" idx="3"/>
          </p:nvPr>
        </p:nvSpPr>
        <p:spPr>
          <a:xfrm>
            <a:off x="2667000" y="4767263"/>
            <a:ext cx="3352800" cy="273844"/>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en-US" smtClean="0"/>
              <a:t>www.Prozhe.com</a:t>
            </a:r>
            <a:endParaRPr lang="en-US"/>
          </a:p>
        </p:txBody>
      </p:sp>
      <p:sp>
        <p:nvSpPr>
          <p:cNvPr id="18" name="Slide Number Placeholder 17"/>
          <p:cNvSpPr>
            <a:spLocks noGrp="1"/>
          </p:cNvSpPr>
          <p:nvPr>
            <p:ph type="sldNum" sz="quarter" idx="4"/>
          </p:nvPr>
        </p:nvSpPr>
        <p:spPr>
          <a:xfrm>
            <a:off x="7924800" y="4767263"/>
            <a:ext cx="762000" cy="273844"/>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151806"/>
            <a:ext cx="9180548" cy="486918"/>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split/>
  </p:transition>
  <p:hf hdr="0" dt="0"/>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9750"/>
            <a:ext cx="8229600" cy="2667000"/>
          </a:xfrm>
        </p:spPr>
        <p:txBody>
          <a:bodyPr>
            <a:noAutofit/>
          </a:bodyPr>
          <a:lstStyle/>
          <a:p>
            <a:pPr algn="ctr"/>
            <a:r>
              <a:rPr lang="fa-IR" sz="2000" b="1" dirty="0" smtClean="0">
                <a:solidFill>
                  <a:schemeClr val="tx1"/>
                </a:solidFill>
                <a:cs typeface="B Zar" pitchFamily="2" charset="-78"/>
              </a:rPr>
              <a:t>دانشگاه علم و هنر یزد</a:t>
            </a:r>
            <a:br>
              <a:rPr lang="fa-IR" sz="2000" b="1" dirty="0" smtClean="0">
                <a:solidFill>
                  <a:schemeClr val="tx1"/>
                </a:solidFill>
                <a:cs typeface="B Zar" pitchFamily="2" charset="-78"/>
              </a:rPr>
            </a:br>
            <a:r>
              <a:rPr lang="fa-IR" sz="2000" dirty="0" smtClean="0">
                <a:solidFill>
                  <a:schemeClr val="tx1"/>
                </a:solidFill>
                <a:cs typeface="B Zar" pitchFamily="2" charset="-78"/>
              </a:rPr>
              <a:t>درس شیوه ارائه مطالب</a:t>
            </a:r>
            <a:br>
              <a:rPr lang="fa-IR" sz="2000" dirty="0" smtClean="0">
                <a:solidFill>
                  <a:schemeClr val="tx1"/>
                </a:solidFill>
                <a:cs typeface="B Zar" pitchFamily="2" charset="-78"/>
              </a:rPr>
            </a:br>
            <a:r>
              <a:rPr lang="fa-IR" sz="2000" dirty="0" smtClean="0">
                <a:solidFill>
                  <a:schemeClr val="tx1"/>
                </a:solidFill>
                <a:cs typeface="B Zar" pitchFamily="2" charset="-78"/>
              </a:rPr>
              <a:t>جمع آوری و تهیه: حجت دهقان بغدادآباد</a:t>
            </a:r>
            <a:br>
              <a:rPr lang="fa-IR" sz="2000" dirty="0" smtClean="0">
                <a:solidFill>
                  <a:schemeClr val="tx1"/>
                </a:solidFill>
                <a:cs typeface="B Zar" pitchFamily="2" charset="-78"/>
              </a:rPr>
            </a:br>
            <a:r>
              <a:rPr lang="fa-IR" sz="2000" dirty="0" smtClean="0">
                <a:solidFill>
                  <a:schemeClr val="tx1"/>
                </a:solidFill>
                <a:cs typeface="B Zar" pitchFamily="2" charset="-78"/>
              </a:rPr>
              <a:t>پروژه دات کام</a:t>
            </a:r>
            <a:br>
              <a:rPr lang="fa-IR" sz="2000" dirty="0" smtClean="0">
                <a:solidFill>
                  <a:schemeClr val="tx1"/>
                </a:solidFill>
                <a:cs typeface="B Zar" pitchFamily="2" charset="-78"/>
              </a:rPr>
            </a:br>
            <a:r>
              <a:rPr lang="en-US" sz="2000" dirty="0" smtClean="0">
                <a:solidFill>
                  <a:schemeClr val="tx1"/>
                </a:solidFill>
                <a:cs typeface="B Zar" pitchFamily="2" charset="-78"/>
              </a:rPr>
              <a:t>www.Prozhe.com</a:t>
            </a:r>
            <a:r>
              <a:rPr lang="fa-IR" sz="2000" dirty="0" smtClean="0">
                <a:solidFill>
                  <a:schemeClr val="tx1"/>
                </a:solidFill>
                <a:cs typeface="B Zar" pitchFamily="2" charset="-78"/>
              </a:rPr>
              <a:t/>
            </a:r>
            <a:br>
              <a:rPr lang="fa-IR" sz="2000" dirty="0" smtClean="0">
                <a:solidFill>
                  <a:schemeClr val="tx1"/>
                </a:solidFill>
                <a:cs typeface="B Zar" pitchFamily="2" charset="-78"/>
              </a:rPr>
            </a:br>
            <a:r>
              <a:rPr lang="fa-IR" sz="2000" dirty="0" smtClean="0">
                <a:solidFill>
                  <a:schemeClr val="tx1"/>
                </a:solidFill>
                <a:cs typeface="B Zar" pitchFamily="2" charset="-78"/>
              </a:rPr>
              <a:t>تعداد </a:t>
            </a:r>
            <a:r>
              <a:rPr lang="fa-IR" sz="2000" dirty="0" smtClean="0">
                <a:solidFill>
                  <a:schemeClr val="tx1"/>
                </a:solidFill>
                <a:cs typeface="B Zar" pitchFamily="2" charset="-78"/>
              </a:rPr>
              <a:t>اسلاید 38 عدد-زمان تقریبی ارائه 25دقیقه</a:t>
            </a:r>
            <a:r>
              <a:rPr lang="en-US" sz="2000" dirty="0" smtClean="0">
                <a:solidFill>
                  <a:schemeClr val="tx1"/>
                </a:solidFill>
                <a:cs typeface="B Zar" pitchFamily="2" charset="-78"/>
              </a:rPr>
              <a:t/>
            </a:r>
            <a:br>
              <a:rPr lang="en-US" sz="2000" dirty="0" smtClean="0">
                <a:solidFill>
                  <a:schemeClr val="tx1"/>
                </a:solidFill>
                <a:cs typeface="B Zar" pitchFamily="2" charset="-78"/>
              </a:rPr>
            </a:br>
            <a:r>
              <a:rPr lang="fa-IR" sz="2000" dirty="0" smtClean="0">
                <a:solidFill>
                  <a:schemeClr val="tx1"/>
                </a:solidFill>
                <a:cs typeface="B Zar" pitchFamily="2" charset="-78"/>
              </a:rPr>
              <a:t>مرداد ماه 1393</a:t>
            </a:r>
            <a:br>
              <a:rPr lang="fa-IR" sz="2000" dirty="0" smtClean="0">
                <a:solidFill>
                  <a:schemeClr val="tx1"/>
                </a:solidFill>
                <a:cs typeface="B Zar" pitchFamily="2" charset="-78"/>
              </a:rPr>
            </a:br>
            <a:endParaRPr lang="fa-IR" sz="2000" dirty="0">
              <a:solidFill>
                <a:schemeClr val="tx1"/>
              </a:solidFill>
            </a:endParaRPr>
          </a:p>
        </p:txBody>
      </p:sp>
      <p:sp>
        <p:nvSpPr>
          <p:cNvPr id="3" name="Content Placeholder 2"/>
          <p:cNvSpPr>
            <a:spLocks noGrp="1"/>
          </p:cNvSpPr>
          <p:nvPr>
            <p:ph idx="1"/>
          </p:nvPr>
        </p:nvSpPr>
        <p:spPr>
          <a:xfrm>
            <a:off x="457200" y="1200151"/>
            <a:ext cx="8229600" cy="761999"/>
          </a:xfrm>
        </p:spPr>
        <p:txBody>
          <a:bodyPr/>
          <a:lstStyle/>
          <a:p>
            <a:pPr algn="ctr">
              <a:buNone/>
            </a:pPr>
            <a:r>
              <a:rPr lang="fa-IR" b="1" dirty="0" smtClean="0">
                <a:cs typeface="B Zar" pitchFamily="2" charset="-78"/>
              </a:rPr>
              <a:t>به نام خداوند جان و خرد</a:t>
            </a:r>
          </a:p>
          <a:p>
            <a:endParaRPr lang="fa-I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05600" y="1428750"/>
            <a:ext cx="1981200" cy="3352800"/>
          </a:xfrm>
        </p:spPr>
        <p:style>
          <a:lnRef idx="2">
            <a:schemeClr val="accent3"/>
          </a:lnRef>
          <a:fillRef idx="1">
            <a:schemeClr val="lt1"/>
          </a:fillRef>
          <a:effectRef idx="0">
            <a:schemeClr val="accent3"/>
          </a:effectRef>
          <a:fontRef idx="minor">
            <a:schemeClr val="dk1"/>
          </a:fontRef>
        </p:style>
        <p:txBody>
          <a:bodyPr>
            <a:normAutofit/>
          </a:bodyPr>
          <a:lstStyle/>
          <a:p>
            <a:pPr algn="ctr" rtl="0">
              <a:buNone/>
            </a:pPr>
            <a:r>
              <a:rPr lang="fa-IR" sz="2000" dirty="0" smtClean="0">
                <a:cs typeface="B Zar" pitchFamily="2" charset="-78"/>
              </a:rPr>
              <a:t>دوربین دیجیتال</a:t>
            </a:r>
            <a:r>
              <a:rPr lang="en-US" sz="2000" dirty="0" smtClean="0">
                <a:cs typeface="B Zar" pitchFamily="2" charset="-78"/>
              </a:rPr>
              <a:t> </a:t>
            </a:r>
            <a:r>
              <a:rPr lang="en-US" sz="2000" dirty="0" err="1" smtClean="0">
                <a:cs typeface="B Zar" pitchFamily="2" charset="-78"/>
              </a:rPr>
              <a:t>Mamiya</a:t>
            </a:r>
            <a:r>
              <a:rPr lang="en-US" sz="2000" dirty="0" smtClean="0">
                <a:cs typeface="B Zar" pitchFamily="2" charset="-78"/>
              </a:rPr>
              <a:t> DM-Series 80Mp </a:t>
            </a:r>
            <a:endParaRPr lang="fa-IR" sz="2000" dirty="0">
              <a:cs typeface="B Zar" pitchFamily="2" charset="-78"/>
            </a:endParaRPr>
          </a:p>
        </p:txBody>
      </p:sp>
      <p:sp>
        <p:nvSpPr>
          <p:cNvPr id="4" name="Title 1"/>
          <p:cNvSpPr>
            <a:spLocks noGrp="1"/>
          </p:cNvSpPr>
          <p:nvPr>
            <p:ph type="title"/>
          </p:nvPr>
        </p:nvSpPr>
        <p:spPr>
          <a:xfrm>
            <a:off x="457200" y="528066"/>
            <a:ext cx="8229600" cy="857250"/>
          </a:xfrm>
        </p:spPr>
        <p:txBody>
          <a:bodyPr>
            <a:normAutofit/>
          </a:bodyPr>
          <a:lstStyle/>
          <a:p>
            <a:pPr algn="r"/>
            <a:r>
              <a:rPr lang="fa-IR" sz="4000" dirty="0" smtClean="0">
                <a:cs typeface="B Zar" pitchFamily="2" charset="-78"/>
              </a:rPr>
              <a:t>چند نمونه:</a:t>
            </a:r>
            <a:endParaRPr lang="fa-IR" sz="4000" dirty="0">
              <a:cs typeface="B Zar" pitchFamily="2" charset="-78"/>
            </a:endParaRPr>
          </a:p>
        </p:txBody>
      </p:sp>
      <p:pic>
        <p:nvPicPr>
          <p:cNvPr id="6" name="Picture 5" descr="دوربین قطع بزرگ مامیا 80 مگاپیکسلی"/>
          <p:cNvPicPr/>
          <p:nvPr/>
        </p:nvPicPr>
        <p:blipFill>
          <a:blip r:embed="rId2"/>
          <a:srcRect/>
          <a:stretch>
            <a:fillRect/>
          </a:stretch>
        </p:blipFill>
        <p:spPr bwMode="auto">
          <a:xfrm>
            <a:off x="1905000" y="1123950"/>
            <a:ext cx="3289300" cy="32893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smtClean="0"/>
              <a:pPr/>
              <a:t>10</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705600" y="1428750"/>
            <a:ext cx="1981200" cy="3352800"/>
          </a:xfrm>
        </p:spPr>
        <p:style>
          <a:lnRef idx="2">
            <a:schemeClr val="accent3"/>
          </a:lnRef>
          <a:fillRef idx="1">
            <a:schemeClr val="lt1"/>
          </a:fillRef>
          <a:effectRef idx="0">
            <a:schemeClr val="accent3"/>
          </a:effectRef>
          <a:fontRef idx="minor">
            <a:schemeClr val="dk1"/>
          </a:fontRef>
        </p:style>
        <p:txBody>
          <a:bodyPr>
            <a:normAutofit/>
          </a:bodyPr>
          <a:lstStyle/>
          <a:p>
            <a:pPr algn="ctr">
              <a:buNone/>
            </a:pPr>
            <a:r>
              <a:rPr lang="fa-IR" sz="2000" dirty="0" smtClean="0">
                <a:cs typeface="B Zar" pitchFamily="2" charset="-78"/>
              </a:rPr>
              <a:t>دیسک پر ظرفیت</a:t>
            </a:r>
            <a:r>
              <a:rPr lang="en-US" sz="2000" dirty="0" smtClean="0">
                <a:cs typeface="B Zar" pitchFamily="2" charset="-78"/>
              </a:rPr>
              <a:t> </a:t>
            </a:r>
            <a:r>
              <a:rPr lang="en-US" sz="2000" dirty="0" err="1" smtClean="0">
                <a:cs typeface="B Zar" pitchFamily="2" charset="-78"/>
              </a:rPr>
              <a:t>Blu</a:t>
            </a:r>
            <a:r>
              <a:rPr lang="en-US" sz="2000" dirty="0" smtClean="0">
                <a:cs typeface="B Zar" pitchFamily="2" charset="-78"/>
              </a:rPr>
              <a:t>-Ray</a:t>
            </a:r>
          </a:p>
          <a:p>
            <a:pPr algn="ctr">
              <a:buNone/>
            </a:pPr>
            <a:r>
              <a:rPr lang="en-US" sz="2000" dirty="0" smtClean="0">
                <a:cs typeface="B Zar" pitchFamily="2" charset="-78"/>
              </a:rPr>
              <a:t> </a:t>
            </a:r>
            <a:r>
              <a:rPr lang="fa-IR" sz="2000" dirty="0" smtClean="0">
                <a:cs typeface="B Zar" pitchFamily="2" charset="-78"/>
              </a:rPr>
              <a:t>نوع </a:t>
            </a:r>
            <a:r>
              <a:rPr lang="en-US" sz="2000" dirty="0" smtClean="0">
                <a:cs typeface="B Zar" pitchFamily="2" charset="-78"/>
              </a:rPr>
              <a:t>BDXL </a:t>
            </a:r>
            <a:endParaRPr lang="fa-IR" sz="2000" dirty="0" smtClean="0">
              <a:cs typeface="B Zar" pitchFamily="2" charset="-78"/>
            </a:endParaRPr>
          </a:p>
          <a:p>
            <a:pPr algn="ctr">
              <a:buNone/>
            </a:pPr>
            <a:r>
              <a:rPr lang="fa-IR" sz="2000" dirty="0" smtClean="0">
                <a:cs typeface="B Zar" pitchFamily="2" charset="-78"/>
              </a:rPr>
              <a:t>با حجم 120</a:t>
            </a:r>
            <a:r>
              <a:rPr lang="en-US" sz="2000" dirty="0" smtClean="0">
                <a:cs typeface="B Zar" pitchFamily="2" charset="-78"/>
              </a:rPr>
              <a:t> GB</a:t>
            </a:r>
            <a:endParaRPr lang="fa-IR" sz="2000" dirty="0">
              <a:cs typeface="B Zar" pitchFamily="2" charset="-78"/>
            </a:endParaRPr>
          </a:p>
        </p:txBody>
      </p:sp>
      <p:sp>
        <p:nvSpPr>
          <p:cNvPr id="5" name="Title 1"/>
          <p:cNvSpPr>
            <a:spLocks noGrp="1"/>
          </p:cNvSpPr>
          <p:nvPr>
            <p:ph type="title"/>
          </p:nvPr>
        </p:nvSpPr>
        <p:spPr>
          <a:xfrm>
            <a:off x="457200" y="528066"/>
            <a:ext cx="8229600" cy="857250"/>
          </a:xfrm>
        </p:spPr>
        <p:txBody>
          <a:bodyPr>
            <a:normAutofit/>
          </a:bodyPr>
          <a:lstStyle/>
          <a:p>
            <a:pPr algn="r"/>
            <a:r>
              <a:rPr lang="fa-IR" sz="4000" dirty="0" smtClean="0">
                <a:cs typeface="B Zar" pitchFamily="2" charset="-78"/>
              </a:rPr>
              <a:t>چند نمونه:</a:t>
            </a:r>
            <a:endParaRPr lang="fa-IR" sz="4000" dirty="0">
              <a:cs typeface="B Zar" pitchFamily="2" charset="-78"/>
            </a:endParaRPr>
          </a:p>
        </p:txBody>
      </p:sp>
      <p:pic>
        <p:nvPicPr>
          <p:cNvPr id="6" name="Picture 5" descr="دیسک بلوری 120 گیگابایتی"/>
          <p:cNvPicPr/>
          <p:nvPr/>
        </p:nvPicPr>
        <p:blipFill>
          <a:blip r:embed="rId2"/>
          <a:srcRect/>
          <a:stretch>
            <a:fillRect/>
          </a:stretch>
        </p:blipFill>
        <p:spPr bwMode="auto">
          <a:xfrm>
            <a:off x="1752600" y="1504950"/>
            <a:ext cx="3811270" cy="2540635"/>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smtClean="0"/>
              <a:pPr/>
              <a:t>11</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cs typeface="B Zar" pitchFamily="2" charset="-78"/>
              </a:rPr>
              <a:t>عمر مدیاهای ذخیره اطلاعات</a:t>
            </a:r>
            <a:endParaRPr lang="fa-IR" sz="3600" dirty="0">
              <a:cs typeface="B Zar" pitchFamily="2" charset="-78"/>
            </a:endParaRPr>
          </a:p>
        </p:txBody>
      </p:sp>
      <p:sp>
        <p:nvSpPr>
          <p:cNvPr id="3" name="Content Placeholder 2"/>
          <p:cNvSpPr>
            <a:spLocks noGrp="1"/>
          </p:cNvSpPr>
          <p:nvPr>
            <p:ph idx="1"/>
          </p:nvPr>
        </p:nvSpPr>
        <p:spPr/>
        <p:txBody>
          <a:bodyPr>
            <a:normAutofit fontScale="77500" lnSpcReduction="20000"/>
          </a:bodyPr>
          <a:lstStyle/>
          <a:p>
            <a:pPr algn="justLow"/>
            <a:r>
              <a:rPr lang="fa-IR" dirty="0" smtClean="0">
                <a:cs typeface="B Zar" pitchFamily="2" charset="-78"/>
              </a:rPr>
              <a:t>از سوی دیگر اگر فرض کنیم به دیسک با ظرفیت بالاتر نیاز نداریم و همین هارد دیسک 1 ترابایتی که به تازگی خریداری کرده ایم کفایت تمام عکسها و دیتاهای شخصی ما را می نماید، حالا نوبت مشکل جدیدی است: تا چند سال</a:t>
            </a:r>
            <a:r>
              <a:rPr lang="en-US" dirty="0" smtClean="0">
                <a:cs typeface="B Zar" pitchFamily="2" charset="-78"/>
              </a:rPr>
              <a:t>?</a:t>
            </a:r>
          </a:p>
          <a:p>
            <a:pPr algn="justLow">
              <a:buNone/>
            </a:pPr>
            <a:r>
              <a:rPr lang="en-US" dirty="0" smtClean="0">
                <a:cs typeface="B Zar" pitchFamily="2" charset="-78"/>
              </a:rPr>
              <a:t/>
            </a:r>
            <a:br>
              <a:rPr lang="en-US" dirty="0" smtClean="0">
                <a:cs typeface="B Zar" pitchFamily="2" charset="-78"/>
              </a:rPr>
            </a:br>
            <a:r>
              <a:rPr lang="fa-IR" dirty="0" smtClean="0">
                <a:cs typeface="B Zar" pitchFamily="2" charset="-78"/>
              </a:rPr>
              <a:t>بله عمر مدیاهای مورد استفاده عادی در بهترین شرایط به طور متوسط حدود 5 سال است مثلا اگر برای ذخیره اطلاعات یک</a:t>
            </a:r>
            <a:r>
              <a:rPr lang="en-US" dirty="0" smtClean="0">
                <a:cs typeface="B Zar" pitchFamily="2" charset="-78"/>
              </a:rPr>
              <a:t> DVD </a:t>
            </a:r>
            <a:r>
              <a:rPr lang="fa-IR" dirty="0" smtClean="0">
                <a:cs typeface="B Zar" pitchFamily="2" charset="-78"/>
              </a:rPr>
              <a:t>خریداری کنیم بعد از 5 سال نمی توانیم با خیال راحت</a:t>
            </a:r>
            <a:r>
              <a:rPr lang="en-US" dirty="0" smtClean="0">
                <a:cs typeface="B Zar" pitchFamily="2" charset="-78"/>
              </a:rPr>
              <a:t> DVD </a:t>
            </a:r>
            <a:r>
              <a:rPr lang="fa-IR" dirty="0" smtClean="0">
                <a:cs typeface="B Zar" pitchFamily="2" charset="-78"/>
              </a:rPr>
              <a:t>را در درایو نوری قرار دهیم و انتظار داشته باشیم همه فایلها سر جایشان باشند یا یک هارد دیسک! بله به یاد دارید اولین هارد دیسک را چه زمانی خریدید؟ اگر شما جزو آن دسته قدیمیهای کامپوتیر باشید ممکن است بگویید اولین کامپیوتر من هارد 200 مگابایتی یا کمتر داشته، ولی اگر همین 10 سال پیش هم یک هارد 4 گیگابایتی داشته اید آیا هوز از آن استفاده میکنید؟ به فرض سالم ماندن فیزیکی قطعات مکانیکی دیسکها و سایر تجیهزات ذخیره سازی و عدم پیشرفت حجم مدیاهای قابل ذخیره هر کدام عمر مفیدی برای حفظ 0 و 1 های با ارزش ما دارند</a:t>
            </a:r>
            <a:r>
              <a:rPr lang="en-US" dirty="0" smtClean="0">
                <a:cs typeface="B Zar" pitchFamily="2" charset="-78"/>
              </a:rPr>
              <a:t>.</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Zar" pitchFamily="2" charset="-78"/>
              </a:rPr>
              <a:t>وقت دور انداختن</a:t>
            </a:r>
            <a:r>
              <a:rPr lang="en-US" sz="3200" dirty="0" smtClean="0">
                <a:cs typeface="B Zar" pitchFamily="2" charset="-78"/>
              </a:rPr>
              <a:t> PC </a:t>
            </a:r>
            <a:r>
              <a:rPr lang="fa-IR" sz="3200" dirty="0" smtClean="0">
                <a:cs typeface="B Zar" pitchFamily="2" charset="-78"/>
              </a:rPr>
              <a:t>و لپتاپ ها رسیده!!!</a:t>
            </a:r>
            <a:endParaRPr lang="fa-IR" sz="3200" dirty="0">
              <a:cs typeface="B Zar" pitchFamily="2" charset="-78"/>
            </a:endParaRPr>
          </a:p>
        </p:txBody>
      </p:sp>
      <p:sp>
        <p:nvSpPr>
          <p:cNvPr id="3" name="Content Placeholder 2"/>
          <p:cNvSpPr>
            <a:spLocks noGrp="1"/>
          </p:cNvSpPr>
          <p:nvPr>
            <p:ph idx="1"/>
          </p:nvPr>
        </p:nvSpPr>
        <p:spPr/>
        <p:txBody>
          <a:bodyPr>
            <a:normAutofit/>
          </a:bodyPr>
          <a:lstStyle/>
          <a:p>
            <a:pPr algn="justLow"/>
            <a:r>
              <a:rPr lang="fa-IR" sz="2400" dirty="0" smtClean="0">
                <a:cs typeface="B Zar" pitchFamily="2" charset="-78"/>
              </a:rPr>
              <a:t>پس با این توصیف آینده کامپیوترهای شخصی چیست؟ 5 سال بعد که تصاویر تلفن همراه به 100 مگابایت و بالاتر رسید و حجم چند دقیقه فیلمی که با یک تلفن هوشمند گرفته ایم بیش از 100 گیگابیت شد آنها را کجا نگهداری کنیم؟</a:t>
            </a:r>
            <a:endParaRPr lang="fa-IR" sz="2400" dirty="0">
              <a:cs typeface="B Zar" pitchFamily="2" charset="-78"/>
            </a:endParaRPr>
          </a:p>
        </p:txBody>
      </p:sp>
      <p:pic>
        <p:nvPicPr>
          <p:cNvPr id="1026" name="Picture 2" descr="C:\Documents and Settings\paeez\Desktop\ee.jpeg"/>
          <p:cNvPicPr>
            <a:picLocks noChangeAspect="1" noChangeArrowheads="1"/>
          </p:cNvPicPr>
          <p:nvPr/>
        </p:nvPicPr>
        <p:blipFill>
          <a:blip r:embed="rId2"/>
          <a:srcRect/>
          <a:stretch>
            <a:fillRect/>
          </a:stretch>
        </p:blipFill>
        <p:spPr bwMode="auto">
          <a:xfrm>
            <a:off x="381000" y="2647950"/>
            <a:ext cx="3000375" cy="2291353"/>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4" name="Footer Placeholder 3"/>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b="1" dirty="0" smtClean="0">
                <a:cs typeface="B Zar" pitchFamily="2" charset="-78"/>
              </a:rPr>
              <a:t>پردازش ابری</a:t>
            </a:r>
            <a:r>
              <a:rPr lang="en-US" sz="3200" b="1" dirty="0" smtClean="0">
                <a:cs typeface="B Zar" pitchFamily="2" charset="-78"/>
              </a:rPr>
              <a:t> ...</a:t>
            </a:r>
            <a:endParaRPr lang="fa-IR" sz="3200" dirty="0">
              <a:cs typeface="B Zar" pitchFamily="2" charset="-78"/>
            </a:endParaRPr>
          </a:p>
        </p:txBody>
      </p:sp>
      <p:sp>
        <p:nvSpPr>
          <p:cNvPr id="3" name="Content Placeholder 2"/>
          <p:cNvSpPr>
            <a:spLocks noGrp="1"/>
          </p:cNvSpPr>
          <p:nvPr>
            <p:ph idx="1"/>
          </p:nvPr>
        </p:nvSpPr>
        <p:spPr/>
        <p:txBody>
          <a:bodyPr>
            <a:normAutofit/>
          </a:bodyPr>
          <a:lstStyle/>
          <a:p>
            <a:pPr algn="justLow"/>
            <a:r>
              <a:rPr lang="fa-IR" sz="2000" dirty="0" smtClean="0">
                <a:cs typeface="B Zar" pitchFamily="2" charset="-78"/>
              </a:rPr>
              <a:t>شاید با این مقدمه نسبتاً طولانی از پردازش ابری تصوراتی در ذهن شما نقش بسته باشد، که کاملا درست است</a:t>
            </a:r>
            <a:r>
              <a:rPr lang="en-US" sz="2000" dirty="0" smtClean="0">
                <a:cs typeface="B Zar" pitchFamily="2" charset="-78"/>
              </a:rPr>
              <a:t>.</a:t>
            </a:r>
          </a:p>
          <a:p>
            <a:pPr algn="justLow"/>
            <a:r>
              <a:rPr lang="fa-IR" sz="2000" dirty="0" smtClean="0">
                <a:cs typeface="B Zar" pitchFamily="2" charset="-78"/>
              </a:rPr>
              <a:t>در پردازش ابری قرار است شما به جای خرید کامپوترهای مدرن و قوی با ابزارهای</a:t>
            </a:r>
            <a:r>
              <a:rPr lang="en-US" sz="2000" dirty="0" smtClean="0">
                <a:cs typeface="B Zar" pitchFamily="2" charset="-78"/>
              </a:rPr>
              <a:t> I/O </a:t>
            </a:r>
            <a:r>
              <a:rPr lang="fa-IR" sz="2000" dirty="0" smtClean="0">
                <a:cs typeface="B Zar" pitchFamily="2" charset="-78"/>
              </a:rPr>
              <a:t>ساده مثل یک مانیتور صفحه لمسی یا تلوزیون یا تلفن هوشمند توسط یک واسط به نام اینترنت پر سرعت (پر سرعت واقعی) به </a:t>
            </a:r>
            <a:r>
              <a:rPr lang="fa-IR" sz="2000" b="1" dirty="0" smtClean="0">
                <a:cs typeface="B Zar" pitchFamily="2" charset="-78"/>
              </a:rPr>
              <a:t>سرویسها</a:t>
            </a:r>
            <a:r>
              <a:rPr lang="fa-IR" sz="2000" dirty="0" smtClean="0">
                <a:cs typeface="B Zar" pitchFamily="2" charset="-78"/>
              </a:rPr>
              <a:t> و </a:t>
            </a:r>
            <a:r>
              <a:rPr lang="fa-IR" sz="2000" b="1" dirty="0" smtClean="0">
                <a:cs typeface="B Zar" pitchFamily="2" charset="-78"/>
              </a:rPr>
              <a:t>خدماتی</a:t>
            </a:r>
            <a:r>
              <a:rPr lang="fa-IR" sz="2000" dirty="0" smtClean="0">
                <a:cs typeface="B Zar" pitchFamily="2" charset="-78"/>
              </a:rPr>
              <a:t> دسترسی پیدا کنید که وظایفی مثل نگهداری اطلاعات و یا اجرای برنامه های مختلف را برای شما انجام دهند</a:t>
            </a:r>
            <a:r>
              <a:rPr lang="en-US" sz="2000" dirty="0" smtClean="0">
                <a:cs typeface="B Zar" pitchFamily="2" charset="-78"/>
              </a:rPr>
              <a:t>.</a:t>
            </a:r>
            <a:endParaRPr lang="fa-IR" sz="2000" dirty="0">
              <a:cs typeface="B Zar" pitchFamily="2" charset="-78"/>
            </a:endParaRPr>
          </a:p>
        </p:txBody>
      </p:sp>
      <p:pic>
        <p:nvPicPr>
          <p:cNvPr id="2050" name="Picture 2" descr="C:\Documents and Settings\paeez\Desktop\424782-cloud-computing.jpg"/>
          <p:cNvPicPr>
            <a:picLocks noChangeAspect="1" noChangeArrowheads="1"/>
          </p:cNvPicPr>
          <p:nvPr/>
        </p:nvPicPr>
        <p:blipFill>
          <a:blip r:embed="rId2"/>
          <a:srcRect/>
          <a:stretch>
            <a:fillRect/>
          </a:stretch>
        </p:blipFill>
        <p:spPr bwMode="auto">
          <a:xfrm>
            <a:off x="685800" y="3105150"/>
            <a:ext cx="2997200" cy="1685925"/>
          </a:xfrm>
          <a:prstGeom prst="rect">
            <a:avLst/>
          </a:prstGeom>
          <a:noFill/>
        </p:spPr>
      </p:pic>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4" name="Footer Placeholder 3"/>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Low"/>
            <a:r>
              <a:rPr lang="fa-IR" dirty="0" smtClean="0">
                <a:cs typeface="B Zar" pitchFamily="2" charset="-78"/>
              </a:rPr>
              <a:t>در واقع قرار است تمام مشکلاتی که به آنها اشاره داشتیم در پردازش ابری حل شود و دیگر نگران از بین رفتن اطلاعات موجود در</a:t>
            </a:r>
            <a:r>
              <a:rPr lang="en-US" dirty="0" smtClean="0">
                <a:cs typeface="B Zar" pitchFamily="2" charset="-78"/>
              </a:rPr>
              <a:t> DVD </a:t>
            </a:r>
            <a:r>
              <a:rPr lang="fa-IR" dirty="0" smtClean="0">
                <a:cs typeface="B Zar" pitchFamily="2" charset="-78"/>
              </a:rPr>
              <a:t>یا هارد دیسکها نباشیم و به جای خرید یک دستگاه پخش</a:t>
            </a:r>
            <a:r>
              <a:rPr lang="en-US" dirty="0" smtClean="0">
                <a:cs typeface="B Zar" pitchFamily="2" charset="-78"/>
              </a:rPr>
              <a:t> Blue-Ray </a:t>
            </a:r>
            <a:r>
              <a:rPr lang="fa-IR" dirty="0" smtClean="0">
                <a:cs typeface="B Zar" pitchFamily="2" charset="-78"/>
              </a:rPr>
              <a:t>با اجاره آنلاین یک فیلم آن را تماشا کنیم یا با اجاره هر تعداد</a:t>
            </a:r>
            <a:r>
              <a:rPr lang="en-US" dirty="0" smtClean="0">
                <a:cs typeface="B Zar" pitchFamily="2" charset="-78"/>
              </a:rPr>
              <a:t> CPU </a:t>
            </a:r>
            <a:r>
              <a:rPr lang="fa-IR" dirty="0" smtClean="0">
                <a:cs typeface="B Zar" pitchFamily="2" charset="-78"/>
              </a:rPr>
              <a:t>و هر مقدار حافظه یک بازی 3 بعدی سنگین را بدون حتی نگرانی از مصرف برق سیستم و کولینگ پردازنده و سر و صدای تجهیزات خنک کننده انجام دهیم،به جای ذخیره فایل در درایو</a:t>
            </a:r>
            <a:r>
              <a:rPr lang="en-US" dirty="0" smtClean="0">
                <a:cs typeface="B Zar" pitchFamily="2" charset="-78"/>
              </a:rPr>
              <a:t> D </a:t>
            </a:r>
            <a:r>
              <a:rPr lang="fa-IR" dirty="0" smtClean="0">
                <a:cs typeface="B Zar" pitchFamily="2" charset="-78"/>
              </a:rPr>
              <a:t>کامپیوتر آن را در </a:t>
            </a:r>
            <a:r>
              <a:rPr lang="en-US" dirty="0" smtClean="0">
                <a:cs typeface="B Zar" pitchFamily="2" charset="-78"/>
              </a:rPr>
              <a:t>Google Drive </a:t>
            </a:r>
            <a:r>
              <a:rPr lang="fa-IR" dirty="0" smtClean="0">
                <a:cs typeface="B Zar" pitchFamily="2" charset="-78"/>
              </a:rPr>
              <a:t>ذخیره کنیم یا پاور پوینت خود را در آفیس 365بسازیم بدون وایستگی به لپ تاپ یا</a:t>
            </a:r>
            <a:r>
              <a:rPr lang="en-US" dirty="0" smtClean="0">
                <a:cs typeface="B Zar" pitchFamily="2" charset="-78"/>
              </a:rPr>
              <a:t> PC</a:t>
            </a:r>
            <a:r>
              <a:rPr lang="fa-IR" dirty="0" smtClean="0">
                <a:cs typeface="B Zar" pitchFamily="2" charset="-78"/>
              </a:rPr>
              <a:t>، کافیست حتی با تلفن همراه از هر نقطه ای به اینترنت دسترسی پیدا کنیم که پردازنده ها و سرورهای متحد در فضایی ابر گونه هر مقدار منابع که لازم باشد به ما تخصیص می دهند تا به هدف خود برسیم</a:t>
            </a:r>
            <a:r>
              <a:rPr lang="en-US" dirty="0" smtClean="0">
                <a:cs typeface="B Zar" pitchFamily="2" charset="-78"/>
              </a:rPr>
              <a:t>.</a:t>
            </a:r>
            <a:br>
              <a:rPr lang="en-US" dirty="0" smtClean="0">
                <a:cs typeface="B Zar" pitchFamily="2" charset="-78"/>
              </a:rPr>
            </a:br>
            <a:r>
              <a:rPr lang="en-US" dirty="0" smtClean="0">
                <a:cs typeface="B Zar" pitchFamily="2" charset="-78"/>
              </a:rPr>
              <a:t/>
            </a:r>
            <a:br>
              <a:rPr lang="en-US" dirty="0" smtClean="0">
                <a:cs typeface="B Zar" pitchFamily="2" charset="-78"/>
              </a:rPr>
            </a:br>
            <a:r>
              <a:rPr lang="fa-IR" dirty="0" smtClean="0">
                <a:cs typeface="B Zar" pitchFamily="2" charset="-78"/>
              </a:rPr>
              <a:t>تکنولوژی پردازش ابری در ابتدای راه قرار دارد و همانطور که از ویژگیهای آن مطلع شدیم آینده درخشانی برای صنعت</a:t>
            </a:r>
            <a:r>
              <a:rPr lang="en-US" dirty="0" smtClean="0">
                <a:cs typeface="B Zar" pitchFamily="2" charset="-78"/>
              </a:rPr>
              <a:t> IT </a:t>
            </a:r>
            <a:r>
              <a:rPr lang="fa-IR" dirty="0" smtClean="0">
                <a:cs typeface="B Zar" pitchFamily="2" charset="-78"/>
              </a:rPr>
              <a:t>رقم خواهد زد. از دید مدیران شرکتهای بزرگ، آینده درآمدهای بخش رایانه دیگر در تولید سیستم عامل یا نرم افزارهایی مثل</a:t>
            </a:r>
            <a:r>
              <a:rPr lang="en-US" dirty="0" smtClean="0">
                <a:cs typeface="B Zar" pitchFamily="2" charset="-78"/>
              </a:rPr>
              <a:t> </a:t>
            </a:r>
            <a:r>
              <a:rPr lang="en-US" dirty="0" err="1" smtClean="0">
                <a:cs typeface="B Zar" pitchFamily="2" charset="-78"/>
              </a:rPr>
              <a:t>Autocad</a:t>
            </a:r>
            <a:r>
              <a:rPr lang="en-US" dirty="0" smtClean="0">
                <a:cs typeface="B Zar" pitchFamily="2" charset="-78"/>
              </a:rPr>
              <a:t> </a:t>
            </a:r>
            <a:r>
              <a:rPr lang="fa-IR" dirty="0" smtClean="0">
                <a:cs typeface="B Zar" pitchFamily="2" charset="-78"/>
              </a:rPr>
              <a:t>نیست بلکه جذب کاربران به سرویسهایی که آنها را به اینترنت بچسباند مهمترین بخش شروع کار است</a:t>
            </a:r>
            <a:r>
              <a:rPr lang="en-US" dirty="0" smtClean="0">
                <a:cs typeface="B Zar" pitchFamily="2" charset="-78"/>
              </a:rPr>
              <a:t>.</a:t>
            </a:r>
            <a:endParaRPr lang="fa-IR" dirty="0">
              <a:cs typeface="B Zar" pitchFamily="2" charset="-78"/>
            </a:endParaRPr>
          </a:p>
        </p:txBody>
      </p:sp>
      <p:sp>
        <p:nvSpPr>
          <p:cNvPr id="4" name="Title 1"/>
          <p:cNvSpPr>
            <a:spLocks noGrp="1"/>
          </p:cNvSpPr>
          <p:nvPr>
            <p:ph type="title"/>
          </p:nvPr>
        </p:nvSpPr>
        <p:spPr>
          <a:xfrm>
            <a:off x="457200" y="528066"/>
            <a:ext cx="8229600" cy="857250"/>
          </a:xfrm>
        </p:spPr>
        <p:txBody>
          <a:bodyPr>
            <a:normAutofit/>
          </a:bodyPr>
          <a:lstStyle/>
          <a:p>
            <a:pPr algn="r"/>
            <a:r>
              <a:rPr lang="fa-IR" sz="3200" b="1" dirty="0" smtClean="0">
                <a:cs typeface="B Zar" pitchFamily="2" charset="-78"/>
              </a:rPr>
              <a:t>پردازش ابری</a:t>
            </a:r>
            <a:r>
              <a:rPr lang="en-US" sz="3200" b="1" dirty="0" smtClean="0">
                <a:cs typeface="B Zar" pitchFamily="2" charset="-78"/>
              </a:rPr>
              <a:t> ...</a:t>
            </a:r>
            <a:endParaRPr lang="fa-IR" sz="3200" dirty="0">
              <a:cs typeface="B Zar"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Low"/>
            <a:r>
              <a:rPr lang="fa-IR" dirty="0" smtClean="0">
                <a:cs typeface="B Zar" pitchFamily="2" charset="-78"/>
              </a:rPr>
              <a:t>در حال حاضر شرکتهای نرم افزاری شروع به ارائه نرم افزار های خود بر پایه کلود نموده اند و کاربران و تولید کنندگان در حال آزمون و خطای این راه جذاب هستند از شرکتهایی که تقریبا همه با نرم افزارهای آن سرو کار داریم شروع میکنیم:</a:t>
            </a:r>
            <a:endParaRPr lang="en-US" dirty="0" smtClean="0">
              <a:cs typeface="B Zar" pitchFamily="2" charset="-78"/>
            </a:endParaRPr>
          </a:p>
          <a:p>
            <a:pPr algn="justLow">
              <a:buNone/>
            </a:pPr>
            <a:r>
              <a:rPr lang="en-US" dirty="0" smtClean="0"/>
              <a:t/>
            </a:r>
            <a:br>
              <a:rPr lang="en-US" dirty="0" smtClean="0"/>
            </a:br>
            <a:endParaRPr lang="fa-IR" dirty="0"/>
          </a:p>
        </p:txBody>
      </p:sp>
      <p:pic>
        <p:nvPicPr>
          <p:cNvPr id="3075" name="Picture 3" descr="C:\Documents and Settings\paeez\Desktop\3.jpeg"/>
          <p:cNvPicPr>
            <a:picLocks noChangeAspect="1" noChangeArrowheads="1"/>
          </p:cNvPicPr>
          <p:nvPr/>
        </p:nvPicPr>
        <p:blipFill>
          <a:blip r:embed="rId2" cstate="print"/>
          <a:srcRect/>
          <a:stretch>
            <a:fillRect/>
          </a:stretch>
        </p:blipFill>
        <p:spPr bwMode="auto">
          <a:xfrm>
            <a:off x="609600" y="3181350"/>
            <a:ext cx="1524000" cy="1524000"/>
          </a:xfrm>
          <a:prstGeom prst="rect">
            <a:avLst/>
          </a:prstGeom>
          <a:noFill/>
        </p:spPr>
      </p:pic>
      <p:sp>
        <p:nvSpPr>
          <p:cNvPr id="6" name="Title 1"/>
          <p:cNvSpPr>
            <a:spLocks noGrp="1"/>
          </p:cNvSpPr>
          <p:nvPr>
            <p:ph type="title"/>
          </p:nvPr>
        </p:nvSpPr>
        <p:spPr>
          <a:xfrm>
            <a:off x="457200" y="528066"/>
            <a:ext cx="8229600" cy="857250"/>
          </a:xfrm>
        </p:spPr>
        <p:txBody>
          <a:bodyPr>
            <a:normAutofit/>
          </a:bodyPr>
          <a:lstStyle/>
          <a:p>
            <a:pPr algn="r"/>
            <a:r>
              <a:rPr lang="fa-IR" sz="3200" b="1" dirty="0" smtClean="0">
                <a:cs typeface="B Zar" pitchFamily="2" charset="-78"/>
              </a:rPr>
              <a:t>پردازش ابری</a:t>
            </a:r>
            <a:r>
              <a:rPr lang="en-US" sz="3200" b="1" dirty="0" smtClean="0">
                <a:cs typeface="B Zar" pitchFamily="2" charset="-78"/>
              </a:rPr>
              <a:t> ...</a:t>
            </a:r>
            <a:endParaRPr lang="fa-IR" sz="3200" dirty="0">
              <a:cs typeface="B Zar" pitchFamily="2" charset="-78"/>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16</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07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cs typeface="B Zar" pitchFamily="2" charset="-78"/>
              </a:rPr>
              <a:t>مايکروسافت</a:t>
            </a:r>
            <a:r>
              <a:rPr lang="en-US" sz="3600" dirty="0" smtClean="0">
                <a:cs typeface="B Zar" pitchFamily="2" charset="-78"/>
              </a:rPr>
              <a:t>:</a:t>
            </a:r>
            <a:endParaRPr lang="fa-IR" sz="3600" dirty="0">
              <a:cs typeface="B Zar" pitchFamily="2" charset="-78"/>
            </a:endParaRPr>
          </a:p>
        </p:txBody>
      </p:sp>
      <p:sp>
        <p:nvSpPr>
          <p:cNvPr id="3" name="Content Placeholder 2"/>
          <p:cNvSpPr>
            <a:spLocks noGrp="1"/>
          </p:cNvSpPr>
          <p:nvPr>
            <p:ph idx="1"/>
          </p:nvPr>
        </p:nvSpPr>
        <p:spPr/>
        <p:txBody>
          <a:bodyPr>
            <a:normAutofit fontScale="85000" lnSpcReduction="10000"/>
          </a:bodyPr>
          <a:lstStyle/>
          <a:p>
            <a:pPr algn="justLow"/>
            <a:r>
              <a:rPr lang="fa-IR" dirty="0" smtClean="0">
                <a:cs typeface="B Zar" pitchFamily="2" charset="-78"/>
              </a:rPr>
              <a:t>کاربران می دانند مایکروسافت بهترین نیست در اینجا هم اولین و بهترین نیست ولی آشناترین شاید</a:t>
            </a:r>
            <a:r>
              <a:rPr lang="en-US" b="1" dirty="0" smtClean="0">
                <a:cs typeface="B Zar" pitchFamily="2" charset="-78"/>
              </a:rPr>
              <a:t>:</a:t>
            </a:r>
          </a:p>
          <a:p>
            <a:pPr algn="justLow">
              <a:buNone/>
            </a:pPr>
            <a:r>
              <a:rPr lang="en-US" b="1" dirty="0" smtClean="0">
                <a:cs typeface="B Zar" pitchFamily="2" charset="-78"/>
              </a:rPr>
              <a:t/>
            </a:r>
            <a:br>
              <a:rPr lang="en-US" b="1" dirty="0" smtClean="0">
                <a:cs typeface="B Zar" pitchFamily="2" charset="-78"/>
              </a:rPr>
            </a:br>
            <a:r>
              <a:rPr lang="fa-IR" dirty="0" smtClean="0">
                <a:cs typeface="B Zar" pitchFamily="2" charset="-78"/>
              </a:rPr>
              <a:t>از زمان ارائه ویندوز ویستا کاربران متوجه شدند نرم افزار</a:t>
            </a:r>
            <a:r>
              <a:rPr lang="en-US" dirty="0" smtClean="0">
                <a:cs typeface="B Zar" pitchFamily="2" charset="-78"/>
              </a:rPr>
              <a:t> Outlook Express </a:t>
            </a:r>
            <a:r>
              <a:rPr lang="fa-IR" dirty="0" smtClean="0">
                <a:cs typeface="B Zar" pitchFamily="2" charset="-78"/>
              </a:rPr>
              <a:t>که رایگان و محبوب خیلی از کاربران بود در نسخه جدید سیستم عامل وجود ندارد و مایکروسافت پیشنهاد داده به جای اینکه آوت لوک نصب کنید به</a:t>
            </a:r>
            <a:r>
              <a:rPr lang="en-US" dirty="0" smtClean="0">
                <a:cs typeface="B Zar" pitchFamily="2" charset="-78"/>
              </a:rPr>
              <a:t> Windows Live Mail </a:t>
            </a:r>
            <a:r>
              <a:rPr lang="fa-IR" dirty="0" smtClean="0">
                <a:cs typeface="B Zar" pitchFamily="2" charset="-78"/>
              </a:rPr>
              <a:t>مراجعه کنید، این سرویس تحت وب با محیطی شبیه به نرم افزار آوت لوک همان امکانات را در یک وب سایت به صورت رایگان در اختیار کاربران قرار داد و قابلیت ایمپورت</a:t>
            </a:r>
            <a:r>
              <a:rPr lang="en-US" dirty="0" smtClean="0">
                <a:cs typeface="B Zar" pitchFamily="2" charset="-78"/>
              </a:rPr>
              <a:t> Contacts </a:t>
            </a:r>
            <a:r>
              <a:rPr lang="fa-IR" dirty="0" smtClean="0">
                <a:cs typeface="B Zar" pitchFamily="2" charset="-78"/>
              </a:rPr>
              <a:t>و</a:t>
            </a:r>
            <a:r>
              <a:rPr lang="en-US" dirty="0" smtClean="0">
                <a:cs typeface="B Zar" pitchFamily="2" charset="-78"/>
              </a:rPr>
              <a:t> Calendar </a:t>
            </a:r>
            <a:r>
              <a:rPr lang="fa-IR" dirty="0" smtClean="0">
                <a:cs typeface="B Zar" pitchFamily="2" charset="-78"/>
              </a:rPr>
              <a:t>و ایمیلها از آوت لوک اکسپرس را در اختیار کاربران قرار داد تا زنگ شروع مسابقه کوچ به کلودینگ را برای کاربران ویندوز نواخته باشد</a:t>
            </a:r>
            <a:r>
              <a:rPr lang="en-US" dirty="0" smtClean="0">
                <a:cs typeface="B Zar" pitchFamily="2" charset="-78"/>
              </a:rPr>
              <a:t>.</a:t>
            </a:r>
          </a:p>
          <a:p>
            <a:pPr>
              <a:buNone/>
            </a:pPr>
            <a:endParaRPr lang="fa-IR" dirty="0"/>
          </a:p>
        </p:txBody>
      </p:sp>
      <p:pic>
        <p:nvPicPr>
          <p:cNvPr id="4" name="Picture 3" descr="ویندوز لایو ایمیل"/>
          <p:cNvPicPr/>
          <p:nvPr/>
        </p:nvPicPr>
        <p:blipFill>
          <a:blip r:embed="rId2"/>
          <a:srcRect/>
          <a:stretch>
            <a:fillRect/>
          </a:stretch>
        </p:blipFill>
        <p:spPr bwMode="auto">
          <a:xfrm>
            <a:off x="1715135" y="577215"/>
            <a:ext cx="5713730" cy="398907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488" y="594360"/>
            <a:ext cx="8229600" cy="857250"/>
          </a:xfrm>
        </p:spPr>
        <p:txBody>
          <a:bodyPr>
            <a:normAutofit/>
          </a:bodyPr>
          <a:lstStyle/>
          <a:p>
            <a:pPr algn="r"/>
            <a:r>
              <a:rPr lang="en-US" sz="4000" dirty="0" smtClean="0">
                <a:cs typeface="B Zar" pitchFamily="2" charset="-78"/>
              </a:rPr>
              <a:t>Office 365 </a:t>
            </a:r>
            <a:r>
              <a:rPr lang="fa-IR" sz="4000" dirty="0" smtClean="0">
                <a:cs typeface="B Zar" pitchFamily="2" charset="-78"/>
              </a:rPr>
              <a:t>چيست؟</a:t>
            </a:r>
            <a:endParaRPr lang="fa-IR" sz="4000" dirty="0">
              <a:cs typeface="B Zar" pitchFamily="2" charset="-78"/>
            </a:endParaRPr>
          </a:p>
        </p:txBody>
      </p:sp>
      <p:sp>
        <p:nvSpPr>
          <p:cNvPr id="3" name="Content Placeholder 2"/>
          <p:cNvSpPr>
            <a:spLocks noGrp="1"/>
          </p:cNvSpPr>
          <p:nvPr>
            <p:ph idx="1"/>
          </p:nvPr>
        </p:nvSpPr>
        <p:spPr>
          <a:xfrm>
            <a:off x="457200" y="1451610"/>
            <a:ext cx="8229600" cy="891540"/>
          </a:xfrm>
        </p:spPr>
        <p:txBody>
          <a:bodyPr/>
          <a:lstStyle/>
          <a:p>
            <a:pPr algn="justLow"/>
            <a:r>
              <a:rPr lang="fa-IR" sz="2400" dirty="0" smtClean="0">
                <a:cs typeface="B Zar" pitchFamily="2" charset="-78"/>
              </a:rPr>
              <a:t>همان نرم افزار معروف آفیس با این تفاوت که نصب نمی شود و برای دسترسی به آن در فضای ابری مایکروسافت ماهیانه 4 دلار می پردازید</a:t>
            </a:r>
            <a:r>
              <a:rPr lang="en-US" sz="2400" dirty="0" smtClean="0">
                <a:cs typeface="B Zar" pitchFamily="2" charset="-78"/>
              </a:rPr>
              <a:t>.</a:t>
            </a:r>
          </a:p>
          <a:p>
            <a:pPr>
              <a:buNone/>
            </a:pPr>
            <a:endParaRPr lang="fa-IR" dirty="0"/>
          </a:p>
        </p:txBody>
      </p:sp>
      <p:pic>
        <p:nvPicPr>
          <p:cNvPr id="5" name="Picture 4" descr="آفیس 365 مایکروسافت"/>
          <p:cNvPicPr/>
          <p:nvPr/>
        </p:nvPicPr>
        <p:blipFill>
          <a:blip r:embed="rId2"/>
          <a:srcRect/>
          <a:stretch>
            <a:fillRect/>
          </a:stretch>
        </p:blipFill>
        <p:spPr bwMode="auto">
          <a:xfrm>
            <a:off x="1715135" y="2343150"/>
            <a:ext cx="4533265" cy="228758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fld id="{B6F15528-21DE-4FAA-801E-634DDDAF4B2B}" type="slidenum">
              <a:rPr lang="en-US" smtClean="0"/>
              <a:pPr/>
              <a:t>18</a:t>
            </a:fld>
            <a:endParaRPr lang="en-US"/>
          </a:p>
        </p:txBody>
      </p:sp>
      <p:sp>
        <p:nvSpPr>
          <p:cNvPr id="4" name="Footer Placeholder 3"/>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dirty="0" err="1" smtClean="0">
                <a:cs typeface="B Zar" pitchFamily="2" charset="-78"/>
              </a:rPr>
              <a:t>SkyDrive</a:t>
            </a:r>
            <a:r>
              <a:rPr lang="en-US" sz="3600" dirty="0" smtClean="0">
                <a:cs typeface="B Zar" pitchFamily="2" charset="-78"/>
              </a:rPr>
              <a:t> </a:t>
            </a:r>
            <a:r>
              <a:rPr lang="fa-IR" sz="3600" dirty="0" smtClean="0">
                <a:cs typeface="B Zar" pitchFamily="2" charset="-78"/>
              </a:rPr>
              <a:t>چيست؟</a:t>
            </a:r>
            <a:endParaRPr lang="fa-IR" sz="36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تمام کاربرانی که با ویندوز سرور کار دارند می دانند پارتیشنهای هارد آنها بر اساس الفبای لاتین نام گذاری می شود و مثلابرای ذخیره یک فایل ابتدا باید درایو</a:t>
            </a:r>
            <a:r>
              <a:rPr lang="en-US" dirty="0" smtClean="0">
                <a:cs typeface="B Zar" pitchFamily="2" charset="-78"/>
              </a:rPr>
              <a:t> D </a:t>
            </a:r>
            <a:r>
              <a:rPr lang="fa-IR" dirty="0" smtClean="0">
                <a:cs typeface="B Zar" pitchFamily="2" charset="-78"/>
              </a:rPr>
              <a:t>یا</a:t>
            </a:r>
            <a:r>
              <a:rPr lang="en-US" dirty="0" smtClean="0">
                <a:cs typeface="B Zar" pitchFamily="2" charset="-78"/>
              </a:rPr>
              <a:t> C </a:t>
            </a:r>
            <a:r>
              <a:rPr lang="fa-IR" dirty="0" smtClean="0">
                <a:cs typeface="B Zar" pitchFamily="2" charset="-78"/>
              </a:rPr>
              <a:t>را انتخاب نمایند،ولی وقتی قرار باشد به جای ذخیره در کامپیوتر چیزی را درابرها ذخیره کنیم که محصول مایکروسافت باشد باید به سراغ</a:t>
            </a:r>
            <a:r>
              <a:rPr lang="en-US" dirty="0" smtClean="0">
                <a:cs typeface="B Zar" pitchFamily="2" charset="-78"/>
              </a:rPr>
              <a:t> Sky </a:t>
            </a:r>
            <a:r>
              <a:rPr lang="fa-IR" dirty="0" smtClean="0">
                <a:cs typeface="B Zar" pitchFamily="2" charset="-78"/>
              </a:rPr>
              <a:t>درایو برویم.در ویندوز 8 یک اپلیکیشن وجود دارد که با استفاده از آن شما می توانید به</a:t>
            </a:r>
            <a:r>
              <a:rPr lang="en-US" dirty="0" smtClean="0">
                <a:cs typeface="B Zar" pitchFamily="2" charset="-78"/>
              </a:rPr>
              <a:t> SkyDrive.com </a:t>
            </a:r>
            <a:r>
              <a:rPr lang="fa-IR" dirty="0" smtClean="0">
                <a:cs typeface="B Zar" pitchFamily="2" charset="-78"/>
              </a:rPr>
              <a:t>مثل یک درایو عادی متصل شوید</a:t>
            </a:r>
            <a:r>
              <a:rPr lang="en-US" dirty="0" smtClean="0">
                <a:cs typeface="B Zar" pitchFamily="2" charset="-78"/>
              </a:rPr>
              <a:t>:</a:t>
            </a:r>
            <a:endParaRPr lang="fa-IR" dirty="0">
              <a:cs typeface="B Zar" pitchFamily="2" charset="-78"/>
            </a:endParaRPr>
          </a:p>
        </p:txBody>
      </p:sp>
      <p:pic>
        <p:nvPicPr>
          <p:cNvPr id="4" name="Picture 3" descr="SkyDrive اسکای درایو چیست؟"/>
          <p:cNvPicPr/>
          <p:nvPr/>
        </p:nvPicPr>
        <p:blipFill>
          <a:blip r:embed="rId2"/>
          <a:srcRect/>
          <a:stretch>
            <a:fillRect/>
          </a:stretch>
        </p:blipFill>
        <p:spPr bwMode="auto">
          <a:xfrm>
            <a:off x="2267585" y="1286192"/>
            <a:ext cx="4608830" cy="257111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276350"/>
            <a:ext cx="5867400" cy="2228850"/>
          </a:xfrm>
        </p:spPr>
        <p:txBody>
          <a:bodyPr>
            <a:normAutofit/>
          </a:bodyPr>
          <a:lstStyle/>
          <a:p>
            <a:pPr algn="ctr" rtl="1"/>
            <a:r>
              <a:rPr lang="fa-IR" b="0"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رایانش ابری وکاربرد آن در تلفن های همراه</a:t>
            </a:r>
            <a:endParaRPr lang="fa-IR" b="0"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2</a:t>
            </a:fld>
            <a:endParaRPr lang="en-US"/>
          </a:p>
        </p:txBody>
      </p:sp>
      <p:sp>
        <p:nvSpPr>
          <p:cNvPr id="4" name="Footer Placeholder 3"/>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dirty="0" err="1" smtClean="0">
                <a:cs typeface="B Zar" pitchFamily="2" charset="-78"/>
              </a:rPr>
              <a:t>SaaS</a:t>
            </a:r>
            <a:r>
              <a:rPr lang="en-US" dirty="0" smtClean="0">
                <a:cs typeface="B Zar" pitchFamily="2" charset="-78"/>
              </a:rPr>
              <a:t> </a:t>
            </a:r>
            <a:r>
              <a:rPr lang="fa-IR" dirty="0" smtClean="0">
                <a:cs typeface="B Zar" pitchFamily="2" charset="-78"/>
              </a:rPr>
              <a:t>يا</a:t>
            </a:r>
            <a:r>
              <a:rPr lang="en-US" dirty="0" smtClean="0">
                <a:cs typeface="B Zar" pitchFamily="2" charset="-78"/>
              </a:rPr>
              <a:t> Software as a Service </a:t>
            </a:r>
            <a:r>
              <a:rPr lang="fa-IR" dirty="0" smtClean="0">
                <a:cs typeface="B Zar" pitchFamily="2" charset="-78"/>
              </a:rPr>
              <a:t>چيست؟</a:t>
            </a:r>
            <a:endParaRPr lang="fa-IR"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نرم افزارهایی که به صورت سرویس آنلاین ارائه می شودند و تمام یا بخش زیادی از آن در سرور نصب می شود و از دید کاربر نرم افزار غیر نصبی یا نصب نشدنی است را</a:t>
            </a:r>
            <a:r>
              <a:rPr lang="en-US" dirty="0" smtClean="0">
                <a:cs typeface="B Zar" pitchFamily="2" charset="-78"/>
              </a:rPr>
              <a:t> </a:t>
            </a:r>
            <a:r>
              <a:rPr lang="en-US" dirty="0" err="1" smtClean="0">
                <a:cs typeface="B Zar" pitchFamily="2" charset="-78"/>
              </a:rPr>
              <a:t>SaaS</a:t>
            </a:r>
            <a:r>
              <a:rPr lang="en-US" dirty="0" smtClean="0">
                <a:cs typeface="B Zar" pitchFamily="2" charset="-78"/>
              </a:rPr>
              <a:t> </a:t>
            </a:r>
            <a:r>
              <a:rPr lang="fa-IR" dirty="0" smtClean="0">
                <a:cs typeface="B Zar" pitchFamily="2" charset="-78"/>
              </a:rPr>
              <a:t>گویند</a:t>
            </a:r>
            <a:r>
              <a:rPr lang="en-US" dirty="0" smtClean="0">
                <a:cs typeface="B Zar" pitchFamily="2" charset="-78"/>
              </a:rPr>
              <a:t>.</a:t>
            </a:r>
          </a:p>
          <a:p>
            <a:endParaRPr lang="fa-I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3200" dirty="0" smtClean="0">
                <a:cs typeface="B Zar" pitchFamily="2" charset="-78"/>
              </a:rPr>
              <a:t>مزايای نرم افزارهای غير نصبی که تقريبا مزايای کلودينگ </a:t>
            </a:r>
            <a:r>
              <a:rPr lang="en-US" sz="3200" dirty="0" smtClean="0">
                <a:cs typeface="B Zar" pitchFamily="2" charset="-78"/>
              </a:rPr>
              <a:t>:</a:t>
            </a:r>
            <a:endParaRPr lang="fa-IR" sz="3200" dirty="0">
              <a:cs typeface="B Zar" pitchFamily="2" charset="-78"/>
            </a:endParaRPr>
          </a:p>
        </p:txBody>
      </p:sp>
      <p:sp>
        <p:nvSpPr>
          <p:cNvPr id="3" name="Content Placeholder 2"/>
          <p:cNvSpPr>
            <a:spLocks noGrp="1"/>
          </p:cNvSpPr>
          <p:nvPr>
            <p:ph idx="1"/>
          </p:nvPr>
        </p:nvSpPr>
        <p:spPr/>
        <p:txBody>
          <a:bodyPr>
            <a:normAutofit fontScale="85000" lnSpcReduction="10000"/>
          </a:bodyPr>
          <a:lstStyle/>
          <a:p>
            <a:r>
              <a:rPr lang="fa-IR" b="1" dirty="0" smtClean="0">
                <a:cs typeface="B Zar" pitchFamily="2" charset="-78"/>
              </a:rPr>
              <a:t>دسترسی و همکاری آسان</a:t>
            </a:r>
            <a:r>
              <a:rPr lang="en-US" dirty="0" smtClean="0">
                <a:cs typeface="B Zar" pitchFamily="2" charset="-78"/>
              </a:rPr>
              <a:t>:</a:t>
            </a:r>
            <a:br>
              <a:rPr lang="en-US" dirty="0" smtClean="0">
                <a:cs typeface="B Zar" pitchFamily="2" charset="-78"/>
              </a:rPr>
            </a:br>
            <a:r>
              <a:rPr lang="fa-IR" dirty="0" smtClean="0">
                <a:cs typeface="B Zar" pitchFamily="2" charset="-78"/>
              </a:rPr>
              <a:t>کارکنان یک شرکت با استفاده از کلود می توانند بدون محدودیت جغرافیایی به اطلاعات خود درهر لحظه دسترسی داشته باشند و با یکدیگر همکاری کنند</a:t>
            </a:r>
            <a:r>
              <a:rPr lang="en-US" dirty="0" smtClean="0">
                <a:cs typeface="B Zar" pitchFamily="2" charset="-78"/>
              </a:rPr>
              <a:t>.</a:t>
            </a:r>
            <a:br>
              <a:rPr lang="en-US" dirty="0" smtClean="0">
                <a:cs typeface="B Zar" pitchFamily="2" charset="-78"/>
              </a:rPr>
            </a:br>
            <a:r>
              <a:rPr lang="en-US" dirty="0" smtClean="0">
                <a:cs typeface="B Zar" pitchFamily="2" charset="-78"/>
              </a:rPr>
              <a:t/>
            </a:r>
            <a:br>
              <a:rPr lang="en-US" dirty="0" smtClean="0">
                <a:cs typeface="B Zar" pitchFamily="2" charset="-78"/>
              </a:rPr>
            </a:br>
            <a:r>
              <a:rPr lang="fa-IR" b="1" dirty="0" smtClean="0">
                <a:cs typeface="B Zar" pitchFamily="2" charset="-78"/>
              </a:rPr>
              <a:t>به روز رسانی خودکار</a:t>
            </a:r>
            <a:r>
              <a:rPr lang="en-US" b="1" dirty="0" smtClean="0">
                <a:cs typeface="B Zar" pitchFamily="2" charset="-78"/>
              </a:rPr>
              <a:t>:</a:t>
            </a:r>
            <a:r>
              <a:rPr lang="en-US" dirty="0" smtClean="0">
                <a:cs typeface="B Zar" pitchFamily="2" charset="-78"/>
              </a:rPr>
              <a:t/>
            </a:r>
            <a:br>
              <a:rPr lang="en-US" dirty="0" smtClean="0">
                <a:cs typeface="B Zar" pitchFamily="2" charset="-78"/>
              </a:rPr>
            </a:br>
            <a:r>
              <a:rPr lang="fa-IR" dirty="0" smtClean="0">
                <a:cs typeface="B Zar" pitchFamily="2" charset="-78"/>
              </a:rPr>
              <a:t>برای شرکتهای ارائه دهنده خدمات نرم افزاری همواره مهم بوده که کاربران خود را تشویق به</a:t>
            </a:r>
            <a:r>
              <a:rPr lang="en-US" dirty="0" smtClean="0">
                <a:cs typeface="B Zar" pitchFamily="2" charset="-78"/>
              </a:rPr>
              <a:t/>
            </a:r>
            <a:br>
              <a:rPr lang="en-US" dirty="0" smtClean="0">
                <a:cs typeface="B Zar" pitchFamily="2" charset="-78"/>
              </a:rPr>
            </a:br>
            <a:r>
              <a:rPr lang="fa-IR" dirty="0" smtClean="0">
                <a:cs typeface="B Zar" pitchFamily="2" charset="-78"/>
              </a:rPr>
              <a:t>استفاده از آخرین و به روز ترین نسخه ها نمایند، در کلود هر برنامه ای به صورت خودکار به روز می شود و سرویس</a:t>
            </a:r>
            <a:r>
              <a:rPr lang="en-US" dirty="0" smtClean="0">
                <a:cs typeface="B Zar" pitchFamily="2" charset="-78"/>
              </a:rPr>
              <a:t/>
            </a:r>
            <a:br>
              <a:rPr lang="en-US" dirty="0" smtClean="0">
                <a:cs typeface="B Zar" pitchFamily="2" charset="-78"/>
              </a:rPr>
            </a:br>
            <a:r>
              <a:rPr lang="fa-IR" dirty="0" smtClean="0">
                <a:cs typeface="B Zar" pitchFamily="2" charset="-78"/>
              </a:rPr>
              <a:t>دهنده ها می توانند مطمئن باشند تمام کاربران از یک نسخه برنامه استفاده می کنند. حتی امکان بروزرسانی خودکار اپها نیز وجود دارد</a:t>
            </a:r>
            <a:r>
              <a:rPr lang="en-US" dirty="0" smtClean="0">
                <a:cs typeface="B Zar" pitchFamily="2" charset="-78"/>
              </a:rPr>
              <a:t>.</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fa-IR" b="1" dirty="0" smtClean="0">
                <a:cs typeface="B Zar" pitchFamily="2" charset="-78"/>
              </a:rPr>
              <a:t>قدرت بیشتر</a:t>
            </a:r>
            <a:r>
              <a:rPr lang="en-US" b="1" dirty="0" smtClean="0">
                <a:cs typeface="B Zar" pitchFamily="2" charset="-78"/>
              </a:rPr>
              <a:t>:</a:t>
            </a:r>
            <a:r>
              <a:rPr lang="en-US" dirty="0" smtClean="0">
                <a:cs typeface="B Zar" pitchFamily="2" charset="-78"/>
              </a:rPr>
              <a:t/>
            </a:r>
            <a:br>
              <a:rPr lang="en-US" dirty="0" smtClean="0">
                <a:cs typeface="B Zar" pitchFamily="2" charset="-78"/>
              </a:rPr>
            </a:br>
            <a:r>
              <a:rPr lang="fa-IR" dirty="0" smtClean="0">
                <a:cs typeface="B Zar" pitchFamily="2" charset="-78"/>
              </a:rPr>
              <a:t>کلود قابلیت پاسخگویی به حجم زیادی از درخواستها بدون نگرانی از مشکل منابع را دارد</a:t>
            </a:r>
            <a:r>
              <a:rPr lang="en-US" dirty="0" smtClean="0">
                <a:cs typeface="B Zar" pitchFamily="2" charset="-78"/>
              </a:rPr>
              <a:t>.</a:t>
            </a:r>
            <a:br>
              <a:rPr lang="en-US" dirty="0" smtClean="0">
                <a:cs typeface="B Zar" pitchFamily="2" charset="-78"/>
              </a:rPr>
            </a:br>
            <a:r>
              <a:rPr lang="en-US" dirty="0" smtClean="0">
                <a:cs typeface="B Zar" pitchFamily="2" charset="-78"/>
              </a:rPr>
              <a:t/>
            </a:r>
            <a:br>
              <a:rPr lang="en-US" dirty="0" smtClean="0">
                <a:cs typeface="B Zar" pitchFamily="2" charset="-78"/>
              </a:rPr>
            </a:br>
            <a:r>
              <a:rPr lang="fa-IR" b="1" dirty="0" smtClean="0">
                <a:cs typeface="B Zar" pitchFamily="2" charset="-78"/>
              </a:rPr>
              <a:t>بازیابی اطلاعات</a:t>
            </a:r>
            <a:r>
              <a:rPr lang="en-US" b="1" dirty="0" smtClean="0">
                <a:cs typeface="B Zar" pitchFamily="2" charset="-78"/>
              </a:rPr>
              <a:t>:</a:t>
            </a:r>
            <a:r>
              <a:rPr lang="en-US" dirty="0" smtClean="0">
                <a:cs typeface="B Zar" pitchFamily="2" charset="-78"/>
              </a:rPr>
              <a:t/>
            </a:r>
            <a:br>
              <a:rPr lang="en-US" dirty="0" smtClean="0">
                <a:cs typeface="B Zar" pitchFamily="2" charset="-78"/>
              </a:rPr>
            </a:br>
            <a:r>
              <a:rPr lang="fa-IR" dirty="0" smtClean="0">
                <a:cs typeface="B Zar" pitchFamily="2" charset="-78"/>
              </a:rPr>
              <a:t>سرویس دهنده کلود موظف به رعایت نکات امنیتی و استانداردهای بالایی برای نگهداری داده هاست و حتی در صورت</a:t>
            </a:r>
            <a:r>
              <a:rPr lang="en-US" dirty="0" smtClean="0">
                <a:cs typeface="B Zar" pitchFamily="2" charset="-78"/>
              </a:rPr>
              <a:t/>
            </a:r>
            <a:br>
              <a:rPr lang="en-US" dirty="0" smtClean="0">
                <a:cs typeface="B Zar" pitchFamily="2" charset="-78"/>
              </a:rPr>
            </a:br>
            <a:r>
              <a:rPr lang="fa-IR" dirty="0" smtClean="0">
                <a:cs typeface="B Zar" pitchFamily="2" charset="-78"/>
              </a:rPr>
              <a:t>بروز مشکل بازیابی دیتا با سرعت بیشتری از اتفاق مشابه در سرور یک شرکت رخ می دهد</a:t>
            </a:r>
            <a:r>
              <a:rPr lang="en-US" dirty="0" smtClean="0">
                <a:cs typeface="B Zar" pitchFamily="2" charset="-78"/>
              </a:rPr>
              <a:t>.</a:t>
            </a:r>
            <a:endParaRPr lang="fa-IR" dirty="0">
              <a:cs typeface="B Zar" pitchFamily="2" charset="-78"/>
            </a:endParaRPr>
          </a:p>
        </p:txBody>
      </p:sp>
      <p:sp>
        <p:nvSpPr>
          <p:cNvPr id="4" name="Title 1"/>
          <p:cNvSpPr>
            <a:spLocks noGrp="1"/>
          </p:cNvSpPr>
          <p:nvPr>
            <p:ph type="title"/>
          </p:nvPr>
        </p:nvSpPr>
        <p:spPr>
          <a:xfrm>
            <a:off x="457200" y="528066"/>
            <a:ext cx="8229600" cy="857250"/>
          </a:xfrm>
        </p:spPr>
        <p:txBody>
          <a:bodyPr>
            <a:noAutofit/>
          </a:bodyPr>
          <a:lstStyle/>
          <a:p>
            <a:pPr algn="r"/>
            <a:r>
              <a:rPr lang="fa-IR" sz="3200" dirty="0" smtClean="0">
                <a:cs typeface="B Zar" pitchFamily="2" charset="-78"/>
              </a:rPr>
              <a:t>مزايای نرم افزارهای غير نصبی که تقريبا مزايای کلودينگ </a:t>
            </a:r>
            <a:r>
              <a:rPr lang="en-US" sz="3200" dirty="0" smtClean="0">
                <a:cs typeface="B Zar" pitchFamily="2" charset="-78"/>
              </a:rPr>
              <a:t>:</a:t>
            </a:r>
            <a:endParaRPr lang="fa-IR" sz="3200" dirty="0">
              <a:cs typeface="B Zar"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fa-IR" b="1" dirty="0" smtClean="0">
                <a:cs typeface="B Zar" pitchFamily="2" charset="-78"/>
              </a:rPr>
              <a:t>حفظ محیط زیست و صرفه جویی در مصرف انرژی</a:t>
            </a:r>
            <a:r>
              <a:rPr lang="en-US" b="1" dirty="0" smtClean="0">
                <a:cs typeface="B Zar" pitchFamily="2" charset="-78"/>
              </a:rPr>
              <a:t>:</a:t>
            </a:r>
            <a:r>
              <a:rPr lang="en-US" dirty="0" smtClean="0">
                <a:cs typeface="B Zar" pitchFamily="2" charset="-78"/>
              </a:rPr>
              <a:t/>
            </a:r>
            <a:br>
              <a:rPr lang="en-US" dirty="0" smtClean="0">
                <a:cs typeface="B Zar" pitchFamily="2" charset="-78"/>
              </a:rPr>
            </a:br>
            <a:r>
              <a:rPr lang="fa-IR" dirty="0" smtClean="0">
                <a:cs typeface="B Zar" pitchFamily="2" charset="-78"/>
              </a:rPr>
              <a:t>یک شرکت برای پیش بینی مواقع پر ترافیک نیاز به خرید سرورهای پرقدرت دارد که بیشتر مواقع بی کار هستند و معمولاً</a:t>
            </a:r>
            <a:r>
              <a:rPr lang="en-US" dirty="0" smtClean="0">
                <a:cs typeface="B Zar" pitchFamily="2" charset="-78"/>
              </a:rPr>
              <a:t/>
            </a:r>
            <a:br>
              <a:rPr lang="en-US" dirty="0" smtClean="0">
                <a:cs typeface="B Zar" pitchFamily="2" charset="-78"/>
              </a:rPr>
            </a:br>
            <a:r>
              <a:rPr lang="fa-IR" dirty="0" smtClean="0">
                <a:cs typeface="B Zar" pitchFamily="2" charset="-78"/>
              </a:rPr>
              <a:t>تنها 30 درصد از منابع آن استفاده می شود ، در صورت استفاده از کلود هر کس به اندازه مورد نیاز در هر لحظه از منابع</a:t>
            </a:r>
            <a:r>
              <a:rPr lang="en-US" dirty="0" smtClean="0">
                <a:cs typeface="B Zar" pitchFamily="2" charset="-78"/>
              </a:rPr>
              <a:t/>
            </a:r>
            <a:br>
              <a:rPr lang="en-US" dirty="0" smtClean="0">
                <a:cs typeface="B Zar" pitchFamily="2" charset="-78"/>
              </a:rPr>
            </a:br>
            <a:r>
              <a:rPr lang="fa-IR" dirty="0" smtClean="0">
                <a:cs typeface="B Zar" pitchFamily="2" charset="-78"/>
              </a:rPr>
              <a:t>استفاده نموده و بالطبع انرژی کمتری مصرف شده که به حفظ محیط زیست و جلوگیری از گرم شدن کره زمین کمک نموده</a:t>
            </a:r>
            <a:r>
              <a:rPr lang="en-US" dirty="0" smtClean="0">
                <a:cs typeface="B Zar" pitchFamily="2" charset="-78"/>
              </a:rPr>
              <a:t>.</a:t>
            </a:r>
            <a:br>
              <a:rPr lang="en-US" dirty="0" smtClean="0">
                <a:cs typeface="B Zar" pitchFamily="2" charset="-78"/>
              </a:rPr>
            </a:br>
            <a:r>
              <a:rPr lang="en-US" dirty="0" smtClean="0">
                <a:cs typeface="B Zar" pitchFamily="2" charset="-78"/>
              </a:rPr>
              <a:t/>
            </a:r>
            <a:br>
              <a:rPr lang="en-US" dirty="0" smtClean="0">
                <a:cs typeface="B Zar" pitchFamily="2" charset="-78"/>
              </a:rPr>
            </a:br>
            <a:r>
              <a:rPr lang="fa-IR" b="1" dirty="0" smtClean="0">
                <a:cs typeface="B Zar" pitchFamily="2" charset="-78"/>
              </a:rPr>
              <a:t>از دست دادن اطلاعات</a:t>
            </a:r>
            <a:r>
              <a:rPr lang="en-US" b="1" dirty="0" smtClean="0">
                <a:cs typeface="B Zar" pitchFamily="2" charset="-78"/>
              </a:rPr>
              <a:t>:</a:t>
            </a:r>
            <a:r>
              <a:rPr lang="en-US" dirty="0" smtClean="0">
                <a:cs typeface="B Zar" pitchFamily="2" charset="-78"/>
              </a:rPr>
              <a:t/>
            </a:r>
            <a:br>
              <a:rPr lang="en-US" dirty="0" smtClean="0">
                <a:cs typeface="B Zar" pitchFamily="2" charset="-78"/>
              </a:rPr>
            </a:br>
            <a:r>
              <a:rPr lang="fa-IR" dirty="0" smtClean="0">
                <a:cs typeface="B Zar" pitchFamily="2" charset="-78"/>
              </a:rPr>
              <a:t>سالانه حدود 800 هزار لپ تاپ در دنیا مفقود می شود و تعداد بی شماری هارد دیسک بدون امکان ریکاوری خراب می</a:t>
            </a:r>
            <a:r>
              <a:rPr lang="en-US" dirty="0" smtClean="0">
                <a:cs typeface="B Zar" pitchFamily="2" charset="-78"/>
              </a:rPr>
              <a:t/>
            </a:r>
            <a:br>
              <a:rPr lang="en-US" dirty="0" smtClean="0">
                <a:cs typeface="B Zar" pitchFamily="2" charset="-78"/>
              </a:rPr>
            </a:br>
            <a:r>
              <a:rPr lang="fa-IR" dirty="0" smtClean="0">
                <a:cs typeface="B Zar" pitchFamily="2" charset="-78"/>
              </a:rPr>
              <a:t>شوند، در سیستم کلود کسی نگران گم شدن لپ تاپ یا خرابی دیسک نخواهد بود</a:t>
            </a:r>
            <a:r>
              <a:rPr lang="en-US" dirty="0" smtClean="0">
                <a:cs typeface="B Zar" pitchFamily="2" charset="-78"/>
              </a:rPr>
              <a:t>.</a:t>
            </a:r>
            <a:endParaRPr lang="fa-IR" dirty="0">
              <a:cs typeface="B Zar" pitchFamily="2" charset="-78"/>
            </a:endParaRPr>
          </a:p>
        </p:txBody>
      </p:sp>
      <p:sp>
        <p:nvSpPr>
          <p:cNvPr id="4" name="Title 1"/>
          <p:cNvSpPr>
            <a:spLocks noGrp="1"/>
          </p:cNvSpPr>
          <p:nvPr>
            <p:ph type="title"/>
          </p:nvPr>
        </p:nvSpPr>
        <p:spPr>
          <a:xfrm>
            <a:off x="457200" y="528066"/>
            <a:ext cx="8229600" cy="857250"/>
          </a:xfrm>
        </p:spPr>
        <p:txBody>
          <a:bodyPr>
            <a:noAutofit/>
          </a:bodyPr>
          <a:lstStyle/>
          <a:p>
            <a:pPr algn="r"/>
            <a:r>
              <a:rPr lang="fa-IR" sz="3200" dirty="0" smtClean="0">
                <a:cs typeface="B Zar" pitchFamily="2" charset="-78"/>
              </a:rPr>
              <a:t>مزايای نرم افزارهای غير نصبی که تقريبا مزايای کلودينگ </a:t>
            </a:r>
            <a:r>
              <a:rPr lang="en-US" sz="3200" dirty="0" smtClean="0">
                <a:cs typeface="B Zar" pitchFamily="2" charset="-78"/>
              </a:rPr>
              <a:t>:</a:t>
            </a:r>
            <a:endParaRPr lang="fa-IR" sz="3200" dirty="0">
              <a:cs typeface="B Zar" pitchFamily="2" charset="-78"/>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en-US" sz="3200" dirty="0" smtClean="0">
                <a:cs typeface="B Zar" pitchFamily="2" charset="-78"/>
              </a:rPr>
              <a:t>Cloud Applications </a:t>
            </a:r>
            <a:r>
              <a:rPr lang="fa-IR" sz="3200" dirty="0" smtClean="0">
                <a:cs typeface="B Zar" pitchFamily="2" charset="-78"/>
              </a:rPr>
              <a:t>يا برنامه های کوچک ابری</a:t>
            </a:r>
            <a:endParaRPr lang="fa-IR" sz="3200" dirty="0">
              <a:cs typeface="B Zar" pitchFamily="2" charset="-78"/>
            </a:endParaRPr>
          </a:p>
        </p:txBody>
      </p:sp>
      <p:sp>
        <p:nvSpPr>
          <p:cNvPr id="3" name="Content Placeholder 2"/>
          <p:cNvSpPr>
            <a:spLocks noGrp="1"/>
          </p:cNvSpPr>
          <p:nvPr>
            <p:ph idx="1"/>
          </p:nvPr>
        </p:nvSpPr>
        <p:spPr/>
        <p:txBody>
          <a:bodyPr>
            <a:normAutofit fontScale="92500" lnSpcReduction="20000"/>
          </a:bodyPr>
          <a:lstStyle/>
          <a:p>
            <a:pPr algn="justLow"/>
            <a:r>
              <a:rPr lang="fa-IR" dirty="0" smtClean="0">
                <a:cs typeface="B Zar" pitchFamily="2" charset="-78"/>
              </a:rPr>
              <a:t>برای استفاده از سرویسهای کلود به طور معمول استفاده از یک مرورگر ساده وب کفایت میکند ، ولی گاهی وجود برنامه های کوچکی در تلفن همراه یا کامپیوتر که نیازهای ما را به صورت اختصاصی و تخصصی تر در حوزه کلود رفع می کنندبسیار سودمند خواهد بود. به عنوان مثال </a:t>
            </a:r>
            <a:r>
              <a:rPr lang="en-US" dirty="0" err="1" smtClean="0">
                <a:cs typeface="B Zar" pitchFamily="2" charset="-78"/>
              </a:rPr>
              <a:t>dropbox</a:t>
            </a:r>
            <a:r>
              <a:rPr lang="en-US" dirty="0" smtClean="0">
                <a:cs typeface="B Zar" pitchFamily="2" charset="-78"/>
              </a:rPr>
              <a:t> </a:t>
            </a:r>
            <a:r>
              <a:rPr lang="fa-IR" dirty="0" smtClean="0">
                <a:cs typeface="B Zar" pitchFamily="2" charset="-78"/>
              </a:rPr>
              <a:t>یک سرویس کاربردی ذخیره اطلاعات در وب است که گاهی به آن فلش مموری آنلاین هم گفته می شود، شما می توانید مستقیم به وب سایت این سرویس مراجعه نمایید و بعد از ورود به فایلهای خود دسترسی داشته باشید، ولی اگر</a:t>
            </a:r>
            <a:r>
              <a:rPr lang="en-US" dirty="0" smtClean="0">
                <a:cs typeface="B Zar" pitchFamily="2" charset="-78"/>
              </a:rPr>
              <a:t> app </a:t>
            </a:r>
            <a:r>
              <a:rPr lang="fa-IR" dirty="0" smtClean="0">
                <a:cs typeface="B Zar" pitchFamily="2" charset="-78"/>
              </a:rPr>
              <a:t>ارائه شده توسط خود</a:t>
            </a:r>
            <a:r>
              <a:rPr lang="en-US" dirty="0" smtClean="0">
                <a:cs typeface="B Zar" pitchFamily="2" charset="-78"/>
              </a:rPr>
              <a:t> </a:t>
            </a:r>
            <a:r>
              <a:rPr lang="en-US" dirty="0" err="1" smtClean="0">
                <a:cs typeface="B Zar" pitchFamily="2" charset="-78"/>
              </a:rPr>
              <a:t>dropbox</a:t>
            </a:r>
            <a:r>
              <a:rPr lang="en-US" dirty="0" smtClean="0">
                <a:cs typeface="B Zar" pitchFamily="2" charset="-78"/>
              </a:rPr>
              <a:t> </a:t>
            </a:r>
            <a:r>
              <a:rPr lang="fa-IR" dirty="0" smtClean="0">
                <a:cs typeface="B Zar" pitchFamily="2" charset="-78"/>
              </a:rPr>
              <a:t>را نصب کنید با دریافت رمز و نام کاربری و آدرس یک پوشه در کامپیوتر شما خود به خود فایلهای موجود در آن پوشه و</a:t>
            </a:r>
            <a:r>
              <a:rPr lang="en-US" dirty="0" smtClean="0">
                <a:cs typeface="B Zar" pitchFamily="2" charset="-78"/>
              </a:rPr>
              <a:t> </a:t>
            </a:r>
            <a:r>
              <a:rPr lang="en-US" dirty="0" err="1" smtClean="0">
                <a:cs typeface="B Zar" pitchFamily="2" charset="-78"/>
              </a:rPr>
              <a:t>dropbox</a:t>
            </a:r>
            <a:r>
              <a:rPr lang="en-US" dirty="0" smtClean="0">
                <a:cs typeface="B Zar" pitchFamily="2" charset="-78"/>
              </a:rPr>
              <a:t> </a:t>
            </a:r>
            <a:r>
              <a:rPr lang="fa-IR" dirty="0" smtClean="0">
                <a:cs typeface="B Zar" pitchFamily="2" charset="-78"/>
              </a:rPr>
              <a:t>شما را سینک نموده و دریافت یا ارسال فایل را بسیار ساده می نماید</a:t>
            </a:r>
            <a:r>
              <a:rPr lang="en-US" dirty="0" smtClean="0">
                <a:cs typeface="B Zar" pitchFamily="2" charset="-78"/>
              </a:rPr>
              <a:t>.</a:t>
            </a:r>
          </a:p>
          <a:p>
            <a:endParaRPr lang="fa-I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3200" dirty="0" smtClean="0">
                <a:cs typeface="B Zar" pitchFamily="2" charset="-78"/>
              </a:rPr>
              <a:t>معرفی چند</a:t>
            </a:r>
            <a:r>
              <a:rPr lang="en-US" sz="3200" dirty="0" smtClean="0">
                <a:cs typeface="B Zar" pitchFamily="2" charset="-78"/>
              </a:rPr>
              <a:t> App </a:t>
            </a:r>
            <a:r>
              <a:rPr lang="fa-IR" sz="3200" dirty="0" smtClean="0">
                <a:cs typeface="B Zar" pitchFamily="2" charset="-78"/>
              </a:rPr>
              <a:t>کاربردی بر پايه کلود</a:t>
            </a:r>
            <a:r>
              <a:rPr lang="en-US" sz="3200" dirty="0" smtClean="0">
                <a:cs typeface="B Zar" pitchFamily="2" charset="-78"/>
              </a:rPr>
              <a:t> Cloud Apps-</a:t>
            </a:r>
            <a:endParaRPr lang="fa-IR" sz="3200" dirty="0">
              <a:cs typeface="B Zar" pitchFamily="2" charset="-78"/>
            </a:endParaRPr>
          </a:p>
        </p:txBody>
      </p:sp>
      <p:sp>
        <p:nvSpPr>
          <p:cNvPr id="3" name="Content Placeholder 2"/>
          <p:cNvSpPr>
            <a:spLocks noGrp="1"/>
          </p:cNvSpPr>
          <p:nvPr>
            <p:ph idx="1"/>
          </p:nvPr>
        </p:nvSpPr>
        <p:spPr/>
        <p:txBody>
          <a:bodyPr>
            <a:normAutofit fontScale="92500"/>
          </a:bodyPr>
          <a:lstStyle/>
          <a:p>
            <a:pPr algn="justLow"/>
            <a:r>
              <a:rPr lang="en-US" b="1" dirty="0" err="1" smtClean="0">
                <a:cs typeface="B Zar" pitchFamily="2" charset="-78"/>
              </a:rPr>
              <a:t>DropBox</a:t>
            </a:r>
            <a:r>
              <a:rPr lang="en-US" b="1" dirty="0" smtClean="0">
                <a:cs typeface="B Zar" pitchFamily="2" charset="-78"/>
              </a:rPr>
              <a:t> </a:t>
            </a:r>
            <a:r>
              <a:rPr lang="fa-IR" b="1" dirty="0" smtClean="0">
                <a:cs typeface="B Zar" pitchFamily="2" charset="-78"/>
              </a:rPr>
              <a:t>دراپ باکس چیست؟</a:t>
            </a:r>
            <a:endParaRPr lang="en-US" dirty="0" smtClean="0">
              <a:cs typeface="B Zar" pitchFamily="2" charset="-78"/>
            </a:endParaRPr>
          </a:p>
          <a:p>
            <a:pPr algn="justLow"/>
            <a:r>
              <a:rPr lang="fa-IR" dirty="0" smtClean="0">
                <a:cs typeface="B Zar" pitchFamily="2" charset="-78"/>
              </a:rPr>
              <a:t>این سرویس برای هر کاربر یک فضا شبیه به یک درایو در کامپیوتر اختصاص می دهد 2 گیگابایت فضای رایگان به هرکاربر که کاربر می تواند با دعوت از دوستان خود به عضویت در این فضا 250</a:t>
            </a:r>
            <a:r>
              <a:rPr lang="en-US" dirty="0" smtClean="0">
                <a:cs typeface="B Zar" pitchFamily="2" charset="-78"/>
              </a:rPr>
              <a:t>MB </a:t>
            </a:r>
            <a:r>
              <a:rPr lang="fa-IR" dirty="0" smtClean="0">
                <a:cs typeface="B Zar" pitchFamily="2" charset="-78"/>
              </a:rPr>
              <a:t>جایزه هم بگیرد و تا 8 گیگ افرایش حجم داشته باشد. اگر فضای بیشتری نیاز باشد 100</a:t>
            </a:r>
            <a:r>
              <a:rPr lang="en-US" dirty="0" smtClean="0">
                <a:cs typeface="B Zar" pitchFamily="2" charset="-78"/>
              </a:rPr>
              <a:t>GB </a:t>
            </a:r>
            <a:r>
              <a:rPr lang="fa-IR" dirty="0" smtClean="0">
                <a:cs typeface="B Zar" pitchFamily="2" charset="-78"/>
              </a:rPr>
              <a:t>فضا 10 دلار در ماه و بیشتر</a:t>
            </a:r>
            <a:r>
              <a:rPr lang="en-US" dirty="0" smtClean="0">
                <a:cs typeface="B Zar" pitchFamily="2" charset="-78"/>
              </a:rPr>
              <a:t> ...</a:t>
            </a:r>
            <a:br>
              <a:rPr lang="en-US" dirty="0" smtClean="0">
                <a:cs typeface="B Zar" pitchFamily="2" charset="-78"/>
              </a:rPr>
            </a:br>
            <a:r>
              <a:rPr lang="fa-IR" dirty="0" smtClean="0">
                <a:cs typeface="B Zar" pitchFamily="2" charset="-78"/>
              </a:rPr>
              <a:t>بعد از اولین نصب می توانید مشخص کنید که یک مسیر در کامپیوتر شما با </a:t>
            </a:r>
            <a:r>
              <a:rPr lang="en-US" dirty="0" err="1" smtClean="0">
                <a:cs typeface="B Zar" pitchFamily="2" charset="-78"/>
              </a:rPr>
              <a:t>Dropbox</a:t>
            </a:r>
            <a:r>
              <a:rPr lang="en-US" dirty="0" smtClean="0">
                <a:cs typeface="B Zar" pitchFamily="2" charset="-78"/>
              </a:rPr>
              <a:t> </a:t>
            </a:r>
            <a:r>
              <a:rPr lang="fa-IR" dirty="0" smtClean="0">
                <a:cs typeface="B Zar" pitchFamily="2" charset="-78"/>
              </a:rPr>
              <a:t>سینک شود و هر فایلی که در آن قرار دادید به صورت خودکار در </a:t>
            </a:r>
            <a:r>
              <a:rPr lang="en-US" dirty="0" err="1" smtClean="0">
                <a:cs typeface="B Zar" pitchFamily="2" charset="-78"/>
              </a:rPr>
              <a:t>Dropbox</a:t>
            </a:r>
            <a:r>
              <a:rPr lang="en-US" dirty="0" smtClean="0">
                <a:cs typeface="B Zar" pitchFamily="2" charset="-78"/>
              </a:rPr>
              <a:t> </a:t>
            </a:r>
            <a:r>
              <a:rPr lang="fa-IR" dirty="0" smtClean="0">
                <a:cs typeface="B Zar" pitchFamily="2" charset="-78"/>
              </a:rPr>
              <a:t>کپی شود</a:t>
            </a:r>
            <a:r>
              <a:rPr lang="en-US" dirty="0" smtClean="0">
                <a:cs typeface="B Zar" pitchFamily="2" charset="-78"/>
              </a:rPr>
              <a:t>.</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2800" dirty="0" smtClean="0">
                <a:cs typeface="B Zar" pitchFamily="2" charset="-78"/>
              </a:rPr>
              <a:t>سرويس و اپليکيشن ابری دراپ باکس چه کاربردی برای ما دارد؟</a:t>
            </a:r>
            <a:endParaRPr lang="fa-IR" sz="2800" dirty="0">
              <a:cs typeface="B Zar" pitchFamily="2" charset="-78"/>
            </a:endParaRPr>
          </a:p>
        </p:txBody>
      </p:sp>
      <p:sp>
        <p:nvSpPr>
          <p:cNvPr id="3" name="Content Placeholder 2"/>
          <p:cNvSpPr>
            <a:spLocks noGrp="1"/>
          </p:cNvSpPr>
          <p:nvPr>
            <p:ph idx="1"/>
          </p:nvPr>
        </p:nvSpPr>
        <p:spPr/>
        <p:txBody>
          <a:bodyPr>
            <a:normAutofit fontScale="77500" lnSpcReduction="20000"/>
          </a:bodyPr>
          <a:lstStyle/>
          <a:p>
            <a:r>
              <a:rPr lang="fa-IR" dirty="0" smtClean="0">
                <a:cs typeface="B Zar" pitchFamily="2" charset="-78"/>
              </a:rPr>
              <a:t>کاربردهای رایج آن بسته به نوع نیاز ممکن است متفاوت باشد ولی ابزار ذخیره سازی آنلاین همه جا در دسترس چه کاربردهایی ممکن است برای شما داشته باشد؟</a:t>
            </a:r>
            <a:r>
              <a:rPr lang="en-US" dirty="0" smtClean="0">
                <a:cs typeface="B Zar" pitchFamily="2" charset="-78"/>
              </a:rPr>
              <a:t/>
            </a:r>
            <a:br>
              <a:rPr lang="en-US" dirty="0" smtClean="0">
                <a:cs typeface="B Zar" pitchFamily="2" charset="-78"/>
              </a:rPr>
            </a:br>
            <a:r>
              <a:rPr lang="fa-IR" dirty="0" smtClean="0">
                <a:cs typeface="B Zar" pitchFamily="2" charset="-78"/>
              </a:rPr>
              <a:t>کاربرد عمومی آن وابستگی زدایی به یک سیستم کامپیوتری است برای مثال اگر شما در محل کار خود مشغول ویرایش یک عکس یا فیلم هستید بعد از پایان تغییرات و ذخیره ادامه آن را در منزل انجام می دهید</a:t>
            </a:r>
            <a:r>
              <a:rPr lang="en-US" dirty="0" smtClean="0">
                <a:cs typeface="B Zar" pitchFamily="2" charset="-78"/>
              </a:rPr>
              <a:t>.</a:t>
            </a:r>
            <a:br>
              <a:rPr lang="en-US" dirty="0" smtClean="0">
                <a:cs typeface="B Zar" pitchFamily="2" charset="-78"/>
              </a:rPr>
            </a:br>
            <a:r>
              <a:rPr lang="en-US" dirty="0" smtClean="0">
                <a:cs typeface="B Zar" pitchFamily="2" charset="-78"/>
              </a:rPr>
              <a:t/>
            </a:r>
            <a:br>
              <a:rPr lang="en-US" dirty="0" smtClean="0">
                <a:cs typeface="B Zar" pitchFamily="2" charset="-78"/>
              </a:rPr>
            </a:br>
            <a:r>
              <a:rPr lang="fa-IR" dirty="0" smtClean="0">
                <a:cs typeface="B Zar" pitchFamily="2" charset="-78"/>
              </a:rPr>
              <a:t>اگر از اهالی</a:t>
            </a:r>
            <a:r>
              <a:rPr lang="en-US" dirty="0" smtClean="0">
                <a:cs typeface="B Zar" pitchFamily="2" charset="-78"/>
              </a:rPr>
              <a:t> IT </a:t>
            </a:r>
            <a:r>
              <a:rPr lang="fa-IR" dirty="0" smtClean="0">
                <a:cs typeface="B Zar" pitchFamily="2" charset="-78"/>
              </a:rPr>
              <a:t>نباشید یک مثال ساده شاید کاربرد بیشتر دراپ باکس را برای ما توجیه کند</a:t>
            </a:r>
            <a:r>
              <a:rPr lang="en-US" dirty="0" smtClean="0">
                <a:cs typeface="B Zar" pitchFamily="2" charset="-78"/>
              </a:rPr>
              <a:t>:</a:t>
            </a:r>
            <a:br>
              <a:rPr lang="en-US" dirty="0" smtClean="0">
                <a:cs typeface="B Zar" pitchFamily="2" charset="-78"/>
              </a:rPr>
            </a:br>
            <a:r>
              <a:rPr lang="fa-IR" dirty="0" smtClean="0">
                <a:cs typeface="B Zar" pitchFamily="2" charset="-78"/>
              </a:rPr>
              <a:t>بارها پیش آمده در ادارات مختلف به یک کپی شناسنامه نیاز داشته ایم و شناسنامه همراهمان نبوده برای اینکه دفعه بعد با این مشکل مواجه نشویم یک اسکن از شناسنامه خود میگیریم و فایل آن را در</a:t>
            </a:r>
            <a:r>
              <a:rPr lang="en-US" dirty="0" smtClean="0">
                <a:cs typeface="B Zar" pitchFamily="2" charset="-78"/>
              </a:rPr>
              <a:t> </a:t>
            </a:r>
            <a:r>
              <a:rPr lang="en-US" dirty="0" err="1" smtClean="0">
                <a:cs typeface="B Zar" pitchFamily="2" charset="-78"/>
              </a:rPr>
              <a:t>Dropbox</a:t>
            </a:r>
            <a:r>
              <a:rPr lang="en-US" dirty="0" smtClean="0">
                <a:cs typeface="B Zar" pitchFamily="2" charset="-78"/>
              </a:rPr>
              <a:t> </a:t>
            </a:r>
            <a:r>
              <a:rPr lang="fa-IR" dirty="0" smtClean="0">
                <a:cs typeface="B Zar" pitchFamily="2" charset="-78"/>
              </a:rPr>
              <a:t>قرار میدهیم و روزی که کپی شناسنامه همراه نبود و به آن نیاز شد به وسیله</a:t>
            </a:r>
            <a:r>
              <a:rPr lang="en-US" dirty="0" smtClean="0">
                <a:cs typeface="B Zar" pitchFamily="2" charset="-78"/>
              </a:rPr>
              <a:t> Drop box app </a:t>
            </a:r>
            <a:r>
              <a:rPr lang="fa-IR" dirty="0" smtClean="0">
                <a:cs typeface="B Zar" pitchFamily="2" charset="-78"/>
              </a:rPr>
              <a:t>نصب شده در گوشی خود ... اگر امکان اتصال ندارد مراجعه به نزدیکترین کافی نت آن را از پوشه خود بر می داریم و پرینت میکنیم</a:t>
            </a:r>
            <a:r>
              <a:rPr lang="en-US" dirty="0" smtClean="0">
                <a:cs typeface="B Zar" pitchFamily="2" charset="-78"/>
              </a:rPr>
              <a:t>.</a:t>
            </a:r>
            <a:endParaRPr lang="fa-IR" dirty="0">
              <a:cs typeface="B Zar" pitchFamily="2" charset="-78"/>
            </a:endParaRPr>
          </a:p>
        </p:txBody>
      </p:sp>
      <p:pic>
        <p:nvPicPr>
          <p:cNvPr id="4" name="Picture 3" descr="دراپ باکس چیست؟ DropBox"/>
          <p:cNvPicPr/>
          <p:nvPr/>
        </p:nvPicPr>
        <p:blipFill>
          <a:blip r:embed="rId2"/>
          <a:srcRect/>
          <a:stretch>
            <a:fillRect/>
          </a:stretch>
        </p:blipFill>
        <p:spPr bwMode="auto">
          <a:xfrm>
            <a:off x="1752600" y="1581150"/>
            <a:ext cx="5713730" cy="262064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4"/>
                                        </p:tgtEl>
                                        <p:attrNameLst>
                                          <p:attrName>ppt_x</p:attrName>
                                        </p:attrNameLst>
                                      </p:cBhvr>
                                      <p:tavLst>
                                        <p:tav tm="0">
                                          <p:val>
                                            <p:strVal val="ppt_x"/>
                                          </p:val>
                                        </p:tav>
                                        <p:tav tm="100000">
                                          <p:val>
                                            <p:strVal val="ppt_x"/>
                                          </p:val>
                                        </p:tav>
                                      </p:tavLst>
                                    </p:anim>
                                    <p:anim calcmode="lin" valueType="num">
                                      <p:cBhvr additive="base">
                                        <p:cTn id="12" dur="500"/>
                                        <p:tgtEl>
                                          <p:spTgt spid="4"/>
                                        </p:tgtEl>
                                        <p:attrNameLst>
                                          <p:attrName>ppt_y</p:attrName>
                                        </p:attrNameLst>
                                      </p:cBhvr>
                                      <p:tavLst>
                                        <p:tav tm="0">
                                          <p:val>
                                            <p:strVal val="ppt_y"/>
                                          </p:val>
                                        </p:tav>
                                        <p:tav tm="100000">
                                          <p:val>
                                            <p:strVal val="1+ppt_h/2"/>
                                          </p:val>
                                        </p:tav>
                                      </p:tavLst>
                                    </p:anim>
                                    <p:set>
                                      <p:cBhvr>
                                        <p:cTn id="13" dur="1" fill="hold">
                                          <p:stCondLst>
                                            <p:cond delay="499"/>
                                          </p:stCondLst>
                                        </p:cTn>
                                        <p:tgtEl>
                                          <p:spTgt spid="4"/>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6" presetClass="emph" presetSubtype="0" fill="hold" nodeType="clickEffect">
                                  <p:stCondLst>
                                    <p:cond delay="0"/>
                                  </p:stCondLst>
                                  <p:childTnLst>
                                    <p:animScale>
                                      <p:cBhvr>
                                        <p:cTn id="17"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200" dirty="0" smtClean="0">
                <a:cs typeface="B Zar" pitchFamily="2" charset="-78"/>
              </a:rPr>
              <a:t>Google Drive </a:t>
            </a:r>
            <a:r>
              <a:rPr lang="fa-IR" sz="3200" dirty="0" smtClean="0">
                <a:cs typeface="B Zar" pitchFamily="2" charset="-78"/>
              </a:rPr>
              <a:t>گوگل درايو چيست؟</a:t>
            </a:r>
            <a:endParaRPr lang="fa-IR" sz="32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شرکت گوگل نیز از پیشتازان</a:t>
            </a:r>
            <a:r>
              <a:rPr lang="en-US" dirty="0" smtClean="0">
                <a:cs typeface="B Zar" pitchFamily="2" charset="-78"/>
              </a:rPr>
              <a:t> Cloud Computing </a:t>
            </a:r>
            <a:r>
              <a:rPr lang="fa-IR" dirty="0" smtClean="0">
                <a:cs typeface="B Zar" pitchFamily="2" charset="-78"/>
              </a:rPr>
              <a:t>و پردازش ابری است سرویس</a:t>
            </a:r>
            <a:r>
              <a:rPr lang="en-US" dirty="0" smtClean="0">
                <a:cs typeface="B Zar" pitchFamily="2" charset="-78"/>
              </a:rPr>
              <a:t> </a:t>
            </a:r>
            <a:r>
              <a:rPr lang="en-US" dirty="0" err="1" smtClean="0">
                <a:cs typeface="B Zar" pitchFamily="2" charset="-78"/>
              </a:rPr>
              <a:t>google</a:t>
            </a:r>
            <a:r>
              <a:rPr lang="en-US" dirty="0" smtClean="0">
                <a:cs typeface="B Zar" pitchFamily="2" charset="-78"/>
              </a:rPr>
              <a:t> drive </a:t>
            </a:r>
            <a:r>
              <a:rPr lang="fa-IR" dirty="0" smtClean="0">
                <a:cs typeface="B Zar" pitchFamily="2" charset="-78"/>
              </a:rPr>
              <a:t>اخیراً فضای رایگان کاربران خود رابه 15 گیگابایت افزایش داده و قابلیت خرید فضای بیشتر نیز مثل سایر برنامه های</a:t>
            </a:r>
            <a:r>
              <a:rPr lang="en-US" dirty="0" smtClean="0">
                <a:cs typeface="B Zar" pitchFamily="2" charset="-78"/>
              </a:rPr>
              <a:t> Cloud Drive </a:t>
            </a:r>
            <a:r>
              <a:rPr lang="fa-IR" dirty="0" smtClean="0">
                <a:cs typeface="B Zar" pitchFamily="2" charset="-78"/>
              </a:rPr>
              <a:t>وجود دارد.البته امکان آزمایش آن به راحتی وجود ندارد و نیاز به دردسرهای دسترسی به اینترنت غیر قانونی و ... دارد به دلیل اینکه گوگل این سرویس را نیز مثل بسیاری از سرویسهای برای کشور ایران محدود نموده</a:t>
            </a:r>
            <a:r>
              <a:rPr lang="en-US" dirty="0" smtClean="0">
                <a:cs typeface="B Zar" pitchFamily="2" charset="-78"/>
              </a:rPr>
              <a:t>.</a:t>
            </a:r>
            <a:endParaRPr lang="fa-IR" dirty="0">
              <a:cs typeface="B Zar" pitchFamily="2" charset="-78"/>
            </a:endParaRPr>
          </a:p>
        </p:txBody>
      </p:sp>
      <p:pic>
        <p:nvPicPr>
          <p:cNvPr id="4" name="Picture 3" descr="Google Drive  گوگل درایو چیست؟"/>
          <p:cNvPicPr/>
          <p:nvPr/>
        </p:nvPicPr>
        <p:blipFill>
          <a:blip r:embed="rId2"/>
          <a:srcRect/>
          <a:stretch>
            <a:fillRect/>
          </a:stretch>
        </p:blipFill>
        <p:spPr bwMode="auto">
          <a:xfrm>
            <a:off x="1752600" y="1581150"/>
            <a:ext cx="5750560" cy="300736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2" presetClass="emph" presetSubtype="0" fill="hold" nodeType="clickEffect">
                                  <p:stCondLst>
                                    <p:cond delay="0"/>
                                  </p:stCondLst>
                                  <p:childTnLst>
                                    <p:animClr clrSpc="rgb" dir="cw">
                                      <p:cBhvr override="childStyle">
                                        <p:cTn id="12" dur="100" fill="hold"/>
                                        <p:tgtEl>
                                          <p:spTgt spid="4"/>
                                        </p:tgtEl>
                                        <p:attrNameLst>
                                          <p:attrName>style.color</p:attrName>
                                        </p:attrNameLst>
                                      </p:cBhvr>
                                      <p:to>
                                        <a:schemeClr val="accent2"/>
                                      </p:to>
                                    </p:animClr>
                                    <p:animClr clrSpc="rgb" dir="cw">
                                      <p:cBhvr>
                                        <p:cTn id="13" dur="100" fill="hold"/>
                                        <p:tgtEl>
                                          <p:spTgt spid="4"/>
                                        </p:tgtEl>
                                        <p:attrNameLst>
                                          <p:attrName>fillcolor</p:attrName>
                                        </p:attrNameLst>
                                      </p:cBhvr>
                                      <p:to>
                                        <a:schemeClr val="accent2"/>
                                      </p:to>
                                    </p:animClr>
                                    <p:set>
                                      <p:cBhvr>
                                        <p:cTn id="14" dur="100" fill="hold"/>
                                        <p:tgtEl>
                                          <p:spTgt spid="4"/>
                                        </p:tgtEl>
                                        <p:attrNameLst>
                                          <p:attrName>fill.type</p:attrName>
                                        </p:attrNameLst>
                                      </p:cBhvr>
                                      <p:to>
                                        <p:strVal val="solid"/>
                                      </p:to>
                                    </p:set>
                                    <p:set>
                                      <p:cBhvr>
                                        <p:cTn id="15" dur="100" fill="hold"/>
                                        <p:tgtEl>
                                          <p:spTgt spid="4"/>
                                        </p:tgtEl>
                                        <p:attrNameLst>
                                          <p:attrName>fill.on</p:attrName>
                                        </p:attrNameLst>
                                      </p:cBhvr>
                                      <p:to>
                                        <p:strVal val="true"/>
                                      </p:to>
                                    </p:set>
                                    <p:animRot by="120000">
                                      <p:cBhvr>
                                        <p:cTn id="16" dur="100" fill="hold">
                                          <p:stCondLst>
                                            <p:cond delay="0"/>
                                          </p:stCondLst>
                                        </p:cTn>
                                        <p:tgtEl>
                                          <p:spTgt spid="4"/>
                                        </p:tgtEl>
                                        <p:attrNameLst>
                                          <p:attrName>r</p:attrName>
                                        </p:attrNameLst>
                                      </p:cBhvr>
                                    </p:animRot>
                                    <p:animRot by="-240000">
                                      <p:cBhvr>
                                        <p:cTn id="17" dur="200" fill="hold">
                                          <p:stCondLst>
                                            <p:cond delay="200"/>
                                          </p:stCondLst>
                                        </p:cTn>
                                        <p:tgtEl>
                                          <p:spTgt spid="4"/>
                                        </p:tgtEl>
                                        <p:attrNameLst>
                                          <p:attrName>r</p:attrName>
                                        </p:attrNameLst>
                                      </p:cBhvr>
                                    </p:animRot>
                                    <p:animRot by="240000">
                                      <p:cBhvr>
                                        <p:cTn id="18" dur="200" fill="hold">
                                          <p:stCondLst>
                                            <p:cond delay="400"/>
                                          </p:stCondLst>
                                        </p:cTn>
                                        <p:tgtEl>
                                          <p:spTgt spid="4"/>
                                        </p:tgtEl>
                                        <p:attrNameLst>
                                          <p:attrName>r</p:attrName>
                                        </p:attrNameLst>
                                      </p:cBhvr>
                                    </p:animRot>
                                    <p:animRot by="-240000">
                                      <p:cBhvr>
                                        <p:cTn id="19" dur="200" fill="hold">
                                          <p:stCondLst>
                                            <p:cond delay="600"/>
                                          </p:stCondLst>
                                        </p:cTn>
                                        <p:tgtEl>
                                          <p:spTgt spid="4"/>
                                        </p:tgtEl>
                                        <p:attrNameLst>
                                          <p:attrName>r</p:attrName>
                                        </p:attrNameLst>
                                      </p:cBhvr>
                                    </p:animRot>
                                    <p:animRot by="120000">
                                      <p:cBhvr>
                                        <p:cTn id="20" dur="200" fill="hold">
                                          <p:stCondLst>
                                            <p:cond delay="800"/>
                                          </p:stCondLst>
                                        </p:cTn>
                                        <p:tgtEl>
                                          <p:spTgt spid="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4"/>
                                        </p:tgtEl>
                                        <p:attrNameLst>
                                          <p:attrName>ppt_x</p:attrName>
                                        </p:attrNameLst>
                                      </p:cBhvr>
                                      <p:tavLst>
                                        <p:tav tm="0">
                                          <p:val>
                                            <p:strVal val="ppt_x"/>
                                          </p:val>
                                        </p:tav>
                                        <p:tav tm="100000">
                                          <p:val>
                                            <p:strVal val="ppt_x"/>
                                          </p:val>
                                        </p:tav>
                                      </p:tavLst>
                                    </p:anim>
                                    <p:anim calcmode="lin" valueType="num">
                                      <p:cBhvr additive="base">
                                        <p:cTn id="25" dur="500"/>
                                        <p:tgtEl>
                                          <p:spTgt spid="4"/>
                                        </p:tgtEl>
                                        <p:attrNameLst>
                                          <p:attrName>ppt_y</p:attrName>
                                        </p:attrNameLst>
                                      </p:cBhvr>
                                      <p:tavLst>
                                        <p:tav tm="0">
                                          <p:val>
                                            <p:strVal val="ppt_y"/>
                                          </p:val>
                                        </p:tav>
                                        <p:tav tm="100000">
                                          <p:val>
                                            <p:strVal val="1+ppt_h/2"/>
                                          </p:val>
                                        </p:tav>
                                      </p:tavLst>
                                    </p:anim>
                                    <p:set>
                                      <p:cBhvr>
                                        <p:cTn id="26"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000" dirty="0" err="1" smtClean="0">
                <a:cs typeface="B Zar" pitchFamily="2" charset="-78"/>
              </a:rPr>
              <a:t>Linkedin</a:t>
            </a:r>
            <a:r>
              <a:rPr lang="en-US" sz="4000" dirty="0" smtClean="0">
                <a:cs typeface="B Zar" pitchFamily="2" charset="-78"/>
              </a:rPr>
              <a:t> </a:t>
            </a:r>
            <a:r>
              <a:rPr lang="fa-IR" sz="4000" dirty="0" smtClean="0">
                <a:cs typeface="B Zar" pitchFamily="2" charset="-78"/>
              </a:rPr>
              <a:t>لينکد اين چيست؟</a:t>
            </a:r>
            <a:endParaRPr lang="fa-IR" sz="40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سرویس</a:t>
            </a:r>
            <a:r>
              <a:rPr lang="en-US" dirty="0" smtClean="0">
                <a:cs typeface="B Zar" pitchFamily="2" charset="-78"/>
              </a:rPr>
              <a:t> </a:t>
            </a:r>
            <a:r>
              <a:rPr lang="en-US" dirty="0" err="1" smtClean="0">
                <a:cs typeface="B Zar" pitchFamily="2" charset="-78"/>
              </a:rPr>
              <a:t>linkedin</a:t>
            </a:r>
            <a:r>
              <a:rPr lang="en-US" dirty="0" smtClean="0">
                <a:cs typeface="B Zar" pitchFamily="2" charset="-78"/>
              </a:rPr>
              <a:t> </a:t>
            </a:r>
            <a:r>
              <a:rPr lang="fa-IR" dirty="0" smtClean="0">
                <a:cs typeface="B Zar" pitchFamily="2" charset="-78"/>
              </a:rPr>
              <a:t>شبیه یک شبکه اجتماعی کاریابی است که در حال حاضر بیش از 30 میلیون عضو دارد و پروفایل هرکاربر رزومه آن شخص است. اپلیکیشن این سرویس برای تمام پلتفورم ها وجود دارد</a:t>
            </a:r>
            <a:r>
              <a:rPr lang="en-US" dirty="0" smtClean="0">
                <a:cs typeface="B Zar" pitchFamily="2" charset="-78"/>
              </a:rPr>
              <a:t>.</a:t>
            </a:r>
            <a:endParaRPr lang="fa-IR" dirty="0">
              <a:cs typeface="B Zar" pitchFamily="2" charset="-78"/>
            </a:endParaRPr>
          </a:p>
        </p:txBody>
      </p:sp>
      <p:pic>
        <p:nvPicPr>
          <p:cNvPr id="4" name="Picture 3" descr="linkedin لینکد این چیست؟"/>
          <p:cNvPicPr/>
          <p:nvPr/>
        </p:nvPicPr>
        <p:blipFill>
          <a:blip r:embed="rId2"/>
          <a:srcRect/>
          <a:stretch>
            <a:fillRect/>
          </a:stretch>
        </p:blipFill>
        <p:spPr bwMode="auto">
          <a:xfrm>
            <a:off x="2209165" y="1906905"/>
            <a:ext cx="4725670" cy="279844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0"/>
                                  </p:stCondLst>
                                  <p:childTnLst>
                                    <p:animEffect transition="out" filter="diamond(in)">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600" dirty="0" err="1" smtClean="0">
                <a:cs typeface="B Zar" pitchFamily="2" charset="-78"/>
              </a:rPr>
              <a:t>easyPrint</a:t>
            </a:r>
            <a:r>
              <a:rPr lang="en-US" sz="3600" dirty="0" smtClean="0">
                <a:cs typeface="B Zar" pitchFamily="2" charset="-78"/>
              </a:rPr>
              <a:t> </a:t>
            </a:r>
            <a:r>
              <a:rPr lang="fa-IR" sz="3600" dirty="0" smtClean="0">
                <a:cs typeface="B Zar" pitchFamily="2" charset="-78"/>
              </a:rPr>
              <a:t>چيست؟</a:t>
            </a:r>
            <a:endParaRPr lang="fa-IR" sz="36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این </a:t>
            </a:r>
            <a:r>
              <a:rPr lang="en-US" dirty="0" smtClean="0">
                <a:cs typeface="B Zar" pitchFamily="2" charset="-78"/>
              </a:rPr>
              <a:t>App </a:t>
            </a:r>
            <a:r>
              <a:rPr lang="fa-IR" dirty="0" smtClean="0">
                <a:cs typeface="B Zar" pitchFamily="2" charset="-78"/>
              </a:rPr>
              <a:t>امکان دسترسی به سرویس</a:t>
            </a:r>
            <a:r>
              <a:rPr lang="en-US" dirty="0" smtClean="0">
                <a:cs typeface="B Zar" pitchFamily="2" charset="-78"/>
              </a:rPr>
              <a:t> Google Cloud Print </a:t>
            </a:r>
            <a:r>
              <a:rPr lang="fa-IR" dirty="0" smtClean="0">
                <a:cs typeface="B Zar" pitchFamily="2" charset="-78"/>
              </a:rPr>
              <a:t>را می دهد که از طریق آن دستور پرینت از راه دور یا درزمان دیگر را صادر می کنید</a:t>
            </a:r>
            <a:r>
              <a:rPr lang="en-US" dirty="0" smtClean="0">
                <a:cs typeface="B Zar" pitchFamily="2" charset="-78"/>
              </a:rPr>
              <a:t>:</a:t>
            </a:r>
          </a:p>
          <a:p>
            <a:pPr>
              <a:buNone/>
            </a:pPr>
            <a:endParaRPr lang="fa-IR" dirty="0"/>
          </a:p>
        </p:txBody>
      </p:sp>
      <p:pic>
        <p:nvPicPr>
          <p:cNvPr id="4" name="Picture 3" descr="easy print ایزی پرینت چیست؟"/>
          <p:cNvPicPr/>
          <p:nvPr/>
        </p:nvPicPr>
        <p:blipFill>
          <a:blip r:embed="rId2"/>
          <a:srcRect/>
          <a:stretch>
            <a:fillRect/>
          </a:stretch>
        </p:blipFill>
        <p:spPr bwMode="auto">
          <a:xfrm>
            <a:off x="685800" y="2190750"/>
            <a:ext cx="2860040" cy="286004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400" b="1" dirty="0" smtClean="0">
                <a:cs typeface="B Zar" pitchFamily="2" charset="-78"/>
              </a:rPr>
              <a:t>پيش گفتار:</a:t>
            </a:r>
            <a:endParaRPr lang="fa-IR" sz="4400" b="1"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در چند سال گذشته همواره کلماتی جدید حاصل اتفاقات یا اختراعات جدید به گوش می رسند که قبل از آن نامفهوم بودند به عنوان مثال تبلت وسیله ای که امروزه همه اگر نداشته باشند آنرا کاملا می شناسند و زمانی که شرکت اپل برای اولین بار یک نمونه از آن را رونمایی کرد خیلیها تصور نمی کردند با این سرعت فراگیر شود و حتی آن را وسیله ای نا کارآمد و لوکس توصیف کردند</a:t>
            </a:r>
            <a:r>
              <a:rPr lang="en-US" dirty="0" smtClean="0">
                <a:cs typeface="B Zar" pitchFamily="2" charset="-78"/>
              </a:rPr>
              <a:t>.</a:t>
            </a:r>
          </a:p>
          <a:p>
            <a:endParaRPr lang="fa-IR"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000" dirty="0" smtClean="0">
                <a:cs typeface="B Zar" pitchFamily="2" charset="-78"/>
              </a:rPr>
              <a:t>Office² HD </a:t>
            </a:r>
            <a:r>
              <a:rPr lang="fa-IR" sz="4000" dirty="0" smtClean="0">
                <a:cs typeface="B Zar" pitchFamily="2" charset="-78"/>
              </a:rPr>
              <a:t>چيست؟</a:t>
            </a:r>
            <a:endParaRPr lang="fa-IR" sz="40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این</a:t>
            </a:r>
            <a:r>
              <a:rPr lang="en-US" dirty="0" smtClean="0">
                <a:cs typeface="B Zar" pitchFamily="2" charset="-78"/>
              </a:rPr>
              <a:t> App </a:t>
            </a:r>
            <a:r>
              <a:rPr lang="fa-IR" dirty="0" smtClean="0">
                <a:cs typeface="B Zar" pitchFamily="2" charset="-78"/>
              </a:rPr>
              <a:t>قابلیت ویرایش و ایجاد فایلها و اسناد ایجاد شده با نرم افزار آفیس شامل</a:t>
            </a:r>
            <a:r>
              <a:rPr lang="en-US" dirty="0" smtClean="0">
                <a:cs typeface="B Zar" pitchFamily="2" charset="-78"/>
              </a:rPr>
              <a:t> word </a:t>
            </a:r>
            <a:r>
              <a:rPr lang="fa-IR" dirty="0" smtClean="0">
                <a:cs typeface="B Zar" pitchFamily="2" charset="-78"/>
              </a:rPr>
              <a:t>، پاور پوینت و اکسل را دارد، همچنین امکان ذخیره و دسترسی به سرویس دهنده کلود مورد علاقه شما را دارد</a:t>
            </a:r>
            <a:r>
              <a:rPr lang="en-US" dirty="0" smtClean="0">
                <a:cs typeface="B Zar" pitchFamily="2" charset="-78"/>
              </a:rPr>
              <a:t>.</a:t>
            </a:r>
            <a:endParaRPr lang="fa-IR" dirty="0">
              <a:cs typeface="B Zar" pitchFamily="2" charset="-78"/>
            </a:endParaRPr>
          </a:p>
        </p:txBody>
      </p:sp>
      <p:pic>
        <p:nvPicPr>
          <p:cNvPr id="4" name="Picture 3" descr="byte2 آفیس اچ دی "/>
          <p:cNvPicPr/>
          <p:nvPr/>
        </p:nvPicPr>
        <p:blipFill>
          <a:blip r:embed="rId2"/>
          <a:srcRect/>
          <a:stretch>
            <a:fillRect/>
          </a:stretch>
        </p:blipFill>
        <p:spPr bwMode="auto">
          <a:xfrm>
            <a:off x="609600" y="2495550"/>
            <a:ext cx="2743200" cy="220980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cs typeface="B Zar" pitchFamily="2" charset="-78"/>
              </a:rPr>
              <a:t>اپراتورهای تلفن همراه در آستانه جهش تازه</a:t>
            </a:r>
            <a:endParaRPr lang="fa-IR" sz="36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انتظار می رود طی سال های آینده با استفاده گسترده اپراتورهای تلفن همراه از خدمات کلود، طیف متنوع تری از سرویس های ارزش افزوده به افراد ارائه شود و انقلابی تازه در دنیای تلفن همراه به وقوع بپیوندد</a:t>
            </a:r>
            <a:r>
              <a:rPr lang="en-US" dirty="0" smtClean="0">
                <a:cs typeface="B Zar" pitchFamily="2" charset="-78"/>
              </a:rPr>
              <a:t>.</a:t>
            </a:r>
            <a:br>
              <a:rPr lang="en-US" dirty="0" smtClean="0">
                <a:cs typeface="B Zar" pitchFamily="2" charset="-78"/>
              </a:rPr>
            </a:br>
            <a:r>
              <a:rPr lang="en-US" dirty="0" smtClean="0">
                <a:cs typeface="B Zar" pitchFamily="2" charset="-78"/>
              </a:rPr>
              <a:t>AT&amp;T </a:t>
            </a:r>
            <a:r>
              <a:rPr lang="fa-IR" dirty="0" smtClean="0">
                <a:cs typeface="B Zar" pitchFamily="2" charset="-78"/>
              </a:rPr>
              <a:t>یکی از این اپراتورهاست که به دنبال یافتن راه های برای ارائه خدمات کلود هوشمند به مشتریان برای گسترده تر کردن خدمات شبکه های خود است</a:t>
            </a:r>
            <a:r>
              <a:rPr lang="en-US" dirty="0" smtClean="0">
                <a:cs typeface="B Zar" pitchFamily="2" charset="-78"/>
              </a:rPr>
              <a:t>.</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smtClean="0">
                <a:cs typeface="B Zar" pitchFamily="2" charset="-78"/>
              </a:rPr>
              <a:t>کاربرد کلود برای ادارات و ارگان ها:</a:t>
            </a:r>
            <a:endParaRPr lang="fa-IR"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این تکنولوژی بسیاری از سازمانها را از بابت خرید و نگهداری نرم افزارها و بدین ترنیب نگرانی از دست دادن آنها بواسطه بحرانهای احتمالی آسوده خاطر می سازد و آنها می توانند با پرداخت حق عضویت ماهانه متناسب با نیازهای خود به نرم افزارهایی که این خدمات را ارایه می دهند دسترسی اینترنتی داشته باشند</a:t>
            </a:r>
            <a:r>
              <a:rPr lang="en-US" dirty="0" smtClean="0">
                <a:cs typeface="B Zar" pitchFamily="2" charset="-78"/>
              </a:rPr>
              <a:t>. </a:t>
            </a:r>
            <a:r>
              <a:rPr lang="fa-IR" dirty="0" smtClean="0">
                <a:cs typeface="B Zar" pitchFamily="2" charset="-78"/>
              </a:rPr>
              <a:t>کاربران همچنین با بهره مندی از این خدمات با هر نوع وسیله ای مانند کامپیوترهای دستی و حتی گوشی های تلفن همراه می توانند پردازشهای کامپیوتری پیچیده و سنگین را انجام داده و با سرعت بالا تبادل اطلاعات نمایند</a:t>
            </a:r>
            <a:r>
              <a:rPr lang="en-US" dirty="0" smtClean="0">
                <a:cs typeface="B Zar" pitchFamily="2" charset="-78"/>
              </a:rPr>
              <a:t>.</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32</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Zar" pitchFamily="2" charset="-78"/>
              </a:rPr>
              <a:t>خواب هايي که تعبير می شوند</a:t>
            </a:r>
            <a:endParaRPr lang="fa-IR" sz="3200" dirty="0">
              <a:cs typeface="B Zar" pitchFamily="2" charset="-78"/>
            </a:endParaRPr>
          </a:p>
        </p:txBody>
      </p:sp>
      <p:sp>
        <p:nvSpPr>
          <p:cNvPr id="3" name="Content Placeholder 2"/>
          <p:cNvSpPr>
            <a:spLocks noGrp="1"/>
          </p:cNvSpPr>
          <p:nvPr>
            <p:ph idx="1"/>
          </p:nvPr>
        </p:nvSpPr>
        <p:spPr/>
        <p:txBody>
          <a:bodyPr/>
          <a:lstStyle/>
          <a:p>
            <a:pPr algn="justLow">
              <a:buNone/>
            </a:pPr>
            <a:r>
              <a:rPr lang="fa-IR" dirty="0" smtClean="0">
                <a:cs typeface="B Zar" pitchFamily="2" charset="-78"/>
              </a:rPr>
              <a:t>یکی از خدماتی که انتظار می رود با راه اندازی خدمات کلود در دسترس کاربران تلفن همراه قرار بگیرد، صدور فرامین متنوع صوتی با استفاده از گوشی برای دسترسی به خدمات ارزش افزوده است. نسخه برداری از اطلاعات، ترجمه و جستجوی صوتی از جمله دیگر خدماتی است که</a:t>
            </a:r>
            <a:r>
              <a:rPr lang="en-US" dirty="0" smtClean="0">
                <a:cs typeface="B Zar" pitchFamily="2" charset="-78"/>
              </a:rPr>
              <a:t> AT&amp;T </a:t>
            </a:r>
            <a:r>
              <a:rPr lang="fa-IR" dirty="0" smtClean="0">
                <a:cs typeface="B Zar" pitchFamily="2" charset="-78"/>
              </a:rPr>
              <a:t>امید دارد بتواند با بهره گیری از خدمات کلود به علاقمندان ارائه دهد</a:t>
            </a:r>
            <a:r>
              <a:rPr lang="en-US" dirty="0" smtClean="0">
                <a:cs typeface="B Zar" pitchFamily="2" charset="-78"/>
              </a:rPr>
              <a:t>.</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dirty="0" smtClean="0">
                <a:cs typeface="B Zar" pitchFamily="2" charset="-78"/>
              </a:rPr>
              <a:t>ديگر کليد های خود را فراموش نميکنيد!</a:t>
            </a:r>
            <a:endParaRPr lang="fa-IR" sz="4000" dirty="0">
              <a:cs typeface="B Zar" pitchFamily="2" charset="-78"/>
            </a:endParaRPr>
          </a:p>
        </p:txBody>
      </p:sp>
      <p:sp>
        <p:nvSpPr>
          <p:cNvPr id="3" name="Content Placeholder 2"/>
          <p:cNvSpPr>
            <a:spLocks noGrp="1"/>
          </p:cNvSpPr>
          <p:nvPr>
            <p:ph idx="1"/>
          </p:nvPr>
        </p:nvSpPr>
        <p:spPr/>
        <p:txBody>
          <a:bodyPr>
            <a:normAutofit/>
          </a:bodyPr>
          <a:lstStyle/>
          <a:p>
            <a:pPr algn="justLow"/>
            <a:r>
              <a:rPr lang="fa-IR" sz="2400" dirty="0" smtClean="0">
                <a:cs typeface="B Zar" pitchFamily="2" charset="-78"/>
              </a:rPr>
              <a:t>یکی دیگر از طرح های ابتکاری که در این زمینه در حال اجراست برچسب زنی مجازی به اشیا مختلف مانند کلید اتومبیل، لپ تاپ و ... با استفاده از گوشی همراه است تا اگر فرد در زمان خروج از خانه یکی از آنها را جا گذاشت گوشی به وی اخطار دهد. سرویس کلود دیگری که</a:t>
            </a:r>
            <a:r>
              <a:rPr lang="en-US" sz="2400" dirty="0" smtClean="0">
                <a:cs typeface="B Zar" pitchFamily="2" charset="-78"/>
              </a:rPr>
              <a:t> AT&amp;T </a:t>
            </a:r>
            <a:r>
              <a:rPr lang="fa-IR" sz="2400" dirty="0" smtClean="0">
                <a:cs typeface="B Zar" pitchFamily="2" charset="-78"/>
              </a:rPr>
              <a:t>در حال کار بر روی آن است به مدیران شبکه ها امکان می دهد از راه دور و به طور خودکار از داده های ذخیره شده بر روی لپ تاپ ها، گوشی ها و ... نسخه پشتیبان تهیه کنند</a:t>
            </a:r>
            <a:r>
              <a:rPr lang="en-US" sz="2400" dirty="0" smtClean="0">
                <a:cs typeface="B Zar" pitchFamily="2" charset="-78"/>
              </a:rPr>
              <a:t>.</a:t>
            </a:r>
            <a:endParaRPr lang="fa-IR" sz="2400"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cs typeface="B Zar" pitchFamily="2" charset="-78"/>
              </a:rPr>
              <a:t>چالش اپراتورهای همرا درمقابل کلود:</a:t>
            </a:r>
            <a:endParaRPr lang="fa-IR" sz="3600" dirty="0">
              <a:cs typeface="B Zar" pitchFamily="2" charset="-78"/>
            </a:endParaRPr>
          </a:p>
        </p:txBody>
      </p:sp>
      <p:sp>
        <p:nvSpPr>
          <p:cNvPr id="3" name="Content Placeholder 2"/>
          <p:cNvSpPr>
            <a:spLocks noGrp="1"/>
          </p:cNvSpPr>
          <p:nvPr>
            <p:ph idx="1"/>
          </p:nvPr>
        </p:nvSpPr>
        <p:spPr/>
        <p:txBody>
          <a:bodyPr>
            <a:normAutofit fontScale="92500" lnSpcReduction="20000"/>
          </a:bodyPr>
          <a:lstStyle/>
          <a:p>
            <a:pPr algn="justLow"/>
            <a:r>
              <a:rPr lang="fa-IR" dirty="0" smtClean="0">
                <a:cs typeface="B Zar" pitchFamily="2" charset="-78"/>
              </a:rPr>
              <a:t>کارشناسان ارائه خدمات کلود را مدلی استثنایی برای ارائه خدمات می دانند</a:t>
            </a:r>
            <a:r>
              <a:rPr lang="en-US" dirty="0" smtClean="0">
                <a:cs typeface="B Zar" pitchFamily="2" charset="-78"/>
              </a:rPr>
              <a:t>. </a:t>
            </a:r>
            <a:r>
              <a:rPr lang="fa-IR" dirty="0" smtClean="0">
                <a:cs typeface="B Zar" pitchFamily="2" charset="-78"/>
              </a:rPr>
              <a:t>زیرا سرویس هایی که بدین شکل ارائه می شوند در هر زمان و مکان قابل دسترس بوده و کاملا دستی یا</a:t>
            </a:r>
            <a:r>
              <a:rPr lang="en-US" dirty="0" smtClean="0">
                <a:cs typeface="B Zar" pitchFamily="2" charset="-78"/>
              </a:rPr>
              <a:t> portable </a:t>
            </a:r>
            <a:r>
              <a:rPr lang="fa-IR" dirty="0" smtClean="0">
                <a:cs typeface="B Zar" pitchFamily="2" charset="-78"/>
              </a:rPr>
              <a:t>هستند. همچنین می توان ارائه این خدمات را بر اساس ظرفیت شبکه های تلفن همراه برنامه ریزی کرد</a:t>
            </a:r>
            <a:r>
              <a:rPr lang="en-US" dirty="0" smtClean="0">
                <a:cs typeface="B Zar" pitchFamily="2" charset="-78"/>
              </a:rPr>
              <a:t>.</a:t>
            </a:r>
            <a:br>
              <a:rPr lang="en-US" dirty="0" smtClean="0">
                <a:cs typeface="B Zar" pitchFamily="2" charset="-78"/>
              </a:rPr>
            </a:br>
            <a:r>
              <a:rPr lang="fa-IR" dirty="0" smtClean="0">
                <a:cs typeface="B Zar" pitchFamily="2" charset="-78"/>
              </a:rPr>
              <a:t>از سه سال پیش که ارائه سرویس های کلود آغاز و به سرعت همه گیر شد، همگان انتظار داشتند اپراتورهای تلفن همراه هم به این مساله توجه کنند، اما سازگار کردن این فناوری با شبکه های تلفن همراه یک چالش جدی بود که عملی شدن این رویا را به تاخیر انداخت. تغییر طراحی شبکه، استفاده از دکل های بیشتر و قدرتمندتر و به روز کردن نرم افزاری شبکه های همراه چالش هایی است که در این سه سال بر بخشی از آنها غلبه شده است</a:t>
            </a:r>
            <a:r>
              <a:rPr lang="en-US" dirty="0" smtClean="0">
                <a:cs typeface="B Zar" pitchFamily="2" charset="-78"/>
              </a:rPr>
              <a:t>.</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cs typeface="B Zar" pitchFamily="2" charset="-78"/>
              </a:rPr>
              <a:t>راهکار شرکت </a:t>
            </a:r>
            <a:r>
              <a:rPr lang="en-US" sz="3600" dirty="0" smtClean="0">
                <a:cs typeface="B Zar" pitchFamily="2" charset="-78"/>
              </a:rPr>
              <a:t>AT&amp;T</a:t>
            </a:r>
            <a:r>
              <a:rPr lang="fa-IR" sz="3600" dirty="0" smtClean="0">
                <a:cs typeface="B Zar" pitchFamily="2" charset="-78"/>
              </a:rPr>
              <a:t>:</a:t>
            </a:r>
            <a:endParaRPr lang="fa-IR" sz="36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راهکاری که از سوی</a:t>
            </a:r>
            <a:r>
              <a:rPr lang="en-US" dirty="0" smtClean="0">
                <a:cs typeface="B Zar" pitchFamily="2" charset="-78"/>
              </a:rPr>
              <a:t> AT&amp;T </a:t>
            </a:r>
            <a:r>
              <a:rPr lang="fa-IR" dirty="0" smtClean="0">
                <a:cs typeface="B Zar" pitchFamily="2" charset="-78"/>
              </a:rPr>
              <a:t>برای سازگار شدن با فناوری کلود مد نظر قرار گرفته، انتقال ترافیک شبکه از شبکه های نسل سوم و چهارم به شبکه های بی سیم وای – فای است</a:t>
            </a:r>
            <a:r>
              <a:rPr lang="en-US" dirty="0" smtClean="0">
                <a:cs typeface="B Zar" pitchFamily="2" charset="-78"/>
              </a:rPr>
              <a:t>. AT&amp;T </a:t>
            </a:r>
            <a:r>
              <a:rPr lang="fa-IR" dirty="0" smtClean="0">
                <a:cs typeface="B Zar" pitchFamily="2" charset="-78"/>
              </a:rPr>
              <a:t>هم اکنون هزاران نقطه دسترسی به شبکه های وای –فای یا</a:t>
            </a:r>
            <a:r>
              <a:rPr lang="en-US" dirty="0" smtClean="0">
                <a:cs typeface="B Zar" pitchFamily="2" charset="-78"/>
              </a:rPr>
              <a:t> hotspot </a:t>
            </a:r>
            <a:r>
              <a:rPr lang="fa-IR" dirty="0" smtClean="0">
                <a:cs typeface="B Zar" pitchFamily="2" charset="-78"/>
              </a:rPr>
              <a:t>در نقاط مختلف جهان دارد، اما استفاده از این روش هم با برخی مشکلات نرم افزاری مواجه است. همچنین در زمینه بهره گیری از استانداردها و پروتکل ها هم باید به نکاتی توجه شود</a:t>
            </a:r>
            <a:r>
              <a:rPr lang="en-US" dirty="0" smtClean="0">
                <a:cs typeface="B Zar" pitchFamily="2" charset="-78"/>
              </a:rPr>
              <a:t>.</a:t>
            </a:r>
            <a:br>
              <a:rPr lang="en-US" dirty="0" smtClean="0">
                <a:cs typeface="B Zar" pitchFamily="2" charset="-78"/>
              </a:rPr>
            </a:b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cs typeface="B Zar" pitchFamily="2" charset="-78"/>
              </a:rPr>
              <a:t>ارتقاء به نسل های پيشرفته تر:</a:t>
            </a:r>
            <a:endParaRPr lang="fa-IR" sz="3600" dirty="0">
              <a:cs typeface="B Zar" pitchFamily="2" charset="-78"/>
            </a:endParaRPr>
          </a:p>
        </p:txBody>
      </p:sp>
      <p:sp>
        <p:nvSpPr>
          <p:cNvPr id="3" name="Content Placeholder 2"/>
          <p:cNvSpPr>
            <a:spLocks noGrp="1"/>
          </p:cNvSpPr>
          <p:nvPr>
            <p:ph idx="1"/>
          </p:nvPr>
        </p:nvSpPr>
        <p:spPr/>
        <p:txBody>
          <a:bodyPr/>
          <a:lstStyle/>
          <a:p>
            <a:pPr algn="justLow"/>
            <a:r>
              <a:rPr lang="fa-IR" dirty="0" smtClean="0">
                <a:cs typeface="B Zar" pitchFamily="2" charset="-78"/>
              </a:rPr>
              <a:t>یک راهکار دیگر بهره گیری از نسل پیشرفته تری از استاندارد</a:t>
            </a:r>
            <a:r>
              <a:rPr lang="en-US" dirty="0" smtClean="0">
                <a:cs typeface="B Zar" pitchFamily="2" charset="-78"/>
              </a:rPr>
              <a:t> LTE </a:t>
            </a:r>
            <a:r>
              <a:rPr lang="fa-IR" dirty="0" smtClean="0">
                <a:cs typeface="B Zar" pitchFamily="2" charset="-78"/>
              </a:rPr>
              <a:t>موسوم به </a:t>
            </a:r>
            <a:r>
              <a:rPr lang="en-US" dirty="0" smtClean="0">
                <a:cs typeface="B Zar" pitchFamily="2" charset="-78"/>
              </a:rPr>
              <a:t>LTE-Advanced </a:t>
            </a:r>
            <a:r>
              <a:rPr lang="fa-IR" dirty="0" smtClean="0">
                <a:cs typeface="B Zar" pitchFamily="2" charset="-78"/>
              </a:rPr>
              <a:t>است که دسترسی به آن تنها با به روزرسانی نرم افزاری ممکن خواهد بود. استاندارد</a:t>
            </a:r>
            <a:r>
              <a:rPr lang="en-US" dirty="0" smtClean="0">
                <a:cs typeface="B Zar" pitchFamily="2" charset="-78"/>
              </a:rPr>
              <a:t> LTE </a:t>
            </a:r>
            <a:r>
              <a:rPr lang="fa-IR" dirty="0" smtClean="0">
                <a:cs typeface="B Zar" pitchFamily="2" charset="-78"/>
              </a:rPr>
              <a:t>به تدریج در شبکه های نسل چهارم تلفن همراه مورد توجه قرار گرفته است. </a:t>
            </a:r>
            <a:r>
              <a:rPr lang="fa-IR" u="sng" dirty="0" smtClean="0">
                <a:cs typeface="B Zar" pitchFamily="2" charset="-78"/>
              </a:rPr>
              <a:t>البته کارشناسان می گویند در شرایطی که توجه همگان به ارائه فناوری های پیشرفته تر جلب شده، نباید مسائلی همچون مدیریت ظرفیت شبکه، ایمن سازی آن و هزینه های به روز رسانی نادیده گرفته شوند</a:t>
            </a:r>
            <a:r>
              <a:rPr lang="en-US" u="sng" dirty="0" smtClean="0">
                <a:cs typeface="B Zar" pitchFamily="2" charset="-78"/>
              </a:rPr>
              <a:t>.</a:t>
            </a:r>
            <a:endParaRPr lang="fa-IR" u="sng"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fa-IR" sz="4000" dirty="0" smtClean="0">
                <a:cs typeface="B Titr" pitchFamily="2" charset="-78"/>
              </a:rPr>
              <a:t>سوال؟ بحث؟ نظر؟</a:t>
            </a:r>
          </a:p>
          <a:p>
            <a:endParaRPr lang="fa-IR" dirty="0" smtClean="0"/>
          </a:p>
          <a:p>
            <a:endParaRPr lang="fa-IR" dirty="0" smtClean="0"/>
          </a:p>
          <a:p>
            <a:endParaRPr lang="fa-IR" dirty="0" smtClean="0"/>
          </a:p>
          <a:p>
            <a:endParaRPr lang="fa-IR" dirty="0" smtClean="0"/>
          </a:p>
          <a:p>
            <a:r>
              <a:rPr lang="fa-IR" dirty="0" smtClean="0">
                <a:cs typeface="B Zar" pitchFamily="2" charset="-78"/>
              </a:rPr>
              <a:t>پایان</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4400" b="1" dirty="0" smtClean="0">
                <a:cs typeface="B Zar" pitchFamily="2" charset="-78"/>
              </a:rPr>
              <a:t>Cloud Computing</a:t>
            </a:r>
            <a:endParaRPr lang="fa-IR" sz="4400" b="1" dirty="0">
              <a:cs typeface="B Zar" pitchFamily="2" charset="-78"/>
            </a:endParaRPr>
          </a:p>
        </p:txBody>
      </p:sp>
      <p:sp>
        <p:nvSpPr>
          <p:cNvPr id="3" name="Content Placeholder 2"/>
          <p:cNvSpPr>
            <a:spLocks noGrp="1"/>
          </p:cNvSpPr>
          <p:nvPr>
            <p:ph idx="1"/>
          </p:nvPr>
        </p:nvSpPr>
        <p:spPr/>
        <p:txBody>
          <a:bodyPr>
            <a:normAutofit fontScale="85000" lnSpcReduction="10000"/>
          </a:bodyPr>
          <a:lstStyle/>
          <a:p>
            <a:pPr algn="justLow">
              <a:buNone/>
            </a:pPr>
            <a:r>
              <a:rPr lang="fa-IR" dirty="0" smtClean="0">
                <a:cs typeface="B Zar" pitchFamily="2" charset="-78"/>
              </a:rPr>
              <a:t>مشابه همین اتفاق در سطحی بسیار وسیع چند سالی است در خصوص پردازش ابری به گوش می رسد،شاید اولین بار که واژه</a:t>
            </a:r>
            <a:r>
              <a:rPr lang="en-US" dirty="0" smtClean="0">
                <a:cs typeface="B Zar" pitchFamily="2" charset="-78"/>
              </a:rPr>
              <a:t> Cloud Computing </a:t>
            </a:r>
            <a:r>
              <a:rPr lang="fa-IR" dirty="0" smtClean="0">
                <a:cs typeface="B Zar" pitchFamily="2" charset="-78"/>
              </a:rPr>
              <a:t>را شنیدید شما هم تصور یک پردازنده با معماری جدید داشتید یا شاید منتظر</a:t>
            </a:r>
            <a:r>
              <a:rPr lang="en-US" dirty="0" smtClean="0">
                <a:cs typeface="B Zar" pitchFamily="2" charset="-78"/>
              </a:rPr>
              <a:t> Frame Work </a:t>
            </a:r>
            <a:r>
              <a:rPr lang="fa-IR" dirty="0" smtClean="0">
                <a:cs typeface="B Zar" pitchFamily="2" charset="-78"/>
              </a:rPr>
              <a:t>جدیدی در برنامه نویسی بودید</a:t>
            </a:r>
            <a:r>
              <a:rPr lang="en-US" dirty="0" smtClean="0">
                <a:cs typeface="B Zar" pitchFamily="2" charset="-78"/>
              </a:rPr>
              <a:t> ...</a:t>
            </a:r>
            <a:br>
              <a:rPr lang="en-US" dirty="0" smtClean="0">
                <a:cs typeface="B Zar" pitchFamily="2" charset="-78"/>
              </a:rPr>
            </a:br>
            <a:r>
              <a:rPr lang="en-US" dirty="0" smtClean="0">
                <a:cs typeface="B Zar" pitchFamily="2" charset="-78"/>
              </a:rPr>
              <a:t/>
            </a:r>
            <a:br>
              <a:rPr lang="en-US" dirty="0" smtClean="0">
                <a:cs typeface="B Zar" pitchFamily="2" charset="-78"/>
              </a:rPr>
            </a:br>
            <a:r>
              <a:rPr lang="fa-IR" dirty="0" smtClean="0">
                <a:cs typeface="B Zar" pitchFamily="2" charset="-78"/>
              </a:rPr>
              <a:t>اما</a:t>
            </a:r>
            <a:r>
              <a:rPr lang="en-US" dirty="0" smtClean="0">
                <a:cs typeface="B Zar" pitchFamily="2" charset="-78"/>
              </a:rPr>
              <a:t> Cloud Computing </a:t>
            </a:r>
            <a:r>
              <a:rPr lang="fa-IR" dirty="0" smtClean="0">
                <a:cs typeface="B Zar" pitchFamily="2" charset="-78"/>
              </a:rPr>
              <a:t>که در فارسی به صورت تحت الفظی به پردازش ابری ترجمه شده چیست؟</a:t>
            </a:r>
          </a:p>
          <a:p>
            <a:pPr algn="justLow">
              <a:buNone/>
            </a:pPr>
            <a:r>
              <a:rPr lang="en-US" dirty="0" smtClean="0">
                <a:cs typeface="B Zar" pitchFamily="2" charset="-78"/>
              </a:rPr>
              <a:t/>
            </a:r>
            <a:br>
              <a:rPr lang="en-US" dirty="0" smtClean="0">
                <a:cs typeface="B Zar" pitchFamily="2" charset="-78"/>
              </a:rPr>
            </a:br>
            <a:r>
              <a:rPr lang="fa-IR" dirty="0" smtClean="0">
                <a:cs typeface="B Zar" pitchFamily="2" charset="-78"/>
              </a:rPr>
              <a:t>در واقع منظور از بخش اول آن کامپوتینگ یا پردازش همان استفاده روزمره ما از کامپیوترهای</a:t>
            </a:r>
            <a:r>
              <a:rPr lang="en-US" dirty="0" smtClean="0">
                <a:cs typeface="B Zar" pitchFamily="2" charset="-78"/>
              </a:rPr>
              <a:t> PC </a:t>
            </a:r>
            <a:r>
              <a:rPr lang="fa-IR" dirty="0" smtClean="0">
                <a:cs typeface="B Zar" pitchFamily="2" charset="-78"/>
              </a:rPr>
              <a:t>یا</a:t>
            </a:r>
            <a:r>
              <a:rPr lang="en-US" dirty="0" smtClean="0">
                <a:cs typeface="B Zar" pitchFamily="2" charset="-78"/>
              </a:rPr>
              <a:t> MAC </a:t>
            </a:r>
            <a:r>
              <a:rPr lang="fa-IR" dirty="0" smtClean="0">
                <a:cs typeface="B Zar" pitchFamily="2" charset="-78"/>
              </a:rPr>
              <a:t>و حتی تلفنهای هوشمند است که به راحتی یک نرم افزار را دانلود یا خریداری میکنیم و بعد آن را نصب میکنیم و</a:t>
            </a:r>
            <a:r>
              <a:rPr lang="en-US" dirty="0" smtClean="0">
                <a:cs typeface="B Zar" pitchFamily="2" charset="-78"/>
              </a:rPr>
              <a:t> ...</a:t>
            </a:r>
            <a:endParaRPr lang="fa-IR" dirty="0">
              <a:cs typeface="B Zar" pitchFamily="2" charset="-78"/>
            </a:endParaRPr>
          </a:p>
        </p:txBody>
      </p:sp>
      <p:pic>
        <p:nvPicPr>
          <p:cNvPr id="4" name="uccClient_ctl09_uclDetails_Knowledgebase_imgDetail" descr="Cloud Computing"/>
          <p:cNvPicPr/>
          <p:nvPr/>
        </p:nvPicPr>
        <p:blipFill>
          <a:blip r:embed="rId2"/>
          <a:srcRect/>
          <a:stretch>
            <a:fillRect/>
          </a:stretch>
        </p:blipFill>
        <p:spPr bwMode="auto">
          <a:xfrm>
            <a:off x="381000" y="1276350"/>
            <a:ext cx="5124450" cy="372491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nodeType="clickEffect">
                                  <p:stCondLst>
                                    <p:cond delay="0"/>
                                  </p:stCondLst>
                                  <p:childTnLst>
                                    <p:animEffect transition="out" filter="diamond(in)">
                                      <p:cBhvr>
                                        <p:cTn id="11" dur="2000"/>
                                        <p:tgtEl>
                                          <p:spTgt spid="4"/>
                                        </p:tgtEl>
                                      </p:cBhvr>
                                    </p:animEffect>
                                    <p:set>
                                      <p:cBhvr>
                                        <p:cTn id="12"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dirty="0" smtClean="0">
                <a:cs typeface="B Zar" pitchFamily="2" charset="-78"/>
              </a:rPr>
              <a:t>مشکلات استفاده از کامپیوتر های معمولی:</a:t>
            </a:r>
            <a:endParaRPr lang="fa-IR" sz="4000" dirty="0">
              <a:cs typeface="B Zar" pitchFamily="2" charset="-78"/>
            </a:endParaRPr>
          </a:p>
        </p:txBody>
      </p:sp>
      <p:sp>
        <p:nvSpPr>
          <p:cNvPr id="3" name="Content Placeholder 2"/>
          <p:cNvSpPr>
            <a:spLocks noGrp="1"/>
          </p:cNvSpPr>
          <p:nvPr>
            <p:ph idx="1"/>
          </p:nvPr>
        </p:nvSpPr>
        <p:spPr/>
        <p:txBody>
          <a:bodyPr>
            <a:normAutofit fontScale="70000" lnSpcReduction="20000"/>
          </a:bodyPr>
          <a:lstStyle/>
          <a:p>
            <a:pPr algn="justLow"/>
            <a:r>
              <a:rPr lang="fa-IR" b="1" u="sng" dirty="0" smtClean="0">
                <a:cs typeface="B Zar" pitchFamily="2" charset="-78"/>
              </a:rPr>
              <a:t>در استفاده عادی از نرم افزار ها مشکلاتی وجود دارد که تکنولوژی ساخت سخت افزار توان هماهنگی با آن را ندارد یا هزینه آن مقرون به صرفه نیست</a:t>
            </a:r>
            <a:r>
              <a:rPr lang="en-US" b="1" dirty="0" smtClean="0">
                <a:cs typeface="B Zar" pitchFamily="2" charset="-78"/>
              </a:rPr>
              <a:t>.</a:t>
            </a:r>
            <a:endParaRPr lang="en-US" dirty="0" smtClean="0">
              <a:cs typeface="B Zar" pitchFamily="2" charset="-78"/>
            </a:endParaRPr>
          </a:p>
          <a:p>
            <a:pPr algn="justLow"/>
            <a:r>
              <a:rPr lang="fa-IR" dirty="0" smtClean="0">
                <a:cs typeface="B Zar" pitchFamily="2" charset="-78"/>
              </a:rPr>
              <a:t>چند سالی است که روند افزایش سرعت پردازنده ها اگر نگوییم نزولی شده پیشرفت چشم گیری نداشته و تولید کنندگان تنها توانسته اند</a:t>
            </a:r>
            <a:r>
              <a:rPr lang="en-US" dirty="0" smtClean="0">
                <a:cs typeface="B Zar" pitchFamily="2" charset="-78"/>
              </a:rPr>
              <a:t> CPU </a:t>
            </a:r>
            <a:r>
              <a:rPr lang="fa-IR" dirty="0" smtClean="0">
                <a:cs typeface="B Zar" pitchFamily="2" charset="-78"/>
              </a:rPr>
              <a:t>های 90 نانومتری را به 22 نانومتری تبدیل کنند و روند تولید پردازنده های پر سرعت مورد استفاده کاربران خانگی که از زمان</a:t>
            </a:r>
            <a:r>
              <a:rPr lang="en-US" dirty="0" smtClean="0">
                <a:cs typeface="B Zar" pitchFamily="2" charset="-78"/>
              </a:rPr>
              <a:t> </a:t>
            </a:r>
            <a:r>
              <a:rPr lang="en-US" dirty="0" err="1" smtClean="0">
                <a:cs typeface="B Zar" pitchFamily="2" charset="-78"/>
              </a:rPr>
              <a:t>Pentum</a:t>
            </a:r>
            <a:r>
              <a:rPr lang="en-US" dirty="0" smtClean="0">
                <a:cs typeface="B Zar" pitchFamily="2" charset="-78"/>
              </a:rPr>
              <a:t> MMX </a:t>
            </a:r>
            <a:r>
              <a:rPr lang="fa-IR" dirty="0" smtClean="0">
                <a:cs typeface="B Zar" pitchFamily="2" charset="-78"/>
              </a:rPr>
              <a:t>بسیار امیدوار کننده پیش می رفت، دیگر از 3.5</a:t>
            </a:r>
            <a:r>
              <a:rPr lang="en-US" dirty="0" smtClean="0">
                <a:cs typeface="B Zar" pitchFamily="2" charset="-78"/>
              </a:rPr>
              <a:t>GHz </a:t>
            </a:r>
            <a:r>
              <a:rPr lang="fa-IR" dirty="0" smtClean="0">
                <a:cs typeface="B Zar" pitchFamily="2" charset="-78"/>
              </a:rPr>
              <a:t>یا 4.0</a:t>
            </a:r>
            <a:r>
              <a:rPr lang="en-US" dirty="0" smtClean="0">
                <a:cs typeface="B Zar" pitchFamily="2" charset="-78"/>
              </a:rPr>
              <a:t>GHz </a:t>
            </a:r>
            <a:r>
              <a:rPr lang="fa-IR" dirty="0" smtClean="0">
                <a:cs typeface="B Zar" pitchFamily="2" charset="-78"/>
              </a:rPr>
              <a:t>بالاتر نمی رود و تولید کنندگان چاره را در افزایش هسته های پردازنده دیدند آنهم به طور معمول تا 4 یا حداکثر 8 هسته در کامپیوترهای گران قیمت خانگی پیش رفته</a:t>
            </a:r>
            <a:r>
              <a:rPr lang="en-US" dirty="0" smtClean="0">
                <a:cs typeface="B Zar" pitchFamily="2" charset="-78"/>
              </a:rPr>
              <a:t>.</a:t>
            </a:r>
            <a:br>
              <a:rPr lang="en-US" dirty="0" smtClean="0">
                <a:cs typeface="B Zar" pitchFamily="2" charset="-78"/>
              </a:rPr>
            </a:br>
            <a:r>
              <a:rPr lang="en-US" dirty="0" smtClean="0">
                <a:cs typeface="B Zar" pitchFamily="2" charset="-78"/>
              </a:rPr>
              <a:t/>
            </a:r>
            <a:br>
              <a:rPr lang="en-US" dirty="0" smtClean="0">
                <a:cs typeface="B Zar" pitchFamily="2" charset="-78"/>
              </a:rPr>
            </a:br>
            <a:r>
              <a:rPr lang="fa-IR" dirty="0" smtClean="0">
                <a:cs typeface="B Zar" pitchFamily="2" charset="-78"/>
              </a:rPr>
              <a:t>ولی با ظهور تکنولوژییهای جدید مثل تصاویر حجیم 4</a:t>
            </a:r>
            <a:r>
              <a:rPr lang="en-US" dirty="0" smtClean="0">
                <a:cs typeface="B Zar" pitchFamily="2" charset="-78"/>
              </a:rPr>
              <a:t>K </a:t>
            </a:r>
            <a:r>
              <a:rPr lang="fa-IR" dirty="0" smtClean="0">
                <a:cs typeface="B Zar" pitchFamily="2" charset="-78"/>
              </a:rPr>
              <a:t>با کیفیت ویدئوی 4 برابر بیش تر از</a:t>
            </a:r>
            <a:r>
              <a:rPr lang="en-US" dirty="0" smtClean="0">
                <a:cs typeface="B Zar" pitchFamily="2" charset="-78"/>
              </a:rPr>
              <a:t> Full HD </a:t>
            </a:r>
            <a:r>
              <a:rPr lang="fa-IR" dirty="0" smtClean="0">
                <a:cs typeface="B Zar" pitchFamily="2" charset="-78"/>
              </a:rPr>
              <a:t>یا بازیهای سه بعدی جدید که گرانترین پردازنده ها با بیشترین مقدار</a:t>
            </a:r>
            <a:r>
              <a:rPr lang="en-US" dirty="0" smtClean="0">
                <a:cs typeface="B Zar" pitchFamily="2" charset="-78"/>
              </a:rPr>
              <a:t> RAM </a:t>
            </a:r>
            <a:r>
              <a:rPr lang="fa-IR" dirty="0" smtClean="0">
                <a:cs typeface="B Zar" pitchFamily="2" charset="-78"/>
              </a:rPr>
              <a:t>در بهترین حالت نتوانسته اند انتظار بازی بازان حرفه ای را برآورده نمایند و آنها تبدیل به اورکلاکرهای حرفه ای هم شده اند، دوربینهای دیجیتال با کیفیت 50 مگاپیکسل یا بالاتر و موارد مشابه بسیار از این دست</a:t>
            </a:r>
            <a:r>
              <a:rPr lang="en-US" dirty="0" smtClean="0">
                <a:cs typeface="B Zar" pitchFamily="2" charset="-78"/>
              </a:rPr>
              <a:t> ... </a:t>
            </a:r>
            <a:r>
              <a:rPr lang="fa-IR" dirty="0" smtClean="0">
                <a:cs typeface="B Zar" pitchFamily="2" charset="-78"/>
              </a:rPr>
              <a:t>آیا برای رسیدن به سرعت بالاتر باید یک سوپر کامپیوتر خانگی درست کنیم و یک مجموعه پردازنده را درکنار هم قرار دهیم؟</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4000" dirty="0" smtClean="0">
                <a:cs typeface="B Zar" pitchFamily="2" charset="-78"/>
              </a:rPr>
              <a:t>مشکلات استفاده از کامپیوتر های معمولی:</a:t>
            </a:r>
            <a:endParaRPr lang="fa-IR" sz="3600" dirty="0"/>
          </a:p>
        </p:txBody>
      </p:sp>
      <p:sp>
        <p:nvSpPr>
          <p:cNvPr id="3" name="Content Placeholder 2"/>
          <p:cNvSpPr>
            <a:spLocks noGrp="1"/>
          </p:cNvSpPr>
          <p:nvPr>
            <p:ph idx="1"/>
          </p:nvPr>
        </p:nvSpPr>
        <p:spPr/>
        <p:txBody>
          <a:bodyPr>
            <a:normAutofit/>
          </a:bodyPr>
          <a:lstStyle/>
          <a:p>
            <a:r>
              <a:rPr lang="fa-IR" sz="1600" dirty="0" smtClean="0">
                <a:cs typeface="B Zar" pitchFamily="2" charset="-78"/>
              </a:rPr>
              <a:t>در تصویر زیر یک کامپیوتر خانگی برای رسیدن به سرعت بالاتر به اصطلاح اورکلاک شده و برای جلوگیری از مشکلات افزایش دمای پردازنده و</a:t>
            </a:r>
            <a:r>
              <a:rPr lang="en-US" sz="1600" dirty="0" smtClean="0">
                <a:cs typeface="B Zar" pitchFamily="2" charset="-78"/>
              </a:rPr>
              <a:t> GPU </a:t>
            </a:r>
            <a:r>
              <a:rPr lang="fa-IR" sz="1600" dirty="0" smtClean="0">
                <a:cs typeface="B Zar" pitchFamily="2" charset="-78"/>
              </a:rPr>
              <a:t>و </a:t>
            </a:r>
            <a:r>
              <a:rPr lang="en-US" sz="1600" dirty="0" smtClean="0">
                <a:cs typeface="B Zar" pitchFamily="2" charset="-78"/>
              </a:rPr>
              <a:t>RAM </a:t>
            </a:r>
            <a:r>
              <a:rPr lang="fa-IR" sz="1600" dirty="0" smtClean="0">
                <a:cs typeface="B Zar" pitchFamily="2" charset="-78"/>
              </a:rPr>
              <a:t>ازتجهیزات خنک کننده عجیبی استفاده شده</a:t>
            </a:r>
            <a:r>
              <a:rPr lang="en-US" sz="1600" dirty="0" smtClean="0">
                <a:cs typeface="B Zar" pitchFamily="2" charset="-78"/>
              </a:rPr>
              <a:t>.</a:t>
            </a:r>
            <a:endParaRPr lang="fa-IR" sz="1600" dirty="0">
              <a:cs typeface="B Zar" pitchFamily="2" charset="-78"/>
            </a:endParaRPr>
          </a:p>
        </p:txBody>
      </p:sp>
      <p:pic>
        <p:nvPicPr>
          <p:cNvPr id="4" name="Picture 3" descr="اورکلاک و پردازش ابری"/>
          <p:cNvPicPr/>
          <p:nvPr/>
        </p:nvPicPr>
        <p:blipFill>
          <a:blip r:embed="rId2"/>
          <a:srcRect/>
          <a:stretch>
            <a:fillRect/>
          </a:stretch>
        </p:blipFill>
        <p:spPr bwMode="auto">
          <a:xfrm>
            <a:off x="2209800" y="2038350"/>
            <a:ext cx="4725670" cy="2663190"/>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dirty="0" smtClean="0">
                <a:cs typeface="B Zar" pitchFamily="2" charset="-78"/>
              </a:rPr>
              <a:t>پيشرفت سريع تکنولوژی:</a:t>
            </a:r>
            <a:endParaRPr lang="fa-IR" sz="4000" dirty="0">
              <a:cs typeface="B Zar" pitchFamily="2" charset="-78"/>
            </a:endParaRPr>
          </a:p>
        </p:txBody>
      </p:sp>
      <p:sp>
        <p:nvSpPr>
          <p:cNvPr id="3" name="Content Placeholder 2"/>
          <p:cNvSpPr>
            <a:spLocks noGrp="1"/>
          </p:cNvSpPr>
          <p:nvPr>
            <p:ph idx="1"/>
          </p:nvPr>
        </p:nvSpPr>
        <p:spPr/>
        <p:txBody>
          <a:bodyPr>
            <a:normAutofit fontScale="85000" lnSpcReduction="20000"/>
          </a:bodyPr>
          <a:lstStyle/>
          <a:p>
            <a:pPr algn="justLow"/>
            <a:r>
              <a:rPr lang="fa-IR" dirty="0" smtClean="0">
                <a:cs typeface="B Zar" pitchFamily="2" charset="-78"/>
              </a:rPr>
              <a:t>آیا تکنولوژی تولید دیسک سخت یا هر نوع حافظه می تواند با روند تولید افزایش حجم مدیاهای دیجیتال، عکس، فیلم و ... رقابت کند؟ در زمانی که حجم یک دیسک</a:t>
            </a:r>
            <a:r>
              <a:rPr lang="en-US" dirty="0" smtClean="0">
                <a:cs typeface="B Zar" pitchFamily="2" charset="-78"/>
              </a:rPr>
              <a:t> </a:t>
            </a:r>
            <a:r>
              <a:rPr lang="en-US" dirty="0" err="1" smtClean="0">
                <a:cs typeface="B Zar" pitchFamily="2" charset="-78"/>
              </a:rPr>
              <a:t>Blu</a:t>
            </a:r>
            <a:r>
              <a:rPr lang="en-US" dirty="0" smtClean="0">
                <a:cs typeface="B Zar" pitchFamily="2" charset="-78"/>
              </a:rPr>
              <a:t>-Ray </a:t>
            </a:r>
            <a:r>
              <a:rPr lang="fa-IR" dirty="0" smtClean="0">
                <a:cs typeface="B Zar" pitchFamily="2" charset="-78"/>
              </a:rPr>
              <a:t>معمولی بیش از 40</a:t>
            </a:r>
            <a:r>
              <a:rPr lang="en-US" dirty="0" smtClean="0">
                <a:cs typeface="B Zar" pitchFamily="2" charset="-78"/>
              </a:rPr>
              <a:t>GB </a:t>
            </a:r>
            <a:r>
              <a:rPr lang="fa-IR" dirty="0" smtClean="0">
                <a:cs typeface="B Zar" pitchFamily="2" charset="-78"/>
              </a:rPr>
              <a:t>است برای آرشیو کردن یک مجموعه در دیسک سخت که بیشترین ظرفیت موجود و در دسترس کاربران خانگی 4</a:t>
            </a:r>
            <a:r>
              <a:rPr lang="en-US" dirty="0" smtClean="0">
                <a:cs typeface="B Zar" pitchFamily="2" charset="-78"/>
              </a:rPr>
              <a:t>TB </a:t>
            </a:r>
            <a:r>
              <a:rPr lang="fa-IR" dirty="0" smtClean="0">
                <a:cs typeface="B Zar" pitchFamily="2" charset="-78"/>
              </a:rPr>
              <a:t>است باید چه راهی پیش گرفت؟</a:t>
            </a:r>
            <a:r>
              <a:rPr lang="en-US" dirty="0" smtClean="0">
                <a:cs typeface="B Zar" pitchFamily="2" charset="-78"/>
              </a:rPr>
              <a:t/>
            </a:r>
            <a:br>
              <a:rPr lang="en-US" dirty="0" smtClean="0">
                <a:cs typeface="B Zar" pitchFamily="2" charset="-78"/>
              </a:rPr>
            </a:br>
            <a:endParaRPr lang="fa-IR" dirty="0" smtClean="0">
              <a:cs typeface="B Zar" pitchFamily="2" charset="-78"/>
            </a:endParaRPr>
          </a:p>
          <a:p>
            <a:pPr algn="justLow"/>
            <a:r>
              <a:rPr lang="fa-IR" dirty="0" smtClean="0">
                <a:cs typeface="B Zar" pitchFamily="2" charset="-78"/>
              </a:rPr>
              <a:t>اولین دیسکهای سخت در اندازه های حجیم و ظرفیتهای پایینی بودند ولی لوازم روزمره زندگی امروز که به شبکه های اجتماعی گره خورده اند چندین برار تجهیزات ذخیره سازی قدیمی ظرفیت و سرعت دارند . معلوم نیست 5 سال یا 10 سال آینده این رشد حجم و سرعت به چه مرحله ای خواهد رسید، تعدادی از تجهیزات جدید با تکنولوژیهای امروز که شاید در فیلمهای جیمز باند هم دروغی بزرگ می نمود، ولی ممکن است 10 یا 20 سال آینده بسیار ابتدایی به نظر برسند!</a:t>
            </a:r>
            <a:endParaRPr lang="fa-IR" dirty="0">
              <a:cs typeface="B Zar" pitchFamily="2"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dirty="0" smtClean="0">
                <a:cs typeface="B Zar" pitchFamily="2" charset="-78"/>
              </a:rPr>
              <a:t>چند نمونه:</a:t>
            </a:r>
            <a:endParaRPr lang="fa-IR" sz="4000" dirty="0">
              <a:cs typeface="B Zar" pitchFamily="2" charset="-78"/>
            </a:endParaRPr>
          </a:p>
        </p:txBody>
      </p:sp>
      <p:sp>
        <p:nvSpPr>
          <p:cNvPr id="3" name="Content Placeholder 2"/>
          <p:cNvSpPr>
            <a:spLocks noGrp="1"/>
          </p:cNvSpPr>
          <p:nvPr>
            <p:ph idx="1"/>
          </p:nvPr>
        </p:nvSpPr>
        <p:spPr>
          <a:xfrm>
            <a:off x="6705600" y="1428750"/>
            <a:ext cx="1981200" cy="3314700"/>
          </a:xfrm>
        </p:spPr>
        <p:style>
          <a:lnRef idx="2">
            <a:schemeClr val="accent3"/>
          </a:lnRef>
          <a:fillRef idx="1">
            <a:schemeClr val="lt1"/>
          </a:fillRef>
          <a:effectRef idx="0">
            <a:schemeClr val="accent3"/>
          </a:effectRef>
          <a:fontRef idx="minor">
            <a:schemeClr val="dk1"/>
          </a:fontRef>
        </p:style>
        <p:txBody>
          <a:bodyPr>
            <a:normAutofit/>
          </a:bodyPr>
          <a:lstStyle/>
          <a:p>
            <a:pPr algn="ctr">
              <a:buNone/>
            </a:pPr>
            <a:r>
              <a:rPr lang="fa-IR" sz="2000" dirty="0" smtClean="0">
                <a:cs typeface="B Zar" pitchFamily="2" charset="-78"/>
              </a:rPr>
              <a:t>      ساعت مچی</a:t>
            </a:r>
            <a:r>
              <a:rPr lang="en-US" sz="2000" dirty="0" smtClean="0">
                <a:cs typeface="B Zar" pitchFamily="2" charset="-78"/>
              </a:rPr>
              <a:t> Crossbow </a:t>
            </a:r>
            <a:r>
              <a:rPr lang="fa-IR" sz="2000" dirty="0" smtClean="0">
                <a:cs typeface="B Zar" pitchFamily="2" charset="-78"/>
              </a:rPr>
              <a:t>محصول شرکت سوییسی</a:t>
            </a:r>
            <a:r>
              <a:rPr lang="en-US" sz="2000" dirty="0" smtClean="0">
                <a:cs typeface="B Zar" pitchFamily="2" charset="-78"/>
              </a:rPr>
              <a:t> </a:t>
            </a:r>
            <a:r>
              <a:rPr lang="en-US" sz="2000" dirty="0" err="1" smtClean="0">
                <a:cs typeface="B Zar" pitchFamily="2" charset="-78"/>
              </a:rPr>
              <a:t>Hyetis</a:t>
            </a:r>
            <a:r>
              <a:rPr lang="en-US" sz="2000" dirty="0" smtClean="0">
                <a:cs typeface="B Zar" pitchFamily="2" charset="-78"/>
              </a:rPr>
              <a:t> </a:t>
            </a:r>
            <a:r>
              <a:rPr lang="fa-IR" sz="2000" dirty="0" smtClean="0">
                <a:cs typeface="B Zar" pitchFamily="2" charset="-78"/>
              </a:rPr>
              <a:t>قابلیت عکسبرداری با کیفیت 41 مگاپیکسل امکان اتصال</a:t>
            </a:r>
            <a:r>
              <a:rPr lang="en-US" sz="2000" dirty="0" smtClean="0">
                <a:cs typeface="B Zar" pitchFamily="2" charset="-78"/>
              </a:rPr>
              <a:t> </a:t>
            </a:r>
            <a:r>
              <a:rPr lang="en-US" sz="2000" dirty="0" err="1" smtClean="0">
                <a:cs typeface="B Zar" pitchFamily="2" charset="-78"/>
              </a:rPr>
              <a:t>wifi</a:t>
            </a:r>
            <a:r>
              <a:rPr lang="en-US" sz="2000" dirty="0" smtClean="0">
                <a:cs typeface="B Zar" pitchFamily="2" charset="-78"/>
              </a:rPr>
              <a:t> </a:t>
            </a:r>
            <a:r>
              <a:rPr lang="fa-IR" sz="2000" dirty="0" smtClean="0">
                <a:cs typeface="B Zar" pitchFamily="2" charset="-78"/>
              </a:rPr>
              <a:t>و تبادل تصاویر در شبکه های اجتماعی</a:t>
            </a:r>
            <a:endParaRPr lang="fa-IR" sz="2000" dirty="0">
              <a:cs typeface="B Zar" pitchFamily="2" charset="-78"/>
            </a:endParaRPr>
          </a:p>
        </p:txBody>
      </p:sp>
      <p:pic>
        <p:nvPicPr>
          <p:cNvPr id="4" name="Picture 3" descr="ساعت با دوربین 41 مگاپیکسلی"/>
          <p:cNvPicPr/>
          <p:nvPr/>
        </p:nvPicPr>
        <p:blipFill>
          <a:blip r:embed="rId2"/>
          <a:srcRect/>
          <a:stretch>
            <a:fillRect/>
          </a:stretch>
        </p:blipFill>
        <p:spPr bwMode="auto">
          <a:xfrm>
            <a:off x="381000" y="1581150"/>
            <a:ext cx="5713730" cy="2460625"/>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6" name="Footer Placeholder 5"/>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05600" y="1451610"/>
            <a:ext cx="1981200" cy="3253740"/>
          </a:xfrm>
        </p:spPr>
        <p:style>
          <a:lnRef idx="2">
            <a:schemeClr val="accent3"/>
          </a:lnRef>
          <a:fillRef idx="1">
            <a:schemeClr val="lt1"/>
          </a:fillRef>
          <a:effectRef idx="0">
            <a:schemeClr val="accent3"/>
          </a:effectRef>
          <a:fontRef idx="minor">
            <a:schemeClr val="dk1"/>
          </a:fontRef>
        </p:style>
        <p:txBody>
          <a:bodyPr>
            <a:normAutofit/>
          </a:bodyPr>
          <a:lstStyle/>
          <a:p>
            <a:pPr algn="ctr">
              <a:buNone/>
            </a:pPr>
            <a:r>
              <a:rPr lang="fa-IR" sz="2000" dirty="0" smtClean="0">
                <a:cs typeface="B Zar" pitchFamily="2" charset="-78"/>
              </a:rPr>
              <a:t>گوشی تلفن همراه نوکیا</a:t>
            </a:r>
            <a:r>
              <a:rPr lang="en-US" sz="2000" dirty="0" smtClean="0">
                <a:cs typeface="B Zar" pitchFamily="2" charset="-78"/>
              </a:rPr>
              <a:t> </a:t>
            </a:r>
            <a:r>
              <a:rPr lang="fa-IR" sz="2000" dirty="0" smtClean="0">
                <a:cs typeface="B Zar" pitchFamily="2" charset="-78"/>
              </a:rPr>
              <a:t>مدل لومیا 1020 با دوربین 41</a:t>
            </a:r>
            <a:r>
              <a:rPr lang="en-US" sz="2000" dirty="0" smtClean="0">
                <a:cs typeface="B Zar" pitchFamily="2" charset="-78"/>
              </a:rPr>
              <a:t>MP </a:t>
            </a:r>
            <a:endParaRPr lang="fa-IR" sz="2000" dirty="0">
              <a:cs typeface="B Zar" pitchFamily="2" charset="-78"/>
            </a:endParaRPr>
          </a:p>
        </p:txBody>
      </p:sp>
      <p:sp>
        <p:nvSpPr>
          <p:cNvPr id="4" name="Title 1"/>
          <p:cNvSpPr>
            <a:spLocks noGrp="1"/>
          </p:cNvSpPr>
          <p:nvPr>
            <p:ph type="title"/>
          </p:nvPr>
        </p:nvSpPr>
        <p:spPr>
          <a:xfrm>
            <a:off x="457200" y="528066"/>
            <a:ext cx="8229600" cy="857250"/>
          </a:xfrm>
        </p:spPr>
        <p:txBody>
          <a:bodyPr>
            <a:normAutofit/>
          </a:bodyPr>
          <a:lstStyle/>
          <a:p>
            <a:pPr algn="r"/>
            <a:r>
              <a:rPr lang="fa-IR" sz="4000" dirty="0" smtClean="0">
                <a:cs typeface="B Zar" pitchFamily="2" charset="-78"/>
              </a:rPr>
              <a:t>چند نمونه:</a:t>
            </a:r>
            <a:endParaRPr lang="fa-IR" sz="4000" dirty="0">
              <a:cs typeface="B Zar" pitchFamily="2" charset="-78"/>
            </a:endParaRPr>
          </a:p>
        </p:txBody>
      </p:sp>
      <p:pic>
        <p:nvPicPr>
          <p:cNvPr id="5" name="Picture 4" descr="گوشی جدید نوکیا لومیا"/>
          <p:cNvPicPr/>
          <p:nvPr/>
        </p:nvPicPr>
        <p:blipFill>
          <a:blip r:embed="rId2"/>
          <a:srcRect/>
          <a:stretch>
            <a:fillRect/>
          </a:stretch>
        </p:blipFill>
        <p:spPr bwMode="auto">
          <a:xfrm>
            <a:off x="381000" y="1352550"/>
            <a:ext cx="5713730" cy="29337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B6F15528-21DE-4FAA-801E-634DDDAF4B2B}" type="slidenum">
              <a:rPr lang="en-US" smtClean="0"/>
              <a:pPr/>
              <a:t>9</a:t>
            </a:fld>
            <a:endParaRPr lang="en-US"/>
          </a:p>
        </p:txBody>
      </p:sp>
      <p:sp>
        <p:nvSpPr>
          <p:cNvPr id="2" name="Footer Placeholder 1"/>
          <p:cNvSpPr>
            <a:spLocks noGrp="1"/>
          </p:cNvSpPr>
          <p:nvPr>
            <p:ph type="ftr" sz="quarter" idx="11"/>
          </p:nvPr>
        </p:nvSpPr>
        <p:spPr/>
        <p:txBody>
          <a:bodyPr/>
          <a:lstStyle/>
          <a:p>
            <a:r>
              <a:rPr lang="en-US" smtClean="0"/>
              <a:t>www.Prozhe.com</a:t>
            </a:r>
            <a:endParaRPr lang="en-US"/>
          </a:p>
        </p:txBody>
      </p:sp>
    </p:spTree>
  </p:cSld>
  <p:clrMapOvr>
    <a:masterClrMapping/>
  </p:clrMapOvr>
  <p:transition>
    <p:spli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115</TotalTime>
  <Words>2202</Words>
  <Application>Microsoft Office PowerPoint</Application>
  <PresentationFormat>On-screen Show (16:9)</PresentationFormat>
  <Paragraphs>165</Paragraphs>
  <Slides>38</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38</vt:i4>
      </vt:variant>
    </vt:vector>
  </HeadingPairs>
  <TitlesOfParts>
    <vt:vector size="47" baseType="lpstr">
      <vt:lpstr>Arial</vt:lpstr>
      <vt:lpstr>B Titr</vt:lpstr>
      <vt:lpstr>B Zar</vt:lpstr>
      <vt:lpstr>Calibri</vt:lpstr>
      <vt:lpstr>Constantia</vt:lpstr>
      <vt:lpstr>Majalla UI</vt:lpstr>
      <vt:lpstr>Traditional Arabic</vt:lpstr>
      <vt:lpstr>Wingdings 2</vt:lpstr>
      <vt:lpstr>Flow</vt:lpstr>
      <vt:lpstr>دانشگاه علم و هنر یزد درس شیوه ارائه مطالب جمع آوری و تهیه: حجت دهقان بغدادآباد پروژه دات کام www.Prozhe.com تعداد اسلاید 38 عدد-زمان تقریبی ارائه 25دقیقه مرداد ماه 1393 </vt:lpstr>
      <vt:lpstr>رایانش ابری وکاربرد آن در تلفن های همراه</vt:lpstr>
      <vt:lpstr>پيش گفتار:</vt:lpstr>
      <vt:lpstr>Cloud Computing</vt:lpstr>
      <vt:lpstr>مشکلات استفاده از کامپیوتر های معمولی:</vt:lpstr>
      <vt:lpstr>مشکلات استفاده از کامپیوتر های معمولی:</vt:lpstr>
      <vt:lpstr>پيشرفت سريع تکنولوژی:</vt:lpstr>
      <vt:lpstr>چند نمونه:</vt:lpstr>
      <vt:lpstr>چند نمونه:</vt:lpstr>
      <vt:lpstr>چند نمونه:</vt:lpstr>
      <vt:lpstr>چند نمونه:</vt:lpstr>
      <vt:lpstr>عمر مدیاهای ذخیره اطلاعات</vt:lpstr>
      <vt:lpstr>وقت دور انداختن PC و لپتاپ ها رسیده!!!</vt:lpstr>
      <vt:lpstr>پردازش ابری ...</vt:lpstr>
      <vt:lpstr>پردازش ابری ...</vt:lpstr>
      <vt:lpstr>پردازش ابری ...</vt:lpstr>
      <vt:lpstr>مايکروسافت:</vt:lpstr>
      <vt:lpstr>Office 365 چيست؟</vt:lpstr>
      <vt:lpstr>SkyDrive چيست؟</vt:lpstr>
      <vt:lpstr>SaaS يا Software as a Service چيست؟</vt:lpstr>
      <vt:lpstr>مزايای نرم افزارهای غير نصبی که تقريبا مزايای کلودينگ :</vt:lpstr>
      <vt:lpstr>مزايای نرم افزارهای غير نصبی که تقريبا مزايای کلودينگ :</vt:lpstr>
      <vt:lpstr>مزايای نرم افزارهای غير نصبی که تقريبا مزايای کلودينگ :</vt:lpstr>
      <vt:lpstr>Cloud Applications يا برنامه های کوچک ابری</vt:lpstr>
      <vt:lpstr>معرفی چند App کاربردی بر پايه کلود Cloud Apps-</vt:lpstr>
      <vt:lpstr>سرويس و اپليکيشن ابری دراپ باکس چه کاربردی برای ما دارد؟</vt:lpstr>
      <vt:lpstr>Google Drive گوگل درايو چيست؟</vt:lpstr>
      <vt:lpstr>Linkedin لينکد اين چيست؟</vt:lpstr>
      <vt:lpstr>easyPrint چيست؟</vt:lpstr>
      <vt:lpstr>Office² HD چيست؟</vt:lpstr>
      <vt:lpstr>اپراتورهای تلفن همراه در آستانه جهش تازه</vt:lpstr>
      <vt:lpstr>کاربرد کلود برای ادارات و ارگان ها:</vt:lpstr>
      <vt:lpstr>خواب هايي که تعبير می شوند</vt:lpstr>
      <vt:lpstr>ديگر کليد های خود را فراموش نميکنيد!</vt:lpstr>
      <vt:lpstr>چالش اپراتورهای همرا درمقابل کلود:</vt:lpstr>
      <vt:lpstr>راهکار شرکت AT&amp;T:</vt:lpstr>
      <vt:lpstr>ارتقاء به نسل های پيشرفته تر:</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دانشگاه علم و هنر یزد درس شیوه ارائه مطالب جمع اوری و تهیه: حجت دهقان بغدادآباد مرداد ماه 1393 </dc:title>
  <dc:creator>CityNet</dc:creator>
  <cp:lastModifiedBy>Peyman</cp:lastModifiedBy>
  <cp:revision>35</cp:revision>
  <dcterms:created xsi:type="dcterms:W3CDTF">2006-08-16T00:00:00Z</dcterms:created>
  <dcterms:modified xsi:type="dcterms:W3CDTF">2014-12-24T13:06:16Z</dcterms:modified>
</cp:coreProperties>
</file>