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1" r:id="rId3"/>
    <p:sldId id="263" r:id="rId4"/>
    <p:sldId id="264" r:id="rId5"/>
    <p:sldId id="293" r:id="rId6"/>
    <p:sldId id="294" r:id="rId7"/>
    <p:sldId id="265" r:id="rId8"/>
    <p:sldId id="266" r:id="rId9"/>
    <p:sldId id="269" r:id="rId10"/>
    <p:sldId id="270" r:id="rId11"/>
    <p:sldId id="271" r:id="rId12"/>
    <p:sldId id="272" r:id="rId13"/>
    <p:sldId id="273" r:id="rId14"/>
    <p:sldId id="274" r:id="rId15"/>
    <p:sldId id="257" r:id="rId16"/>
    <p:sldId id="260" r:id="rId17"/>
    <p:sldId id="262" r:id="rId18"/>
    <p:sldId id="295" r:id="rId19"/>
    <p:sldId id="296" r:id="rId20"/>
    <p:sldId id="297" r:id="rId21"/>
    <p:sldId id="301" r:id="rId22"/>
    <p:sldId id="276" r:id="rId23"/>
    <p:sldId id="278" r:id="rId24"/>
    <p:sldId id="277" r:id="rId25"/>
    <p:sldId id="275" r:id="rId26"/>
    <p:sldId id="279" r:id="rId27"/>
    <p:sldId id="281" r:id="rId28"/>
    <p:sldId id="291" r:id="rId29"/>
    <p:sldId id="292" r:id="rId30"/>
    <p:sldId id="303" r:id="rId31"/>
    <p:sldId id="304" r:id="rId32"/>
    <p:sldId id="306" r:id="rId33"/>
    <p:sldId id="282" r:id="rId34"/>
    <p:sldId id="283" r:id="rId35"/>
    <p:sldId id="284" r:id="rId36"/>
    <p:sldId id="285" r:id="rId37"/>
    <p:sldId id="286" r:id="rId38"/>
    <p:sldId id="287" r:id="rId39"/>
    <p:sldId id="288" r:id="rId40"/>
    <p:sldId id="289" r:id="rId41"/>
    <p:sldId id="307" r:id="rId42"/>
    <p:sldId id="305" r:id="rId43"/>
    <p:sldId id="280" r:id="rId44"/>
    <p:sldId id="290" r:id="rId45"/>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9"/>
    <a:srgbClr val="005828"/>
    <a:srgbClr val="33FC24"/>
    <a:srgbClr val="FFD9D9"/>
    <a:srgbClr val="CCFFFF"/>
    <a:srgbClr val="FFFFCC"/>
    <a:srgbClr val="93FD8B"/>
    <a:srgbClr val="FFAFAF"/>
    <a:srgbClr val="006600"/>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1532" autoAdjust="0"/>
  </p:normalViewPr>
  <p:slideViewPr>
    <p:cSldViewPr>
      <p:cViewPr>
        <p:scale>
          <a:sx n="91" d="100"/>
          <a:sy n="91" d="100"/>
        </p:scale>
        <p:origin x="-10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E7F73DF-29FE-4EBB-9AAE-68F2E33816A4}" type="datetimeFigureOut">
              <a:rPr lang="en-US" smtClean="0"/>
              <a:pPr/>
              <a:t>12/12/2019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571C2CD-748F-44F2-A7F8-0A25C7F916F8}" type="slidenum">
              <a:rPr lang="en-US" smtClean="0"/>
              <a:pPr/>
              <a:t>‹#›</a:t>
            </a:fld>
            <a:endParaRPr lang="en-US"/>
          </a:p>
        </p:txBody>
      </p:sp>
    </p:spTree>
    <p:extLst>
      <p:ext uri="{BB962C8B-B14F-4D97-AF65-F5344CB8AC3E}">
        <p14:creationId xmlns:p14="http://schemas.microsoft.com/office/powerpoint/2010/main" val="25389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CA9A09-238E-44E2-88F3-5556D9552E67}" type="slidenum">
              <a:rPr lang="es-ES" altLang="en-US"/>
              <a:pPr>
                <a:defRPr/>
              </a:pPr>
              <a:t>‹#›</a:t>
            </a:fld>
            <a:endParaRPr lang="es-E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942E59-65DA-40A0-BC4A-F9D6C17EFE60}" type="slidenum">
              <a:rPr lang="es-ES" altLang="en-US"/>
              <a:pPr>
                <a:defRPr/>
              </a:pPr>
              <a:t>‹#›</a:t>
            </a:fld>
            <a:endParaRPr lang="es-E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4ABE8AB-122C-4B3B-868E-C288C4FE7DD5}" type="slidenum">
              <a:rPr lang="es-ES" altLang="en-US"/>
              <a:pPr>
                <a:defRPr/>
              </a:pPr>
              <a:t>‹#›</a:t>
            </a:fld>
            <a:endParaRPr lang="es-E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077D8647-6856-4DC0-A0EF-CB560A3912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FB61B2-4515-4209-8184-7C5CF31DFE4D}" type="slidenum">
              <a:rPr lang="es-ES" altLang="en-US"/>
              <a:pPr>
                <a:defRPr/>
              </a:pPr>
              <a:t>‹#›</a:t>
            </a:fld>
            <a:endParaRPr lang="es-E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DB13E3-3C74-4783-8A4F-35F0A82DC9BA}" type="slidenum">
              <a:rPr lang="es-ES" altLang="en-US"/>
              <a:pPr>
                <a:defRPr/>
              </a:pPr>
              <a:t>‹#›</a:t>
            </a:fld>
            <a:endParaRPr lang="es-E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56F8C31-F17C-4E30-A154-DDEDE076406F}" type="slidenum">
              <a:rPr lang="es-ES" altLang="en-US"/>
              <a:pPr>
                <a:defRPr/>
              </a:pPr>
              <a:t>‹#›</a:t>
            </a:fld>
            <a:endParaRPr lang="es-E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736F62C-F16F-4AD6-B2F6-0F1CF262C0D8}" type="slidenum">
              <a:rPr lang="es-ES" altLang="en-US"/>
              <a:pPr>
                <a:defRPr/>
              </a:pPr>
              <a:t>‹#›</a:t>
            </a:fld>
            <a:endParaRPr lang="es-E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3B7ADF8-0767-4C54-98A4-1535A84C4332}" type="slidenum">
              <a:rPr lang="es-ES" altLang="en-US"/>
              <a:pPr>
                <a:defRPr/>
              </a:pPr>
              <a:t>‹#›</a:t>
            </a:fld>
            <a:endParaRPr lang="es-E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9460DD-B0C5-421D-9336-1B80CE1DAA44}" type="slidenum">
              <a:rPr lang="es-ES" altLang="en-US"/>
              <a:pPr>
                <a:defRPr/>
              </a:pPr>
              <a:t>‹#›</a:t>
            </a:fld>
            <a:endParaRPr lang="es-E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FB45F6-AFFD-4B7D-A145-2CE7758C76AA}" type="slidenum">
              <a:rPr lang="es-ES" altLang="en-US"/>
              <a:pPr>
                <a:defRPr/>
              </a:pPr>
              <a:t>‹#›</a:t>
            </a:fld>
            <a:endParaRPr lang="es-E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A10368-78A4-461B-9C5A-DAA40F6B87D0}" type="slidenum">
              <a:rPr lang="es-ES" altLang="en-US"/>
              <a:pPr>
                <a:defRPr/>
              </a:pPr>
              <a:t>‹#›</a:t>
            </a:fld>
            <a:endParaRPr lang="es-E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34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DF1F7240-531B-426E-A45C-3387CE25C7AE}" type="slidenum">
              <a:rPr lang="es-ES" altLang="en-US"/>
              <a:pPr>
                <a:defRPr/>
              </a:pPr>
              <a:t>‹#›</a:t>
            </a:fld>
            <a:endParaRPr lang="es-E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gif"/></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1589088" y="1125538"/>
            <a:ext cx="6697662" cy="647700"/>
          </a:xfrm>
        </p:spPr>
        <p:txBody>
          <a:bodyPr/>
          <a:lstStyle/>
          <a:p>
            <a:pPr eaLnBrk="1" hangingPunct="1">
              <a:defRPr/>
            </a:pPr>
            <a:r>
              <a:rPr lang="fa-IR" altLang="en-US" b="1" dirty="0" smtClean="0">
                <a:solidFill>
                  <a:schemeClr val="bg2"/>
                </a:solidFill>
                <a:effectLst>
                  <a:outerShdw blurRad="38100" dist="38100" dir="2700000" algn="tl">
                    <a:srgbClr val="000000">
                      <a:alpha val="43137"/>
                    </a:srgbClr>
                  </a:outerShdw>
                </a:effectLst>
                <a:cs typeface="B Titr" pitchFamily="2" charset="-78"/>
              </a:rPr>
              <a:t>کنترل تلفیقی و اجزای آن</a:t>
            </a:r>
            <a:endParaRPr lang="es-ES" altLang="en-US"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2051" name="Rectangle 128"/>
          <p:cNvSpPr>
            <a:spLocks noChangeArrowheads="1"/>
          </p:cNvSpPr>
          <p:nvPr/>
        </p:nvSpPr>
        <p:spPr bwMode="auto">
          <a:xfrm>
            <a:off x="1500166" y="1928802"/>
            <a:ext cx="6697662" cy="1143008"/>
          </a:xfrm>
          <a:prstGeom prst="rect">
            <a:avLst/>
          </a:prstGeom>
          <a:noFill/>
          <a:ln w="9525">
            <a:noFill/>
            <a:miter lim="800000"/>
            <a:headEnd/>
            <a:tailEnd/>
          </a:ln>
          <a:effectLst/>
        </p:spPr>
        <p:txBody>
          <a:bodyPr anchor="ctr"/>
          <a:lstStyle/>
          <a:p>
            <a:pPr algn="ctr">
              <a:defRPr/>
            </a:pPr>
            <a:r>
              <a:rPr lang="en-US" altLang="en-US" sz="3600" b="1" dirty="0">
                <a:ln>
                  <a:solidFill>
                    <a:srgbClr val="00B0F0"/>
                  </a:solidFill>
                </a:ln>
                <a:solidFill>
                  <a:schemeClr val="bg2"/>
                </a:solidFill>
                <a:latin typeface="Times New Roman" pitchFamily="18" charset="0"/>
                <a:cs typeface="Times New Roman" pitchFamily="18" charset="0"/>
              </a:rPr>
              <a:t>Integrated Pest </a:t>
            </a:r>
            <a:r>
              <a:rPr lang="en-US" altLang="en-US" sz="3600" b="1" dirty="0" smtClean="0">
                <a:ln>
                  <a:solidFill>
                    <a:srgbClr val="00B0F0"/>
                  </a:solidFill>
                </a:ln>
                <a:solidFill>
                  <a:schemeClr val="bg2"/>
                </a:solidFill>
                <a:latin typeface="Times New Roman" pitchFamily="18" charset="0"/>
                <a:cs typeface="Times New Roman" pitchFamily="18" charset="0"/>
              </a:rPr>
              <a:t>Management and its components</a:t>
            </a:r>
            <a:endParaRPr lang="es-ES" altLang="en-US" sz="3600" b="1" dirty="0">
              <a:ln>
                <a:solidFill>
                  <a:srgbClr val="00B0F0"/>
                </a:solidFill>
              </a:ln>
              <a:solidFill>
                <a:schemeClr val="bg2"/>
              </a:solidFill>
              <a:latin typeface="Times New Roman" pitchFamily="18" charset="0"/>
              <a:cs typeface="Times New Roman" pitchFamily="18" charset="0"/>
            </a:endParaRPr>
          </a:p>
        </p:txBody>
      </p:sp>
      <p:sp>
        <p:nvSpPr>
          <p:cNvPr id="4" name="Rectangle 128"/>
          <p:cNvSpPr>
            <a:spLocks noChangeArrowheads="1"/>
          </p:cNvSpPr>
          <p:nvPr/>
        </p:nvSpPr>
        <p:spPr bwMode="auto">
          <a:xfrm>
            <a:off x="1500166" y="3643314"/>
            <a:ext cx="6572296" cy="1714512"/>
          </a:xfrm>
          <a:prstGeom prst="rect">
            <a:avLst/>
          </a:prstGeom>
          <a:noFill/>
          <a:ln w="9525">
            <a:noFill/>
            <a:miter lim="800000"/>
            <a:headEnd/>
            <a:tailEnd/>
          </a:ln>
          <a:effectLst/>
        </p:spPr>
        <p:txBody>
          <a:bodyPr anchor="ctr"/>
          <a:lstStyle/>
          <a:p>
            <a:pPr algn="r">
              <a:defRPr/>
            </a:pPr>
            <a:endParaRPr lang="en-US" altLang="en-US" sz="2800" b="1" dirty="0" smtClean="0">
              <a:ln>
                <a:solidFill>
                  <a:srgbClr val="C00000"/>
                </a:solidFill>
              </a:ln>
              <a:solidFill>
                <a:schemeClr val="bg2"/>
              </a:solidFill>
              <a:cs typeface="B Titr" pitchFamily="2" charset="-78"/>
            </a:endParaRPr>
          </a:p>
          <a:p>
            <a:pPr algn="r">
              <a:defRPr/>
            </a:pPr>
            <a:r>
              <a:rPr lang="fa-IR" altLang="en-US" sz="2800" b="1" dirty="0" smtClean="0">
                <a:ln>
                  <a:solidFill>
                    <a:srgbClr val="C00000"/>
                  </a:solidFill>
                </a:ln>
                <a:solidFill>
                  <a:schemeClr val="bg2"/>
                </a:solidFill>
                <a:cs typeface="B Titr" pitchFamily="2" charset="-78"/>
              </a:rPr>
              <a:t>محمد </a:t>
            </a:r>
            <a:r>
              <a:rPr lang="fa-IR" altLang="en-US" sz="2800" b="1" dirty="0">
                <a:ln>
                  <a:solidFill>
                    <a:srgbClr val="C00000"/>
                  </a:solidFill>
                </a:ln>
                <a:solidFill>
                  <a:schemeClr val="bg2"/>
                </a:solidFill>
                <a:cs typeface="B Titr" pitchFamily="2" charset="-78"/>
              </a:rPr>
              <a:t>ناطق </a:t>
            </a:r>
            <a:r>
              <a:rPr lang="fa-IR" altLang="en-US" sz="2800" b="1" dirty="0" smtClean="0">
                <a:ln>
                  <a:solidFill>
                    <a:srgbClr val="C00000"/>
                  </a:solidFill>
                </a:ln>
                <a:solidFill>
                  <a:schemeClr val="bg2"/>
                </a:solidFill>
                <a:cs typeface="B Titr" pitchFamily="2" charset="-78"/>
              </a:rPr>
              <a:t>گلستان</a:t>
            </a:r>
          </a:p>
          <a:p>
            <a:pPr algn="r">
              <a:defRPr/>
            </a:pPr>
            <a:r>
              <a:rPr lang="fa-IR" altLang="en-US" sz="2800" b="1" dirty="0" smtClean="0">
                <a:ln>
                  <a:solidFill>
                    <a:srgbClr val="C00000"/>
                  </a:solidFill>
                </a:ln>
                <a:solidFill>
                  <a:schemeClr val="bg2"/>
                </a:solidFill>
                <a:cs typeface="B Titr" pitchFamily="2" charset="-78"/>
              </a:rPr>
              <a:t>منصور صلاتی</a:t>
            </a:r>
            <a:endParaRPr lang="fa-IR" altLang="en-US" sz="2800" b="1" dirty="0">
              <a:ln>
                <a:solidFill>
                  <a:srgbClr val="C00000"/>
                </a:solidFill>
              </a:ln>
              <a:solidFill>
                <a:schemeClr val="bg2"/>
              </a:solidFill>
              <a:cs typeface="B Titr" pitchFamily="2" charset="-78"/>
            </a:endParaRPr>
          </a:p>
          <a:p>
            <a:pPr algn="r" rtl="1">
              <a:defRPr/>
            </a:pPr>
            <a:r>
              <a:rPr lang="fa-IR" altLang="en-US" sz="1400" b="1" smtClean="0">
                <a:solidFill>
                  <a:schemeClr val="bg2"/>
                </a:solidFill>
                <a:cs typeface="B Titr" pitchFamily="2" charset="-78"/>
              </a:rPr>
              <a:t>اعضاء </a:t>
            </a:r>
            <a:r>
              <a:rPr lang="fa-IR" altLang="en-US" sz="1400" b="1" dirty="0">
                <a:solidFill>
                  <a:schemeClr val="bg2"/>
                </a:solidFill>
                <a:cs typeface="B Titr" pitchFamily="2" charset="-78"/>
              </a:rPr>
              <a:t>هیأت علمی مرکز تحقیقات و </a:t>
            </a:r>
            <a:r>
              <a:rPr lang="fa-IR" altLang="en-US" sz="1400" b="1" dirty="0" smtClean="0">
                <a:solidFill>
                  <a:schemeClr val="bg2"/>
                </a:solidFill>
                <a:cs typeface="B Titr" pitchFamily="2" charset="-78"/>
              </a:rPr>
              <a:t>آموزش</a:t>
            </a:r>
            <a:r>
              <a:rPr lang="en-US" altLang="en-US" sz="1400" b="1" dirty="0" smtClean="0">
                <a:solidFill>
                  <a:schemeClr val="bg2"/>
                </a:solidFill>
                <a:cs typeface="B Titr" pitchFamily="2" charset="-78"/>
              </a:rPr>
              <a:t> </a:t>
            </a:r>
            <a:r>
              <a:rPr lang="fa-IR" altLang="en-US" sz="1400" b="1" dirty="0" smtClean="0">
                <a:solidFill>
                  <a:schemeClr val="bg2"/>
                </a:solidFill>
                <a:cs typeface="B Titr" pitchFamily="2" charset="-78"/>
              </a:rPr>
              <a:t> کشاورزی </a:t>
            </a:r>
            <a:r>
              <a:rPr lang="fa-IR" altLang="en-US" sz="1400" b="1" dirty="0">
                <a:solidFill>
                  <a:schemeClr val="bg2"/>
                </a:solidFill>
                <a:cs typeface="B Titr" pitchFamily="2" charset="-78"/>
              </a:rPr>
              <a:t>و منابع طبیعی خراسان رضوی</a:t>
            </a:r>
          </a:p>
          <a:p>
            <a:pPr algn="r">
              <a:defRPr/>
            </a:pPr>
            <a:endParaRPr lang="fa-IR" altLang="en-US" sz="1400" b="1" dirty="0">
              <a:solidFill>
                <a:schemeClr val="bg2"/>
              </a:solidFill>
              <a:cs typeface="B Titr" pitchFamily="2" charset="-78"/>
            </a:endParaRPr>
          </a:p>
          <a:p>
            <a:pPr algn="ctr">
              <a:defRPr/>
            </a:pPr>
            <a:r>
              <a:rPr lang="fa-IR" altLang="en-US" sz="1400" b="1" dirty="0" smtClean="0">
                <a:solidFill>
                  <a:schemeClr val="bg2"/>
                </a:solidFill>
                <a:cs typeface="B Titr" pitchFamily="2" charset="-78"/>
              </a:rPr>
              <a:t>پاییز 1398</a:t>
            </a:r>
            <a:endParaRPr lang="es-ES" altLang="en-US" sz="1400" b="1" dirty="0">
              <a:solidFill>
                <a:schemeClr val="bg2"/>
              </a:solidFill>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5429256" y="500042"/>
            <a:ext cx="3571900" cy="642942"/>
          </a:xfrm>
          <a:solidFill>
            <a:srgbClr val="FFFF00"/>
          </a:solidFill>
          <a:ln w="25400">
            <a:solidFill>
              <a:srgbClr val="FF0000">
                <a:alpha val="54000"/>
              </a:srgbClr>
            </a:solidFill>
          </a:ln>
        </p:spPr>
        <p:txBody>
          <a:bodyPr/>
          <a:lstStyle/>
          <a:p>
            <a:pPr rtl="1"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اصول هشتگانه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9" name="TextBox 8"/>
          <p:cNvSpPr txBox="1"/>
          <p:nvPr/>
        </p:nvSpPr>
        <p:spPr>
          <a:xfrm>
            <a:off x="3214678" y="1463748"/>
            <a:ext cx="5286412" cy="1107996"/>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4- انجام روشهای غیر شیمیایی</a:t>
            </a:r>
          </a:p>
          <a:p>
            <a:pPr algn="just" rtl="1">
              <a:lnSpc>
                <a:spcPct val="150000"/>
              </a:lnSpc>
              <a:buFont typeface="Wingdings" pitchFamily="2" charset="2"/>
              <a:buChar char="ü"/>
            </a:pPr>
            <a:r>
              <a:rPr lang="fa-IR" sz="1600" dirty="0" smtClean="0">
                <a:ln>
                  <a:solidFill>
                    <a:schemeClr val="bg2"/>
                  </a:solidFill>
                </a:ln>
                <a:solidFill>
                  <a:schemeClr val="bg2"/>
                </a:solidFill>
                <a:cs typeface="B Mitra" pitchFamily="2" charset="-78"/>
              </a:rPr>
              <a:t> اگر اجرای روشهای پایدار بیولوژیکی، فیزیکی و سایر روشهای غیر شیمیایی، کنترل مطلوبی از آفت را ایجاد نمایند می بایست این روشها بر مبارزه شیمیایی ترجیح داده شوند.</a:t>
            </a:r>
            <a:endParaRPr lang="en-US" dirty="0">
              <a:ln>
                <a:solidFill>
                  <a:schemeClr val="bg2"/>
                </a:solidFill>
              </a:ln>
              <a:solidFill>
                <a:schemeClr val="bg2"/>
              </a:solidFill>
              <a:latin typeface="Times New Roman" pitchFamily="18" charset="0"/>
              <a:cs typeface="B Mitra" pitchFamily="2" charset="-78"/>
            </a:endParaRPr>
          </a:p>
        </p:txBody>
      </p:sp>
      <p:sp>
        <p:nvSpPr>
          <p:cNvPr id="10" name="Rectangle 9"/>
          <p:cNvSpPr/>
          <p:nvPr/>
        </p:nvSpPr>
        <p:spPr>
          <a:xfrm>
            <a:off x="928662" y="642918"/>
            <a:ext cx="300039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n>
                  <a:solidFill>
                    <a:schemeClr val="bg2"/>
                  </a:solidFill>
                </a:ln>
                <a:solidFill>
                  <a:srgbClr val="C00000"/>
                </a:solidFill>
                <a:latin typeface="Times New Roman" pitchFamily="18" charset="0"/>
                <a:cs typeface="Times New Roman" pitchFamily="18" charset="0"/>
              </a:rPr>
              <a:t>(Lefebvre </a:t>
            </a:r>
            <a:r>
              <a:rPr lang="en-US" sz="1400" i="1" dirty="0" smtClean="0">
                <a:ln>
                  <a:solidFill>
                    <a:schemeClr val="bg2"/>
                  </a:solidFill>
                </a:ln>
                <a:solidFill>
                  <a:srgbClr val="C00000"/>
                </a:solidFill>
                <a:latin typeface="Times New Roman" pitchFamily="18" charset="0"/>
                <a:cs typeface="Times New Roman" pitchFamily="18" charset="0"/>
              </a:rPr>
              <a:t>et al</a:t>
            </a:r>
            <a:r>
              <a:rPr lang="en-US" sz="1400" dirty="0" smtClean="0">
                <a:ln>
                  <a:solidFill>
                    <a:schemeClr val="bg2"/>
                  </a:solidFill>
                </a:ln>
                <a:solidFill>
                  <a:srgbClr val="C00000"/>
                </a:solidFill>
                <a:latin typeface="Times New Roman" pitchFamily="18" charset="0"/>
                <a:cs typeface="Times New Roman" pitchFamily="18" charset="0"/>
              </a:rPr>
              <a:t>.2014 ; Endure, 2010)</a:t>
            </a:r>
            <a:endParaRPr lang="en-US" sz="1400" dirty="0">
              <a:ln>
                <a:solidFill>
                  <a:schemeClr val="bg2"/>
                </a:solidFill>
              </a:ln>
              <a:solidFill>
                <a:srgbClr val="C00000"/>
              </a:solidFill>
              <a:latin typeface="Times New Roman" pitchFamily="18" charset="0"/>
              <a:cs typeface="Times New Roman" pitchFamily="18" charset="0"/>
            </a:endParaRPr>
          </a:p>
        </p:txBody>
      </p:sp>
      <p:sp>
        <p:nvSpPr>
          <p:cNvPr id="5" name="TextBox 4"/>
          <p:cNvSpPr txBox="1"/>
          <p:nvPr/>
        </p:nvSpPr>
        <p:spPr>
          <a:xfrm>
            <a:off x="3428992" y="3035384"/>
            <a:ext cx="5072098" cy="1107996"/>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5- انتخاب آفتکشها</a:t>
            </a:r>
          </a:p>
          <a:p>
            <a:pPr algn="r" rtl="1">
              <a:lnSpc>
                <a:spcPct val="150000"/>
              </a:lnSpc>
              <a:buFont typeface="Wingdings" pitchFamily="2" charset="2"/>
              <a:buChar char="ü"/>
            </a:pPr>
            <a:r>
              <a:rPr lang="fa-IR" sz="1600" dirty="0" smtClean="0">
                <a:ln>
                  <a:solidFill>
                    <a:schemeClr val="bg2"/>
                  </a:solidFill>
                </a:ln>
                <a:solidFill>
                  <a:schemeClr val="bg2"/>
                </a:solidFill>
                <a:cs typeface="B Mitra" pitchFamily="2" charset="-78"/>
              </a:rPr>
              <a:t> سموم دفع آفات باید تا حد امکان اختصاصی باشند و کمترین عوارض جانبی برای سلامتی انسان، موجودات غیر هدف و محیط زیست داشته باشند.</a:t>
            </a:r>
            <a:endParaRPr lang="en-US" sz="1600" dirty="0">
              <a:ln>
                <a:solidFill>
                  <a:schemeClr val="bg2"/>
                </a:solidFill>
              </a:ln>
              <a:solidFill>
                <a:schemeClr val="bg2"/>
              </a:solidFill>
              <a:latin typeface="Times New Roman" pitchFamily="18" charset="0"/>
              <a:cs typeface="B Mitra" pitchFamily="2" charset="-78"/>
            </a:endParaRPr>
          </a:p>
        </p:txBody>
      </p:sp>
      <p:sp>
        <p:nvSpPr>
          <p:cNvPr id="6" name="TextBox 5"/>
          <p:cNvSpPr txBox="1"/>
          <p:nvPr/>
        </p:nvSpPr>
        <p:spPr>
          <a:xfrm>
            <a:off x="4000496" y="4683823"/>
            <a:ext cx="4500594" cy="1846659"/>
          </a:xfrm>
          <a:prstGeom prst="rect">
            <a:avLst/>
          </a:prstGeom>
          <a:noFill/>
        </p:spPr>
        <p:txBody>
          <a:bodyPr wrap="square" rtlCol="0">
            <a:spAutoFit/>
          </a:bodyPr>
          <a:lstStyle/>
          <a:p>
            <a:pPr algn="just" rtl="1"/>
            <a:r>
              <a:rPr lang="fa-IR" dirty="0" smtClean="0">
                <a:ln>
                  <a:solidFill>
                    <a:schemeClr val="bg2"/>
                  </a:solidFill>
                </a:ln>
                <a:solidFill>
                  <a:srgbClr val="C00000"/>
                </a:solidFill>
                <a:cs typeface="B Titr" pitchFamily="2" charset="-78"/>
              </a:rPr>
              <a:t>اصل 6- کاهش مصرف سموم</a:t>
            </a:r>
          </a:p>
          <a:p>
            <a:pPr algn="just" rtl="1">
              <a:lnSpc>
                <a:spcPct val="150000"/>
              </a:lnSpc>
              <a:buFont typeface="Wingdings" pitchFamily="2" charset="2"/>
              <a:buChar char="ü"/>
            </a:pPr>
            <a:r>
              <a:rPr lang="fa-IR" sz="1600" dirty="0" smtClean="0">
                <a:ln>
                  <a:solidFill>
                    <a:schemeClr val="bg2"/>
                  </a:solidFill>
                </a:ln>
                <a:solidFill>
                  <a:schemeClr val="bg2"/>
                </a:solidFill>
                <a:cs typeface="B Mitra" pitchFamily="2" charset="-78"/>
              </a:rPr>
              <a:t>کاربر حرفه ای می بایست از سموم دفع آفات و سایر اشکال مداخله در حد لازم استفاده نماید. به عنوان مثال با کاهش دوز، کاهش دفعات سم پاشی و سم پاشی لکه ای، خطر ابتلا به مقاومت در جمعیت موجودات مضر را افزایش نمی دهد.</a:t>
            </a:r>
            <a:endParaRPr lang="en-US" sz="1600" dirty="0">
              <a:ln>
                <a:solidFill>
                  <a:schemeClr val="bg2"/>
                </a:solidFill>
              </a:ln>
              <a:solidFill>
                <a:schemeClr val="bg2"/>
              </a:solidFill>
              <a:latin typeface="Times New Roman" pitchFamily="18" charset="0"/>
              <a:cs typeface="B Mitra" pitchFamily="2" charset="-78"/>
            </a:endParaRPr>
          </a:p>
        </p:txBody>
      </p:sp>
      <p:pic>
        <p:nvPicPr>
          <p:cNvPr id="8" name="Picture 7" descr="principle4-mechanical weeding.JPG"/>
          <p:cNvPicPr>
            <a:picLocks noChangeAspect="1"/>
          </p:cNvPicPr>
          <p:nvPr/>
        </p:nvPicPr>
        <p:blipFill>
          <a:blip r:embed="rId2" cstate="print"/>
          <a:stretch>
            <a:fillRect/>
          </a:stretch>
        </p:blipFill>
        <p:spPr>
          <a:xfrm>
            <a:off x="71406" y="1433510"/>
            <a:ext cx="3122381" cy="2066928"/>
          </a:xfrm>
          <a:prstGeom prst="rect">
            <a:avLst/>
          </a:prstGeom>
        </p:spPr>
      </p:pic>
      <p:pic>
        <p:nvPicPr>
          <p:cNvPr id="11" name="Picture 10" descr="principle5-protecting honeybees.JPG"/>
          <p:cNvPicPr>
            <a:picLocks noChangeAspect="1"/>
          </p:cNvPicPr>
          <p:nvPr/>
        </p:nvPicPr>
        <p:blipFill>
          <a:blip r:embed="rId3" cstate="print"/>
          <a:stretch>
            <a:fillRect/>
          </a:stretch>
        </p:blipFill>
        <p:spPr>
          <a:xfrm>
            <a:off x="71406" y="4177015"/>
            <a:ext cx="3857652" cy="25381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5429256" y="500042"/>
            <a:ext cx="3571900" cy="642942"/>
          </a:xfrm>
          <a:solidFill>
            <a:srgbClr val="FFFF00"/>
          </a:solidFill>
          <a:ln w="25400">
            <a:solidFill>
              <a:srgbClr val="FF0000">
                <a:alpha val="54000"/>
              </a:srgbClr>
            </a:solidFill>
          </a:ln>
        </p:spPr>
        <p:txBody>
          <a:bodyPr/>
          <a:lstStyle/>
          <a:p>
            <a:pPr rtl="1"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اصول هشتگانه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9" name="TextBox 8"/>
          <p:cNvSpPr txBox="1"/>
          <p:nvPr/>
        </p:nvSpPr>
        <p:spPr>
          <a:xfrm>
            <a:off x="428596" y="1357299"/>
            <a:ext cx="7929618" cy="1615827"/>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7- استراتژی های ضد مقاومت</a:t>
            </a:r>
          </a:p>
          <a:p>
            <a:pPr algn="r" rtl="1">
              <a:lnSpc>
                <a:spcPct val="150000"/>
              </a:lnSpc>
              <a:buFont typeface="Wingdings" pitchFamily="2" charset="2"/>
              <a:buChar char="ü"/>
            </a:pPr>
            <a:r>
              <a:rPr lang="fa-IR" dirty="0" smtClean="0">
                <a:ln>
                  <a:solidFill>
                    <a:schemeClr val="bg2"/>
                  </a:solidFill>
                </a:ln>
                <a:solidFill>
                  <a:schemeClr val="bg2"/>
                </a:solidFill>
                <a:cs typeface="B Mitra" pitchFamily="2" charset="-78"/>
              </a:rPr>
              <a:t>در مواردی که خطر مقاومت در گیاه وجود دارد و در آن جایی که برای کنترل آفت نیاز به استفاده مستمر از سموم دفع آفات روی محصولات زراعی می باشد، برای حفظ اثر بخشی باید از استراتژی های ضد مقاومت موجود استفاده کرد. این ممکن است شامل استفاده از چند ترکیب شیمیایی (</a:t>
            </a:r>
            <a:r>
              <a:rPr lang="en-US" sz="1600" dirty="0" smtClean="0">
                <a:ln>
                  <a:solidFill>
                    <a:schemeClr val="bg2"/>
                  </a:solidFill>
                </a:ln>
                <a:solidFill>
                  <a:schemeClr val="bg2"/>
                </a:solidFill>
                <a:latin typeface="Times New Roman" pitchFamily="18" charset="0"/>
                <a:cs typeface="Times New Roman" pitchFamily="18" charset="0"/>
              </a:rPr>
              <a:t>Multiple Pesticide</a:t>
            </a:r>
            <a:r>
              <a:rPr lang="fa-IR" dirty="0" smtClean="0">
                <a:ln>
                  <a:solidFill>
                    <a:schemeClr val="bg2"/>
                  </a:solidFill>
                </a:ln>
                <a:solidFill>
                  <a:schemeClr val="bg2"/>
                </a:solidFill>
                <a:cs typeface="B Mitra" pitchFamily="2" charset="-78"/>
              </a:rPr>
              <a:t>) با نحوه عمل متفاوت باشد.</a:t>
            </a:r>
            <a:endParaRPr lang="en-US" dirty="0">
              <a:ln>
                <a:solidFill>
                  <a:schemeClr val="bg2"/>
                </a:solidFill>
              </a:ln>
              <a:solidFill>
                <a:schemeClr val="bg2"/>
              </a:solidFill>
              <a:latin typeface="Times New Roman" pitchFamily="18" charset="0"/>
              <a:cs typeface="B Mitra" pitchFamily="2" charset="-78"/>
            </a:endParaRPr>
          </a:p>
        </p:txBody>
      </p:sp>
      <p:sp>
        <p:nvSpPr>
          <p:cNvPr id="10" name="Rectangle 9"/>
          <p:cNvSpPr/>
          <p:nvPr/>
        </p:nvSpPr>
        <p:spPr>
          <a:xfrm>
            <a:off x="928662" y="642918"/>
            <a:ext cx="300039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n>
                  <a:solidFill>
                    <a:schemeClr val="bg2"/>
                  </a:solidFill>
                </a:ln>
                <a:solidFill>
                  <a:srgbClr val="C00000"/>
                </a:solidFill>
                <a:latin typeface="Times New Roman" pitchFamily="18" charset="0"/>
                <a:cs typeface="Times New Roman" pitchFamily="18" charset="0"/>
              </a:rPr>
              <a:t>(Lefebvre </a:t>
            </a:r>
            <a:r>
              <a:rPr lang="en-US" sz="1400" i="1" dirty="0" smtClean="0">
                <a:ln>
                  <a:solidFill>
                    <a:schemeClr val="bg2"/>
                  </a:solidFill>
                </a:ln>
                <a:solidFill>
                  <a:srgbClr val="C00000"/>
                </a:solidFill>
                <a:latin typeface="Times New Roman" pitchFamily="18" charset="0"/>
                <a:cs typeface="Times New Roman" pitchFamily="18" charset="0"/>
              </a:rPr>
              <a:t>et al</a:t>
            </a:r>
            <a:r>
              <a:rPr lang="en-US" sz="1400" dirty="0" smtClean="0">
                <a:ln>
                  <a:solidFill>
                    <a:schemeClr val="bg2"/>
                  </a:solidFill>
                </a:ln>
                <a:solidFill>
                  <a:srgbClr val="C00000"/>
                </a:solidFill>
                <a:latin typeface="Times New Roman" pitchFamily="18" charset="0"/>
                <a:cs typeface="Times New Roman" pitchFamily="18" charset="0"/>
              </a:rPr>
              <a:t>.2014 ; Endure, 2010)</a:t>
            </a:r>
            <a:endParaRPr lang="en-US" sz="1400" dirty="0">
              <a:ln>
                <a:solidFill>
                  <a:schemeClr val="bg2"/>
                </a:solidFill>
              </a:ln>
              <a:solidFill>
                <a:srgbClr val="C00000"/>
              </a:solidFill>
              <a:latin typeface="Times New Roman" pitchFamily="18" charset="0"/>
              <a:cs typeface="Times New Roman" pitchFamily="18" charset="0"/>
            </a:endParaRPr>
          </a:p>
        </p:txBody>
      </p:sp>
      <p:sp>
        <p:nvSpPr>
          <p:cNvPr id="5" name="TextBox 4"/>
          <p:cNvSpPr txBox="1"/>
          <p:nvPr/>
        </p:nvSpPr>
        <p:spPr>
          <a:xfrm>
            <a:off x="357158" y="3157365"/>
            <a:ext cx="7929618" cy="1200329"/>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8- ارزیابی</a:t>
            </a:r>
          </a:p>
          <a:p>
            <a:pPr algn="r" rtl="1">
              <a:lnSpc>
                <a:spcPct val="150000"/>
              </a:lnSpc>
              <a:buFont typeface="Wingdings" pitchFamily="2" charset="2"/>
              <a:buChar char="ü"/>
            </a:pPr>
            <a:r>
              <a:rPr lang="fa-IR" dirty="0" smtClean="0">
                <a:ln>
                  <a:solidFill>
                    <a:schemeClr val="bg2"/>
                  </a:solidFill>
                </a:ln>
                <a:solidFill>
                  <a:schemeClr val="bg2"/>
                </a:solidFill>
                <a:cs typeface="B Mitra" pitchFamily="2" charset="-78"/>
              </a:rPr>
              <a:t>بر اساس سوابق مربوط به استفاده از سموم دفع آفات و نظارت بر موجودات مضر، کاربر حرفه ای باید موفقیت اقدامات محافظت از گیاهان را بررسی کند</a:t>
            </a:r>
            <a:endParaRPr lang="en-US" dirty="0">
              <a:ln>
                <a:solidFill>
                  <a:schemeClr val="bg2"/>
                </a:solidFill>
              </a:ln>
              <a:solidFill>
                <a:schemeClr val="bg2"/>
              </a:solidFill>
              <a:latin typeface="Times New Roman" pitchFamily="18" charset="0"/>
              <a:cs typeface="B Mitra"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2" y="1447800"/>
            <a:ext cx="5257808" cy="2286000"/>
          </a:xfrm>
          <a:ln>
            <a:solidFill>
              <a:srgbClr val="92D050"/>
            </a:solidFill>
          </a:ln>
        </p:spPr>
        <p:txBody>
          <a:bodyPr>
            <a:normAutofit/>
          </a:bodyPr>
          <a:lstStyle/>
          <a:p>
            <a:pPr algn="r" rtl="1">
              <a:buNone/>
            </a:pPr>
            <a:r>
              <a:rPr lang="fa-IR" sz="1800" b="1" dirty="0" smtClean="0">
                <a:ln>
                  <a:solidFill>
                    <a:sysClr val="windowText" lastClr="000000"/>
                  </a:solidFill>
                </a:ln>
                <a:solidFill>
                  <a:srgbClr val="FF0000"/>
                </a:solidFill>
                <a:cs typeface="B Titr" pitchFamily="2" charset="-78"/>
              </a:rPr>
              <a:t>پیش نیازهای توسعه ای برای سیستم پیش آگاهی</a:t>
            </a:r>
          </a:p>
          <a:p>
            <a:pPr lvl="0" algn="r" rtl="1">
              <a:lnSpc>
                <a:spcPct val="150000"/>
              </a:lnSpc>
            </a:pPr>
            <a:r>
              <a:rPr lang="fa-IR" sz="1800" dirty="0">
                <a:ln>
                  <a:solidFill>
                    <a:sysClr val="windowText" lastClr="000000"/>
                  </a:solidFill>
                </a:ln>
                <a:solidFill>
                  <a:sysClr val="windowText" lastClr="000000"/>
                </a:solidFill>
                <a:cs typeface="B Mitra" pitchFamily="2" charset="-78"/>
              </a:rPr>
              <a:t>محصول می بایست اقتصادی باشد. (</a:t>
            </a:r>
            <a:r>
              <a:rPr lang="en-US" sz="1600" dirty="0">
                <a:ln>
                  <a:solidFill>
                    <a:sysClr val="windowText" lastClr="000000"/>
                  </a:solidFill>
                </a:ln>
                <a:solidFill>
                  <a:sysClr val="windowText" lastClr="000000"/>
                </a:solidFill>
                <a:latin typeface="Times New Roman" pitchFamily="18" charset="0"/>
                <a:cs typeface="Times New Roman" pitchFamily="18" charset="0"/>
              </a:rPr>
              <a:t>Economic yield</a:t>
            </a:r>
            <a:r>
              <a:rPr lang="fa-IR" sz="1800" dirty="0">
                <a:ln>
                  <a:solidFill>
                    <a:sysClr val="windowText" lastClr="000000"/>
                  </a:solidFill>
                </a:ln>
                <a:solidFill>
                  <a:sysClr val="windowText" lastClr="000000"/>
                </a:solidFill>
                <a:cs typeface="B Mitra" pitchFamily="2" charset="-78"/>
              </a:rPr>
              <a:t>)</a:t>
            </a:r>
            <a:endParaRPr lang="en-US" sz="1800" dirty="0">
              <a:ln>
                <a:solidFill>
                  <a:sysClr val="windowText" lastClr="000000"/>
                </a:solidFill>
              </a:ln>
              <a:solidFill>
                <a:sysClr val="windowText" lastClr="000000"/>
              </a:solidFill>
              <a:cs typeface="B Mitra" pitchFamily="2" charset="-78"/>
            </a:endParaRPr>
          </a:p>
          <a:p>
            <a:pPr lvl="0" algn="r" rtl="1"/>
            <a:r>
              <a:rPr lang="fa-IR" sz="1800" dirty="0">
                <a:ln>
                  <a:solidFill>
                    <a:sysClr val="windowText" lastClr="000000"/>
                  </a:solidFill>
                </a:ln>
                <a:solidFill>
                  <a:sysClr val="windowText" lastClr="000000"/>
                </a:solidFill>
                <a:cs typeface="B Mitra" pitchFamily="2" charset="-78"/>
              </a:rPr>
              <a:t>حشره می بایست ظرفیت خسارت زایی داشته باشد. (</a:t>
            </a:r>
            <a:r>
              <a:rPr lang="en-US" sz="1600" dirty="0">
                <a:ln>
                  <a:solidFill>
                    <a:sysClr val="windowText" lastClr="000000"/>
                  </a:solidFill>
                </a:ln>
                <a:solidFill>
                  <a:sysClr val="windowText" lastClr="000000"/>
                </a:solidFill>
                <a:latin typeface="Times New Roman" pitchFamily="18" charset="0"/>
                <a:cs typeface="Times New Roman" pitchFamily="18" charset="0"/>
              </a:rPr>
              <a:t>Yield losses</a:t>
            </a:r>
            <a:r>
              <a:rPr lang="fa-IR" sz="1800" dirty="0">
                <a:ln>
                  <a:solidFill>
                    <a:sysClr val="windowText" lastClr="000000"/>
                  </a:solidFill>
                </a:ln>
                <a:solidFill>
                  <a:sysClr val="windowText" lastClr="000000"/>
                </a:solidFill>
                <a:cs typeface="B Mitra" pitchFamily="2" charset="-78"/>
              </a:rPr>
              <a:t>)</a:t>
            </a:r>
            <a:endParaRPr lang="en-US" sz="1800" dirty="0">
              <a:ln>
                <a:solidFill>
                  <a:sysClr val="windowText" lastClr="000000"/>
                </a:solidFill>
              </a:ln>
              <a:solidFill>
                <a:sysClr val="windowText" lastClr="000000"/>
              </a:solidFill>
              <a:cs typeface="B Mitra" pitchFamily="2" charset="-78"/>
            </a:endParaRPr>
          </a:p>
          <a:p>
            <a:pPr lvl="0" algn="r" rtl="1"/>
            <a:r>
              <a:rPr lang="fa-IR" sz="1800" dirty="0" smtClean="0">
                <a:ln>
                  <a:solidFill>
                    <a:sysClr val="windowText" lastClr="000000"/>
                  </a:solidFill>
                </a:ln>
                <a:solidFill>
                  <a:sysClr val="windowText" lastClr="000000"/>
                </a:solidFill>
                <a:cs typeface="B Mitra" pitchFamily="2" charset="-78"/>
              </a:rPr>
              <a:t>کنترل </a:t>
            </a:r>
            <a:r>
              <a:rPr lang="fa-IR" sz="1800" dirty="0">
                <a:ln>
                  <a:solidFill>
                    <a:sysClr val="windowText" lastClr="000000"/>
                  </a:solidFill>
                </a:ln>
                <a:solidFill>
                  <a:sysClr val="windowText" lastClr="000000"/>
                </a:solidFill>
                <a:cs typeface="B Mitra" pitchFamily="2" charset="-78"/>
              </a:rPr>
              <a:t>اقتصادی و مؤثر آفت شناخته شده باشد. (</a:t>
            </a:r>
            <a:r>
              <a:rPr lang="en-US" sz="1600" dirty="0">
                <a:ln>
                  <a:solidFill>
                    <a:sysClr val="windowText" lastClr="000000"/>
                  </a:solidFill>
                </a:ln>
                <a:solidFill>
                  <a:sysClr val="windowText" lastClr="000000"/>
                </a:solidFill>
                <a:latin typeface="Times New Roman" pitchFamily="18" charset="0"/>
                <a:cs typeface="Times New Roman" pitchFamily="18" charset="0"/>
              </a:rPr>
              <a:t>Options to growers</a:t>
            </a:r>
            <a:r>
              <a:rPr lang="fa-IR" sz="1800" dirty="0">
                <a:ln>
                  <a:solidFill>
                    <a:sysClr val="windowText" lastClr="000000"/>
                  </a:solidFill>
                </a:ln>
                <a:solidFill>
                  <a:sysClr val="windowText" lastClr="000000"/>
                </a:solidFill>
                <a:cs typeface="B Mitra" pitchFamily="2" charset="-78"/>
              </a:rPr>
              <a:t>)</a:t>
            </a:r>
            <a:endParaRPr lang="en-US" sz="1800" dirty="0">
              <a:ln>
                <a:solidFill>
                  <a:sysClr val="windowText" lastClr="000000"/>
                </a:solidFill>
              </a:ln>
              <a:solidFill>
                <a:sysClr val="windowText" lastClr="000000"/>
              </a:solidFill>
              <a:cs typeface="B Mitra" pitchFamily="2" charset="-78"/>
            </a:endParaRPr>
          </a:p>
          <a:p>
            <a:pPr lvl="0" algn="r" rtl="1"/>
            <a:r>
              <a:rPr lang="fa-IR" sz="1800" dirty="0">
                <a:ln>
                  <a:solidFill>
                    <a:sysClr val="windowText" lastClr="000000"/>
                  </a:solidFill>
                </a:ln>
                <a:solidFill>
                  <a:sysClr val="windowText" lastClr="000000"/>
                </a:solidFill>
                <a:cs typeface="B Mitra" pitchFamily="2" charset="-78"/>
              </a:rPr>
              <a:t>ابزارهای قابل اطمینان ارتباطی با کشاورزان طراحی شده باشد.</a:t>
            </a:r>
            <a:endParaRPr lang="en-US" sz="1800" dirty="0">
              <a:ln>
                <a:solidFill>
                  <a:sysClr val="windowText" lastClr="000000"/>
                </a:solidFill>
              </a:ln>
              <a:solidFill>
                <a:sysClr val="windowText" lastClr="000000"/>
              </a:solidFill>
              <a:cs typeface="B Mitra" pitchFamily="2" charset="-78"/>
            </a:endParaRPr>
          </a:p>
          <a:p>
            <a:pPr algn="r" rtl="1"/>
            <a:r>
              <a:rPr lang="fa-IR" sz="1800" dirty="0">
                <a:ln>
                  <a:solidFill>
                    <a:sysClr val="windowText" lastClr="000000"/>
                  </a:solidFill>
                </a:ln>
                <a:solidFill>
                  <a:sysClr val="windowText" lastClr="000000"/>
                </a:solidFill>
                <a:cs typeface="B Mitra" pitchFamily="2" charset="-78"/>
              </a:rPr>
              <a:t>کشاورز می بایست انطباق پذیر باشد و درآمد بالایی داشته باشد.</a:t>
            </a:r>
            <a:endParaRPr lang="en-US" sz="1800" dirty="0">
              <a:ln>
                <a:solidFill>
                  <a:sysClr val="windowText" lastClr="000000"/>
                </a:solidFill>
              </a:ln>
              <a:solidFill>
                <a:sysClr val="windowText" lastClr="000000"/>
              </a:solidFill>
              <a:cs typeface="B Mitra" pitchFamily="2" charset="-78"/>
            </a:endParaRPr>
          </a:p>
          <a:p>
            <a:pPr algn="r" rtl="1"/>
            <a:endParaRPr lang="fa-IR" sz="1800" dirty="0" smtClean="0">
              <a:cs typeface="B Mitra" pitchFamily="2" charset="-78"/>
            </a:endParaRPr>
          </a:p>
          <a:p>
            <a:pPr algn="r" rtl="1"/>
            <a:endParaRPr lang="fa-IR" sz="1800" dirty="0" smtClean="0">
              <a:cs typeface="B Mitra" pitchFamily="2" charset="-78"/>
            </a:endParaRPr>
          </a:p>
          <a:p>
            <a:pPr algn="r" rtl="1"/>
            <a:endParaRPr lang="fa-IR" sz="1800" dirty="0" smtClean="0">
              <a:cs typeface="B Mitra" pitchFamily="2" charset="-78"/>
            </a:endParaRPr>
          </a:p>
        </p:txBody>
      </p:sp>
      <p:sp>
        <p:nvSpPr>
          <p:cNvPr id="7" name="Content Placeholder 2"/>
          <p:cNvSpPr txBox="1">
            <a:spLocks/>
          </p:cNvSpPr>
          <p:nvPr/>
        </p:nvSpPr>
        <p:spPr>
          <a:xfrm>
            <a:off x="3428992" y="4038600"/>
            <a:ext cx="5286412" cy="2590800"/>
          </a:xfrm>
          <a:prstGeom prst="rect">
            <a:avLst/>
          </a:prstGeom>
          <a:ln>
            <a:solidFill>
              <a:srgbClr val="92D050"/>
            </a:solidFill>
          </a:ln>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lang="fa-IR" b="1" dirty="0" smtClean="0">
                <a:ln>
                  <a:solidFill>
                    <a:sysClr val="windowText" lastClr="000000"/>
                  </a:solidFill>
                </a:ln>
                <a:solidFill>
                  <a:srgbClr val="FF0000"/>
                </a:solidFill>
                <a:cs typeface="B Titr" pitchFamily="2" charset="-78"/>
              </a:rPr>
              <a:t>اهداف نظارت (</a:t>
            </a:r>
            <a:r>
              <a:rPr lang="en-US" sz="1600" b="1" dirty="0" smtClean="0">
                <a:ln>
                  <a:solidFill>
                    <a:sysClr val="windowText" lastClr="000000"/>
                  </a:solidFill>
                </a:ln>
                <a:solidFill>
                  <a:srgbClr val="FF0000"/>
                </a:solidFill>
                <a:latin typeface="Times New Roman" pitchFamily="18" charset="0"/>
                <a:cs typeface="Times New Roman" pitchFamily="18" charset="0"/>
              </a:rPr>
              <a:t>Surveillance</a:t>
            </a:r>
            <a:r>
              <a:rPr lang="fa-IR" b="1" dirty="0" smtClean="0">
                <a:ln>
                  <a:solidFill>
                    <a:sysClr val="windowText" lastClr="000000"/>
                  </a:solidFill>
                </a:ln>
                <a:solidFill>
                  <a:srgbClr val="FF0000"/>
                </a:solidFill>
                <a:cs typeface="B Titr" pitchFamily="2" charset="-78"/>
              </a:rPr>
              <a:t>) در پیش آگاهی</a:t>
            </a:r>
            <a:endParaRPr kumimoji="0" lang="fa-IR" sz="1800" b="1" i="0" u="none" strike="noStrike" kern="1200" cap="none" spc="0" normalizeH="0" baseline="0" noProof="0" dirty="0" smtClean="0">
              <a:ln>
                <a:solidFill>
                  <a:sysClr val="windowText" lastClr="000000"/>
                </a:solidFill>
              </a:ln>
              <a:solidFill>
                <a:srgbClr val="FF0000"/>
              </a:solidFill>
              <a:effectLst/>
              <a:uLnTx/>
              <a:uFillTx/>
              <a:latin typeface="+mn-lt"/>
              <a:ea typeface="+mn-ea"/>
              <a:cs typeface="B Titr" pitchFamily="2" charset="-78"/>
            </a:endParaRP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rPr>
              <a:t>اطلاع از وجود آفت</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lang="fa-IR" dirty="0" smtClean="0">
                <a:ln>
                  <a:solidFill>
                    <a:sysClr val="windowText" lastClr="000000"/>
                  </a:solidFill>
                </a:ln>
                <a:solidFill>
                  <a:sysClr val="windowText" lastClr="000000"/>
                </a:solidFill>
                <a:cs typeface="B Mitra" pitchFamily="2" charset="-78"/>
              </a:rPr>
              <a:t>ارزیابی جمعیت و خسارت آفت</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rPr>
              <a:t>بررسی</a:t>
            </a:r>
            <a:r>
              <a:rPr kumimoji="0" lang="fa-IR" sz="1800" b="0" i="0" u="none" strike="noStrike" kern="1200" cap="none" spc="0" normalizeH="0" noProof="0" dirty="0" smtClean="0">
                <a:ln>
                  <a:solidFill>
                    <a:sysClr val="windowText" lastClr="000000"/>
                  </a:solidFill>
                </a:ln>
                <a:solidFill>
                  <a:sysClr val="windowText" lastClr="000000"/>
                </a:solidFill>
                <a:effectLst/>
                <a:uLnTx/>
                <a:uFillTx/>
                <a:latin typeface="+mn-lt"/>
                <a:ea typeface="+mn-ea"/>
                <a:cs typeface="B Mitra" pitchFamily="2" charset="-78"/>
              </a:rPr>
              <a:t> اثرات عوامل اقلیمی روی آفت</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lang="fa-IR" baseline="0" dirty="0" smtClean="0">
                <a:ln>
                  <a:solidFill>
                    <a:sysClr val="windowText" lastClr="000000"/>
                  </a:solidFill>
                </a:ln>
                <a:solidFill>
                  <a:sysClr val="windowText" lastClr="000000"/>
                </a:solidFill>
                <a:cs typeface="B Mitra" pitchFamily="2" charset="-78"/>
              </a:rPr>
              <a:t>بررسی</a:t>
            </a:r>
            <a:r>
              <a:rPr lang="fa-IR" dirty="0" smtClean="0">
                <a:ln>
                  <a:solidFill>
                    <a:sysClr val="windowText" lastClr="000000"/>
                  </a:solidFill>
                </a:ln>
                <a:solidFill>
                  <a:sysClr val="windowText" lastClr="000000"/>
                </a:solidFill>
                <a:cs typeface="B Mitra" pitchFamily="2" charset="-78"/>
              </a:rPr>
              <a:t> درجه اهمیت آفت (کلیدی/ درجه دو/ ...)</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rPr>
              <a:t>بررسی</a:t>
            </a:r>
            <a:r>
              <a:rPr kumimoji="0" lang="fa-IR" sz="1800" b="0" i="0" u="none" strike="noStrike" kern="1200" cap="none" spc="0" normalizeH="0" noProof="0" dirty="0" smtClean="0">
                <a:ln>
                  <a:solidFill>
                    <a:sysClr val="windowText" lastClr="000000"/>
                  </a:solidFill>
                </a:ln>
                <a:solidFill>
                  <a:sysClr val="windowText" lastClr="000000"/>
                </a:solidFill>
                <a:effectLst/>
                <a:uLnTx/>
                <a:uFillTx/>
                <a:latin typeface="+mn-lt"/>
                <a:ea typeface="+mn-ea"/>
                <a:cs typeface="B Mitra" pitchFamily="2" charset="-78"/>
              </a:rPr>
              <a:t> دشمنان طبیعی و تاثیر آنها</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lang="fa-IR" baseline="0" dirty="0" smtClean="0">
                <a:ln>
                  <a:solidFill>
                    <a:sysClr val="windowText" lastClr="000000"/>
                  </a:solidFill>
                </a:ln>
                <a:solidFill>
                  <a:sysClr val="windowText" lastClr="000000"/>
                </a:solidFill>
                <a:cs typeface="B Mitra" pitchFamily="2" charset="-78"/>
              </a:rPr>
              <a:t>بررسی</a:t>
            </a:r>
            <a:r>
              <a:rPr lang="fa-IR" dirty="0" smtClean="0">
                <a:ln>
                  <a:solidFill>
                    <a:sysClr val="windowText" lastClr="000000"/>
                  </a:solidFill>
                </a:ln>
                <a:solidFill>
                  <a:sysClr val="windowText" lastClr="000000"/>
                </a:solidFill>
                <a:cs typeface="B Mitra" pitchFamily="2" charset="-78"/>
              </a:rPr>
              <a:t> الگوهای جدید کشت و ارقام و واریته های مختلف</a:t>
            </a:r>
            <a:endParaRPr kumimoji="0" lang="en-US"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18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1800" b="0" i="0" u="none" strike="noStrike" kern="1200" cap="none" spc="0" normalizeH="0" baseline="0" noProof="0" dirty="0" smtClean="0">
              <a:ln>
                <a:noFill/>
              </a:ln>
              <a:solidFill>
                <a:schemeClr val="tx1"/>
              </a:solidFill>
              <a:effectLst/>
              <a:uLnTx/>
              <a:uFillTx/>
              <a:latin typeface="+mn-lt"/>
              <a:ea typeface="+mn-ea"/>
              <a:cs typeface="B Mitra" pitchFamily="2" charset="-78"/>
            </a:endParaRPr>
          </a:p>
        </p:txBody>
      </p:sp>
      <p:sp>
        <p:nvSpPr>
          <p:cNvPr id="8" name="Content Placeholder 2"/>
          <p:cNvSpPr txBox="1">
            <a:spLocks/>
          </p:cNvSpPr>
          <p:nvPr/>
        </p:nvSpPr>
        <p:spPr>
          <a:xfrm>
            <a:off x="428596" y="2786058"/>
            <a:ext cx="2819392" cy="2209800"/>
          </a:xfrm>
          <a:prstGeom prst="rect">
            <a:avLst/>
          </a:prstGeom>
          <a:solidFill>
            <a:schemeClr val="tx2">
              <a:lumMod val="20000"/>
              <a:lumOff val="80000"/>
            </a:schemeClr>
          </a:solidFill>
          <a:ln>
            <a:solidFill>
              <a:srgbClr val="C00000"/>
            </a:solidFill>
          </a:ln>
        </p:spPr>
        <p:txBody>
          <a:bodyPr vert="horz" lIns="91440" tIns="45720" rIns="91440" bIns="45720" rtlCol="0">
            <a:normAutofit fontScale="92500" lnSpcReduction="1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fa-IR" b="1" dirty="0" smtClean="0">
              <a:ln>
                <a:solidFill>
                  <a:sysClr val="windowText" lastClr="000000"/>
                </a:solidFill>
              </a:ln>
              <a:solidFill>
                <a:srgbClr val="92D050"/>
              </a:solidFill>
              <a:cs typeface="B Titr"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lang="fa-IR" b="1" dirty="0" smtClean="0">
                <a:ln>
                  <a:solidFill>
                    <a:sysClr val="windowText" lastClr="000000"/>
                  </a:solidFill>
                </a:ln>
                <a:solidFill>
                  <a:srgbClr val="92D050"/>
                </a:solidFill>
                <a:cs typeface="B Titr" pitchFamily="2" charset="-78"/>
              </a:rPr>
              <a:t>دلایل استفاده از پیش آگاهی</a:t>
            </a:r>
            <a:endParaRPr kumimoji="0" lang="fa-IR" sz="1800" b="1" i="0" u="none" strike="noStrike" kern="1200" cap="none" spc="0" normalizeH="0" baseline="0" noProof="0" dirty="0" smtClean="0">
              <a:ln>
                <a:solidFill>
                  <a:sysClr val="windowText" lastClr="000000"/>
                </a:solidFill>
              </a:ln>
              <a:solidFill>
                <a:srgbClr val="92D050"/>
              </a:solidFill>
              <a:effectLst/>
              <a:uLnTx/>
              <a:uFillTx/>
              <a:latin typeface="+mn-lt"/>
              <a:ea typeface="+mn-ea"/>
              <a:cs typeface="B Titr" pitchFamily="2" charset="-78"/>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rPr>
              <a:t>مناسب ترین</a:t>
            </a:r>
            <a:r>
              <a:rPr kumimoji="0" lang="fa-IR" sz="1800" b="0" i="0" u="none" strike="noStrike" kern="1200" cap="none" spc="0" normalizeH="0" noProof="0" dirty="0" smtClean="0">
                <a:ln>
                  <a:solidFill>
                    <a:sysClr val="windowText" lastClr="000000"/>
                  </a:solidFill>
                </a:ln>
                <a:solidFill>
                  <a:sysClr val="windowText" lastClr="000000"/>
                </a:solidFill>
                <a:effectLst/>
                <a:uLnTx/>
                <a:uFillTx/>
                <a:latin typeface="+mn-lt"/>
                <a:ea typeface="+mn-ea"/>
                <a:cs typeface="B Mitra" pitchFamily="2" charset="-78"/>
              </a:rPr>
              <a:t> زمان کنترل</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lang="fa-IR" baseline="0" dirty="0" smtClean="0">
                <a:ln>
                  <a:solidFill>
                    <a:sysClr val="windowText" lastClr="000000"/>
                  </a:solidFill>
                </a:ln>
                <a:solidFill>
                  <a:sysClr val="windowText" lastClr="000000"/>
                </a:solidFill>
                <a:cs typeface="B Mitra" pitchFamily="2" charset="-78"/>
              </a:rPr>
              <a:t>افزایش</a:t>
            </a:r>
            <a:r>
              <a:rPr lang="fa-IR" dirty="0" smtClean="0">
                <a:ln>
                  <a:solidFill>
                    <a:sysClr val="windowText" lastClr="000000"/>
                  </a:solidFill>
                </a:ln>
                <a:solidFill>
                  <a:sysClr val="windowText" lastClr="000000"/>
                </a:solidFill>
                <a:cs typeface="B Mitra" pitchFamily="2" charset="-78"/>
              </a:rPr>
              <a:t> کارایی</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rPr>
              <a:t>کاهش</a:t>
            </a:r>
            <a:r>
              <a:rPr kumimoji="0" lang="fa-IR" sz="1800" b="0" i="0" u="none" strike="noStrike" kern="1200" cap="none" spc="0" normalizeH="0" noProof="0" dirty="0" smtClean="0">
                <a:ln>
                  <a:solidFill>
                    <a:sysClr val="windowText" lastClr="000000"/>
                  </a:solidFill>
                </a:ln>
                <a:solidFill>
                  <a:sysClr val="windowText" lastClr="000000"/>
                </a:solidFill>
                <a:effectLst/>
                <a:uLnTx/>
                <a:uFillTx/>
                <a:latin typeface="+mn-lt"/>
                <a:ea typeface="+mn-ea"/>
                <a:cs typeface="B Mitra" pitchFamily="2" charset="-78"/>
              </a:rPr>
              <a:t> دفعات سم پاشی</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lang="fa-IR" baseline="0" dirty="0" smtClean="0">
                <a:ln>
                  <a:solidFill>
                    <a:sysClr val="windowText" lastClr="000000"/>
                  </a:solidFill>
                </a:ln>
                <a:solidFill>
                  <a:sysClr val="windowText" lastClr="000000"/>
                </a:solidFill>
                <a:cs typeface="B Mitra" pitchFamily="2" charset="-78"/>
              </a:rPr>
              <a:t>افزایش</a:t>
            </a:r>
            <a:r>
              <a:rPr lang="fa-IR" dirty="0" smtClean="0">
                <a:ln>
                  <a:solidFill>
                    <a:sysClr val="windowText" lastClr="000000"/>
                  </a:solidFill>
                </a:ln>
                <a:solidFill>
                  <a:sysClr val="windowText" lastClr="000000"/>
                </a:solidFill>
                <a:cs typeface="B Mitra" pitchFamily="2" charset="-78"/>
              </a:rPr>
              <a:t> بهره وری</a:t>
            </a:r>
          </a:p>
          <a:p>
            <a:pPr marL="342900" marR="0" lvl="0" indent="-342900" algn="r" defTabSz="914400" rtl="1" eaLnBrk="1" fontAlgn="auto" latinLnBrk="0" hangingPunct="1">
              <a:spcBef>
                <a:spcPct val="20000"/>
              </a:spcBef>
              <a:spcAft>
                <a:spcPts val="0"/>
              </a:spcAft>
              <a:buClrTx/>
              <a:buSzTx/>
              <a:buFont typeface="Arial" pitchFamily="34" charset="0"/>
              <a:buChar char="•"/>
              <a:tabLst/>
              <a:defRPr/>
            </a:pPr>
            <a:r>
              <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rPr>
              <a:t>افزایش</a:t>
            </a:r>
            <a:r>
              <a:rPr kumimoji="0" lang="fa-IR" sz="1800" b="0" i="0" u="none" strike="noStrike" kern="1200" cap="none" spc="0" normalizeH="0" noProof="0" dirty="0" smtClean="0">
                <a:ln>
                  <a:solidFill>
                    <a:sysClr val="windowText" lastClr="000000"/>
                  </a:solidFill>
                </a:ln>
                <a:solidFill>
                  <a:sysClr val="windowText" lastClr="000000"/>
                </a:solidFill>
                <a:effectLst/>
                <a:uLnTx/>
                <a:uFillTx/>
                <a:latin typeface="+mn-lt"/>
                <a:ea typeface="+mn-ea"/>
                <a:cs typeface="B Mitra" pitchFamily="2" charset="-78"/>
              </a:rPr>
              <a:t> تامین سلامت و امنیت غذا</a:t>
            </a:r>
            <a:endParaRPr kumimoji="0" lang="en-US"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18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1800" b="0" i="0" u="none" strike="noStrike" kern="1200" cap="none" spc="0" normalizeH="0" baseline="0" noProof="0" dirty="0" smtClean="0">
              <a:ln>
                <a:noFill/>
              </a:ln>
              <a:solidFill>
                <a:schemeClr val="tx1"/>
              </a:solidFill>
              <a:effectLst/>
              <a:uLnTx/>
              <a:uFillTx/>
              <a:latin typeface="+mn-lt"/>
              <a:ea typeface="+mn-ea"/>
              <a:cs typeface="B Mitra" pitchFamily="2" charset="-78"/>
            </a:endParaRPr>
          </a:p>
        </p:txBody>
      </p:sp>
      <p:sp>
        <p:nvSpPr>
          <p:cNvPr id="9" name="Title 1"/>
          <p:cNvSpPr txBox="1">
            <a:spLocks/>
          </p:cNvSpPr>
          <p:nvPr/>
        </p:nvSpPr>
        <p:spPr bwMode="auto">
          <a:xfrm>
            <a:off x="5572132" y="609600"/>
            <a:ext cx="3190868" cy="533400"/>
          </a:xfrm>
          <a:prstGeom prst="rect">
            <a:avLst/>
          </a:prstGeom>
          <a:solidFill>
            <a:srgbClr val="FFFF00"/>
          </a:solidFill>
          <a:ln w="9525">
            <a:solidFill>
              <a:srgbClr val="C00000"/>
            </a:solid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400" b="1" i="0" u="none" strike="noStrike" kern="0" cap="none" spc="0" normalizeH="0" baseline="0" noProof="0" smtClean="0">
                <a:ln>
                  <a:solidFill>
                    <a:schemeClr val="bg2"/>
                  </a:solidFill>
                </a:ln>
                <a:solidFill>
                  <a:srgbClr val="33FC24"/>
                </a:solidFill>
                <a:effectLst/>
                <a:uLnTx/>
                <a:uFillTx/>
                <a:latin typeface="+mj-lt"/>
                <a:ea typeface="+mj-ea"/>
                <a:cs typeface="B Titr" pitchFamily="2" charset="-78"/>
              </a:rPr>
              <a:t>پیش آگاهی </a:t>
            </a:r>
            <a:r>
              <a:rPr kumimoji="0" lang="en-US" sz="2400" b="1" i="0" u="none" strike="noStrike" kern="0" cap="none" spc="0" normalizeH="0" baseline="0" noProof="0" smtClean="0">
                <a:ln>
                  <a:solidFill>
                    <a:schemeClr val="bg2"/>
                  </a:solidFill>
                </a:ln>
                <a:solidFill>
                  <a:srgbClr val="33FC24"/>
                </a:solidFill>
                <a:effectLst/>
                <a:uLnTx/>
                <a:uFillTx/>
                <a:latin typeface="Times New Roman" pitchFamily="18" charset="0"/>
                <a:ea typeface="+mj-ea"/>
                <a:cs typeface="Times New Roman" pitchFamily="18" charset="0"/>
              </a:rPr>
              <a:t>Forecasting</a:t>
            </a:r>
            <a:endParaRPr kumimoji="0" lang="en-US" sz="2400" b="0" i="0" u="none" strike="noStrike" kern="0" cap="none" spc="0" normalizeH="0" baseline="0" noProof="0" dirty="0">
              <a:ln>
                <a:solidFill>
                  <a:schemeClr val="bg2"/>
                </a:solidFill>
              </a:ln>
              <a:solidFill>
                <a:srgbClr val="33FC24"/>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2" y="609600"/>
            <a:ext cx="3190868" cy="533400"/>
          </a:xfrm>
          <a:solidFill>
            <a:srgbClr val="FFFF00"/>
          </a:solidFill>
          <a:ln>
            <a:solidFill>
              <a:srgbClr val="C00000"/>
            </a:solidFill>
          </a:ln>
        </p:spPr>
        <p:txBody>
          <a:bodyPr>
            <a:normAutofit/>
          </a:bodyPr>
          <a:lstStyle/>
          <a:p>
            <a:pPr rtl="1"/>
            <a:r>
              <a:rPr lang="fa-IR" sz="2400" b="1" dirty="0" smtClean="0">
                <a:ln>
                  <a:solidFill>
                    <a:schemeClr val="bg2"/>
                  </a:solidFill>
                </a:ln>
                <a:solidFill>
                  <a:srgbClr val="33FC24"/>
                </a:solidFill>
                <a:cs typeface="B Titr" pitchFamily="2" charset="-78"/>
              </a:rPr>
              <a:t>پیش آگاهی </a:t>
            </a:r>
            <a:r>
              <a:rPr lang="en-US" sz="2400" b="1" dirty="0" smtClean="0">
                <a:ln>
                  <a:solidFill>
                    <a:schemeClr val="bg2"/>
                  </a:solidFill>
                </a:ln>
                <a:solidFill>
                  <a:srgbClr val="33FC24"/>
                </a:solidFill>
                <a:latin typeface="Times New Roman" pitchFamily="18" charset="0"/>
                <a:cs typeface="Times New Roman" pitchFamily="18" charset="0"/>
              </a:rPr>
              <a:t>Forecasting</a:t>
            </a:r>
            <a:endParaRPr lang="en-US" sz="2400" dirty="0">
              <a:ln>
                <a:solidFill>
                  <a:schemeClr val="bg2"/>
                </a:solidFill>
              </a:ln>
              <a:solidFill>
                <a:srgbClr val="33FC24"/>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447800"/>
            <a:ext cx="8153400" cy="2438400"/>
          </a:xfrm>
        </p:spPr>
        <p:txBody>
          <a:bodyPr>
            <a:noAutofit/>
          </a:bodyPr>
          <a:lstStyle/>
          <a:p>
            <a:pPr algn="r" rtl="1">
              <a:lnSpc>
                <a:spcPct val="150000"/>
              </a:lnSpc>
              <a:buNone/>
            </a:pPr>
            <a:r>
              <a:rPr lang="fa-IR" sz="1600" b="1" dirty="0">
                <a:ln>
                  <a:solidFill>
                    <a:sysClr val="windowText" lastClr="000000"/>
                  </a:solidFill>
                </a:ln>
                <a:solidFill>
                  <a:srgbClr val="92D050"/>
                </a:solidFill>
                <a:cs typeface="B Titr" pitchFamily="2" charset="-78"/>
              </a:rPr>
              <a:t>مدل سازی در پیش آگاهی:</a:t>
            </a:r>
            <a:endParaRPr lang="en-US" sz="1600" dirty="0">
              <a:ln>
                <a:solidFill>
                  <a:sysClr val="windowText" lastClr="000000"/>
                </a:solidFill>
              </a:ln>
              <a:solidFill>
                <a:srgbClr val="92D050"/>
              </a:solidFill>
              <a:cs typeface="B Titr" pitchFamily="2" charset="-78"/>
            </a:endParaRPr>
          </a:p>
          <a:p>
            <a:pPr algn="r" rtl="1">
              <a:lnSpc>
                <a:spcPct val="150000"/>
              </a:lnSpc>
              <a:buNone/>
            </a:pPr>
            <a:r>
              <a:rPr lang="fa-IR" sz="1600" b="1" dirty="0">
                <a:ln>
                  <a:solidFill>
                    <a:sysClr val="windowText" lastClr="000000"/>
                  </a:solidFill>
                </a:ln>
                <a:solidFill>
                  <a:srgbClr val="C00000"/>
                </a:solidFill>
                <a:cs typeface="B Titr" pitchFamily="2" charset="-78"/>
              </a:rPr>
              <a:t>پیش آگاهی ابتدایی: </a:t>
            </a:r>
            <a:endParaRPr lang="en-US" sz="1600" dirty="0">
              <a:ln>
                <a:solidFill>
                  <a:sysClr val="windowText" lastClr="000000"/>
                </a:solidFill>
              </a:ln>
              <a:solidFill>
                <a:srgbClr val="C00000"/>
              </a:solidFill>
              <a:cs typeface="B Titr" pitchFamily="2" charset="-78"/>
            </a:endParaRPr>
          </a:p>
          <a:p>
            <a:pPr algn="just" rtl="1">
              <a:lnSpc>
                <a:spcPct val="150000"/>
              </a:lnSpc>
            </a:pPr>
            <a:r>
              <a:rPr lang="fa-IR" sz="1600" dirty="0">
                <a:ln>
                  <a:solidFill>
                    <a:sysClr val="windowText" lastClr="000000"/>
                  </a:solidFill>
                </a:ln>
                <a:solidFill>
                  <a:sysClr val="windowText" lastClr="000000"/>
                </a:solidFill>
                <a:cs typeface="B Mitra" pitchFamily="2" charset="-78"/>
              </a:rPr>
              <a:t>این سیستم پیش آگاهی که همراه با بکارگیری </a:t>
            </a:r>
            <a:r>
              <a:rPr lang="fa-IR" sz="1600" b="1" u="sng" dirty="0">
                <a:ln>
                  <a:solidFill>
                    <a:sysClr val="windowText" lastClr="000000"/>
                  </a:solidFill>
                </a:ln>
                <a:solidFill>
                  <a:schemeClr val="bg2"/>
                </a:solidFill>
                <a:cs typeface="B Mitra" pitchFamily="2" charset="-78"/>
              </a:rPr>
              <a:t>مدیریت تلفیقی آفات </a:t>
            </a:r>
            <a:r>
              <a:rPr lang="fa-IR" sz="1600" dirty="0">
                <a:ln>
                  <a:solidFill>
                    <a:sysClr val="windowText" lastClr="000000"/>
                  </a:solidFill>
                </a:ln>
                <a:solidFill>
                  <a:sysClr val="windowText" lastClr="000000"/>
                </a:solidFill>
                <a:cs typeface="B Mitra" pitchFamily="2" charset="-78"/>
              </a:rPr>
              <a:t>مورد استفاده قرار گرفت و بخشی اصلی آن می باشد، مبتنی بر </a:t>
            </a:r>
            <a:r>
              <a:rPr lang="fa-IR" sz="1600" b="1" u="sng" dirty="0">
                <a:ln>
                  <a:solidFill>
                    <a:sysClr val="windowText" lastClr="000000"/>
                  </a:solidFill>
                </a:ln>
                <a:solidFill>
                  <a:schemeClr val="bg2"/>
                </a:solidFill>
                <a:cs typeface="B Mitra" pitchFamily="2" charset="-78"/>
              </a:rPr>
              <a:t>جمع آوری اطلاعات آستانه های اقتصادی حشرات</a:t>
            </a:r>
            <a:r>
              <a:rPr lang="fa-IR" sz="1600" dirty="0">
                <a:ln>
                  <a:solidFill>
                    <a:sysClr val="windowText" lastClr="000000"/>
                  </a:solidFill>
                </a:ln>
                <a:solidFill>
                  <a:schemeClr val="bg2"/>
                </a:solidFill>
                <a:cs typeface="B Mitra" pitchFamily="2" charset="-78"/>
              </a:rPr>
              <a:t>، </a:t>
            </a:r>
            <a:r>
              <a:rPr lang="fa-IR" sz="1600" b="1" u="sng" dirty="0">
                <a:ln>
                  <a:solidFill>
                    <a:sysClr val="windowText" lastClr="000000"/>
                  </a:solidFill>
                </a:ln>
                <a:solidFill>
                  <a:schemeClr val="bg2"/>
                </a:solidFill>
                <a:cs typeface="B Mitra" pitchFamily="2" charset="-78"/>
              </a:rPr>
              <a:t>مراحل زیستی حشرات و محصول زراعی  </a:t>
            </a:r>
            <a:r>
              <a:rPr lang="fa-IR" sz="1600" dirty="0">
                <a:ln>
                  <a:solidFill>
                    <a:sysClr val="windowText" lastClr="000000"/>
                  </a:solidFill>
                </a:ln>
                <a:solidFill>
                  <a:sysClr val="windowText" lastClr="000000"/>
                </a:solidFill>
                <a:cs typeface="B Mitra" pitchFamily="2" charset="-78"/>
              </a:rPr>
              <a:t>(فنولوژی گیاه) بوده است. پایه اصلی این مدل‌ها بر </a:t>
            </a:r>
            <a:r>
              <a:rPr lang="fa-IR" sz="1600" b="1" u="sng" dirty="0">
                <a:ln>
                  <a:solidFill>
                    <a:sysClr val="windowText" lastClr="000000"/>
                  </a:solidFill>
                </a:ln>
                <a:solidFill>
                  <a:srgbClr val="33FC24"/>
                </a:solidFill>
                <a:cs typeface="B Mitra" pitchFamily="2" charset="-78"/>
              </a:rPr>
              <a:t>نمونه گیری </a:t>
            </a:r>
            <a:r>
              <a:rPr lang="fa-IR" sz="1600" dirty="0">
                <a:ln>
                  <a:solidFill>
                    <a:sysClr val="windowText" lastClr="000000"/>
                  </a:solidFill>
                </a:ln>
                <a:solidFill>
                  <a:sysClr val="windowText" lastClr="000000"/>
                </a:solidFill>
                <a:cs typeface="B Mitra" pitchFamily="2" charset="-78"/>
              </a:rPr>
              <a:t>از جمعیت آفات و انطباق آن با </a:t>
            </a:r>
            <a:r>
              <a:rPr lang="fa-IR" sz="1600" b="1" u="sng" dirty="0">
                <a:ln>
                  <a:solidFill>
                    <a:sysClr val="windowText" lastClr="000000"/>
                  </a:solidFill>
                </a:ln>
                <a:solidFill>
                  <a:srgbClr val="33FC24"/>
                </a:solidFill>
                <a:cs typeface="B Mitra" pitchFamily="2" charset="-78"/>
              </a:rPr>
              <a:t>سطوح آستانه اقتصادی </a:t>
            </a:r>
            <a:r>
              <a:rPr lang="fa-IR" sz="1600" dirty="0">
                <a:ln>
                  <a:solidFill>
                    <a:sysClr val="windowText" lastClr="000000"/>
                  </a:solidFill>
                </a:ln>
                <a:solidFill>
                  <a:sysClr val="windowText" lastClr="000000"/>
                </a:solidFill>
                <a:cs typeface="B Mitra" pitchFamily="2" charset="-78"/>
              </a:rPr>
              <a:t>می باشد.    </a:t>
            </a:r>
            <a:endParaRPr lang="en-US" sz="1600" dirty="0">
              <a:ln>
                <a:solidFill>
                  <a:sysClr val="windowText" lastClr="000000"/>
                </a:solidFill>
              </a:ln>
              <a:solidFill>
                <a:sysClr val="windowText" lastClr="000000"/>
              </a:solidFill>
              <a:cs typeface="B Mitra" pitchFamily="2" charset="-78"/>
            </a:endParaRPr>
          </a:p>
          <a:p>
            <a:pPr algn="r" rtl="1">
              <a:lnSpc>
                <a:spcPct val="150000"/>
              </a:lnSpc>
            </a:pPr>
            <a:endParaRPr lang="fa-IR" sz="1600" b="1" dirty="0" smtClean="0">
              <a:cs typeface="B Titr" pitchFamily="2" charset="-78"/>
            </a:endParaRPr>
          </a:p>
          <a:p>
            <a:pPr algn="r" rtl="1">
              <a:lnSpc>
                <a:spcPct val="150000"/>
              </a:lnSpc>
              <a:buNone/>
            </a:pPr>
            <a:r>
              <a:rPr lang="fa-IR" sz="1600" b="1" dirty="0" smtClean="0">
                <a:ln>
                  <a:solidFill>
                    <a:schemeClr val="bg2"/>
                  </a:solidFill>
                </a:ln>
                <a:solidFill>
                  <a:srgbClr val="C00000"/>
                </a:solidFill>
                <a:cs typeface="B Titr" pitchFamily="2" charset="-78"/>
              </a:rPr>
              <a:t>پیش </a:t>
            </a:r>
            <a:r>
              <a:rPr lang="fa-IR" sz="1600" b="1" dirty="0">
                <a:ln>
                  <a:solidFill>
                    <a:schemeClr val="bg2"/>
                  </a:solidFill>
                </a:ln>
                <a:solidFill>
                  <a:srgbClr val="C00000"/>
                </a:solidFill>
                <a:cs typeface="B Titr" pitchFamily="2" charset="-78"/>
              </a:rPr>
              <a:t>آگاهی نوین: </a:t>
            </a:r>
            <a:endParaRPr lang="en-US" sz="1600" dirty="0">
              <a:ln>
                <a:solidFill>
                  <a:schemeClr val="bg2"/>
                </a:solidFill>
              </a:ln>
              <a:solidFill>
                <a:srgbClr val="C00000"/>
              </a:solidFill>
              <a:cs typeface="B Titr" pitchFamily="2" charset="-78"/>
            </a:endParaRPr>
          </a:p>
          <a:p>
            <a:pPr algn="just" rtl="1">
              <a:lnSpc>
                <a:spcPct val="150000"/>
              </a:lnSpc>
            </a:pPr>
            <a:r>
              <a:rPr lang="fa-IR" sz="1600" dirty="0">
                <a:ln>
                  <a:solidFill>
                    <a:schemeClr val="bg2"/>
                  </a:solidFill>
                </a:ln>
                <a:solidFill>
                  <a:schemeClr val="bg2"/>
                </a:solidFill>
                <a:cs typeface="B Mitra" pitchFamily="2" charset="-78"/>
              </a:rPr>
              <a:t>این مدل‌ها با استفاده از </a:t>
            </a:r>
            <a:r>
              <a:rPr lang="fa-IR" sz="1600" b="1" dirty="0">
                <a:ln>
                  <a:solidFill>
                    <a:schemeClr val="bg2"/>
                  </a:solidFill>
                </a:ln>
                <a:solidFill>
                  <a:schemeClr val="bg2"/>
                </a:solidFill>
                <a:cs typeface="B Mitra" pitchFamily="2" charset="-78"/>
              </a:rPr>
              <a:t>نرم افزارهای رایانه ای </a:t>
            </a:r>
            <a:r>
              <a:rPr lang="fa-IR" sz="1600" dirty="0">
                <a:ln>
                  <a:solidFill>
                    <a:schemeClr val="bg2"/>
                  </a:solidFill>
                </a:ln>
                <a:solidFill>
                  <a:schemeClr val="bg2"/>
                </a:solidFill>
                <a:cs typeface="B Mitra" pitchFamily="2" charset="-78"/>
              </a:rPr>
              <a:t>طراحی گردیده اند. </a:t>
            </a:r>
            <a:r>
              <a:rPr lang="fa-IR" sz="1600" dirty="0" smtClean="0">
                <a:ln>
                  <a:solidFill>
                    <a:schemeClr val="bg2"/>
                  </a:solidFill>
                </a:ln>
                <a:solidFill>
                  <a:schemeClr val="bg2"/>
                </a:solidFill>
                <a:cs typeface="B Mitra" pitchFamily="2" charset="-78"/>
              </a:rPr>
              <a:t>مدلهای </a:t>
            </a:r>
            <a:r>
              <a:rPr lang="fa-IR" sz="1600" dirty="0">
                <a:ln>
                  <a:solidFill>
                    <a:schemeClr val="bg2"/>
                  </a:solidFill>
                </a:ln>
                <a:solidFill>
                  <a:schemeClr val="bg2"/>
                </a:solidFill>
                <a:cs typeface="B Mitra" pitchFamily="2" charset="-78"/>
              </a:rPr>
              <a:t>نوین پیش آگاهی مبتنی بر سه </a:t>
            </a:r>
            <a:r>
              <a:rPr lang="fa-IR" sz="1600" dirty="0" smtClean="0">
                <a:ln>
                  <a:solidFill>
                    <a:schemeClr val="bg2"/>
                  </a:solidFill>
                </a:ln>
                <a:solidFill>
                  <a:schemeClr val="bg2"/>
                </a:solidFill>
                <a:cs typeface="B Mitra" pitchFamily="2" charset="-78"/>
              </a:rPr>
              <a:t>محور</a:t>
            </a:r>
            <a:r>
              <a:rPr lang="en-US" sz="1600" dirty="0" smtClean="0">
                <a:ln>
                  <a:solidFill>
                    <a:schemeClr val="bg2"/>
                  </a:solidFill>
                </a:ln>
                <a:solidFill>
                  <a:schemeClr val="bg2"/>
                </a:solidFill>
                <a:cs typeface="B Mitra" pitchFamily="2" charset="-78"/>
              </a:rPr>
              <a:t> </a:t>
            </a:r>
            <a:r>
              <a:rPr lang="fa-IR" sz="1600" dirty="0" smtClean="0">
                <a:ln>
                  <a:solidFill>
                    <a:schemeClr val="bg2"/>
                  </a:solidFill>
                </a:ln>
                <a:solidFill>
                  <a:schemeClr val="bg2"/>
                </a:solidFill>
                <a:cs typeface="B Mitra" pitchFamily="2" charset="-78"/>
              </a:rPr>
              <a:t>            </a:t>
            </a:r>
            <a:r>
              <a:rPr lang="fa-IR" sz="1600" b="1" u="sng" dirty="0" smtClean="0">
                <a:ln>
                  <a:solidFill>
                    <a:schemeClr val="bg2"/>
                  </a:solidFill>
                </a:ln>
                <a:solidFill>
                  <a:srgbClr val="33FC24"/>
                </a:solidFill>
                <a:cs typeface="B Mitra" pitchFamily="2" charset="-78"/>
              </a:rPr>
              <a:t>داده‌های </a:t>
            </a:r>
            <a:r>
              <a:rPr lang="fa-IR" sz="1600" b="1" u="sng" dirty="0">
                <a:ln>
                  <a:solidFill>
                    <a:schemeClr val="bg2"/>
                  </a:solidFill>
                </a:ln>
                <a:solidFill>
                  <a:srgbClr val="33FC24"/>
                </a:solidFill>
                <a:cs typeface="B Mitra" pitchFamily="2" charset="-78"/>
              </a:rPr>
              <a:t>هواشناسی</a:t>
            </a:r>
            <a:r>
              <a:rPr lang="fa-IR" sz="1600" dirty="0">
                <a:ln>
                  <a:solidFill>
                    <a:schemeClr val="bg2"/>
                  </a:solidFill>
                </a:ln>
                <a:solidFill>
                  <a:srgbClr val="33FC24"/>
                </a:solidFill>
                <a:cs typeface="B Mitra" pitchFamily="2" charset="-78"/>
              </a:rPr>
              <a:t>، </a:t>
            </a:r>
            <a:r>
              <a:rPr lang="fa-IR" sz="1600" b="1" u="sng" dirty="0">
                <a:ln>
                  <a:solidFill>
                    <a:schemeClr val="bg2"/>
                  </a:solidFill>
                </a:ln>
                <a:solidFill>
                  <a:srgbClr val="33FC24"/>
                </a:solidFill>
                <a:cs typeface="B Mitra" pitchFamily="2" charset="-78"/>
              </a:rPr>
              <a:t>داده‌های گیاه</a:t>
            </a:r>
            <a:r>
              <a:rPr lang="fa-IR" sz="1600" dirty="0">
                <a:ln>
                  <a:solidFill>
                    <a:schemeClr val="bg2"/>
                  </a:solidFill>
                </a:ln>
                <a:solidFill>
                  <a:srgbClr val="33FC24"/>
                </a:solidFill>
                <a:cs typeface="B Mitra" pitchFamily="2" charset="-78"/>
              </a:rPr>
              <a:t> و </a:t>
            </a:r>
            <a:r>
              <a:rPr lang="fa-IR" sz="1600" b="1" u="sng" dirty="0">
                <a:ln>
                  <a:solidFill>
                    <a:schemeClr val="bg2"/>
                  </a:solidFill>
                </a:ln>
                <a:solidFill>
                  <a:srgbClr val="33FC24"/>
                </a:solidFill>
                <a:cs typeface="B Mitra" pitchFamily="2" charset="-78"/>
              </a:rPr>
              <a:t>داده‌های حشرات </a:t>
            </a:r>
            <a:r>
              <a:rPr lang="fa-IR" sz="1600" dirty="0">
                <a:ln>
                  <a:solidFill>
                    <a:schemeClr val="bg2"/>
                  </a:solidFill>
                </a:ln>
                <a:solidFill>
                  <a:schemeClr val="bg2"/>
                </a:solidFill>
                <a:cs typeface="B Mitra" pitchFamily="2" charset="-78"/>
              </a:rPr>
              <a:t>بر اساس </a:t>
            </a:r>
            <a:r>
              <a:rPr lang="fa-IR" sz="1600" b="1" u="sng" dirty="0">
                <a:ln>
                  <a:solidFill>
                    <a:schemeClr val="bg2"/>
                  </a:solidFill>
                </a:ln>
                <a:solidFill>
                  <a:schemeClr val="bg2"/>
                </a:solidFill>
                <a:cs typeface="B Mitra" pitchFamily="2" charset="-78"/>
              </a:rPr>
              <a:t>مدلهای رگرسیونی</a:t>
            </a:r>
            <a:r>
              <a:rPr lang="fa-IR" sz="1600" dirty="0">
                <a:ln>
                  <a:solidFill>
                    <a:schemeClr val="bg2"/>
                  </a:solidFill>
                </a:ln>
                <a:solidFill>
                  <a:schemeClr val="bg2"/>
                </a:solidFill>
                <a:cs typeface="B Mitra" pitchFamily="2" charset="-78"/>
              </a:rPr>
              <a:t> عمل پیش‌آگاهی را انجام می دهند. داده‌های مربوط به حشرات بر پایه مفاهیم دموگرافیک حشرات، روز درجه، جداول زندگی و آستانه‌های اقتصادی استوار بوده که با استفاده از اطلاعات هواشناسی و فنولوژی گیاه با استفاده از نرم افزار می توان زمان شیوع آفات را پیش بینی نمود. </a:t>
            </a:r>
            <a:endParaRPr lang="fa-IR" sz="1600" dirty="0" smtClean="0">
              <a:ln>
                <a:solidFill>
                  <a:schemeClr val="bg2"/>
                </a:solidFill>
              </a:ln>
              <a:solidFill>
                <a:schemeClr val="bg2"/>
              </a:solidFill>
              <a:cs typeface="B Mitra" pitchFamily="2" charset="-78"/>
            </a:endParaRPr>
          </a:p>
          <a:p>
            <a:pPr algn="r" rtl="1">
              <a:lnSpc>
                <a:spcPct val="150000"/>
              </a:lnSpc>
            </a:pPr>
            <a:endParaRPr lang="fa-IR" sz="1600" dirty="0" smtClean="0">
              <a:cs typeface="B Mitra" pitchFamily="2" charset="-78"/>
            </a:endParaRPr>
          </a:p>
          <a:p>
            <a:pPr algn="r" rtl="1">
              <a:lnSpc>
                <a:spcPct val="150000"/>
              </a:lnSpc>
            </a:pPr>
            <a:endParaRPr lang="fa-IR" sz="1600" dirty="0" smtClean="0">
              <a:cs typeface="B Mitr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72" y="609600"/>
            <a:ext cx="4619628" cy="533400"/>
          </a:xfrm>
          <a:solidFill>
            <a:srgbClr val="FFFF00"/>
          </a:solidFill>
          <a:ln>
            <a:solidFill>
              <a:srgbClr val="C00000"/>
            </a:solidFill>
          </a:ln>
        </p:spPr>
        <p:txBody>
          <a:bodyPr>
            <a:normAutofit/>
          </a:bodyPr>
          <a:lstStyle/>
          <a:p>
            <a:pPr rtl="1"/>
            <a:r>
              <a:rPr lang="fa-IR" sz="2400" b="1" dirty="0" smtClean="0">
                <a:ln>
                  <a:solidFill>
                    <a:schemeClr val="bg2"/>
                  </a:solidFill>
                </a:ln>
                <a:solidFill>
                  <a:srgbClr val="33FC24"/>
                </a:solidFill>
                <a:cs typeface="B Titr" pitchFamily="2" charset="-78"/>
              </a:rPr>
              <a:t>مدل نوین پیش آگاهی  </a:t>
            </a:r>
            <a:r>
              <a:rPr lang="en-US" sz="2400" b="1" dirty="0" smtClean="0">
                <a:ln>
                  <a:solidFill>
                    <a:schemeClr val="bg2"/>
                  </a:solidFill>
                </a:ln>
                <a:solidFill>
                  <a:srgbClr val="33FC24"/>
                </a:solidFill>
                <a:latin typeface="Times New Roman" pitchFamily="18" charset="0"/>
                <a:cs typeface="Times New Roman" pitchFamily="18" charset="0"/>
              </a:rPr>
              <a:t>Forecasting</a:t>
            </a:r>
            <a:endParaRPr lang="en-US" sz="2400" dirty="0">
              <a:ln>
                <a:solidFill>
                  <a:schemeClr val="bg2"/>
                </a:solidFill>
              </a:ln>
              <a:solidFill>
                <a:srgbClr val="33FC24"/>
              </a:solidFill>
              <a:latin typeface="Times New Roman" pitchFamily="18" charset="0"/>
              <a:cs typeface="Times New Roman" pitchFamily="18" charset="0"/>
            </a:endParaRPr>
          </a:p>
        </p:txBody>
      </p:sp>
      <p:pic>
        <p:nvPicPr>
          <p:cNvPr id="5" name="Picture 4" descr="Capture.JPG"/>
          <p:cNvPicPr>
            <a:picLocks noChangeAspect="1"/>
          </p:cNvPicPr>
          <p:nvPr/>
        </p:nvPicPr>
        <p:blipFill>
          <a:blip r:embed="rId2" cstate="print"/>
          <a:stretch>
            <a:fillRect/>
          </a:stretch>
        </p:blipFill>
        <p:spPr>
          <a:xfrm>
            <a:off x="428596" y="1857364"/>
            <a:ext cx="8145780" cy="4434840"/>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0"/>
          <p:cNvSpPr txBox="1">
            <a:spLocks noChangeArrowheads="1"/>
          </p:cNvSpPr>
          <p:nvPr/>
        </p:nvSpPr>
        <p:spPr bwMode="auto">
          <a:xfrm>
            <a:off x="4071938" y="500063"/>
            <a:ext cx="4214812" cy="446087"/>
          </a:xfrm>
          <a:prstGeom prst="rect">
            <a:avLst/>
          </a:prstGeom>
          <a:solidFill>
            <a:srgbClr val="FFFF00"/>
          </a:solidFill>
          <a:ln w="25400">
            <a:solidFill>
              <a:srgbClr val="FF0000">
                <a:alpha val="54000"/>
              </a:srgbClr>
            </a:solidFill>
            <a:miter lim="800000"/>
            <a:headEnd/>
            <a:tailEnd/>
          </a:ln>
        </p:spPr>
        <p:txBody>
          <a:bodyPr anchor="ctr"/>
          <a:lstStyle/>
          <a:p>
            <a:pPr algn="ctr">
              <a:defRPr/>
            </a:pPr>
            <a:r>
              <a:rPr lang="fa-IR" altLang="en-US" sz="2000" b="1" kern="0" dirty="0">
                <a:solidFill>
                  <a:schemeClr val="bg2"/>
                </a:solidFill>
                <a:effectLst>
                  <a:outerShdw blurRad="38100" dist="38100" dir="2700000" algn="tl">
                    <a:srgbClr val="000000">
                      <a:alpha val="43137"/>
                    </a:srgbClr>
                  </a:outerShdw>
                </a:effectLst>
                <a:latin typeface="+mj-lt"/>
                <a:ea typeface="+mj-ea"/>
                <a:cs typeface="B Titr" pitchFamily="2" charset="-78"/>
              </a:rPr>
              <a:t>چارچوب عملیاتی مدیریت تلفیقی آفات</a:t>
            </a:r>
            <a:endParaRPr lang="es-ES" altLang="en-US" sz="2000" b="1" kern="0" dirty="0">
              <a:solidFill>
                <a:schemeClr val="bg2"/>
              </a:solidFill>
              <a:effectLst>
                <a:outerShdw blurRad="38100" dist="38100" dir="2700000" algn="tl">
                  <a:srgbClr val="000000">
                    <a:alpha val="43137"/>
                  </a:srgbClr>
                </a:outerShdw>
              </a:effectLst>
              <a:latin typeface="+mj-lt"/>
              <a:ea typeface="+mj-ea"/>
              <a:cs typeface="B Titr" pitchFamily="2" charset="-78"/>
            </a:endParaRPr>
          </a:p>
        </p:txBody>
      </p:sp>
      <p:grpSp>
        <p:nvGrpSpPr>
          <p:cNvPr id="4099" name="Group 23"/>
          <p:cNvGrpSpPr>
            <a:grpSpLocks/>
          </p:cNvGrpSpPr>
          <p:nvPr/>
        </p:nvGrpSpPr>
        <p:grpSpPr bwMode="auto">
          <a:xfrm>
            <a:off x="1071563" y="1143000"/>
            <a:ext cx="6858000" cy="5478463"/>
            <a:chOff x="1071538" y="1021064"/>
            <a:chExt cx="6858000" cy="5478780"/>
          </a:xfrm>
        </p:grpSpPr>
        <p:grpSp>
          <p:nvGrpSpPr>
            <p:cNvPr id="4100" name="Group 22"/>
            <p:cNvGrpSpPr>
              <a:grpSpLocks/>
            </p:cNvGrpSpPr>
            <p:nvPr/>
          </p:nvGrpSpPr>
          <p:grpSpPr bwMode="auto">
            <a:xfrm>
              <a:off x="1071538" y="1021064"/>
              <a:ext cx="6858000" cy="5478780"/>
              <a:chOff x="1071538" y="1214422"/>
              <a:chExt cx="6858000" cy="5478780"/>
            </a:xfrm>
          </p:grpSpPr>
          <p:pic>
            <p:nvPicPr>
              <p:cNvPr id="4105" name="Picture 3" descr="pyrhumananimals-900px.jpg"/>
              <p:cNvPicPr>
                <a:picLocks noChangeAspect="1"/>
              </p:cNvPicPr>
              <p:nvPr/>
            </p:nvPicPr>
            <p:blipFill>
              <a:blip r:embed="rId2" cstate="print"/>
              <a:srcRect/>
              <a:stretch>
                <a:fillRect/>
              </a:stretch>
            </p:blipFill>
            <p:spPr bwMode="auto">
              <a:xfrm>
                <a:off x="1071538" y="1214422"/>
                <a:ext cx="6858000" cy="5478780"/>
              </a:xfrm>
              <a:prstGeom prst="rect">
                <a:avLst/>
              </a:prstGeom>
              <a:noFill/>
              <a:ln w="9525">
                <a:noFill/>
                <a:miter lim="800000"/>
                <a:headEnd/>
                <a:tailEnd/>
              </a:ln>
            </p:spPr>
          </p:pic>
          <p:sp>
            <p:nvSpPr>
              <p:cNvPr id="12" name="Rounded Rectangle 11"/>
              <p:cNvSpPr/>
              <p:nvPr/>
            </p:nvSpPr>
            <p:spPr>
              <a:xfrm>
                <a:off x="6857975" y="4500737"/>
                <a:ext cx="1000125" cy="642975"/>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800" b="1" dirty="0">
                    <a:cs typeface="B Mitra" pitchFamily="2" charset="-78"/>
                  </a:rPr>
                  <a:t>بهداشت، خاکورزی، ارقام، تطابق زمانی، گیاه تله، کشت مخلوط، کشت بینابینی و ...</a:t>
                </a:r>
                <a:endParaRPr lang="en-US" sz="800" b="1" dirty="0">
                  <a:cs typeface="B Mitra" pitchFamily="2" charset="-78"/>
                </a:endParaRPr>
              </a:p>
            </p:txBody>
          </p:sp>
          <p:sp>
            <p:nvSpPr>
              <p:cNvPr id="13" name="Rounded Rectangle 12"/>
              <p:cNvSpPr/>
              <p:nvPr/>
            </p:nvSpPr>
            <p:spPr>
              <a:xfrm>
                <a:off x="6500788" y="3500554"/>
                <a:ext cx="1357312" cy="714416"/>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1200" b="1" dirty="0">
                    <a:cs typeface="B Mitra" pitchFamily="2" charset="-78"/>
                  </a:rPr>
                  <a:t>جمع آوری، تله نوری، شعله  افکن، اشعه،</a:t>
                </a:r>
                <a:endParaRPr lang="en-US" sz="1200" b="1" dirty="0">
                  <a:cs typeface="B Mitra" pitchFamily="2" charset="-78"/>
                </a:endParaRPr>
              </a:p>
            </p:txBody>
          </p:sp>
          <p:sp>
            <p:nvSpPr>
              <p:cNvPr id="14" name="Rounded Rectangle 13"/>
              <p:cNvSpPr/>
              <p:nvPr/>
            </p:nvSpPr>
            <p:spPr>
              <a:xfrm>
                <a:off x="5857850" y="2643255"/>
                <a:ext cx="2000250" cy="714416"/>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1200" b="1" dirty="0">
                    <a:cs typeface="B Mitra" pitchFamily="2" charset="-78"/>
                  </a:rPr>
                  <a:t>شکارگرها، پارازیتوئیدها، پاتوژنها</a:t>
                </a:r>
                <a:endParaRPr lang="en-US" sz="1200" b="1" dirty="0">
                  <a:cs typeface="B Mitra" pitchFamily="2" charset="-78"/>
                </a:endParaRPr>
              </a:p>
            </p:txBody>
          </p:sp>
          <p:sp>
            <p:nvSpPr>
              <p:cNvPr id="15" name="Rounded Rectangle 14"/>
              <p:cNvSpPr/>
              <p:nvPr/>
            </p:nvSpPr>
            <p:spPr>
              <a:xfrm>
                <a:off x="5391125" y="1978054"/>
                <a:ext cx="2500313" cy="500091"/>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1200" b="1" dirty="0">
                    <a:cs typeface="B Mitra" pitchFamily="2" charset="-78"/>
                  </a:rPr>
                  <a:t>دورکننده ها، تنظیم کننده های رشد، سموم میکروبی</a:t>
                </a:r>
                <a:endParaRPr lang="en-US" sz="1200" b="1" dirty="0">
                  <a:cs typeface="B Mitra" pitchFamily="2" charset="-78"/>
                </a:endParaRPr>
              </a:p>
            </p:txBody>
          </p:sp>
          <p:sp>
            <p:nvSpPr>
              <p:cNvPr id="16" name="Rounded Rectangle 15"/>
              <p:cNvSpPr/>
              <p:nvPr/>
            </p:nvSpPr>
            <p:spPr>
              <a:xfrm>
                <a:off x="5929288" y="1357305"/>
                <a:ext cx="1928812" cy="428650"/>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1200" b="1" dirty="0">
                    <a:cs typeface="B Mitra" pitchFamily="2" charset="-78"/>
                  </a:rPr>
                  <a:t>حشره کش های شیمیایی متداول</a:t>
                </a:r>
                <a:endParaRPr lang="en-US" sz="1200" b="1" dirty="0">
                  <a:cs typeface="B Mitra" pitchFamily="2" charset="-78"/>
                </a:endParaRPr>
              </a:p>
            </p:txBody>
          </p:sp>
          <p:sp>
            <p:nvSpPr>
              <p:cNvPr id="18" name="Oval 17"/>
              <p:cNvSpPr/>
              <p:nvPr/>
            </p:nvSpPr>
            <p:spPr>
              <a:xfrm>
                <a:off x="6215038" y="3643438"/>
                <a:ext cx="357187" cy="285767"/>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9" name="Oval 18"/>
              <p:cNvSpPr/>
              <p:nvPr/>
            </p:nvSpPr>
            <p:spPr>
              <a:xfrm>
                <a:off x="6786538" y="4572179"/>
                <a:ext cx="214312" cy="214324"/>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4113" name="TextBox 19"/>
              <p:cNvSpPr txBox="1">
                <a:spLocks noChangeArrowheads="1"/>
              </p:cNvSpPr>
              <p:nvPr/>
            </p:nvSpPr>
            <p:spPr bwMode="auto">
              <a:xfrm>
                <a:off x="1214414" y="4335669"/>
                <a:ext cx="857256" cy="307777"/>
              </a:xfrm>
              <a:prstGeom prst="rect">
                <a:avLst/>
              </a:prstGeom>
              <a:noFill/>
              <a:ln w="9525">
                <a:noFill/>
                <a:miter lim="800000"/>
                <a:headEnd/>
                <a:tailEnd/>
              </a:ln>
            </p:spPr>
            <p:txBody>
              <a:bodyPr>
                <a:spAutoFit/>
              </a:bodyPr>
              <a:lstStyle/>
              <a:p>
                <a:pPr algn="ctr"/>
                <a:r>
                  <a:rPr lang="fa-IR" sz="1400">
                    <a:solidFill>
                      <a:schemeClr val="bg2"/>
                    </a:solidFill>
                    <a:cs typeface="B Titr" pitchFamily="2" charset="-78"/>
                  </a:rPr>
                  <a:t>پیشگیری</a:t>
                </a:r>
                <a:endParaRPr lang="en-US" sz="1400">
                  <a:solidFill>
                    <a:schemeClr val="bg2"/>
                  </a:solidFill>
                  <a:cs typeface="B Titr" pitchFamily="2" charset="-78"/>
                </a:endParaRPr>
              </a:p>
            </p:txBody>
          </p:sp>
          <p:sp>
            <p:nvSpPr>
              <p:cNvPr id="4114" name="TextBox 20"/>
              <p:cNvSpPr txBox="1">
                <a:spLocks noChangeArrowheads="1"/>
              </p:cNvSpPr>
              <p:nvPr/>
            </p:nvSpPr>
            <p:spPr bwMode="auto">
              <a:xfrm>
                <a:off x="1214414" y="1621025"/>
                <a:ext cx="857256" cy="307777"/>
              </a:xfrm>
              <a:prstGeom prst="rect">
                <a:avLst/>
              </a:prstGeom>
              <a:noFill/>
              <a:ln w="9525">
                <a:noFill/>
                <a:miter lim="800000"/>
                <a:headEnd/>
                <a:tailEnd/>
              </a:ln>
            </p:spPr>
            <p:txBody>
              <a:bodyPr>
                <a:spAutoFit/>
              </a:bodyPr>
              <a:lstStyle/>
              <a:p>
                <a:pPr algn="ctr"/>
                <a:r>
                  <a:rPr lang="fa-IR" sz="1400">
                    <a:solidFill>
                      <a:schemeClr val="bg2"/>
                    </a:solidFill>
                    <a:cs typeface="B Titr" pitchFamily="2" charset="-78"/>
                  </a:rPr>
                  <a:t>مداخله</a:t>
                </a:r>
                <a:endParaRPr lang="en-US" sz="1400">
                  <a:solidFill>
                    <a:schemeClr val="bg2"/>
                  </a:solidFill>
                  <a:cs typeface="B Titr" pitchFamily="2" charset="-78"/>
                </a:endParaRPr>
              </a:p>
            </p:txBody>
          </p:sp>
        </p:grpSp>
        <p:sp>
          <p:nvSpPr>
            <p:cNvPr id="10" name="Rounded Rectangle 9"/>
            <p:cNvSpPr/>
            <p:nvPr/>
          </p:nvSpPr>
          <p:spPr>
            <a:xfrm>
              <a:off x="4143350" y="1857725"/>
              <a:ext cx="928688" cy="428650"/>
            </a:xfrm>
            <a:prstGeom prst="roundRect">
              <a:avLst/>
            </a:prstGeom>
            <a:solidFill>
              <a:srgbClr val="EEBF12"/>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fa-IR" dirty="0">
                  <a:cs typeface="B Titr" pitchFamily="2" charset="-78"/>
                </a:rPr>
                <a:t>شیمیایی</a:t>
              </a:r>
              <a:endParaRPr lang="en-US" dirty="0">
                <a:cs typeface="B Titr" pitchFamily="2" charset="-78"/>
              </a:endParaRPr>
            </a:p>
          </p:txBody>
        </p:sp>
        <p:sp>
          <p:nvSpPr>
            <p:cNvPr id="9" name="Rounded Rectangle 8"/>
            <p:cNvSpPr/>
            <p:nvPr/>
          </p:nvSpPr>
          <p:spPr>
            <a:xfrm>
              <a:off x="4000475" y="2643583"/>
              <a:ext cx="1214438" cy="428650"/>
            </a:xfrm>
            <a:prstGeom prst="roundRect">
              <a:avLst/>
            </a:prstGeom>
            <a:solidFill>
              <a:srgbClr val="A6AB75"/>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2000" dirty="0">
                  <a:cs typeface="B Titr" pitchFamily="2" charset="-78"/>
                </a:rPr>
                <a:t>بیولوژیکی</a:t>
              </a:r>
              <a:endParaRPr lang="en-US" sz="2000" dirty="0">
                <a:cs typeface="B Titr" pitchFamily="2" charset="-78"/>
              </a:endParaRPr>
            </a:p>
          </p:txBody>
        </p:sp>
        <p:sp>
          <p:nvSpPr>
            <p:cNvPr id="8" name="Rounded Rectangle 7"/>
            <p:cNvSpPr/>
            <p:nvPr/>
          </p:nvSpPr>
          <p:spPr>
            <a:xfrm>
              <a:off x="3500413" y="3500882"/>
              <a:ext cx="2214562" cy="428650"/>
            </a:xfrm>
            <a:prstGeom prst="roundRect">
              <a:avLst/>
            </a:prstGeom>
            <a:solidFill>
              <a:srgbClr val="A3B56B"/>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2200" dirty="0">
                  <a:cs typeface="B Titr" pitchFamily="2" charset="-78"/>
                </a:rPr>
                <a:t>فیزیکی و مکانیکی</a:t>
              </a:r>
              <a:endParaRPr lang="en-US" sz="2200" dirty="0">
                <a:cs typeface="B Titr" pitchFamily="2" charset="-78"/>
              </a:endParaRPr>
            </a:p>
          </p:txBody>
        </p:sp>
        <p:sp>
          <p:nvSpPr>
            <p:cNvPr id="7" name="Rounded Rectangle 6"/>
            <p:cNvSpPr/>
            <p:nvPr/>
          </p:nvSpPr>
          <p:spPr>
            <a:xfrm>
              <a:off x="4000475" y="4358182"/>
              <a:ext cx="1214438" cy="42865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fa-IR" sz="2400" dirty="0">
                  <a:cs typeface="B Titr" pitchFamily="2" charset="-78"/>
                </a:rPr>
                <a:t>زراعی</a:t>
              </a:r>
              <a:endParaRPr lang="en-US" sz="2400" dirty="0">
                <a:cs typeface="B Titr" pitchFamily="2" charset="-78"/>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5500688" y="1125538"/>
            <a:ext cx="2786062" cy="446087"/>
          </a:xfrm>
          <a:solidFill>
            <a:srgbClr val="FFFF00"/>
          </a:solidFill>
          <a:ln w="25400">
            <a:solidFill>
              <a:srgbClr val="FF0000">
                <a:alpha val="54000"/>
              </a:srgbClr>
            </a:solidFill>
          </a:ln>
        </p:spPr>
        <p:txBody>
          <a:bodyPr/>
          <a:lstStyle/>
          <a:p>
            <a:pPr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مزایای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grpSp>
        <p:nvGrpSpPr>
          <p:cNvPr id="5123" name="Group 16"/>
          <p:cNvGrpSpPr>
            <a:grpSpLocks/>
          </p:cNvGrpSpPr>
          <p:nvPr/>
        </p:nvGrpSpPr>
        <p:grpSpPr bwMode="auto">
          <a:xfrm>
            <a:off x="428625" y="1844691"/>
            <a:ext cx="7832725" cy="3870325"/>
            <a:chOff x="571472" y="1857364"/>
            <a:chExt cx="7833360" cy="3870960"/>
          </a:xfrm>
        </p:grpSpPr>
        <p:pic>
          <p:nvPicPr>
            <p:cNvPr id="5124" name="Picture 5" descr="Advantages-of-IPM.gif"/>
            <p:cNvPicPr>
              <a:picLocks noChangeAspect="1"/>
            </p:cNvPicPr>
            <p:nvPr/>
          </p:nvPicPr>
          <p:blipFill>
            <a:blip r:embed="rId2" cstate="print"/>
            <a:srcRect/>
            <a:stretch>
              <a:fillRect/>
            </a:stretch>
          </p:blipFill>
          <p:spPr bwMode="auto">
            <a:xfrm>
              <a:off x="571472" y="1857364"/>
              <a:ext cx="7833360" cy="3870960"/>
            </a:xfrm>
            <a:prstGeom prst="rect">
              <a:avLst/>
            </a:prstGeom>
            <a:noFill/>
            <a:ln w="38100">
              <a:solidFill>
                <a:srgbClr val="92D050"/>
              </a:solidFill>
              <a:miter lim="800000"/>
              <a:headEnd/>
              <a:tailEnd/>
            </a:ln>
          </p:spPr>
        </p:pic>
        <p:sp>
          <p:nvSpPr>
            <p:cNvPr id="9" name="Rectangle 8"/>
            <p:cNvSpPr/>
            <p:nvPr/>
          </p:nvSpPr>
          <p:spPr>
            <a:xfrm>
              <a:off x="642916" y="2929102"/>
              <a:ext cx="2571958" cy="64304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کاهش خطر کشاورزان از آلودگی های شیمیایی</a:t>
              </a:r>
              <a:endParaRPr lang="en-US" sz="1600" dirty="0">
                <a:cs typeface="B Mitra" pitchFamily="2" charset="-78"/>
              </a:endParaRPr>
            </a:p>
          </p:txBody>
        </p:sp>
        <p:sp>
          <p:nvSpPr>
            <p:cNvPr id="10" name="Rectangle 9"/>
            <p:cNvSpPr/>
            <p:nvPr/>
          </p:nvSpPr>
          <p:spPr>
            <a:xfrm>
              <a:off x="642916" y="4143739"/>
              <a:ext cx="2571958" cy="64304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کاهش آلودگی محصول از باقیمانده های سموم</a:t>
              </a:r>
              <a:endParaRPr lang="en-US" sz="1600" dirty="0">
                <a:cs typeface="B Mitra" pitchFamily="2" charset="-78"/>
              </a:endParaRPr>
            </a:p>
          </p:txBody>
        </p:sp>
        <p:sp>
          <p:nvSpPr>
            <p:cNvPr id="11" name="Rectangle 10"/>
            <p:cNvSpPr/>
            <p:nvPr/>
          </p:nvSpPr>
          <p:spPr>
            <a:xfrm>
              <a:off x="1285905" y="5001130"/>
              <a:ext cx="2571958" cy="64304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استفاده بهتر از ذخایر طبیعی محیط</a:t>
              </a:r>
              <a:endParaRPr lang="en-US" sz="1600" dirty="0">
                <a:cs typeface="B Mitra" pitchFamily="2" charset="-78"/>
              </a:endParaRPr>
            </a:p>
          </p:txBody>
        </p:sp>
        <p:sp>
          <p:nvSpPr>
            <p:cNvPr id="12" name="Rectangle 11"/>
            <p:cNvSpPr/>
            <p:nvPr/>
          </p:nvSpPr>
          <p:spPr>
            <a:xfrm>
              <a:off x="5553451" y="5001130"/>
              <a:ext cx="2141712" cy="64304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کاهش هزینه های تولید محصول</a:t>
              </a:r>
              <a:endParaRPr lang="en-US" sz="1600" dirty="0">
                <a:cs typeface="B Mitra" pitchFamily="2" charset="-78"/>
              </a:endParaRPr>
            </a:p>
          </p:txBody>
        </p:sp>
        <p:sp>
          <p:nvSpPr>
            <p:cNvPr id="13" name="Rectangle 12"/>
            <p:cNvSpPr/>
            <p:nvPr/>
          </p:nvSpPr>
          <p:spPr>
            <a:xfrm>
              <a:off x="6685431" y="4072289"/>
              <a:ext cx="1714639" cy="64304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کاهش استفاده از سموم شیمیایی</a:t>
              </a:r>
              <a:endParaRPr lang="en-US" sz="1600" dirty="0">
                <a:cs typeface="B Mitra" pitchFamily="2" charset="-78"/>
              </a:endParaRPr>
            </a:p>
          </p:txBody>
        </p:sp>
        <p:sp>
          <p:nvSpPr>
            <p:cNvPr id="14" name="Rectangle 13"/>
            <p:cNvSpPr/>
            <p:nvPr/>
          </p:nvSpPr>
          <p:spPr>
            <a:xfrm>
              <a:off x="6215493" y="2714755"/>
              <a:ext cx="2000412" cy="64304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کاهش آلودگی محیط زیست</a:t>
              </a:r>
              <a:endParaRPr lang="en-US" sz="1600" dirty="0">
                <a:cs typeface="B Mitra" pitchFamily="2" charset="-78"/>
              </a:endParaRPr>
            </a:p>
          </p:txBody>
        </p:sp>
        <p:sp>
          <p:nvSpPr>
            <p:cNvPr id="15" name="Rectangle 14"/>
            <p:cNvSpPr/>
            <p:nvPr/>
          </p:nvSpPr>
          <p:spPr>
            <a:xfrm>
              <a:off x="5429616" y="2112993"/>
              <a:ext cx="1786083" cy="34772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تولید گیاهان سالم تر</a:t>
              </a:r>
              <a:endParaRPr lang="en-US" sz="1600" dirty="0">
                <a:cs typeface="B Mitra" pitchFamily="2" charset="-78"/>
              </a:endParaRPr>
            </a:p>
          </p:txBody>
        </p:sp>
        <p:sp>
          <p:nvSpPr>
            <p:cNvPr id="16" name="Rectangle 15"/>
            <p:cNvSpPr/>
            <p:nvPr/>
          </p:nvSpPr>
          <p:spPr>
            <a:xfrm>
              <a:off x="1571656" y="2012938"/>
              <a:ext cx="2214742" cy="57159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rtl="1">
                <a:defRPr/>
              </a:pPr>
              <a:r>
                <a:rPr lang="fa-IR" sz="1600" dirty="0">
                  <a:cs typeface="B Mitra" pitchFamily="2" charset="-78"/>
                </a:rPr>
                <a:t>کمیت و کیفیت </a:t>
              </a:r>
              <a:r>
                <a:rPr lang="fa-IR" sz="1600" dirty="0" smtClean="0">
                  <a:cs typeface="B Mitra" pitchFamily="2" charset="-78"/>
                </a:rPr>
                <a:t>پایدارتر محصول </a:t>
              </a:r>
              <a:endParaRPr lang="en-US" sz="1600" dirty="0">
                <a:cs typeface="B Mitra" pitchFamily="2" charset="-78"/>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2143108" y="280970"/>
            <a:ext cx="4286279" cy="647700"/>
          </a:xfrm>
          <a:solidFill>
            <a:srgbClr val="FFC000"/>
          </a:solidFill>
          <a:ln w="25400">
            <a:solidFill>
              <a:srgbClr val="00B0F0"/>
            </a:solidFill>
          </a:ln>
        </p:spPr>
        <p:txBody>
          <a:bodyPr/>
          <a:lstStyle/>
          <a:p>
            <a:pPr rtl="1" eaLnBrk="1" hangingPunct="1">
              <a:defRPr/>
            </a:pPr>
            <a:r>
              <a:rPr lang="fa-IR" altLang="en-US" sz="3200" b="1" dirty="0" smtClean="0">
                <a:solidFill>
                  <a:schemeClr val="bg2"/>
                </a:solidFill>
                <a:effectLst>
                  <a:outerShdw blurRad="38100" dist="38100" dir="2700000" algn="tl">
                    <a:srgbClr val="000000">
                      <a:alpha val="43137"/>
                    </a:srgbClr>
                  </a:outerShdw>
                </a:effectLst>
                <a:latin typeface="Times New Roman" pitchFamily="18" charset="0"/>
                <a:cs typeface="B Titr" pitchFamily="2" charset="-78"/>
              </a:rPr>
              <a:t>مدیریت تلفیقی آفات </a:t>
            </a:r>
            <a:r>
              <a:rPr lang="en-US" altLang="en-US" sz="3200" b="1" dirty="0" smtClean="0">
                <a:solidFill>
                  <a:schemeClr val="bg2"/>
                </a:solidFill>
                <a:effectLst>
                  <a:outerShdw blurRad="38100" dist="38100" dir="2700000" algn="tl">
                    <a:srgbClr val="000000">
                      <a:alpha val="43137"/>
                    </a:srgbClr>
                  </a:outerShdw>
                </a:effectLst>
                <a:latin typeface="Times New Roman" pitchFamily="18" charset="0"/>
                <a:cs typeface="B Titr" pitchFamily="2" charset="-78"/>
              </a:rPr>
              <a:t>IPM</a:t>
            </a:r>
            <a:endParaRPr lang="es-ES" altLang="en-US" sz="3200" b="1" dirty="0" smtClean="0">
              <a:solidFill>
                <a:schemeClr val="bg2"/>
              </a:solidFill>
              <a:effectLst>
                <a:outerShdw blurRad="38100" dist="38100" dir="2700000" algn="tl">
                  <a:srgbClr val="000000">
                    <a:alpha val="43137"/>
                  </a:srgbClr>
                </a:outerShdw>
              </a:effectLst>
              <a:latin typeface="Times New Roman" pitchFamily="18" charset="0"/>
              <a:cs typeface="B Titr" pitchFamily="2" charset="-78"/>
            </a:endParaRPr>
          </a:p>
        </p:txBody>
      </p:sp>
      <p:pic>
        <p:nvPicPr>
          <p:cNvPr id="16" name="Picture 15" descr="pestmanagement-28-638.jpg"/>
          <p:cNvPicPr>
            <a:picLocks noChangeAspect="1"/>
          </p:cNvPicPr>
          <p:nvPr/>
        </p:nvPicPr>
        <p:blipFill>
          <a:blip r:embed="rId2" cstate="print"/>
          <a:stretch>
            <a:fillRect/>
          </a:stretch>
        </p:blipFill>
        <p:spPr>
          <a:xfrm>
            <a:off x="6427500" y="1368575"/>
            <a:ext cx="2359342" cy="1771356"/>
          </a:xfrm>
          <a:prstGeom prst="rect">
            <a:avLst/>
          </a:prstGeom>
          <a:ln>
            <a:solidFill>
              <a:srgbClr val="C00000"/>
            </a:solidFill>
          </a:ln>
        </p:spPr>
      </p:pic>
      <p:pic>
        <p:nvPicPr>
          <p:cNvPr id="17" name="Picture 16" descr="chemical-control-insecticides-l.jpg"/>
          <p:cNvPicPr>
            <a:picLocks noChangeAspect="1"/>
          </p:cNvPicPr>
          <p:nvPr/>
        </p:nvPicPr>
        <p:blipFill>
          <a:blip r:embed="rId3" cstate="print"/>
          <a:stretch>
            <a:fillRect/>
          </a:stretch>
        </p:blipFill>
        <p:spPr>
          <a:xfrm>
            <a:off x="6357950" y="4911339"/>
            <a:ext cx="2500330" cy="1875247"/>
          </a:xfrm>
          <a:prstGeom prst="rect">
            <a:avLst/>
          </a:prstGeom>
          <a:ln>
            <a:solidFill>
              <a:srgbClr val="C00000"/>
            </a:solidFill>
          </a:ln>
        </p:spPr>
      </p:pic>
      <p:sp>
        <p:nvSpPr>
          <p:cNvPr id="18" name="TextBox 17"/>
          <p:cNvSpPr txBox="1"/>
          <p:nvPr/>
        </p:nvSpPr>
        <p:spPr>
          <a:xfrm>
            <a:off x="6858016" y="3214711"/>
            <a:ext cx="1428760" cy="1631216"/>
          </a:xfrm>
          <a:prstGeom prst="rect">
            <a:avLst/>
          </a:prstGeom>
          <a:noFill/>
        </p:spPr>
        <p:txBody>
          <a:bodyPr wrap="square" rtlCol="0">
            <a:spAutoFit/>
          </a:bodyPr>
          <a:lstStyle/>
          <a:p>
            <a:pPr algn="r" rtl="1"/>
            <a:r>
              <a:rPr lang="fa-IR" sz="2000" b="1" dirty="0" smtClean="0">
                <a:solidFill>
                  <a:schemeClr val="bg2"/>
                </a:solidFill>
                <a:effectLst>
                  <a:outerShdw blurRad="38100" dist="38100" dir="2700000" algn="tl">
                    <a:srgbClr val="000000">
                      <a:alpha val="43137"/>
                    </a:srgbClr>
                  </a:outerShdw>
                </a:effectLst>
                <a:cs typeface="B Tabassom" pitchFamily="2" charset="-78"/>
              </a:rPr>
              <a:t>کنترل بیولوژیکی</a:t>
            </a:r>
          </a:p>
          <a:p>
            <a:pPr algn="r" rtl="1"/>
            <a:r>
              <a:rPr lang="fa-IR" sz="2000" b="1" dirty="0" smtClean="0">
                <a:solidFill>
                  <a:schemeClr val="bg2"/>
                </a:solidFill>
                <a:effectLst>
                  <a:outerShdw blurRad="38100" dist="38100" dir="2700000" algn="tl">
                    <a:srgbClr val="000000">
                      <a:alpha val="43137"/>
                    </a:srgbClr>
                  </a:outerShdw>
                </a:effectLst>
                <a:cs typeface="B Tabassom" pitchFamily="2" charset="-78"/>
              </a:rPr>
              <a:t>کنترل زراعی</a:t>
            </a:r>
          </a:p>
          <a:p>
            <a:pPr algn="r" rtl="1"/>
            <a:r>
              <a:rPr lang="fa-IR" sz="2000" b="1" dirty="0" smtClean="0">
                <a:solidFill>
                  <a:schemeClr val="bg2"/>
                </a:solidFill>
                <a:effectLst>
                  <a:outerShdw blurRad="38100" dist="38100" dir="2700000" algn="tl">
                    <a:srgbClr val="000000">
                      <a:alpha val="43137"/>
                    </a:srgbClr>
                  </a:outerShdw>
                </a:effectLst>
                <a:cs typeface="B Tabassom" pitchFamily="2" charset="-78"/>
              </a:rPr>
              <a:t>کنترل فیزیکی</a:t>
            </a:r>
          </a:p>
          <a:p>
            <a:pPr algn="r" rtl="1"/>
            <a:r>
              <a:rPr lang="fa-IR" sz="2000" b="1" dirty="0" smtClean="0">
                <a:solidFill>
                  <a:schemeClr val="bg2"/>
                </a:solidFill>
                <a:effectLst>
                  <a:outerShdw blurRad="38100" dist="38100" dir="2700000" algn="tl">
                    <a:srgbClr val="000000">
                      <a:alpha val="43137"/>
                    </a:srgbClr>
                  </a:outerShdw>
                </a:effectLst>
                <a:cs typeface="B Tabassom" pitchFamily="2" charset="-78"/>
              </a:rPr>
              <a:t>کنترل مکانیکی </a:t>
            </a:r>
          </a:p>
          <a:p>
            <a:pPr algn="r" rtl="1"/>
            <a:r>
              <a:rPr lang="fa-IR" sz="2000" b="1" dirty="0" smtClean="0">
                <a:solidFill>
                  <a:schemeClr val="bg2"/>
                </a:solidFill>
                <a:effectLst>
                  <a:outerShdw blurRad="38100" dist="38100" dir="2700000" algn="tl">
                    <a:srgbClr val="000000">
                      <a:alpha val="43137"/>
                    </a:srgbClr>
                  </a:outerShdw>
                </a:effectLst>
                <a:cs typeface="B Tabassom" pitchFamily="2" charset="-78"/>
              </a:rPr>
              <a:t>کنترل شیمیایی</a:t>
            </a:r>
            <a:endParaRPr lang="en-US" sz="2000" b="1" dirty="0">
              <a:solidFill>
                <a:schemeClr val="bg2"/>
              </a:solidFill>
              <a:effectLst>
                <a:outerShdw blurRad="38100" dist="38100" dir="2700000" algn="tl">
                  <a:srgbClr val="000000">
                    <a:alpha val="43137"/>
                  </a:srgbClr>
                </a:outerShdw>
              </a:effectLst>
              <a:cs typeface="B Tabassom" pitchFamily="2" charset="-78"/>
            </a:endParaRPr>
          </a:p>
        </p:txBody>
      </p:sp>
      <p:pic>
        <p:nvPicPr>
          <p:cNvPr id="19" name="Picture 18" descr="EIL-and-ET-graph_0.gif"/>
          <p:cNvPicPr>
            <a:picLocks noChangeAspect="1"/>
          </p:cNvPicPr>
          <p:nvPr/>
        </p:nvPicPr>
        <p:blipFill>
          <a:blip r:embed="rId4" cstate="print"/>
          <a:stretch>
            <a:fillRect/>
          </a:stretch>
        </p:blipFill>
        <p:spPr>
          <a:xfrm>
            <a:off x="2340332" y="3071835"/>
            <a:ext cx="2857520" cy="2143140"/>
          </a:xfrm>
          <a:prstGeom prst="rect">
            <a:avLst/>
          </a:prstGeom>
          <a:ln>
            <a:solidFill>
              <a:srgbClr val="C00000"/>
            </a:solidFill>
          </a:ln>
        </p:spPr>
      </p:pic>
      <p:pic>
        <p:nvPicPr>
          <p:cNvPr id="20" name="Picture 19" descr="Figure-1-Helicoverpa-armigera-life-cycle.png"/>
          <p:cNvPicPr>
            <a:picLocks noChangeAspect="1"/>
          </p:cNvPicPr>
          <p:nvPr/>
        </p:nvPicPr>
        <p:blipFill>
          <a:blip r:embed="rId5" cstate="print"/>
          <a:stretch>
            <a:fillRect/>
          </a:stretch>
        </p:blipFill>
        <p:spPr>
          <a:xfrm>
            <a:off x="482944" y="1214447"/>
            <a:ext cx="1624367" cy="1458276"/>
          </a:xfrm>
          <a:prstGeom prst="rect">
            <a:avLst/>
          </a:prstGeom>
          <a:ln>
            <a:solidFill>
              <a:srgbClr val="C00000"/>
            </a:solidFill>
          </a:ln>
        </p:spPr>
      </p:pic>
      <p:sp>
        <p:nvSpPr>
          <p:cNvPr id="21" name="Curved Right Arrow 20"/>
          <p:cNvSpPr/>
          <p:nvPr/>
        </p:nvSpPr>
        <p:spPr>
          <a:xfrm rot="19830408">
            <a:off x="1315310" y="2860846"/>
            <a:ext cx="642942" cy="1285884"/>
          </a:xfrm>
          <a:prstGeom prst="curvedRightArrow">
            <a:avLst>
              <a:gd name="adj1" fmla="val 25000"/>
              <a:gd name="adj2" fmla="val 79860"/>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wn Arrow 22"/>
          <p:cNvSpPr/>
          <p:nvPr/>
        </p:nvSpPr>
        <p:spPr>
          <a:xfrm rot="2697112">
            <a:off x="5515171" y="2491988"/>
            <a:ext cx="534986" cy="12464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8160657">
            <a:off x="5468727" y="4505948"/>
            <a:ext cx="556462" cy="122156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fa-IR" b="1" dirty="0" smtClean="0">
                <a:solidFill>
                  <a:schemeClr val="bg1"/>
                </a:solidFill>
              </a:rPr>
              <a:t>روش‌های به زراعی:</a:t>
            </a:r>
            <a:endParaRPr lang="fa-IR" dirty="0" smtClean="0">
              <a:solidFill>
                <a:schemeClr val="bg1"/>
              </a:solidFill>
            </a:endParaRPr>
          </a:p>
        </p:txBody>
      </p:sp>
      <p:sp>
        <p:nvSpPr>
          <p:cNvPr id="11267" name="Content Placeholder 2"/>
          <p:cNvSpPr>
            <a:spLocks noGrp="1"/>
          </p:cNvSpPr>
          <p:nvPr>
            <p:ph idx="1"/>
          </p:nvPr>
        </p:nvSpPr>
        <p:spPr>
          <a:solidFill>
            <a:srgbClr val="002060"/>
          </a:solidFill>
        </p:spPr>
        <p:txBody>
          <a:bodyPr/>
          <a:lstStyle/>
          <a:p>
            <a:pPr algn="r" rtl="1" eaLnBrk="1" hangingPunct="1">
              <a:buFont typeface="Arial" pitchFamily="34" charset="0"/>
              <a:buNone/>
            </a:pPr>
            <a:r>
              <a:rPr lang="fa-IR" sz="2000" b="1" dirty="0" smtClean="0">
                <a:solidFill>
                  <a:srgbClr val="FFFF00"/>
                </a:solidFill>
              </a:rPr>
              <a:t>قبل از حضور عامل خسارت یا فعال شدن آن اجرا می شود.</a:t>
            </a:r>
          </a:p>
          <a:p>
            <a:pPr algn="r" rtl="1" eaLnBrk="1" hangingPunct="1"/>
            <a:r>
              <a:rPr lang="fa-IR" sz="2000" b="1" dirty="0" smtClean="0">
                <a:solidFill>
                  <a:srgbClr val="FFFF00"/>
                </a:solidFill>
              </a:rPr>
              <a:t> تناوب موثر روی عوامل با دامنه محدود، قدرت جابجایی محدود، عامل بدون میزبان مدت زیادی زنده نماند. </a:t>
            </a:r>
          </a:p>
          <a:p>
            <a:pPr algn="r" rtl="1" eaLnBrk="1" hangingPunct="1"/>
            <a:r>
              <a:rPr lang="fa-IR" sz="2000" b="1" dirty="0" smtClean="0">
                <a:solidFill>
                  <a:srgbClr val="FFFF00"/>
                </a:solidFill>
              </a:rPr>
              <a:t>شخم: دفن اندام مقاوم قارچی سفیدک سطحی.</a:t>
            </a:r>
          </a:p>
          <a:p>
            <a:pPr algn="r" rtl="1" eaLnBrk="1" hangingPunct="1"/>
            <a:r>
              <a:rPr lang="fa-IR" sz="2000" b="1" dirty="0" smtClean="0">
                <a:solidFill>
                  <a:srgbClr val="FFFF00"/>
                </a:solidFill>
              </a:rPr>
              <a:t>اصلاح تاریخ کاشت: کاشت زودهنگام بهاره، پاییزه یا زمستانه چغندر علیه ....</a:t>
            </a:r>
          </a:p>
          <a:p>
            <a:pPr algn="r" rtl="1" eaLnBrk="1" hangingPunct="1"/>
            <a:r>
              <a:rPr lang="fa-IR" sz="2000" b="1" dirty="0" smtClean="0">
                <a:solidFill>
                  <a:srgbClr val="FFFF00"/>
                </a:solidFill>
              </a:rPr>
              <a:t>ارقام مقاوم و متحمل: چغندرقند، گندم، ...</a:t>
            </a:r>
          </a:p>
          <a:p>
            <a:pPr algn="r" rtl="1" eaLnBrk="1" hangingPunct="1"/>
            <a:r>
              <a:rPr lang="fa-IR" sz="2000" b="1" dirty="0" smtClean="0">
                <a:solidFill>
                  <a:srgbClr val="FFFF00"/>
                </a:solidFill>
              </a:rPr>
              <a:t>کوددهی مناسب: سولفات آمونیوم بجای نیترات و عناصر </a:t>
            </a:r>
            <a:r>
              <a:rPr lang="en-US" sz="2000" b="1" dirty="0" smtClean="0">
                <a:solidFill>
                  <a:srgbClr val="FFFF00"/>
                </a:solidFill>
                <a:cs typeface="Arial" pitchFamily="34" charset="0"/>
              </a:rPr>
              <a:t>Ca </a:t>
            </a:r>
            <a:r>
              <a:rPr lang="fa-IR" sz="2000" b="1" dirty="0" smtClean="0">
                <a:solidFill>
                  <a:srgbClr val="FFFF00"/>
                </a:solidFill>
              </a:rPr>
              <a:t> و پتاس</a:t>
            </a:r>
          </a:p>
          <a:p>
            <a:pPr algn="r" rtl="1" eaLnBrk="1" hangingPunct="1"/>
            <a:r>
              <a:rPr lang="fa-IR" sz="2000" b="1" dirty="0" smtClean="0">
                <a:solidFill>
                  <a:srgbClr val="FFFF00"/>
                </a:solidFill>
              </a:rPr>
              <a:t>الگوی کاشت ردیفی با اصلاح تهویه بی</a:t>
            </a:r>
            <a:r>
              <a:rPr lang="fa-IR" sz="2000" b="1" dirty="0">
                <a:solidFill>
                  <a:srgbClr val="FFFF00"/>
                </a:solidFill>
              </a:rPr>
              <a:t>ن</a:t>
            </a:r>
            <a:r>
              <a:rPr lang="fa-IR" sz="2000" b="1" dirty="0" smtClean="0">
                <a:solidFill>
                  <a:srgbClr val="FFFF00"/>
                </a:solidFill>
              </a:rPr>
              <a:t> بوته ها</a:t>
            </a:r>
          </a:p>
          <a:p>
            <a:pPr algn="r" rtl="1" eaLnBrk="1" hangingPunct="1"/>
            <a:r>
              <a:rPr lang="fa-IR" sz="2000" b="1" dirty="0" smtClean="0">
                <a:solidFill>
                  <a:srgbClr val="FFFF00"/>
                </a:solidFill>
              </a:rPr>
              <a:t>کاشت تنوع گونه ای زراعی که باعث عدم تکثیر یک عامل وابسته به گونه و فرم اختصاصی</a:t>
            </a:r>
          </a:p>
          <a:p>
            <a:pPr algn="r" rtl="1" eaLnBrk="1" hangingPunct="1"/>
            <a:r>
              <a:rPr lang="fa-IR" sz="2000" b="1" dirty="0" smtClean="0">
                <a:solidFill>
                  <a:srgbClr val="FFFF00"/>
                </a:solidFill>
              </a:rPr>
              <a:t>وجین علف های هرز در ویروس ها </a:t>
            </a:r>
          </a:p>
          <a:p>
            <a:pPr algn="r" rtl="1" eaLnBrk="1" hangingPunct="1"/>
            <a:endParaRPr lang="fa-IR" sz="2000" b="1" dirty="0" smtClean="0">
              <a:solidFill>
                <a:srgbClr val="FFFF00"/>
              </a:solidFill>
            </a:endParaRPr>
          </a:p>
          <a:p>
            <a:pPr algn="r" rtl="1" eaLnBrk="1" hangingPunct="1"/>
            <a:endParaRPr lang="fa-IR" sz="2000" dirty="0" smtClean="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085184"/>
            <a:ext cx="2762250" cy="16573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5" y="5209460"/>
            <a:ext cx="2376264" cy="15330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a-IR" smtClean="0">
                <a:solidFill>
                  <a:srgbClr val="FF0000"/>
                </a:solidFill>
              </a:rPr>
              <a:t>مبارزه مکانیکی:</a:t>
            </a:r>
          </a:p>
        </p:txBody>
      </p:sp>
      <p:sp>
        <p:nvSpPr>
          <p:cNvPr id="12291" name="Content Placeholder 2"/>
          <p:cNvSpPr>
            <a:spLocks noGrp="1"/>
          </p:cNvSpPr>
          <p:nvPr>
            <p:ph idx="1"/>
          </p:nvPr>
        </p:nvSpPr>
        <p:spPr>
          <a:xfrm>
            <a:off x="179512" y="1628775"/>
            <a:ext cx="8589838" cy="5229225"/>
          </a:xfrm>
          <a:solidFill>
            <a:srgbClr val="002060"/>
          </a:solidFill>
        </p:spPr>
        <p:txBody>
          <a:bodyPr/>
          <a:lstStyle/>
          <a:p>
            <a:pPr algn="r" rtl="1" eaLnBrk="1" hangingPunct="1"/>
            <a:r>
              <a:rPr lang="fa-IR" dirty="0" smtClean="0">
                <a:solidFill>
                  <a:srgbClr val="FFFF00"/>
                </a:solidFill>
              </a:rPr>
              <a:t>نصب تله های رنگی </a:t>
            </a:r>
          </a:p>
          <a:p>
            <a:pPr algn="r" rtl="1" eaLnBrk="1" hangingPunct="1"/>
            <a:r>
              <a:rPr lang="fa-IR" dirty="0" smtClean="0">
                <a:solidFill>
                  <a:srgbClr val="FFFF00"/>
                </a:solidFill>
              </a:rPr>
              <a:t>هرس بهاره و تابستانه اندام های آلوده و هرس زمستانه</a:t>
            </a:r>
          </a:p>
          <a:p>
            <a:pPr algn="r" rtl="1" eaLnBrk="1" hangingPunct="1">
              <a:buFont typeface="Arial" pitchFamily="34" charset="0"/>
              <a:buNone/>
            </a:pPr>
            <a:endParaRPr lang="fa-IR" b="1" dirty="0" smtClean="0">
              <a:solidFill>
                <a:srgbClr val="FFFF00"/>
              </a:solidFill>
            </a:endParaRPr>
          </a:p>
          <a:p>
            <a:pPr algn="r" rtl="1" eaLnBrk="1" hangingPunct="1"/>
            <a:endParaRPr lang="fa-IR" dirty="0" smtClean="0">
              <a:solidFill>
                <a:srgbClr val="FFFF00"/>
              </a:solidFill>
            </a:endParaRPr>
          </a:p>
          <a:p>
            <a:pPr algn="r" rtl="1" eaLnBrk="1" hangingPunct="1"/>
            <a:r>
              <a:rPr lang="fa-IR" dirty="0" smtClean="0">
                <a:solidFill>
                  <a:srgbClr val="FFFF00"/>
                </a:solidFill>
              </a:rPr>
              <a:t>حذف مکانیکی علف های هرز میزبان ویروسها</a:t>
            </a:r>
          </a:p>
          <a:p>
            <a:pPr algn="r" rtl="1" eaLnBrk="1" hangingPunct="1"/>
            <a:endParaRPr lang="fa-IR" dirty="0" smtClean="0">
              <a:solidFill>
                <a:srgbClr val="FFFF00"/>
              </a:solidFill>
            </a:endParaRPr>
          </a:p>
          <a:p>
            <a:pPr algn="r" rtl="1" eaLnBrk="1" hangingPunct="1"/>
            <a:endParaRPr lang="fa-IR" dirty="0" smtClean="0">
              <a:solidFill>
                <a:srgbClr val="FFFF00"/>
              </a:solidFill>
            </a:endParaRPr>
          </a:p>
          <a:p>
            <a:pPr algn="r" rtl="1" eaLnBrk="1" hangingPunct="1"/>
            <a:endParaRPr lang="fa-IR" dirty="0" smtClean="0">
              <a:solidFill>
                <a:srgbClr val="FFFF00"/>
              </a:solidFill>
            </a:endParaRPr>
          </a:p>
        </p:txBody>
      </p:sp>
      <p:pic>
        <p:nvPicPr>
          <p:cNvPr id="12292" name="Picture 5" descr="C:\Users\m.salati\Desktop\download.jpg"/>
          <p:cNvPicPr>
            <a:picLocks noChangeAspect="1" noChangeArrowheads="1"/>
          </p:cNvPicPr>
          <p:nvPr/>
        </p:nvPicPr>
        <p:blipFill>
          <a:blip r:embed="rId2" cstate="print"/>
          <a:srcRect/>
          <a:stretch>
            <a:fillRect/>
          </a:stretch>
        </p:blipFill>
        <p:spPr bwMode="auto">
          <a:xfrm>
            <a:off x="683568" y="2708920"/>
            <a:ext cx="2443163" cy="1368425"/>
          </a:xfrm>
          <a:prstGeom prst="rect">
            <a:avLst/>
          </a:prstGeom>
          <a:noFill/>
          <a:ln w="9525">
            <a:noFill/>
            <a:miter lim="800000"/>
            <a:headEnd/>
            <a:tailEnd/>
          </a:ln>
        </p:spPr>
      </p:pic>
      <p:pic>
        <p:nvPicPr>
          <p:cNvPr id="12293" name="Picture 4" descr="C:\Users\m.salati\Desktop\download (2).jpg"/>
          <p:cNvPicPr>
            <a:picLocks noChangeAspect="1" noChangeArrowheads="1"/>
          </p:cNvPicPr>
          <p:nvPr/>
        </p:nvPicPr>
        <p:blipFill>
          <a:blip r:embed="rId3" cstate="print"/>
          <a:srcRect/>
          <a:stretch>
            <a:fillRect/>
          </a:stretch>
        </p:blipFill>
        <p:spPr bwMode="auto">
          <a:xfrm>
            <a:off x="939259" y="4885163"/>
            <a:ext cx="2323054" cy="1296588"/>
          </a:xfrm>
          <a:prstGeom prst="rect">
            <a:avLst/>
          </a:prstGeom>
          <a:noFill/>
          <a:ln w="9525">
            <a:noFill/>
            <a:miter lim="800000"/>
            <a:headEnd/>
            <a:tailEnd/>
          </a:ln>
        </p:spPr>
      </p:pic>
      <p:sp>
        <p:nvSpPr>
          <p:cNvPr id="12294" name="TextBox 7"/>
          <p:cNvSpPr txBox="1">
            <a:spLocks noChangeArrowheads="1"/>
          </p:cNvSpPr>
          <p:nvPr/>
        </p:nvSpPr>
        <p:spPr bwMode="auto">
          <a:xfrm>
            <a:off x="1691332" y="6165304"/>
            <a:ext cx="1152525" cy="369887"/>
          </a:xfrm>
          <a:prstGeom prst="rect">
            <a:avLst/>
          </a:prstGeom>
          <a:noFill/>
          <a:ln w="9525">
            <a:noFill/>
            <a:miter lim="800000"/>
            <a:headEnd/>
            <a:tailEnd/>
          </a:ln>
        </p:spPr>
        <p:txBody>
          <a:bodyPr>
            <a:spAutoFit/>
          </a:bodyPr>
          <a:lstStyle/>
          <a:p>
            <a:r>
              <a:rPr lang="fa-IR" dirty="0"/>
              <a:t>پنیرک</a:t>
            </a:r>
          </a:p>
        </p:txBody>
      </p:sp>
      <p:pic>
        <p:nvPicPr>
          <p:cNvPr id="12295" name="Picture 5" descr="C:\Users\m.salati\Desktop\download (3).jpg"/>
          <p:cNvPicPr>
            <a:picLocks noChangeAspect="1" noChangeArrowheads="1"/>
          </p:cNvPicPr>
          <p:nvPr/>
        </p:nvPicPr>
        <p:blipFill>
          <a:blip r:embed="rId4" cstate="print"/>
          <a:srcRect/>
          <a:stretch>
            <a:fillRect/>
          </a:stretch>
        </p:blipFill>
        <p:spPr bwMode="auto">
          <a:xfrm>
            <a:off x="3730211" y="4584438"/>
            <a:ext cx="1937164" cy="1551275"/>
          </a:xfrm>
          <a:prstGeom prst="rect">
            <a:avLst/>
          </a:prstGeom>
          <a:noFill/>
          <a:ln w="9525">
            <a:noFill/>
            <a:miter lim="800000"/>
            <a:headEnd/>
            <a:tailEnd/>
          </a:ln>
        </p:spPr>
      </p:pic>
      <p:sp>
        <p:nvSpPr>
          <p:cNvPr id="12296" name="TextBox 10"/>
          <p:cNvSpPr txBox="1">
            <a:spLocks noChangeArrowheads="1"/>
          </p:cNvSpPr>
          <p:nvPr/>
        </p:nvSpPr>
        <p:spPr bwMode="auto">
          <a:xfrm>
            <a:off x="4499619" y="6174829"/>
            <a:ext cx="1152525" cy="369887"/>
          </a:xfrm>
          <a:prstGeom prst="rect">
            <a:avLst/>
          </a:prstGeom>
          <a:noFill/>
          <a:ln w="9525">
            <a:noFill/>
            <a:miter lim="800000"/>
            <a:headEnd/>
            <a:tailEnd/>
          </a:ln>
        </p:spPr>
        <p:txBody>
          <a:bodyPr>
            <a:spAutoFit/>
          </a:bodyPr>
          <a:lstStyle/>
          <a:p>
            <a:r>
              <a:rPr lang="fa-IR"/>
              <a:t>سلمه</a:t>
            </a:r>
          </a:p>
        </p:txBody>
      </p:sp>
      <p:pic>
        <p:nvPicPr>
          <p:cNvPr id="12297" name="Picture 6" descr="C:\Users\m.salati\Desktop\download (4).jpg"/>
          <p:cNvPicPr>
            <a:picLocks noChangeAspect="1" noChangeArrowheads="1"/>
          </p:cNvPicPr>
          <p:nvPr/>
        </p:nvPicPr>
        <p:blipFill>
          <a:blip r:embed="rId5" cstate="print"/>
          <a:srcRect/>
          <a:stretch>
            <a:fillRect/>
          </a:stretch>
        </p:blipFill>
        <p:spPr bwMode="auto">
          <a:xfrm>
            <a:off x="6869766" y="4581847"/>
            <a:ext cx="1101071" cy="1655465"/>
          </a:xfrm>
          <a:prstGeom prst="rect">
            <a:avLst/>
          </a:prstGeom>
          <a:noFill/>
          <a:ln w="9525">
            <a:noFill/>
            <a:miter lim="800000"/>
            <a:headEnd/>
            <a:tailEnd/>
          </a:ln>
        </p:spPr>
      </p:pic>
      <p:sp>
        <p:nvSpPr>
          <p:cNvPr id="12298" name="TextBox 13"/>
          <p:cNvSpPr txBox="1">
            <a:spLocks noChangeArrowheads="1"/>
          </p:cNvSpPr>
          <p:nvPr/>
        </p:nvSpPr>
        <p:spPr bwMode="auto">
          <a:xfrm>
            <a:off x="7307907" y="6174829"/>
            <a:ext cx="1152525" cy="369887"/>
          </a:xfrm>
          <a:prstGeom prst="rect">
            <a:avLst/>
          </a:prstGeom>
          <a:noFill/>
          <a:ln w="9525">
            <a:noFill/>
            <a:miter lim="800000"/>
            <a:headEnd/>
            <a:tailEnd/>
          </a:ln>
        </p:spPr>
        <p:txBody>
          <a:bodyPr>
            <a:spAutoFit/>
          </a:bodyPr>
          <a:lstStyle/>
          <a:p>
            <a:r>
              <a:rPr lang="fa-IR"/>
              <a:t>رز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4286248" y="1071546"/>
            <a:ext cx="2928937" cy="647700"/>
          </a:xfrm>
        </p:spPr>
        <p:txBody>
          <a:bodyPr/>
          <a:lstStyle/>
          <a:p>
            <a:pPr algn="r" eaLnBrk="1" hangingPunct="1">
              <a:defRPr/>
            </a:pPr>
            <a:r>
              <a:rPr lang="en-US" altLang="en-US" b="1" dirty="0" smtClean="0">
                <a:solidFill>
                  <a:schemeClr val="bg2"/>
                </a:solidFill>
                <a:effectLst>
                  <a:outerShdw blurRad="38100" dist="38100" dir="2700000" algn="tl">
                    <a:srgbClr val="000000">
                      <a:alpha val="43137"/>
                    </a:srgbClr>
                  </a:outerShdw>
                </a:effectLst>
                <a:cs typeface="B Titr" pitchFamily="2" charset="-78"/>
              </a:rPr>
              <a:t> </a:t>
            </a:r>
            <a:r>
              <a:rPr lang="fa-IR" altLang="en-US" b="1" dirty="0" smtClean="0">
                <a:solidFill>
                  <a:schemeClr val="bg2"/>
                </a:solidFill>
                <a:effectLst>
                  <a:outerShdw blurRad="38100" dist="38100" dir="2700000" algn="tl">
                    <a:srgbClr val="000000">
                      <a:alpha val="43137"/>
                    </a:srgbClr>
                  </a:outerShdw>
                </a:effectLst>
                <a:cs typeface="B Titr" pitchFamily="2" charset="-78"/>
              </a:rPr>
              <a:t>چیست؟</a:t>
            </a:r>
            <a:r>
              <a:rPr lang="en-US" altLang="en-US" b="1" dirty="0" smtClean="0">
                <a:solidFill>
                  <a:schemeClr val="bg2"/>
                </a:solidFill>
                <a:effectLst>
                  <a:outerShdw blurRad="38100" dist="38100" dir="2700000" algn="tl">
                    <a:srgbClr val="000000">
                      <a:alpha val="43137"/>
                    </a:srgbClr>
                  </a:outerShdw>
                </a:effectLst>
                <a:cs typeface="B Titr" pitchFamily="2" charset="-78"/>
              </a:rPr>
              <a:t> </a:t>
            </a:r>
            <a:r>
              <a:rPr lang="fa-IR" altLang="en-US" b="1" dirty="0" smtClean="0">
                <a:solidFill>
                  <a:schemeClr val="bg2"/>
                </a:solidFill>
                <a:effectLst>
                  <a:outerShdw blurRad="38100" dist="38100" dir="2700000" algn="tl">
                    <a:srgbClr val="000000">
                      <a:alpha val="43137"/>
                    </a:srgbClr>
                  </a:outerShdw>
                </a:effectLst>
                <a:cs typeface="B Titr" pitchFamily="2" charset="-78"/>
              </a:rPr>
              <a:t>آفت</a:t>
            </a:r>
            <a:endParaRPr lang="es-ES" altLang="en-US"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5" name="TextBox 4"/>
          <p:cNvSpPr txBox="1"/>
          <p:nvPr/>
        </p:nvSpPr>
        <p:spPr>
          <a:xfrm>
            <a:off x="1214438" y="500063"/>
            <a:ext cx="1143000" cy="369887"/>
          </a:xfrm>
          <a:prstGeom prst="rect">
            <a:avLst/>
          </a:prstGeom>
          <a:solidFill>
            <a:srgbClr val="FFFF00"/>
          </a:solidFill>
          <a:ln w="25400">
            <a:solidFill>
              <a:srgbClr val="C00000"/>
            </a:solidFill>
          </a:ln>
        </p:spPr>
        <p:txBody>
          <a:bodyPr>
            <a:spAutoFit/>
          </a:bodyPr>
          <a:lstStyle/>
          <a:p>
            <a:pPr algn="r" rtl="1">
              <a:defRPr/>
            </a:pPr>
            <a:r>
              <a:rPr lang="fa-IR" b="1" dirty="0">
                <a:solidFill>
                  <a:schemeClr val="bg2"/>
                </a:solidFill>
                <a:effectLst>
                  <a:outerShdw blurRad="38100" dist="38100" dir="2700000" algn="tl">
                    <a:srgbClr val="000000">
                      <a:alpha val="43137"/>
                    </a:srgbClr>
                  </a:outerShdw>
                </a:effectLst>
                <a:cs typeface="B Yekan" pitchFamily="2" charset="-78"/>
              </a:rPr>
              <a:t>عوامل زنده </a:t>
            </a:r>
            <a:endParaRPr lang="en-US" b="1" dirty="0">
              <a:solidFill>
                <a:schemeClr val="bg2"/>
              </a:solidFill>
              <a:effectLst>
                <a:outerShdw blurRad="38100" dist="38100" dir="2700000" algn="tl">
                  <a:srgbClr val="000000">
                    <a:alpha val="43137"/>
                  </a:srgbClr>
                </a:outerShdw>
              </a:effectLst>
              <a:cs typeface="B Yekan" pitchFamily="2" charset="-78"/>
            </a:endParaRPr>
          </a:p>
        </p:txBody>
      </p:sp>
      <p:sp>
        <p:nvSpPr>
          <p:cNvPr id="6" name="TextBox 5"/>
          <p:cNvSpPr txBox="1"/>
          <p:nvPr/>
        </p:nvSpPr>
        <p:spPr>
          <a:xfrm>
            <a:off x="6858000" y="2130425"/>
            <a:ext cx="1428750" cy="369888"/>
          </a:xfrm>
          <a:prstGeom prst="rect">
            <a:avLst/>
          </a:prstGeom>
          <a:solidFill>
            <a:srgbClr val="FFFF00"/>
          </a:solidFill>
          <a:ln w="25400">
            <a:solidFill>
              <a:srgbClr val="C00000"/>
            </a:solidFill>
          </a:ln>
        </p:spPr>
        <p:txBody>
          <a:bodyPr>
            <a:spAutoFit/>
          </a:bodyPr>
          <a:lstStyle/>
          <a:p>
            <a:pPr algn="r" rtl="1">
              <a:defRPr/>
            </a:pPr>
            <a:r>
              <a:rPr lang="fa-IR" b="1" dirty="0">
                <a:solidFill>
                  <a:schemeClr val="bg2"/>
                </a:solidFill>
                <a:effectLst>
                  <a:outerShdw blurRad="38100" dist="38100" dir="2700000" algn="tl">
                    <a:srgbClr val="000000">
                      <a:alpha val="43137"/>
                    </a:srgbClr>
                  </a:outerShdw>
                </a:effectLst>
                <a:cs typeface="B Yekan" pitchFamily="2" charset="-78"/>
              </a:rPr>
              <a:t>عوامل غیرزنده</a:t>
            </a:r>
            <a:endParaRPr lang="en-US" b="1" dirty="0">
              <a:solidFill>
                <a:schemeClr val="bg2"/>
              </a:solidFill>
              <a:effectLst>
                <a:outerShdw blurRad="38100" dist="38100" dir="2700000" algn="tl">
                  <a:srgbClr val="000000">
                    <a:alpha val="43137"/>
                  </a:srgbClr>
                </a:outerShdw>
              </a:effectLst>
              <a:cs typeface="B Yekan" pitchFamily="2" charset="-78"/>
            </a:endParaRPr>
          </a:p>
        </p:txBody>
      </p:sp>
      <p:pic>
        <p:nvPicPr>
          <p:cNvPr id="3080" name="Picture 9" descr="5AUp007_Bemi-arge_USA_SBauer1_forestryimages-org_MX.jpg"/>
          <p:cNvPicPr>
            <a:picLocks noChangeAspect="1"/>
          </p:cNvPicPr>
          <p:nvPr/>
        </p:nvPicPr>
        <p:blipFill>
          <a:blip r:embed="rId2" cstate="print"/>
          <a:srcRect/>
          <a:stretch>
            <a:fillRect/>
          </a:stretch>
        </p:blipFill>
        <p:spPr bwMode="auto">
          <a:xfrm>
            <a:off x="141734" y="4421857"/>
            <a:ext cx="1643063" cy="1095375"/>
          </a:xfrm>
          <a:prstGeom prst="rect">
            <a:avLst/>
          </a:prstGeom>
          <a:noFill/>
          <a:ln w="9525">
            <a:noFill/>
            <a:miter lim="800000"/>
            <a:headEnd/>
            <a:tailEnd/>
          </a:ln>
        </p:spPr>
      </p:pic>
      <p:pic>
        <p:nvPicPr>
          <p:cNvPr id="3081" name="Picture 10" descr="511513_eTdCsQId.jpg"/>
          <p:cNvPicPr>
            <a:picLocks noChangeAspect="1"/>
          </p:cNvPicPr>
          <p:nvPr/>
        </p:nvPicPr>
        <p:blipFill>
          <a:blip r:embed="rId3" cstate="print"/>
          <a:srcRect/>
          <a:stretch>
            <a:fillRect/>
          </a:stretch>
        </p:blipFill>
        <p:spPr bwMode="auto">
          <a:xfrm>
            <a:off x="119484" y="1277442"/>
            <a:ext cx="1500188" cy="1287462"/>
          </a:xfrm>
          <a:prstGeom prst="rect">
            <a:avLst/>
          </a:prstGeom>
          <a:noFill/>
          <a:ln w="9525">
            <a:noFill/>
            <a:miter lim="800000"/>
            <a:headEnd/>
            <a:tailEnd/>
          </a:ln>
        </p:spPr>
      </p:pic>
      <p:pic>
        <p:nvPicPr>
          <p:cNvPr id="3082" name="Picture 11" descr="135041.jpg"/>
          <p:cNvPicPr>
            <a:picLocks noChangeAspect="1"/>
          </p:cNvPicPr>
          <p:nvPr/>
        </p:nvPicPr>
        <p:blipFill>
          <a:blip r:embed="rId4" cstate="print"/>
          <a:srcRect/>
          <a:stretch>
            <a:fillRect/>
          </a:stretch>
        </p:blipFill>
        <p:spPr bwMode="auto">
          <a:xfrm>
            <a:off x="107504" y="2553072"/>
            <a:ext cx="1500188" cy="1874837"/>
          </a:xfrm>
          <a:prstGeom prst="rect">
            <a:avLst/>
          </a:prstGeom>
          <a:noFill/>
          <a:ln w="9525">
            <a:noFill/>
            <a:miter lim="800000"/>
            <a:headEnd/>
            <a:tailEnd/>
          </a:ln>
        </p:spPr>
      </p:pic>
      <p:pic>
        <p:nvPicPr>
          <p:cNvPr id="3083" name="Picture 12" descr="The-most-important-broadleaf-weeds-in-wheat-fields.jpg"/>
          <p:cNvPicPr>
            <a:picLocks noChangeAspect="1"/>
          </p:cNvPicPr>
          <p:nvPr/>
        </p:nvPicPr>
        <p:blipFill>
          <a:blip r:embed="rId5" cstate="print"/>
          <a:srcRect/>
          <a:stretch>
            <a:fillRect/>
          </a:stretch>
        </p:blipFill>
        <p:spPr bwMode="auto">
          <a:xfrm>
            <a:off x="179512" y="5544393"/>
            <a:ext cx="1595438" cy="1196975"/>
          </a:xfrm>
          <a:prstGeom prst="rect">
            <a:avLst/>
          </a:prstGeom>
          <a:noFill/>
          <a:ln w="9525">
            <a:noFill/>
            <a:miter lim="800000"/>
            <a:headEnd/>
            <a:tailEnd/>
          </a:ln>
        </p:spPr>
      </p:pic>
      <p:pic>
        <p:nvPicPr>
          <p:cNvPr id="3084" name="Picture 13" descr="ورس.JPG"/>
          <p:cNvPicPr>
            <a:picLocks noChangeAspect="1"/>
          </p:cNvPicPr>
          <p:nvPr/>
        </p:nvPicPr>
        <p:blipFill>
          <a:blip r:embed="rId6" cstate="print"/>
          <a:srcRect/>
          <a:stretch>
            <a:fillRect/>
          </a:stretch>
        </p:blipFill>
        <p:spPr bwMode="auto">
          <a:xfrm>
            <a:off x="6876256" y="3974912"/>
            <a:ext cx="1481932" cy="1110272"/>
          </a:xfrm>
          <a:prstGeom prst="rect">
            <a:avLst/>
          </a:prstGeom>
          <a:noFill/>
          <a:ln w="9525">
            <a:noFill/>
            <a:miter lim="800000"/>
            <a:headEnd/>
            <a:tailEnd/>
          </a:ln>
        </p:spPr>
      </p:pic>
      <p:pic>
        <p:nvPicPr>
          <p:cNvPr id="3086" name="Picture 15" descr="آفتاب سوختگی.jpg"/>
          <p:cNvPicPr>
            <a:picLocks noChangeAspect="1"/>
          </p:cNvPicPr>
          <p:nvPr/>
        </p:nvPicPr>
        <p:blipFill>
          <a:blip r:embed="rId7" cstate="print"/>
          <a:srcRect/>
          <a:stretch>
            <a:fillRect/>
          </a:stretch>
        </p:blipFill>
        <p:spPr bwMode="auto">
          <a:xfrm>
            <a:off x="6913563" y="5143500"/>
            <a:ext cx="1444625" cy="1490663"/>
          </a:xfrm>
          <a:prstGeom prst="rect">
            <a:avLst/>
          </a:prstGeom>
          <a:noFill/>
          <a:ln w="9525">
            <a:noFill/>
            <a:miter lim="800000"/>
            <a:headEnd/>
            <a:tailEnd/>
          </a:ln>
        </p:spPr>
      </p:pic>
      <p:pic>
        <p:nvPicPr>
          <p:cNvPr id="3087" name="Picture 17" descr="slide5.jpg"/>
          <p:cNvPicPr>
            <a:picLocks noChangeAspect="1"/>
          </p:cNvPicPr>
          <p:nvPr/>
        </p:nvPicPr>
        <p:blipFill>
          <a:blip r:embed="rId8" cstate="print"/>
          <a:srcRect/>
          <a:stretch>
            <a:fillRect/>
          </a:stretch>
        </p:blipFill>
        <p:spPr bwMode="auto">
          <a:xfrm>
            <a:off x="3929058" y="4786322"/>
            <a:ext cx="2286000" cy="1714500"/>
          </a:xfrm>
          <a:prstGeom prst="rect">
            <a:avLst/>
          </a:prstGeom>
          <a:noFill/>
          <a:ln w="19050">
            <a:solidFill>
              <a:srgbClr val="C00000"/>
            </a:solidFill>
            <a:miter lim="800000"/>
            <a:headEnd/>
            <a:tailEnd/>
          </a:ln>
        </p:spPr>
      </p:pic>
      <p:sp>
        <p:nvSpPr>
          <p:cNvPr id="16" name="Rectangle 15"/>
          <p:cNvSpPr/>
          <p:nvPr/>
        </p:nvSpPr>
        <p:spPr>
          <a:xfrm>
            <a:off x="3500430" y="2143116"/>
            <a:ext cx="3214694" cy="2246769"/>
          </a:xfrm>
          <a:prstGeom prst="rect">
            <a:avLst/>
          </a:prstGeom>
        </p:spPr>
        <p:txBody>
          <a:bodyPr wrap="square">
            <a:spAutoFit/>
          </a:bodyPr>
          <a:lstStyle/>
          <a:p>
            <a:pPr algn="r" rtl="1"/>
            <a:r>
              <a:rPr lang="fa-IR" sz="2000" b="1" dirty="0" smtClean="0">
                <a:ln>
                  <a:solidFill>
                    <a:sysClr val="windowText" lastClr="000000"/>
                  </a:solidFill>
                </a:ln>
                <a:solidFill>
                  <a:srgbClr val="00B0F0"/>
                </a:solidFill>
                <a:cs typeface="B Mitra" pitchFamily="2" charset="-78"/>
              </a:rPr>
              <a:t>آفات از کجا ناشی می شوند؟</a:t>
            </a:r>
          </a:p>
          <a:p>
            <a:pPr lvl="2" algn="r" rtl="1">
              <a:lnSpc>
                <a:spcPct val="200000"/>
              </a:lnSpc>
            </a:pPr>
            <a:r>
              <a:rPr lang="fa-IR" sz="1200" b="1" dirty="0" smtClean="0">
                <a:ln>
                  <a:solidFill>
                    <a:schemeClr val="bg2"/>
                  </a:solidFill>
                </a:ln>
                <a:solidFill>
                  <a:schemeClr val="bg2"/>
                </a:solidFill>
                <a:cs typeface="B Mitra" pitchFamily="2" charset="-78"/>
              </a:rPr>
              <a:t>الگوی کشت</a:t>
            </a:r>
          </a:p>
          <a:p>
            <a:pPr lvl="2" algn="r" rtl="1">
              <a:lnSpc>
                <a:spcPct val="200000"/>
              </a:lnSpc>
            </a:pPr>
            <a:r>
              <a:rPr lang="fa-IR" sz="1200" b="1" dirty="0" smtClean="0">
                <a:ln>
                  <a:solidFill>
                    <a:schemeClr val="bg2"/>
                  </a:solidFill>
                </a:ln>
                <a:solidFill>
                  <a:schemeClr val="bg2"/>
                </a:solidFill>
                <a:cs typeface="B Mitra" pitchFamily="2" charset="-78"/>
              </a:rPr>
              <a:t>اصلاح نباتات</a:t>
            </a:r>
          </a:p>
          <a:p>
            <a:pPr lvl="2" algn="r" rtl="1">
              <a:lnSpc>
                <a:spcPct val="200000"/>
              </a:lnSpc>
            </a:pPr>
            <a:r>
              <a:rPr lang="fa-IR" sz="1200" b="1" dirty="0" smtClean="0">
                <a:ln>
                  <a:solidFill>
                    <a:schemeClr val="bg2"/>
                  </a:solidFill>
                </a:ln>
                <a:solidFill>
                  <a:schemeClr val="bg2"/>
                </a:solidFill>
                <a:cs typeface="B Mitra" pitchFamily="2" charset="-78"/>
              </a:rPr>
              <a:t>جابجایی منطقه ای گونه های گیاهی و حشرات قرنطینه</a:t>
            </a:r>
          </a:p>
          <a:p>
            <a:pPr lvl="2" algn="r" rtl="1">
              <a:lnSpc>
                <a:spcPct val="200000"/>
              </a:lnSpc>
            </a:pPr>
            <a:r>
              <a:rPr lang="fa-IR" sz="1200" b="1" dirty="0" smtClean="0">
                <a:ln>
                  <a:solidFill>
                    <a:schemeClr val="bg2"/>
                  </a:solidFill>
                </a:ln>
                <a:solidFill>
                  <a:schemeClr val="bg2"/>
                </a:solidFill>
                <a:cs typeface="B Mitra" pitchFamily="2" charset="-78"/>
              </a:rPr>
              <a:t>نگرش انسان و عدم تحمل خسارت</a:t>
            </a:r>
          </a:p>
        </p:txBody>
      </p:sp>
      <p:pic>
        <p:nvPicPr>
          <p:cNvPr id="17" name="Picture 17" descr="C:\Users\m.salati\Desktop\b1.png"/>
          <p:cNvPicPr>
            <a:picLocks noChangeAspect="1" noChangeArrowheads="1"/>
          </p:cNvPicPr>
          <p:nvPr/>
        </p:nvPicPr>
        <p:blipFill>
          <a:blip r:embed="rId9" cstate="print"/>
          <a:srcRect/>
          <a:stretch>
            <a:fillRect/>
          </a:stretch>
        </p:blipFill>
        <p:spPr bwMode="auto">
          <a:xfrm>
            <a:off x="1854103" y="1268760"/>
            <a:ext cx="1431229" cy="1152128"/>
          </a:xfrm>
          <a:prstGeom prst="rect">
            <a:avLst/>
          </a:prstGeom>
          <a:noFill/>
          <a:ln w="9525">
            <a:noFill/>
            <a:miter lim="800000"/>
            <a:headEnd/>
            <a:tailEnd/>
          </a:ln>
        </p:spPr>
      </p:pic>
      <p:pic>
        <p:nvPicPr>
          <p:cNvPr id="18" name="Picture 6" descr="C:\Users\m.salati\Desktop\b5.jpg"/>
          <p:cNvPicPr>
            <a:picLocks noChangeAspect="1" noChangeArrowheads="1"/>
          </p:cNvPicPr>
          <p:nvPr/>
        </p:nvPicPr>
        <p:blipFill>
          <a:blip r:embed="rId10" cstate="print"/>
          <a:srcRect/>
          <a:stretch>
            <a:fillRect/>
          </a:stretch>
        </p:blipFill>
        <p:spPr bwMode="auto">
          <a:xfrm>
            <a:off x="1835818" y="2564904"/>
            <a:ext cx="1532064" cy="1008112"/>
          </a:xfrm>
          <a:prstGeom prst="rect">
            <a:avLst/>
          </a:prstGeom>
          <a:noFill/>
          <a:ln w="9525">
            <a:noFill/>
            <a:miter lim="800000"/>
            <a:headEnd/>
            <a:tailEnd/>
          </a:ln>
        </p:spPr>
      </p:pic>
      <p:pic>
        <p:nvPicPr>
          <p:cNvPr id="19" name="Picture 2" descr="C:\Users\m.salati\Desktop\n1.png"/>
          <p:cNvPicPr>
            <a:picLocks noChangeAspect="1" noChangeArrowheads="1"/>
          </p:cNvPicPr>
          <p:nvPr/>
        </p:nvPicPr>
        <p:blipFill>
          <a:blip r:embed="rId11" cstate="print"/>
          <a:srcRect/>
          <a:stretch>
            <a:fillRect/>
          </a:stretch>
        </p:blipFill>
        <p:spPr bwMode="auto">
          <a:xfrm>
            <a:off x="1986936" y="3717032"/>
            <a:ext cx="1432936" cy="1080120"/>
          </a:xfrm>
          <a:prstGeom prst="rect">
            <a:avLst/>
          </a:prstGeom>
          <a:noFill/>
          <a:ln w="9525">
            <a:noFill/>
            <a:miter lim="800000"/>
            <a:headEnd/>
            <a:tailEnd/>
          </a:ln>
        </p:spPr>
      </p:pic>
      <p:pic>
        <p:nvPicPr>
          <p:cNvPr id="20" name="Picture 11"/>
          <p:cNvPicPr>
            <a:picLocks noChangeAspect="1" noChangeArrowheads="1"/>
          </p:cNvPicPr>
          <p:nvPr/>
        </p:nvPicPr>
        <p:blipFill>
          <a:blip r:embed="rId12" cstate="print"/>
          <a:srcRect/>
          <a:stretch>
            <a:fillRect/>
          </a:stretch>
        </p:blipFill>
        <p:spPr bwMode="auto">
          <a:xfrm>
            <a:off x="2063178" y="5013176"/>
            <a:ext cx="1197894" cy="1800200"/>
          </a:xfrm>
          <a:prstGeom prst="rect">
            <a:avLst/>
          </a:prstGeom>
          <a:noFill/>
          <a:ln w="9525">
            <a:noFill/>
            <a:miter lim="800000"/>
            <a:headEnd/>
            <a:tailEnd/>
          </a:ln>
        </p:spPr>
      </p:pic>
      <p:pic>
        <p:nvPicPr>
          <p:cNvPr id="22" name="Picture 7" descr="C:\Users\m.salati\Desktop\a1.jpg"/>
          <p:cNvPicPr>
            <a:picLocks noChangeAspect="1" noChangeArrowheads="1"/>
          </p:cNvPicPr>
          <p:nvPr/>
        </p:nvPicPr>
        <p:blipFill>
          <a:blip r:embed="rId13" cstate="print"/>
          <a:srcRect/>
          <a:stretch>
            <a:fillRect/>
          </a:stretch>
        </p:blipFill>
        <p:spPr bwMode="auto">
          <a:xfrm>
            <a:off x="7511173" y="2573731"/>
            <a:ext cx="1381307" cy="1286697"/>
          </a:xfrm>
          <a:prstGeom prst="rect">
            <a:avLst/>
          </a:prstGeom>
          <a:noFill/>
          <a:ln w="9525">
            <a:noFill/>
            <a:miter lim="800000"/>
            <a:headEnd/>
            <a:tailEnd/>
          </a:ln>
        </p:spPr>
      </p:pic>
      <p:pic>
        <p:nvPicPr>
          <p:cNvPr id="23" name="Picture 8" descr="C:\Users\m.salati\Desktop\a2.jpg"/>
          <p:cNvPicPr>
            <a:picLocks noChangeAspect="1" noChangeArrowheads="1"/>
          </p:cNvPicPr>
          <p:nvPr/>
        </p:nvPicPr>
        <p:blipFill>
          <a:blip r:embed="rId14" cstate="print"/>
          <a:srcRect/>
          <a:stretch>
            <a:fillRect/>
          </a:stretch>
        </p:blipFill>
        <p:spPr bwMode="auto">
          <a:xfrm>
            <a:off x="5940153" y="2569161"/>
            <a:ext cx="1752178" cy="131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fa-IR" smtClean="0">
                <a:solidFill>
                  <a:srgbClr val="FF0000"/>
                </a:solidFill>
              </a:rPr>
              <a:t>مبارزه فیزیکی:</a:t>
            </a:r>
          </a:p>
        </p:txBody>
      </p:sp>
      <p:sp>
        <p:nvSpPr>
          <p:cNvPr id="13315" name="Content Placeholder 2"/>
          <p:cNvSpPr>
            <a:spLocks noGrp="1"/>
          </p:cNvSpPr>
          <p:nvPr>
            <p:ph idx="1"/>
          </p:nvPr>
        </p:nvSpPr>
        <p:spPr>
          <a:solidFill>
            <a:srgbClr val="002060"/>
          </a:solidFill>
        </p:spPr>
        <p:txBody>
          <a:bodyPr/>
          <a:lstStyle/>
          <a:p>
            <a:pPr algn="r" rtl="1" eaLnBrk="1" hangingPunct="1"/>
            <a:r>
              <a:rPr lang="fa-IR" dirty="0" smtClean="0">
                <a:solidFill>
                  <a:srgbClr val="FFFF00"/>
                </a:solidFill>
              </a:rPr>
              <a:t>نصب توری ضد حشره در گلخانه ها</a:t>
            </a:r>
          </a:p>
          <a:p>
            <a:pPr algn="r" rtl="1" eaLnBrk="1" hangingPunct="1"/>
            <a:r>
              <a:rPr lang="fa-IR" dirty="0" smtClean="0">
                <a:solidFill>
                  <a:srgbClr val="FFFF00"/>
                </a:solidFill>
              </a:rPr>
              <a:t>جمع آوری میوه های ریخته پای گیاه (محصولات گلخانه ای) و درختان( میوه) </a:t>
            </a:r>
          </a:p>
          <a:p>
            <a:pPr algn="r" rtl="1" eaLnBrk="1" hangingPunct="1"/>
            <a:r>
              <a:rPr lang="fa-IR" dirty="0" smtClean="0">
                <a:solidFill>
                  <a:srgbClr val="FFFF00"/>
                </a:solidFill>
              </a:rPr>
              <a:t>استفاده از شوک سرمایی علیه آفات انباری یا یخ آب زمستانه علیه نماتدهای ریشه</a:t>
            </a:r>
          </a:p>
          <a:p>
            <a:pPr algn="r" rtl="1" eaLnBrk="1" hangingPunct="1"/>
            <a:r>
              <a:rPr lang="fa-IR" dirty="0" smtClean="0">
                <a:solidFill>
                  <a:srgbClr val="FFFF00"/>
                </a:solidFill>
              </a:rPr>
              <a:t>استفاده از حرارت بالا و یا روش </a:t>
            </a:r>
            <a:r>
              <a:rPr lang="en-US" dirty="0" smtClean="0">
                <a:solidFill>
                  <a:srgbClr val="FFFF00"/>
                </a:solidFill>
                <a:cs typeface="Arial" pitchFamily="34" charset="0"/>
              </a:rPr>
              <a:t>soil-</a:t>
            </a:r>
            <a:r>
              <a:rPr lang="en-US" dirty="0" err="1" smtClean="0">
                <a:solidFill>
                  <a:srgbClr val="FFFF00"/>
                </a:solidFill>
                <a:cs typeface="Arial" pitchFamily="34" charset="0"/>
              </a:rPr>
              <a:t>solarization</a:t>
            </a:r>
            <a:r>
              <a:rPr lang="fa-IR" dirty="0" smtClean="0">
                <a:solidFill>
                  <a:srgbClr val="FFFF00"/>
                </a:solidFill>
              </a:rPr>
              <a:t>  اجرای 3 تا 4 سال این روش علیه...</a:t>
            </a:r>
          </a:p>
          <a:p>
            <a:pPr algn="r" rtl="1" eaLnBrk="1" hangingPunct="1"/>
            <a:endParaRPr lang="fa-IR"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fa-IR" smtClean="0">
                <a:solidFill>
                  <a:srgbClr val="FF0000"/>
                </a:solidFill>
              </a:rPr>
              <a:t>مبارزه فیزیولوژیک: نسل سوم آفت کش ها</a:t>
            </a:r>
          </a:p>
        </p:txBody>
      </p:sp>
      <p:sp>
        <p:nvSpPr>
          <p:cNvPr id="17411" name="Content Placeholder 2"/>
          <p:cNvSpPr>
            <a:spLocks noGrp="1"/>
          </p:cNvSpPr>
          <p:nvPr>
            <p:ph idx="1"/>
          </p:nvPr>
        </p:nvSpPr>
        <p:spPr>
          <a:xfrm>
            <a:off x="457200" y="1600200"/>
            <a:ext cx="8229600" cy="5069160"/>
          </a:xfrm>
          <a:solidFill>
            <a:srgbClr val="002060"/>
          </a:solidFill>
        </p:spPr>
        <p:txBody>
          <a:bodyPr/>
          <a:lstStyle/>
          <a:p>
            <a:pPr algn="r" rtl="1" eaLnBrk="1" hangingPunct="1"/>
            <a:r>
              <a:rPr lang="fa-IR" dirty="0" smtClean="0">
                <a:solidFill>
                  <a:srgbClr val="FFC000"/>
                </a:solidFill>
              </a:rPr>
              <a:t>تنظیم کننده های فیزیولوژیک سلول گیاهی: الیسیتورها(</a:t>
            </a:r>
            <a:r>
              <a:rPr lang="en-US" dirty="0" smtClean="0">
                <a:solidFill>
                  <a:srgbClr val="FFC000"/>
                </a:solidFill>
                <a:cs typeface="Arial" pitchFamily="34" charset="0"/>
              </a:rPr>
              <a:t>SA, </a:t>
            </a:r>
            <a:r>
              <a:rPr lang="en-US" dirty="0" err="1" smtClean="0">
                <a:solidFill>
                  <a:srgbClr val="FFC000"/>
                </a:solidFill>
                <a:cs typeface="Arial" pitchFamily="34" charset="0"/>
              </a:rPr>
              <a:t>Chotisan</a:t>
            </a:r>
            <a:r>
              <a:rPr lang="fa-IR" dirty="0" smtClean="0">
                <a:solidFill>
                  <a:srgbClr val="FFC000"/>
                </a:solidFill>
              </a:rPr>
              <a:t>)</a:t>
            </a:r>
          </a:p>
          <a:p>
            <a:pPr algn="r" rtl="1" eaLnBrk="1" hangingPunct="1"/>
            <a:endParaRPr lang="en-US" dirty="0" smtClean="0">
              <a:solidFill>
                <a:srgbClr val="FFC000"/>
              </a:solidFill>
            </a:endParaRPr>
          </a:p>
          <a:p>
            <a:pPr algn="r" rtl="1" eaLnBrk="1" hangingPunct="1"/>
            <a:endParaRPr lang="en-US" dirty="0" smtClean="0">
              <a:solidFill>
                <a:srgbClr val="FFC000"/>
              </a:solidFill>
            </a:endParaRPr>
          </a:p>
          <a:p>
            <a:pPr algn="r" rtl="1" eaLnBrk="1" hangingPunct="1"/>
            <a:endParaRPr lang="en-US" dirty="0" smtClean="0">
              <a:solidFill>
                <a:srgbClr val="FFC000"/>
              </a:solidFill>
            </a:endParaRPr>
          </a:p>
          <a:p>
            <a:pPr algn="r" rtl="1" eaLnBrk="1" hangingPunct="1"/>
            <a:endParaRPr lang="fa-IR" sz="1050" dirty="0" smtClean="0">
              <a:solidFill>
                <a:srgbClr val="FFC000"/>
              </a:solidFill>
            </a:endParaRPr>
          </a:p>
          <a:p>
            <a:pPr algn="r" rtl="1" eaLnBrk="1" hangingPunct="1"/>
            <a:endParaRPr lang="fa-IR" sz="1050" dirty="0">
              <a:solidFill>
                <a:srgbClr val="FFC000"/>
              </a:solidFill>
            </a:endParaRPr>
          </a:p>
          <a:p>
            <a:pPr algn="r" rtl="1" eaLnBrk="1" hangingPunct="1"/>
            <a:endParaRPr lang="fa-IR" sz="1050" dirty="0" smtClean="0">
              <a:solidFill>
                <a:srgbClr val="FFC000"/>
              </a:solidFill>
            </a:endParaRPr>
          </a:p>
          <a:p>
            <a:pPr algn="r" rtl="1" eaLnBrk="1" hangingPunct="1"/>
            <a:endParaRPr lang="fa-IR" sz="1050" dirty="0">
              <a:solidFill>
                <a:srgbClr val="FFC000"/>
              </a:solidFill>
            </a:endParaRPr>
          </a:p>
          <a:p>
            <a:pPr algn="r" rtl="1" eaLnBrk="1" hangingPunct="1"/>
            <a:r>
              <a:rPr lang="fa-IR" sz="1050" dirty="0" smtClean="0">
                <a:solidFill>
                  <a:srgbClr val="FFC000"/>
                </a:solidFill>
              </a:rPr>
              <a:t>ظخیم شدن دیواره سلولی- ایچاد تایلوز- ترشح مواد فنولی</a:t>
            </a:r>
          </a:p>
          <a:p>
            <a:pPr algn="r" rtl="1" eaLnBrk="1" hangingPunct="1"/>
            <a:endParaRPr lang="fa-IR" sz="1050" dirty="0" smtClean="0">
              <a:solidFill>
                <a:srgbClr val="FFC000"/>
              </a:solidFill>
            </a:endParaRPr>
          </a:p>
          <a:p>
            <a:pPr algn="r" rtl="1" eaLnBrk="1" hangingPunct="1"/>
            <a:r>
              <a:rPr lang="fa-IR" dirty="0" smtClean="0">
                <a:solidFill>
                  <a:srgbClr val="FFC000"/>
                </a:solidFill>
              </a:rPr>
              <a:t>آفت کش های طبیعی: عصاره های سیر(سرینول)، فلفل(تنداکسیر)، نماتدکش(ماری گلد)</a:t>
            </a:r>
          </a:p>
        </p:txBody>
      </p:sp>
      <p:pic>
        <p:nvPicPr>
          <p:cNvPr id="17412" name="Picture 4" descr="C:\Users\m.salati\Desktop\a11.png"/>
          <p:cNvPicPr>
            <a:picLocks noChangeAspect="1" noChangeArrowheads="1"/>
          </p:cNvPicPr>
          <p:nvPr/>
        </p:nvPicPr>
        <p:blipFill>
          <a:blip r:embed="rId2" cstate="print"/>
          <a:srcRect/>
          <a:stretch>
            <a:fillRect/>
          </a:stretch>
        </p:blipFill>
        <p:spPr bwMode="auto">
          <a:xfrm>
            <a:off x="827585" y="2582740"/>
            <a:ext cx="4320480" cy="3141243"/>
          </a:xfrm>
          <a:prstGeom prst="rect">
            <a:avLst/>
          </a:prstGeom>
          <a:noFill/>
        </p:spPr>
      </p:pic>
      <p:sp>
        <p:nvSpPr>
          <p:cNvPr id="2" name="TextBox 1"/>
          <p:cNvSpPr txBox="1"/>
          <p:nvPr/>
        </p:nvSpPr>
        <p:spPr>
          <a:xfrm>
            <a:off x="5652120" y="3356992"/>
            <a:ext cx="1296144" cy="369332"/>
          </a:xfrm>
          <a:prstGeom prst="rect">
            <a:avLst/>
          </a:prstGeom>
          <a:noFill/>
        </p:spPr>
        <p:txBody>
          <a:bodyPr wrap="square" rtlCol="0">
            <a:spAutoFit/>
          </a:bodyPr>
          <a:lstStyle/>
          <a:p>
            <a:r>
              <a:rPr lang="fa-IR" dirty="0" smtClean="0"/>
              <a:t>کسری از ثانیه</a:t>
            </a:r>
            <a:endParaRPr lang="en-US" dirty="0"/>
          </a:p>
        </p:txBody>
      </p:sp>
      <p:sp>
        <p:nvSpPr>
          <p:cNvPr id="6" name="TextBox 5"/>
          <p:cNvSpPr txBox="1"/>
          <p:nvPr/>
        </p:nvSpPr>
        <p:spPr>
          <a:xfrm>
            <a:off x="5724128" y="4139788"/>
            <a:ext cx="1296144" cy="369332"/>
          </a:xfrm>
          <a:prstGeom prst="rect">
            <a:avLst/>
          </a:prstGeom>
          <a:noFill/>
        </p:spPr>
        <p:txBody>
          <a:bodyPr wrap="square" rtlCol="0">
            <a:spAutoFit/>
          </a:bodyPr>
          <a:lstStyle/>
          <a:p>
            <a:r>
              <a:rPr lang="fa-IR" dirty="0" smtClean="0"/>
              <a:t>چند ساعت </a:t>
            </a:r>
            <a:endParaRPr lang="en-US" dirty="0"/>
          </a:p>
        </p:txBody>
      </p:sp>
      <p:sp>
        <p:nvSpPr>
          <p:cNvPr id="7" name="TextBox 6"/>
          <p:cNvSpPr txBox="1"/>
          <p:nvPr/>
        </p:nvSpPr>
        <p:spPr>
          <a:xfrm>
            <a:off x="5868144" y="5363924"/>
            <a:ext cx="1008112" cy="369332"/>
          </a:xfrm>
          <a:prstGeom prst="rect">
            <a:avLst/>
          </a:prstGeom>
          <a:noFill/>
        </p:spPr>
        <p:txBody>
          <a:bodyPr wrap="square" rtlCol="0">
            <a:spAutoFit/>
          </a:bodyPr>
          <a:lstStyle/>
          <a:p>
            <a:r>
              <a:rPr lang="fa-IR" dirty="0" smtClean="0"/>
              <a:t>چند روز </a:t>
            </a:r>
            <a:endParaRPr lang="en-US" dirty="0"/>
          </a:p>
        </p:txBody>
      </p:sp>
      <p:sp>
        <p:nvSpPr>
          <p:cNvPr id="3" name="Left Arrow 2"/>
          <p:cNvSpPr/>
          <p:nvPr/>
        </p:nvSpPr>
        <p:spPr>
          <a:xfrm>
            <a:off x="3635896" y="3645024"/>
            <a:ext cx="2016224" cy="72008"/>
          </a:xfrm>
          <a:prstGeom prst="leftArrow">
            <a:avLst/>
          </a:prstGeom>
          <a:solidFill>
            <a:srgbClr val="FF0000">
              <a:alpha val="1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2411760" y="4211796"/>
            <a:ext cx="3392760" cy="153308"/>
          </a:xfrm>
          <a:prstGeom prst="leftArrow">
            <a:avLst/>
          </a:prstGeom>
          <a:solidFill>
            <a:srgbClr val="FF0000">
              <a:alpha val="1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716016" y="5517232"/>
            <a:ext cx="1224136" cy="109900"/>
          </a:xfrm>
          <a:prstGeom prst="leftArrow">
            <a:avLst/>
          </a:prstGeom>
          <a:solidFill>
            <a:srgbClr val="FF0000">
              <a:alpha val="18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600200"/>
            <a:ext cx="8329642" cy="4525963"/>
          </a:xfrm>
        </p:spPr>
        <p:txBody>
          <a:bodyPr/>
          <a:lstStyle/>
          <a:p>
            <a:pPr algn="r" rtl="1">
              <a:buNone/>
            </a:pPr>
            <a:r>
              <a:rPr lang="fa-IR" sz="1800" dirty="0" smtClean="0">
                <a:ln>
                  <a:solidFill>
                    <a:schemeClr val="bg2"/>
                  </a:solidFill>
                </a:ln>
                <a:solidFill>
                  <a:srgbClr val="33FC24"/>
                </a:solidFill>
                <a:cs typeface="B Titr" pitchFamily="2" charset="-78"/>
              </a:rPr>
              <a:t> روش نر عقیمی</a:t>
            </a:r>
            <a:r>
              <a:rPr lang="en-US" sz="1800" dirty="0" smtClean="0">
                <a:ln>
                  <a:solidFill>
                    <a:schemeClr val="bg2"/>
                  </a:solidFill>
                </a:ln>
                <a:solidFill>
                  <a:srgbClr val="33FC24"/>
                </a:solidFill>
                <a:cs typeface="B Titr" pitchFamily="2" charset="-78"/>
              </a:rPr>
              <a:t>:</a:t>
            </a:r>
          </a:p>
          <a:p>
            <a:pPr algn="r" rtl="1">
              <a:lnSpc>
                <a:spcPct val="150000"/>
              </a:lnSpc>
            </a:pPr>
            <a:r>
              <a:rPr lang="ar-SA" sz="1600" dirty="0" smtClean="0">
                <a:ln>
                  <a:solidFill>
                    <a:schemeClr val="bg2"/>
                  </a:solidFill>
                </a:ln>
                <a:solidFill>
                  <a:schemeClr val="bg2"/>
                </a:solidFill>
                <a:cs typeface="B Mitra" pitchFamily="2" charset="-78"/>
              </a:rPr>
              <a:t>كاربرد راديو</a:t>
            </a:r>
            <a:r>
              <a:rPr lang="fa-IR" sz="1600" dirty="0" smtClean="0">
                <a:ln>
                  <a:solidFill>
                    <a:schemeClr val="bg2"/>
                  </a:solidFill>
                </a:ln>
                <a:solidFill>
                  <a:schemeClr val="bg2"/>
                </a:solidFill>
                <a:cs typeface="B Mitra" pitchFamily="2" charset="-78"/>
              </a:rPr>
              <a:t> </a:t>
            </a:r>
            <a:r>
              <a:rPr lang="ar-SA" sz="1600" dirty="0" smtClean="0">
                <a:ln>
                  <a:solidFill>
                    <a:schemeClr val="bg2"/>
                  </a:solidFill>
                </a:ln>
                <a:solidFill>
                  <a:schemeClr val="bg2"/>
                </a:solidFill>
                <a:cs typeface="B Mitra" pitchFamily="2" charset="-78"/>
              </a:rPr>
              <a:t>ايزوتوپها در نابارور سازي حشرات، روشي است كه براي گونه هايي از حشرات با شرايط خاص مورد استفاده قرار ميگيرد. </a:t>
            </a:r>
            <a:endParaRPr lang="fa-IR" sz="1600" dirty="0" smtClean="0">
              <a:ln>
                <a:solidFill>
                  <a:schemeClr val="bg2"/>
                </a:solidFill>
              </a:ln>
              <a:solidFill>
                <a:schemeClr val="bg2"/>
              </a:solidFill>
              <a:cs typeface="B Mitra" pitchFamily="2" charset="-78"/>
            </a:endParaRPr>
          </a:p>
          <a:p>
            <a:pPr algn="r" rtl="1">
              <a:lnSpc>
                <a:spcPct val="150000"/>
              </a:lnSpc>
            </a:pPr>
            <a:r>
              <a:rPr lang="ar-SA" sz="1600" dirty="0" smtClean="0">
                <a:ln>
                  <a:solidFill>
                    <a:schemeClr val="bg2"/>
                  </a:solidFill>
                </a:ln>
                <a:solidFill>
                  <a:schemeClr val="bg2"/>
                </a:solidFill>
                <a:cs typeface="B Mitra" pitchFamily="2" charset="-78"/>
              </a:rPr>
              <a:t>در اواخر سال 1970 نيپلينگ روش رها سازي حشرات نابارور را مطرح كرد. در اين روش از پرتوهاي يونيزه استفاده شد.</a:t>
            </a:r>
            <a:endParaRPr lang="en-US" sz="1600" dirty="0" smtClean="0">
              <a:ln>
                <a:solidFill>
                  <a:schemeClr val="bg2"/>
                </a:solidFill>
              </a:ln>
              <a:solidFill>
                <a:schemeClr val="bg2"/>
              </a:solidFill>
              <a:cs typeface="B Mitra" pitchFamily="2" charset="-78"/>
            </a:endParaRPr>
          </a:p>
          <a:p>
            <a:pPr algn="r" rtl="1">
              <a:lnSpc>
                <a:spcPct val="150000"/>
              </a:lnSpc>
            </a:pPr>
            <a:r>
              <a:rPr lang="ar-SA" sz="1600" dirty="0" smtClean="0">
                <a:ln>
                  <a:solidFill>
                    <a:schemeClr val="bg2"/>
                  </a:solidFill>
                </a:ln>
                <a:solidFill>
                  <a:schemeClr val="bg2"/>
                </a:solidFill>
                <a:cs typeface="B Mitra" pitchFamily="2" charset="-78"/>
              </a:rPr>
              <a:t> استفاده از دز مناسب پرتو گاما ميتواند باعث ناباروري در حشرات شده و در كنترل آنها مؤثر باشد. </a:t>
            </a:r>
            <a:endParaRPr lang="fa-IR" sz="1600" dirty="0" smtClean="0">
              <a:ln>
                <a:solidFill>
                  <a:schemeClr val="bg2"/>
                </a:solidFill>
              </a:ln>
              <a:solidFill>
                <a:schemeClr val="bg2"/>
              </a:solidFill>
              <a:cs typeface="B Mitra" pitchFamily="2" charset="-78"/>
            </a:endParaRPr>
          </a:p>
          <a:p>
            <a:pPr algn="r" rtl="1">
              <a:lnSpc>
                <a:spcPct val="150000"/>
              </a:lnSpc>
            </a:pPr>
            <a:r>
              <a:rPr lang="ar-SA" sz="1600" dirty="0" smtClean="0">
                <a:ln>
                  <a:solidFill>
                    <a:schemeClr val="bg2"/>
                  </a:solidFill>
                </a:ln>
                <a:solidFill>
                  <a:schemeClr val="bg2"/>
                </a:solidFill>
                <a:cs typeface="B Mitra" pitchFamily="2" charset="-78"/>
              </a:rPr>
              <a:t>به اين منظور اغلب از پرتو گامای حاصل از منبع کبالت 60 جهت ايجاد تغییرات بنیادين ترجیحاً در مرحله هیستوژنز شفیرگی برای نابارورسازی حشرات نر و يا ماده استفاده میشود</a:t>
            </a:r>
            <a:r>
              <a:rPr lang="fa-IR" sz="1600" dirty="0" smtClean="0">
                <a:ln>
                  <a:solidFill>
                    <a:schemeClr val="bg2"/>
                  </a:solidFill>
                </a:ln>
                <a:solidFill>
                  <a:schemeClr val="bg2"/>
                </a:solidFill>
                <a:cs typeface="B Mitra" pitchFamily="2" charset="-78"/>
              </a:rPr>
              <a:t>.</a:t>
            </a:r>
            <a:endParaRPr lang="en-US" sz="1600" dirty="0" smtClean="0">
              <a:ln>
                <a:solidFill>
                  <a:schemeClr val="bg2"/>
                </a:solidFill>
              </a:ln>
              <a:solidFill>
                <a:schemeClr val="bg2"/>
              </a:solidFill>
              <a:cs typeface="B Mitra" pitchFamily="2" charset="-78"/>
            </a:endParaRPr>
          </a:p>
          <a:p>
            <a:pPr algn="r" rtl="1">
              <a:lnSpc>
                <a:spcPct val="150000"/>
              </a:lnSpc>
            </a:pPr>
            <a:r>
              <a:rPr lang="ar-SA" sz="1600" dirty="0" smtClean="0">
                <a:ln>
                  <a:solidFill>
                    <a:schemeClr val="bg2"/>
                  </a:solidFill>
                </a:ln>
                <a:solidFill>
                  <a:schemeClr val="bg2"/>
                </a:solidFill>
                <a:cs typeface="B Mitra" pitchFamily="2" charset="-78"/>
              </a:rPr>
              <a:t>مراحل نابارورسازي شامل پرورش حشره ي مورد نظر، پرتودهي با استفاده از پرتوهاي يون</a:t>
            </a:r>
            <a:r>
              <a:rPr lang="fa-IR" sz="1600" dirty="0" smtClean="0">
                <a:ln>
                  <a:solidFill>
                    <a:schemeClr val="bg2"/>
                  </a:solidFill>
                </a:ln>
                <a:solidFill>
                  <a:schemeClr val="bg2"/>
                </a:solidFill>
                <a:cs typeface="B Mitra" pitchFamily="2" charset="-78"/>
              </a:rPr>
              <a:t>یز</a:t>
            </a:r>
            <a:r>
              <a:rPr lang="ar-SA" sz="1600" dirty="0" smtClean="0">
                <a:ln>
                  <a:solidFill>
                    <a:schemeClr val="bg2"/>
                  </a:solidFill>
                </a:ln>
                <a:solidFill>
                  <a:schemeClr val="bg2"/>
                </a:solidFill>
                <a:cs typeface="B Mitra" pitchFamily="2" charset="-78"/>
              </a:rPr>
              <a:t>ه، رهاسازي به اندازه كافي و بر اساس نسبتهاي به دست آمده ميباشد. </a:t>
            </a:r>
            <a:endParaRPr lang="en-US" sz="1600" dirty="0" smtClean="0">
              <a:ln>
                <a:solidFill>
                  <a:schemeClr val="bg2"/>
                </a:solidFill>
              </a:ln>
              <a:solidFill>
                <a:schemeClr val="bg2"/>
              </a:solidFill>
              <a:cs typeface="B Mitra" pitchFamily="2" charset="-78"/>
            </a:endParaRPr>
          </a:p>
          <a:p>
            <a:pPr algn="r" rtl="1">
              <a:lnSpc>
                <a:spcPct val="150000"/>
              </a:lnSpc>
            </a:pPr>
            <a:r>
              <a:rPr lang="ar-SA" sz="1600" dirty="0" smtClean="0">
                <a:ln>
                  <a:solidFill>
                    <a:schemeClr val="bg2"/>
                  </a:solidFill>
                </a:ln>
                <a:solidFill>
                  <a:schemeClr val="bg2"/>
                </a:solidFill>
                <a:cs typeface="B Mitra" pitchFamily="2" charset="-78"/>
              </a:rPr>
              <a:t>در حقيقت اين عمل از طريق آميزش حشرات نابارور و حشرات طبيعي و انتقال اسپرمهاي نابارور به آنها صورت ميگيرد كه نتيجه ي آن كاهش جمعيت حشره در طبيعت است.</a:t>
            </a:r>
            <a:endParaRPr lang="en-US" sz="1600" dirty="0" smtClean="0">
              <a:ln>
                <a:solidFill>
                  <a:schemeClr val="bg2"/>
                </a:solidFill>
              </a:ln>
              <a:solidFill>
                <a:schemeClr val="bg2"/>
              </a:solidFill>
              <a:cs typeface="B Mitra" pitchFamily="2" charset="-78"/>
            </a:endParaRPr>
          </a:p>
          <a:p>
            <a:pPr algn="r" rtl="1">
              <a:lnSpc>
                <a:spcPct val="150000"/>
              </a:lnSpc>
            </a:pPr>
            <a:r>
              <a:rPr lang="ar-SA" sz="1600" dirty="0" smtClean="0">
                <a:ln>
                  <a:solidFill>
                    <a:schemeClr val="bg2"/>
                  </a:solidFill>
                </a:ln>
                <a:solidFill>
                  <a:schemeClr val="bg2"/>
                </a:solidFill>
                <a:cs typeface="B Mitra" pitchFamily="2" charset="-78"/>
              </a:rPr>
              <a:t> در اين روش تاكنون هيچگونه گزارشي مبني بر مقاومت حشرات نابارور گزارش نشده است</a:t>
            </a:r>
            <a:endParaRPr lang="en-US" sz="1600" dirty="0" smtClean="0">
              <a:ln>
                <a:solidFill>
                  <a:schemeClr val="bg2"/>
                </a:solidFill>
              </a:ln>
              <a:solidFill>
                <a:schemeClr val="bg2"/>
              </a:solidFill>
              <a:cs typeface="B Mitra" pitchFamily="2" charset="-78"/>
            </a:endParaRPr>
          </a:p>
          <a:p>
            <a:pPr algn="r" rtl="1">
              <a:buNone/>
            </a:pPr>
            <a:endParaRPr lang="en-US" sz="1800" dirty="0">
              <a:ln>
                <a:solidFill>
                  <a:schemeClr val="bg2"/>
                </a:solidFill>
              </a:ln>
              <a:solidFill>
                <a:schemeClr val="bg2"/>
              </a:solidFill>
              <a:cs typeface="B Mitra" pitchFamily="2" charset="-78"/>
            </a:endParaRPr>
          </a:p>
        </p:txBody>
      </p:sp>
      <p:sp>
        <p:nvSpPr>
          <p:cNvPr id="4" name="Rectangle 90"/>
          <p:cNvSpPr txBox="1">
            <a:spLocks noChangeArrowheads="1"/>
          </p:cNvSpPr>
          <p:nvPr/>
        </p:nvSpPr>
        <p:spPr bwMode="auto">
          <a:xfrm>
            <a:off x="5572132" y="714356"/>
            <a:ext cx="2786062" cy="446087"/>
          </a:xfrm>
          <a:prstGeom prst="rect">
            <a:avLst/>
          </a:prstGeom>
          <a:solidFill>
            <a:srgbClr val="FFFF00"/>
          </a:solidFill>
          <a:ln w="25400">
            <a:solidFill>
              <a:srgbClr val="FF0000">
                <a:alpha val="5400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altLang="en-US" sz="2000" b="1" i="0" u="none" strike="noStrike" kern="0" cap="none" spc="0" normalizeH="0" baseline="0" noProof="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rPr>
              <a:t>مبارزه ژنتیکی</a:t>
            </a:r>
            <a:endParaRPr kumimoji="0" lang="es-ES"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2" y="1600201"/>
            <a:ext cx="4214842" cy="400039"/>
          </a:xfrm>
        </p:spPr>
        <p:txBody>
          <a:bodyPr/>
          <a:lstStyle/>
          <a:p>
            <a:pPr algn="r" rtl="1">
              <a:buNone/>
            </a:pPr>
            <a:r>
              <a:rPr lang="fa-IR" sz="1800" dirty="0" smtClean="0">
                <a:ln>
                  <a:solidFill>
                    <a:schemeClr val="bg2"/>
                  </a:solidFill>
                </a:ln>
                <a:solidFill>
                  <a:srgbClr val="33FC24"/>
                </a:solidFill>
                <a:cs typeface="B Titr" pitchFamily="2" charset="-78"/>
              </a:rPr>
              <a:t> روش  عقیم سازی در سطح آزمایشگاهی و صنعتی</a:t>
            </a:r>
            <a:r>
              <a:rPr lang="en-US" sz="1800" dirty="0" smtClean="0">
                <a:ln>
                  <a:solidFill>
                    <a:schemeClr val="bg2"/>
                  </a:solidFill>
                </a:ln>
                <a:solidFill>
                  <a:srgbClr val="33FC24"/>
                </a:solidFill>
                <a:cs typeface="B Titr" pitchFamily="2" charset="-78"/>
              </a:rPr>
              <a:t>:</a:t>
            </a:r>
          </a:p>
        </p:txBody>
      </p:sp>
      <p:sp>
        <p:nvSpPr>
          <p:cNvPr id="4" name="Rectangle 90"/>
          <p:cNvSpPr txBox="1">
            <a:spLocks noChangeArrowheads="1"/>
          </p:cNvSpPr>
          <p:nvPr/>
        </p:nvSpPr>
        <p:spPr bwMode="auto">
          <a:xfrm>
            <a:off x="5572132" y="714356"/>
            <a:ext cx="2786062" cy="446087"/>
          </a:xfrm>
          <a:prstGeom prst="rect">
            <a:avLst/>
          </a:prstGeom>
          <a:solidFill>
            <a:srgbClr val="FFFF00"/>
          </a:solidFill>
          <a:ln w="25400">
            <a:solidFill>
              <a:srgbClr val="FF0000">
                <a:alpha val="5400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altLang="en-US" sz="2000" b="1" i="0" u="none" strike="noStrike" kern="0" cap="none" spc="0" normalizeH="0" baseline="0" noProof="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rPr>
              <a:t>مبارزه ژنتیکی</a:t>
            </a:r>
            <a:endParaRPr kumimoji="0" lang="es-ES"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endParaRPr>
          </a:p>
        </p:txBody>
      </p:sp>
      <p:pic>
        <p:nvPicPr>
          <p:cNvPr id="5" name="Picture 4" descr="SIT chamber.JPG"/>
          <p:cNvPicPr>
            <a:picLocks noChangeAspect="1"/>
          </p:cNvPicPr>
          <p:nvPr/>
        </p:nvPicPr>
        <p:blipFill>
          <a:blip r:embed="rId2" cstate="print"/>
          <a:stretch>
            <a:fillRect/>
          </a:stretch>
        </p:blipFill>
        <p:spPr>
          <a:xfrm>
            <a:off x="357158" y="204715"/>
            <a:ext cx="4572000" cy="3912122"/>
          </a:xfrm>
          <a:prstGeom prst="rect">
            <a:avLst/>
          </a:prstGeom>
        </p:spPr>
      </p:pic>
      <p:pic>
        <p:nvPicPr>
          <p:cNvPr id="6" name="Picture 5" descr="پرتودهی لاروها برای عقیم سازی.PNG"/>
          <p:cNvPicPr>
            <a:picLocks noChangeAspect="1"/>
          </p:cNvPicPr>
          <p:nvPr/>
        </p:nvPicPr>
        <p:blipFill>
          <a:blip r:embed="rId3" cstate="print"/>
          <a:stretch>
            <a:fillRect/>
          </a:stretch>
        </p:blipFill>
        <p:spPr>
          <a:xfrm>
            <a:off x="5286380" y="2649112"/>
            <a:ext cx="3339279" cy="3994598"/>
          </a:xfrm>
          <a:prstGeom prst="rect">
            <a:avLst/>
          </a:prstGeom>
        </p:spPr>
      </p:pic>
      <p:pic>
        <p:nvPicPr>
          <p:cNvPr id="7" name="Picture 6" descr="SIT lifeminor.JPG"/>
          <p:cNvPicPr>
            <a:picLocks noChangeAspect="1"/>
          </p:cNvPicPr>
          <p:nvPr/>
        </p:nvPicPr>
        <p:blipFill>
          <a:blip r:embed="rId4" cstate="print"/>
          <a:stretch>
            <a:fillRect/>
          </a:stretch>
        </p:blipFill>
        <p:spPr>
          <a:xfrm>
            <a:off x="357158" y="4258864"/>
            <a:ext cx="4572000" cy="252772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endParaRPr lang="en-US" dirty="0"/>
          </a:p>
        </p:txBody>
      </p:sp>
      <p:pic>
        <p:nvPicPr>
          <p:cNvPr id="20" name="Picture 19" descr="Capture3.PNG"/>
          <p:cNvPicPr>
            <a:picLocks noChangeAspect="1"/>
          </p:cNvPicPr>
          <p:nvPr/>
        </p:nvPicPr>
        <p:blipFill>
          <a:blip r:embed="rId2" cstate="print"/>
          <a:stretch>
            <a:fillRect/>
          </a:stretch>
        </p:blipFill>
        <p:spPr>
          <a:xfrm>
            <a:off x="285720" y="182472"/>
            <a:ext cx="6786610" cy="6604114"/>
          </a:xfrm>
          <a:prstGeom prst="rect">
            <a:avLst/>
          </a:prstGeom>
          <a:ln>
            <a:solidFill>
              <a:srgbClr val="C00000"/>
            </a:solidFill>
          </a:ln>
        </p:spPr>
      </p:pic>
      <p:sp>
        <p:nvSpPr>
          <p:cNvPr id="6" name="Rectangle 90"/>
          <p:cNvSpPr txBox="1">
            <a:spLocks noChangeArrowheads="1"/>
          </p:cNvSpPr>
          <p:nvPr/>
        </p:nvSpPr>
        <p:spPr bwMode="auto">
          <a:xfrm>
            <a:off x="5572132" y="896852"/>
            <a:ext cx="2786062" cy="446087"/>
          </a:xfrm>
          <a:prstGeom prst="rect">
            <a:avLst/>
          </a:prstGeom>
          <a:solidFill>
            <a:srgbClr val="FFFF00"/>
          </a:solidFill>
          <a:ln w="25400">
            <a:solidFill>
              <a:srgbClr val="FF0000">
                <a:alpha val="5400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rPr>
              <a:t>رهاسازی نر های عقیم شده</a:t>
            </a:r>
            <a:endParaRPr kumimoji="0" lang="es-ES"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endParaRPr lang="en-US"/>
          </a:p>
        </p:txBody>
      </p:sp>
      <p:pic>
        <p:nvPicPr>
          <p:cNvPr id="19" name="Picture 18" descr="Capture.PNG"/>
          <p:cNvPicPr>
            <a:picLocks noChangeAspect="1"/>
          </p:cNvPicPr>
          <p:nvPr/>
        </p:nvPicPr>
        <p:blipFill>
          <a:blip r:embed="rId2" cstate="print"/>
          <a:stretch>
            <a:fillRect/>
          </a:stretch>
        </p:blipFill>
        <p:spPr>
          <a:xfrm>
            <a:off x="151745" y="571480"/>
            <a:ext cx="4706007" cy="5896798"/>
          </a:xfrm>
          <a:prstGeom prst="rect">
            <a:avLst/>
          </a:prstGeom>
          <a:ln>
            <a:solidFill>
              <a:srgbClr val="C00000"/>
            </a:solidFill>
          </a:ln>
        </p:spPr>
      </p:pic>
      <p:pic>
        <p:nvPicPr>
          <p:cNvPr id="21" name="Picture 20" descr="Capture4.PNG"/>
          <p:cNvPicPr>
            <a:picLocks noChangeAspect="1"/>
          </p:cNvPicPr>
          <p:nvPr/>
        </p:nvPicPr>
        <p:blipFill>
          <a:blip r:embed="rId3" cstate="print"/>
          <a:stretch>
            <a:fillRect/>
          </a:stretch>
        </p:blipFill>
        <p:spPr>
          <a:xfrm>
            <a:off x="4992278" y="4165353"/>
            <a:ext cx="3657600" cy="2049729"/>
          </a:xfrm>
          <a:prstGeom prst="rect">
            <a:avLst/>
          </a:prstGeom>
        </p:spPr>
      </p:pic>
      <p:pic>
        <p:nvPicPr>
          <p:cNvPr id="22" name="Picture 21" descr="Capture5.PNG"/>
          <p:cNvPicPr>
            <a:picLocks noChangeAspect="1"/>
          </p:cNvPicPr>
          <p:nvPr/>
        </p:nvPicPr>
        <p:blipFill>
          <a:blip r:embed="rId4" cstate="print"/>
          <a:stretch>
            <a:fillRect/>
          </a:stretch>
        </p:blipFill>
        <p:spPr>
          <a:xfrm>
            <a:off x="5049932" y="1329006"/>
            <a:ext cx="3566160" cy="2314308"/>
          </a:xfrm>
          <a:prstGeom prst="rect">
            <a:avLst/>
          </a:prstGeom>
        </p:spPr>
      </p:pic>
      <p:sp>
        <p:nvSpPr>
          <p:cNvPr id="23" name="Rectangle 90"/>
          <p:cNvSpPr txBox="1">
            <a:spLocks noChangeArrowheads="1"/>
          </p:cNvSpPr>
          <p:nvPr/>
        </p:nvSpPr>
        <p:spPr bwMode="auto">
          <a:xfrm>
            <a:off x="5572132" y="714356"/>
            <a:ext cx="2786062" cy="446087"/>
          </a:xfrm>
          <a:prstGeom prst="rect">
            <a:avLst/>
          </a:prstGeom>
          <a:solidFill>
            <a:srgbClr val="FFFF00"/>
          </a:solidFill>
          <a:ln w="25400">
            <a:solidFill>
              <a:srgbClr val="FF0000">
                <a:alpha val="5400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rPr>
              <a:t>رهاسازی نر های عقیم شده</a:t>
            </a:r>
            <a:endParaRPr kumimoji="0" lang="es-ES"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785786" y="1714488"/>
            <a:ext cx="7772400" cy="1298575"/>
          </a:xfrm>
        </p:spPr>
        <p:txBody>
          <a:bodyPr/>
          <a:lstStyle/>
          <a:p>
            <a:pPr algn="r" rtl="1">
              <a:lnSpc>
                <a:spcPct val="150000"/>
              </a:lnSpc>
            </a:pPr>
            <a:r>
              <a:rPr lang="ar-SA" sz="1600" dirty="0" smtClean="0">
                <a:ln>
                  <a:solidFill>
                    <a:schemeClr val="bg2"/>
                  </a:solidFill>
                </a:ln>
                <a:solidFill>
                  <a:schemeClr val="bg2"/>
                </a:solidFill>
                <a:cs typeface="B Mitra" pitchFamily="2" charset="-78"/>
              </a:rPr>
              <a:t>ذوالفقاریه وهمکاران (1389) شفيره هاي جوان و مسن کرم گلوگاه انار را تحت پرتودهي گاما قرار داد  و با نسبتهاي 1:1:0:0  تا 1:1:9:9  (نر پرتودهي شده: مادهي پرتودهي شده: نر طبيعي: مادهي طبيعي) روي ميوه هاي انار در داخل قفسها رها نمودند. نتايج حاصل نشان داد كه كاربرد دزهاي نابارور كننده ي 120 و 160 گري، روي شفيره هاي جوان 1-2 روزه و مسن 3-4 روزه و با نسبت رهاسازي 1:1:7:7 تا  1:1:9:9  در مقايسه با شاهد خسارت كرم گلوگاه روي محصول انار را كنترل نمود</a:t>
            </a:r>
            <a:r>
              <a:rPr lang="en-US" sz="1600" dirty="0" smtClean="0">
                <a:ln>
                  <a:solidFill>
                    <a:schemeClr val="bg2"/>
                  </a:solidFill>
                </a:ln>
                <a:solidFill>
                  <a:schemeClr val="bg2"/>
                </a:solidFill>
                <a:cs typeface="B Mitra" pitchFamily="2" charset="-78"/>
              </a:rPr>
              <a:t>.</a:t>
            </a:r>
            <a:br>
              <a:rPr lang="en-US" sz="1600" dirty="0" smtClean="0">
                <a:ln>
                  <a:solidFill>
                    <a:schemeClr val="bg2"/>
                  </a:solidFill>
                </a:ln>
                <a:solidFill>
                  <a:schemeClr val="bg2"/>
                </a:solidFill>
                <a:cs typeface="B Mitra" pitchFamily="2" charset="-78"/>
              </a:rPr>
            </a:br>
            <a:endParaRPr lang="en-US" sz="1600" dirty="0">
              <a:ln>
                <a:solidFill>
                  <a:schemeClr val="bg2"/>
                </a:solidFill>
              </a:ln>
              <a:solidFill>
                <a:schemeClr val="bg2"/>
              </a:solidFill>
              <a:cs typeface="B Mitra" pitchFamily="2" charset="-78"/>
            </a:endParaRPr>
          </a:p>
        </p:txBody>
      </p:sp>
      <p:sp>
        <p:nvSpPr>
          <p:cNvPr id="23" name="Rectangle 90"/>
          <p:cNvSpPr txBox="1">
            <a:spLocks noChangeArrowheads="1"/>
          </p:cNvSpPr>
          <p:nvPr/>
        </p:nvSpPr>
        <p:spPr bwMode="auto">
          <a:xfrm>
            <a:off x="5572132" y="714356"/>
            <a:ext cx="2786062" cy="446087"/>
          </a:xfrm>
          <a:prstGeom prst="rect">
            <a:avLst/>
          </a:prstGeom>
          <a:solidFill>
            <a:srgbClr val="FFFF00"/>
          </a:solidFill>
          <a:ln w="25400">
            <a:solidFill>
              <a:srgbClr val="FF0000">
                <a:alpha val="5400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rPr>
              <a:t>رهاسازی نر های عقیم شده</a:t>
            </a:r>
            <a:endParaRPr kumimoji="0" lang="es-ES"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endParaRPr>
          </a:p>
        </p:txBody>
      </p:sp>
      <p:sp>
        <p:nvSpPr>
          <p:cNvPr id="7" name="Title 16"/>
          <p:cNvSpPr txBox="1">
            <a:spLocks/>
          </p:cNvSpPr>
          <p:nvPr/>
        </p:nvSpPr>
        <p:spPr bwMode="auto">
          <a:xfrm>
            <a:off x="928662" y="3071810"/>
            <a:ext cx="7772400" cy="17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just" rtl="1" eaLnBrk="0" hangingPunct="0">
              <a:lnSpc>
                <a:spcPct val="150000"/>
              </a:lnSpc>
            </a:pPr>
            <a:r>
              <a:rPr lang="ar-SA" sz="1600" dirty="0" smtClean="0">
                <a:ln>
                  <a:solidFill>
                    <a:schemeClr val="bg2"/>
                  </a:solidFill>
                </a:ln>
                <a:solidFill>
                  <a:schemeClr val="bg2"/>
                </a:solidFill>
                <a:cs typeface="B Mitra" pitchFamily="2" charset="-78"/>
              </a:rPr>
              <a:t>سوف باف و همکاران (1396) رهاسازی دوره ای حشرات نابارور در منطقه عقدا به مساحت 45 هکتار و منطقه چاه شیدا در مهريز به مساحت 12 هکتار از فروردين تا آبان 1394 در استان یزد را اجرا نمودند. آلودگی به کرم گلوگاه انار در عقدا و مهريز تحت تاثیر تیمار رهاسازی کاهش يافت. آلودگی به کرم گلوگاه انار در منطقه هدف و شاهد آن به ترتیب برای عقدا 27/12 و 02/44 درصد و برای مهريز 06/12 و 11/50 درصد برآورد گرديد. چنین استنتاج گرديد که رهاسازی حشرات نابارور کرم گلوگاه انار به صورت دورهای قادر به کاهش قابل توجه جمعیت و به تبع آن کاهش قابل ملاحظه خسارت اين آفت میباشد</a:t>
            </a:r>
            <a:r>
              <a:rPr lang="en-US" sz="1600" dirty="0" smtClean="0">
                <a:ln>
                  <a:solidFill>
                    <a:schemeClr val="bg2"/>
                  </a:solidFill>
                </a:ln>
                <a:solidFill>
                  <a:schemeClr val="bg2"/>
                </a:solidFill>
                <a:cs typeface="B Mitra" pitchFamily="2" charset="-78"/>
              </a:rPr>
              <a:t>.</a:t>
            </a:r>
            <a:endParaRPr kumimoji="0" lang="en-US" sz="1600" b="0" i="0" u="none" strike="noStrike" kern="0" cap="none" spc="0" normalizeH="0" baseline="0" noProof="0" dirty="0">
              <a:ln>
                <a:solidFill>
                  <a:schemeClr val="bg2"/>
                </a:solidFill>
              </a:ln>
              <a:solidFill>
                <a:schemeClr val="bg2"/>
              </a:solidFill>
              <a:effectLst/>
              <a:uLnTx/>
              <a:uFillTx/>
              <a:latin typeface="+mj-lt"/>
              <a:ea typeface="+mj-ea"/>
              <a:cs typeface="B Mitra" pitchFamily="2" charset="-78"/>
            </a:endParaRPr>
          </a:p>
        </p:txBody>
      </p:sp>
      <p:sp>
        <p:nvSpPr>
          <p:cNvPr id="11" name="Title 16"/>
          <p:cNvSpPr txBox="1">
            <a:spLocks/>
          </p:cNvSpPr>
          <p:nvPr/>
        </p:nvSpPr>
        <p:spPr bwMode="auto">
          <a:xfrm>
            <a:off x="785786" y="5357826"/>
            <a:ext cx="7772400" cy="7858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rtl="1">
              <a:lnSpc>
                <a:spcPct val="150000"/>
              </a:lnSpc>
            </a:pPr>
            <a:r>
              <a:rPr lang="fa-IR" sz="1600" dirty="0" smtClean="0">
                <a:ln>
                  <a:solidFill>
                    <a:schemeClr val="bg2"/>
                  </a:solidFill>
                </a:ln>
                <a:solidFill>
                  <a:schemeClr val="bg2"/>
                </a:solidFill>
                <a:cs typeface="B Mitra" pitchFamily="2" charset="-78"/>
              </a:rPr>
              <a:t>با توجه به تحقیقات انجام شده امید است بتوان </a:t>
            </a:r>
            <a:r>
              <a:rPr lang="ar-SA" sz="1600" dirty="0" smtClean="0">
                <a:ln>
                  <a:solidFill>
                    <a:schemeClr val="bg2"/>
                  </a:solidFill>
                </a:ln>
                <a:solidFill>
                  <a:schemeClr val="bg2"/>
                </a:solidFill>
                <a:cs typeface="B Mitra" pitchFamily="2" charset="-78"/>
              </a:rPr>
              <a:t>پس از کسب موفقیت در کاهش جمعیت و خسارت کرم گلوگاه انار با استفاده از روش</a:t>
            </a:r>
            <a:r>
              <a:rPr lang="en-US" sz="1600" dirty="0" smtClean="0">
                <a:ln>
                  <a:solidFill>
                    <a:schemeClr val="bg2"/>
                  </a:solidFill>
                </a:ln>
                <a:solidFill>
                  <a:schemeClr val="bg2"/>
                </a:solidFill>
                <a:cs typeface="B Mitra" pitchFamily="2" charset="-78"/>
              </a:rPr>
              <a:t> SIT </a:t>
            </a:r>
            <a:r>
              <a:rPr lang="ar-SA" sz="1600" dirty="0" smtClean="0">
                <a:ln>
                  <a:solidFill>
                    <a:schemeClr val="bg2"/>
                  </a:solidFill>
                </a:ln>
                <a:solidFill>
                  <a:schemeClr val="bg2"/>
                </a:solidFill>
                <a:cs typeface="B Mitra" pitchFamily="2" charset="-78"/>
              </a:rPr>
              <a:t>،</a:t>
            </a:r>
            <a:r>
              <a:rPr lang="fa-IR" sz="1600" dirty="0" smtClean="0">
                <a:ln>
                  <a:solidFill>
                    <a:schemeClr val="bg2"/>
                  </a:solidFill>
                </a:ln>
                <a:solidFill>
                  <a:schemeClr val="bg2"/>
                </a:solidFill>
                <a:cs typeface="B Mitra" pitchFamily="2" charset="-78"/>
              </a:rPr>
              <a:t> </a:t>
            </a:r>
            <a:r>
              <a:rPr lang="ar-SA" sz="1600" dirty="0" smtClean="0">
                <a:ln>
                  <a:solidFill>
                    <a:schemeClr val="bg2"/>
                  </a:solidFill>
                </a:ln>
                <a:solidFill>
                  <a:schemeClr val="bg2"/>
                </a:solidFill>
                <a:cs typeface="B Mitra" pitchFamily="2" charset="-78"/>
              </a:rPr>
              <a:t>اين روش به عنوان يکی از ارکان مهم برنامه مديريت تلفیقی منطقه ای (</a:t>
            </a:r>
            <a:r>
              <a:rPr lang="en-US" sz="1600" dirty="0" smtClean="0">
                <a:ln>
                  <a:solidFill>
                    <a:schemeClr val="bg2"/>
                  </a:solidFill>
                </a:ln>
                <a:solidFill>
                  <a:schemeClr val="bg2"/>
                </a:solidFill>
                <a:cs typeface="B Mitra" pitchFamily="2" charset="-78"/>
              </a:rPr>
              <a:t> IPM-AW</a:t>
            </a:r>
            <a:r>
              <a:rPr lang="fa-IR" sz="1600" dirty="0" smtClean="0">
                <a:ln>
                  <a:solidFill>
                    <a:schemeClr val="bg2"/>
                  </a:solidFill>
                </a:ln>
                <a:solidFill>
                  <a:schemeClr val="bg2"/>
                </a:solidFill>
                <a:cs typeface="B Mitra" pitchFamily="2" charset="-78"/>
              </a:rPr>
              <a:t>) </a:t>
            </a:r>
            <a:r>
              <a:rPr lang="ar-SA" sz="1600" dirty="0" smtClean="0">
                <a:ln>
                  <a:solidFill>
                    <a:schemeClr val="bg2"/>
                  </a:solidFill>
                </a:ln>
                <a:solidFill>
                  <a:schemeClr val="bg2"/>
                </a:solidFill>
                <a:cs typeface="B Mitra" pitchFamily="2" charset="-78"/>
              </a:rPr>
              <a:t>موفق بر علیه اين آفت مهم </a:t>
            </a:r>
            <a:r>
              <a:rPr lang="fa-IR" sz="1600" dirty="0" smtClean="0">
                <a:ln>
                  <a:solidFill>
                    <a:schemeClr val="bg2"/>
                  </a:solidFill>
                </a:ln>
                <a:solidFill>
                  <a:schemeClr val="bg2"/>
                </a:solidFill>
                <a:cs typeface="B Mitra" pitchFamily="2" charset="-78"/>
              </a:rPr>
              <a:t>به اجرا گذاشته شود.</a:t>
            </a:r>
            <a:endParaRPr lang="en-US" sz="1600" dirty="0">
              <a:ln>
                <a:solidFill>
                  <a:schemeClr val="bg2"/>
                </a:solidFill>
              </a:ln>
              <a:solidFill>
                <a:schemeClr val="bg2"/>
              </a:solidFill>
              <a:cs typeface="B Mitra"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28670"/>
            <a:ext cx="8229600" cy="5197493"/>
          </a:xfrm>
        </p:spPr>
        <p:txBody>
          <a:bodyPr>
            <a:normAutofit/>
          </a:bodyPr>
          <a:lstStyle/>
          <a:p>
            <a:pPr algn="r" rtl="1"/>
            <a:r>
              <a:rPr lang="fa-IR" sz="2000" b="1" dirty="0" smtClean="0">
                <a:ln>
                  <a:solidFill>
                    <a:sysClr val="windowText" lastClr="000000"/>
                  </a:solidFill>
                </a:ln>
                <a:solidFill>
                  <a:srgbClr val="00B0F0"/>
                </a:solidFill>
                <a:cs typeface="B Mitra" pitchFamily="2" charset="-78"/>
              </a:rPr>
              <a:t>تعریف مبارزه بیولوژیک</a:t>
            </a:r>
          </a:p>
          <a:p>
            <a:pPr algn="r" rtl="1"/>
            <a:endParaRPr lang="fa-IR" sz="2000" b="1" dirty="0" smtClean="0">
              <a:ln>
                <a:solidFill>
                  <a:sysClr val="windowText" lastClr="000000"/>
                </a:solidFill>
              </a:ln>
              <a:solidFill>
                <a:srgbClr val="00B0F0"/>
              </a:solidFill>
              <a:cs typeface="B Mitra" pitchFamily="2" charset="-78"/>
            </a:endParaRPr>
          </a:p>
          <a:p>
            <a:pPr algn="r" rtl="1"/>
            <a:endParaRPr lang="fa-IR" sz="2000" b="1" dirty="0" smtClean="0">
              <a:ln>
                <a:solidFill>
                  <a:sysClr val="windowText" lastClr="000000"/>
                </a:solidFill>
              </a:ln>
              <a:solidFill>
                <a:srgbClr val="00B0F0"/>
              </a:solidFill>
              <a:cs typeface="B Mitra" pitchFamily="2" charset="-78"/>
            </a:endParaRPr>
          </a:p>
          <a:p>
            <a:pPr lvl="1" algn="ctr" rtl="1">
              <a:buNone/>
            </a:pPr>
            <a:r>
              <a:rPr lang="fa-IR" sz="1300" b="1" dirty="0" smtClean="0">
                <a:ln>
                  <a:solidFill>
                    <a:schemeClr val="bg2"/>
                  </a:solidFill>
                </a:ln>
                <a:solidFill>
                  <a:schemeClr val="bg2"/>
                </a:solidFill>
                <a:cs typeface="B Mitra" pitchFamily="2" charset="-78"/>
              </a:rPr>
              <a:t>پارازیتوئیدها+پرداتورها+ پاتوژنها</a:t>
            </a:r>
          </a:p>
          <a:p>
            <a:pPr lvl="1" algn="ctr" rtl="1">
              <a:buNone/>
            </a:pPr>
            <a:endParaRPr lang="fa-IR" sz="1300" b="1" dirty="0" smtClean="0">
              <a:ln>
                <a:solidFill>
                  <a:sysClr val="windowText" lastClr="000000"/>
                </a:solidFill>
              </a:ln>
              <a:solidFill>
                <a:schemeClr val="tx1"/>
              </a:solidFill>
              <a:cs typeface="B Mitra" pitchFamily="2" charset="-78"/>
            </a:endParaRPr>
          </a:p>
          <a:p>
            <a:pPr lvl="2" algn="r" rtl="1">
              <a:lnSpc>
                <a:spcPct val="150000"/>
              </a:lnSpc>
            </a:pPr>
            <a:r>
              <a:rPr lang="fa-IR" sz="1300" b="1" dirty="0" smtClean="0">
                <a:ln>
                  <a:solidFill>
                    <a:sysClr val="windowText" lastClr="000000"/>
                  </a:solidFill>
                </a:ln>
                <a:solidFill>
                  <a:srgbClr val="C00000"/>
                </a:solidFill>
                <a:cs typeface="B Mitra" pitchFamily="2" charset="-78"/>
              </a:rPr>
              <a:t>انتخاب گونه های هدف در مبارزه بیولوژیک</a:t>
            </a:r>
          </a:p>
          <a:p>
            <a:pPr lvl="2" algn="r" rtl="1">
              <a:lnSpc>
                <a:spcPct val="150000"/>
              </a:lnSpc>
            </a:pPr>
            <a:r>
              <a:rPr lang="fa-IR" sz="1300" b="1" dirty="0" smtClean="0">
                <a:ln>
                  <a:solidFill>
                    <a:sysClr val="windowText" lastClr="000000"/>
                  </a:solidFill>
                </a:ln>
                <a:solidFill>
                  <a:srgbClr val="C00000"/>
                </a:solidFill>
                <a:cs typeface="B Mitra" pitchFamily="2" charset="-78"/>
              </a:rPr>
              <a:t>انتخاب مناسب دشمنان طبیعی</a:t>
            </a:r>
          </a:p>
          <a:p>
            <a:pPr lvl="2" algn="r" rtl="1">
              <a:lnSpc>
                <a:spcPct val="150000"/>
              </a:lnSpc>
            </a:pPr>
            <a:r>
              <a:rPr lang="fa-IR" sz="1300" b="1" dirty="0" smtClean="0">
                <a:ln>
                  <a:solidFill>
                    <a:sysClr val="windowText" lastClr="000000"/>
                  </a:solidFill>
                </a:ln>
                <a:solidFill>
                  <a:srgbClr val="C00000"/>
                </a:solidFill>
                <a:cs typeface="B Mitra" pitchFamily="2" charset="-78"/>
              </a:rPr>
              <a:t>انتخاب روشهای مناسب استقرار دشمنان طبیعی</a:t>
            </a:r>
          </a:p>
          <a:p>
            <a:pPr algn="r" rtl="1"/>
            <a:endParaRPr lang="fa-IR" sz="2000" b="1" dirty="0" smtClean="0">
              <a:ln>
                <a:solidFill>
                  <a:sysClr val="windowText" lastClr="000000"/>
                </a:solidFill>
              </a:ln>
              <a:solidFill>
                <a:srgbClr val="00B0F0"/>
              </a:solidFill>
              <a:cs typeface="B Mitra" pitchFamily="2" charset="-78"/>
            </a:endParaRPr>
          </a:p>
        </p:txBody>
      </p:sp>
      <p:pic>
        <p:nvPicPr>
          <p:cNvPr id="4" name="Picture 3" descr="Beauveria.jpg"/>
          <p:cNvPicPr>
            <a:picLocks noChangeAspect="1"/>
          </p:cNvPicPr>
          <p:nvPr/>
        </p:nvPicPr>
        <p:blipFill>
          <a:blip r:embed="rId2" cstate="print"/>
          <a:stretch>
            <a:fillRect/>
          </a:stretch>
        </p:blipFill>
        <p:spPr>
          <a:xfrm>
            <a:off x="297168" y="142852"/>
            <a:ext cx="2560320" cy="2487777"/>
          </a:xfrm>
          <a:prstGeom prst="rect">
            <a:avLst/>
          </a:prstGeom>
        </p:spPr>
      </p:pic>
      <p:pic>
        <p:nvPicPr>
          <p:cNvPr id="5" name="Picture 4" descr="coccinella.jpg"/>
          <p:cNvPicPr>
            <a:picLocks noChangeAspect="1"/>
          </p:cNvPicPr>
          <p:nvPr/>
        </p:nvPicPr>
        <p:blipFill>
          <a:blip r:embed="rId3" cstate="print"/>
          <a:stretch>
            <a:fillRect/>
          </a:stretch>
        </p:blipFill>
        <p:spPr>
          <a:xfrm>
            <a:off x="285720" y="2714620"/>
            <a:ext cx="2560320" cy="1917768"/>
          </a:xfrm>
          <a:prstGeom prst="rect">
            <a:avLst/>
          </a:prstGeom>
        </p:spPr>
      </p:pic>
      <p:pic>
        <p:nvPicPr>
          <p:cNvPr id="6" name="Picture 5" descr="trichogramma.jpg"/>
          <p:cNvPicPr>
            <a:picLocks noChangeAspect="1"/>
          </p:cNvPicPr>
          <p:nvPr/>
        </p:nvPicPr>
        <p:blipFill>
          <a:blip r:embed="rId4" cstate="print"/>
          <a:stretch>
            <a:fillRect/>
          </a:stretch>
        </p:blipFill>
        <p:spPr>
          <a:xfrm>
            <a:off x="3286116" y="4250537"/>
            <a:ext cx="4929222" cy="2464611"/>
          </a:xfrm>
          <a:prstGeom prst="rect">
            <a:avLst/>
          </a:prstGeom>
          <a:ln>
            <a:solidFill>
              <a:schemeClr val="accent1"/>
            </a:solidFill>
          </a:ln>
        </p:spPr>
      </p:pic>
      <p:pic>
        <p:nvPicPr>
          <p:cNvPr id="7" name="Picture 6" descr="Aphidius.jpg"/>
          <p:cNvPicPr>
            <a:picLocks noChangeAspect="1"/>
          </p:cNvPicPr>
          <p:nvPr/>
        </p:nvPicPr>
        <p:blipFill>
          <a:blip r:embed="rId5" cstate="print"/>
          <a:stretch>
            <a:fillRect/>
          </a:stretch>
        </p:blipFill>
        <p:spPr>
          <a:xfrm>
            <a:off x="297168" y="4719308"/>
            <a:ext cx="2560320" cy="199584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phidius-colemani-parasite.jpg"/>
          <p:cNvPicPr>
            <a:picLocks noChangeAspect="1"/>
          </p:cNvPicPr>
          <p:nvPr/>
        </p:nvPicPr>
        <p:blipFill>
          <a:blip r:embed="rId2" cstate="print"/>
          <a:stretch>
            <a:fillRect/>
          </a:stretch>
        </p:blipFill>
        <p:spPr>
          <a:xfrm>
            <a:off x="-76200" y="-609600"/>
            <a:ext cx="9220200" cy="7467600"/>
          </a:xfrm>
          <a:prstGeom prst="rect">
            <a:avLst/>
          </a:prstGeom>
        </p:spPr>
      </p:pic>
      <p:sp>
        <p:nvSpPr>
          <p:cNvPr id="2" name="Title 1"/>
          <p:cNvSpPr>
            <a:spLocks noGrp="1"/>
          </p:cNvSpPr>
          <p:nvPr>
            <p:ph type="title"/>
          </p:nvPr>
        </p:nvSpPr>
        <p:spPr>
          <a:xfrm>
            <a:off x="2714612" y="0"/>
            <a:ext cx="6096000" cy="758952"/>
          </a:xfrm>
        </p:spPr>
        <p:txBody>
          <a:bodyPr>
            <a:noAutofit/>
          </a:bodyPr>
          <a:lstStyle/>
          <a:p>
            <a:pPr algn="r"/>
            <a:r>
              <a:rPr lang="fa-IR" sz="3200" b="1" dirty="0" smtClean="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cs typeface="B Titr" pitchFamily="2" charset="-78"/>
              </a:rPr>
              <a:t>معرفی برخی از موارد کنترل بیولوژیک</a:t>
            </a:r>
            <a:endParaRPr lang="en-US" sz="3200" dirty="0">
              <a:ln>
                <a:solidFill>
                  <a:sysClr val="windowText" lastClr="000000"/>
                </a:solidFill>
              </a:ln>
              <a:solidFill>
                <a:schemeClr val="accent2">
                  <a:lumMod val="60000"/>
                  <a:lumOff val="40000"/>
                </a:schemeClr>
              </a:solidFill>
              <a:effectLst>
                <a:outerShdw blurRad="38100" dist="38100" dir="2700000" algn="tl">
                  <a:srgbClr val="000000">
                    <a:alpha val="43137"/>
                  </a:srgbClr>
                </a:outerShdw>
              </a:effectLst>
              <a:cs typeface="B Titr" pitchFamily="2" charset="-78"/>
            </a:endParaRPr>
          </a:p>
        </p:txBody>
      </p:sp>
      <p:sp>
        <p:nvSpPr>
          <p:cNvPr id="4" name="TextBox 3"/>
          <p:cNvSpPr txBox="1"/>
          <p:nvPr/>
        </p:nvSpPr>
        <p:spPr>
          <a:xfrm>
            <a:off x="0" y="1000108"/>
            <a:ext cx="3733800" cy="1169551"/>
          </a:xfrm>
          <a:prstGeom prst="rect">
            <a:avLst/>
          </a:prstGeom>
          <a:noFill/>
        </p:spPr>
        <p:txBody>
          <a:bodyPr wrap="square" rtlCol="0">
            <a:spAutoFit/>
          </a:bodyPr>
          <a:lstStyle/>
          <a:p>
            <a:pPr algn="r" rtl="1">
              <a:buFont typeface="Wingdings" pitchFamily="2" charset="2"/>
              <a:buChar char="Ø"/>
            </a:pPr>
            <a:r>
              <a:rPr lang="en-US" sz="1400" b="1" dirty="0" smtClean="0">
                <a:ln>
                  <a:solidFill>
                    <a:schemeClr val="tx1"/>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زنبور تریکوگراما</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Trichogramma</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a:t>
            </a:r>
          </a:p>
          <a:p>
            <a:pPr algn="r" rtl="1">
              <a:buFont typeface="Wingdings" pitchFamily="2" charset="2"/>
              <a:buChar char="Ø"/>
            </a:pP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زنبور براکون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Bracon</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a:t>
            </a:r>
          </a:p>
          <a:p>
            <a:pPr algn="r" rtl="1">
              <a:buFont typeface="Wingdings" pitchFamily="2" charset="2"/>
              <a:buChar char="Ø"/>
            </a:pP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زنبور تلنوموس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Telenomus</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a:t>
            </a:r>
            <a:endParaRPr lang="fa-IR"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a:buFont typeface="Wingdings" pitchFamily="2" charset="2"/>
              <a:buChar char="Ø"/>
            </a:pP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زنبور آفیدیوس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Aphidius</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a:t>
            </a:r>
            <a:endParaRPr lang="fa-IR" sz="1400"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a:buFont typeface="Wingdings" pitchFamily="2" charset="2"/>
              <a:buChar char="Ø"/>
            </a:pPr>
            <a:r>
              <a:rPr lang="fa-IR"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زنبور انکارسیا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Encarsia</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formosa</a:t>
            </a:r>
            <a:endParaRPr lang="en-US" sz="1400" i="1" dirty="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4929190" y="3000372"/>
            <a:ext cx="4214810" cy="1169551"/>
          </a:xfrm>
          <a:prstGeom prst="rect">
            <a:avLst/>
          </a:prstGeom>
          <a:noFill/>
        </p:spPr>
        <p:txBody>
          <a:bodyPr wrap="square" rtlCol="0">
            <a:spAutoFit/>
          </a:bodyPr>
          <a:lstStyle/>
          <a:p>
            <a:pPr algn="r" rtl="1">
              <a:buFont typeface="Wingdings" pitchFamily="2" charset="2"/>
              <a:buChar char="Ø"/>
            </a:pPr>
            <a:r>
              <a:rPr lang="en-US" sz="1400" b="1" dirty="0" smtClean="0">
                <a:ln>
                  <a:solidFill>
                    <a:schemeClr val="tx1"/>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کفشدوزک هفت نقطه ای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Coccinella</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a:t>
            </a:r>
          </a:p>
          <a:p>
            <a:pPr algn="r" rtl="1">
              <a:buFont typeface="Wingdings" pitchFamily="2" charset="2"/>
              <a:buChar char="Ø"/>
            </a:pP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بالتوری سبز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Chrysopa</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                           </a:t>
            </a:r>
          </a:p>
          <a:p>
            <a:pPr algn="r" rtl="1">
              <a:buFont typeface="Wingdings" pitchFamily="2" charset="2"/>
              <a:buChar char="Ø"/>
            </a:pP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سن اوریوس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Orius</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sp.</a:t>
            </a:r>
          </a:p>
          <a:p>
            <a:pPr algn="r" rtl="1">
              <a:buFont typeface="Wingdings" pitchFamily="2" charset="2"/>
              <a:buChar char="Ø"/>
            </a:pP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کنه شکارگر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b="1" i="1" dirty="0" err="1" smtClean="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Amblysieus</a:t>
            </a:r>
            <a:r>
              <a:rPr lang="en-US" sz="1400" b="1"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sp.</a:t>
            </a:r>
          </a:p>
          <a:p>
            <a:pPr algn="r" rtl="1">
              <a:buFont typeface="Wingdings" pitchFamily="2" charset="2"/>
              <a:buChar char="Ø"/>
            </a:pPr>
            <a:r>
              <a:rPr lang="en-US" sz="1200" dirty="0" smtClean="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rPr>
              <a:t>  </a:t>
            </a:r>
            <a:r>
              <a:rPr lang="fa-IR" sz="1200" dirty="0" smtClean="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rPr>
              <a:t>سن نسیدیوکوریس و ماکرولوفوس   </a:t>
            </a:r>
            <a:r>
              <a:rPr lang="en-US" sz="1400" i="1" dirty="0" err="1" smtClean="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rPr>
              <a:t>Nesidiocoris</a:t>
            </a:r>
            <a:r>
              <a:rPr lang="en-US" sz="1400" i="1" dirty="0" smtClean="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rPr>
              <a:t>/ </a:t>
            </a:r>
            <a:r>
              <a:rPr lang="en-US" sz="1400" i="1" dirty="0" err="1" smtClean="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rPr>
              <a:t>Macrolophus</a:t>
            </a:r>
            <a:endParaRPr lang="en-US" sz="1400" i="1" dirty="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endParaRPr>
          </a:p>
        </p:txBody>
      </p:sp>
      <p:sp>
        <p:nvSpPr>
          <p:cNvPr id="7" name="TextBox 6"/>
          <p:cNvSpPr txBox="1"/>
          <p:nvPr/>
        </p:nvSpPr>
        <p:spPr>
          <a:xfrm>
            <a:off x="142844" y="5429264"/>
            <a:ext cx="4143372" cy="738664"/>
          </a:xfrm>
          <a:prstGeom prst="rect">
            <a:avLst/>
          </a:prstGeom>
          <a:noFill/>
        </p:spPr>
        <p:txBody>
          <a:bodyPr wrap="square" rtlCol="0">
            <a:spAutoFit/>
          </a:bodyPr>
          <a:lstStyle/>
          <a:p>
            <a:pPr algn="r" rtl="1">
              <a:buFont typeface="Wingdings" pitchFamily="2" charset="2"/>
              <a:buChar char="Ø"/>
            </a:pPr>
            <a:r>
              <a:rPr lang="en-US" sz="1400" b="1" dirty="0" smtClean="0">
                <a:ln>
                  <a:solidFill>
                    <a:schemeClr val="tx1"/>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قارچ بوواریا                           </a:t>
            </a: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Beauvaria</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bassiana</a:t>
            </a:r>
            <a:endPar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r" rtl="1">
              <a:buFont typeface="Wingdings" pitchFamily="2" charset="2"/>
              <a:buChar char="Ø"/>
            </a:pPr>
            <a:r>
              <a:rPr lang="en-US"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a:t>
            </a: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قارچ ورتسیلیوم</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Verticillium</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lecanii</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r" rtl="1">
              <a:buFont typeface="Wingdings" pitchFamily="2" charset="2"/>
              <a:buChar char="Ø"/>
            </a:pPr>
            <a:r>
              <a:rPr lang="fa-IR" sz="1400" b="1" dirty="0" smtClean="0">
                <a:ln>
                  <a:solidFill>
                    <a:schemeClr val="bg2"/>
                  </a:solidFill>
                </a:ln>
                <a:solidFill>
                  <a:srgbClr val="FF0000"/>
                </a:solidFill>
                <a:effectLst>
                  <a:outerShdw blurRad="38100" dist="38100" dir="2700000" algn="tl">
                    <a:srgbClr val="000000">
                      <a:alpha val="43137"/>
                    </a:srgbClr>
                  </a:outerShdw>
                </a:effectLst>
                <a:cs typeface="B Mitra" pitchFamily="2" charset="-78"/>
              </a:rPr>
              <a:t> باکتری بی تی</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Bacillus </a:t>
            </a:r>
            <a:r>
              <a:rPr lang="en-US" sz="1400" i="1" dirty="0" err="1"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thurengiensis</a:t>
            </a:r>
            <a:r>
              <a:rPr lang="en-US" sz="1400" i="1" dirty="0" smtClean="0">
                <a:ln>
                  <a:solidFill>
                    <a:schemeClr val="bg2"/>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1200" dirty="0">
              <a:ln>
                <a:solidFill>
                  <a:schemeClr val="bg2"/>
                </a:solidFill>
              </a:ln>
              <a:solidFill>
                <a:srgbClr val="C00000"/>
              </a:solidFill>
              <a:effectLst>
                <a:outerShdw blurRad="38100" dist="38100" dir="2700000" algn="tl">
                  <a:srgbClr val="000000">
                    <a:alpha val="43137"/>
                  </a:srgbClr>
                </a:outerShdw>
              </a:effectLst>
              <a:latin typeface="Times New Roman" pitchFamily="18" charset="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905000"/>
            <a:ext cx="7391400" cy="369332"/>
          </a:xfrm>
          <a:prstGeom prst="rect">
            <a:avLst/>
          </a:prstGeom>
          <a:noFill/>
        </p:spPr>
        <p:txBody>
          <a:bodyPr wrap="square" rtlCol="0">
            <a:spAutoFit/>
          </a:bodyPr>
          <a:lstStyle/>
          <a:p>
            <a:endParaRPr lang="en-US" dirty="0"/>
          </a:p>
        </p:txBody>
      </p:sp>
      <p:sp>
        <p:nvSpPr>
          <p:cNvPr id="17" name="TextBox 16"/>
          <p:cNvSpPr txBox="1"/>
          <p:nvPr/>
        </p:nvSpPr>
        <p:spPr>
          <a:xfrm>
            <a:off x="2895600" y="1981200"/>
            <a:ext cx="3352800" cy="369332"/>
          </a:xfrm>
          <a:prstGeom prst="rect">
            <a:avLst/>
          </a:prstGeom>
          <a:noFill/>
        </p:spPr>
        <p:txBody>
          <a:bodyPr wrap="square" rtlCol="0">
            <a:spAutoFit/>
          </a:bodyPr>
          <a:lstStyle/>
          <a:p>
            <a:endParaRPr lang="en-US" dirty="0"/>
          </a:p>
        </p:txBody>
      </p:sp>
      <p:sp>
        <p:nvSpPr>
          <p:cNvPr id="1028" name="AutoShape 4" descr="Related image"/>
          <p:cNvSpPr>
            <a:spLocks noChangeAspect="1" noChangeArrowheads="1"/>
          </p:cNvSpPr>
          <p:nvPr/>
        </p:nvSpPr>
        <p:spPr bwMode="auto">
          <a:xfrm>
            <a:off x="152400" y="-1947863"/>
            <a:ext cx="5553075" cy="3895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04800" y="1524000"/>
            <a:ext cx="8458200" cy="1661993"/>
          </a:xfrm>
          <a:prstGeom prst="rect">
            <a:avLst/>
          </a:prstGeom>
        </p:spPr>
        <p:txBody>
          <a:bodyPr wrap="square">
            <a:spAutoFit/>
          </a:bodyPr>
          <a:lstStyle/>
          <a:p>
            <a:pPr algn="r" rtl="1"/>
            <a:r>
              <a:rPr lang="fa-IR" b="1" dirty="0" smtClean="0">
                <a:ln>
                  <a:solidFill>
                    <a:sysClr val="windowText" lastClr="000000"/>
                  </a:solidFill>
                </a:ln>
                <a:solidFill>
                  <a:srgbClr val="92D050"/>
                </a:solidFill>
                <a:cs typeface="B Mitra" pitchFamily="2" charset="-78"/>
              </a:rPr>
              <a:t>گونه های زنبور تریکوگراما</a:t>
            </a:r>
          </a:p>
          <a:p>
            <a:pPr>
              <a:buFont typeface="Wingdings" pitchFamily="2" charset="2"/>
              <a:buChar char="v"/>
            </a:pPr>
            <a:r>
              <a:rPr lang="fa-IR" sz="1400" dirty="0" smtClean="0">
                <a:ln>
                  <a:solidFill>
                    <a:schemeClr val="bg2"/>
                  </a:solidFill>
                </a:ln>
                <a:solidFill>
                  <a:srgbClr val="C00000"/>
                </a:solidFill>
                <a:cs typeface="B Mitra" pitchFamily="2" charset="-78"/>
              </a:rPr>
              <a:t> </a:t>
            </a:r>
            <a:r>
              <a:rPr lang="en-US" sz="1400"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Trichogramma</a:t>
            </a: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maidis</a:t>
            </a:r>
            <a:endParaRPr lang="en-US" sz="1400" i="1" dirty="0" smtClean="0">
              <a:ln>
                <a:solidFill>
                  <a:schemeClr val="bg2"/>
                </a:solidFill>
              </a:ln>
              <a:solidFill>
                <a:srgbClr val="C00000"/>
              </a:solidFill>
              <a:cs typeface="B Mitra" pitchFamily="2" charset="-78"/>
            </a:endParaRPr>
          </a:p>
          <a:p>
            <a:pPr>
              <a:buFont typeface="Wingdings" pitchFamily="2" charset="2"/>
              <a:buChar char="v"/>
            </a:pP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Trichogramma</a:t>
            </a: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pintoi</a:t>
            </a:r>
            <a:endParaRPr lang="en-US" sz="1400" i="1" dirty="0" smtClean="0">
              <a:ln>
                <a:solidFill>
                  <a:schemeClr val="bg2"/>
                </a:solidFill>
              </a:ln>
              <a:solidFill>
                <a:srgbClr val="C00000"/>
              </a:solidFill>
              <a:cs typeface="B Mitra" pitchFamily="2" charset="-78"/>
            </a:endParaRPr>
          </a:p>
          <a:p>
            <a:pPr>
              <a:buFont typeface="Wingdings" pitchFamily="2" charset="2"/>
              <a:buChar char="v"/>
            </a:pPr>
            <a:r>
              <a:rPr lang="en-US" sz="1400"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Trichogramma</a:t>
            </a: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rhenana</a:t>
            </a:r>
            <a:endParaRPr lang="en-US" sz="1400" i="1" dirty="0" smtClean="0">
              <a:ln>
                <a:solidFill>
                  <a:schemeClr val="bg2"/>
                </a:solidFill>
              </a:ln>
              <a:solidFill>
                <a:srgbClr val="C00000"/>
              </a:solidFill>
              <a:cs typeface="B Mitra" pitchFamily="2" charset="-78"/>
            </a:endParaRPr>
          </a:p>
          <a:p>
            <a:pPr>
              <a:buFont typeface="Wingdings" pitchFamily="2" charset="2"/>
              <a:buChar char="v"/>
            </a:pPr>
            <a:endParaRPr lang="en-US" sz="1400" i="1" dirty="0" smtClean="0">
              <a:ln>
                <a:solidFill>
                  <a:schemeClr val="bg2"/>
                </a:solidFill>
              </a:ln>
              <a:solidFill>
                <a:srgbClr val="C00000"/>
              </a:solidFill>
              <a:cs typeface="B Mitra" pitchFamily="2" charset="-78"/>
            </a:endParaRPr>
          </a:p>
          <a:p>
            <a:pPr>
              <a:buFont typeface="Wingdings" pitchFamily="2" charset="2"/>
              <a:buChar char="v"/>
            </a:pPr>
            <a:r>
              <a:rPr lang="en-US" sz="1400" i="1" dirty="0" smtClean="0">
                <a:ln>
                  <a:solidFill>
                    <a:schemeClr val="bg2"/>
                  </a:solidFill>
                </a:ln>
                <a:solidFill>
                  <a:srgbClr val="C00000"/>
                </a:solidFill>
                <a:cs typeface="B Mitra" pitchFamily="2" charset="-78"/>
              </a:rPr>
              <a:t>  </a:t>
            </a:r>
            <a:r>
              <a:rPr lang="en-US" sz="1400"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Trichogramma</a:t>
            </a: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embryphagum</a:t>
            </a:r>
            <a:endParaRPr lang="en-US" sz="1400" i="1" dirty="0" smtClean="0">
              <a:ln>
                <a:solidFill>
                  <a:schemeClr val="bg2"/>
                </a:solidFill>
              </a:ln>
              <a:solidFill>
                <a:srgbClr val="C00000"/>
              </a:solidFill>
              <a:cs typeface="B Mitra" pitchFamily="2" charset="-78"/>
            </a:endParaRPr>
          </a:p>
          <a:p>
            <a:pPr>
              <a:buFont typeface="Wingdings" pitchFamily="2" charset="2"/>
              <a:buChar char="v"/>
            </a:pP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Trichogramma</a:t>
            </a:r>
            <a:r>
              <a:rPr lang="en-US" sz="1400" i="1" dirty="0" smtClean="0">
                <a:ln>
                  <a:solidFill>
                    <a:schemeClr val="bg2"/>
                  </a:solidFill>
                </a:ln>
                <a:solidFill>
                  <a:srgbClr val="C00000"/>
                </a:solidFill>
                <a:cs typeface="B Mitra" pitchFamily="2" charset="-78"/>
              </a:rPr>
              <a:t>  </a:t>
            </a:r>
            <a:r>
              <a:rPr lang="en-US" sz="1400" i="1" dirty="0" err="1" smtClean="0">
                <a:ln>
                  <a:solidFill>
                    <a:schemeClr val="bg2"/>
                  </a:solidFill>
                </a:ln>
                <a:solidFill>
                  <a:srgbClr val="C00000"/>
                </a:solidFill>
                <a:cs typeface="B Mitra" pitchFamily="2" charset="-78"/>
              </a:rPr>
              <a:t>cocaciae</a:t>
            </a:r>
            <a:endParaRPr lang="fa-IR" sz="1400" i="1" dirty="0">
              <a:ln>
                <a:solidFill>
                  <a:schemeClr val="bg2"/>
                </a:solidFill>
              </a:ln>
              <a:solidFill>
                <a:srgbClr val="C00000"/>
              </a:solidFill>
              <a:cs typeface="B Mitra" pitchFamily="2" charset="-78"/>
            </a:endParaRPr>
          </a:p>
        </p:txBody>
      </p:sp>
      <p:pic>
        <p:nvPicPr>
          <p:cNvPr id="14" name="Picture 13" descr="iran03.jpg"/>
          <p:cNvPicPr>
            <a:picLocks noChangeAspect="1"/>
          </p:cNvPicPr>
          <p:nvPr/>
        </p:nvPicPr>
        <p:blipFill>
          <a:blip r:embed="rId2" cstate="print"/>
          <a:stretch>
            <a:fillRect/>
          </a:stretch>
        </p:blipFill>
        <p:spPr>
          <a:xfrm>
            <a:off x="4343400" y="2133600"/>
            <a:ext cx="4466559" cy="4038600"/>
          </a:xfrm>
          <a:prstGeom prst="rect">
            <a:avLst/>
          </a:prstGeom>
        </p:spPr>
      </p:pic>
      <p:cxnSp>
        <p:nvCxnSpPr>
          <p:cNvPr id="18" name="Straight Arrow Connector 17"/>
          <p:cNvCxnSpPr/>
          <p:nvPr/>
        </p:nvCxnSpPr>
        <p:spPr>
          <a:xfrm rot="10800000" flipV="1">
            <a:off x="4191000" y="3809998"/>
            <a:ext cx="2209800" cy="838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0" y="4495800"/>
            <a:ext cx="3352800" cy="381000"/>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ln>
                  <a:solidFill>
                    <a:schemeClr val="bg2"/>
                  </a:solidFill>
                </a:ln>
                <a:solidFill>
                  <a:schemeClr val="bg1"/>
                </a:solidFill>
                <a:cs typeface="B Mitra" pitchFamily="2" charset="-78"/>
              </a:rPr>
              <a:t>گونه همه جایی- در استانهای مرکزی- کنترل کرم گلوگاه انار</a:t>
            </a:r>
          </a:p>
          <a:p>
            <a:pPr algn="r" rtl="1"/>
            <a:r>
              <a:rPr lang="fa-IR" sz="1200" b="1" dirty="0" smtClean="0">
                <a:ln>
                  <a:solidFill>
                    <a:schemeClr val="bg2"/>
                  </a:solidFill>
                </a:ln>
                <a:solidFill>
                  <a:schemeClr val="bg1"/>
                </a:solidFill>
                <a:cs typeface="B Mitra" pitchFamily="2" charset="-78"/>
              </a:rPr>
              <a:t>مناطق دامنه جنوبی البرز</a:t>
            </a:r>
            <a:endParaRPr lang="en-US" sz="1200" b="1" dirty="0">
              <a:ln>
                <a:solidFill>
                  <a:schemeClr val="bg2"/>
                </a:solidFill>
              </a:ln>
              <a:solidFill>
                <a:schemeClr val="bg1"/>
              </a:solidFill>
              <a:cs typeface="B Mitra" pitchFamily="2" charset="-78"/>
            </a:endParaRPr>
          </a:p>
        </p:txBody>
      </p:sp>
      <p:cxnSp>
        <p:nvCxnSpPr>
          <p:cNvPr id="22" name="Straight Arrow Connector 21"/>
          <p:cNvCxnSpPr/>
          <p:nvPr/>
        </p:nvCxnSpPr>
        <p:spPr>
          <a:xfrm rot="10800000" flipV="1">
            <a:off x="3581400" y="32766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09600" y="3352800"/>
            <a:ext cx="2819400" cy="533400"/>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200" b="1" dirty="0" smtClean="0">
                <a:ln>
                  <a:solidFill>
                    <a:schemeClr val="bg2"/>
                  </a:solidFill>
                </a:ln>
                <a:solidFill>
                  <a:schemeClr val="bg1"/>
                </a:solidFill>
                <a:cs typeface="B Mitra" pitchFamily="2" charset="-78"/>
              </a:rPr>
              <a:t>پارازیتوئید کرم ساقه خوار برنج/ کرم سبز برگخوار برنج/ کرم ساقه خوار ذرت</a:t>
            </a:r>
            <a:endParaRPr lang="en-US" sz="1200" b="1" dirty="0">
              <a:ln>
                <a:solidFill>
                  <a:schemeClr val="bg2"/>
                </a:solidFill>
              </a:ln>
              <a:solidFill>
                <a:schemeClr val="bg1"/>
              </a:solidFill>
              <a:cs typeface="B Mitra" pitchFamily="2" charset="-78"/>
            </a:endParaRPr>
          </a:p>
        </p:txBody>
      </p:sp>
      <p:cxnSp>
        <p:nvCxnSpPr>
          <p:cNvPr id="25" name="Straight Arrow Connector 24"/>
          <p:cNvCxnSpPr/>
          <p:nvPr/>
        </p:nvCxnSpPr>
        <p:spPr>
          <a:xfrm rot="10800000" flipV="1">
            <a:off x="3962400" y="3352799"/>
            <a:ext cx="2819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38400" y="3962400"/>
            <a:ext cx="1447800" cy="381000"/>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ln>
                  <a:solidFill>
                    <a:schemeClr val="bg2"/>
                  </a:solidFill>
                </a:ln>
                <a:solidFill>
                  <a:schemeClr val="bg1"/>
                </a:solidFill>
                <a:cs typeface="B Mitra" pitchFamily="2" charset="-78"/>
              </a:rPr>
              <a:t>پارازیتوئید کرم قوزه پنبه</a:t>
            </a:r>
            <a:endParaRPr lang="en-US" sz="1200" b="1" dirty="0">
              <a:ln>
                <a:solidFill>
                  <a:schemeClr val="bg2"/>
                </a:solidFill>
              </a:ln>
              <a:solidFill>
                <a:schemeClr val="bg1"/>
              </a:solidFill>
              <a:cs typeface="B Mitra" pitchFamily="2" charset="-78"/>
            </a:endParaRPr>
          </a:p>
        </p:txBody>
      </p:sp>
      <p:sp>
        <p:nvSpPr>
          <p:cNvPr id="28" name="Rectangle 27"/>
          <p:cNvSpPr/>
          <p:nvPr/>
        </p:nvSpPr>
        <p:spPr>
          <a:xfrm>
            <a:off x="762000" y="5181600"/>
            <a:ext cx="3352800" cy="381000"/>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ln>
                  <a:solidFill>
                    <a:schemeClr val="bg2"/>
                  </a:solidFill>
                </a:ln>
                <a:solidFill>
                  <a:schemeClr val="bg1"/>
                </a:solidFill>
                <a:cs typeface="B Mitra" pitchFamily="2" charset="-78"/>
              </a:rPr>
              <a:t>مناطق حاشیه کویری- پارازیتوئید کرم سیب- کرم گلوگاه انار</a:t>
            </a:r>
            <a:endParaRPr lang="en-US" sz="1200" b="1" dirty="0">
              <a:ln>
                <a:solidFill>
                  <a:schemeClr val="bg2"/>
                </a:solidFill>
              </a:ln>
              <a:solidFill>
                <a:schemeClr val="bg1"/>
              </a:solidFill>
              <a:cs typeface="B Mitra" pitchFamily="2" charset="-78"/>
            </a:endParaRPr>
          </a:p>
        </p:txBody>
      </p:sp>
      <p:cxnSp>
        <p:nvCxnSpPr>
          <p:cNvPr id="30" name="Straight Arrow Connector 29"/>
          <p:cNvCxnSpPr/>
          <p:nvPr/>
        </p:nvCxnSpPr>
        <p:spPr>
          <a:xfrm rot="10800000" flipV="1">
            <a:off x="4191000" y="4800600"/>
            <a:ext cx="2590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38200" y="5715000"/>
            <a:ext cx="3352800" cy="381000"/>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200" b="1" dirty="0" smtClean="0">
                <a:ln>
                  <a:solidFill>
                    <a:schemeClr val="bg2"/>
                  </a:solidFill>
                </a:ln>
                <a:solidFill>
                  <a:schemeClr val="bg1"/>
                </a:solidFill>
                <a:cs typeface="B Mitra" pitchFamily="2" charset="-78"/>
              </a:rPr>
              <a:t>کرم میوه خوار گوجه فرنگی- سفیده کلم- بید سیب زمینی</a:t>
            </a:r>
            <a:endParaRPr lang="en-US" sz="1200" b="1" dirty="0">
              <a:ln>
                <a:solidFill>
                  <a:schemeClr val="bg2"/>
                </a:solidFill>
              </a:ln>
              <a:solidFill>
                <a:schemeClr val="bg1"/>
              </a:solidFill>
              <a:cs typeface="B Mitra" pitchFamily="2" charset="-78"/>
            </a:endParaRPr>
          </a:p>
        </p:txBody>
      </p:sp>
      <p:cxnSp>
        <p:nvCxnSpPr>
          <p:cNvPr id="33" name="Straight Arrow Connector 32"/>
          <p:cNvCxnSpPr/>
          <p:nvPr/>
        </p:nvCxnSpPr>
        <p:spPr>
          <a:xfrm rot="10800000" flipV="1">
            <a:off x="4267200" y="5029200"/>
            <a:ext cx="2438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6324600" y="381000"/>
            <a:ext cx="2587752" cy="454152"/>
          </a:xfrm>
        </p:spPr>
        <p:txBody>
          <a:bodyPr>
            <a:normAutofit fontScale="90000"/>
          </a:bodyPr>
          <a:lstStyle/>
          <a:p>
            <a:pPr algn="r"/>
            <a:r>
              <a:rPr lang="fa-IR" sz="2400" b="1" dirty="0" smtClean="0">
                <a:ln>
                  <a:solidFill>
                    <a:sysClr val="windowText" lastClr="000000"/>
                  </a:solidFill>
                </a:ln>
                <a:solidFill>
                  <a:schemeClr val="accent2">
                    <a:lumMod val="60000"/>
                    <a:lumOff val="40000"/>
                  </a:schemeClr>
                </a:solidFill>
                <a:cs typeface="B Titr" pitchFamily="2" charset="-78"/>
              </a:rPr>
              <a:t>معرفی دشمنان طبیعی</a:t>
            </a:r>
            <a:endParaRPr lang="en-US" sz="2400" dirty="0">
              <a:ln>
                <a:solidFill>
                  <a:sysClr val="windowText" lastClr="000000"/>
                </a:solidFill>
              </a:ln>
              <a:solidFill>
                <a:schemeClr val="accent2">
                  <a:lumMod val="60000"/>
                  <a:lumOff val="40000"/>
                </a:schemeClr>
              </a:solidFill>
              <a:cs typeface="B Titr" pitchFamily="2" charset="-78"/>
            </a:endParaRPr>
          </a:p>
        </p:txBody>
      </p:sp>
      <p:sp>
        <p:nvSpPr>
          <p:cNvPr id="21" name="Rectangle 20"/>
          <p:cNvSpPr/>
          <p:nvPr/>
        </p:nvSpPr>
        <p:spPr>
          <a:xfrm>
            <a:off x="5334000" y="914400"/>
            <a:ext cx="3600666" cy="369332"/>
          </a:xfrm>
          <a:prstGeom prst="rect">
            <a:avLst/>
          </a:prstGeom>
        </p:spPr>
        <p:txBody>
          <a:bodyPr wrap="none">
            <a:spAutoFit/>
          </a:bodyPr>
          <a:lstStyle/>
          <a:p>
            <a:pPr algn="r" rtl="1"/>
            <a:r>
              <a:rPr lang="fa-IR" b="1" dirty="0" smtClean="0">
                <a:ln>
                  <a:solidFill>
                    <a:sysClr val="windowText" lastClr="000000"/>
                  </a:solidFill>
                </a:ln>
                <a:solidFill>
                  <a:srgbClr val="FF0000"/>
                </a:solidFill>
                <a:cs typeface="B Mitra" pitchFamily="2" charset="-78"/>
              </a:rPr>
              <a:t>زنبور تريكوگراما (</a:t>
            </a:r>
            <a:r>
              <a:rPr lang="en-US" i="1" dirty="0" err="1" smtClean="0">
                <a:ln>
                  <a:solidFill>
                    <a:sysClr val="windowText" lastClr="000000"/>
                  </a:solidFill>
                </a:ln>
                <a:solidFill>
                  <a:srgbClr val="FF0000"/>
                </a:solidFill>
                <a:cs typeface="B Mitra" pitchFamily="2" charset="-78"/>
              </a:rPr>
              <a:t>Trichogramma</a:t>
            </a:r>
            <a:r>
              <a:rPr lang="en-US" i="1" dirty="0" smtClean="0">
                <a:ln>
                  <a:solidFill>
                    <a:sysClr val="windowText" lastClr="000000"/>
                  </a:solidFill>
                </a:ln>
                <a:solidFill>
                  <a:srgbClr val="FF0000"/>
                </a:solidFill>
                <a:cs typeface="B Mitra" pitchFamily="2" charset="-78"/>
              </a:rPr>
              <a:t> sp.</a:t>
            </a:r>
            <a:r>
              <a:rPr lang="fa-IR" dirty="0" smtClean="0">
                <a:ln>
                  <a:solidFill>
                    <a:sysClr val="windowText" lastClr="000000"/>
                  </a:solidFill>
                </a:ln>
                <a:solidFill>
                  <a:srgbClr val="FF0000"/>
                </a:solidFill>
                <a:cs typeface="B Mitra" pitchFamily="2" charset="-78"/>
              </a:rPr>
              <a:t>)</a:t>
            </a:r>
            <a:r>
              <a:rPr lang="fa-IR" b="1" dirty="0" smtClean="0">
                <a:ln>
                  <a:solidFill>
                    <a:sysClr val="windowText" lastClr="000000"/>
                  </a:solidFill>
                </a:ln>
                <a:solidFill>
                  <a:srgbClr val="FF0000"/>
                </a:solidFill>
                <a:cs typeface="B Mitra" pitchFamily="2" charset="-78"/>
              </a:rPr>
              <a:t>:</a:t>
            </a:r>
            <a:endParaRPr lang="en-US" dirty="0"/>
          </a:p>
        </p:txBody>
      </p:sp>
      <p:pic>
        <p:nvPicPr>
          <p:cNvPr id="24" name="Picture 23" descr="trichogramma-brassicae.jpg"/>
          <p:cNvPicPr>
            <a:picLocks noChangeAspect="1"/>
          </p:cNvPicPr>
          <p:nvPr/>
        </p:nvPicPr>
        <p:blipFill>
          <a:blip r:embed="rId3" cstate="print"/>
          <a:stretch>
            <a:fillRect/>
          </a:stretch>
        </p:blipFill>
        <p:spPr>
          <a:xfrm>
            <a:off x="7429520" y="4929198"/>
            <a:ext cx="1645920" cy="1645920"/>
          </a:xfrm>
          <a:prstGeom prst="rect">
            <a:avLst/>
          </a:prstGeom>
        </p:spPr>
      </p:pic>
      <p:pic>
        <p:nvPicPr>
          <p:cNvPr id="26" name="Picture 25" descr="trichogramma_evanescens01_01.jpg"/>
          <p:cNvPicPr>
            <a:picLocks noChangeAspect="1"/>
          </p:cNvPicPr>
          <p:nvPr/>
        </p:nvPicPr>
        <p:blipFill>
          <a:blip r:embed="rId4" cstate="print"/>
          <a:stretch>
            <a:fillRect/>
          </a:stretch>
        </p:blipFill>
        <p:spPr>
          <a:xfrm>
            <a:off x="7467600" y="3643314"/>
            <a:ext cx="1645920" cy="1174776"/>
          </a:xfrm>
          <a:prstGeom prst="rect">
            <a:avLst/>
          </a:prstGeom>
        </p:spPr>
      </p:pic>
      <p:pic>
        <p:nvPicPr>
          <p:cNvPr id="29" name="Picture 28" descr="Trichogramma-embryophagum2.jpg"/>
          <p:cNvPicPr>
            <a:picLocks noChangeAspect="1"/>
          </p:cNvPicPr>
          <p:nvPr/>
        </p:nvPicPr>
        <p:blipFill>
          <a:blip r:embed="rId5" cstate="print"/>
          <a:stretch>
            <a:fillRect/>
          </a:stretch>
        </p:blipFill>
        <p:spPr>
          <a:xfrm>
            <a:off x="7498112" y="2189188"/>
            <a:ext cx="1645920" cy="13112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6715140" y="2357430"/>
            <a:ext cx="1928800" cy="1517644"/>
          </a:xfrm>
          <a:solidFill>
            <a:srgbClr val="FFFF00"/>
          </a:solidFill>
          <a:ln w="25400">
            <a:solidFill>
              <a:srgbClr val="FF0000">
                <a:alpha val="54000"/>
              </a:srgbClr>
            </a:solidFill>
          </a:ln>
        </p:spPr>
        <p:txBody>
          <a:bodyPr/>
          <a:lstStyle/>
          <a:p>
            <a:pPr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تاریخچه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grpSp>
        <p:nvGrpSpPr>
          <p:cNvPr id="31" name="Group 30"/>
          <p:cNvGrpSpPr/>
          <p:nvPr/>
        </p:nvGrpSpPr>
        <p:grpSpPr>
          <a:xfrm>
            <a:off x="142844" y="-24"/>
            <a:ext cx="7929618" cy="6858000"/>
            <a:chOff x="285720" y="71462"/>
            <a:chExt cx="7929618" cy="6858000"/>
          </a:xfrm>
        </p:grpSpPr>
        <p:pic>
          <p:nvPicPr>
            <p:cNvPr id="17" name="Picture 16" descr="History and chronological development of IPM.JPG"/>
            <p:cNvPicPr>
              <a:picLocks noChangeAspect="1"/>
            </p:cNvPicPr>
            <p:nvPr/>
          </p:nvPicPr>
          <p:blipFill>
            <a:blip r:embed="rId2" cstate="print"/>
            <a:stretch>
              <a:fillRect/>
            </a:stretch>
          </p:blipFill>
          <p:spPr>
            <a:xfrm>
              <a:off x="285720" y="71462"/>
              <a:ext cx="6121932" cy="6858000"/>
            </a:xfrm>
            <a:prstGeom prst="rect">
              <a:avLst/>
            </a:prstGeom>
          </p:spPr>
        </p:pic>
        <p:grpSp>
          <p:nvGrpSpPr>
            <p:cNvPr id="30" name="Group 29"/>
            <p:cNvGrpSpPr/>
            <p:nvPr/>
          </p:nvGrpSpPr>
          <p:grpSpPr>
            <a:xfrm>
              <a:off x="2285984" y="500042"/>
              <a:ext cx="5929354" cy="6357958"/>
              <a:chOff x="2285984" y="500042"/>
              <a:chExt cx="5929354" cy="6357958"/>
            </a:xfrm>
          </p:grpSpPr>
          <p:sp>
            <p:nvSpPr>
              <p:cNvPr id="18" name="Rounded Rectangle 17"/>
              <p:cNvSpPr/>
              <p:nvPr/>
            </p:nvSpPr>
            <p:spPr>
              <a:xfrm>
                <a:off x="3143240" y="500042"/>
                <a:ext cx="1571636"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ysClr val="windowText" lastClr="000000"/>
                    </a:solidFill>
                    <a:cs typeface="B Mitra" pitchFamily="2" charset="-78"/>
                  </a:rPr>
                  <a:t>مفهوم کنترل نظارت شده</a:t>
                </a:r>
                <a:endParaRPr lang="en-US" sz="1200" b="1" dirty="0">
                  <a:solidFill>
                    <a:sysClr val="windowText" lastClr="000000"/>
                  </a:solidFill>
                  <a:cs typeface="B Mitra" pitchFamily="2" charset="-78"/>
                </a:endParaRPr>
              </a:p>
            </p:txBody>
          </p:sp>
          <p:sp>
            <p:nvSpPr>
              <p:cNvPr id="19" name="Rounded Rectangle 18"/>
              <p:cNvSpPr/>
              <p:nvPr/>
            </p:nvSpPr>
            <p:spPr>
              <a:xfrm>
                <a:off x="3224202" y="785794"/>
                <a:ext cx="1419236"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ysClr val="windowText" lastClr="000000"/>
                    </a:solidFill>
                    <a:cs typeface="B Mitra" pitchFamily="2" charset="-78"/>
                  </a:rPr>
                  <a:t>مفهوم کنترل تلفیقی</a:t>
                </a:r>
                <a:endParaRPr lang="en-US" sz="1200" b="1" dirty="0">
                  <a:solidFill>
                    <a:sysClr val="windowText" lastClr="000000"/>
                  </a:solidFill>
                  <a:cs typeface="B Mitra" pitchFamily="2" charset="-78"/>
                </a:endParaRPr>
              </a:p>
            </p:txBody>
          </p:sp>
          <p:sp>
            <p:nvSpPr>
              <p:cNvPr id="20" name="Rounded Rectangle 19"/>
              <p:cNvSpPr/>
              <p:nvPr/>
            </p:nvSpPr>
            <p:spPr>
              <a:xfrm>
                <a:off x="4071934" y="1071546"/>
                <a:ext cx="1857388"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ysClr val="windowText" lastClr="000000"/>
                    </a:solidFill>
                    <a:cs typeface="B Mitra" pitchFamily="2" charset="-78"/>
                  </a:rPr>
                  <a:t>پیشنهاد اصطلاح ”مدیریت آفت“</a:t>
                </a:r>
                <a:endParaRPr lang="en-US" sz="1200" b="1" dirty="0">
                  <a:solidFill>
                    <a:sysClr val="windowText" lastClr="000000"/>
                  </a:solidFill>
                  <a:cs typeface="B Mitra" pitchFamily="2" charset="-78"/>
                </a:endParaRPr>
              </a:p>
            </p:txBody>
          </p:sp>
          <p:sp>
            <p:nvSpPr>
              <p:cNvPr id="21" name="Rounded Rectangle 20"/>
              <p:cNvSpPr/>
              <p:nvPr/>
            </p:nvSpPr>
            <p:spPr>
              <a:xfrm>
                <a:off x="3714744" y="1357298"/>
                <a:ext cx="1500198"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ysClr val="windowText" lastClr="000000"/>
                    </a:solidFill>
                    <a:cs typeface="B Mitra" pitchFamily="2" charset="-78"/>
                  </a:rPr>
                  <a:t>چاپ کتاب بهار خاموش</a:t>
                </a:r>
                <a:endParaRPr lang="en-US" sz="1200" b="1" dirty="0">
                  <a:solidFill>
                    <a:sysClr val="windowText" lastClr="000000"/>
                  </a:solidFill>
                  <a:cs typeface="B Mitra" pitchFamily="2" charset="-78"/>
                </a:endParaRPr>
              </a:p>
            </p:txBody>
          </p:sp>
          <p:sp>
            <p:nvSpPr>
              <p:cNvPr id="22" name="Rounded Rectangle 21"/>
              <p:cNvSpPr/>
              <p:nvPr/>
            </p:nvSpPr>
            <p:spPr>
              <a:xfrm>
                <a:off x="3929058" y="1643050"/>
                <a:ext cx="2428892"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ysClr val="windowText" lastClr="000000"/>
                    </a:solidFill>
                    <a:cs typeface="B Mitra" pitchFamily="2" charset="-78"/>
                  </a:rPr>
                  <a:t>به رسمیت شناختن اصطلاح ”مدیریت آفت“</a:t>
                </a:r>
                <a:endParaRPr lang="en-US" sz="1200" b="1" dirty="0">
                  <a:solidFill>
                    <a:sysClr val="windowText" lastClr="000000"/>
                  </a:solidFill>
                  <a:cs typeface="B Mitra" pitchFamily="2" charset="-78"/>
                </a:endParaRPr>
              </a:p>
            </p:txBody>
          </p:sp>
          <p:sp>
            <p:nvSpPr>
              <p:cNvPr id="23" name="Rounded Rectangle 22"/>
              <p:cNvSpPr/>
              <p:nvPr/>
            </p:nvSpPr>
            <p:spPr>
              <a:xfrm>
                <a:off x="4786314" y="1928802"/>
                <a:ext cx="1571636"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50" b="1" dirty="0" smtClean="0">
                    <a:solidFill>
                      <a:sysClr val="windowText" lastClr="000000"/>
                    </a:solidFill>
                    <a:cs typeface="B Mitra" pitchFamily="2" charset="-78"/>
                  </a:rPr>
                  <a:t>اصطلاح ”مدیریت تلفیقی آفت“</a:t>
                </a:r>
                <a:endParaRPr lang="en-US" sz="1050" b="1" dirty="0">
                  <a:solidFill>
                    <a:sysClr val="windowText" lastClr="000000"/>
                  </a:solidFill>
                  <a:cs typeface="B Mitra" pitchFamily="2" charset="-78"/>
                </a:endParaRPr>
              </a:p>
            </p:txBody>
          </p:sp>
          <p:sp>
            <p:nvSpPr>
              <p:cNvPr id="24" name="Rounded Rectangle 23"/>
              <p:cNvSpPr/>
              <p:nvPr/>
            </p:nvSpPr>
            <p:spPr>
              <a:xfrm>
                <a:off x="2285984" y="2466788"/>
                <a:ext cx="3286148"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smtClean="0">
                    <a:solidFill>
                      <a:sysClr val="windowText" lastClr="000000"/>
                    </a:solidFill>
                    <a:cs typeface="B Mitra" pitchFamily="2" charset="-78"/>
                  </a:rPr>
                  <a:t>ترادف اصطلاح ”کنترل تلفیقی آفت“ با ”مدیریت تلفیقی آفت“</a:t>
                </a:r>
                <a:endParaRPr lang="en-US" sz="1200" b="1" dirty="0">
                  <a:solidFill>
                    <a:sysClr val="windowText" lastClr="000000"/>
                  </a:solidFill>
                  <a:cs typeface="B Mitra" pitchFamily="2" charset="-78"/>
                </a:endParaRPr>
              </a:p>
            </p:txBody>
          </p:sp>
          <p:sp>
            <p:nvSpPr>
              <p:cNvPr id="25" name="Rounded Rectangle 24"/>
              <p:cNvSpPr/>
              <p:nvPr/>
            </p:nvSpPr>
            <p:spPr>
              <a:xfrm>
                <a:off x="3286116" y="3857628"/>
                <a:ext cx="2143140"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50" b="1" dirty="0" smtClean="0">
                    <a:solidFill>
                      <a:sysClr val="windowText" lastClr="000000"/>
                    </a:solidFill>
                    <a:cs typeface="B Mitra" pitchFamily="2" charset="-78"/>
                  </a:rPr>
                  <a:t>موفقیت بزرگ مدیریت تلفیقی در اندونزی</a:t>
                </a:r>
                <a:endParaRPr lang="en-US" sz="1050" b="1" dirty="0">
                  <a:solidFill>
                    <a:sysClr val="windowText" lastClr="000000"/>
                  </a:solidFill>
                  <a:cs typeface="B Mitra" pitchFamily="2" charset="-78"/>
                </a:endParaRPr>
              </a:p>
            </p:txBody>
          </p:sp>
          <p:sp>
            <p:nvSpPr>
              <p:cNvPr id="26" name="Rounded Rectangle 25"/>
              <p:cNvSpPr/>
              <p:nvPr/>
            </p:nvSpPr>
            <p:spPr>
              <a:xfrm>
                <a:off x="4714876" y="4232070"/>
                <a:ext cx="1990740"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900" b="1" dirty="0" smtClean="0">
                    <a:solidFill>
                      <a:sysClr val="windowText" lastClr="000000"/>
                    </a:solidFill>
                    <a:cs typeface="B Mitra" pitchFamily="2" charset="-78"/>
                  </a:rPr>
                  <a:t>گسترش روش ”مدرسه در مزرعه“ برای </a:t>
                </a:r>
                <a:r>
                  <a:rPr lang="en-US" sz="900" b="1" dirty="0" smtClean="0">
                    <a:solidFill>
                      <a:sysClr val="windowText" lastClr="000000"/>
                    </a:solidFill>
                    <a:cs typeface="B Mitra" pitchFamily="2" charset="-78"/>
                  </a:rPr>
                  <a:t>IPM</a:t>
                </a:r>
                <a:endParaRPr lang="en-US" sz="900" b="1" dirty="0">
                  <a:solidFill>
                    <a:sysClr val="windowText" lastClr="000000"/>
                  </a:solidFill>
                  <a:cs typeface="B Mitra" pitchFamily="2" charset="-78"/>
                </a:endParaRPr>
              </a:p>
            </p:txBody>
          </p:sp>
          <p:sp>
            <p:nvSpPr>
              <p:cNvPr id="27" name="Rounded Rectangle 26"/>
              <p:cNvSpPr/>
              <p:nvPr/>
            </p:nvSpPr>
            <p:spPr>
              <a:xfrm>
                <a:off x="4286248" y="5072074"/>
                <a:ext cx="2143140"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50" b="1" dirty="0" smtClean="0">
                    <a:solidFill>
                      <a:sysClr val="windowText" lastClr="000000"/>
                    </a:solidFill>
                    <a:cs typeface="B Mitra" pitchFamily="2" charset="-78"/>
                  </a:rPr>
                  <a:t>عملیاتی شدن در بیش از 60 کشور</a:t>
                </a:r>
                <a:endParaRPr lang="en-US" sz="1050" b="1" dirty="0">
                  <a:solidFill>
                    <a:sysClr val="windowText" lastClr="000000"/>
                  </a:solidFill>
                  <a:cs typeface="B Mitra" pitchFamily="2" charset="-78"/>
                </a:endParaRPr>
              </a:p>
            </p:txBody>
          </p:sp>
          <p:sp>
            <p:nvSpPr>
              <p:cNvPr id="28" name="Rounded Rectangle 27"/>
              <p:cNvSpPr/>
              <p:nvPr/>
            </p:nvSpPr>
            <p:spPr>
              <a:xfrm>
                <a:off x="4500562" y="5715016"/>
                <a:ext cx="3714776" cy="214314"/>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50" b="1" dirty="0" smtClean="0">
                    <a:solidFill>
                      <a:sysClr val="windowText" lastClr="000000"/>
                    </a:solidFill>
                    <a:cs typeface="B Mitra" pitchFamily="2" charset="-78"/>
                  </a:rPr>
                  <a:t>تصویب </a:t>
                </a:r>
                <a:r>
                  <a:rPr lang="en-US" sz="1050" b="1" dirty="0" smtClean="0">
                    <a:solidFill>
                      <a:sysClr val="windowText" lastClr="000000"/>
                    </a:solidFill>
                    <a:cs typeface="B Mitra" pitchFamily="2" charset="-78"/>
                  </a:rPr>
                  <a:t>IPM</a:t>
                </a:r>
                <a:r>
                  <a:rPr lang="fa-IR" sz="1050" b="1" dirty="0" smtClean="0">
                    <a:solidFill>
                      <a:sysClr val="windowText" lastClr="000000"/>
                    </a:solidFill>
                    <a:cs typeface="B Mitra" pitchFamily="2" charset="-78"/>
                  </a:rPr>
                  <a:t> بعنوان یک سیاست درون دستورالعمل استفاده پایدار آفتکش ها</a:t>
                </a:r>
                <a:endParaRPr lang="en-US" sz="1050" b="1" dirty="0">
                  <a:solidFill>
                    <a:sysClr val="windowText" lastClr="000000"/>
                  </a:solidFill>
                  <a:cs typeface="B Mitra" pitchFamily="2" charset="-78"/>
                </a:endParaRPr>
              </a:p>
            </p:txBody>
          </p:sp>
          <p:sp>
            <p:nvSpPr>
              <p:cNvPr id="29" name="Rounded Rectangle 28"/>
              <p:cNvSpPr/>
              <p:nvPr/>
            </p:nvSpPr>
            <p:spPr>
              <a:xfrm>
                <a:off x="2571736" y="6572272"/>
                <a:ext cx="5643602" cy="285728"/>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050" b="1" dirty="0" smtClean="0">
                    <a:solidFill>
                      <a:sysClr val="windowText" lastClr="000000"/>
                    </a:solidFill>
                    <a:cs typeface="B Mitra" pitchFamily="2" charset="-78"/>
                  </a:rPr>
                  <a:t>دستورالعمل طرح اقدام ملی اعضای اتحادیه اروپا برای اجرای اصول مدیریت تلفیقی آفات توسط کشاورزان از سال 2014 </a:t>
                </a:r>
                <a:endParaRPr lang="en-US" sz="1050" b="1" dirty="0">
                  <a:solidFill>
                    <a:sysClr val="windowText" lastClr="000000"/>
                  </a:solidFill>
                  <a:cs typeface="B Mitra" pitchFamily="2" charset="-78"/>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rtl="1" eaLnBrk="1" hangingPunct="1"/>
            <a:r>
              <a:rPr lang="fa-IR" altLang="en-US" sz="2000" dirty="0">
                <a:solidFill>
                  <a:srgbClr val="FF0000"/>
                </a:solidFill>
              </a:rPr>
              <a:t>قارچ ها</a:t>
            </a:r>
            <a:r>
              <a:rPr lang="fa-IR" altLang="en-US" sz="2000" dirty="0" smtClean="0">
                <a:solidFill>
                  <a:srgbClr val="FF0000"/>
                </a:solidFill>
              </a:rPr>
              <a:t>:</a:t>
            </a:r>
            <a:r>
              <a:rPr lang="en-US" altLang="en-US" sz="2000" dirty="0" smtClean="0">
                <a:solidFill>
                  <a:srgbClr val="FF0000"/>
                </a:solidFill>
              </a:rPr>
              <a:t>    </a:t>
            </a:r>
            <a:r>
              <a:rPr lang="fa-IR" altLang="en-US" sz="2000" dirty="0" smtClean="0">
                <a:solidFill>
                  <a:srgbClr val="FF0000"/>
                </a:solidFill>
              </a:rPr>
              <a:t>تریکودرما،</a:t>
            </a:r>
            <a:r>
              <a:rPr lang="en-US" altLang="en-US" sz="2000" dirty="0" smtClean="0">
                <a:solidFill>
                  <a:srgbClr val="FF0000"/>
                </a:solidFill>
              </a:rPr>
              <a:t> </a:t>
            </a:r>
            <a:r>
              <a:rPr lang="fa-IR" altLang="en-US" sz="2000" dirty="0" smtClean="0">
                <a:solidFill>
                  <a:srgbClr val="FF0000"/>
                </a:solidFill>
              </a:rPr>
              <a:t> </a:t>
            </a:r>
            <a:r>
              <a:rPr lang="en-US" altLang="en-US" sz="2000" i="1" dirty="0" err="1" smtClean="0">
                <a:solidFill>
                  <a:srgbClr val="FF0000"/>
                </a:solidFill>
              </a:rPr>
              <a:t>Gliocladium</a:t>
            </a:r>
            <a:r>
              <a:rPr lang="en-US" altLang="en-US" sz="2000" dirty="0" smtClean="0">
                <a:solidFill>
                  <a:srgbClr val="FF0000"/>
                </a:solidFill>
              </a:rPr>
              <a:t> spp. </a:t>
            </a:r>
            <a:r>
              <a:rPr lang="fa-IR" altLang="en-US" sz="2000" dirty="0" smtClean="0">
                <a:solidFill>
                  <a:srgbClr val="FF0000"/>
                </a:solidFill>
              </a:rPr>
              <a:t>، </a:t>
            </a:r>
            <a:endParaRPr lang="en-US" altLang="en-US" sz="2000" dirty="0" smtClean="0">
              <a:solidFill>
                <a:srgbClr val="FF0000"/>
              </a:solidFill>
              <a:cs typeface="Times New Roman" pitchFamily="18" charset="0"/>
            </a:endParaRPr>
          </a:p>
        </p:txBody>
      </p:sp>
      <p:sp>
        <p:nvSpPr>
          <p:cNvPr id="15363" name="Content Placeholder 3"/>
          <p:cNvSpPr>
            <a:spLocks noGrp="1"/>
          </p:cNvSpPr>
          <p:nvPr>
            <p:ph sz="half" idx="2"/>
          </p:nvPr>
        </p:nvSpPr>
        <p:spPr>
          <a:xfrm>
            <a:off x="323850" y="1600200"/>
            <a:ext cx="8362950" cy="4525963"/>
          </a:xfrm>
          <a:solidFill>
            <a:srgbClr val="002060"/>
          </a:solidFill>
        </p:spPr>
        <p:txBody>
          <a:bodyPr/>
          <a:lstStyle/>
          <a:p>
            <a:pPr algn="r" rtl="1" eaLnBrk="1" hangingPunct="1"/>
            <a:r>
              <a:rPr lang="fa-IR" altLang="en-US" dirty="0">
                <a:solidFill>
                  <a:srgbClr val="FF0000"/>
                </a:solidFill>
              </a:rPr>
              <a:t>تریانوم- پی</a:t>
            </a:r>
            <a:r>
              <a:rPr lang="en-US" altLang="en-US" dirty="0">
                <a:solidFill>
                  <a:srgbClr val="FF0000"/>
                </a:solidFill>
                <a:cs typeface="Times New Roman" pitchFamily="18" charset="0"/>
              </a:rPr>
              <a:t>(</a:t>
            </a:r>
            <a:r>
              <a:rPr lang="en-US" altLang="en-US" dirty="0" err="1">
                <a:solidFill>
                  <a:srgbClr val="FF0000"/>
                </a:solidFill>
                <a:cs typeface="Times New Roman" pitchFamily="18" charset="0"/>
              </a:rPr>
              <a:t>Trianum</a:t>
            </a:r>
            <a:r>
              <a:rPr lang="en-US" altLang="en-US" dirty="0">
                <a:solidFill>
                  <a:srgbClr val="FF0000"/>
                </a:solidFill>
                <a:cs typeface="Times New Roman" pitchFamily="18" charset="0"/>
              </a:rPr>
              <a:t>-P) </a:t>
            </a:r>
            <a:endParaRPr lang="fa-IR" altLang="en-US" dirty="0" smtClean="0">
              <a:solidFill>
                <a:srgbClr val="FFFF00"/>
              </a:solidFill>
            </a:endParaRPr>
          </a:p>
          <a:p>
            <a:pPr algn="r" rtl="1" eaLnBrk="1" hangingPunct="1"/>
            <a:r>
              <a:rPr lang="fa-IR" altLang="en-US" dirty="0" smtClean="0">
                <a:solidFill>
                  <a:srgbClr val="FFFF00"/>
                </a:solidFill>
              </a:rPr>
              <a:t>جدایه </a:t>
            </a:r>
            <a:r>
              <a:rPr lang="en-US" altLang="en-US" dirty="0" smtClean="0">
                <a:solidFill>
                  <a:srgbClr val="FFFF00"/>
                </a:solidFill>
                <a:cs typeface="Arial" pitchFamily="34" charset="0"/>
              </a:rPr>
              <a:t>T22</a:t>
            </a:r>
            <a:r>
              <a:rPr lang="fa-IR" altLang="en-US" dirty="0" smtClean="0">
                <a:solidFill>
                  <a:srgbClr val="FFFF00"/>
                </a:solidFill>
              </a:rPr>
              <a:t> قارچ </a:t>
            </a:r>
            <a:r>
              <a:rPr lang="en-US" altLang="en-US" i="1" dirty="0" err="1" smtClean="0">
                <a:solidFill>
                  <a:srgbClr val="FFFF00"/>
                </a:solidFill>
                <a:cs typeface="Arial" pitchFamily="34" charset="0"/>
              </a:rPr>
              <a:t>Trichoderma</a:t>
            </a:r>
            <a:r>
              <a:rPr lang="en-US" altLang="en-US" dirty="0" smtClean="0">
                <a:solidFill>
                  <a:srgbClr val="FFFF00"/>
                </a:solidFill>
                <a:cs typeface="Arial" pitchFamily="34" charset="0"/>
              </a:rPr>
              <a:t> </a:t>
            </a:r>
            <a:r>
              <a:rPr lang="en-US" altLang="en-US" i="1" dirty="0" err="1" smtClean="0">
                <a:solidFill>
                  <a:srgbClr val="FFFF00"/>
                </a:solidFill>
                <a:cs typeface="Arial" pitchFamily="34" charset="0"/>
              </a:rPr>
              <a:t>harzianum</a:t>
            </a:r>
            <a:r>
              <a:rPr lang="fa-IR" altLang="en-US" dirty="0" smtClean="0">
                <a:solidFill>
                  <a:srgbClr val="FFFF00"/>
                </a:solidFill>
              </a:rPr>
              <a:t> </a:t>
            </a:r>
            <a:endParaRPr lang="en-US" altLang="en-US" dirty="0" smtClean="0">
              <a:solidFill>
                <a:srgbClr val="FFFF00"/>
              </a:solidFill>
              <a:cs typeface="Arial" pitchFamily="34" charset="0"/>
            </a:endParaRPr>
          </a:p>
          <a:p>
            <a:pPr algn="r" rtl="1" eaLnBrk="1" hangingPunct="1"/>
            <a:r>
              <a:rPr lang="fa-IR" altLang="en-US" dirty="0" smtClean="0">
                <a:solidFill>
                  <a:srgbClr val="FFFF00"/>
                </a:solidFill>
              </a:rPr>
              <a:t>استفاده از ترکیب بیولوژیک تریانوم پی به روش های زیر:</a:t>
            </a:r>
          </a:p>
          <a:p>
            <a:pPr algn="r" rtl="1" eaLnBrk="1" hangingPunct="1"/>
            <a:r>
              <a:rPr lang="fa-IR" altLang="en-US" dirty="0" smtClean="0">
                <a:solidFill>
                  <a:srgbClr val="FFFF00"/>
                </a:solidFill>
              </a:rPr>
              <a:t>ضد عفونی بذر( شستشوی اولیه بذر- غوطه وری بذر در تریانوم پی 15% 4 ساعت) </a:t>
            </a:r>
          </a:p>
          <a:p>
            <a:pPr algn="r" rtl="1" eaLnBrk="1" hangingPunct="1"/>
            <a:r>
              <a:rPr lang="fa-IR" altLang="en-US" dirty="0" smtClean="0">
                <a:solidFill>
                  <a:srgbClr val="FFFF00"/>
                </a:solidFill>
              </a:rPr>
              <a:t>تکرار محلول پاشی بعد از انتقال نشاء با 1 تا 1/5 در هزار</a:t>
            </a:r>
          </a:p>
          <a:p>
            <a:pPr algn="r" rtl="1" eaLnBrk="1" hangingPunct="1"/>
            <a:r>
              <a:rPr lang="fa-IR" altLang="en-US" dirty="0" smtClean="0">
                <a:solidFill>
                  <a:srgbClr val="FFFF00"/>
                </a:solidFill>
              </a:rPr>
              <a:t>تکرار محلول پاشی 8 هفته بعد </a:t>
            </a:r>
          </a:p>
          <a:p>
            <a:pPr algn="r" rtl="1" eaLnBrk="1" hangingPunct="1"/>
            <a:endParaRPr lang="en-US" altLang="en-US" dirty="0" smtClean="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4450"/>
            <a:ext cx="8229600" cy="1143000"/>
          </a:xfrm>
        </p:spPr>
        <p:txBody>
          <a:bodyPr/>
          <a:lstStyle/>
          <a:p>
            <a:pPr rtl="1" eaLnBrk="1" hangingPunct="1"/>
            <a:r>
              <a:rPr lang="fa-IR" altLang="en-US" dirty="0" smtClean="0">
                <a:solidFill>
                  <a:srgbClr val="FF0000"/>
                </a:solidFill>
              </a:rPr>
              <a:t> </a:t>
            </a:r>
            <a:r>
              <a:rPr lang="fa-IR" altLang="en-US" dirty="0" smtClean="0">
                <a:solidFill>
                  <a:srgbClr val="FF0000"/>
                </a:solidFill>
                <a:cs typeface="Times New Roman" pitchFamily="18" charset="0"/>
              </a:rPr>
              <a:t>باکتری ها:</a:t>
            </a:r>
            <a:r>
              <a:rPr lang="fa-IR" altLang="en-US" dirty="0">
                <a:solidFill>
                  <a:srgbClr val="FF0000"/>
                </a:solidFill>
                <a:cs typeface="Times New Roman" pitchFamily="18" charset="0"/>
              </a:rPr>
              <a:t> </a:t>
            </a:r>
            <a:r>
              <a:rPr lang="fa-IR" altLang="en-US" dirty="0" smtClean="0">
                <a:solidFill>
                  <a:srgbClr val="FF0000"/>
                </a:solidFill>
                <a:cs typeface="Times New Roman" pitchFamily="18" charset="0"/>
              </a:rPr>
              <a:t>باسیلوس، سودوموناس</a:t>
            </a:r>
            <a:endParaRPr lang="en-US" altLang="en-US" dirty="0" smtClean="0">
              <a:solidFill>
                <a:srgbClr val="FF0000"/>
              </a:solidFill>
              <a:cs typeface="Times New Roman" pitchFamily="18" charset="0"/>
            </a:endParaRPr>
          </a:p>
        </p:txBody>
      </p:sp>
      <p:sp>
        <p:nvSpPr>
          <p:cNvPr id="16387" name="Content Placeholder 3"/>
          <p:cNvSpPr>
            <a:spLocks noGrp="1"/>
          </p:cNvSpPr>
          <p:nvPr>
            <p:ph sz="half" idx="2"/>
          </p:nvPr>
        </p:nvSpPr>
        <p:spPr>
          <a:xfrm>
            <a:off x="1042988" y="1484436"/>
            <a:ext cx="8101012" cy="4752876"/>
          </a:xfrm>
          <a:solidFill>
            <a:srgbClr val="002060"/>
          </a:solidFill>
        </p:spPr>
        <p:txBody>
          <a:bodyPr/>
          <a:lstStyle/>
          <a:p>
            <a:pPr algn="r" rtl="1" eaLnBrk="1" hangingPunct="1"/>
            <a:r>
              <a:rPr lang="fa-IR" altLang="en-US" sz="2800" dirty="0">
                <a:solidFill>
                  <a:srgbClr val="FFC000"/>
                </a:solidFill>
              </a:rPr>
              <a:t> </a:t>
            </a:r>
            <a:r>
              <a:rPr lang="en-US" altLang="en-US" sz="2800" i="1" dirty="0">
                <a:solidFill>
                  <a:srgbClr val="FFC000"/>
                </a:solidFill>
                <a:cs typeface="Times New Roman" pitchFamily="18" charset="0"/>
              </a:rPr>
              <a:t>Bacillus </a:t>
            </a:r>
            <a:r>
              <a:rPr lang="en-US" altLang="en-US" sz="2800" i="1" dirty="0" err="1">
                <a:solidFill>
                  <a:srgbClr val="FFC000"/>
                </a:solidFill>
                <a:cs typeface="Times New Roman" pitchFamily="18" charset="0"/>
              </a:rPr>
              <a:t>subtilis</a:t>
            </a:r>
            <a:endParaRPr lang="fa-IR" altLang="en-US" sz="2800" dirty="0" smtClean="0">
              <a:solidFill>
                <a:srgbClr val="FFFF00"/>
              </a:solidFill>
            </a:endParaRPr>
          </a:p>
          <a:p>
            <a:pPr algn="r" rtl="1" eaLnBrk="1" hangingPunct="1"/>
            <a:r>
              <a:rPr lang="fa-IR" altLang="en-US" sz="2800" dirty="0" smtClean="0">
                <a:solidFill>
                  <a:srgbClr val="FFFF00"/>
                </a:solidFill>
              </a:rPr>
              <a:t>این باکتری جزء اورگانیسم های </a:t>
            </a:r>
            <a:r>
              <a:rPr lang="en-US" altLang="en-US" sz="2800" dirty="0" smtClean="0">
                <a:solidFill>
                  <a:srgbClr val="FFFF00"/>
                </a:solidFill>
                <a:cs typeface="Arial" pitchFamily="34" charset="0"/>
              </a:rPr>
              <a:t>PGPR</a:t>
            </a:r>
            <a:r>
              <a:rPr lang="fa-IR" altLang="en-US" sz="2800" dirty="0" smtClean="0">
                <a:solidFill>
                  <a:srgbClr val="FFFF00"/>
                </a:solidFill>
              </a:rPr>
              <a:t> </a:t>
            </a:r>
          </a:p>
          <a:p>
            <a:pPr algn="r" rtl="1" eaLnBrk="1" hangingPunct="1"/>
            <a:r>
              <a:rPr lang="fa-IR" altLang="en-US" sz="2800" dirty="0" smtClean="0">
                <a:solidFill>
                  <a:srgbClr val="FFFF00"/>
                </a:solidFill>
              </a:rPr>
              <a:t>محرک رشد گیاه،</a:t>
            </a:r>
          </a:p>
          <a:p>
            <a:pPr algn="r" rtl="1" eaLnBrk="1" hangingPunct="1"/>
            <a:r>
              <a:rPr lang="fa-IR" altLang="en-US" sz="2800" dirty="0" smtClean="0">
                <a:solidFill>
                  <a:srgbClr val="FFFF00"/>
                </a:solidFill>
              </a:rPr>
              <a:t> سیستم دفاعی سلول گیاهی</a:t>
            </a:r>
          </a:p>
          <a:p>
            <a:pPr algn="r" rtl="1" eaLnBrk="1" hangingPunct="1"/>
            <a:r>
              <a:rPr lang="fa-IR" altLang="en-US" sz="2800" dirty="0" smtClean="0">
                <a:solidFill>
                  <a:srgbClr val="FFFF00"/>
                </a:solidFill>
              </a:rPr>
              <a:t>غیر پاتوژنیک، مشابه الیسیتور ایفای نقش می کند.</a:t>
            </a:r>
          </a:p>
          <a:p>
            <a:pPr algn="r" rtl="1" eaLnBrk="1" hangingPunct="1"/>
            <a:r>
              <a:rPr lang="fa-IR" altLang="en-US" sz="2800" dirty="0" smtClean="0">
                <a:solidFill>
                  <a:srgbClr val="FFFF00"/>
                </a:solidFill>
              </a:rPr>
              <a:t>پوشش کاملی در ریشه داده و قابل تکثیر در خاک است.</a:t>
            </a:r>
          </a:p>
          <a:p>
            <a:pPr algn="r" rtl="1" eaLnBrk="1" hangingPunct="1"/>
            <a:r>
              <a:rPr lang="fa-IR" altLang="en-US" sz="2800" dirty="0" smtClean="0">
                <a:solidFill>
                  <a:srgbClr val="FFFF00"/>
                </a:solidFill>
              </a:rPr>
              <a:t>بصورت ضد عفونی بذر و غده و پیاز (2- 3 در هزار)، نشا (3-5 در هزار)، محلول پاشی پای بوته و همراه آبیاری  (5 لیتر در هکتار) در مزرعه و گلخانه قابل استفاده است. </a:t>
            </a:r>
          </a:p>
        </p:txBody>
      </p:sp>
      <p:pic>
        <p:nvPicPr>
          <p:cNvPr id="16388" name="Picture 2" descr="C:\Users\m.salati\Desktop\b1.jpg"/>
          <p:cNvPicPr>
            <a:picLocks noChangeAspect="1" noChangeArrowheads="1"/>
          </p:cNvPicPr>
          <p:nvPr/>
        </p:nvPicPr>
        <p:blipFill>
          <a:blip r:embed="rId2" cstate="print"/>
          <a:srcRect/>
          <a:stretch>
            <a:fillRect/>
          </a:stretch>
        </p:blipFill>
        <p:spPr bwMode="auto">
          <a:xfrm>
            <a:off x="395536" y="4950668"/>
            <a:ext cx="1343025" cy="1790700"/>
          </a:xfrm>
          <a:prstGeom prst="rect">
            <a:avLst/>
          </a:prstGeom>
          <a:noFill/>
          <a:ln w="9525">
            <a:noFill/>
            <a:miter lim="800000"/>
            <a:headEnd/>
            <a:tailEnd/>
          </a:ln>
        </p:spPr>
      </p:pic>
      <p:pic>
        <p:nvPicPr>
          <p:cNvPr id="16389" name="Picture 3" descr="C:\Users\m.salati\Desktop\b2.png"/>
          <p:cNvPicPr>
            <a:picLocks noChangeAspect="1" noChangeArrowheads="1"/>
          </p:cNvPicPr>
          <p:nvPr/>
        </p:nvPicPr>
        <p:blipFill>
          <a:blip r:embed="rId3" cstate="print"/>
          <a:srcRect/>
          <a:stretch>
            <a:fillRect/>
          </a:stretch>
        </p:blipFill>
        <p:spPr bwMode="auto">
          <a:xfrm>
            <a:off x="107504" y="1052711"/>
            <a:ext cx="25431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b="1" dirty="0" smtClean="0">
                <a:solidFill>
                  <a:schemeClr val="bg1"/>
                </a:solidFill>
              </a:rPr>
              <a:t>علت عدم موفقیت مبارزه بیولوژیک با عوامل بیماریزای </a:t>
            </a:r>
            <a:endParaRPr lang="en-US" sz="3200" b="1" dirty="0">
              <a:solidFill>
                <a:schemeClr val="bg1"/>
              </a:solidFill>
            </a:endParaRPr>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a:xfrm>
            <a:off x="539552" y="1600200"/>
            <a:ext cx="8147248" cy="4525963"/>
          </a:xfrm>
          <a:solidFill>
            <a:srgbClr val="002060"/>
          </a:solidFill>
        </p:spPr>
        <p:txBody>
          <a:bodyPr/>
          <a:lstStyle/>
          <a:p>
            <a:pPr algn="r" rtl="1"/>
            <a:r>
              <a:rPr lang="fa-IR" sz="2800" dirty="0" smtClean="0">
                <a:solidFill>
                  <a:srgbClr val="FFFF00"/>
                </a:solidFill>
              </a:rPr>
              <a:t>استقرار عامل پارازیت کننده در خاک یا گیاه با مشکل مواجه است. خاک های ما شور و قلیا و عاری از مواد آلی اند.</a:t>
            </a:r>
          </a:p>
          <a:p>
            <a:pPr algn="r" rtl="1"/>
            <a:r>
              <a:rPr lang="fa-IR" sz="2800" dirty="0" smtClean="0">
                <a:solidFill>
                  <a:srgbClr val="FFFF00"/>
                </a:solidFill>
              </a:rPr>
              <a:t>برای این منظور بایستی چاره ای اندیشید...</a:t>
            </a:r>
          </a:p>
          <a:p>
            <a:pPr algn="r" rtl="1"/>
            <a:r>
              <a:rPr lang="fa-IR" sz="2800" dirty="0" smtClean="0">
                <a:solidFill>
                  <a:srgbClr val="FFFF00"/>
                </a:solidFill>
              </a:rPr>
              <a:t>قارچی، باکتریایی، نماتدی و ویروسی بیرون کشیده شوند.</a:t>
            </a:r>
            <a:endParaRPr lang="en-US" sz="2800" dirty="0">
              <a:solidFill>
                <a:srgbClr val="FFFF00"/>
              </a:solidFill>
            </a:endParaRPr>
          </a:p>
        </p:txBody>
      </p:sp>
    </p:spTree>
    <p:extLst>
      <p:ext uri="{BB962C8B-B14F-4D97-AF65-F5344CB8AC3E}">
        <p14:creationId xmlns:p14="http://schemas.microsoft.com/office/powerpoint/2010/main" val="394326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214290"/>
            <a:ext cx="8613648" cy="6357982"/>
          </a:xfrm>
        </p:spPr>
        <p:txBody>
          <a:bodyPr>
            <a:normAutofit fontScale="62500" lnSpcReduction="20000"/>
          </a:bodyPr>
          <a:lstStyle/>
          <a:p>
            <a:pPr algn="r" rtl="1"/>
            <a:endParaRPr lang="fa-IR" sz="2900" b="1" dirty="0" smtClean="0">
              <a:ln>
                <a:solidFill>
                  <a:srgbClr val="C00000"/>
                </a:solidFill>
              </a:ln>
              <a:solidFill>
                <a:sysClr val="windowText" lastClr="000000"/>
              </a:solidFill>
              <a:cs typeface="B Mitra" pitchFamily="2" charset="-78"/>
            </a:endParaRPr>
          </a:p>
          <a:p>
            <a:pPr algn="r" rtl="1"/>
            <a:r>
              <a:rPr lang="fa-IR" sz="4500" b="1" dirty="0" smtClean="0">
                <a:ln>
                  <a:solidFill>
                    <a:srgbClr val="C00000"/>
                  </a:solidFill>
                </a:ln>
                <a:solidFill>
                  <a:sysClr val="windowText" lastClr="000000"/>
                </a:solidFill>
                <a:cs typeface="B Titr" pitchFamily="2" charset="-78"/>
              </a:rPr>
              <a:t>حمایت از دشمنان طبیعی</a:t>
            </a:r>
          </a:p>
          <a:p>
            <a:pPr algn="r" rtl="1"/>
            <a:endParaRPr lang="fa-IR" sz="2900" b="1" dirty="0" smtClean="0">
              <a:ln>
                <a:solidFill>
                  <a:srgbClr val="C00000"/>
                </a:solidFill>
              </a:ln>
              <a:solidFill>
                <a:sysClr val="windowText" lastClr="000000"/>
              </a:solidFill>
              <a:cs typeface="B Mitra" pitchFamily="2" charset="-78"/>
            </a:endParaRPr>
          </a:p>
          <a:p>
            <a:pPr lvl="2" algn="r" rtl="1"/>
            <a:r>
              <a:rPr lang="fa-IR" sz="2600" b="1" dirty="0" smtClean="0">
                <a:ln>
                  <a:solidFill>
                    <a:sysClr val="windowText" lastClr="000000"/>
                  </a:solidFill>
                </a:ln>
                <a:solidFill>
                  <a:srgbClr val="00B0F0"/>
                </a:solidFill>
                <a:cs typeface="B Mitra" pitchFamily="2" charset="-78"/>
              </a:rPr>
              <a:t>عملیات کشاورزی حمایتی</a:t>
            </a:r>
          </a:p>
          <a:p>
            <a:pPr lvl="1" algn="r" rtl="1">
              <a:lnSpc>
                <a:spcPct val="150000"/>
              </a:lnSpc>
            </a:pPr>
            <a:r>
              <a:rPr lang="fa-IR" sz="2600" b="1" dirty="0" smtClean="0">
                <a:ln>
                  <a:solidFill>
                    <a:schemeClr val="bg2"/>
                  </a:solidFill>
                </a:ln>
                <a:solidFill>
                  <a:srgbClr val="C00000"/>
                </a:solidFill>
                <a:cs typeface="B Mitra" pitchFamily="2" charset="-78"/>
              </a:rPr>
              <a:t>عملیات خاک ورزی</a:t>
            </a:r>
          </a:p>
          <a:p>
            <a:pPr lvl="2" algn="r" rtl="1">
              <a:lnSpc>
                <a:spcPct val="150000"/>
              </a:lnSpc>
            </a:pPr>
            <a:r>
              <a:rPr lang="fa-IR" sz="1900" b="1" dirty="0" smtClean="0">
                <a:ln>
                  <a:solidFill>
                    <a:schemeClr val="bg2"/>
                  </a:solidFill>
                </a:ln>
                <a:solidFill>
                  <a:schemeClr val="bg2"/>
                </a:solidFill>
                <a:cs typeface="B Mitra" pitchFamily="2" charset="-78"/>
              </a:rPr>
              <a:t>شخم زمین در برخی مواقع باعث تلفات دشمنان طبیعی و افزایش آفات (سرخورطومی یونجه و پارازیتوئید لارو </a:t>
            </a:r>
            <a:r>
              <a:rPr lang="en-US" sz="1900" b="1" dirty="0" err="1" smtClean="0">
                <a:ln>
                  <a:solidFill>
                    <a:schemeClr val="bg2"/>
                  </a:solidFill>
                </a:ln>
                <a:solidFill>
                  <a:schemeClr val="bg2"/>
                </a:solidFill>
                <a:latin typeface="Times New Roman" pitchFamily="18" charset="0"/>
                <a:cs typeface="Times New Roman" pitchFamily="18" charset="0"/>
              </a:rPr>
              <a:t>Tetrastichus</a:t>
            </a:r>
            <a:r>
              <a:rPr lang="fa-IR" sz="1900" b="1" dirty="0" smtClean="0">
                <a:ln>
                  <a:solidFill>
                    <a:schemeClr val="bg2"/>
                  </a:solidFill>
                </a:ln>
                <a:solidFill>
                  <a:schemeClr val="bg2"/>
                </a:solidFill>
                <a:cs typeface="B Mitra" pitchFamily="2" charset="-78"/>
              </a:rPr>
              <a:t>)</a:t>
            </a:r>
          </a:p>
          <a:p>
            <a:pPr lvl="2" algn="r" rtl="1">
              <a:lnSpc>
                <a:spcPct val="150000"/>
              </a:lnSpc>
            </a:pPr>
            <a:r>
              <a:rPr lang="fa-IR" sz="1900" b="1" dirty="0" smtClean="0">
                <a:ln>
                  <a:solidFill>
                    <a:schemeClr val="bg2"/>
                  </a:solidFill>
                </a:ln>
                <a:solidFill>
                  <a:schemeClr val="bg2"/>
                </a:solidFill>
                <a:cs typeface="B Mitra" pitchFamily="2" charset="-78"/>
              </a:rPr>
              <a:t>عوامل قارچی و ویروسی نوعا خاکزی هستند (ویروسهای </a:t>
            </a:r>
            <a:r>
              <a:rPr lang="en-US" sz="1900" b="1" dirty="0" smtClean="0">
                <a:ln>
                  <a:solidFill>
                    <a:schemeClr val="bg2"/>
                  </a:solidFill>
                </a:ln>
                <a:solidFill>
                  <a:schemeClr val="bg2"/>
                </a:solidFill>
                <a:latin typeface="Times New Roman" pitchFamily="18" charset="0"/>
                <a:cs typeface="Times New Roman" pitchFamily="18" charset="0"/>
              </a:rPr>
              <a:t>NPV</a:t>
            </a:r>
            <a:r>
              <a:rPr lang="fa-IR" sz="1900" b="1" dirty="0" smtClean="0">
                <a:ln>
                  <a:solidFill>
                    <a:schemeClr val="bg2"/>
                  </a:solidFill>
                </a:ln>
                <a:solidFill>
                  <a:schemeClr val="bg2"/>
                </a:solidFill>
                <a:cs typeface="B Mitra" pitchFamily="2" charset="-78"/>
              </a:rPr>
              <a:t> در خاکهای قلیایی دوام بیشتری دارند)</a:t>
            </a:r>
          </a:p>
          <a:p>
            <a:pPr lvl="2" algn="r" rtl="1">
              <a:lnSpc>
                <a:spcPct val="150000"/>
              </a:lnSpc>
            </a:pPr>
            <a:r>
              <a:rPr lang="fa-IR" sz="1900" b="1" dirty="0" smtClean="0">
                <a:ln>
                  <a:solidFill>
                    <a:schemeClr val="bg2"/>
                  </a:solidFill>
                </a:ln>
                <a:solidFill>
                  <a:schemeClr val="bg2"/>
                </a:solidFill>
                <a:cs typeface="B Mitra" pitchFamily="2" charset="-78"/>
              </a:rPr>
              <a:t>خاکورزی زمینهای خشک باعث گرد و غبار روی برگها و کاهش فعالیت دشمنان طبیعی (کفشدوزک کنه خوار </a:t>
            </a:r>
            <a:r>
              <a:rPr lang="en-US" sz="1900" b="1" dirty="0" err="1" smtClean="0">
                <a:ln>
                  <a:solidFill>
                    <a:schemeClr val="bg2"/>
                  </a:solidFill>
                </a:ln>
                <a:solidFill>
                  <a:schemeClr val="bg2"/>
                </a:solidFill>
                <a:latin typeface="Times New Roman" pitchFamily="18" charset="0"/>
                <a:cs typeface="Times New Roman" pitchFamily="18" charset="0"/>
              </a:rPr>
              <a:t>Stethorus</a:t>
            </a:r>
            <a:r>
              <a:rPr lang="fa-IR" sz="1900" b="1" dirty="0" smtClean="0">
                <a:ln>
                  <a:solidFill>
                    <a:schemeClr val="bg2"/>
                  </a:solidFill>
                </a:ln>
                <a:solidFill>
                  <a:schemeClr val="bg2"/>
                </a:solidFill>
                <a:cs typeface="B Mitra" pitchFamily="2" charset="-78"/>
              </a:rPr>
              <a:t> )</a:t>
            </a:r>
          </a:p>
          <a:p>
            <a:pPr lvl="1" algn="r" rtl="1">
              <a:lnSpc>
                <a:spcPct val="150000"/>
              </a:lnSpc>
            </a:pPr>
            <a:r>
              <a:rPr lang="fa-IR" sz="2600" b="1" dirty="0" smtClean="0">
                <a:ln>
                  <a:solidFill>
                    <a:schemeClr val="bg2"/>
                  </a:solidFill>
                </a:ln>
                <a:solidFill>
                  <a:srgbClr val="C00000"/>
                </a:solidFill>
                <a:cs typeface="B Mitra" pitchFamily="2" charset="-78"/>
              </a:rPr>
              <a:t>استفاده از آب </a:t>
            </a:r>
          </a:p>
          <a:p>
            <a:pPr lvl="2" algn="r" rtl="1">
              <a:lnSpc>
                <a:spcPct val="150000"/>
              </a:lnSpc>
            </a:pPr>
            <a:r>
              <a:rPr lang="fa-IR" sz="1900" b="1" dirty="0" smtClean="0">
                <a:ln>
                  <a:solidFill>
                    <a:schemeClr val="bg2"/>
                  </a:solidFill>
                </a:ln>
                <a:solidFill>
                  <a:schemeClr val="bg2"/>
                </a:solidFill>
                <a:cs typeface="B Mitra" pitchFamily="2" charset="-78"/>
              </a:rPr>
              <a:t>افزایش رطوبت می تواند شرایط را به نفع برخی دشمنان طبیعی تغییر دهد (در گلخانه برای قارچهای بیماری زای حشرات)</a:t>
            </a:r>
          </a:p>
          <a:p>
            <a:pPr lvl="1" algn="r" rtl="1">
              <a:lnSpc>
                <a:spcPct val="150000"/>
              </a:lnSpc>
            </a:pPr>
            <a:r>
              <a:rPr lang="fa-IR" sz="2600" b="1" dirty="0" smtClean="0">
                <a:ln>
                  <a:solidFill>
                    <a:schemeClr val="bg2"/>
                  </a:solidFill>
                </a:ln>
                <a:solidFill>
                  <a:srgbClr val="C00000"/>
                </a:solidFill>
                <a:cs typeface="B Mitra" pitchFamily="2" charset="-78"/>
              </a:rPr>
              <a:t>بقایای محصول</a:t>
            </a:r>
          </a:p>
          <a:p>
            <a:pPr lvl="2" algn="r" rtl="1">
              <a:lnSpc>
                <a:spcPct val="150000"/>
              </a:lnSpc>
            </a:pPr>
            <a:r>
              <a:rPr lang="fa-IR" sz="1900" b="1" dirty="0" smtClean="0">
                <a:ln>
                  <a:solidFill>
                    <a:schemeClr val="bg2"/>
                  </a:solidFill>
                </a:ln>
                <a:solidFill>
                  <a:schemeClr val="bg2"/>
                </a:solidFill>
                <a:cs typeface="B Mitra" pitchFamily="2" charset="-78"/>
              </a:rPr>
              <a:t>سوزاندن بقایای محصول می تواند باعث از بین رفتن جمعیت دشمنان طبیعی گردد (کنه های فیتوزوئید شکارگر کنه های تارعنکبوتی در مزارع سورگوم)</a:t>
            </a:r>
          </a:p>
          <a:p>
            <a:pPr lvl="2" algn="r" rtl="1">
              <a:lnSpc>
                <a:spcPct val="150000"/>
              </a:lnSpc>
            </a:pPr>
            <a:r>
              <a:rPr lang="fa-IR" sz="1900" b="1" dirty="0" smtClean="0">
                <a:ln>
                  <a:solidFill>
                    <a:schemeClr val="bg2"/>
                  </a:solidFill>
                </a:ln>
                <a:solidFill>
                  <a:schemeClr val="bg2"/>
                </a:solidFill>
                <a:cs typeface="B Mitra" pitchFamily="2" charset="-78"/>
              </a:rPr>
              <a:t>باقی گذاشتن بقایای محصول زراعی در مزرعه و یا آتش زدن آنها در خارج از مزرعه می تواند کمک به حفظ جمعیت دشمنان طبیعی نماید.</a:t>
            </a:r>
          </a:p>
          <a:p>
            <a:pPr lvl="1" algn="r" rtl="1">
              <a:lnSpc>
                <a:spcPct val="150000"/>
              </a:lnSpc>
            </a:pPr>
            <a:r>
              <a:rPr lang="fa-IR" sz="2600" b="1" dirty="0" smtClean="0">
                <a:ln>
                  <a:solidFill>
                    <a:schemeClr val="bg2"/>
                  </a:solidFill>
                </a:ln>
                <a:solidFill>
                  <a:srgbClr val="C00000"/>
                </a:solidFill>
                <a:cs typeface="B Mitra" pitchFamily="2" charset="-78"/>
              </a:rPr>
              <a:t>الگوی کشت </a:t>
            </a:r>
            <a:r>
              <a:rPr lang="fa-IR" sz="2300" dirty="0" smtClean="0">
                <a:ln>
                  <a:solidFill>
                    <a:schemeClr val="bg2"/>
                  </a:solidFill>
                </a:ln>
                <a:solidFill>
                  <a:srgbClr val="C00000"/>
                </a:solidFill>
                <a:cs typeface="B Mitra" pitchFamily="2" charset="-78"/>
              </a:rPr>
              <a:t>(در مزارعی که دشمنان طبیعی اثر گذار وجود دارند)</a:t>
            </a:r>
          </a:p>
          <a:p>
            <a:pPr lvl="2" algn="r" rtl="1">
              <a:lnSpc>
                <a:spcPct val="150000"/>
              </a:lnSpc>
            </a:pPr>
            <a:r>
              <a:rPr lang="fa-IR" sz="1900" b="1" dirty="0" smtClean="0">
                <a:ln>
                  <a:solidFill>
                    <a:schemeClr val="bg2"/>
                  </a:solidFill>
                </a:ln>
                <a:solidFill>
                  <a:sysClr val="windowText" lastClr="000000"/>
                </a:solidFill>
                <a:cs typeface="B Mitra" pitchFamily="2" charset="-78"/>
              </a:rPr>
              <a:t>ایجاد قطعات دائمی از محصول در یک محل</a:t>
            </a:r>
          </a:p>
          <a:p>
            <a:pPr lvl="2" algn="r" rtl="1">
              <a:lnSpc>
                <a:spcPct val="150000"/>
              </a:lnSpc>
            </a:pPr>
            <a:r>
              <a:rPr lang="fa-IR" sz="1900" b="1" dirty="0" smtClean="0">
                <a:ln>
                  <a:solidFill>
                    <a:schemeClr val="bg2"/>
                  </a:solidFill>
                </a:ln>
                <a:solidFill>
                  <a:sysClr val="windowText" lastClr="000000"/>
                </a:solidFill>
                <a:cs typeface="B Mitra" pitchFamily="2" charset="-78"/>
              </a:rPr>
              <a:t>کشت بیش از یک محصول (کشت مخلوط) (کشت مخلوط لوبیا باعث افزایش عملکرد/ یونجه عدم تغییر عملکرد/ کلم کاهش عملکرد) </a:t>
            </a:r>
          </a:p>
          <a:p>
            <a:pPr lvl="2" algn="r" rtl="1">
              <a:lnSpc>
                <a:spcPct val="150000"/>
              </a:lnSpc>
            </a:pPr>
            <a:r>
              <a:rPr lang="fa-IR" sz="1900" b="1" dirty="0" smtClean="0">
                <a:ln>
                  <a:solidFill>
                    <a:schemeClr val="bg2"/>
                  </a:solidFill>
                </a:ln>
                <a:solidFill>
                  <a:sysClr val="windowText" lastClr="000000"/>
                </a:solidFill>
                <a:cs typeface="B Mitra" pitchFamily="2" charset="-78"/>
              </a:rPr>
              <a:t>توجه به اثرات کشتهای مجاور</a:t>
            </a:r>
          </a:p>
          <a:p>
            <a:pPr lvl="2" algn="r" rtl="1">
              <a:lnSpc>
                <a:spcPct val="150000"/>
              </a:lnSpc>
            </a:pPr>
            <a:r>
              <a:rPr lang="fa-IR" sz="1900" b="1" dirty="0" smtClean="0">
                <a:ln>
                  <a:solidFill>
                    <a:schemeClr val="bg2"/>
                  </a:solidFill>
                </a:ln>
                <a:solidFill>
                  <a:sysClr val="windowText" lastClr="000000"/>
                </a:solidFill>
                <a:cs typeface="B Mitra" pitchFamily="2" charset="-78"/>
              </a:rPr>
              <a:t>استفاده از الگوی تک کشتی/ کشتهای متوالی/ پیوستگی کشت (حفظ ذخیره زنبور پارازیتوئید شته ها در گندم پاییزه)</a:t>
            </a:r>
          </a:p>
          <a:p>
            <a:pPr lvl="2" algn="r" rtl="1">
              <a:lnSpc>
                <a:spcPct val="150000"/>
              </a:lnSpc>
            </a:pPr>
            <a:r>
              <a:rPr lang="fa-IR" sz="1900" b="1" dirty="0" smtClean="0">
                <a:ln>
                  <a:solidFill>
                    <a:schemeClr val="bg2"/>
                  </a:solidFill>
                </a:ln>
                <a:solidFill>
                  <a:sysClr val="windowText" lastClr="000000"/>
                </a:solidFill>
                <a:cs typeface="B Mitra" pitchFamily="2" charset="-78"/>
              </a:rPr>
              <a:t>برداشت محصول به تدریج (امکان جابجایی برای دشمن طبیعی فراهم گردد)</a:t>
            </a:r>
            <a:endParaRPr lang="fa-IR" sz="2000" b="1" dirty="0" smtClean="0">
              <a:ln>
                <a:solidFill>
                  <a:sysClr val="windowText" lastClr="000000"/>
                </a:solidFill>
              </a:ln>
              <a:solidFill>
                <a:srgbClr val="00B0F0"/>
              </a:solidFill>
              <a:cs typeface="B Mitra"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00042"/>
            <a:ext cx="8229600" cy="5626121"/>
          </a:xfrm>
        </p:spPr>
        <p:txBody>
          <a:bodyPr>
            <a:normAutofit fontScale="92500" lnSpcReduction="10000"/>
          </a:bodyPr>
          <a:lstStyle/>
          <a:p>
            <a:pPr lvl="1" algn="r" rtl="1">
              <a:lnSpc>
                <a:spcPct val="150000"/>
              </a:lnSpc>
            </a:pPr>
            <a:r>
              <a:rPr lang="fa-IR" sz="1800" b="1" dirty="0" smtClean="0">
                <a:ln>
                  <a:solidFill>
                    <a:sysClr val="windowText" lastClr="000000"/>
                  </a:solidFill>
                </a:ln>
                <a:solidFill>
                  <a:srgbClr val="00B0F0"/>
                </a:solidFill>
                <a:cs typeface="B Mitra" pitchFamily="2" charset="-78"/>
              </a:rPr>
              <a:t>دخالت در رستنیهای غیر زراعی</a:t>
            </a:r>
          </a:p>
          <a:p>
            <a:pPr lvl="3" algn="r" rtl="1">
              <a:lnSpc>
                <a:spcPct val="150000"/>
              </a:lnSpc>
            </a:pPr>
            <a:r>
              <a:rPr lang="fa-IR" sz="1400" b="1" dirty="0" smtClean="0">
                <a:ln>
                  <a:solidFill>
                    <a:schemeClr val="bg2"/>
                  </a:solidFill>
                </a:ln>
                <a:solidFill>
                  <a:srgbClr val="C00000"/>
                </a:solidFill>
                <a:cs typeface="B Mitra" pitchFamily="2" charset="-78"/>
              </a:rPr>
              <a:t>بهبود شرایط فیزیکی و فراهم نمودن غذا در داخل مزرعه</a:t>
            </a:r>
          </a:p>
          <a:p>
            <a:pPr lvl="4" algn="r" rtl="1">
              <a:lnSpc>
                <a:spcPct val="150000"/>
              </a:lnSpc>
            </a:pPr>
            <a:r>
              <a:rPr lang="fa-IR" sz="1400" b="1" dirty="0" smtClean="0">
                <a:ln>
                  <a:solidFill>
                    <a:schemeClr val="bg2"/>
                  </a:solidFill>
                </a:ln>
                <a:solidFill>
                  <a:schemeClr val="bg2"/>
                </a:solidFill>
                <a:cs typeface="B Mitra" pitchFamily="2" charset="-78"/>
              </a:rPr>
              <a:t>کاشت گیاهان پوششی  در مزارع و باغات جهت تامین رطوبت و دمای مناسب (شبدر در سیب) و نیز غذا (جگن در برنج)</a:t>
            </a:r>
          </a:p>
          <a:p>
            <a:pPr lvl="4" algn="r" rtl="1">
              <a:lnSpc>
                <a:spcPct val="150000"/>
              </a:lnSpc>
            </a:pPr>
            <a:r>
              <a:rPr lang="fa-IR" sz="1400" b="1" dirty="0" smtClean="0">
                <a:ln>
                  <a:solidFill>
                    <a:schemeClr val="bg2"/>
                  </a:solidFill>
                </a:ln>
                <a:solidFill>
                  <a:schemeClr val="bg2"/>
                </a:solidFill>
                <a:cs typeface="B Mitra" pitchFamily="2" charset="-78"/>
              </a:rPr>
              <a:t> تحمل علفهای هرز در زیر سطح زیان اقتصادی در برخی محصولات می تواند بعنوان گیاه پوششی (علفهای هرز نیشکر موجب تقویت شکارگرها) </a:t>
            </a:r>
          </a:p>
          <a:p>
            <a:pPr lvl="3" algn="r" rtl="1">
              <a:lnSpc>
                <a:spcPct val="150000"/>
              </a:lnSpc>
            </a:pPr>
            <a:r>
              <a:rPr lang="fa-IR" sz="1400" b="1" dirty="0" smtClean="0">
                <a:ln>
                  <a:solidFill>
                    <a:schemeClr val="bg2"/>
                  </a:solidFill>
                </a:ln>
                <a:solidFill>
                  <a:srgbClr val="C00000"/>
                </a:solidFill>
                <a:cs typeface="B Mitra" pitchFamily="2" charset="-78"/>
              </a:rPr>
              <a:t>بهبود شرایط فیزیکی و فراهم نمودن غذا در حاشیه مزرعه</a:t>
            </a:r>
          </a:p>
          <a:p>
            <a:pPr lvl="4" algn="r" rtl="1">
              <a:lnSpc>
                <a:spcPct val="150000"/>
              </a:lnSpc>
            </a:pPr>
            <a:r>
              <a:rPr lang="fa-IR" sz="1400" b="1" dirty="0" smtClean="0">
                <a:ln>
                  <a:solidFill>
                    <a:schemeClr val="bg2"/>
                  </a:solidFill>
                </a:ln>
                <a:solidFill>
                  <a:schemeClr val="bg2"/>
                </a:solidFill>
                <a:cs typeface="B Mitra" pitchFamily="2" charset="-78"/>
              </a:rPr>
              <a:t>کشت گیاهان گلدار در حاشیه مزارع جهت تامین مواد غذایی (دانه و شهد) و پناهگاه</a:t>
            </a:r>
          </a:p>
          <a:p>
            <a:pPr lvl="4" algn="r" rtl="1">
              <a:lnSpc>
                <a:spcPct val="150000"/>
              </a:lnSpc>
            </a:pPr>
            <a:r>
              <a:rPr lang="fa-IR" sz="1400" b="1" dirty="0" smtClean="0">
                <a:ln>
                  <a:solidFill>
                    <a:schemeClr val="bg2"/>
                  </a:solidFill>
                </a:ln>
                <a:solidFill>
                  <a:schemeClr val="bg2"/>
                </a:solidFill>
                <a:cs typeface="B Mitra" pitchFamily="2" charset="-78"/>
              </a:rPr>
              <a:t>کشت درختان (مثمر و غیر مثمر) در حاشیه مزارع برای زمستان گذرانی دشمنان طبیعی (زمستانگذارنی کفشدوزکها و زنبورهای پارازیتوئید زیر پوستک درختان)</a:t>
            </a:r>
          </a:p>
          <a:p>
            <a:pPr lvl="1" algn="r" rtl="1">
              <a:lnSpc>
                <a:spcPct val="150000"/>
              </a:lnSpc>
            </a:pPr>
            <a:endParaRPr lang="fa-IR" sz="1400" b="1" dirty="0" smtClean="0">
              <a:ln>
                <a:solidFill>
                  <a:schemeClr val="bg2"/>
                </a:solidFill>
              </a:ln>
              <a:solidFill>
                <a:schemeClr val="bg2"/>
              </a:solidFill>
              <a:cs typeface="B Mitra" pitchFamily="2" charset="-78"/>
            </a:endParaRPr>
          </a:p>
          <a:p>
            <a:pPr lvl="1" algn="r" rtl="1">
              <a:lnSpc>
                <a:spcPct val="150000"/>
              </a:lnSpc>
            </a:pPr>
            <a:r>
              <a:rPr lang="fa-IR" sz="1800" b="1" dirty="0" smtClean="0">
                <a:ln>
                  <a:solidFill>
                    <a:schemeClr val="bg2"/>
                  </a:solidFill>
                </a:ln>
                <a:solidFill>
                  <a:srgbClr val="0070C0"/>
                </a:solidFill>
                <a:cs typeface="B Mitra" pitchFamily="2" charset="-78"/>
              </a:rPr>
              <a:t>دخالت در ایجاد مصنوعی غذا و پناهگاه</a:t>
            </a:r>
          </a:p>
          <a:p>
            <a:pPr lvl="3" algn="r" rtl="1">
              <a:lnSpc>
                <a:spcPct val="150000"/>
              </a:lnSpc>
            </a:pPr>
            <a:r>
              <a:rPr lang="fa-IR" sz="1400" b="1" dirty="0" smtClean="0">
                <a:ln>
                  <a:solidFill>
                    <a:schemeClr val="bg2"/>
                  </a:solidFill>
                </a:ln>
                <a:solidFill>
                  <a:schemeClr val="bg2"/>
                </a:solidFill>
                <a:cs typeface="B Mitra" pitchFamily="2" charset="-78"/>
              </a:rPr>
              <a:t>استفاده از پروتئین هیدرولیز شده مخلوط با آب و شکر جهت حمایت از بالتوری ها در مزارع پنبه</a:t>
            </a:r>
          </a:p>
          <a:p>
            <a:pPr lvl="3" algn="r" rtl="1">
              <a:lnSpc>
                <a:spcPct val="150000"/>
              </a:lnSpc>
            </a:pPr>
            <a:r>
              <a:rPr lang="fa-IR" sz="1400" b="1" dirty="0" smtClean="0">
                <a:ln>
                  <a:solidFill>
                    <a:schemeClr val="bg2"/>
                  </a:solidFill>
                </a:ln>
                <a:solidFill>
                  <a:schemeClr val="bg2"/>
                </a:solidFill>
                <a:cs typeface="B Mitra" pitchFamily="2" charset="-78"/>
              </a:rPr>
              <a:t>استفاده از دانه گرده برای افزایش فیتوزوئیدها و بالا رفتن تعداد افراد بالغ</a:t>
            </a:r>
          </a:p>
          <a:p>
            <a:pPr lvl="3" algn="r" rtl="1">
              <a:lnSpc>
                <a:spcPct val="150000"/>
              </a:lnSpc>
            </a:pPr>
            <a:r>
              <a:rPr lang="fa-IR" sz="1400" b="1" dirty="0" smtClean="0">
                <a:ln>
                  <a:solidFill>
                    <a:schemeClr val="bg2"/>
                  </a:solidFill>
                </a:ln>
                <a:solidFill>
                  <a:schemeClr val="bg2"/>
                </a:solidFill>
                <a:cs typeface="B Mitra" pitchFamily="2" charset="-78"/>
              </a:rPr>
              <a:t>لانه های مصنوعی از کیسه های پلی اتیلن (افزایش جمعیت مورچه)</a:t>
            </a:r>
          </a:p>
          <a:p>
            <a:pPr lvl="3" algn="r" rtl="1">
              <a:lnSpc>
                <a:spcPct val="150000"/>
              </a:lnSpc>
            </a:pPr>
            <a:r>
              <a:rPr lang="fa-IR" sz="1400" b="1" dirty="0" smtClean="0">
                <a:ln>
                  <a:solidFill>
                    <a:schemeClr val="bg2"/>
                  </a:solidFill>
                </a:ln>
                <a:solidFill>
                  <a:schemeClr val="bg2"/>
                </a:solidFill>
                <a:cs typeface="B Mitra" pitchFamily="2" charset="-78"/>
              </a:rPr>
              <a:t>استقرار قوطی های خالی روی درختان برای افزایش جمعیت گوشخیزکها</a:t>
            </a:r>
          </a:p>
          <a:p>
            <a:pPr lvl="3" algn="r" rtl="1">
              <a:lnSpc>
                <a:spcPct val="150000"/>
              </a:lnSpc>
            </a:pPr>
            <a:r>
              <a:rPr lang="fa-IR" sz="1400" b="1" dirty="0" smtClean="0">
                <a:ln>
                  <a:solidFill>
                    <a:schemeClr val="bg2"/>
                  </a:solidFill>
                </a:ln>
                <a:solidFill>
                  <a:schemeClr val="bg2"/>
                </a:solidFill>
                <a:cs typeface="B Mitra" pitchFamily="2" charset="-78"/>
              </a:rPr>
              <a:t>دسته هایی از ساقه های برنج در مزارع تازه نشاء برای افزایش عنکبوتها</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شاخص ارزیابی برای تعیین اولویت در طرح مبارزه بیولوژیک علیه آفت_001.jpg"/>
          <p:cNvPicPr>
            <a:picLocks noGrp="1" noChangeAspect="1"/>
          </p:cNvPicPr>
          <p:nvPr>
            <p:ph sz="quarter" idx="1"/>
          </p:nvPr>
        </p:nvPicPr>
        <p:blipFill>
          <a:blip r:embed="rId2" cstate="print"/>
          <a:stretch>
            <a:fillRect/>
          </a:stretch>
        </p:blipFill>
        <p:spPr>
          <a:xfrm>
            <a:off x="-228600" y="-304800"/>
            <a:ext cx="9372600" cy="9144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شاخص ارزیابی برای تعیین اولویت در طرح مبارزه بیولوژیک علیه آفت_002.jpg"/>
          <p:cNvPicPr>
            <a:picLocks noChangeAspect="1"/>
          </p:cNvPicPr>
          <p:nvPr/>
        </p:nvPicPr>
        <p:blipFill>
          <a:blip r:embed="rId2" cstate="print"/>
          <a:stretch>
            <a:fillRect/>
          </a:stretch>
        </p:blipFill>
        <p:spPr>
          <a:xfrm>
            <a:off x="0" y="-381000"/>
            <a:ext cx="9144000" cy="85039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شاخص ارزیابی برای تعیین اولویت در طرح مبارزه بیولوژیک علیه آفت_003.jpg"/>
          <p:cNvPicPr>
            <a:picLocks noChangeAspect="1"/>
          </p:cNvPicPr>
          <p:nvPr/>
        </p:nvPicPr>
        <p:blipFill>
          <a:blip r:embed="rId2" cstate="print"/>
          <a:stretch>
            <a:fillRect/>
          </a:stretch>
        </p:blipFill>
        <p:spPr>
          <a:xfrm>
            <a:off x="76200" y="-228600"/>
            <a:ext cx="8988132" cy="9144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rmAutofit/>
          </a:bodyPr>
          <a:lstStyle/>
          <a:p>
            <a:pPr algn="r" rtl="1"/>
            <a:r>
              <a:rPr lang="fa-IR" sz="2700" b="1" dirty="0" smtClean="0">
                <a:ln>
                  <a:solidFill>
                    <a:sysClr val="windowText" lastClr="000000"/>
                  </a:solidFill>
                </a:ln>
                <a:solidFill>
                  <a:schemeClr val="accent2">
                    <a:lumMod val="60000"/>
                    <a:lumOff val="40000"/>
                  </a:schemeClr>
                </a:solidFill>
                <a:cs typeface="B Zar" pitchFamily="2" charset="-78"/>
              </a:rPr>
              <a:t>نقش آموزش کشاورزان در کنترل بیولوژیک</a:t>
            </a:r>
            <a:endParaRPr lang="en-US" sz="2700" dirty="0">
              <a:ln>
                <a:solidFill>
                  <a:sysClr val="windowText" lastClr="000000"/>
                </a:solidFill>
              </a:ln>
              <a:solidFill>
                <a:schemeClr val="accent2">
                  <a:lumMod val="60000"/>
                  <a:lumOff val="40000"/>
                </a:schemeClr>
              </a:solidFill>
            </a:endParaRPr>
          </a:p>
        </p:txBody>
      </p:sp>
      <p:sp>
        <p:nvSpPr>
          <p:cNvPr id="5" name="Content Placeholder 2"/>
          <p:cNvSpPr txBox="1">
            <a:spLocks/>
          </p:cNvSpPr>
          <p:nvPr/>
        </p:nvSpPr>
        <p:spPr>
          <a:xfrm>
            <a:off x="609600" y="1214422"/>
            <a:ext cx="8196072" cy="1833578"/>
          </a:xfrm>
          <a:prstGeom prst="rect">
            <a:avLst/>
          </a:prstGeom>
        </p:spPr>
        <p:txBody>
          <a:bodyPr vert="horz">
            <a:normAutofit/>
          </a:bodyPr>
          <a:lstStyle/>
          <a:p>
            <a:pPr marL="548640" marR="0" lvl="1" indent="-274320" algn="r" defTabSz="914400" rtl="1" eaLnBrk="1" fontAlgn="auto" latinLnBrk="0" hangingPunct="1">
              <a:lnSpc>
                <a:spcPct val="150000"/>
              </a:lnSpc>
              <a:spcBef>
                <a:spcPct val="20000"/>
              </a:spcBef>
              <a:spcAft>
                <a:spcPts val="0"/>
              </a:spcAft>
              <a:buClr>
                <a:schemeClr val="accent2"/>
              </a:buClr>
              <a:buSzPct val="70000"/>
              <a:buFont typeface="Wingdings"/>
              <a:buChar char=""/>
              <a:tabLst/>
              <a:defRPr/>
            </a:pPr>
            <a:r>
              <a:rPr kumimoji="0" lang="fa-IR" b="1" i="0" u="none" strike="noStrike" kern="1200" cap="none" spc="0" normalizeH="0" baseline="0" noProof="0" dirty="0" smtClean="0">
                <a:ln>
                  <a:solidFill>
                    <a:schemeClr val="bg2"/>
                  </a:solidFill>
                </a:ln>
                <a:solidFill>
                  <a:srgbClr val="00B0F0"/>
                </a:solidFill>
                <a:effectLst/>
                <a:uLnTx/>
                <a:uFillTx/>
                <a:latin typeface="+mn-lt"/>
                <a:ea typeface="+mn-ea"/>
                <a:cs typeface="B Mitra" pitchFamily="2" charset="-78"/>
              </a:rPr>
              <a:t>اطلاعات مورد نیاز کشاورزان</a:t>
            </a:r>
          </a:p>
          <a:p>
            <a:pPr marL="1097280" lvl="3" indent="-228600" algn="r" rtl="1">
              <a:lnSpc>
                <a:spcPct val="150000"/>
              </a:lnSpc>
              <a:spcBef>
                <a:spcPct val="20000"/>
              </a:spcBef>
              <a:buClr>
                <a:schemeClr val="accent4"/>
              </a:buClr>
              <a:buSzPct val="70000"/>
              <a:buFont typeface="Wingdings"/>
              <a:buChar char=""/>
              <a:defRPr/>
            </a:pPr>
            <a:r>
              <a:rPr lang="fa-IR" sz="1400" b="1" dirty="0" smtClean="0">
                <a:ln>
                  <a:solidFill>
                    <a:schemeClr val="bg2"/>
                  </a:solidFill>
                </a:ln>
                <a:solidFill>
                  <a:srgbClr val="C00000"/>
                </a:solidFill>
                <a:cs typeface="B Mitra" pitchFamily="2" charset="-78"/>
              </a:rPr>
              <a:t>توانایی شناسایی دشمنان طبیعی کلیدی</a:t>
            </a:r>
          </a:p>
          <a:p>
            <a:pPr marL="1097280" lvl="3" indent="-228600" algn="r" rtl="1">
              <a:lnSpc>
                <a:spcPct val="150000"/>
              </a:lnSpc>
              <a:spcBef>
                <a:spcPct val="20000"/>
              </a:spcBef>
              <a:buClr>
                <a:schemeClr val="accent4"/>
              </a:buClr>
              <a:buSzPct val="70000"/>
              <a:buFont typeface="Wingdings"/>
              <a:buChar char=""/>
              <a:defRPr/>
            </a:pPr>
            <a:r>
              <a:rPr lang="fa-IR" sz="1400" b="1" dirty="0" smtClean="0">
                <a:ln>
                  <a:solidFill>
                    <a:schemeClr val="bg2"/>
                  </a:solidFill>
                </a:ln>
                <a:solidFill>
                  <a:srgbClr val="C00000"/>
                </a:solidFill>
                <a:cs typeface="B Mitra" pitchFamily="2" charset="-78"/>
              </a:rPr>
              <a:t>اطلاع از آستانه زیان اقتصادی و مدیریت جمعیت آفات و نمونه برداری از جمعیت آفت و دشمن طبیعی</a:t>
            </a:r>
            <a:endParaRPr lang="fa-IR" sz="1200" b="1" dirty="0" smtClean="0">
              <a:ln>
                <a:solidFill>
                  <a:schemeClr val="bg2"/>
                </a:solidFill>
              </a:ln>
              <a:cs typeface="B Mitra" pitchFamily="2" charset="-78"/>
            </a:endParaRPr>
          </a:p>
          <a:p>
            <a:pPr marL="1554480" lvl="4" indent="-228600" algn="r" rtl="1">
              <a:lnSpc>
                <a:spcPct val="150000"/>
              </a:lnSpc>
              <a:spcBef>
                <a:spcPct val="20000"/>
              </a:spcBef>
              <a:buClr>
                <a:schemeClr val="accent4"/>
              </a:buClr>
              <a:buSzPct val="70000"/>
              <a:buFont typeface="Wingdings"/>
              <a:buChar char=""/>
              <a:defRPr/>
            </a:pPr>
            <a:endParaRPr lang="fa-IR" sz="1200" b="1" dirty="0" smtClean="0">
              <a:ln>
                <a:solidFill>
                  <a:schemeClr val="bg2"/>
                </a:solidFill>
              </a:ln>
              <a:solidFill>
                <a:srgbClr val="C00000"/>
              </a:solidFill>
              <a:cs typeface="B Mitra" pitchFamily="2" charset="-78"/>
            </a:endParaRPr>
          </a:p>
        </p:txBody>
      </p:sp>
      <p:sp>
        <p:nvSpPr>
          <p:cNvPr id="6" name="Content Placeholder 2"/>
          <p:cNvSpPr txBox="1">
            <a:spLocks/>
          </p:cNvSpPr>
          <p:nvPr/>
        </p:nvSpPr>
        <p:spPr>
          <a:xfrm>
            <a:off x="685800" y="2743200"/>
            <a:ext cx="8196072" cy="3581400"/>
          </a:xfrm>
          <a:prstGeom prst="rect">
            <a:avLst/>
          </a:prstGeom>
        </p:spPr>
        <p:txBody>
          <a:bodyPr vert="horz">
            <a:normAutofit/>
          </a:bodyPr>
          <a:lstStyle/>
          <a:p>
            <a:pPr marL="548640" marR="0" lvl="1" indent="-274320" algn="r" defTabSz="914400" rtl="1" eaLnBrk="1" fontAlgn="auto" latinLnBrk="0" hangingPunct="1">
              <a:lnSpc>
                <a:spcPct val="150000"/>
              </a:lnSpc>
              <a:spcBef>
                <a:spcPct val="20000"/>
              </a:spcBef>
              <a:spcAft>
                <a:spcPts val="0"/>
              </a:spcAft>
              <a:buClr>
                <a:schemeClr val="accent2"/>
              </a:buClr>
              <a:buSzPct val="70000"/>
              <a:buFont typeface="Wingdings"/>
              <a:buChar char=""/>
              <a:tabLst/>
              <a:defRPr/>
            </a:pPr>
            <a:r>
              <a:rPr kumimoji="0" lang="fa-IR" b="1" i="0" u="none" strike="noStrike" kern="1200" cap="none" spc="0" normalizeH="0" baseline="0" noProof="0" dirty="0" smtClean="0">
                <a:ln>
                  <a:solidFill>
                    <a:sysClr val="windowText" lastClr="000000"/>
                  </a:solidFill>
                </a:ln>
                <a:solidFill>
                  <a:srgbClr val="00B0F0"/>
                </a:solidFill>
                <a:effectLst/>
                <a:uLnTx/>
                <a:uFillTx/>
                <a:latin typeface="+mn-lt"/>
                <a:ea typeface="+mn-ea"/>
                <a:cs typeface="B Mitra" pitchFamily="2" charset="-78"/>
              </a:rPr>
              <a:t>اطلاعات اساسی در زمینه شناخت مبارزه بیولوژیکی</a:t>
            </a:r>
          </a:p>
          <a:p>
            <a:pPr marL="1097280" lvl="3" indent="-228600" algn="r" rtl="1">
              <a:lnSpc>
                <a:spcPct val="150000"/>
              </a:lnSpc>
              <a:spcBef>
                <a:spcPct val="20000"/>
              </a:spcBef>
              <a:buClr>
                <a:schemeClr val="accent4"/>
              </a:buClr>
              <a:buSzPct val="70000"/>
              <a:buFont typeface="Wingdings"/>
              <a:buChar char=""/>
              <a:defRPr/>
            </a:pPr>
            <a:r>
              <a:rPr lang="fa-IR" sz="1400" b="1" dirty="0" smtClean="0">
                <a:ln>
                  <a:solidFill>
                    <a:schemeClr val="bg2"/>
                  </a:solidFill>
                </a:ln>
                <a:solidFill>
                  <a:srgbClr val="C00000"/>
                </a:solidFill>
                <a:cs typeface="B Mitra" pitchFamily="2" charset="-78"/>
              </a:rPr>
              <a:t>همه حشرات آفت نیستند</a:t>
            </a:r>
          </a:p>
          <a:p>
            <a:pPr marL="1097280" lvl="3" indent="-228600" algn="r" rtl="1">
              <a:lnSpc>
                <a:spcPct val="150000"/>
              </a:lnSpc>
              <a:spcBef>
                <a:spcPct val="20000"/>
              </a:spcBef>
              <a:buClr>
                <a:schemeClr val="accent4"/>
              </a:buClr>
              <a:buSzPct val="70000"/>
              <a:buFont typeface="Wingdings"/>
              <a:buChar char=""/>
              <a:defRPr/>
            </a:pPr>
            <a:r>
              <a:rPr lang="fa-IR" sz="1400" b="1" dirty="0" smtClean="0">
                <a:ln>
                  <a:solidFill>
                    <a:schemeClr val="bg2"/>
                  </a:solidFill>
                </a:ln>
                <a:solidFill>
                  <a:srgbClr val="C00000"/>
                </a:solidFill>
                <a:cs typeface="B Mitra" pitchFamily="2" charset="-78"/>
              </a:rPr>
              <a:t>تنها جمعیت زیاد آفت زیانبار است</a:t>
            </a:r>
          </a:p>
          <a:p>
            <a:pPr marL="1554480" lvl="4" indent="-228600" algn="r" rtl="1">
              <a:lnSpc>
                <a:spcPct val="150000"/>
              </a:lnSpc>
              <a:spcBef>
                <a:spcPct val="20000"/>
              </a:spcBef>
              <a:buClr>
                <a:schemeClr val="accent4"/>
              </a:buClr>
              <a:buSzPct val="70000"/>
              <a:buFont typeface="Wingdings"/>
              <a:buChar char=""/>
              <a:defRPr/>
            </a:pPr>
            <a:r>
              <a:rPr lang="fa-IR" sz="1200" b="1" dirty="0" smtClean="0">
                <a:ln>
                  <a:solidFill>
                    <a:schemeClr val="bg2"/>
                  </a:solidFill>
                </a:ln>
                <a:solidFill>
                  <a:sysClr val="windowText" lastClr="000000"/>
                </a:solidFill>
                <a:cs typeface="B Mitra" pitchFamily="2" charset="-78"/>
              </a:rPr>
              <a:t>بکارگیری درصد پارازیته شده جمعیت آفت در تعیین آستانه زیان اقتصادی</a:t>
            </a:r>
          </a:p>
          <a:p>
            <a:pPr marL="1097280" lvl="3" indent="-228600" algn="r" rtl="1">
              <a:lnSpc>
                <a:spcPct val="150000"/>
              </a:lnSpc>
              <a:spcBef>
                <a:spcPct val="20000"/>
              </a:spcBef>
              <a:buClr>
                <a:schemeClr val="accent4"/>
              </a:buClr>
              <a:buSzPct val="70000"/>
              <a:buFont typeface="Wingdings"/>
              <a:buChar char=""/>
              <a:defRPr/>
            </a:pPr>
            <a:r>
              <a:rPr lang="fa-IR" sz="1400" b="1" dirty="0" smtClean="0">
                <a:ln>
                  <a:solidFill>
                    <a:schemeClr val="bg2"/>
                  </a:solidFill>
                </a:ln>
                <a:solidFill>
                  <a:srgbClr val="C00000"/>
                </a:solidFill>
                <a:cs typeface="B Mitra" pitchFamily="2" charset="-78"/>
              </a:rPr>
              <a:t>همه اثرات آفتکشها خوب نیستند</a:t>
            </a:r>
          </a:p>
          <a:p>
            <a:pPr marL="1554480" lvl="4" indent="-228600" algn="r" rtl="1">
              <a:lnSpc>
                <a:spcPct val="11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مقاومت به آفتکشها</a:t>
            </a:r>
          </a:p>
          <a:p>
            <a:pPr marL="1554480" lvl="4" indent="-228600" algn="r" rtl="1">
              <a:lnSpc>
                <a:spcPct val="11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بازخیزی آفات</a:t>
            </a:r>
          </a:p>
          <a:p>
            <a:pPr marL="1554480" lvl="4" indent="-228600" algn="r" rtl="1">
              <a:lnSpc>
                <a:spcPct val="11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طغیان آفات ثانوی</a:t>
            </a:r>
          </a:p>
          <a:p>
            <a:pPr marL="1554480" lvl="4" indent="-228600" algn="r" rtl="1">
              <a:lnSpc>
                <a:spcPct val="11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آلودگی محیط زیست (آب و غذا)</a:t>
            </a:r>
          </a:p>
          <a:p>
            <a:pPr marL="1554480" lvl="4" indent="-228600" algn="r" rtl="1">
              <a:lnSpc>
                <a:spcPct val="11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تهدید حیات وحش</a:t>
            </a:r>
          </a:p>
          <a:p>
            <a:pPr marL="1554480" lvl="4" indent="-228600" algn="r" rtl="1">
              <a:lnSpc>
                <a:spcPct val="11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آلوده ساختن منابع آب زیر زمینی</a:t>
            </a:r>
          </a:p>
          <a:p>
            <a:pPr marL="1554480" lvl="4"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554480" lvl="4" indent="-228600" algn="r" rtl="1">
              <a:lnSpc>
                <a:spcPct val="150000"/>
              </a:lnSpc>
              <a:spcBef>
                <a:spcPct val="20000"/>
              </a:spcBef>
              <a:buClr>
                <a:schemeClr val="accent4"/>
              </a:buClr>
              <a:buSzPct val="70000"/>
              <a:buFont typeface="Wingdings"/>
              <a:buChar char=""/>
              <a:defRPr/>
            </a:pPr>
            <a:endParaRPr lang="fa-IR" sz="1200" b="1" dirty="0" smtClean="0">
              <a:ln>
                <a:solidFill>
                  <a:schemeClr val="tx1"/>
                </a:solidFill>
              </a:ln>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rmAutofit/>
          </a:bodyPr>
          <a:lstStyle/>
          <a:p>
            <a:pPr algn="r" rtl="1"/>
            <a:r>
              <a:rPr lang="fa-IR" sz="2700" b="1" dirty="0" smtClean="0">
                <a:ln>
                  <a:solidFill>
                    <a:sysClr val="windowText" lastClr="000000"/>
                  </a:solidFill>
                </a:ln>
                <a:solidFill>
                  <a:schemeClr val="accent2">
                    <a:lumMod val="60000"/>
                    <a:lumOff val="40000"/>
                  </a:schemeClr>
                </a:solidFill>
                <a:cs typeface="B Zar" pitchFamily="2" charset="-78"/>
              </a:rPr>
              <a:t>نقش آموزش کشاورزان در کنترل بیولوژیک</a:t>
            </a:r>
            <a:endParaRPr lang="en-US" sz="2700" dirty="0">
              <a:ln>
                <a:solidFill>
                  <a:sysClr val="windowText" lastClr="000000"/>
                </a:solidFill>
              </a:ln>
              <a:solidFill>
                <a:schemeClr val="accent2">
                  <a:lumMod val="60000"/>
                  <a:lumOff val="40000"/>
                </a:schemeClr>
              </a:solidFill>
            </a:endParaRPr>
          </a:p>
        </p:txBody>
      </p:sp>
      <p:sp>
        <p:nvSpPr>
          <p:cNvPr id="6" name="Content Placeholder 2"/>
          <p:cNvSpPr txBox="1">
            <a:spLocks/>
          </p:cNvSpPr>
          <p:nvPr/>
        </p:nvSpPr>
        <p:spPr>
          <a:xfrm>
            <a:off x="609600" y="1524000"/>
            <a:ext cx="8196072" cy="4419600"/>
          </a:xfrm>
          <a:prstGeom prst="rect">
            <a:avLst/>
          </a:prstGeom>
        </p:spPr>
        <p:txBody>
          <a:bodyPr vert="horz">
            <a:normAutofit/>
          </a:bodyPr>
          <a:lstStyle/>
          <a:p>
            <a:pPr marL="548640" marR="0" lvl="1" indent="-274320" algn="r" defTabSz="914400" rtl="1" eaLnBrk="1" fontAlgn="auto" latinLnBrk="0" hangingPunct="1">
              <a:lnSpc>
                <a:spcPct val="150000"/>
              </a:lnSpc>
              <a:spcBef>
                <a:spcPct val="20000"/>
              </a:spcBef>
              <a:spcAft>
                <a:spcPts val="0"/>
              </a:spcAft>
              <a:buClr>
                <a:schemeClr val="accent2"/>
              </a:buClr>
              <a:buSzPct val="70000"/>
              <a:buFont typeface="Wingdings"/>
              <a:buChar char=""/>
              <a:tabLst/>
              <a:defRPr/>
            </a:pPr>
            <a:r>
              <a:rPr kumimoji="0" lang="fa-IR" b="1" i="0" u="none" strike="noStrike" kern="1200" cap="none" spc="0" normalizeH="0" baseline="0" noProof="0" dirty="0" smtClean="0">
                <a:ln>
                  <a:solidFill>
                    <a:sysClr val="windowText" lastClr="000000"/>
                  </a:solidFill>
                </a:ln>
                <a:solidFill>
                  <a:srgbClr val="00B0F0"/>
                </a:solidFill>
                <a:effectLst/>
                <a:uLnTx/>
                <a:uFillTx/>
                <a:latin typeface="+mn-lt"/>
                <a:ea typeface="+mn-ea"/>
                <a:cs typeface="B Mitra" pitchFamily="2" charset="-78"/>
              </a:rPr>
              <a:t>اطلاعات اساسی در زمینه شناخت مبارزه بیولوژیکی</a:t>
            </a:r>
          </a:p>
          <a:p>
            <a:pPr marL="1097280" lvl="3" indent="-228600" algn="r" rtl="1">
              <a:lnSpc>
                <a:spcPct val="200000"/>
              </a:lnSpc>
              <a:spcBef>
                <a:spcPts val="1200"/>
              </a:spcBef>
              <a:buClr>
                <a:schemeClr val="accent4"/>
              </a:buClr>
              <a:buSzPct val="70000"/>
              <a:buFont typeface="Wingdings"/>
              <a:buChar char=""/>
              <a:defRPr/>
            </a:pPr>
            <a:r>
              <a:rPr lang="fa-IR" sz="1600" b="1" dirty="0" smtClean="0">
                <a:ln>
                  <a:solidFill>
                    <a:schemeClr val="bg2"/>
                  </a:solidFill>
                </a:ln>
                <a:solidFill>
                  <a:srgbClr val="C00000"/>
                </a:solidFill>
                <a:cs typeface="B Mitra" pitchFamily="2" charset="-78"/>
              </a:rPr>
              <a:t>عملیات زراعی بر دشمنان طبیعی اثر می گذارد.</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روش استفاده، فرمولاسیون و نوع سم (سم پاشی نواری، سموم گوارشی، گرانولها)</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گرد و خاک اثر منفی</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مورچه ها و مصرف بیش از حد کود ازته اثر منفی</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گیاهان پوششی، پناهگاه دشمنان طبیعی، محلهای زمستان گذرانی، پیش بینی مواد قندی برای تغذیه</a:t>
            </a:r>
          </a:p>
          <a:p>
            <a:pPr marL="1554480" lvl="4" indent="-228600" algn="r" rtl="1">
              <a:lnSpc>
                <a:spcPct val="150000"/>
              </a:lnSpc>
              <a:buClr>
                <a:schemeClr val="accent4"/>
              </a:buClr>
              <a:buSzPct val="70000"/>
              <a:buFont typeface="Wingdings"/>
              <a:buChar char=""/>
              <a:defRPr/>
            </a:pPr>
            <a:endParaRPr lang="fa-IR" sz="1400" b="1" dirty="0" smtClean="0">
              <a:ln>
                <a:solidFill>
                  <a:schemeClr val="bg2"/>
                </a:solidFill>
              </a:ln>
              <a:solidFill>
                <a:sysClr val="windowText" lastClr="0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r>
              <a:rPr lang="fa-IR" sz="1600" b="1" dirty="0" smtClean="0">
                <a:ln>
                  <a:solidFill>
                    <a:schemeClr val="bg2"/>
                  </a:solidFill>
                </a:ln>
                <a:solidFill>
                  <a:srgbClr val="C00000"/>
                </a:solidFill>
                <a:cs typeface="B Mitra" pitchFamily="2" charset="-78"/>
              </a:rPr>
              <a:t>برای آفات جدید دشمنان طبیعی جدید لازم است</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تفهیم آفات بومی و غیر بومی</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عدم معجزه توسط دشمن طبیعی بر روی آفت</a:t>
            </a:r>
          </a:p>
          <a:p>
            <a:pPr marL="1554480" lvl="4" indent="-228600" algn="r" rtl="1">
              <a:lnSpc>
                <a:spcPct val="150000"/>
              </a:lnSpc>
              <a:buClr>
                <a:schemeClr val="accent4"/>
              </a:buClr>
              <a:buSzPct val="70000"/>
              <a:buFont typeface="Wingdings"/>
              <a:buChar char=""/>
              <a:defRPr/>
            </a:pPr>
            <a:r>
              <a:rPr lang="fa-IR" sz="1400" b="1" dirty="0" smtClean="0">
                <a:ln>
                  <a:solidFill>
                    <a:schemeClr val="bg2"/>
                  </a:solidFill>
                </a:ln>
                <a:solidFill>
                  <a:sysClr val="windowText" lastClr="000000"/>
                </a:solidFill>
                <a:cs typeface="B Mitra" pitchFamily="2" charset="-78"/>
              </a:rPr>
              <a:t>معمولا آفات غیر بومی نیاز به ورود دشمن طبیعی دارند.</a:t>
            </a:r>
          </a:p>
          <a:p>
            <a:pPr marL="1554480" lvl="4"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554480" lvl="4" indent="-228600" algn="r" rtl="1">
              <a:lnSpc>
                <a:spcPct val="150000"/>
              </a:lnSpc>
              <a:spcBef>
                <a:spcPct val="20000"/>
              </a:spcBef>
              <a:buClr>
                <a:schemeClr val="accent4"/>
              </a:buClr>
              <a:buSzPct val="70000"/>
              <a:buFont typeface="Wingdings"/>
              <a:buChar char=""/>
              <a:defRPr/>
            </a:pPr>
            <a:endParaRPr lang="fa-IR" sz="1200" b="1" dirty="0" smtClean="0">
              <a:ln>
                <a:solidFill>
                  <a:schemeClr val="tx1"/>
                </a:solidFill>
              </a:ln>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2285984" y="285728"/>
            <a:ext cx="4500594" cy="642942"/>
          </a:xfrm>
          <a:solidFill>
            <a:srgbClr val="FFFF00"/>
          </a:solidFill>
          <a:ln w="25400">
            <a:solidFill>
              <a:srgbClr val="FF0000">
                <a:alpha val="54000"/>
              </a:srgbClr>
            </a:solidFill>
          </a:ln>
        </p:spPr>
        <p:txBody>
          <a:bodyPr/>
          <a:lstStyle/>
          <a:p>
            <a:pPr rtl="1"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تعریف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32" name="Rounded Rectangle 31"/>
          <p:cNvSpPr/>
          <p:nvPr/>
        </p:nvSpPr>
        <p:spPr>
          <a:xfrm>
            <a:off x="500034" y="3929066"/>
            <a:ext cx="8358246" cy="2786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150000"/>
              </a:lnSpc>
              <a:buFont typeface="Wingdings" pitchFamily="2" charset="2"/>
              <a:buChar char="ü"/>
            </a:pPr>
            <a:r>
              <a:rPr lang="fa-IR" sz="1600" b="1" dirty="0" smtClean="0">
                <a:ln>
                  <a:solidFill>
                    <a:srgbClr val="0070C0"/>
                  </a:solidFill>
                </a:ln>
                <a:solidFill>
                  <a:sysClr val="windowText" lastClr="000000"/>
                </a:solidFill>
                <a:cs typeface="B Mitra" pitchFamily="2" charset="-78"/>
              </a:rPr>
              <a:t>توجه دقیق به کلیه روشهای موجود در زمینه حفاظت از گیاهان </a:t>
            </a:r>
          </a:p>
          <a:p>
            <a:pPr algn="r" rtl="1">
              <a:lnSpc>
                <a:spcPct val="150000"/>
              </a:lnSpc>
              <a:buFont typeface="Wingdings" pitchFamily="2" charset="2"/>
              <a:buChar char="ü"/>
            </a:pPr>
            <a:r>
              <a:rPr lang="fa-IR" sz="1600" b="1" dirty="0" smtClean="0">
                <a:ln>
                  <a:solidFill>
                    <a:srgbClr val="0070C0"/>
                  </a:solidFill>
                </a:ln>
                <a:solidFill>
                  <a:sysClr val="windowText" lastClr="000000"/>
                </a:solidFill>
                <a:cs typeface="B Mitra" pitchFamily="2" charset="-78"/>
              </a:rPr>
              <a:t>و تلفیق متعاقب آن اقدامات که مانع از توسعه جمعیت موجودات مضر شود </a:t>
            </a:r>
          </a:p>
          <a:p>
            <a:pPr algn="r" rtl="1">
              <a:lnSpc>
                <a:spcPct val="150000"/>
              </a:lnSpc>
              <a:buFont typeface="Wingdings" pitchFamily="2" charset="2"/>
              <a:buChar char="ü"/>
            </a:pPr>
            <a:r>
              <a:rPr lang="fa-IR" sz="1600" b="1" dirty="0" smtClean="0">
                <a:ln>
                  <a:solidFill>
                    <a:srgbClr val="0070C0"/>
                  </a:solidFill>
                </a:ln>
                <a:solidFill>
                  <a:sysClr val="windowText" lastClr="000000"/>
                </a:solidFill>
                <a:cs typeface="B Mitra" pitchFamily="2" charset="-78"/>
              </a:rPr>
              <a:t>و استفاده از محصولات حفاظت کننده از گیاهان و سایر اشکال مداخله، </a:t>
            </a:r>
          </a:p>
          <a:p>
            <a:pPr algn="r" rtl="1">
              <a:lnSpc>
                <a:spcPct val="150000"/>
              </a:lnSpc>
              <a:buFont typeface="Wingdings" pitchFamily="2" charset="2"/>
              <a:buChar char="ü"/>
            </a:pPr>
            <a:r>
              <a:rPr lang="fa-IR" sz="1600" b="1" dirty="0" smtClean="0">
                <a:ln>
                  <a:solidFill>
                    <a:srgbClr val="0070C0"/>
                  </a:solidFill>
                </a:ln>
                <a:solidFill>
                  <a:sysClr val="windowText" lastClr="000000"/>
                </a:solidFill>
                <a:cs typeface="B Mitra" pitchFamily="2" charset="-78"/>
              </a:rPr>
              <a:t>در سطحی که از نظر اقتصادی و زیست محیطی مورد تایید قرار گرفته</a:t>
            </a:r>
          </a:p>
          <a:p>
            <a:pPr algn="r" rtl="1">
              <a:lnSpc>
                <a:spcPct val="150000"/>
              </a:lnSpc>
              <a:buFont typeface="Wingdings" pitchFamily="2" charset="2"/>
              <a:buChar char="ü"/>
            </a:pPr>
            <a:r>
              <a:rPr lang="fa-IR" sz="1600" b="1" dirty="0" smtClean="0">
                <a:ln>
                  <a:solidFill>
                    <a:srgbClr val="0070C0"/>
                  </a:solidFill>
                </a:ln>
                <a:solidFill>
                  <a:sysClr val="windowText" lastClr="000000"/>
                </a:solidFill>
                <a:cs typeface="B Mitra" pitchFamily="2" charset="-78"/>
              </a:rPr>
              <a:t>و باعث کاهش یا به حداقل رساندن خطرات برای سلامت انسان و محیط زیست شوند. </a:t>
            </a:r>
          </a:p>
          <a:p>
            <a:pPr algn="r" rtl="1">
              <a:lnSpc>
                <a:spcPct val="150000"/>
              </a:lnSpc>
              <a:buFont typeface="Wingdings" pitchFamily="2" charset="2"/>
              <a:buChar char="ü"/>
            </a:pPr>
            <a:r>
              <a:rPr lang="fa-IR" sz="1600" b="1" dirty="0" smtClean="0">
                <a:ln>
                  <a:solidFill>
                    <a:srgbClr val="0070C0"/>
                  </a:solidFill>
                </a:ln>
                <a:solidFill>
                  <a:sysClr val="windowText" lastClr="000000"/>
                </a:solidFill>
                <a:cs typeface="B Mitra" pitchFamily="2" charset="-78"/>
              </a:rPr>
              <a:t>"</a:t>
            </a:r>
            <a:r>
              <a:rPr lang="fa-IR" sz="1600" b="1" dirty="0" smtClean="0">
                <a:ln>
                  <a:solidFill>
                    <a:srgbClr val="C00000"/>
                  </a:solidFill>
                </a:ln>
                <a:solidFill>
                  <a:sysClr val="windowText" lastClr="000000"/>
                </a:solidFill>
                <a:cs typeface="B Mitra" pitchFamily="2" charset="-78"/>
              </a:rPr>
              <a:t>مدیریت تلفیقی آفات</a:t>
            </a:r>
            <a:r>
              <a:rPr lang="fa-IR" sz="1600" b="1" dirty="0" smtClean="0">
                <a:ln>
                  <a:solidFill>
                    <a:srgbClr val="0070C0"/>
                  </a:solidFill>
                </a:ln>
                <a:solidFill>
                  <a:sysClr val="windowText" lastClr="000000"/>
                </a:solidFill>
                <a:cs typeface="B Mitra" pitchFamily="2" charset="-78"/>
              </a:rPr>
              <a:t>" بر رشد یک محصول سالم با کمترین اختلال در اکوسیستم های کشاورزی تأکید دارد و مکانیسم های کنترل آفات طبیعی را تشویق می کند</a:t>
            </a:r>
            <a:endParaRPr lang="en-US" sz="1600" b="1" dirty="0">
              <a:ln>
                <a:solidFill>
                  <a:srgbClr val="0070C0"/>
                </a:solidFill>
              </a:ln>
              <a:solidFill>
                <a:sysClr val="windowText" lastClr="000000"/>
              </a:solidFill>
              <a:cs typeface="B Mitra" pitchFamily="2" charset="-78"/>
            </a:endParaRPr>
          </a:p>
        </p:txBody>
      </p:sp>
      <p:pic>
        <p:nvPicPr>
          <p:cNvPr id="33" name="Picture 32" descr="definition IPM.JPG"/>
          <p:cNvPicPr>
            <a:picLocks noChangeAspect="1"/>
          </p:cNvPicPr>
          <p:nvPr/>
        </p:nvPicPr>
        <p:blipFill>
          <a:blip r:embed="rId2" cstate="print"/>
          <a:stretch>
            <a:fillRect/>
          </a:stretch>
        </p:blipFill>
        <p:spPr>
          <a:xfrm>
            <a:off x="500034" y="1214422"/>
            <a:ext cx="8067675" cy="2105025"/>
          </a:xfrm>
          <a:prstGeom prst="rect">
            <a:avLst/>
          </a:prstGeom>
        </p:spPr>
      </p:pic>
      <p:sp>
        <p:nvSpPr>
          <p:cNvPr id="34" name="Rounded Rectangle 33"/>
          <p:cNvSpPr/>
          <p:nvPr/>
        </p:nvSpPr>
        <p:spPr>
          <a:xfrm>
            <a:off x="714348" y="3429000"/>
            <a:ext cx="4572032"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b="1" dirty="0" smtClean="0">
                <a:latin typeface="Times New Roman" pitchFamily="18" charset="0"/>
                <a:cs typeface="Times New Roman" pitchFamily="18" charset="0"/>
              </a:rPr>
              <a:t>The definition of </a:t>
            </a:r>
            <a:r>
              <a:rPr lang="en-US" sz="1000" b="1" dirty="0" err="1" smtClean="0">
                <a:latin typeface="Times New Roman" pitchFamily="18" charset="0"/>
                <a:cs typeface="Times New Roman" pitchFamily="18" charset="0"/>
              </a:rPr>
              <a:t>IPMprovided</a:t>
            </a:r>
            <a:r>
              <a:rPr lang="en-US" sz="1000" b="1" dirty="0" smtClean="0">
                <a:latin typeface="Times New Roman" pitchFamily="18" charset="0"/>
                <a:cs typeface="Times New Roman" pitchFamily="18" charset="0"/>
              </a:rPr>
              <a:t> by the European </a:t>
            </a:r>
            <a:r>
              <a:rPr lang="en-US" sz="1000" b="1" dirty="0" err="1" smtClean="0">
                <a:latin typeface="Times New Roman" pitchFamily="18" charset="0"/>
                <a:cs typeface="Times New Roman" pitchFamily="18" charset="0"/>
              </a:rPr>
              <a:t>UnionFramework</a:t>
            </a:r>
            <a:r>
              <a:rPr lang="en-US" sz="1000" b="1" dirty="0" smtClean="0">
                <a:latin typeface="Times New Roman" pitchFamily="18" charset="0"/>
                <a:cs typeface="Times New Roman" pitchFamily="18" charset="0"/>
              </a:rPr>
              <a:t> Directive on the Sustainable Use of Pesticides (Directive 2009/128/EC) (</a:t>
            </a:r>
            <a:r>
              <a:rPr lang="en-US" sz="1000" b="1" dirty="0" err="1" smtClean="0">
                <a:latin typeface="Times New Roman" pitchFamily="18" charset="0"/>
                <a:cs typeface="Times New Roman" pitchFamily="18" charset="0"/>
              </a:rPr>
              <a:t>Barzman</a:t>
            </a:r>
            <a:r>
              <a:rPr lang="en-US" sz="1000" b="1" dirty="0" smtClean="0">
                <a:latin typeface="Times New Roman" pitchFamily="18" charset="0"/>
                <a:cs typeface="Times New Roman" pitchFamily="18" charset="0"/>
              </a:rPr>
              <a:t> </a:t>
            </a:r>
            <a:r>
              <a:rPr lang="en-US" sz="1000" b="1" i="1" dirty="0" smtClean="0">
                <a:latin typeface="Times New Roman" pitchFamily="18" charset="0"/>
                <a:cs typeface="Times New Roman" pitchFamily="18" charset="0"/>
              </a:rPr>
              <a:t>et al</a:t>
            </a:r>
            <a:r>
              <a:rPr lang="en-US" sz="1000" b="1" dirty="0" smtClean="0">
                <a:latin typeface="Times New Roman" pitchFamily="18" charset="0"/>
                <a:cs typeface="Times New Roman" pitchFamily="18" charset="0"/>
              </a:rPr>
              <a:t>., 2015)</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rmAutofit/>
          </a:bodyPr>
          <a:lstStyle/>
          <a:p>
            <a:pPr algn="r" rtl="1"/>
            <a:r>
              <a:rPr lang="fa-IR" sz="2700" b="1" dirty="0" smtClean="0">
                <a:ln>
                  <a:solidFill>
                    <a:sysClr val="windowText" lastClr="000000"/>
                  </a:solidFill>
                </a:ln>
                <a:solidFill>
                  <a:schemeClr val="accent2">
                    <a:lumMod val="60000"/>
                    <a:lumOff val="40000"/>
                  </a:schemeClr>
                </a:solidFill>
                <a:cs typeface="B Zar" pitchFamily="2" charset="-78"/>
              </a:rPr>
              <a:t>نقش آموزش کشاورزان در کنترل بیولوژیک</a:t>
            </a:r>
            <a:endParaRPr lang="en-US" sz="2700" dirty="0">
              <a:ln>
                <a:solidFill>
                  <a:sysClr val="windowText" lastClr="000000"/>
                </a:solidFill>
              </a:ln>
              <a:solidFill>
                <a:schemeClr val="accent2">
                  <a:lumMod val="60000"/>
                  <a:lumOff val="40000"/>
                </a:schemeClr>
              </a:solidFill>
            </a:endParaRPr>
          </a:p>
        </p:txBody>
      </p:sp>
      <p:sp>
        <p:nvSpPr>
          <p:cNvPr id="6" name="Content Placeholder 2"/>
          <p:cNvSpPr txBox="1">
            <a:spLocks/>
          </p:cNvSpPr>
          <p:nvPr/>
        </p:nvSpPr>
        <p:spPr>
          <a:xfrm>
            <a:off x="642910" y="1142984"/>
            <a:ext cx="8196072" cy="5105400"/>
          </a:xfrm>
          <a:prstGeom prst="rect">
            <a:avLst/>
          </a:prstGeom>
        </p:spPr>
        <p:txBody>
          <a:bodyPr vert="horz">
            <a:normAutofit fontScale="92500"/>
          </a:bodyPr>
          <a:lstStyle/>
          <a:p>
            <a:pPr marL="548640" marR="0" lvl="1" indent="-274320" algn="r" defTabSz="914400" rtl="1" eaLnBrk="1" fontAlgn="auto" latinLnBrk="0" hangingPunct="1">
              <a:lnSpc>
                <a:spcPct val="150000"/>
              </a:lnSpc>
              <a:spcBef>
                <a:spcPct val="20000"/>
              </a:spcBef>
              <a:spcAft>
                <a:spcPts val="0"/>
              </a:spcAft>
              <a:buClr>
                <a:schemeClr val="accent2"/>
              </a:buClr>
              <a:buSzPct val="70000"/>
              <a:buFont typeface="Wingdings"/>
              <a:buChar char=""/>
              <a:tabLst/>
              <a:defRPr/>
            </a:pPr>
            <a:r>
              <a:rPr kumimoji="0" lang="fa-IR" sz="2300" b="1" i="0" u="none" strike="noStrike" kern="1200" cap="none" spc="0" normalizeH="0" baseline="0" noProof="0" dirty="0" smtClean="0">
                <a:ln>
                  <a:solidFill>
                    <a:sysClr val="windowText" lastClr="000000"/>
                  </a:solidFill>
                </a:ln>
                <a:solidFill>
                  <a:srgbClr val="00B0F0"/>
                </a:solidFill>
                <a:effectLst/>
                <a:uLnTx/>
                <a:uFillTx/>
                <a:latin typeface="+mn-lt"/>
                <a:ea typeface="+mn-ea"/>
                <a:cs typeface="B Mitra" pitchFamily="2" charset="-78"/>
              </a:rPr>
              <a:t>اطلاعات اساسی در زمینه شناخت مبارزه بیولوژیکی</a:t>
            </a:r>
          </a:p>
          <a:p>
            <a:pPr marL="1097280" lvl="3" indent="-228600" algn="r" rtl="1">
              <a:lnSpc>
                <a:spcPct val="150000"/>
              </a:lnSpc>
              <a:spcBef>
                <a:spcPct val="200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آفتکش های میکربی کند اثرند. </a:t>
            </a:r>
          </a:p>
          <a:p>
            <a:pPr marL="1554480" lvl="4" indent="-228600" algn="r" rtl="1">
              <a:lnSpc>
                <a:spcPct val="150000"/>
              </a:lnSpc>
              <a:spcBef>
                <a:spcPct val="20000"/>
              </a:spcBef>
              <a:buClr>
                <a:schemeClr val="accent4"/>
              </a:buClr>
              <a:buSzPct val="70000"/>
              <a:buFont typeface="Wingdings"/>
              <a:buChar char=""/>
              <a:defRPr/>
            </a:pPr>
            <a:r>
              <a:rPr lang="fa-IR" sz="1500" b="1" dirty="0" smtClean="0">
                <a:ln>
                  <a:solidFill>
                    <a:schemeClr val="bg2"/>
                  </a:solidFill>
                </a:ln>
                <a:solidFill>
                  <a:sysClr val="windowText" lastClr="000000"/>
                </a:solidFill>
                <a:cs typeface="B Mitra" pitchFamily="2" charset="-78"/>
              </a:rPr>
              <a:t>آموزش کند اثر بودن آفتکشهای میکربی (چندین روز) در مقایسه با شیمیایی (چند ساعت)</a:t>
            </a:r>
          </a:p>
          <a:p>
            <a:pPr marL="1097280" lvl="3" indent="-228600" algn="r" rtl="1">
              <a:lnSpc>
                <a:spcPct val="150000"/>
              </a:lnSpc>
              <a:spcBef>
                <a:spcPts val="12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کیفیت، کمیت و هزینه در تکثیر مصنوعی دشمنان طبیعی مهم است</a:t>
            </a:r>
          </a:p>
          <a:p>
            <a:pPr marL="1554480" lvl="4" indent="-228600" algn="r" rtl="1">
              <a:lnSpc>
                <a:spcPct val="160000"/>
              </a:lnSpc>
              <a:buClr>
                <a:schemeClr val="accent4"/>
              </a:buClr>
              <a:buSzPct val="70000"/>
              <a:buFont typeface="Wingdings"/>
              <a:buChar char=""/>
              <a:defRPr/>
            </a:pPr>
            <a:r>
              <a:rPr lang="fa-IR" sz="1500" b="1" dirty="0" smtClean="0">
                <a:ln>
                  <a:solidFill>
                    <a:schemeClr val="bg2"/>
                  </a:solidFill>
                </a:ln>
                <a:solidFill>
                  <a:sysClr val="windowText" lastClr="000000"/>
                </a:solidFill>
                <a:cs typeface="B Mitra" pitchFamily="2" charset="-78"/>
              </a:rPr>
              <a:t>دقت در انتخاب نوع سوش دشمن طبیعی</a:t>
            </a:r>
          </a:p>
          <a:p>
            <a:pPr marL="1554480" lvl="4" indent="-228600" algn="r" rtl="1">
              <a:lnSpc>
                <a:spcPct val="160000"/>
              </a:lnSpc>
              <a:buClr>
                <a:schemeClr val="accent4"/>
              </a:buClr>
              <a:buSzPct val="70000"/>
              <a:buFont typeface="Wingdings"/>
              <a:buChar char=""/>
              <a:defRPr/>
            </a:pPr>
            <a:r>
              <a:rPr lang="fa-IR" sz="1500" b="1" dirty="0" smtClean="0">
                <a:ln>
                  <a:solidFill>
                    <a:schemeClr val="bg2"/>
                  </a:solidFill>
                </a:ln>
                <a:solidFill>
                  <a:sysClr val="windowText" lastClr="000000"/>
                </a:solidFill>
                <a:cs typeface="B Mitra" pitchFamily="2" charset="-78"/>
              </a:rPr>
              <a:t>دقت در زمان رهاسازی و انجام دقیق توصیه های فنی/ دقت در زمان و نحوه انتقال دشمن طبیعی</a:t>
            </a:r>
          </a:p>
          <a:p>
            <a:pPr marL="1554480" lvl="4" indent="-228600" algn="r" rtl="1">
              <a:lnSpc>
                <a:spcPct val="160000"/>
              </a:lnSpc>
              <a:buClr>
                <a:schemeClr val="accent4"/>
              </a:buClr>
              <a:buSzPct val="70000"/>
              <a:buFont typeface="Wingdings"/>
              <a:buChar char=""/>
              <a:defRPr/>
            </a:pPr>
            <a:r>
              <a:rPr lang="fa-IR" sz="1500" b="1" dirty="0" smtClean="0">
                <a:ln>
                  <a:solidFill>
                    <a:schemeClr val="bg2"/>
                  </a:solidFill>
                </a:ln>
                <a:solidFill>
                  <a:sysClr val="windowText" lastClr="000000"/>
                </a:solidFill>
                <a:cs typeface="B Mitra" pitchFamily="2" charset="-78"/>
              </a:rPr>
              <a:t>آموزش علائم آفات پارازیته شد0 (سیاه شدن مگس سفید، تیره شدن تخم هلیوتیس و مومی شدن شته ها)</a:t>
            </a:r>
          </a:p>
          <a:p>
            <a:pPr marL="1097280" lvl="3" indent="-228600" algn="r" rtl="1">
              <a:lnSpc>
                <a:spcPct val="150000"/>
              </a:lnSpc>
              <a:spcBef>
                <a:spcPts val="6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دشمنان طبیعی بسیار متنوعند</a:t>
            </a:r>
          </a:p>
          <a:p>
            <a:pPr marL="1097280" lvl="3" indent="-228600" algn="r" rtl="1">
              <a:lnSpc>
                <a:spcPct val="150000"/>
              </a:lnSpc>
              <a:spcBef>
                <a:spcPts val="6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اطلاع از زیست شناسی دشمنان طبیعی مهم است</a:t>
            </a:r>
          </a:p>
          <a:p>
            <a:pPr marL="1097280" lvl="3" indent="-228600" algn="r" rtl="1">
              <a:lnSpc>
                <a:spcPct val="150000"/>
              </a:lnSpc>
              <a:spcBef>
                <a:spcPts val="6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جایگزینی مبارزه شیمیایی با مبارزه بیولوژیکی نیاز به زمان دارد.</a:t>
            </a:r>
          </a:p>
          <a:p>
            <a:pPr marL="1097280" lvl="3" indent="-228600" algn="r" rtl="1">
              <a:lnSpc>
                <a:spcPct val="150000"/>
              </a:lnSpc>
              <a:spcBef>
                <a:spcPts val="6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مبارزه بیولوژیکی پایدار و بی خطر است</a:t>
            </a:r>
          </a:p>
          <a:p>
            <a:pPr marL="1097280" lvl="3" indent="-228600" algn="r" rtl="1">
              <a:lnSpc>
                <a:spcPct val="150000"/>
              </a:lnSpc>
              <a:spcBef>
                <a:spcPts val="600"/>
              </a:spcBef>
              <a:buClr>
                <a:schemeClr val="accent4"/>
              </a:buClr>
              <a:buSzPct val="70000"/>
              <a:buFont typeface="Wingdings"/>
              <a:buChar char=""/>
              <a:defRPr/>
            </a:pPr>
            <a:r>
              <a:rPr lang="fa-IR" sz="1700" b="1" dirty="0" smtClean="0">
                <a:ln>
                  <a:solidFill>
                    <a:schemeClr val="bg2"/>
                  </a:solidFill>
                </a:ln>
                <a:solidFill>
                  <a:srgbClr val="C00000"/>
                </a:solidFill>
                <a:cs typeface="B Mitra" pitchFamily="2" charset="-78"/>
              </a:rPr>
              <a:t>مبارزه بیولوژیکی سود آور است.</a:t>
            </a:r>
          </a:p>
          <a:p>
            <a:pPr marL="1554480" lvl="4" indent="-228600" algn="r" rtl="1">
              <a:lnSpc>
                <a:spcPct val="110000"/>
              </a:lnSpc>
              <a:buClr>
                <a:schemeClr val="accent4"/>
              </a:buClr>
              <a:buSzPct val="70000"/>
              <a:buFont typeface="Wingdings"/>
              <a:buChar char=""/>
              <a:defRPr/>
            </a:pPr>
            <a:endParaRPr lang="fa-IR" sz="1900" b="1" dirty="0" smtClean="0">
              <a:ln>
                <a:solidFill>
                  <a:schemeClr val="tx1"/>
                </a:solidFill>
              </a:ln>
              <a:solidFill>
                <a:sysClr val="windowText" lastClr="000000"/>
              </a:solidFill>
              <a:cs typeface="B Mitra" pitchFamily="2" charset="-78"/>
            </a:endParaRPr>
          </a:p>
          <a:p>
            <a:pPr marL="1554480" lvl="4"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097280" lvl="3" indent="-228600" algn="r" rtl="1">
              <a:lnSpc>
                <a:spcPct val="150000"/>
              </a:lnSpc>
              <a:spcBef>
                <a:spcPct val="20000"/>
              </a:spcBef>
              <a:buClr>
                <a:schemeClr val="accent4"/>
              </a:buClr>
              <a:buSzPct val="70000"/>
              <a:buFont typeface="Wingdings"/>
              <a:buChar char=""/>
              <a:defRPr/>
            </a:pPr>
            <a:endParaRPr lang="fa-IR" sz="1400" b="1" dirty="0" smtClean="0">
              <a:ln>
                <a:solidFill>
                  <a:schemeClr val="tx1"/>
                </a:solidFill>
              </a:ln>
              <a:solidFill>
                <a:srgbClr val="C00000"/>
              </a:solidFill>
              <a:cs typeface="B Mitra" pitchFamily="2" charset="-78"/>
            </a:endParaRPr>
          </a:p>
          <a:p>
            <a:pPr marL="1554480" lvl="4" indent="-228600" algn="r" rtl="1">
              <a:lnSpc>
                <a:spcPct val="150000"/>
              </a:lnSpc>
              <a:spcBef>
                <a:spcPct val="20000"/>
              </a:spcBef>
              <a:buClr>
                <a:schemeClr val="accent4"/>
              </a:buClr>
              <a:buSzPct val="70000"/>
              <a:buFont typeface="Wingdings"/>
              <a:buChar char=""/>
              <a:defRPr/>
            </a:pPr>
            <a:endParaRPr lang="fa-IR" sz="1200" b="1" dirty="0" smtClean="0">
              <a:ln>
                <a:solidFill>
                  <a:schemeClr val="tx1"/>
                </a:solidFill>
              </a:ln>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fa-IR" sz="3200" dirty="0" smtClean="0">
                <a:solidFill>
                  <a:srgbClr val="FFFF69"/>
                </a:solidFill>
              </a:rPr>
              <a:t>مدل سازی و پیش آگاهی بیماری لکه موجی سیب زمینی</a:t>
            </a:r>
            <a:endParaRPr lang="en-US" sz="3200" dirty="0">
              <a:solidFill>
                <a:srgbClr val="FFFF69"/>
              </a:solidFill>
            </a:endParaRPr>
          </a:p>
        </p:txBody>
      </p:sp>
      <p:pic>
        <p:nvPicPr>
          <p:cNvPr id="3" name="Picture 2"/>
          <p:cNvPicPr>
            <a:picLocks noChangeAspect="1"/>
          </p:cNvPicPr>
          <p:nvPr/>
        </p:nvPicPr>
        <p:blipFill>
          <a:blip r:embed="rId2" cstate="print"/>
          <a:stretch>
            <a:fillRect/>
          </a:stretch>
        </p:blipFill>
        <p:spPr>
          <a:xfrm>
            <a:off x="179512" y="1340768"/>
            <a:ext cx="3239442" cy="2149422"/>
          </a:xfrm>
          <a:prstGeom prst="rect">
            <a:avLst/>
          </a:prstGeom>
        </p:spPr>
      </p:pic>
      <p:pic>
        <p:nvPicPr>
          <p:cNvPr id="4" name="Picture 3"/>
          <p:cNvPicPr>
            <a:picLocks noChangeAspect="1"/>
          </p:cNvPicPr>
          <p:nvPr/>
        </p:nvPicPr>
        <p:blipFill>
          <a:blip r:embed="rId3" cstate="print"/>
          <a:stretch>
            <a:fillRect/>
          </a:stretch>
        </p:blipFill>
        <p:spPr>
          <a:xfrm>
            <a:off x="683568" y="3573016"/>
            <a:ext cx="5696471" cy="2651188"/>
          </a:xfrm>
          <a:prstGeom prst="rect">
            <a:avLst/>
          </a:prstGeom>
        </p:spPr>
      </p:pic>
      <p:sp>
        <p:nvSpPr>
          <p:cNvPr id="5" name="TextBox 4"/>
          <p:cNvSpPr txBox="1"/>
          <p:nvPr/>
        </p:nvSpPr>
        <p:spPr>
          <a:xfrm>
            <a:off x="6660232" y="3789040"/>
            <a:ext cx="2160240" cy="646331"/>
          </a:xfrm>
          <a:prstGeom prst="rect">
            <a:avLst/>
          </a:prstGeom>
          <a:noFill/>
        </p:spPr>
        <p:txBody>
          <a:bodyPr wrap="square" rtlCol="0">
            <a:spAutoFit/>
          </a:bodyPr>
          <a:lstStyle/>
          <a:p>
            <a:pPr algn="r" rtl="1"/>
            <a:r>
              <a:rPr lang="fa-IR" b="1" dirty="0" smtClean="0">
                <a:solidFill>
                  <a:schemeClr val="bg1"/>
                </a:solidFill>
              </a:rPr>
              <a:t>رگرسیون لجستیک و آنالیز تشخیص داده ها</a:t>
            </a:r>
            <a:endParaRPr lang="en-US" b="1" dirty="0">
              <a:solidFill>
                <a:schemeClr val="bg1"/>
              </a:solidFill>
            </a:endParaRPr>
          </a:p>
        </p:txBody>
      </p:sp>
    </p:spTree>
    <p:extLst>
      <p:ext uri="{BB962C8B-B14F-4D97-AF65-F5344CB8AC3E}">
        <p14:creationId xmlns:p14="http://schemas.microsoft.com/office/powerpoint/2010/main" val="592262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1400"/>
            <a:ext cx="8229600" cy="1143000"/>
          </a:xfrm>
        </p:spPr>
        <p:txBody>
          <a:bodyPr/>
          <a:lstStyle/>
          <a:p>
            <a:pPr eaLnBrk="1" hangingPunct="1"/>
            <a:r>
              <a:rPr lang="fa-IR" dirty="0" smtClean="0">
                <a:solidFill>
                  <a:srgbClr val="FF0000"/>
                </a:solidFill>
              </a:rPr>
              <a:t>مبارزه شیمیایی: قارچکش های معدنی</a:t>
            </a:r>
          </a:p>
        </p:txBody>
      </p:sp>
      <p:sp>
        <p:nvSpPr>
          <p:cNvPr id="18435" name="Content Placeholder 2"/>
          <p:cNvSpPr>
            <a:spLocks noGrp="1"/>
          </p:cNvSpPr>
          <p:nvPr>
            <p:ph idx="1"/>
          </p:nvPr>
        </p:nvSpPr>
        <p:spPr>
          <a:xfrm>
            <a:off x="457200" y="864096"/>
            <a:ext cx="8229600" cy="5661248"/>
          </a:xfrm>
          <a:solidFill>
            <a:srgbClr val="002060"/>
          </a:solidFill>
        </p:spPr>
        <p:txBody>
          <a:bodyPr/>
          <a:lstStyle/>
          <a:p>
            <a:pPr algn="r" rtl="1" eaLnBrk="1" hangingPunct="1">
              <a:buFont typeface="Arial" pitchFamily="34" charset="0"/>
              <a:buNone/>
            </a:pPr>
            <a:r>
              <a:rPr lang="fa-IR" sz="2800" dirty="0" smtClean="0"/>
              <a:t> </a:t>
            </a:r>
            <a:r>
              <a:rPr lang="fa-IR" sz="2800" dirty="0" smtClean="0">
                <a:solidFill>
                  <a:srgbClr val="FFC000"/>
                </a:solidFill>
              </a:rPr>
              <a:t>گوگرد</a:t>
            </a:r>
          </a:p>
          <a:p>
            <a:pPr algn="r" rtl="1" eaLnBrk="1" hangingPunct="1"/>
            <a:r>
              <a:rPr lang="fa-IR" sz="2800" dirty="0" smtClean="0"/>
              <a:t>گل گوگرد: بلورهای کوچک گوگرد</a:t>
            </a:r>
          </a:p>
          <a:p>
            <a:pPr algn="r" rtl="1" eaLnBrk="1" hangingPunct="1"/>
            <a:r>
              <a:rPr lang="fa-IR" sz="2800" dirty="0" smtClean="0"/>
              <a:t>گوگرد وتابل : ذرات قابل تعلیق+ ماده خیس کننده</a:t>
            </a:r>
          </a:p>
          <a:p>
            <a:pPr algn="r" rtl="1" eaLnBrk="1" hangingPunct="1"/>
            <a:r>
              <a:rPr lang="fa-IR" sz="2800" dirty="0" smtClean="0"/>
              <a:t>گوگرد میکرونیزه زیر 10 میکرون</a:t>
            </a:r>
          </a:p>
          <a:p>
            <a:pPr algn="r" rtl="1" eaLnBrk="1" hangingPunct="1"/>
            <a:r>
              <a:rPr lang="fa-IR" sz="2800" dirty="0" smtClean="0"/>
              <a:t>گوگرد محلول: ذرات میکرونیزه+ مواد تعلیق</a:t>
            </a:r>
          </a:p>
          <a:p>
            <a:pPr algn="r" rtl="1" eaLnBrk="1" hangingPunct="1">
              <a:buFont typeface="Arial" pitchFamily="34" charset="0"/>
              <a:buNone/>
            </a:pPr>
            <a:r>
              <a:rPr lang="fa-IR" sz="2800" dirty="0" smtClean="0"/>
              <a:t> </a:t>
            </a:r>
            <a:r>
              <a:rPr lang="fa-IR" sz="2800" dirty="0" smtClean="0">
                <a:solidFill>
                  <a:srgbClr val="FF0000"/>
                </a:solidFill>
              </a:rPr>
              <a:t>مس: </a:t>
            </a:r>
          </a:p>
          <a:p>
            <a:pPr algn="r" rtl="1" eaLnBrk="1" hangingPunct="1"/>
            <a:r>
              <a:rPr lang="fa-IR" sz="2800" dirty="0" smtClean="0"/>
              <a:t>سولفات مس برای ضد عفونی بذر</a:t>
            </a:r>
          </a:p>
          <a:p>
            <a:pPr algn="r" rtl="1" eaLnBrk="1" hangingPunct="1"/>
            <a:r>
              <a:rPr lang="fa-IR" sz="2800" dirty="0" smtClean="0"/>
              <a:t>محلول بردو: سفیدک ها، گموز، آنتراکنوز و فرم رنگ تنه درختان</a:t>
            </a:r>
          </a:p>
          <a:p>
            <a:pPr algn="r" rtl="1" eaLnBrk="1" hangingPunct="1">
              <a:buFont typeface="Arial" pitchFamily="34" charset="0"/>
              <a:buNone/>
            </a:pPr>
            <a:endParaRPr lang="fa-IR" sz="2800" dirty="0" smtClean="0">
              <a:solidFill>
                <a:srgbClr val="C00000"/>
              </a:solidFill>
            </a:endParaRPr>
          </a:p>
          <a:p>
            <a:pPr algn="r" rtl="1" eaLnBrk="1" hangingPunct="1">
              <a:buFont typeface="Arial" pitchFamily="34" charset="0"/>
              <a:buNone/>
            </a:pPr>
            <a:r>
              <a:rPr lang="fa-IR" sz="2800" dirty="0" smtClean="0">
                <a:solidFill>
                  <a:srgbClr val="C00000"/>
                </a:solidFill>
              </a:rPr>
              <a:t>جوش شیرین (کالیبان): </a:t>
            </a:r>
            <a:r>
              <a:rPr lang="fa-IR" sz="2800" dirty="0" smtClean="0"/>
              <a:t>سدیم بی کربنات علیه سفیدک های سطحی، لکه برگی آنتراکنوز- لکه سیاه- پوسیدگی خاکستری.</a:t>
            </a:r>
          </a:p>
          <a:p>
            <a:pPr algn="r" rtl="1" eaLnBrk="1" hangingPunct="1"/>
            <a:endParaRPr lang="fa-IR" sz="28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0"/>
          <p:cNvSpPr txBox="1">
            <a:spLocks noChangeArrowheads="1"/>
          </p:cNvSpPr>
          <p:nvPr/>
        </p:nvSpPr>
        <p:spPr bwMode="auto">
          <a:xfrm>
            <a:off x="5572132" y="714356"/>
            <a:ext cx="2786062" cy="446087"/>
          </a:xfrm>
          <a:prstGeom prst="rect">
            <a:avLst/>
          </a:prstGeom>
          <a:solidFill>
            <a:srgbClr val="FFFF00"/>
          </a:solidFill>
          <a:ln w="25400">
            <a:solidFill>
              <a:srgbClr val="FF0000">
                <a:alpha val="54000"/>
              </a:srgb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rPr>
              <a:t>مدیریت تلفیقی آفات خریزه</a:t>
            </a:r>
            <a:endParaRPr kumimoji="0" lang="es-ES" altLang="en-US" sz="2000" b="1" i="0" u="none" strike="noStrike" kern="0" cap="none" spc="0" normalizeH="0" baseline="0" noProof="0" dirty="0" smtClean="0">
              <a:ln>
                <a:noFill/>
              </a:ln>
              <a:solidFill>
                <a:schemeClr val="bg2"/>
              </a:solidFill>
              <a:effectLst>
                <a:outerShdw blurRad="38100" dist="38100" dir="2700000" algn="tl">
                  <a:srgbClr val="000000">
                    <a:alpha val="43137"/>
                  </a:srgbClr>
                </a:outerShdw>
              </a:effectLst>
              <a:uLnTx/>
              <a:uFillTx/>
              <a:latin typeface="+mj-lt"/>
              <a:ea typeface="+mj-ea"/>
              <a:cs typeface="B Titr" pitchFamily="2" charset="-78"/>
            </a:endParaRPr>
          </a:p>
        </p:txBody>
      </p:sp>
      <p:sp>
        <p:nvSpPr>
          <p:cNvPr id="6" name="Title 5"/>
          <p:cNvSpPr>
            <a:spLocks noGrp="1"/>
          </p:cNvSpPr>
          <p:nvPr>
            <p:ph type="ctrTitle"/>
          </p:nvPr>
        </p:nvSpPr>
        <p:spPr>
          <a:xfrm>
            <a:off x="71406" y="1643050"/>
            <a:ext cx="4714908" cy="4429156"/>
          </a:xfrm>
        </p:spPr>
        <p:txBody>
          <a:bodyPr/>
          <a:lstStyle/>
          <a:p>
            <a:pPr algn="r" rtl="1">
              <a:lnSpc>
                <a:spcPct val="200000"/>
              </a:lnSpc>
            </a:pPr>
            <a:r>
              <a:rPr lang="fa-IR" sz="1400" dirty="0" smtClean="0">
                <a:ln>
                  <a:solidFill>
                    <a:schemeClr val="bg2"/>
                  </a:solidFill>
                </a:ln>
                <a:solidFill>
                  <a:schemeClr val="bg2"/>
                </a:solidFill>
                <a:cs typeface="B Mitra" pitchFamily="2" charset="-78"/>
              </a:rPr>
              <a:t>12- </a:t>
            </a:r>
            <a:r>
              <a:rPr lang="ar-SA" sz="1400" b="1" dirty="0" smtClean="0">
                <a:ln>
                  <a:solidFill>
                    <a:schemeClr val="bg2"/>
                  </a:solidFill>
                </a:ln>
                <a:solidFill>
                  <a:schemeClr val="bg2"/>
                </a:solidFill>
                <a:cs typeface="B Mitra" pitchFamily="2" charset="-78"/>
              </a:rPr>
              <a:t>دور كردن جوي آبياري از طوقه خربزه همراه با چال كردن كود</a:t>
            </a:r>
            <a:r>
              <a:rPr lang="fa-IR" sz="1400" b="1" dirty="0" smtClean="0">
                <a:ln>
                  <a:solidFill>
                    <a:schemeClr val="bg2"/>
                  </a:solidFill>
                </a:ln>
                <a:solidFill>
                  <a:schemeClr val="bg2"/>
                </a:solidFill>
                <a:cs typeface="B Mitra" pitchFamily="2" charset="-78"/>
              </a:rPr>
              <a:t>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b="1" dirty="0" smtClean="0">
                <a:ln>
                  <a:solidFill>
                    <a:schemeClr val="bg2"/>
                  </a:solidFill>
                </a:ln>
                <a:solidFill>
                  <a:schemeClr val="bg2"/>
                </a:solidFill>
                <a:cs typeface="B Mitra" pitchFamily="2" charset="-78"/>
              </a:rPr>
              <a:t>مديريت در </a:t>
            </a:r>
            <a:r>
              <a:rPr lang="ar-SA" sz="1400" b="1" dirty="0" smtClean="0">
                <a:ln>
                  <a:solidFill>
                    <a:schemeClr val="bg2"/>
                  </a:solidFill>
                </a:ln>
                <a:solidFill>
                  <a:schemeClr val="bg2"/>
                </a:solidFill>
                <a:cs typeface="B Mitra" pitchFamily="2" charset="-78"/>
              </a:rPr>
              <a:t>آبياري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13- </a:t>
            </a:r>
            <a:r>
              <a:rPr lang="ar-SA" sz="1400" b="1" dirty="0" smtClean="0">
                <a:ln>
                  <a:solidFill>
                    <a:schemeClr val="bg2"/>
                  </a:solidFill>
                </a:ln>
                <a:solidFill>
                  <a:schemeClr val="bg2"/>
                </a:solidFill>
                <a:cs typeface="B Mitra" pitchFamily="2" charset="-78"/>
              </a:rPr>
              <a:t>جمع‌آوري و انهدام ميوه‌هاي پيشتاز (نوبر)</a:t>
            </a:r>
            <a:r>
              <a:rPr lang="fa-IR" sz="1400" b="1" dirty="0" smtClean="0">
                <a:ln>
                  <a:solidFill>
                    <a:schemeClr val="bg2"/>
                  </a:solidFill>
                </a:ln>
                <a:solidFill>
                  <a:schemeClr val="bg2"/>
                </a:solidFill>
                <a:cs typeface="B Mitra" pitchFamily="2" charset="-78"/>
              </a:rPr>
              <a:t>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14- </a:t>
            </a:r>
            <a:r>
              <a:rPr lang="fa-IR" sz="1400" b="1" dirty="0" smtClean="0">
                <a:ln>
                  <a:solidFill>
                    <a:schemeClr val="bg2"/>
                  </a:solidFill>
                </a:ln>
                <a:solidFill>
                  <a:schemeClr val="bg2"/>
                </a:solidFill>
                <a:cs typeface="B Mitra" pitchFamily="2" charset="-78"/>
              </a:rPr>
              <a:t>دو </a:t>
            </a:r>
            <a:r>
              <a:rPr lang="ar-SA" sz="1400" b="1" dirty="0" smtClean="0">
                <a:ln>
                  <a:solidFill>
                    <a:schemeClr val="bg2"/>
                  </a:solidFill>
                </a:ln>
                <a:solidFill>
                  <a:schemeClr val="bg2"/>
                </a:solidFill>
                <a:cs typeface="B Mitra" pitchFamily="2" charset="-78"/>
              </a:rPr>
              <a:t>مرحله محلول‌پاشي </a:t>
            </a:r>
            <a:r>
              <a:rPr lang="fa-IR" sz="1400" b="1" dirty="0" smtClean="0">
                <a:ln>
                  <a:solidFill>
                    <a:schemeClr val="bg2"/>
                  </a:solidFill>
                </a:ln>
                <a:solidFill>
                  <a:schemeClr val="bg2"/>
                </a:solidFill>
                <a:cs typeface="B Mitra" pitchFamily="2" charset="-78"/>
              </a:rPr>
              <a:t>با سموم مجاز پس از جمع آوری میوه های پیشتاز</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15- </a:t>
            </a:r>
            <a:r>
              <a:rPr lang="fa-IR" sz="1400" b="1" dirty="0" smtClean="0">
                <a:ln>
                  <a:solidFill>
                    <a:schemeClr val="bg2"/>
                  </a:solidFill>
                </a:ln>
                <a:solidFill>
                  <a:schemeClr val="bg2"/>
                </a:solidFill>
                <a:cs typeface="B Mitra" pitchFamily="2" charset="-78"/>
              </a:rPr>
              <a:t>مبارزه لکه ای با شفیره های نسل اول قبل از خروج حشرات نسل اول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16- </a:t>
            </a:r>
            <a:r>
              <a:rPr lang="fa-IR" sz="1400" b="1" dirty="0" smtClean="0">
                <a:ln>
                  <a:solidFill>
                    <a:schemeClr val="bg2"/>
                  </a:solidFill>
                </a:ln>
                <a:solidFill>
                  <a:schemeClr val="bg2"/>
                </a:solidFill>
                <a:cs typeface="B Mitra" pitchFamily="2" charset="-78"/>
              </a:rPr>
              <a:t>عدم استفاده مجدد از </a:t>
            </a:r>
            <a:r>
              <a:rPr lang="ar-SA" sz="1400" b="1" dirty="0" smtClean="0">
                <a:ln>
                  <a:solidFill>
                    <a:schemeClr val="bg2"/>
                  </a:solidFill>
                </a:ln>
                <a:solidFill>
                  <a:schemeClr val="bg2"/>
                </a:solidFill>
                <a:cs typeface="B Mitra" pitchFamily="2" charset="-78"/>
              </a:rPr>
              <a:t>پ</a:t>
            </a:r>
            <a:r>
              <a:rPr lang="fa-IR" sz="1400" b="1" dirty="0" smtClean="0">
                <a:ln>
                  <a:solidFill>
                    <a:schemeClr val="bg2"/>
                  </a:solidFill>
                </a:ln>
                <a:solidFill>
                  <a:schemeClr val="bg2"/>
                </a:solidFill>
                <a:cs typeface="B Mitra" pitchFamily="2" charset="-78"/>
              </a:rPr>
              <a:t>وشال برگشتی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17- </a:t>
            </a:r>
            <a:r>
              <a:rPr lang="fa-IR" sz="1400" b="1" dirty="0" smtClean="0">
                <a:ln>
                  <a:solidFill>
                    <a:schemeClr val="bg2"/>
                  </a:solidFill>
                </a:ln>
                <a:solidFill>
                  <a:schemeClr val="bg2"/>
                </a:solidFill>
                <a:cs typeface="B Mitra" pitchFamily="2" charset="-78"/>
              </a:rPr>
              <a:t>سومین و آخرین سمپاشی بلافاصله پس از اولین برداشت با سموم کم دوام همراه با یک کنه کش کم دوام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18- </a:t>
            </a:r>
            <a:r>
              <a:rPr lang="ar-SA" sz="1400" b="1" dirty="0" smtClean="0">
                <a:ln>
                  <a:solidFill>
                    <a:schemeClr val="bg2"/>
                  </a:solidFill>
                </a:ln>
                <a:solidFill>
                  <a:schemeClr val="bg2"/>
                </a:solidFill>
                <a:cs typeface="B Mitra" pitchFamily="2" charset="-78"/>
              </a:rPr>
              <a:t>چراي مزرعه بلافاصله بعد از برداشت اقتصادي محصول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19- </a:t>
            </a:r>
            <a:r>
              <a:rPr lang="ar-SA" sz="1400" b="1" dirty="0" smtClean="0">
                <a:ln>
                  <a:solidFill>
                    <a:schemeClr val="bg2"/>
                  </a:solidFill>
                </a:ln>
                <a:solidFill>
                  <a:schemeClr val="bg2"/>
                </a:solidFill>
                <a:cs typeface="B Mitra" pitchFamily="2" charset="-78"/>
              </a:rPr>
              <a:t>شخم مزرعه بعد از برداشت </a:t>
            </a:r>
            <a:r>
              <a:rPr lang="en-US" sz="1400" dirty="0" smtClean="0">
                <a:ln>
                  <a:solidFill>
                    <a:schemeClr val="bg2"/>
                  </a:solidFill>
                </a:ln>
                <a:solidFill>
                  <a:schemeClr val="bg2"/>
                </a:solidFill>
                <a:cs typeface="B Mitra" pitchFamily="2" charset="-78"/>
              </a:rPr>
              <a:t/>
            </a:r>
            <a:br>
              <a:rPr lang="en-US" sz="1400" dirty="0" smtClean="0">
                <a:ln>
                  <a:solidFill>
                    <a:schemeClr val="bg2"/>
                  </a:solidFill>
                </a:ln>
                <a:solidFill>
                  <a:schemeClr val="bg2"/>
                </a:solidFill>
                <a:cs typeface="B Mitra" pitchFamily="2" charset="-78"/>
              </a:rPr>
            </a:br>
            <a:r>
              <a:rPr lang="fa-IR" sz="1400" dirty="0" smtClean="0">
                <a:ln>
                  <a:solidFill>
                    <a:schemeClr val="bg2"/>
                  </a:solidFill>
                </a:ln>
                <a:solidFill>
                  <a:schemeClr val="bg2"/>
                </a:solidFill>
                <a:cs typeface="B Mitra" pitchFamily="2" charset="-78"/>
              </a:rPr>
              <a:t>20- </a:t>
            </a:r>
            <a:r>
              <a:rPr lang="ar-SA" sz="1400" b="1" dirty="0" smtClean="0">
                <a:ln>
                  <a:solidFill>
                    <a:schemeClr val="bg2"/>
                  </a:solidFill>
                </a:ln>
                <a:solidFill>
                  <a:schemeClr val="bg2"/>
                </a:solidFill>
                <a:cs typeface="B Mitra" pitchFamily="2" charset="-78"/>
              </a:rPr>
              <a:t>يخ‌آب</a:t>
            </a:r>
            <a:r>
              <a:rPr lang="fa-IR" sz="1400" b="1" dirty="0" smtClean="0">
                <a:ln>
                  <a:solidFill>
                    <a:schemeClr val="bg2"/>
                  </a:solidFill>
                </a:ln>
                <a:solidFill>
                  <a:schemeClr val="bg2"/>
                </a:solidFill>
                <a:cs typeface="B Mitra" pitchFamily="2" charset="-78"/>
              </a:rPr>
              <a:t> ، </a:t>
            </a:r>
            <a:r>
              <a:rPr lang="ar-SA" sz="1400" b="1" dirty="0" smtClean="0">
                <a:ln>
                  <a:solidFill>
                    <a:schemeClr val="bg2"/>
                  </a:solidFill>
                </a:ln>
                <a:solidFill>
                  <a:schemeClr val="bg2"/>
                </a:solidFill>
                <a:cs typeface="B Mitra" pitchFamily="2" charset="-78"/>
              </a:rPr>
              <a:t>آيش</a:t>
            </a:r>
            <a:r>
              <a:rPr lang="fa-IR" sz="1400" b="1" dirty="0" smtClean="0">
                <a:ln>
                  <a:solidFill>
                    <a:schemeClr val="bg2"/>
                  </a:solidFill>
                </a:ln>
                <a:solidFill>
                  <a:schemeClr val="bg2"/>
                </a:solidFill>
                <a:cs typeface="B Mitra" pitchFamily="2" charset="-78"/>
              </a:rPr>
              <a:t> و </a:t>
            </a:r>
            <a:r>
              <a:rPr lang="ar-SA" sz="1400" b="1" dirty="0" smtClean="0">
                <a:ln>
                  <a:solidFill>
                    <a:schemeClr val="bg2"/>
                  </a:solidFill>
                </a:ln>
                <a:solidFill>
                  <a:schemeClr val="bg2"/>
                </a:solidFill>
                <a:cs typeface="B Mitra" pitchFamily="2" charset="-78"/>
              </a:rPr>
              <a:t>تناوب </a:t>
            </a:r>
            <a:endParaRPr lang="en-US" sz="1400" dirty="0">
              <a:ln>
                <a:solidFill>
                  <a:schemeClr val="bg2"/>
                </a:solidFill>
              </a:ln>
              <a:solidFill>
                <a:schemeClr val="bg2"/>
              </a:solidFill>
              <a:cs typeface="B Mitra" pitchFamily="2" charset="-78"/>
            </a:endParaRPr>
          </a:p>
        </p:txBody>
      </p:sp>
      <p:sp>
        <p:nvSpPr>
          <p:cNvPr id="8" name="Title 5"/>
          <p:cNvSpPr txBox="1">
            <a:spLocks/>
          </p:cNvSpPr>
          <p:nvPr/>
        </p:nvSpPr>
        <p:spPr bwMode="auto">
          <a:xfrm>
            <a:off x="4857752" y="1724012"/>
            <a:ext cx="3967162" cy="4133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0" fontAlgn="base" latinLnBrk="0" hangingPunct="0">
              <a:lnSpc>
                <a:spcPct val="200000"/>
              </a:lnSpc>
              <a:spcBef>
                <a:spcPct val="0"/>
              </a:spcBef>
              <a:spcAft>
                <a:spcPct val="0"/>
              </a:spcAft>
              <a:buClrTx/>
              <a:buSzTx/>
              <a:buFontTx/>
              <a:buNone/>
              <a:tabLst/>
              <a:defRPr/>
            </a:pP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1-</a:t>
            </a:r>
            <a:r>
              <a:rPr kumimoji="0" lang="fa-IR" sz="1400" b="1" i="0" u="none" strike="noStrike" kern="0" cap="none" spc="0" normalizeH="0" noProof="0" dirty="0" smtClean="0">
                <a:ln>
                  <a:solidFill>
                    <a:schemeClr val="bg2"/>
                  </a:solidFill>
                </a:ln>
                <a:solidFill>
                  <a:schemeClr val="bg2"/>
                </a:solidFill>
                <a:effectLst/>
                <a:uLnTx/>
                <a:uFillTx/>
                <a:latin typeface="+mj-lt"/>
                <a:ea typeface="+mj-ea"/>
                <a:cs typeface="B Mitra" pitchFamily="2" charset="-78"/>
              </a:rPr>
              <a:t> </a:t>
            </a: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نقشه كاشت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2-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خاك‌ورزي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3- </a:t>
            </a: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استفاده از ارقامی که مگس خربزه رجحان کمتری به آن دارد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4-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ضد عفوني بذر </a:t>
            </a: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علیه بیماری ها و آفات</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5-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مصرف علف‌كش قبل از كاشت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6-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كاشت </a:t>
            </a: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به موقع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7-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كاشت طالبي به عنوان گياه تله در حاشيه مزرعه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8- </a:t>
            </a: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ایجاد موانع و سرعت‌گیر در جاده‌های بین مزارع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9-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جمع‌آوري بوته‌هاي حاصل از تنك كردن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10- </a:t>
            </a:r>
            <a:r>
              <a:rPr kumimoji="0" lang="ar-SA"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هرس فرم بوته </a:t>
            </a:r>
            <a: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
            </a:r>
            <a:br>
              <a:rPr kumimoji="0" lang="en-US"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br>
            <a:r>
              <a:rPr kumimoji="0" lang="fa-IR" sz="1400" b="0"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11- </a:t>
            </a:r>
            <a:r>
              <a:rPr kumimoji="0" lang="fa-IR" sz="1400" b="1" i="0" u="none" strike="noStrike" kern="0" cap="none" spc="0" normalizeH="0" baseline="0" noProof="0" dirty="0" smtClean="0">
                <a:ln>
                  <a:solidFill>
                    <a:schemeClr val="bg2"/>
                  </a:solidFill>
                </a:ln>
                <a:solidFill>
                  <a:schemeClr val="bg2"/>
                </a:solidFill>
                <a:effectLst/>
                <a:uLnTx/>
                <a:uFillTx/>
                <a:latin typeface="+mj-lt"/>
                <a:ea typeface="+mj-ea"/>
                <a:cs typeface="B Mitra" pitchFamily="2" charset="-78"/>
              </a:rPr>
              <a:t>نصب تله های چسبنده زرد </a:t>
            </a:r>
            <a:endParaRPr kumimoji="0" lang="en-US" sz="1400" b="0" i="0" u="none" strike="noStrike" kern="0" cap="none" spc="0" normalizeH="0" baseline="0" noProof="0" dirty="0">
              <a:ln>
                <a:solidFill>
                  <a:schemeClr val="bg2"/>
                </a:solidFill>
              </a:ln>
              <a:solidFill>
                <a:schemeClr val="bg2"/>
              </a:solidFill>
              <a:effectLst/>
              <a:uLnTx/>
              <a:uFillTx/>
              <a:latin typeface="+mj-lt"/>
              <a:ea typeface="+mj-ea"/>
              <a:cs typeface="B Mitra"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496"/>
            <a:ext cx="8229600" cy="1143000"/>
          </a:xfrm>
        </p:spPr>
        <p:txBody>
          <a:bodyPr/>
          <a:lstStyle/>
          <a:p>
            <a:r>
              <a:rPr lang="fa-IR" sz="8000" b="1" dirty="0" smtClean="0">
                <a:ln>
                  <a:solidFill>
                    <a:srgbClr val="C00000"/>
                  </a:solidFill>
                </a:ln>
                <a:solidFill>
                  <a:sysClr val="windowText" lastClr="000000"/>
                </a:solidFill>
                <a:cs typeface="B Titr" pitchFamily="2" charset="-78"/>
              </a:rPr>
              <a:t>پایان</a:t>
            </a:r>
            <a:endParaRPr lang="en-US" sz="8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Content Placeholder 2"/>
          <p:cNvSpPr>
            <a:spLocks noGrp="1"/>
          </p:cNvSpPr>
          <p:nvPr>
            <p:ph idx="1"/>
          </p:nvPr>
        </p:nvSpPr>
        <p:spPr>
          <a:xfrm>
            <a:off x="457200" y="764704"/>
            <a:ext cx="8229600" cy="4525963"/>
          </a:xfrm>
        </p:spPr>
        <p:txBody>
          <a:bodyPr/>
          <a:lstStyle/>
          <a:p>
            <a:pPr algn="ctr" rtl="1" eaLnBrk="1" hangingPunct="1">
              <a:buNone/>
            </a:pPr>
            <a:r>
              <a:rPr lang="fa-IR" sz="2000" b="1" dirty="0" smtClean="0">
                <a:solidFill>
                  <a:srgbClr val="002060"/>
                </a:solidFill>
                <a:cs typeface="B Mitra" pitchFamily="2" charset="-78"/>
              </a:rPr>
              <a:t>بنابر این: مدیریت تلفیقی، یک سیستم مدیریتی برای پیشگیری و درمان عوامل خسارتزا(آفات، بیماری ها و علف های هرز) است  که با در نظرگرفتن  مسائل اقتصادی، اجتماعی ، ملاحظات  زیست محیطی  و جمعیت آنها ، روش هایی را برای  مبارزه توصیه می کند  که  خسارت ناشی  از آنها  </a:t>
            </a:r>
            <a:r>
              <a:rPr lang="fa-IR" sz="2000" b="1" dirty="0" smtClean="0">
                <a:solidFill>
                  <a:srgbClr val="FF0000"/>
                </a:solidFill>
                <a:cs typeface="B Mitra" pitchFamily="2" charset="-78"/>
              </a:rPr>
              <a:t>به زیر سطح  زیان اقتصادی کاهش </a:t>
            </a:r>
            <a:r>
              <a:rPr lang="fa-IR" sz="2000" b="1" dirty="0" smtClean="0">
                <a:solidFill>
                  <a:srgbClr val="002060"/>
                </a:solidFill>
                <a:cs typeface="B Mitra" pitchFamily="2" charset="-78"/>
              </a:rPr>
              <a:t>یابد</a:t>
            </a:r>
            <a:r>
              <a:rPr lang="en-US" sz="2000" b="1" dirty="0" smtClean="0">
                <a:solidFill>
                  <a:srgbClr val="002060"/>
                </a:solidFill>
                <a:cs typeface="B Mitra" pitchFamily="2" charset="-78"/>
              </a:rPr>
              <a:t>.</a:t>
            </a:r>
            <a:r>
              <a:rPr lang="fa-IR" sz="2000" b="1" dirty="0" smtClean="0">
                <a:solidFill>
                  <a:srgbClr val="002060"/>
                </a:solidFill>
                <a:cs typeface="B Mitra" pitchFamily="2" charset="-78"/>
              </a:rPr>
              <a:t>  بدین ترتیب  علاوه بر  بازده  اقتصادی حداکثر، موادی برای درمان گیاهان به کار می رود که زیان وارده  به محیط زیست نیز  حداقل باشد. </a:t>
            </a:r>
          </a:p>
        </p:txBody>
      </p:sp>
      <p:pic>
        <p:nvPicPr>
          <p:cNvPr id="5" name="Picture 2" descr="C:\Users\m.salati\Desktop\ننن.png"/>
          <p:cNvPicPr>
            <a:picLocks noChangeAspect="1" noChangeArrowheads="1"/>
          </p:cNvPicPr>
          <p:nvPr/>
        </p:nvPicPr>
        <p:blipFill>
          <a:blip r:embed="rId2" cstate="print"/>
          <a:srcRect/>
          <a:stretch>
            <a:fillRect/>
          </a:stretch>
        </p:blipFill>
        <p:spPr bwMode="auto">
          <a:xfrm>
            <a:off x="1979712" y="3284984"/>
            <a:ext cx="3672408" cy="2753805"/>
          </a:xfrm>
          <a:prstGeom prst="rect">
            <a:avLst/>
          </a:prstGeom>
          <a:noFill/>
          <a:ln w="9525">
            <a:noFill/>
            <a:miter lim="800000"/>
            <a:headEnd/>
            <a:tailEnd/>
          </a:ln>
        </p:spPr>
      </p:pic>
      <p:pic>
        <p:nvPicPr>
          <p:cNvPr id="6" name="Picture 12" descr="C:\Users\m.salati\Desktop\download (1).jpg"/>
          <p:cNvPicPr>
            <a:picLocks noChangeAspect="1" noChangeArrowheads="1"/>
          </p:cNvPicPr>
          <p:nvPr/>
        </p:nvPicPr>
        <p:blipFill>
          <a:blip r:embed="rId3" cstate="print"/>
          <a:srcRect/>
          <a:stretch>
            <a:fillRect/>
          </a:stretch>
        </p:blipFill>
        <p:spPr bwMode="auto">
          <a:xfrm>
            <a:off x="3880115" y="2730545"/>
            <a:ext cx="1872208" cy="1191510"/>
          </a:xfrm>
          <a:prstGeom prst="rect">
            <a:avLst/>
          </a:prstGeom>
          <a:noFill/>
          <a:ln w="9525">
            <a:noFill/>
            <a:miter lim="800000"/>
            <a:headEnd/>
            <a:tailEnd/>
          </a:ln>
        </p:spPr>
      </p:pic>
      <p:pic>
        <p:nvPicPr>
          <p:cNvPr id="7" name="Picture 15" descr="C:\Users\m.salati\Desktop\images (3).jpg"/>
          <p:cNvPicPr>
            <a:picLocks noChangeAspect="1" noChangeArrowheads="1"/>
          </p:cNvPicPr>
          <p:nvPr/>
        </p:nvPicPr>
        <p:blipFill>
          <a:blip r:embed="rId4" cstate="print"/>
          <a:srcRect/>
          <a:stretch>
            <a:fillRect/>
          </a:stretch>
        </p:blipFill>
        <p:spPr bwMode="auto">
          <a:xfrm>
            <a:off x="2051720" y="2708920"/>
            <a:ext cx="1872208" cy="1213135"/>
          </a:xfrm>
          <a:prstGeom prst="rect">
            <a:avLst/>
          </a:prstGeom>
          <a:noFill/>
          <a:ln w="9525">
            <a:noFill/>
            <a:miter lim="800000"/>
            <a:headEnd/>
            <a:tailEnd/>
          </a:ln>
        </p:spPr>
      </p:pic>
      <p:pic>
        <p:nvPicPr>
          <p:cNvPr id="8" name="Picture 16" descr="C:\Users\m.salati\Desktop\1577789.jpg"/>
          <p:cNvPicPr>
            <a:picLocks noChangeAspect="1" noChangeArrowheads="1"/>
          </p:cNvPicPr>
          <p:nvPr/>
        </p:nvPicPr>
        <p:blipFill>
          <a:blip r:embed="rId5" cstate="print"/>
          <a:srcRect/>
          <a:stretch>
            <a:fillRect/>
          </a:stretch>
        </p:blipFill>
        <p:spPr bwMode="auto">
          <a:xfrm>
            <a:off x="2915816" y="5632543"/>
            <a:ext cx="1733711" cy="1225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m.salati\Desktop\a2.jpg"/>
          <p:cNvPicPr>
            <a:picLocks noChangeAspect="1" noChangeArrowheads="1"/>
          </p:cNvPicPr>
          <p:nvPr/>
        </p:nvPicPr>
        <p:blipFill>
          <a:blip r:embed="rId2" cstate="print"/>
          <a:srcRect/>
          <a:stretch>
            <a:fillRect/>
          </a:stretch>
        </p:blipFill>
        <p:spPr bwMode="auto">
          <a:xfrm>
            <a:off x="6372200" y="3573463"/>
            <a:ext cx="2484437" cy="1562100"/>
          </a:xfrm>
          <a:prstGeom prst="rect">
            <a:avLst/>
          </a:prstGeom>
          <a:noFill/>
          <a:ln w="53975">
            <a:solidFill>
              <a:srgbClr val="005828"/>
            </a:solidFill>
            <a:miter lim="800000"/>
            <a:headEnd/>
            <a:tailEnd/>
          </a:ln>
        </p:spPr>
      </p:pic>
      <p:sp>
        <p:nvSpPr>
          <p:cNvPr id="6147" name="Title 1"/>
          <p:cNvSpPr>
            <a:spLocks noGrp="1"/>
          </p:cNvSpPr>
          <p:nvPr>
            <p:ph type="title"/>
          </p:nvPr>
        </p:nvSpPr>
        <p:spPr/>
        <p:txBody>
          <a:bodyPr/>
          <a:lstStyle/>
          <a:p>
            <a:pPr eaLnBrk="1" hangingPunct="1"/>
            <a:r>
              <a:rPr lang="fa-IR" sz="5400" dirty="0" smtClean="0">
                <a:solidFill>
                  <a:srgbClr val="002060"/>
                </a:solidFill>
              </a:rPr>
              <a:t>هدف: </a:t>
            </a:r>
            <a:r>
              <a:rPr lang="fa-IR" sz="2000" dirty="0" smtClean="0">
                <a:solidFill>
                  <a:srgbClr val="002060"/>
                </a:solidFill>
              </a:rPr>
              <a:t>حداقل رساندن نهاده های خارج مزرعه به خاک و گیاه و سپس به صفر رساندن </a:t>
            </a:r>
            <a:endParaRPr lang="fa-IR" sz="5400" dirty="0" smtClean="0">
              <a:solidFill>
                <a:srgbClr val="002060"/>
              </a:solidFill>
            </a:endParaRPr>
          </a:p>
        </p:txBody>
      </p:sp>
      <p:sp>
        <p:nvSpPr>
          <p:cNvPr id="4" name="Rectangle 3"/>
          <p:cNvSpPr/>
          <p:nvPr/>
        </p:nvSpPr>
        <p:spPr>
          <a:xfrm>
            <a:off x="683568" y="1412776"/>
            <a:ext cx="1584325" cy="647700"/>
          </a:xfrm>
          <a:prstGeom prst="rect">
            <a:avLst/>
          </a:prstGeom>
          <a:solidFill>
            <a:srgbClr val="002060"/>
          </a:solidFill>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r>
              <a:rPr lang="fa-IR" dirty="0">
                <a:solidFill>
                  <a:srgbClr val="FFFF00"/>
                </a:solidFill>
              </a:rPr>
              <a:t>کشاورزی رایج</a:t>
            </a:r>
          </a:p>
        </p:txBody>
      </p:sp>
      <p:sp>
        <p:nvSpPr>
          <p:cNvPr id="5" name="Rectangle 4"/>
          <p:cNvSpPr/>
          <p:nvPr/>
        </p:nvSpPr>
        <p:spPr>
          <a:xfrm>
            <a:off x="4067175" y="1493838"/>
            <a:ext cx="1441450" cy="647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solidFill>
                  <a:srgbClr val="FFFF00"/>
                </a:solidFill>
              </a:rPr>
              <a:t>کشاورزی پایدار</a:t>
            </a:r>
          </a:p>
        </p:txBody>
      </p:sp>
      <p:sp>
        <p:nvSpPr>
          <p:cNvPr id="6" name="Rectangle 5"/>
          <p:cNvSpPr/>
          <p:nvPr/>
        </p:nvSpPr>
        <p:spPr>
          <a:xfrm>
            <a:off x="6948488" y="1493838"/>
            <a:ext cx="1727200" cy="5762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solidFill>
                  <a:srgbClr val="FFFF00"/>
                </a:solidFill>
              </a:rPr>
              <a:t>کشاورزی اورگانیک</a:t>
            </a:r>
          </a:p>
        </p:txBody>
      </p:sp>
      <p:sp>
        <p:nvSpPr>
          <p:cNvPr id="7" name="Right Arrow 6"/>
          <p:cNvSpPr/>
          <p:nvPr/>
        </p:nvSpPr>
        <p:spPr>
          <a:xfrm>
            <a:off x="2268538" y="1566863"/>
            <a:ext cx="1655762"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
        <p:nvSpPr>
          <p:cNvPr id="6152" name="TextBox 7"/>
          <p:cNvSpPr txBox="1">
            <a:spLocks noChangeArrowheads="1"/>
          </p:cNvSpPr>
          <p:nvPr/>
        </p:nvSpPr>
        <p:spPr bwMode="auto">
          <a:xfrm>
            <a:off x="2339975" y="1268413"/>
            <a:ext cx="1295400" cy="369887"/>
          </a:xfrm>
          <a:prstGeom prst="rect">
            <a:avLst/>
          </a:prstGeom>
          <a:noFill/>
          <a:ln w="9525">
            <a:noFill/>
            <a:miter lim="800000"/>
            <a:headEnd/>
            <a:tailEnd/>
          </a:ln>
        </p:spPr>
        <p:txBody>
          <a:bodyPr>
            <a:spAutoFit/>
          </a:bodyPr>
          <a:lstStyle/>
          <a:p>
            <a:pPr algn="ctr"/>
            <a:r>
              <a:rPr lang="fa-IR" dirty="0">
                <a:solidFill>
                  <a:srgbClr val="002060"/>
                </a:solidFill>
                <a:latin typeface="Calibri" pitchFamily="34" charset="0"/>
              </a:rPr>
              <a:t>مدیریت تلفیقی</a:t>
            </a:r>
          </a:p>
        </p:txBody>
      </p:sp>
      <p:sp>
        <p:nvSpPr>
          <p:cNvPr id="9" name="Right Arrow 8"/>
          <p:cNvSpPr/>
          <p:nvPr/>
        </p:nvSpPr>
        <p:spPr>
          <a:xfrm>
            <a:off x="5580063" y="1638300"/>
            <a:ext cx="12954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pic>
        <p:nvPicPr>
          <p:cNvPr id="6155" name="Picture 3" descr="C:\Users\m.salati\Desktop\1.jpg"/>
          <p:cNvPicPr>
            <a:picLocks noChangeAspect="1" noChangeArrowheads="1"/>
          </p:cNvPicPr>
          <p:nvPr/>
        </p:nvPicPr>
        <p:blipFill>
          <a:blip r:embed="rId3" cstate="print"/>
          <a:srcRect/>
          <a:stretch>
            <a:fillRect/>
          </a:stretch>
        </p:blipFill>
        <p:spPr bwMode="auto">
          <a:xfrm>
            <a:off x="6372200" y="2387600"/>
            <a:ext cx="2520950" cy="1546225"/>
          </a:xfrm>
          <a:prstGeom prst="rect">
            <a:avLst/>
          </a:prstGeom>
          <a:noFill/>
          <a:ln w="53975">
            <a:solidFill>
              <a:srgbClr val="005828"/>
            </a:solidFill>
            <a:miter lim="800000"/>
            <a:headEnd/>
            <a:tailEnd/>
          </a:ln>
        </p:spPr>
      </p:pic>
      <p:sp>
        <p:nvSpPr>
          <p:cNvPr id="6156" name="TextBox 11"/>
          <p:cNvSpPr txBox="1">
            <a:spLocks noChangeArrowheads="1"/>
          </p:cNvSpPr>
          <p:nvPr/>
        </p:nvSpPr>
        <p:spPr bwMode="auto">
          <a:xfrm>
            <a:off x="5508625" y="1412875"/>
            <a:ext cx="1295400" cy="708025"/>
          </a:xfrm>
          <a:prstGeom prst="rect">
            <a:avLst/>
          </a:prstGeom>
          <a:noFill/>
          <a:ln w="9525">
            <a:noFill/>
            <a:miter lim="800000"/>
            <a:headEnd/>
            <a:tailEnd/>
          </a:ln>
        </p:spPr>
        <p:txBody>
          <a:bodyPr>
            <a:spAutoFit/>
          </a:bodyPr>
          <a:lstStyle/>
          <a:p>
            <a:pPr algn="ctr"/>
            <a:r>
              <a:rPr lang="fa-IR" sz="2000" dirty="0">
                <a:solidFill>
                  <a:srgbClr val="002060"/>
                </a:solidFill>
                <a:latin typeface="Calibri" pitchFamily="34" charset="0"/>
              </a:rPr>
              <a:t>ادامه مدیریت تلفیقی </a:t>
            </a:r>
          </a:p>
        </p:txBody>
      </p:sp>
      <p:pic>
        <p:nvPicPr>
          <p:cNvPr id="6157" name="Picture 6" descr="C:\Users\m.salati\Desktop\images.jpg"/>
          <p:cNvPicPr>
            <a:picLocks noChangeAspect="1" noChangeArrowheads="1"/>
          </p:cNvPicPr>
          <p:nvPr/>
        </p:nvPicPr>
        <p:blipFill>
          <a:blip r:embed="rId4" cstate="print"/>
          <a:srcRect/>
          <a:stretch>
            <a:fillRect/>
          </a:stretch>
        </p:blipFill>
        <p:spPr bwMode="auto">
          <a:xfrm>
            <a:off x="0" y="2492374"/>
            <a:ext cx="2362795" cy="1500187"/>
          </a:xfrm>
          <a:prstGeom prst="rect">
            <a:avLst/>
          </a:prstGeom>
          <a:noFill/>
          <a:ln w="25400">
            <a:solidFill>
              <a:srgbClr val="FF0000"/>
            </a:solidFill>
            <a:miter lim="800000"/>
            <a:headEnd/>
            <a:tailEnd/>
          </a:ln>
        </p:spPr>
      </p:pic>
      <p:pic>
        <p:nvPicPr>
          <p:cNvPr id="6158" name="Picture 7" descr="C:\Users\m.salati\Desktop\s1.jpg"/>
          <p:cNvPicPr>
            <a:picLocks noChangeAspect="1" noChangeArrowheads="1"/>
          </p:cNvPicPr>
          <p:nvPr/>
        </p:nvPicPr>
        <p:blipFill>
          <a:blip r:embed="rId5" cstate="print"/>
          <a:srcRect/>
          <a:stretch>
            <a:fillRect/>
          </a:stretch>
        </p:blipFill>
        <p:spPr bwMode="auto">
          <a:xfrm>
            <a:off x="2189287" y="2492375"/>
            <a:ext cx="2310705" cy="1512689"/>
          </a:xfrm>
          <a:prstGeom prst="rect">
            <a:avLst/>
          </a:prstGeom>
          <a:noFill/>
          <a:ln w="25400">
            <a:solidFill>
              <a:srgbClr val="FF0000"/>
            </a:solidFill>
            <a:miter lim="800000"/>
            <a:headEnd/>
            <a:tailEnd/>
          </a:ln>
        </p:spPr>
      </p:pic>
      <p:pic>
        <p:nvPicPr>
          <p:cNvPr id="6159" name="Picture 8" descr="C:\Users\m.salati\Desktop\images (1).jpg"/>
          <p:cNvPicPr>
            <a:picLocks noChangeAspect="1" noChangeArrowheads="1"/>
          </p:cNvPicPr>
          <p:nvPr/>
        </p:nvPicPr>
        <p:blipFill>
          <a:blip r:embed="rId6" cstate="print"/>
          <a:srcRect/>
          <a:stretch>
            <a:fillRect/>
          </a:stretch>
        </p:blipFill>
        <p:spPr bwMode="auto">
          <a:xfrm>
            <a:off x="2058549" y="4077171"/>
            <a:ext cx="1937387" cy="1296045"/>
          </a:xfrm>
          <a:prstGeom prst="rect">
            <a:avLst/>
          </a:prstGeom>
          <a:solidFill>
            <a:schemeClr val="accent1">
              <a:alpha val="93000"/>
            </a:schemeClr>
          </a:solidFill>
          <a:ln w="25400">
            <a:solidFill>
              <a:srgbClr val="FF0000"/>
            </a:solidFill>
            <a:miter lim="800000"/>
            <a:headEnd/>
            <a:tailEnd/>
          </a:ln>
        </p:spPr>
      </p:pic>
      <p:pic>
        <p:nvPicPr>
          <p:cNvPr id="6160" name="Picture 9" descr="C:\Users\m.salati\Desktop\images.jpg"/>
          <p:cNvPicPr>
            <a:picLocks noChangeAspect="1" noChangeArrowheads="1"/>
          </p:cNvPicPr>
          <p:nvPr/>
        </p:nvPicPr>
        <p:blipFill>
          <a:blip r:embed="rId7" cstate="print"/>
          <a:srcRect/>
          <a:stretch>
            <a:fillRect/>
          </a:stretch>
        </p:blipFill>
        <p:spPr bwMode="auto">
          <a:xfrm>
            <a:off x="35496" y="4077171"/>
            <a:ext cx="1947803" cy="1296045"/>
          </a:xfrm>
          <a:prstGeom prst="rect">
            <a:avLst/>
          </a:prstGeom>
          <a:noFill/>
          <a:ln w="25400">
            <a:solidFill>
              <a:srgbClr val="FF0000"/>
            </a:solidFill>
            <a:miter lim="800000"/>
            <a:headEnd/>
            <a:tailEnd/>
          </a:ln>
        </p:spPr>
      </p:pic>
      <p:pic>
        <p:nvPicPr>
          <p:cNvPr id="18" name="Picture 10" descr="C:\Users\m.salati\Desktop\images (2).jpg"/>
          <p:cNvPicPr>
            <a:picLocks noChangeAspect="1" noChangeArrowheads="1"/>
          </p:cNvPicPr>
          <p:nvPr/>
        </p:nvPicPr>
        <p:blipFill>
          <a:blip r:embed="rId8" cstate="print"/>
          <a:srcRect/>
          <a:stretch>
            <a:fillRect/>
          </a:stretch>
        </p:blipFill>
        <p:spPr bwMode="auto">
          <a:xfrm>
            <a:off x="2123728" y="5554435"/>
            <a:ext cx="1836712" cy="1223093"/>
          </a:xfrm>
          <a:prstGeom prst="rect">
            <a:avLst/>
          </a:prstGeom>
          <a:solidFill>
            <a:schemeClr val="accent1"/>
          </a:solidFill>
          <a:ln w="25400">
            <a:solidFill>
              <a:srgbClr val="FF0000"/>
            </a:solidFill>
            <a:miter lim="800000"/>
            <a:headEnd/>
            <a:tailEnd/>
          </a:ln>
        </p:spPr>
      </p:pic>
      <p:pic>
        <p:nvPicPr>
          <p:cNvPr id="19" name="Picture 11" descr="C:\Users\m.salati\Desktop\download.jpg"/>
          <p:cNvPicPr>
            <a:picLocks noChangeAspect="1" noChangeArrowheads="1"/>
          </p:cNvPicPr>
          <p:nvPr/>
        </p:nvPicPr>
        <p:blipFill>
          <a:blip r:embed="rId9" cstate="print"/>
          <a:srcRect/>
          <a:stretch>
            <a:fillRect/>
          </a:stretch>
        </p:blipFill>
        <p:spPr bwMode="auto">
          <a:xfrm>
            <a:off x="35495" y="5576747"/>
            <a:ext cx="1989087" cy="1236629"/>
          </a:xfrm>
          <a:prstGeom prst="rect">
            <a:avLst/>
          </a:prstGeom>
          <a:solidFill>
            <a:schemeClr val="accent1"/>
          </a:solidFill>
          <a:ln w="25400">
            <a:solidFill>
              <a:srgbClr val="FF0000"/>
            </a:solidFill>
            <a:miter lim="800000"/>
            <a:headEnd/>
            <a:tailEnd/>
          </a:ln>
        </p:spPr>
      </p:pic>
      <p:sp>
        <p:nvSpPr>
          <p:cNvPr id="2" name="Flowchart: Summing Junction 1"/>
          <p:cNvSpPr/>
          <p:nvPr/>
        </p:nvSpPr>
        <p:spPr>
          <a:xfrm>
            <a:off x="-36513" y="2492373"/>
            <a:ext cx="4536505" cy="4321003"/>
          </a:xfrm>
          <a:prstGeom prst="flowChartSummingJunction">
            <a:avLst/>
          </a:prstGeom>
          <a:noFill/>
          <a:ln w="47625">
            <a:solidFill>
              <a:srgbClr val="FF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379519" y="5877272"/>
            <a:ext cx="73025" cy="216024"/>
          </a:xfrm>
          <a:prstGeom prst="line">
            <a:avLst/>
          </a:prstGeom>
          <a:ln w="88900">
            <a:solidFill>
              <a:srgbClr val="00582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452544" y="5445224"/>
            <a:ext cx="215800" cy="648072"/>
          </a:xfrm>
          <a:prstGeom prst="line">
            <a:avLst/>
          </a:prstGeom>
          <a:ln w="88900">
            <a:solidFill>
              <a:srgbClr val="005828"/>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092280" y="5373216"/>
            <a:ext cx="93588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5429256" y="500042"/>
            <a:ext cx="3571900" cy="642942"/>
          </a:xfrm>
          <a:solidFill>
            <a:srgbClr val="FFFF00"/>
          </a:solidFill>
          <a:ln w="25400">
            <a:solidFill>
              <a:srgbClr val="FF0000">
                <a:alpha val="54000"/>
              </a:srgbClr>
            </a:solidFill>
          </a:ln>
        </p:spPr>
        <p:txBody>
          <a:bodyPr/>
          <a:lstStyle/>
          <a:p>
            <a:pPr rtl="1"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اصول هشتگانه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pic>
        <p:nvPicPr>
          <p:cNvPr id="6" name="Picture 5" descr="Capture.JPG"/>
          <p:cNvPicPr>
            <a:picLocks noChangeAspect="1"/>
          </p:cNvPicPr>
          <p:nvPr/>
        </p:nvPicPr>
        <p:blipFill>
          <a:blip r:embed="rId2" cstate="print"/>
          <a:stretch>
            <a:fillRect/>
          </a:stretch>
        </p:blipFill>
        <p:spPr>
          <a:xfrm>
            <a:off x="142844" y="-214338"/>
            <a:ext cx="5143504" cy="7336315"/>
          </a:xfrm>
          <a:prstGeom prst="rect">
            <a:avLst/>
          </a:prstGeom>
        </p:spPr>
      </p:pic>
      <p:sp>
        <p:nvSpPr>
          <p:cNvPr id="7" name="Rectangle 6"/>
          <p:cNvSpPr/>
          <p:nvPr/>
        </p:nvSpPr>
        <p:spPr>
          <a:xfrm>
            <a:off x="4929190" y="1478908"/>
            <a:ext cx="2571768" cy="571504"/>
          </a:xfrm>
          <a:prstGeom prst="rect">
            <a:avLst/>
          </a:prstGeom>
          <a:ln w="28575">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en-US" sz="1400" dirty="0" smtClean="0">
                <a:ln>
                  <a:solidFill>
                    <a:schemeClr val="bg2"/>
                  </a:solidFill>
                </a:ln>
                <a:solidFill>
                  <a:sysClr val="windowText" lastClr="000000"/>
                </a:solidFill>
                <a:latin typeface="Times New Roman" pitchFamily="18" charset="0"/>
                <a:cs typeface="Times New Roman" pitchFamily="18" charset="0"/>
              </a:rPr>
              <a:t> Rotation</a:t>
            </a:r>
          </a:p>
          <a:p>
            <a:pPr>
              <a:buFont typeface="Arial" pitchFamily="34" charset="0"/>
              <a:buChar char="•"/>
            </a:pPr>
            <a:r>
              <a:rPr lang="en-US" sz="1400" dirty="0" smtClean="0">
                <a:ln>
                  <a:solidFill>
                    <a:schemeClr val="bg2"/>
                  </a:solidFill>
                </a:ln>
                <a:solidFill>
                  <a:sysClr val="windowText" lastClr="000000"/>
                </a:solidFill>
                <a:latin typeface="Times New Roman" pitchFamily="18" charset="0"/>
                <a:cs typeface="Times New Roman" pitchFamily="18" charset="0"/>
              </a:rPr>
              <a:t> Crop management and ecology</a:t>
            </a:r>
            <a:endParaRPr lang="en-US" sz="1400" dirty="0">
              <a:ln>
                <a:solidFill>
                  <a:schemeClr val="bg2"/>
                </a:solidFill>
              </a:ln>
              <a:solidFill>
                <a:sysClr val="windowText" lastClr="000000"/>
              </a:solidFill>
              <a:latin typeface="Times New Roman" pitchFamily="18" charset="0"/>
              <a:cs typeface="Times New Roman" pitchFamily="18" charset="0"/>
            </a:endParaRPr>
          </a:p>
        </p:txBody>
      </p:sp>
      <p:pic>
        <p:nvPicPr>
          <p:cNvPr id="8" name="Picture 7" descr="eight principle ipm.JPG"/>
          <p:cNvPicPr>
            <a:picLocks noChangeAspect="1"/>
          </p:cNvPicPr>
          <p:nvPr/>
        </p:nvPicPr>
        <p:blipFill>
          <a:blip r:embed="rId3" cstate="print"/>
          <a:stretch>
            <a:fillRect/>
          </a:stretch>
        </p:blipFill>
        <p:spPr>
          <a:xfrm>
            <a:off x="5286380" y="2428868"/>
            <a:ext cx="5046088" cy="1780602"/>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5429256" y="500042"/>
            <a:ext cx="3571900" cy="642942"/>
          </a:xfrm>
          <a:solidFill>
            <a:srgbClr val="FFFF00"/>
          </a:solidFill>
          <a:ln w="25400">
            <a:solidFill>
              <a:srgbClr val="FF0000">
                <a:alpha val="54000"/>
              </a:srgbClr>
            </a:solidFill>
          </a:ln>
        </p:spPr>
        <p:txBody>
          <a:bodyPr/>
          <a:lstStyle/>
          <a:p>
            <a:pPr rtl="1"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اصول هشتگانه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9" name="TextBox 8"/>
          <p:cNvSpPr txBox="1"/>
          <p:nvPr/>
        </p:nvSpPr>
        <p:spPr>
          <a:xfrm>
            <a:off x="857224" y="1357298"/>
            <a:ext cx="7929618" cy="4893647"/>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1 - پیشگیری و فرونشانی</a:t>
            </a:r>
          </a:p>
          <a:p>
            <a:pPr algn="r" rtl="1">
              <a:lnSpc>
                <a:spcPct val="150000"/>
              </a:lnSpc>
              <a:buFont typeface="Wingdings" pitchFamily="2" charset="2"/>
              <a:buChar char="ü"/>
            </a:pPr>
            <a:r>
              <a:rPr lang="fa-IR" dirty="0" smtClean="0">
                <a:ln>
                  <a:solidFill>
                    <a:schemeClr val="bg2"/>
                  </a:solidFill>
                </a:ln>
                <a:solidFill>
                  <a:sysClr val="windowText" lastClr="000000"/>
                </a:solidFill>
                <a:cs typeface="B Mitra" pitchFamily="2" charset="-78"/>
              </a:rPr>
              <a:t> </a:t>
            </a:r>
            <a:r>
              <a:rPr lang="fa-IR" sz="1600" dirty="0" smtClean="0">
                <a:ln>
                  <a:solidFill>
                    <a:schemeClr val="bg2"/>
                  </a:solidFill>
                </a:ln>
                <a:solidFill>
                  <a:sysClr val="windowText" lastClr="000000"/>
                </a:solidFill>
                <a:latin typeface="Times New Roman" pitchFamily="18" charset="0"/>
                <a:cs typeface="B Mitra" pitchFamily="2" charset="-78"/>
              </a:rPr>
              <a:t>تناوب زراعی</a:t>
            </a:r>
          </a:p>
          <a:p>
            <a:pPr algn="r" rtl="1">
              <a:lnSpc>
                <a:spcPct val="150000"/>
              </a:lnSpc>
              <a:buFont typeface="Wingdings" pitchFamily="2" charset="2"/>
              <a:buChar char="ü"/>
            </a:pPr>
            <a:r>
              <a:rPr lang="fa-IR" sz="1600" dirty="0" smtClean="0">
                <a:ln>
                  <a:solidFill>
                    <a:schemeClr val="bg2"/>
                  </a:solidFill>
                </a:ln>
                <a:solidFill>
                  <a:sysClr val="windowText" lastClr="000000"/>
                </a:solidFill>
                <a:latin typeface="Times New Roman" pitchFamily="18" charset="0"/>
                <a:cs typeface="B Mitra" pitchFamily="2" charset="-78"/>
              </a:rPr>
              <a:t> استفاده از تکنیک های مناسب کشت </a:t>
            </a:r>
          </a:p>
          <a:p>
            <a:pPr lvl="2" algn="r" rtl="1">
              <a:lnSpc>
                <a:spcPct val="150000"/>
              </a:lnSpc>
              <a:buFont typeface="Wingdings" pitchFamily="2" charset="2"/>
              <a:buChar char="v"/>
            </a:pPr>
            <a:r>
              <a:rPr lang="fa-IR" sz="1600" dirty="0" smtClean="0">
                <a:ln>
                  <a:solidFill>
                    <a:schemeClr val="bg2"/>
                  </a:solidFill>
                </a:ln>
                <a:solidFill>
                  <a:sysClr val="windowText" lastClr="000000"/>
                </a:solidFill>
                <a:latin typeface="Times New Roman" pitchFamily="18" charset="0"/>
                <a:cs typeface="B Mitra" pitchFamily="2" charset="-78"/>
              </a:rPr>
              <a:t>روش بستر بذر زود هنگام (</a:t>
            </a:r>
            <a:r>
              <a:rPr lang="en-US" sz="1600" dirty="0" smtClean="0">
                <a:ln>
                  <a:solidFill>
                    <a:schemeClr val="bg2"/>
                  </a:solidFill>
                </a:ln>
                <a:solidFill>
                  <a:sysClr val="windowText" lastClr="000000"/>
                </a:solidFill>
                <a:latin typeface="Times New Roman" pitchFamily="18" charset="0"/>
                <a:cs typeface="B Mitra" pitchFamily="2" charset="-78"/>
              </a:rPr>
              <a:t>Stale seedbed technique</a:t>
            </a:r>
            <a:r>
              <a:rPr lang="fa-IR" sz="1600" dirty="0" smtClean="0">
                <a:ln>
                  <a:solidFill>
                    <a:schemeClr val="bg2"/>
                  </a:solidFill>
                </a:ln>
                <a:solidFill>
                  <a:sysClr val="windowText" lastClr="000000"/>
                </a:solidFill>
                <a:latin typeface="Times New Roman" pitchFamily="18" charset="0"/>
                <a:cs typeface="B Mitra" pitchFamily="2" charset="-78"/>
              </a:rPr>
              <a:t>)</a:t>
            </a:r>
          </a:p>
          <a:p>
            <a:pPr lvl="2" algn="r" rtl="1">
              <a:lnSpc>
                <a:spcPct val="150000"/>
              </a:lnSpc>
              <a:buFont typeface="Wingdings" pitchFamily="2" charset="2"/>
              <a:buChar char="v"/>
            </a:pPr>
            <a:r>
              <a:rPr lang="fa-IR" sz="1600" dirty="0" smtClean="0">
                <a:ln>
                  <a:solidFill>
                    <a:schemeClr val="bg2"/>
                  </a:solidFill>
                </a:ln>
                <a:solidFill>
                  <a:sysClr val="windowText" lastClr="000000"/>
                </a:solidFill>
                <a:latin typeface="Times New Roman" pitchFamily="18" charset="0"/>
                <a:cs typeface="B Mitra" pitchFamily="2" charset="-78"/>
              </a:rPr>
              <a:t>تاریخ کاشت و تراکم </a:t>
            </a:r>
          </a:p>
          <a:p>
            <a:pPr lvl="2" algn="r" rtl="1">
              <a:lnSpc>
                <a:spcPct val="150000"/>
              </a:lnSpc>
              <a:buFont typeface="Wingdings" pitchFamily="2" charset="2"/>
              <a:buChar char="v"/>
            </a:pPr>
            <a:r>
              <a:rPr lang="fa-IR" sz="1600" dirty="0" smtClean="0">
                <a:ln>
                  <a:solidFill>
                    <a:schemeClr val="bg2"/>
                  </a:solidFill>
                </a:ln>
                <a:solidFill>
                  <a:sysClr val="windowText" lastClr="000000"/>
                </a:solidFill>
                <a:latin typeface="Times New Roman" pitchFamily="18" charset="0"/>
                <a:cs typeface="B Mitra" pitchFamily="2" charset="-78"/>
              </a:rPr>
              <a:t>زیر کشتی (</a:t>
            </a:r>
            <a:r>
              <a:rPr lang="en-US" sz="1600" dirty="0" err="1" smtClean="0">
                <a:ln>
                  <a:solidFill>
                    <a:schemeClr val="bg2"/>
                  </a:solidFill>
                </a:ln>
                <a:solidFill>
                  <a:sysClr val="windowText" lastClr="000000"/>
                </a:solidFill>
                <a:latin typeface="Times New Roman" pitchFamily="18" charset="0"/>
                <a:cs typeface="B Mitra" pitchFamily="2" charset="-78"/>
              </a:rPr>
              <a:t>Undersowing</a:t>
            </a:r>
            <a:r>
              <a:rPr lang="fa-IR" sz="1600" dirty="0" smtClean="0">
                <a:ln>
                  <a:solidFill>
                    <a:schemeClr val="bg2"/>
                  </a:solidFill>
                </a:ln>
                <a:solidFill>
                  <a:sysClr val="windowText" lastClr="000000"/>
                </a:solidFill>
                <a:latin typeface="Times New Roman" pitchFamily="18" charset="0"/>
                <a:cs typeface="B Mitra" pitchFamily="2" charset="-78"/>
              </a:rPr>
              <a:t>)</a:t>
            </a:r>
          </a:p>
          <a:p>
            <a:pPr lvl="2" algn="r" rtl="1">
              <a:lnSpc>
                <a:spcPct val="150000"/>
              </a:lnSpc>
              <a:buFont typeface="Wingdings" pitchFamily="2" charset="2"/>
              <a:buChar char="v"/>
            </a:pPr>
            <a:r>
              <a:rPr lang="fa-IR" sz="1600" dirty="0" smtClean="0">
                <a:ln>
                  <a:solidFill>
                    <a:schemeClr val="bg2"/>
                  </a:solidFill>
                </a:ln>
                <a:solidFill>
                  <a:sysClr val="windowText" lastClr="000000"/>
                </a:solidFill>
                <a:latin typeface="Times New Roman" pitchFamily="18" charset="0"/>
                <a:cs typeface="B Mitra" pitchFamily="2" charset="-78"/>
              </a:rPr>
              <a:t>خاکورزی حفاظتی (</a:t>
            </a:r>
            <a:r>
              <a:rPr lang="en-US" sz="1600" dirty="0" smtClean="0">
                <a:ln>
                  <a:solidFill>
                    <a:schemeClr val="bg2"/>
                  </a:solidFill>
                </a:ln>
                <a:solidFill>
                  <a:sysClr val="windowText" lastClr="000000"/>
                </a:solidFill>
                <a:latin typeface="Times New Roman" pitchFamily="18" charset="0"/>
                <a:cs typeface="B Mitra" pitchFamily="2" charset="-78"/>
              </a:rPr>
              <a:t>Conservation tillage</a:t>
            </a:r>
            <a:r>
              <a:rPr lang="fa-IR" sz="1600" dirty="0" smtClean="0">
                <a:ln>
                  <a:solidFill>
                    <a:schemeClr val="bg2"/>
                  </a:solidFill>
                </a:ln>
                <a:solidFill>
                  <a:sysClr val="windowText" lastClr="000000"/>
                </a:solidFill>
                <a:latin typeface="Times New Roman" pitchFamily="18" charset="0"/>
                <a:cs typeface="B Mitra" pitchFamily="2" charset="-78"/>
              </a:rPr>
              <a:t>)</a:t>
            </a:r>
          </a:p>
          <a:p>
            <a:pPr lvl="2" algn="r" rtl="1">
              <a:lnSpc>
                <a:spcPct val="150000"/>
              </a:lnSpc>
              <a:buFont typeface="Wingdings" pitchFamily="2" charset="2"/>
              <a:buChar char="v"/>
            </a:pPr>
            <a:r>
              <a:rPr lang="fa-IR" sz="1600" dirty="0" smtClean="0">
                <a:ln>
                  <a:solidFill>
                    <a:schemeClr val="bg2"/>
                  </a:solidFill>
                </a:ln>
                <a:solidFill>
                  <a:sysClr val="windowText" lastClr="000000"/>
                </a:solidFill>
                <a:latin typeface="Times New Roman" pitchFamily="18" charset="0"/>
                <a:cs typeface="B Mitra" pitchFamily="2" charset="-78"/>
              </a:rPr>
              <a:t>هرس و کاشت مستقیم</a:t>
            </a:r>
          </a:p>
          <a:p>
            <a:pPr algn="r" rtl="1">
              <a:lnSpc>
                <a:spcPct val="150000"/>
              </a:lnSpc>
              <a:buFont typeface="Wingdings" pitchFamily="2" charset="2"/>
              <a:buChar char="ü"/>
            </a:pPr>
            <a:r>
              <a:rPr lang="fa-IR" sz="1600" dirty="0" smtClean="0">
                <a:ln>
                  <a:solidFill>
                    <a:schemeClr val="bg2"/>
                  </a:solidFill>
                </a:ln>
                <a:solidFill>
                  <a:sysClr val="windowText" lastClr="000000"/>
                </a:solidFill>
                <a:latin typeface="Times New Roman" pitchFamily="18" charset="0"/>
                <a:cs typeface="B Mitra" pitchFamily="2" charset="-78"/>
              </a:rPr>
              <a:t> استفاده ارقام مقاوم و متحمل و بذر استاندارد و گواهی شده </a:t>
            </a:r>
          </a:p>
          <a:p>
            <a:pPr algn="r" rtl="1">
              <a:lnSpc>
                <a:spcPct val="150000"/>
              </a:lnSpc>
              <a:buFont typeface="Wingdings" pitchFamily="2" charset="2"/>
              <a:buChar char="ü"/>
            </a:pPr>
            <a:r>
              <a:rPr lang="fa-IR" sz="1600" dirty="0" smtClean="0">
                <a:ln>
                  <a:solidFill>
                    <a:schemeClr val="bg2"/>
                  </a:solidFill>
                </a:ln>
                <a:solidFill>
                  <a:sysClr val="windowText" lastClr="000000"/>
                </a:solidFill>
                <a:latin typeface="Times New Roman" pitchFamily="18" charset="0"/>
                <a:cs typeface="B Mitra" pitchFamily="2" charset="-78"/>
              </a:rPr>
              <a:t> استفاده از روشهای متعادل کود</a:t>
            </a:r>
            <a:r>
              <a:rPr lang="en-US" sz="1600" dirty="0" smtClean="0">
                <a:ln>
                  <a:solidFill>
                    <a:schemeClr val="bg2"/>
                  </a:solidFill>
                </a:ln>
                <a:solidFill>
                  <a:sysClr val="windowText" lastClr="000000"/>
                </a:solidFill>
                <a:latin typeface="Times New Roman" pitchFamily="18" charset="0"/>
                <a:cs typeface="B Mitra" pitchFamily="2" charset="-78"/>
              </a:rPr>
              <a:t> </a:t>
            </a:r>
            <a:r>
              <a:rPr lang="fa-IR" sz="1600" dirty="0" smtClean="0">
                <a:ln>
                  <a:solidFill>
                    <a:schemeClr val="bg2"/>
                  </a:solidFill>
                </a:ln>
                <a:solidFill>
                  <a:sysClr val="windowText" lastClr="000000"/>
                </a:solidFill>
                <a:latin typeface="Times New Roman" pitchFamily="18" charset="0"/>
                <a:cs typeface="B Mitra" pitchFamily="2" charset="-78"/>
              </a:rPr>
              <a:t>دهی، آهک زدن و روشهای آبیاری و زهکشی</a:t>
            </a:r>
          </a:p>
          <a:p>
            <a:pPr algn="r" rtl="1">
              <a:lnSpc>
                <a:spcPct val="150000"/>
              </a:lnSpc>
              <a:buFont typeface="Wingdings" pitchFamily="2" charset="2"/>
              <a:buChar char="ü"/>
            </a:pPr>
            <a:r>
              <a:rPr lang="fa-IR" sz="1600" dirty="0" smtClean="0">
                <a:ln>
                  <a:solidFill>
                    <a:schemeClr val="bg2"/>
                  </a:solidFill>
                </a:ln>
                <a:solidFill>
                  <a:sysClr val="windowText" lastClr="000000"/>
                </a:solidFill>
                <a:latin typeface="Times New Roman" pitchFamily="18" charset="0"/>
                <a:cs typeface="B Mitra" pitchFamily="2" charset="-78"/>
              </a:rPr>
              <a:t> اقدامات بهداشتی مانع از انتشار موجودات مضر می شود (مثلاً با پاکسازی منظم ماشین آلات و تجهیزات)</a:t>
            </a:r>
          </a:p>
          <a:p>
            <a:pPr algn="r" rtl="1">
              <a:lnSpc>
                <a:spcPct val="150000"/>
              </a:lnSpc>
              <a:buFont typeface="Wingdings" pitchFamily="2" charset="2"/>
              <a:buChar char="ü"/>
            </a:pPr>
            <a:r>
              <a:rPr lang="fa-IR" sz="1600" dirty="0" smtClean="0">
                <a:ln>
                  <a:solidFill>
                    <a:schemeClr val="bg2"/>
                  </a:solidFill>
                </a:ln>
                <a:solidFill>
                  <a:sysClr val="windowText" lastClr="000000"/>
                </a:solidFill>
                <a:latin typeface="Times New Roman" pitchFamily="18" charset="0"/>
                <a:cs typeface="B Mitra" pitchFamily="2" charset="-78"/>
              </a:rPr>
              <a:t>حفاظت و تقویت موجودات مفید</a:t>
            </a:r>
            <a:r>
              <a:rPr lang="fa-IR" dirty="0" smtClean="0">
                <a:ln>
                  <a:solidFill>
                    <a:schemeClr val="bg2"/>
                  </a:solidFill>
                </a:ln>
                <a:solidFill>
                  <a:sysClr val="windowText" lastClr="000000"/>
                </a:solidFill>
                <a:latin typeface="Times New Roman" pitchFamily="18" charset="0"/>
                <a:cs typeface="B Mitra" pitchFamily="2" charset="-78"/>
              </a:rPr>
              <a:t/>
            </a:r>
            <a:br>
              <a:rPr lang="fa-IR" dirty="0" smtClean="0">
                <a:ln>
                  <a:solidFill>
                    <a:schemeClr val="bg2"/>
                  </a:solidFill>
                </a:ln>
                <a:solidFill>
                  <a:sysClr val="windowText" lastClr="000000"/>
                </a:solidFill>
                <a:latin typeface="Times New Roman" pitchFamily="18" charset="0"/>
                <a:cs typeface="B Mitra" pitchFamily="2" charset="-78"/>
              </a:rPr>
            </a:br>
            <a:endParaRPr lang="en-US" dirty="0">
              <a:ln>
                <a:solidFill>
                  <a:schemeClr val="bg2"/>
                </a:solidFill>
              </a:ln>
              <a:solidFill>
                <a:sysClr val="windowText" lastClr="000000"/>
              </a:solidFill>
              <a:latin typeface="Times New Roman" pitchFamily="18" charset="0"/>
              <a:cs typeface="B Mitra" pitchFamily="2" charset="-78"/>
            </a:endParaRPr>
          </a:p>
        </p:txBody>
      </p:sp>
      <p:sp>
        <p:nvSpPr>
          <p:cNvPr id="10" name="Rectangle 9"/>
          <p:cNvSpPr/>
          <p:nvPr/>
        </p:nvSpPr>
        <p:spPr>
          <a:xfrm>
            <a:off x="928662" y="642918"/>
            <a:ext cx="300039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n>
                  <a:solidFill>
                    <a:schemeClr val="bg2"/>
                  </a:solidFill>
                </a:ln>
                <a:solidFill>
                  <a:srgbClr val="C00000"/>
                </a:solidFill>
                <a:latin typeface="Times New Roman" pitchFamily="18" charset="0"/>
                <a:cs typeface="Times New Roman" pitchFamily="18" charset="0"/>
              </a:rPr>
              <a:t>(Lefebvre </a:t>
            </a:r>
            <a:r>
              <a:rPr lang="en-US" sz="1400" i="1" dirty="0" smtClean="0">
                <a:ln>
                  <a:solidFill>
                    <a:schemeClr val="bg2"/>
                  </a:solidFill>
                </a:ln>
                <a:solidFill>
                  <a:srgbClr val="C00000"/>
                </a:solidFill>
                <a:latin typeface="Times New Roman" pitchFamily="18" charset="0"/>
                <a:cs typeface="Times New Roman" pitchFamily="18" charset="0"/>
              </a:rPr>
              <a:t>et al</a:t>
            </a:r>
            <a:r>
              <a:rPr lang="en-US" sz="1400" dirty="0" smtClean="0">
                <a:ln>
                  <a:solidFill>
                    <a:schemeClr val="bg2"/>
                  </a:solidFill>
                </a:ln>
                <a:solidFill>
                  <a:srgbClr val="C00000"/>
                </a:solidFill>
                <a:latin typeface="Times New Roman" pitchFamily="18" charset="0"/>
                <a:cs typeface="Times New Roman" pitchFamily="18" charset="0"/>
              </a:rPr>
              <a:t>.2014 ; Endure, 2010)</a:t>
            </a:r>
            <a:endParaRPr lang="en-US" sz="1400" dirty="0">
              <a:ln>
                <a:solidFill>
                  <a:schemeClr val="bg2"/>
                </a:solidFill>
              </a:ln>
              <a:solidFill>
                <a:srgbClr val="C00000"/>
              </a:solidFill>
              <a:latin typeface="Times New Roman" pitchFamily="18" charset="0"/>
              <a:cs typeface="Times New Roman" pitchFamily="18" charset="0"/>
            </a:endParaRPr>
          </a:p>
        </p:txBody>
      </p:sp>
      <p:pic>
        <p:nvPicPr>
          <p:cNvPr id="12" name="Picture 11" descr="rotation.JPG"/>
          <p:cNvPicPr>
            <a:picLocks noChangeAspect="1"/>
          </p:cNvPicPr>
          <p:nvPr/>
        </p:nvPicPr>
        <p:blipFill>
          <a:blip r:embed="rId2" cstate="print"/>
          <a:stretch>
            <a:fillRect/>
          </a:stretch>
        </p:blipFill>
        <p:spPr>
          <a:xfrm>
            <a:off x="71406" y="1963673"/>
            <a:ext cx="4071966" cy="267977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0"/>
          <p:cNvSpPr>
            <a:spLocks noGrp="1" noChangeArrowheads="1"/>
          </p:cNvSpPr>
          <p:nvPr>
            <p:ph type="ctrTitle"/>
          </p:nvPr>
        </p:nvSpPr>
        <p:spPr>
          <a:xfrm>
            <a:off x="5429256" y="500042"/>
            <a:ext cx="3571900" cy="642942"/>
          </a:xfrm>
          <a:solidFill>
            <a:srgbClr val="FFFF00"/>
          </a:solidFill>
          <a:ln w="25400">
            <a:solidFill>
              <a:srgbClr val="FF0000">
                <a:alpha val="54000"/>
              </a:srgbClr>
            </a:solidFill>
          </a:ln>
        </p:spPr>
        <p:txBody>
          <a:bodyPr/>
          <a:lstStyle/>
          <a:p>
            <a:pPr rtl="1" eaLnBrk="1" hangingPunct="1">
              <a:defRPr/>
            </a:pPr>
            <a:r>
              <a:rPr lang="fa-IR" altLang="en-US" sz="2000" b="1" dirty="0" smtClean="0">
                <a:solidFill>
                  <a:schemeClr val="bg2"/>
                </a:solidFill>
                <a:effectLst>
                  <a:outerShdw blurRad="38100" dist="38100" dir="2700000" algn="tl">
                    <a:srgbClr val="000000">
                      <a:alpha val="43137"/>
                    </a:srgbClr>
                  </a:outerShdw>
                </a:effectLst>
                <a:cs typeface="B Titr" pitchFamily="2" charset="-78"/>
              </a:rPr>
              <a:t>اصول هشتگانه مدیریت تلفیقی آفات</a:t>
            </a:r>
            <a:endParaRPr lang="es-ES" altLang="en-US" sz="2000" b="1" dirty="0" smtClean="0">
              <a:solidFill>
                <a:schemeClr val="bg2"/>
              </a:solidFill>
              <a:effectLst>
                <a:outerShdw blurRad="38100" dist="38100" dir="2700000" algn="tl">
                  <a:srgbClr val="000000">
                    <a:alpha val="43137"/>
                  </a:srgbClr>
                </a:outerShdw>
              </a:effectLst>
              <a:cs typeface="B Titr" pitchFamily="2" charset="-78"/>
            </a:endParaRPr>
          </a:p>
        </p:txBody>
      </p:sp>
      <p:sp>
        <p:nvSpPr>
          <p:cNvPr id="9" name="TextBox 8"/>
          <p:cNvSpPr txBox="1"/>
          <p:nvPr/>
        </p:nvSpPr>
        <p:spPr>
          <a:xfrm>
            <a:off x="642910" y="1262564"/>
            <a:ext cx="7929618" cy="1523494"/>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2- پایش</a:t>
            </a:r>
          </a:p>
          <a:p>
            <a:pPr algn="r" rtl="1">
              <a:lnSpc>
                <a:spcPct val="150000"/>
              </a:lnSpc>
              <a:buFont typeface="Wingdings" pitchFamily="2" charset="2"/>
              <a:buChar char="ü"/>
            </a:pPr>
            <a:r>
              <a:rPr lang="fa-IR" dirty="0" smtClean="0">
                <a:ln>
                  <a:solidFill>
                    <a:schemeClr val="bg2"/>
                  </a:solidFill>
                </a:ln>
                <a:solidFill>
                  <a:sysClr val="windowText" lastClr="000000"/>
                </a:solidFill>
                <a:cs typeface="B Mitra" pitchFamily="2" charset="-78"/>
              </a:rPr>
              <a:t> </a:t>
            </a:r>
            <a:r>
              <a:rPr lang="fa-IR" sz="1600" dirty="0" smtClean="0">
                <a:ln>
                  <a:solidFill>
                    <a:schemeClr val="bg2"/>
                  </a:solidFill>
                </a:ln>
                <a:solidFill>
                  <a:schemeClr val="bg2"/>
                </a:solidFill>
                <a:cs typeface="B Mitra" pitchFamily="2" charset="-78"/>
              </a:rPr>
              <a:t>نظارت بر موجودات مضر، در صورت وجود، باید با روشها و ابزارهای کافی مورد نظارت قرار گیرد. </a:t>
            </a:r>
          </a:p>
          <a:p>
            <a:pPr algn="r" rtl="1">
              <a:lnSpc>
                <a:spcPct val="150000"/>
              </a:lnSpc>
              <a:buFont typeface="Wingdings" pitchFamily="2" charset="2"/>
              <a:buChar char="ü"/>
            </a:pPr>
            <a:r>
              <a:rPr lang="fa-IR" sz="1600" dirty="0" smtClean="0">
                <a:ln>
                  <a:solidFill>
                    <a:schemeClr val="bg2"/>
                  </a:solidFill>
                </a:ln>
                <a:solidFill>
                  <a:schemeClr val="bg2"/>
                </a:solidFill>
                <a:cs typeface="B Mitra" pitchFamily="2" charset="-78"/>
              </a:rPr>
              <a:t> چنین ابزارهایی باید شامل مشاهدات مزرعه ای و همچنین سیستم های هشدار دهنده، پیش آگاهی (</a:t>
            </a:r>
            <a:r>
              <a:rPr lang="en-US" sz="1600" dirty="0" smtClean="0">
                <a:ln>
                  <a:solidFill>
                    <a:schemeClr val="bg2"/>
                  </a:solidFill>
                </a:ln>
                <a:solidFill>
                  <a:schemeClr val="bg2"/>
                </a:solidFill>
                <a:latin typeface="Times New Roman" pitchFamily="18" charset="0"/>
                <a:cs typeface="Times New Roman" pitchFamily="18" charset="0"/>
              </a:rPr>
              <a:t>Forecasting</a:t>
            </a:r>
            <a:r>
              <a:rPr lang="fa-IR" sz="1600" dirty="0" smtClean="0">
                <a:ln>
                  <a:solidFill>
                    <a:schemeClr val="bg2"/>
                  </a:solidFill>
                </a:ln>
                <a:solidFill>
                  <a:schemeClr val="bg2"/>
                </a:solidFill>
                <a:cs typeface="B Mitra" pitchFamily="2" charset="-78"/>
              </a:rPr>
              <a:t>) و تشخیص زود هنگام از نظر علمی، در صورت امکان و همچنین استفاده از مشاوره از مشاوران حرفه ای واجد شرایط باشد. </a:t>
            </a:r>
            <a:endParaRPr lang="en-US" dirty="0">
              <a:ln>
                <a:solidFill>
                  <a:schemeClr val="bg2"/>
                </a:solidFill>
              </a:ln>
              <a:solidFill>
                <a:schemeClr val="bg1"/>
              </a:solidFill>
              <a:latin typeface="Times New Roman" pitchFamily="18" charset="0"/>
              <a:cs typeface="B Mitra" pitchFamily="2" charset="-78"/>
            </a:endParaRPr>
          </a:p>
        </p:txBody>
      </p:sp>
      <p:sp>
        <p:nvSpPr>
          <p:cNvPr id="10" name="Rectangle 9"/>
          <p:cNvSpPr/>
          <p:nvPr/>
        </p:nvSpPr>
        <p:spPr>
          <a:xfrm>
            <a:off x="928662" y="642918"/>
            <a:ext cx="3000396"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n>
                  <a:solidFill>
                    <a:schemeClr val="bg2"/>
                  </a:solidFill>
                </a:ln>
                <a:solidFill>
                  <a:srgbClr val="C00000"/>
                </a:solidFill>
                <a:latin typeface="Times New Roman" pitchFamily="18" charset="0"/>
                <a:cs typeface="Times New Roman" pitchFamily="18" charset="0"/>
              </a:rPr>
              <a:t>(Lefebvre </a:t>
            </a:r>
            <a:r>
              <a:rPr lang="en-US" sz="1400" i="1" dirty="0" smtClean="0">
                <a:ln>
                  <a:solidFill>
                    <a:schemeClr val="bg2"/>
                  </a:solidFill>
                </a:ln>
                <a:solidFill>
                  <a:srgbClr val="C00000"/>
                </a:solidFill>
                <a:latin typeface="Times New Roman" pitchFamily="18" charset="0"/>
                <a:cs typeface="Times New Roman" pitchFamily="18" charset="0"/>
              </a:rPr>
              <a:t>et al</a:t>
            </a:r>
            <a:r>
              <a:rPr lang="en-US" sz="1400" dirty="0" smtClean="0">
                <a:ln>
                  <a:solidFill>
                    <a:schemeClr val="bg2"/>
                  </a:solidFill>
                </a:ln>
                <a:solidFill>
                  <a:srgbClr val="C00000"/>
                </a:solidFill>
                <a:latin typeface="Times New Roman" pitchFamily="18" charset="0"/>
                <a:cs typeface="Times New Roman" pitchFamily="18" charset="0"/>
              </a:rPr>
              <a:t>.2014 ; Endure, 2010)</a:t>
            </a:r>
            <a:endParaRPr lang="en-US" sz="1400" dirty="0">
              <a:ln>
                <a:solidFill>
                  <a:schemeClr val="bg2"/>
                </a:solidFill>
              </a:ln>
              <a:solidFill>
                <a:srgbClr val="C00000"/>
              </a:solidFill>
              <a:latin typeface="Times New Roman" pitchFamily="18" charset="0"/>
              <a:cs typeface="Times New Roman" pitchFamily="18" charset="0"/>
            </a:endParaRPr>
          </a:p>
        </p:txBody>
      </p:sp>
      <p:sp>
        <p:nvSpPr>
          <p:cNvPr id="5" name="TextBox 4"/>
          <p:cNvSpPr txBox="1"/>
          <p:nvPr/>
        </p:nvSpPr>
        <p:spPr>
          <a:xfrm>
            <a:off x="785786" y="4786322"/>
            <a:ext cx="7929618" cy="1892826"/>
          </a:xfrm>
          <a:prstGeom prst="rect">
            <a:avLst/>
          </a:prstGeom>
          <a:noFill/>
        </p:spPr>
        <p:txBody>
          <a:bodyPr wrap="square" rtlCol="0">
            <a:spAutoFit/>
          </a:bodyPr>
          <a:lstStyle/>
          <a:p>
            <a:pPr algn="r" rtl="1"/>
            <a:r>
              <a:rPr lang="fa-IR" dirty="0" smtClean="0">
                <a:ln>
                  <a:solidFill>
                    <a:schemeClr val="bg2"/>
                  </a:solidFill>
                </a:ln>
                <a:solidFill>
                  <a:srgbClr val="C00000"/>
                </a:solidFill>
                <a:cs typeface="B Titr" pitchFamily="2" charset="-78"/>
              </a:rPr>
              <a:t>اصل 3- تصمیم گیری</a:t>
            </a:r>
          </a:p>
          <a:p>
            <a:pPr algn="r" rtl="1">
              <a:lnSpc>
                <a:spcPct val="150000"/>
              </a:lnSpc>
              <a:buFont typeface="Wingdings" pitchFamily="2" charset="2"/>
              <a:buChar char="ü"/>
            </a:pPr>
            <a:r>
              <a:rPr lang="fa-IR" dirty="0" smtClean="0">
                <a:ln>
                  <a:solidFill>
                    <a:schemeClr val="bg2"/>
                  </a:solidFill>
                </a:ln>
                <a:solidFill>
                  <a:schemeClr val="bg2"/>
                </a:solidFill>
                <a:cs typeface="B Mitra" pitchFamily="2" charset="-78"/>
              </a:rPr>
              <a:t> </a:t>
            </a:r>
            <a:r>
              <a:rPr lang="fa-IR" sz="1600" dirty="0" smtClean="0">
                <a:ln>
                  <a:solidFill>
                    <a:schemeClr val="bg2"/>
                  </a:solidFill>
                </a:ln>
                <a:solidFill>
                  <a:schemeClr val="bg2"/>
                </a:solidFill>
                <a:cs typeface="B Mitra" pitchFamily="2" charset="-78"/>
              </a:rPr>
              <a:t>در تصمیم گیری بر اساس نتایج  پایش، کاربر حرفه ای باید تصمیم بگیرد که آیا و چه موقع باید اقدامات حفاظت از گیاه را اعمال کند.</a:t>
            </a:r>
          </a:p>
          <a:p>
            <a:pPr algn="r" rtl="1">
              <a:lnSpc>
                <a:spcPct val="150000"/>
              </a:lnSpc>
              <a:buFont typeface="Wingdings" pitchFamily="2" charset="2"/>
              <a:buChar char="ü"/>
            </a:pPr>
            <a:r>
              <a:rPr lang="fa-IR" sz="1600" dirty="0" smtClean="0">
                <a:ln>
                  <a:solidFill>
                    <a:schemeClr val="bg2"/>
                  </a:solidFill>
                </a:ln>
                <a:solidFill>
                  <a:schemeClr val="bg2"/>
                </a:solidFill>
                <a:cs typeface="B Mitra" pitchFamily="2" charset="-78"/>
              </a:rPr>
              <a:t> مقادیر آستانه اقتصادی دقیق و علمی از مؤلفه های اساسی برای تصمیم گیری هستند. </a:t>
            </a:r>
          </a:p>
          <a:p>
            <a:pPr algn="r" rtl="1">
              <a:lnSpc>
                <a:spcPct val="150000"/>
              </a:lnSpc>
              <a:buFont typeface="Wingdings" pitchFamily="2" charset="2"/>
              <a:buChar char="ü"/>
            </a:pPr>
            <a:r>
              <a:rPr lang="fa-IR" sz="1600" dirty="0" smtClean="0">
                <a:ln>
                  <a:solidFill>
                    <a:schemeClr val="bg2"/>
                  </a:solidFill>
                </a:ln>
                <a:solidFill>
                  <a:schemeClr val="bg2"/>
                </a:solidFill>
                <a:cs typeface="B Mitra" pitchFamily="2" charset="-78"/>
              </a:rPr>
              <a:t> در مورد آستانه اقتصادی، نوع منطقه، مناطق خاص، محصولات زراعی و شرایط خاص آب و هوایی باید قبل از اقدام، در صورت امکان، در نظر گرفته شود. </a:t>
            </a:r>
            <a:endParaRPr lang="en-US" dirty="0">
              <a:ln>
                <a:solidFill>
                  <a:schemeClr val="bg2"/>
                </a:solidFill>
              </a:ln>
              <a:solidFill>
                <a:schemeClr val="bg2"/>
              </a:solidFill>
              <a:latin typeface="Times New Roman" pitchFamily="18" charset="0"/>
              <a:cs typeface="B Mitra" pitchFamily="2" charset="-78"/>
            </a:endParaRPr>
          </a:p>
        </p:txBody>
      </p:sp>
      <p:pic>
        <p:nvPicPr>
          <p:cNvPr id="7" name="Picture 6" descr="principle2-mating disruption.JPG"/>
          <p:cNvPicPr>
            <a:picLocks noChangeAspect="1"/>
          </p:cNvPicPr>
          <p:nvPr/>
        </p:nvPicPr>
        <p:blipFill>
          <a:blip r:embed="rId2" cstate="print"/>
          <a:stretch>
            <a:fillRect/>
          </a:stretch>
        </p:blipFill>
        <p:spPr>
          <a:xfrm>
            <a:off x="3857620" y="3066119"/>
            <a:ext cx="2478795" cy="1645920"/>
          </a:xfrm>
          <a:prstGeom prst="rect">
            <a:avLst/>
          </a:prstGeom>
        </p:spPr>
      </p:pic>
      <p:pic>
        <p:nvPicPr>
          <p:cNvPr id="8" name="Picture 7" descr="principle2-pheromone.JPG"/>
          <p:cNvPicPr>
            <a:picLocks noChangeAspect="1"/>
          </p:cNvPicPr>
          <p:nvPr/>
        </p:nvPicPr>
        <p:blipFill>
          <a:blip r:embed="rId3" cstate="print"/>
          <a:stretch>
            <a:fillRect/>
          </a:stretch>
        </p:blipFill>
        <p:spPr>
          <a:xfrm>
            <a:off x="1066633" y="3068964"/>
            <a:ext cx="2505235" cy="16459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iseño predeterminado">
      <a:majorFont>
        <a:latin typeface="Arial"/>
        <a:ea typeface=""/>
        <a:cs typeface="Arial"/>
      </a:majorFont>
      <a:minorFont>
        <a:latin typeface="Arial"/>
        <a:ea typeface=""/>
        <a:cs typeface="Arial"/>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9125</TotalTime>
  <Words>3299</Words>
  <Application>Microsoft Office PowerPoint</Application>
  <PresentationFormat>On-screen Show (4:3)</PresentationFormat>
  <Paragraphs>353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Diseño predeterminado</vt:lpstr>
      <vt:lpstr>کنترل تلفیقی و اجزای آن</vt:lpstr>
      <vt:lpstr> چیست؟ آفت</vt:lpstr>
      <vt:lpstr>تاریخچه مدیریت تلفیقی آفات</vt:lpstr>
      <vt:lpstr>تعریف مدیریت تلفیقی آفات</vt:lpstr>
      <vt:lpstr>PowerPoint Presentation</vt:lpstr>
      <vt:lpstr>هدف: حداقل رساندن نهاده های خارج مزرعه به خاک و گیاه و سپس به صفر رساندن </vt:lpstr>
      <vt:lpstr>اصول هشتگانه مدیریت تلفیقی آفات</vt:lpstr>
      <vt:lpstr>اصول هشتگانه مدیریت تلفیقی آفات</vt:lpstr>
      <vt:lpstr>اصول هشتگانه مدیریت تلفیقی آفات</vt:lpstr>
      <vt:lpstr>اصول هشتگانه مدیریت تلفیقی آفات</vt:lpstr>
      <vt:lpstr>اصول هشتگانه مدیریت تلفیقی آفات</vt:lpstr>
      <vt:lpstr>PowerPoint Presentation</vt:lpstr>
      <vt:lpstr>پیش آگاهی Forecasting</vt:lpstr>
      <vt:lpstr>مدل نوین پیش آگاهی  Forecasting</vt:lpstr>
      <vt:lpstr>PowerPoint Presentation</vt:lpstr>
      <vt:lpstr>مزایای مدیریت تلفیقی آفات</vt:lpstr>
      <vt:lpstr>مدیریت تلفیقی آفات IPM</vt:lpstr>
      <vt:lpstr>روش‌های به زراعی:</vt:lpstr>
      <vt:lpstr>مبارزه مکانیکی:</vt:lpstr>
      <vt:lpstr>مبارزه فیزیکی:</vt:lpstr>
      <vt:lpstr>مبارزه فیزیولوژیک: نسل سوم آفت کش ها</vt:lpstr>
      <vt:lpstr>PowerPoint Presentation</vt:lpstr>
      <vt:lpstr>PowerPoint Presentation</vt:lpstr>
      <vt:lpstr>PowerPoint Presentation</vt:lpstr>
      <vt:lpstr>PowerPoint Presentation</vt:lpstr>
      <vt:lpstr>ذوالفقاریه وهمکاران (1389) شفيره هاي جوان و مسن کرم گلوگاه انار را تحت پرتودهي گاما قرار داد  و با نسبتهاي 1:1:0:0  تا 1:1:9:9  (نر پرتودهي شده: مادهي پرتودهي شده: نر طبيعي: مادهي طبيعي) روي ميوه هاي انار در داخل قفسها رها نمودند. نتايج حاصل نشان داد كه كاربرد دزهاي نابارور كننده ي 120 و 160 گري، روي شفيره هاي جوان 1-2 روزه و مسن 3-4 روزه و با نسبت رهاسازي 1:1:7:7 تا  1:1:9:9  در مقايسه با شاهد خسارت كرم گلوگاه روي محصول انار را كنترل نمود. </vt:lpstr>
      <vt:lpstr>PowerPoint Presentation</vt:lpstr>
      <vt:lpstr>معرفی برخی از موارد کنترل بیولوژیک</vt:lpstr>
      <vt:lpstr>معرفی دشمنان طبیعی</vt:lpstr>
      <vt:lpstr>قارچ ها:    تریکودرما،  Gliocladium spp. ، </vt:lpstr>
      <vt:lpstr> باکتری ها: باسیلوس، سودوموناس</vt:lpstr>
      <vt:lpstr>علت عدم موفقیت مبارزه بیولوژیک با عوامل بیماریزای </vt:lpstr>
      <vt:lpstr>PowerPoint Presentation</vt:lpstr>
      <vt:lpstr>PowerPoint Presentation</vt:lpstr>
      <vt:lpstr>PowerPoint Presentation</vt:lpstr>
      <vt:lpstr>PowerPoint Presentation</vt:lpstr>
      <vt:lpstr>PowerPoint Presentation</vt:lpstr>
      <vt:lpstr>نقش آموزش کشاورزان در کنترل بیولوژیک</vt:lpstr>
      <vt:lpstr>نقش آموزش کشاورزان در کنترل بیولوژیک</vt:lpstr>
      <vt:lpstr>نقش آموزش کشاورزان در کنترل بیولوژیک</vt:lpstr>
      <vt:lpstr>مدل سازی و پیش آگاهی بیماری لکه موجی سیب زمینی</vt:lpstr>
      <vt:lpstr>مبارزه شیمیایی: قارچکش های معدنی</vt:lpstr>
      <vt:lpstr>12- دور كردن جوي آبياري از طوقه خربزه همراه با چال كردن كود   مديريت در آبياري  13- جمع‌آوري و انهدام ميوه‌هاي پيشتاز (نوبر)   14- دو مرحله محلول‌پاشي با سموم مجاز پس از جمع آوری میوه های پیشتاز 15- مبارزه لکه ای با شفیره های نسل اول قبل از خروج حشرات نسل اول  16- عدم استفاده مجدد از پوشال برگشتی  17- سومین و آخرین سمپاشی بلافاصله پس از اولین برداشت با سموم کم دوام همراه با یک کنه کش کم دوام  18- چراي مزرعه بلافاصله بعد از برداشت اقتصادي محصول  19- شخم مزرعه بعد از برداشت  20- يخ‌آب ، آيش و تناوب </vt:lpstr>
      <vt:lpstr>پایان</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pc</cp:lastModifiedBy>
  <cp:revision>1017</cp:revision>
  <dcterms:created xsi:type="dcterms:W3CDTF">2010-05-23T14:28:12Z</dcterms:created>
  <dcterms:modified xsi:type="dcterms:W3CDTF">2019-12-12T07:21:37Z</dcterms:modified>
</cp:coreProperties>
</file>