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6" r:id="rId1"/>
  </p:sldMasterIdLst>
  <p:notesMasterIdLst>
    <p:notesMasterId r:id="rId16"/>
  </p:notesMasterIdLst>
  <p:sldIdLst>
    <p:sldId id="256" r:id="rId2"/>
    <p:sldId id="257" r:id="rId3"/>
    <p:sldId id="258" r:id="rId4"/>
    <p:sldId id="259" r:id="rId5"/>
    <p:sldId id="260" r:id="rId6"/>
    <p:sldId id="262" r:id="rId7"/>
    <p:sldId id="265" r:id="rId8"/>
    <p:sldId id="266" r:id="rId9"/>
    <p:sldId id="267" r:id="rId10"/>
    <p:sldId id="268" r:id="rId11"/>
    <p:sldId id="269" r:id="rId12"/>
    <p:sldId id="270" r:id="rId13"/>
    <p:sldId id="263" r:id="rId14"/>
    <p:sldId id="261" r:id="rId15"/>
  </p:sldIdLst>
  <p:sldSz cx="12192000" cy="6858000"/>
  <p:notesSz cx="6858000" cy="9144000"/>
  <p:embeddedFontLst>
    <p:embeddedFont>
      <p:font typeface="IranNastaliq" panose="02020505000000020003" pitchFamily="18" charset="0"/>
      <p:regular r:id="rId17"/>
    </p:embeddedFont>
    <p:embeddedFont>
      <p:font typeface="Gill Sans MT" panose="020B0502020104020203"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Wingdings 2" panose="05020102010507070707" pitchFamily="18" charset="2"/>
      <p:regular r:id="rId26"/>
    </p:embeddedFont>
    <p:embeddedFont>
      <p:font typeface="B Nazanin" panose="00000400000000000000" pitchFamily="2" charset="-78"/>
      <p:regular r:id="rId27"/>
      <p:bold r:id="rId28"/>
    </p:embeddedFont>
    <p:embeddedFont>
      <p:font typeface="B Titr" panose="00000700000000000000" pitchFamily="2" charset="-78"/>
      <p:bold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1C6E8-0A14-44BE-AF6C-FDF2C5FE70E8}" type="datetimeFigureOut">
              <a:rPr lang="en-US" smtClean="0"/>
              <a:t>4/15/2017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9780F-8F3C-4D98-B5C6-6338320AD806}" type="slidenum">
              <a:rPr lang="en-US" smtClean="0"/>
              <a:t>‹#›</a:t>
            </a:fld>
            <a:endParaRPr lang="en-US"/>
          </a:p>
        </p:txBody>
      </p:sp>
    </p:spTree>
    <p:extLst>
      <p:ext uri="{BB962C8B-B14F-4D97-AF65-F5344CB8AC3E}">
        <p14:creationId xmlns:p14="http://schemas.microsoft.com/office/powerpoint/2010/main" val="118940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BB23594-6EFF-41F3-9533-63A1239DEEBD}" type="datetime1">
              <a:rPr lang="en-US" smtClean="0"/>
              <a:t>4/15/2017</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97AA9CF1-E0FC-4AFD-AAC1-5007AA93AAC2}" type="slidenum">
              <a:rPr lang="en-US" smtClean="0"/>
              <a:t>‹#›</a:t>
            </a:fld>
            <a:endParaRPr lang="en-US"/>
          </a:p>
        </p:txBody>
      </p:sp>
    </p:spTree>
    <p:extLst>
      <p:ext uri="{BB962C8B-B14F-4D97-AF65-F5344CB8AC3E}">
        <p14:creationId xmlns:p14="http://schemas.microsoft.com/office/powerpoint/2010/main" val="89233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2C9E74-72D4-4EE5-9318-49FDD6B66AB8}" type="datetime1">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A9CF1-E0FC-4AFD-AAC1-5007AA93AAC2}" type="slidenum">
              <a:rPr lang="en-US" smtClean="0"/>
              <a:t>‹#›</a:t>
            </a:fld>
            <a:endParaRPr lang="en-US"/>
          </a:p>
        </p:txBody>
      </p:sp>
    </p:spTree>
    <p:extLst>
      <p:ext uri="{BB962C8B-B14F-4D97-AF65-F5344CB8AC3E}">
        <p14:creationId xmlns:p14="http://schemas.microsoft.com/office/powerpoint/2010/main" val="2868340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719310C9-9BEA-4D78-BE29-0B33C82E25FA}" type="datetime1">
              <a:rPr lang="en-US" smtClean="0"/>
              <a:t>4/15/2017</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7AA9CF1-E0FC-4AFD-AAC1-5007AA93AAC2}" type="slidenum">
              <a:rPr lang="en-US" smtClean="0"/>
              <a:t>‹#›</a:t>
            </a:fld>
            <a:endParaRPr lang="en-US"/>
          </a:p>
        </p:txBody>
      </p:sp>
    </p:spTree>
    <p:extLst>
      <p:ext uri="{BB962C8B-B14F-4D97-AF65-F5344CB8AC3E}">
        <p14:creationId xmlns:p14="http://schemas.microsoft.com/office/powerpoint/2010/main" val="133539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7082D5-DBD8-440A-852D-3DBA744AA852}" type="datetime1">
              <a:rPr lang="en-US" smtClean="0"/>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97AA9CF1-E0FC-4AFD-AAC1-5007AA93AAC2}" type="slidenum">
              <a:rPr lang="en-US" smtClean="0"/>
              <a:t>‹#›</a:t>
            </a:fld>
            <a:endParaRPr lang="en-US"/>
          </a:p>
        </p:txBody>
      </p:sp>
    </p:spTree>
    <p:extLst>
      <p:ext uri="{BB962C8B-B14F-4D97-AF65-F5344CB8AC3E}">
        <p14:creationId xmlns:p14="http://schemas.microsoft.com/office/powerpoint/2010/main" val="337939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26EAD91-EEEE-4868-AA8A-BBF3F392CF1E}" type="datetime1">
              <a:rPr lang="en-US" smtClean="0"/>
              <a:t>4/15/2017</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7AA9CF1-E0FC-4AFD-AAC1-5007AA93AAC2}" type="slidenum">
              <a:rPr lang="en-US" smtClean="0"/>
              <a:t>‹#›</a:t>
            </a:fld>
            <a:endParaRPr lang="en-US"/>
          </a:p>
        </p:txBody>
      </p:sp>
    </p:spTree>
    <p:extLst>
      <p:ext uri="{BB962C8B-B14F-4D97-AF65-F5344CB8AC3E}">
        <p14:creationId xmlns:p14="http://schemas.microsoft.com/office/powerpoint/2010/main" val="186857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F6DE1C-FA02-40F0-8D80-560A90343BB1}" type="datetime1">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A9CF1-E0FC-4AFD-AAC1-5007AA93AAC2}" type="slidenum">
              <a:rPr lang="en-US" smtClean="0"/>
              <a:t>‹#›</a:t>
            </a:fld>
            <a:endParaRPr lang="en-US"/>
          </a:p>
        </p:txBody>
      </p:sp>
    </p:spTree>
    <p:extLst>
      <p:ext uri="{BB962C8B-B14F-4D97-AF65-F5344CB8AC3E}">
        <p14:creationId xmlns:p14="http://schemas.microsoft.com/office/powerpoint/2010/main" val="3913878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AD99BE-75C1-4C27-A4F6-785E74B71A93}" type="datetime1">
              <a:rPr lang="en-US" smtClean="0"/>
              <a:t>4/15/2017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A9CF1-E0FC-4AFD-AAC1-5007AA93AAC2}" type="slidenum">
              <a:rPr lang="en-US" smtClean="0"/>
              <a:t>‹#›</a:t>
            </a:fld>
            <a:endParaRPr lang="en-US"/>
          </a:p>
        </p:txBody>
      </p:sp>
    </p:spTree>
    <p:extLst>
      <p:ext uri="{BB962C8B-B14F-4D97-AF65-F5344CB8AC3E}">
        <p14:creationId xmlns:p14="http://schemas.microsoft.com/office/powerpoint/2010/main" val="285950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328A37-4492-42D3-A1D0-C15C56399CF2}" type="datetime1">
              <a:rPr lang="en-US" smtClean="0"/>
              <a:t>4/15/2017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A9CF1-E0FC-4AFD-AAC1-5007AA93AAC2}" type="slidenum">
              <a:rPr lang="en-US" smtClean="0"/>
              <a:t>‹#›</a:t>
            </a:fld>
            <a:endParaRPr lang="en-US"/>
          </a:p>
        </p:txBody>
      </p:sp>
    </p:spTree>
    <p:extLst>
      <p:ext uri="{BB962C8B-B14F-4D97-AF65-F5344CB8AC3E}">
        <p14:creationId xmlns:p14="http://schemas.microsoft.com/office/powerpoint/2010/main" val="124990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FED4D-5BBF-4413-A81E-0418006D3FC3}" type="datetime1">
              <a:rPr lang="en-US" smtClean="0"/>
              <a:t>4/15/2017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A9CF1-E0FC-4AFD-AAC1-5007AA93AAC2}" type="slidenum">
              <a:rPr lang="en-US" smtClean="0"/>
              <a:t>‹#›</a:t>
            </a:fld>
            <a:endParaRPr lang="en-US"/>
          </a:p>
        </p:txBody>
      </p:sp>
    </p:spTree>
    <p:extLst>
      <p:ext uri="{BB962C8B-B14F-4D97-AF65-F5344CB8AC3E}">
        <p14:creationId xmlns:p14="http://schemas.microsoft.com/office/powerpoint/2010/main" val="1320055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1659956-3224-4B50-B312-D3579B57DA09}" type="datetime1">
              <a:rPr lang="en-US" smtClean="0"/>
              <a:t>4/15/2017</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7AA9CF1-E0FC-4AFD-AAC1-5007AA93AAC2}" type="slidenum">
              <a:rPr lang="en-US" smtClean="0"/>
              <a:t>‹#›</a:t>
            </a:fld>
            <a:endParaRPr lang="en-US"/>
          </a:p>
        </p:txBody>
      </p:sp>
    </p:spTree>
    <p:extLst>
      <p:ext uri="{BB962C8B-B14F-4D97-AF65-F5344CB8AC3E}">
        <p14:creationId xmlns:p14="http://schemas.microsoft.com/office/powerpoint/2010/main" val="393733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CBA7FE-7F62-453E-B1BC-EB731BEFF796}" type="datetime1">
              <a:rPr lang="en-US" smtClean="0"/>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A9CF1-E0FC-4AFD-AAC1-5007AA93AAC2}" type="slidenum">
              <a:rPr lang="en-US" smtClean="0"/>
              <a:t>‹#›</a:t>
            </a:fld>
            <a:endParaRPr lang="en-US"/>
          </a:p>
        </p:txBody>
      </p:sp>
    </p:spTree>
    <p:extLst>
      <p:ext uri="{BB962C8B-B14F-4D97-AF65-F5344CB8AC3E}">
        <p14:creationId xmlns:p14="http://schemas.microsoft.com/office/powerpoint/2010/main" val="28116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D978E22-E78D-48AD-BDF4-50B350AC81CC}" type="datetime1">
              <a:rPr lang="en-US" smtClean="0"/>
              <a:t>4/15/2017</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97AA9CF1-E0FC-4AFD-AAC1-5007AA93AAC2}"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8756170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imt.gov.ir/" TargetMode="External"/><Relationship Id="rId7" Type="http://schemas.openxmlformats.org/officeDocument/2006/relationships/hyperlink" Target="http://www.web24.ir/article/266/%D8%A7%DB%8C%D9%86%D9%85%D8%A7%D8%AF-%D9%86%D9%85%D8%A7%D8%AF-%D8%A7%D8%B9%D8%AA%D9%85%D8%A7%D8%AF-%D8%A7%D9%84%DA%A9%D8%AA%D8%B1%D9%88%D9%86%DB%8C%DA%A9-%DA%86%DB%8C%D8%B3%D8%AA.aspx" TargetMode="External"/><Relationship Id="rId2" Type="http://schemas.openxmlformats.org/officeDocument/2006/relationships/hyperlink" Target="http://www.ecommerce.gov.ir/" TargetMode="External"/><Relationship Id="rId1" Type="http://schemas.openxmlformats.org/officeDocument/2006/relationships/slideLayout" Target="../slideLayouts/slideLayout2.xml"/><Relationship Id="rId6" Type="http://schemas.openxmlformats.org/officeDocument/2006/relationships/hyperlink" Target="http://enamad.ir/Laws.aspx" TargetMode="External"/><Relationship Id="rId5" Type="http://schemas.openxmlformats.org/officeDocument/2006/relationships/hyperlink" Target="http://enamad.ir/request2.aspx" TargetMode="External"/><Relationship Id="rId4" Type="http://schemas.openxmlformats.org/officeDocument/2006/relationships/hyperlink" Target="http://enamad.ir/Forms/TRQ-005-01final.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fa.wikipedia.org/wiki/%D9%88%D8%B2%D8%A7%D8%B1%D8%AA_%D8%B5%D9%86%D8%B9%D8%AA%D8%8C_%D9%85%D8%B9%D8%AF%D9%86_%D9%88_%D8%AA%D8%AC%D8%A7%D8%B1%D8%AA_%D8%A7%DB%8C%D8%B1%D8%A7%D9%86" TargetMode="External"/><Relationship Id="rId7" Type="http://schemas.openxmlformats.org/officeDocument/2006/relationships/image" Target="../media/image2.jpeg"/><Relationship Id="rId2" Type="http://schemas.openxmlformats.org/officeDocument/2006/relationships/hyperlink" Target="https://fa.wikipedia.org/wiki/%D9%86%D9%85%D8%A7%D8%AF_%D8%A7%D8%B9%D8%AA%D9%85%D8%A7%D8%AF_%D8%A7%D9%84%DA%A9%D8%AA%D8%B1%D9%88%D9%86%DB%8C%DA%A9%DB%8C#cite_note-1" TargetMode="External"/><Relationship Id="rId1" Type="http://schemas.openxmlformats.org/officeDocument/2006/relationships/slideLayout" Target="../slideLayouts/slideLayout2.xml"/><Relationship Id="rId6" Type="http://schemas.openxmlformats.org/officeDocument/2006/relationships/hyperlink" Target="https://fa.wikipedia.org/wiki/%D9%86%D9%85%D8%A7%D8%AF_%D8%A7%D8%B9%D8%AA%D9%85%D8%A7%D8%AF_%D8%A7%D9%84%DA%A9%D8%AA%D8%B1%D9%88%D9%86%DB%8C%DA%A9%DB%8C#cite_note-3" TargetMode="External"/><Relationship Id="rId5" Type="http://schemas.openxmlformats.org/officeDocument/2006/relationships/hyperlink" Target="https://fa.wikipedia.org/w/index.php?title=Ecommerce.gov.ir&amp;action=edit&amp;redlink=1" TargetMode="External"/><Relationship Id="rId4" Type="http://schemas.openxmlformats.org/officeDocument/2006/relationships/hyperlink" Target="https://fa.wikipedia.org/wiki/%D9%86%D9%85%D8%A7%D8%AF_%D8%A7%D8%B9%D8%AA%D9%85%D8%A7%D8%AF_%D8%A7%D9%84%DA%A9%D8%AA%D8%B1%D9%88%D9%86%DB%8C%DA%A9%DB%8C#cite_note-2"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fa.wikipedia.org/wiki/%D9%86%D9%85%D8%A7%D8%AF_%D8%A7%D8%B9%D8%AA%D9%85%D8%A7%D8%AF_%D8%A7%D9%84%DA%A9%D8%AA%D8%B1%D9%88%D9%86%DB%8C%DA%A9%DB%8C#cite_note-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a.wikipedia.org/wiki/%D9%86%D9%85%D8%A7%D8%AF_%D8%A7%D8%B9%D8%AA%D9%85%D8%A7%D8%AF_%D8%A7%D9%84%DA%A9%D8%AA%D8%B1%D9%88%D9%86%DB%8C%DA%A9%DB%8C#cite_note-5" TargetMode="External"/><Relationship Id="rId2" Type="http://schemas.openxmlformats.org/officeDocument/2006/relationships/hyperlink" Target="https://fa.wikipedia.org/wiki/%D9%BE%D8%B1%D9%88%D8%A7%D9%86%D9%87_%DA%A9%D8%B3%D8%A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a.wikipedia.org/wiki/%D9%86%D9%85%D8%A7%D8%AF_%D8%A7%D8%B9%D8%AA%D9%85%D8%A7%D8%AF_%D8%A7%D9%84%DA%A9%D8%AA%D8%B1%D9%88%D9%86%DB%8C%DA%A9%DB%8C#cite_note-6" TargetMode="External"/><Relationship Id="rId2" Type="http://schemas.openxmlformats.org/officeDocument/2006/relationships/hyperlink" Target="https://fa.wikipedia.org/wiki/%D9%82%D9%88%D8%A7%D9%86%DB%8C%D9%86"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hyperlink" Target="http://sitedesign-co.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web24.ir/article/266/%D8%A2%D8%B4%D9%86%D8%A7%DB%8C%DB%8C-%D8%A8%D8%A7-%D9%86%D9%85%D8%A7%D8%AF-%D8%A7%D8%B9%D8%AA%D9%85%D8%A7%D8%AF-%D8%A7%D9%84%DA%A9%D8%AA%D8%B1%D9%88%D9%86%DB%8C%DA%A9%DB%8C.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1696" y="3735716"/>
            <a:ext cx="4726059" cy="1010324"/>
          </a:xfrm>
        </p:spPr>
        <p:txBody>
          <a:bodyPr>
            <a:noAutofit/>
          </a:bodyPr>
          <a:lstStyle/>
          <a:p>
            <a:r>
              <a:rPr lang="fa-IR" sz="8000" dirty="0" smtClean="0">
                <a:solidFill>
                  <a:schemeClr val="bg2"/>
                </a:solidFill>
                <a:latin typeface="IranNastaliq" panose="02020505000000020003" pitchFamily="18" charset="0"/>
                <a:cs typeface="IranNastaliq" panose="02020505000000020003" pitchFamily="18" charset="0"/>
              </a:rPr>
              <a:t>نماد اعتماد الکترونیکی</a:t>
            </a:r>
            <a:endParaRPr lang="en-US" sz="8000" dirty="0">
              <a:solidFill>
                <a:schemeClr val="bg2"/>
              </a:solidFill>
              <a:latin typeface="IranNastaliq" panose="02020505000000020003" pitchFamily="18" charset="0"/>
              <a:cs typeface="IranNastaliq" panose="02020505000000020003" pitchFamily="18" charset="0"/>
            </a:endParaRPr>
          </a:p>
        </p:txBody>
      </p:sp>
      <p:sp>
        <p:nvSpPr>
          <p:cNvPr id="3" name="Subtitle 2"/>
          <p:cNvSpPr>
            <a:spLocks noGrp="1"/>
          </p:cNvSpPr>
          <p:nvPr>
            <p:ph type="subTitle" idx="1"/>
          </p:nvPr>
        </p:nvSpPr>
        <p:spPr>
          <a:xfrm>
            <a:off x="9157741" y="5460700"/>
            <a:ext cx="1535242" cy="590321"/>
          </a:xfrm>
        </p:spPr>
        <p:txBody>
          <a:bodyPr>
            <a:noAutofit/>
          </a:bodyPr>
          <a:lstStyle/>
          <a:p>
            <a:r>
              <a:rPr lang="fa-IR" sz="6000" dirty="0" smtClean="0">
                <a:solidFill>
                  <a:schemeClr val="bg1"/>
                </a:solidFill>
                <a:latin typeface="IranNastaliq" panose="02020505000000020003" pitchFamily="18" charset="0"/>
                <a:cs typeface="IranNastaliq" panose="02020505000000020003" pitchFamily="18" charset="0"/>
              </a:rPr>
              <a:t>محمد محمدی</a:t>
            </a:r>
            <a:endParaRPr lang="en-US" sz="6000" dirty="0">
              <a:solidFill>
                <a:schemeClr val="bg1"/>
              </a:solidFill>
              <a:latin typeface="IranNastaliq" panose="02020505000000020003" pitchFamily="18" charset="0"/>
              <a:cs typeface="IranNastaliq" panose="02020505000000020003" pitchFamily="18" charset="0"/>
            </a:endParaRPr>
          </a:p>
        </p:txBody>
      </p:sp>
      <p:sp>
        <p:nvSpPr>
          <p:cNvPr id="6" name="Slide Number Placeholder 5"/>
          <p:cNvSpPr>
            <a:spLocks noGrp="1"/>
          </p:cNvSpPr>
          <p:nvPr>
            <p:ph type="sldNum" sz="quarter" idx="12"/>
          </p:nvPr>
        </p:nvSpPr>
        <p:spPr/>
        <p:txBody>
          <a:bodyPr/>
          <a:lstStyle/>
          <a:p>
            <a:fld id="{97AA9CF1-E0FC-4AFD-AAC1-5007AA93AAC2}" type="slidenum">
              <a:rPr lang="en-US" smtClean="0"/>
              <a:t>1</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0704" y="681881"/>
            <a:ext cx="3504405" cy="2280213"/>
          </a:xfrm>
          <a:prstGeom prst="rect">
            <a:avLst/>
          </a:prstGeom>
        </p:spPr>
      </p:pic>
    </p:spTree>
    <p:extLst>
      <p:ext uri="{BB962C8B-B14F-4D97-AF65-F5344CB8AC3E}">
        <p14:creationId xmlns:p14="http://schemas.microsoft.com/office/powerpoint/2010/main" val="146053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600" dirty="0">
                <a:cs typeface="B Titr" panose="00000700000000000000" pitchFamily="2" charset="-78"/>
              </a:rPr>
              <a:t>فهرست اقلام ممنوع اعلام شده از سوی پلیس فتا برای عرضه توسط کسب و کارهای اینترنتی</a:t>
            </a:r>
            <a:endParaRPr lang="en-US" sz="2600" dirty="0">
              <a:cs typeface="B Titr" panose="00000700000000000000" pitchFamily="2" charset="-78"/>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50981" y="2346264"/>
            <a:ext cx="2673214" cy="3792435"/>
          </a:xfrm>
        </p:spPr>
      </p:pic>
      <p:sp>
        <p:nvSpPr>
          <p:cNvPr id="5" name="Slide Number Placeholder 4"/>
          <p:cNvSpPr>
            <a:spLocks noGrp="1"/>
          </p:cNvSpPr>
          <p:nvPr>
            <p:ph type="sldNum" sz="quarter" idx="12"/>
          </p:nvPr>
        </p:nvSpPr>
        <p:spPr/>
        <p:txBody>
          <a:bodyPr/>
          <a:lstStyle/>
          <a:p>
            <a:fld id="{97AA9CF1-E0FC-4AFD-AAC1-5007AA93AAC2}" type="slidenum">
              <a:rPr lang="en-US" smtClean="0"/>
              <a:t>10</a:t>
            </a:fld>
            <a:endParaRPr lang="en-US"/>
          </a:p>
        </p:txBody>
      </p:sp>
    </p:spTree>
    <p:extLst>
      <p:ext uri="{BB962C8B-B14F-4D97-AF65-F5344CB8AC3E}">
        <p14:creationId xmlns:p14="http://schemas.microsoft.com/office/powerpoint/2010/main" val="2242362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a:cs typeface="B Titr" panose="00000700000000000000" pitchFamily="2" charset="-78"/>
              </a:rPr>
              <a:t>اقلام ممنوعه پستی </a:t>
            </a:r>
            <a:endParaRPr lang="en-US" sz="4000" dirty="0">
              <a:cs typeface="B Titr" panose="00000700000000000000" pitchFamily="2" charset="-78"/>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1870" y="4870556"/>
            <a:ext cx="5368260" cy="1743318"/>
          </a:xfrm>
        </p:spPr>
      </p:pic>
      <p:sp>
        <p:nvSpPr>
          <p:cNvPr id="5" name="Slide Number Placeholder 4"/>
          <p:cNvSpPr>
            <a:spLocks noGrp="1"/>
          </p:cNvSpPr>
          <p:nvPr>
            <p:ph type="sldNum" sz="quarter" idx="12"/>
          </p:nvPr>
        </p:nvSpPr>
        <p:spPr/>
        <p:txBody>
          <a:bodyPr/>
          <a:lstStyle/>
          <a:p>
            <a:fld id="{97AA9CF1-E0FC-4AFD-AAC1-5007AA93AAC2}" type="slidenum">
              <a:rPr lang="en-US" smtClean="0"/>
              <a:t>11</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507" y="1991049"/>
            <a:ext cx="5013301" cy="260441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540" y="1908941"/>
            <a:ext cx="4660287" cy="2768631"/>
          </a:xfrm>
          <a:prstGeom prst="rect">
            <a:avLst/>
          </a:prstGeom>
        </p:spPr>
      </p:pic>
    </p:spTree>
    <p:extLst>
      <p:ext uri="{BB962C8B-B14F-4D97-AF65-F5344CB8AC3E}">
        <p14:creationId xmlns:p14="http://schemas.microsoft.com/office/powerpoint/2010/main" val="259701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a:cs typeface="B Titr" panose="00000700000000000000" pitchFamily="2" charset="-78"/>
              </a:rPr>
              <a:t>فهرست عناوین جرایم رایانه ای</a:t>
            </a:r>
            <a:endParaRPr lang="en-US" sz="4000" dirty="0">
              <a:cs typeface="B Titr" panose="00000700000000000000" pitchFamily="2" charset="-78"/>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23697" y="2086868"/>
            <a:ext cx="2954269" cy="4234394"/>
          </a:xfrm>
        </p:spPr>
      </p:pic>
      <p:sp>
        <p:nvSpPr>
          <p:cNvPr id="5" name="Slide Number Placeholder 4"/>
          <p:cNvSpPr>
            <a:spLocks noGrp="1"/>
          </p:cNvSpPr>
          <p:nvPr>
            <p:ph type="sldNum" sz="quarter" idx="12"/>
          </p:nvPr>
        </p:nvSpPr>
        <p:spPr/>
        <p:txBody>
          <a:bodyPr/>
          <a:lstStyle/>
          <a:p>
            <a:fld id="{97AA9CF1-E0FC-4AFD-AAC1-5007AA93AAC2}" type="slidenum">
              <a:rPr lang="en-US" smtClean="0"/>
              <a:t>12</a:t>
            </a:fld>
            <a:endParaRPr lang="en-US"/>
          </a:p>
        </p:txBody>
      </p:sp>
    </p:spTree>
    <p:extLst>
      <p:ext uri="{BB962C8B-B14F-4D97-AF65-F5344CB8AC3E}">
        <p14:creationId xmlns:p14="http://schemas.microsoft.com/office/powerpoint/2010/main" val="65285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a:cs typeface="B Titr" panose="00000700000000000000" pitchFamily="2" charset="-78"/>
              </a:rPr>
              <a:t>آمار و اطلاعات </a:t>
            </a:r>
            <a:endParaRPr lang="en-US" sz="4000" dirty="0">
              <a:cs typeface="B Titr" panose="00000700000000000000" pitchFamily="2" charset="-78"/>
            </a:endParaRPr>
          </a:p>
        </p:txBody>
      </p:sp>
      <p:sp>
        <p:nvSpPr>
          <p:cNvPr id="3" name="Content Placeholder 2"/>
          <p:cNvSpPr>
            <a:spLocks noGrp="1"/>
          </p:cNvSpPr>
          <p:nvPr>
            <p:ph idx="1"/>
          </p:nvPr>
        </p:nvSpPr>
        <p:spPr>
          <a:xfrm>
            <a:off x="581192" y="2180496"/>
            <a:ext cx="11029615" cy="3775641"/>
          </a:xfrm>
        </p:spPr>
        <p:txBody>
          <a:bodyPr>
            <a:noAutofit/>
          </a:bodyPr>
          <a:lstStyle/>
          <a:p>
            <a:pPr marL="0" indent="0" algn="r" rtl="1">
              <a:buNone/>
            </a:pPr>
            <a:r>
              <a:rPr lang="fa-IR" sz="2400" dirty="0">
                <a:cs typeface="B Nazanin" panose="00000400000000000000" pitchFamily="2" charset="-78"/>
              </a:rPr>
              <a:t>درصد متقاضیان حقیقی </a:t>
            </a:r>
            <a:r>
              <a:rPr lang="fa-IR" sz="2400" dirty="0" smtClean="0">
                <a:cs typeface="B Nazanin" panose="00000400000000000000" pitchFamily="2" charset="-78"/>
              </a:rPr>
              <a:t>:</a:t>
            </a:r>
            <a:r>
              <a:rPr lang="en-US" sz="2400" dirty="0">
                <a:cs typeface="B Nazanin" panose="00000400000000000000" pitchFamily="2" charset="-78"/>
              </a:rPr>
              <a:t> % 78</a:t>
            </a:r>
            <a:endParaRPr lang="en-US" sz="2400" dirty="0" smtClean="0">
              <a:cs typeface="B Nazanin" panose="00000400000000000000" pitchFamily="2" charset="-78"/>
            </a:endParaRPr>
          </a:p>
          <a:p>
            <a:pPr marL="0" indent="0" algn="r" rtl="1">
              <a:buNone/>
            </a:pPr>
            <a:r>
              <a:rPr lang="fa-IR" sz="2400" dirty="0">
                <a:cs typeface="B Nazanin" panose="00000400000000000000" pitchFamily="2" charset="-78"/>
              </a:rPr>
              <a:t>درصد متقاضیان حقوقی </a:t>
            </a:r>
            <a:r>
              <a:rPr lang="fa-IR" sz="2400" dirty="0" smtClean="0">
                <a:cs typeface="B Nazanin" panose="00000400000000000000" pitchFamily="2" charset="-78"/>
              </a:rPr>
              <a:t>:</a:t>
            </a:r>
            <a:r>
              <a:rPr lang="en-US" sz="2400" dirty="0">
                <a:cs typeface="B Nazanin" panose="00000400000000000000" pitchFamily="2" charset="-78"/>
              </a:rPr>
              <a:t> % </a:t>
            </a:r>
            <a:r>
              <a:rPr lang="en-US" sz="2400" dirty="0" smtClean="0">
                <a:cs typeface="B Nazanin" panose="00000400000000000000" pitchFamily="2" charset="-78"/>
              </a:rPr>
              <a:t>22</a:t>
            </a:r>
            <a:endParaRPr lang="en-US" sz="2400" dirty="0">
              <a:cs typeface="B Nazanin" panose="00000400000000000000" pitchFamily="2" charset="-78"/>
            </a:endParaRPr>
          </a:p>
          <a:p>
            <a:pPr marL="0" indent="0" algn="r" rtl="1">
              <a:buNone/>
            </a:pPr>
            <a:r>
              <a:rPr lang="fa-IR" sz="2400" dirty="0">
                <a:cs typeface="B Nazanin" panose="00000400000000000000" pitchFamily="2" charset="-78"/>
              </a:rPr>
              <a:t>درصد پراکندگی جغرافیایی متقاضیان (سه استان برتر</a:t>
            </a:r>
            <a:r>
              <a:rPr lang="fa-IR" sz="2400" dirty="0" smtClean="0">
                <a:cs typeface="B Nazanin" panose="00000400000000000000" pitchFamily="2" charset="-78"/>
              </a:rPr>
              <a:t>)</a:t>
            </a:r>
            <a:r>
              <a:rPr lang="en-US" sz="2400" dirty="0" smtClean="0">
                <a:cs typeface="B Nazanin" panose="00000400000000000000" pitchFamily="2" charset="-78"/>
              </a:rPr>
              <a:t>:</a:t>
            </a:r>
          </a:p>
          <a:p>
            <a:pPr marL="0" indent="0" algn="r" rtl="1">
              <a:buNone/>
            </a:pPr>
            <a:r>
              <a:rPr lang="fa-IR" sz="2400" dirty="0">
                <a:cs typeface="B Nazanin" panose="00000400000000000000" pitchFamily="2" charset="-78"/>
              </a:rPr>
              <a:t>تهران </a:t>
            </a:r>
            <a:r>
              <a:rPr lang="fa-IR" sz="2400" dirty="0" smtClean="0">
                <a:cs typeface="B Nazanin" panose="00000400000000000000" pitchFamily="2" charset="-78"/>
              </a:rPr>
              <a:t>:</a:t>
            </a:r>
            <a:r>
              <a:rPr lang="en-US" sz="2400" dirty="0">
                <a:cs typeface="B Nazanin" panose="00000400000000000000" pitchFamily="2" charset="-78"/>
              </a:rPr>
              <a:t> % 40</a:t>
            </a:r>
            <a:endParaRPr lang="en-US" sz="2400" dirty="0" smtClean="0">
              <a:cs typeface="B Nazanin" panose="00000400000000000000" pitchFamily="2" charset="-78"/>
            </a:endParaRPr>
          </a:p>
          <a:p>
            <a:pPr marL="0" indent="0" algn="r" rtl="1">
              <a:buNone/>
            </a:pPr>
            <a:r>
              <a:rPr lang="fa-IR" sz="2400" dirty="0">
                <a:cs typeface="B Nazanin" panose="00000400000000000000" pitchFamily="2" charset="-78"/>
              </a:rPr>
              <a:t>اصفهان </a:t>
            </a:r>
            <a:r>
              <a:rPr lang="fa-IR" sz="2400" dirty="0" smtClean="0">
                <a:cs typeface="B Nazanin" panose="00000400000000000000" pitchFamily="2" charset="-78"/>
              </a:rPr>
              <a:t>:</a:t>
            </a:r>
            <a:r>
              <a:rPr lang="en-US" sz="2400" dirty="0">
                <a:cs typeface="B Nazanin" panose="00000400000000000000" pitchFamily="2" charset="-78"/>
              </a:rPr>
              <a:t> % 8</a:t>
            </a:r>
            <a:endParaRPr lang="en-US" sz="2400" dirty="0" smtClean="0">
              <a:cs typeface="B Nazanin" panose="00000400000000000000" pitchFamily="2" charset="-78"/>
            </a:endParaRPr>
          </a:p>
          <a:p>
            <a:pPr marL="0" indent="0" algn="r" rtl="1">
              <a:buNone/>
            </a:pPr>
            <a:r>
              <a:rPr lang="fa-IR" sz="2400" dirty="0">
                <a:cs typeface="B Nazanin" panose="00000400000000000000" pitchFamily="2" charset="-78"/>
              </a:rPr>
              <a:t>خراسان رضوی </a:t>
            </a:r>
            <a:r>
              <a:rPr lang="fa-IR" sz="2400" dirty="0" smtClean="0">
                <a:cs typeface="B Nazanin" panose="00000400000000000000" pitchFamily="2" charset="-78"/>
              </a:rPr>
              <a:t>:</a:t>
            </a:r>
            <a:r>
              <a:rPr lang="en-US" sz="2400" dirty="0">
                <a:cs typeface="B Nazanin" panose="00000400000000000000" pitchFamily="2" charset="-78"/>
              </a:rPr>
              <a:t> % 8</a:t>
            </a:r>
          </a:p>
        </p:txBody>
      </p:sp>
      <p:sp>
        <p:nvSpPr>
          <p:cNvPr id="5" name="Slide Number Placeholder 4"/>
          <p:cNvSpPr>
            <a:spLocks noGrp="1"/>
          </p:cNvSpPr>
          <p:nvPr>
            <p:ph type="sldNum" sz="quarter" idx="12"/>
          </p:nvPr>
        </p:nvSpPr>
        <p:spPr/>
        <p:txBody>
          <a:bodyPr/>
          <a:lstStyle/>
          <a:p>
            <a:fld id="{97AA9CF1-E0FC-4AFD-AAC1-5007AA93AAC2}" type="slidenum">
              <a:rPr lang="en-US" smtClean="0"/>
              <a:t>13</a:t>
            </a:fld>
            <a:endParaRPr lang="en-US"/>
          </a:p>
        </p:txBody>
      </p:sp>
    </p:spTree>
    <p:extLst>
      <p:ext uri="{BB962C8B-B14F-4D97-AF65-F5344CB8AC3E}">
        <p14:creationId xmlns:p14="http://schemas.microsoft.com/office/powerpoint/2010/main" val="329563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Titr" panose="00000700000000000000" pitchFamily="2" charset="-78"/>
              </a:rPr>
              <a:t>منابع</a:t>
            </a:r>
            <a:endParaRPr lang="en-US" sz="4000" dirty="0">
              <a:cs typeface="B Titr" panose="00000700000000000000" pitchFamily="2" charset="-78"/>
            </a:endParaRPr>
          </a:p>
        </p:txBody>
      </p:sp>
      <p:sp>
        <p:nvSpPr>
          <p:cNvPr id="3" name="Content Placeholder 2"/>
          <p:cNvSpPr>
            <a:spLocks noGrp="1"/>
          </p:cNvSpPr>
          <p:nvPr>
            <p:ph idx="1"/>
          </p:nvPr>
        </p:nvSpPr>
        <p:spPr>
          <a:xfrm>
            <a:off x="581192" y="2180496"/>
            <a:ext cx="11029615" cy="4140766"/>
          </a:xfrm>
        </p:spPr>
        <p:txBody>
          <a:bodyPr>
            <a:normAutofit/>
          </a:bodyPr>
          <a:lstStyle/>
          <a:p>
            <a:pPr marL="514350" indent="-514350" algn="r" rtl="1">
              <a:buFont typeface="+mj-lt"/>
              <a:buAutoNum type="arabicPeriod"/>
            </a:pPr>
            <a:r>
              <a:rPr lang="fa-IR" dirty="0" smtClean="0">
                <a:effectLst/>
                <a:cs typeface="B Nazanin" panose="00000400000000000000" pitchFamily="2" charset="-78"/>
              </a:rPr>
              <a:t> </a:t>
            </a:r>
            <a:r>
              <a:rPr lang="fa-IR" dirty="0" smtClean="0">
                <a:effectLst/>
                <a:cs typeface="B Nazanin" panose="00000400000000000000" pitchFamily="2" charset="-78"/>
                <a:hlinkClick r:id="rId2"/>
              </a:rPr>
              <a:t>http://www.ecommerce.gov.ir</a:t>
            </a:r>
            <a:endParaRPr lang="fa-IR" dirty="0" smtClean="0">
              <a:effectLst/>
              <a:cs typeface="B Nazanin" panose="00000400000000000000" pitchFamily="2" charset="-78"/>
            </a:endParaRPr>
          </a:p>
          <a:p>
            <a:pPr marL="514350" indent="-514350" algn="r" rtl="1">
              <a:buFont typeface="+mj-lt"/>
              <a:buAutoNum type="arabicPeriod"/>
            </a:pPr>
            <a:r>
              <a:rPr lang="fa-IR" dirty="0" smtClean="0">
                <a:effectLst/>
                <a:cs typeface="B Nazanin" panose="00000400000000000000" pitchFamily="2" charset="-78"/>
                <a:hlinkClick r:id="rId3"/>
              </a:rPr>
              <a:t>http://www.mimt.gov.ir</a:t>
            </a:r>
            <a:endParaRPr lang="fa-IR" dirty="0" smtClean="0">
              <a:effectLst/>
              <a:cs typeface="B Nazanin" panose="00000400000000000000" pitchFamily="2" charset="-78"/>
            </a:endParaRPr>
          </a:p>
          <a:p>
            <a:pPr marL="514350" indent="-514350" algn="r" rtl="1">
              <a:buFont typeface="+mj-lt"/>
              <a:buAutoNum type="arabicPeriod"/>
            </a:pPr>
            <a:r>
              <a:rPr lang="fa-IR" dirty="0" smtClean="0">
                <a:effectLst/>
                <a:cs typeface="B Nazanin" panose="00000400000000000000" pitchFamily="2" charset="-78"/>
              </a:rPr>
              <a:t>نشانه‌ای نمادین است که منحصراً توسط مرکز توسعه تجارت الکترونیکی صادر شده و به کسب و کارهای مجازی (کسب و کار اینترنتی و موبایل) مجاز با هدف ساماندهی، احراز هویت و صلاحیت آنها اعطا می‌گردد؛ این نماد پس از بررسی درگاه (وب‌سایت) و احراز هویت و صلاحیت مالک (حقیقی یا حقوقی) آن برای مدت یک سال صادر می‌گردد.</a:t>
            </a:r>
          </a:p>
          <a:p>
            <a:pPr marL="514350" indent="-514350" algn="r" rtl="1">
              <a:buFont typeface="+mj-lt"/>
              <a:buAutoNum type="arabicPeriod"/>
            </a:pPr>
            <a:r>
              <a:rPr lang="fa-IR" dirty="0" smtClean="0">
                <a:effectLst/>
                <a:cs typeface="B Nazanin" panose="00000400000000000000" pitchFamily="2" charset="-78"/>
                <a:hlinkClick r:id="rId4"/>
              </a:rPr>
              <a:t>http://enamad.ir/Forms/TRQ-005-01final.pdf</a:t>
            </a:r>
            <a:endParaRPr lang="fa-IR" dirty="0" smtClean="0">
              <a:effectLst/>
              <a:cs typeface="B Nazanin" panose="00000400000000000000" pitchFamily="2" charset="-78"/>
            </a:endParaRPr>
          </a:p>
          <a:p>
            <a:pPr marL="514350" indent="-514350" algn="r" rtl="1">
              <a:buFont typeface="+mj-lt"/>
              <a:buAutoNum type="arabicPeriod"/>
            </a:pPr>
            <a:r>
              <a:rPr lang="fa-IR" dirty="0" smtClean="0">
                <a:effectLst/>
                <a:cs typeface="B Nazanin" panose="00000400000000000000" pitchFamily="2" charset="-78"/>
                <a:hlinkClick r:id="rId5"/>
              </a:rPr>
              <a:t>http://enamad.ir/request2.aspx</a:t>
            </a:r>
            <a:endParaRPr lang="fa-IR" dirty="0" smtClean="0">
              <a:effectLst/>
              <a:cs typeface="B Nazanin" panose="00000400000000000000" pitchFamily="2" charset="-78"/>
            </a:endParaRPr>
          </a:p>
          <a:p>
            <a:pPr marL="514350" indent="-514350" algn="r" rtl="1">
              <a:buFont typeface="+mj-lt"/>
              <a:buAutoNum type="arabicPeriod"/>
            </a:pPr>
            <a:r>
              <a:rPr lang="fa-IR" dirty="0" smtClean="0">
                <a:effectLst/>
                <a:cs typeface="B Nazanin" panose="00000400000000000000" pitchFamily="2" charset="-78"/>
                <a:hlinkClick r:id="rId6"/>
              </a:rPr>
              <a:t>http://enamad.ir/Laws.aspx</a:t>
            </a:r>
            <a:endParaRPr lang="fa-IR" dirty="0" smtClean="0">
              <a:effectLst/>
              <a:cs typeface="B Nazanin" panose="00000400000000000000" pitchFamily="2" charset="-78"/>
            </a:endParaRPr>
          </a:p>
          <a:p>
            <a:pPr marL="514350" indent="-514350" algn="r" rtl="1">
              <a:buFont typeface="+mj-lt"/>
              <a:buAutoNum type="arabicPeriod"/>
            </a:pPr>
            <a:r>
              <a:rPr lang="en-US" sz="1100" dirty="0">
                <a:cs typeface="B Nazanin" panose="00000400000000000000" pitchFamily="2" charset="-78"/>
                <a:hlinkClick r:id="rId7"/>
              </a:rPr>
              <a:t>http://www.web24.ir/article/266/%D8%A7%DB%8C%D9%86%D9%85%D8%A7%D8%AF-%D9%86%D9%85%D8%A7%D8%AF-%D8%A7%D8%B9%D8%AA%D9%85%D8%A7%D8%AF-%D8%A7%D9%84%DA%A9%D8%AA%D8%B1%D9%88%D9%86%DB%8C%DA%A9-%</a:t>
            </a:r>
            <a:r>
              <a:rPr lang="en-US" sz="1100" dirty="0" smtClean="0">
                <a:cs typeface="B Nazanin" panose="00000400000000000000" pitchFamily="2" charset="-78"/>
                <a:hlinkClick r:id="rId7"/>
              </a:rPr>
              <a:t>DA%86%DB%8C%D8%B3%D8%AA.aspx</a:t>
            </a:r>
            <a:endParaRPr lang="fa-IR" sz="1100" dirty="0" smtClean="0">
              <a:cs typeface="B Nazanin" panose="00000400000000000000" pitchFamily="2" charset="-78"/>
            </a:endParaRPr>
          </a:p>
          <a:p>
            <a:pPr marL="514350" indent="-514350" algn="r" rtl="1">
              <a:buFont typeface="+mj-lt"/>
              <a:buAutoNum type="arabicPeriod"/>
            </a:pPr>
            <a:r>
              <a:rPr lang="en-US" sz="1100" dirty="0">
                <a:cs typeface="B Nazanin" panose="00000400000000000000" pitchFamily="2" charset="-78"/>
              </a:rPr>
              <a:t>http://sitedesign-co.com/%D9%85%D9%82%D8%A7%D9%84%D8%A7%D8%AA-%D8%B7%D8%B1%D8%A7%D8%AD%DB%8C-%D8%B3%D8%A7%DB%8C%D8%AA/%D8%B4%D8%B1%D8%A7%DB%8C%D8%B7-%DA%AF%D8%B1%D9%81%D8%AA%D9%86-e-%D9%86%D9%85%D8%A7%D8%AF-%DA%86%DB%8C%D8%B3%D8%AA</a:t>
            </a:r>
          </a:p>
        </p:txBody>
      </p:sp>
      <p:sp>
        <p:nvSpPr>
          <p:cNvPr id="5" name="Slide Number Placeholder 4"/>
          <p:cNvSpPr>
            <a:spLocks noGrp="1"/>
          </p:cNvSpPr>
          <p:nvPr>
            <p:ph type="sldNum" sz="quarter" idx="12"/>
          </p:nvPr>
        </p:nvSpPr>
        <p:spPr/>
        <p:txBody>
          <a:bodyPr/>
          <a:lstStyle/>
          <a:p>
            <a:fld id="{97AA9CF1-E0FC-4AFD-AAC1-5007AA93AAC2}" type="slidenum">
              <a:rPr lang="en-US" smtClean="0"/>
              <a:t>14</a:t>
            </a:fld>
            <a:endParaRPr lang="en-US"/>
          </a:p>
        </p:txBody>
      </p:sp>
    </p:spTree>
    <p:extLst>
      <p:ext uri="{BB962C8B-B14F-4D97-AF65-F5344CB8AC3E}">
        <p14:creationId xmlns:p14="http://schemas.microsoft.com/office/powerpoint/2010/main" val="297649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a:cs typeface="B Titr" panose="00000700000000000000" pitchFamily="2" charset="-78"/>
              </a:rPr>
              <a:t>نماد اعتماد الکترونیکی</a:t>
            </a:r>
            <a:endParaRPr lang="en-US" sz="4000" dirty="0">
              <a:cs typeface="B Titr" panose="00000700000000000000" pitchFamily="2" charset="-78"/>
            </a:endParaRPr>
          </a:p>
        </p:txBody>
      </p:sp>
      <p:sp>
        <p:nvSpPr>
          <p:cNvPr id="3" name="Content Placeholder 2"/>
          <p:cNvSpPr>
            <a:spLocks noGrp="1"/>
          </p:cNvSpPr>
          <p:nvPr>
            <p:ph idx="1"/>
          </p:nvPr>
        </p:nvSpPr>
        <p:spPr/>
        <p:txBody>
          <a:bodyPr/>
          <a:lstStyle/>
          <a:p>
            <a:pPr algn="r" rtl="1"/>
            <a:r>
              <a:rPr lang="fa-IR" sz="2800" b="1" dirty="0" smtClean="0">
                <a:solidFill>
                  <a:schemeClr val="tx1"/>
                </a:solidFill>
                <a:cs typeface="B Nazanin" panose="00000400000000000000" pitchFamily="2" charset="-78"/>
              </a:rPr>
              <a:t>نماد اعتماد الکترونیکی</a:t>
            </a:r>
            <a:r>
              <a:rPr lang="fa-IR" sz="2800" dirty="0" smtClean="0">
                <a:solidFill>
                  <a:schemeClr val="tx1"/>
                </a:solidFill>
                <a:cs typeface="B Nazanin" panose="00000400000000000000" pitchFamily="2" charset="-78"/>
              </a:rPr>
              <a:t> نشانه‌ای است که از طرف مرکزی با نام توسعه تجارت الکترونیکی</a:t>
            </a:r>
            <a:r>
              <a:rPr lang="fa-IR" sz="2800" baseline="30000" dirty="0" smtClean="0">
                <a:solidFill>
                  <a:schemeClr val="tx1"/>
                </a:solidFill>
                <a:cs typeface="B Nazanin" panose="00000400000000000000" pitchFamily="2" charset="-78"/>
                <a:hlinkClick r:id="rId2"/>
              </a:rPr>
              <a:t>[۱]</a:t>
            </a:r>
            <a:r>
              <a:rPr lang="fa-IR" sz="2800" dirty="0" smtClean="0">
                <a:solidFill>
                  <a:schemeClr val="tx1"/>
                </a:solidFill>
                <a:cs typeface="B Nazanin" panose="00000400000000000000" pitchFamily="2" charset="-78"/>
              </a:rPr>
              <a:t> که وابسته به </a:t>
            </a:r>
            <a:r>
              <a:rPr lang="fa-IR" sz="2800" dirty="0" smtClean="0">
                <a:solidFill>
                  <a:schemeClr val="tx1"/>
                </a:solidFill>
                <a:cs typeface="B Nazanin" panose="00000400000000000000" pitchFamily="2" charset="-78"/>
                <a:hlinkClick r:id="rId3" tooltip="وزارت صنعت، معدن و تجارت ایران"/>
              </a:rPr>
              <a:t>وزارت صنعت، معدن و تجارت ایران</a:t>
            </a:r>
            <a:r>
              <a:rPr lang="fa-IR" sz="2800" baseline="30000" dirty="0" smtClean="0">
                <a:solidFill>
                  <a:schemeClr val="tx1"/>
                </a:solidFill>
                <a:cs typeface="B Nazanin" panose="00000400000000000000" pitchFamily="2" charset="-78"/>
                <a:hlinkClick r:id="rId4"/>
              </a:rPr>
              <a:t>[۲]</a:t>
            </a:r>
            <a:r>
              <a:rPr lang="fa-IR" sz="2800" dirty="0" smtClean="0">
                <a:solidFill>
                  <a:schemeClr val="tx1"/>
                </a:solidFill>
                <a:cs typeface="B Nazanin" panose="00000400000000000000" pitchFamily="2" charset="-78"/>
              </a:rPr>
              <a:t> است، به عنوان تاییدیه به فروشگاه‌های اینترنتی داده می‌شود.</a:t>
            </a:r>
          </a:p>
          <a:p>
            <a:pPr algn="r" rtl="1"/>
            <a:r>
              <a:rPr lang="fa-IR" sz="2800" dirty="0" smtClean="0">
                <a:solidFill>
                  <a:schemeClr val="tx1"/>
                </a:solidFill>
                <a:cs typeface="B Nazanin" panose="00000400000000000000" pitchFamily="2" charset="-78"/>
              </a:rPr>
              <a:t>نشانه‌ای نمادین است که منحصراً توسط </a:t>
            </a:r>
            <a:r>
              <a:rPr lang="fa-IR" sz="2800" dirty="0" smtClean="0">
                <a:solidFill>
                  <a:schemeClr val="tx1"/>
                </a:solidFill>
                <a:cs typeface="B Nazanin" panose="00000400000000000000" pitchFamily="2" charset="-78"/>
                <a:hlinkClick r:id="rId5" tooltip="Ecommerce.gov.ir (صفحه وجود ندارد)"/>
              </a:rPr>
              <a:t>مرکز توسعه تجارت الکترونیکی</a:t>
            </a:r>
            <a:r>
              <a:rPr lang="fa-IR" sz="2800" dirty="0" smtClean="0">
                <a:solidFill>
                  <a:schemeClr val="tx1"/>
                </a:solidFill>
                <a:cs typeface="B Nazanin" panose="00000400000000000000" pitchFamily="2" charset="-78"/>
              </a:rPr>
              <a:t> صادر شده و به کسب و کارهای مجازی (کسب و کار اینترنتی و موبایل) مجاز با هدف ساماندهی، احراز هویت و صلاحیت آنها اعطا می‌گردد؛ این نماد پس از بررسی وبگاه (وب‌سایت) و احراز هویت و صلاحیت مالک (حقیقی یا حقوقی) آن برای مدت یک سال صادر می‌گردد.</a:t>
            </a:r>
            <a:r>
              <a:rPr lang="fa-IR" sz="2800" baseline="30000" dirty="0" smtClean="0">
                <a:solidFill>
                  <a:schemeClr val="tx1"/>
                </a:solidFill>
                <a:cs typeface="B Nazanin" panose="00000400000000000000" pitchFamily="2" charset="-78"/>
                <a:hlinkClick r:id="rId6"/>
              </a:rPr>
              <a:t>[۳]</a:t>
            </a:r>
            <a:endParaRPr lang="fa-IR" sz="2800" dirty="0" smtClean="0">
              <a:solidFill>
                <a:schemeClr val="tx1"/>
              </a:solidFill>
              <a:cs typeface="B Nazanin" panose="00000400000000000000" pitchFamily="2" charset="-78"/>
            </a:endParaRPr>
          </a:p>
          <a:p>
            <a:pPr algn="r" rtl="1"/>
            <a:endParaRPr lang="en-US"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97AA9CF1-E0FC-4AFD-AAC1-5007AA93AAC2}" type="slidenum">
              <a:rPr lang="en-US" smtClean="0"/>
              <a:t>2</a:t>
            </a:fld>
            <a:endParaRPr lang="en-US"/>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192" y="4818274"/>
            <a:ext cx="1870843" cy="1870843"/>
          </a:xfrm>
          <a:prstGeom prst="rect">
            <a:avLst/>
          </a:prstGeom>
        </p:spPr>
      </p:pic>
    </p:spTree>
    <p:extLst>
      <p:ext uri="{BB962C8B-B14F-4D97-AF65-F5344CB8AC3E}">
        <p14:creationId xmlns:p14="http://schemas.microsoft.com/office/powerpoint/2010/main" val="222838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Titr" panose="00000700000000000000" pitchFamily="2" charset="-78"/>
              </a:rPr>
              <a:t>انواع حالت‌های نماد</a:t>
            </a:r>
            <a:endParaRPr lang="en-US" sz="4000"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2800" b="1" dirty="0" smtClean="0">
                <a:cs typeface="B Nazanin" panose="00000400000000000000" pitchFamily="2" charset="-78"/>
              </a:rPr>
              <a:t>نماد دائم یک ستاره</a:t>
            </a:r>
            <a:r>
              <a:rPr lang="fa-IR" sz="2800" dirty="0" smtClean="0">
                <a:cs typeface="B Nazanin" panose="00000400000000000000" pitchFamily="2" charset="-78"/>
              </a:rPr>
              <a:t>: پس از اعطای نماد موقت فرایند بررسی فروشگاه جهت دریافت نماد دائم آغاز می‌شود. اعطای نماد دائم، مستلزم احراز مجموعه‌ای از معیارهاست.</a:t>
            </a:r>
            <a:br>
              <a:rPr lang="fa-IR" sz="2800" dirty="0" smtClean="0">
                <a:cs typeface="B Nazanin" panose="00000400000000000000" pitchFamily="2" charset="-78"/>
              </a:rPr>
            </a:br>
            <a:r>
              <a:rPr lang="fa-IR" sz="2800" b="1" dirty="0" smtClean="0">
                <a:cs typeface="B Nazanin" panose="00000400000000000000" pitchFamily="2" charset="-78"/>
              </a:rPr>
              <a:t>نماد دائم دو ستاره</a:t>
            </a:r>
            <a:r>
              <a:rPr lang="fa-IR" sz="2800" dirty="0" smtClean="0">
                <a:cs typeface="B Nazanin" panose="00000400000000000000" pitchFamily="2" charset="-78"/>
              </a:rPr>
              <a:t>: فرایند اعطای نماد دائم دو ستاره از لحاظ معیارهای ارزیابی کاملاً مطابق با نماد اعتماد تک ستاره است. تنها تفاوت الزام فروشگاه برای نصب گواهی امنیت SSL در وب سایت فروشگاه است.</a:t>
            </a:r>
            <a:br>
              <a:rPr lang="fa-IR" sz="2800" dirty="0" smtClean="0">
                <a:cs typeface="B Nazanin" panose="00000400000000000000" pitchFamily="2" charset="-78"/>
              </a:rPr>
            </a:br>
            <a:r>
              <a:rPr lang="fa-IR" sz="2800" dirty="0" smtClean="0">
                <a:cs typeface="B Nazanin" panose="00000400000000000000" pitchFamily="2" charset="-78"/>
              </a:rPr>
              <a:t>مرکز توسعه تجارت الکترونیک برای آگاهی متقاضیان دریافت نماد، شاخص‌های ارزیابی تهیه کرده است که این شاخص‌ها معیار تعیین شرایط احراز در هر کدام از انواع نماد توضیح داده شده در بالاست.</a:t>
            </a:r>
            <a:r>
              <a:rPr lang="fa-IR" sz="2800" baseline="30000" dirty="0" smtClean="0">
                <a:cs typeface="B Nazanin" panose="00000400000000000000" pitchFamily="2" charset="-78"/>
                <a:hlinkClick r:id="rId2"/>
              </a:rPr>
              <a:t>[۴]</a:t>
            </a:r>
            <a:endParaRPr lang="en-US" sz="28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97AA9CF1-E0FC-4AFD-AAC1-5007AA93AAC2}" type="slidenum">
              <a:rPr lang="en-US" smtClean="0"/>
              <a:t>3</a:t>
            </a:fld>
            <a:endParaRPr lang="en-US"/>
          </a:p>
        </p:txBody>
      </p:sp>
    </p:spTree>
    <p:extLst>
      <p:ext uri="{BB962C8B-B14F-4D97-AF65-F5344CB8AC3E}">
        <p14:creationId xmlns:p14="http://schemas.microsoft.com/office/powerpoint/2010/main" val="249836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Titr" panose="00000700000000000000" pitchFamily="2" charset="-78"/>
              </a:rPr>
              <a:t>درخواست پروانه کسب فن‌آوری رایانه</a:t>
            </a:r>
            <a:endParaRPr lang="en-US" sz="4000" dirty="0">
              <a:cs typeface="B Titr" panose="00000700000000000000" pitchFamily="2" charset="-78"/>
            </a:endParaRPr>
          </a:p>
        </p:txBody>
      </p:sp>
      <p:sp>
        <p:nvSpPr>
          <p:cNvPr id="3" name="Content Placeholder 2"/>
          <p:cNvSpPr>
            <a:spLocks noGrp="1"/>
          </p:cNvSpPr>
          <p:nvPr>
            <p:ph idx="1"/>
          </p:nvPr>
        </p:nvSpPr>
        <p:spPr/>
        <p:txBody>
          <a:bodyPr>
            <a:noAutofit/>
          </a:bodyPr>
          <a:lstStyle/>
          <a:p>
            <a:pPr algn="r" rtl="1"/>
            <a:r>
              <a:rPr lang="fa-IR" sz="2400" dirty="0" smtClean="0">
                <a:cs typeface="B Nazanin" panose="00000400000000000000" pitchFamily="2" charset="-78"/>
              </a:rPr>
              <a:t>متقاضیانی که واجد شرایط اخذ نماد اعتماد دو ستاره باشند می‌توانند همزمان با درخواست نماد اعتماد نسبت به درخواست </a:t>
            </a:r>
            <a:r>
              <a:rPr lang="fa-IR" sz="2400" dirty="0" smtClean="0">
                <a:cs typeface="B Nazanin" panose="00000400000000000000" pitchFamily="2" charset="-78"/>
                <a:hlinkClick r:id="rId2" tooltip="پروانه کسب"/>
              </a:rPr>
              <a:t>پروانه کسب</a:t>
            </a:r>
            <a:r>
              <a:rPr lang="fa-IR" sz="2400" baseline="30000" dirty="0" smtClean="0">
                <a:cs typeface="B Nazanin" panose="00000400000000000000" pitchFamily="2" charset="-78"/>
                <a:hlinkClick r:id="rId3"/>
              </a:rPr>
              <a:t>[۵]</a:t>
            </a:r>
            <a:r>
              <a:rPr lang="fa-IR" sz="2400" dirty="0" smtClean="0">
                <a:cs typeface="B Nazanin" panose="00000400000000000000" pitchFamily="2" charset="-78"/>
              </a:rPr>
              <a:t> از اتحادیه فناوران رایانه استان تهران اقدام نمایند. این اقدام در راستای اجرایی نمودن مفاد آیین‌نامه «الحاقیه آیین‌نامه اجرایی ساماندهی صدور پروانه کسب موضوع تبصره ۱ ماده ۱۲ قانون نظام صنفی به منظور ساماندهی فعالیت فروشگاه‌های مجازی» می‌باشد. برای ثبت نام از متقاضیان صدور پروانه کسب فعالیت فروشگاه الکترونیکی، اتحادیه «صنف فناوران رایانه تهران» به عنوان اتحادیه همگن جهت صدور پروانه کسب فروشگاه‌های الکترونیکی شناسایی شد و در جلسه مورخ ۹۰/۰۵/۱۱ کمیسیون نظارت تهران تعیین و طی نامه شماره ۱۱۷/۹۰/۱۸۲۲۱ مورخ ۹۰/۰۵/۱۹ ابلاغ گردید. این اتحادیه صرفاً تا زمان تشکیل اتحادیه مستقل کشوری فروشگاه‌های الکترونیکی نسبت به صدور مجوز برای فروشگاه‌های الکترونیکی مستقر در شهر تهران اقدام خواهد نمود.</a:t>
            </a:r>
            <a:endParaRPr lang="en-US"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97AA9CF1-E0FC-4AFD-AAC1-5007AA93AAC2}" type="slidenum">
              <a:rPr lang="en-US" smtClean="0"/>
              <a:t>4</a:t>
            </a:fld>
            <a:endParaRPr lang="en-US"/>
          </a:p>
        </p:txBody>
      </p:sp>
    </p:spTree>
    <p:extLst>
      <p:ext uri="{BB962C8B-B14F-4D97-AF65-F5344CB8AC3E}">
        <p14:creationId xmlns:p14="http://schemas.microsoft.com/office/powerpoint/2010/main" val="138840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Titr" panose="00000700000000000000" pitchFamily="2" charset="-78"/>
              </a:rPr>
              <a:t>قوانین و آئین‌نامه‌ها</a:t>
            </a:r>
            <a:endParaRPr lang="en-US" sz="4000" dirty="0">
              <a:cs typeface="B Titr" panose="00000700000000000000" pitchFamily="2" charset="-78"/>
            </a:endParaRPr>
          </a:p>
        </p:txBody>
      </p:sp>
      <p:sp>
        <p:nvSpPr>
          <p:cNvPr id="3" name="Content Placeholder 2"/>
          <p:cNvSpPr>
            <a:spLocks noGrp="1"/>
          </p:cNvSpPr>
          <p:nvPr>
            <p:ph idx="1"/>
          </p:nvPr>
        </p:nvSpPr>
        <p:spPr>
          <a:xfrm>
            <a:off x="581192" y="2180496"/>
            <a:ext cx="11029615" cy="899035"/>
          </a:xfrm>
        </p:spPr>
        <p:txBody>
          <a:bodyPr>
            <a:normAutofit/>
          </a:bodyPr>
          <a:lstStyle/>
          <a:p>
            <a:pPr algn="r" rtl="1"/>
            <a:r>
              <a:rPr lang="fa-IR" sz="2400" dirty="0" smtClean="0">
                <a:cs typeface="B Nazanin" panose="00000400000000000000" pitchFamily="2" charset="-78"/>
              </a:rPr>
              <a:t>آگاهی از حقوق مصرف‌کننده حق تمامی شهروندان است. با مطالعه و آگاهی از </a:t>
            </a:r>
            <a:r>
              <a:rPr lang="fa-IR" sz="2400" dirty="0" smtClean="0">
                <a:cs typeface="B Nazanin" panose="00000400000000000000" pitchFamily="2" charset="-78"/>
                <a:hlinkClick r:id="rId2" tooltip="قوانین"/>
              </a:rPr>
              <a:t>قوانین</a:t>
            </a:r>
            <a:r>
              <a:rPr lang="fa-IR" sz="2400" dirty="0" smtClean="0">
                <a:cs typeface="B Nazanin" panose="00000400000000000000" pitchFamily="2" charset="-78"/>
              </a:rPr>
              <a:t>،</a:t>
            </a:r>
            <a:r>
              <a:rPr lang="fa-IR" sz="2400" baseline="30000" dirty="0" smtClean="0">
                <a:cs typeface="B Nazanin" panose="00000400000000000000" pitchFamily="2" charset="-78"/>
                <a:hlinkClick r:id="rId3"/>
              </a:rPr>
              <a:t>[۶]</a:t>
            </a:r>
            <a:r>
              <a:rPr lang="fa-IR" sz="2400" dirty="0" smtClean="0">
                <a:cs typeface="B Nazanin" panose="00000400000000000000" pitchFamily="2" charset="-78"/>
              </a:rPr>
              <a:t> در خریدها می‌توانیم موارد قانونی را از فروشندگان مطالبه نماییم.</a:t>
            </a:r>
            <a:endParaRPr lang="en-US"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97AA9CF1-E0FC-4AFD-AAC1-5007AA93AAC2}" type="slidenum">
              <a:rPr lang="en-US" smtClean="0"/>
              <a:t>5</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58" y="2871267"/>
            <a:ext cx="4599993" cy="344999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3517" y="3814143"/>
            <a:ext cx="5759618" cy="1407381"/>
          </a:xfrm>
          <a:prstGeom prst="rect">
            <a:avLst/>
          </a:prstGeom>
        </p:spPr>
      </p:pic>
    </p:spTree>
    <p:extLst>
      <p:ext uri="{BB962C8B-B14F-4D97-AF65-F5344CB8AC3E}">
        <p14:creationId xmlns:p14="http://schemas.microsoft.com/office/powerpoint/2010/main" val="2061694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a:cs typeface="B Titr" panose="00000700000000000000" pitchFamily="2" charset="-78"/>
              </a:rPr>
              <a:t>شرایط گرفتن ای نماد چیست؟</a:t>
            </a:r>
            <a:endParaRPr lang="en-US" sz="4000" dirty="0">
              <a:cs typeface="B Titr" panose="00000700000000000000" pitchFamily="2" charset="-78"/>
            </a:endParaRPr>
          </a:p>
        </p:txBody>
      </p:sp>
      <p:sp>
        <p:nvSpPr>
          <p:cNvPr id="3" name="Content Placeholder 2"/>
          <p:cNvSpPr>
            <a:spLocks noGrp="1"/>
          </p:cNvSpPr>
          <p:nvPr>
            <p:ph idx="1"/>
          </p:nvPr>
        </p:nvSpPr>
        <p:spPr>
          <a:xfrm>
            <a:off x="581192" y="2180496"/>
            <a:ext cx="11029615" cy="4140766"/>
          </a:xfrm>
        </p:spPr>
        <p:txBody>
          <a:bodyPr>
            <a:noAutofit/>
          </a:bodyPr>
          <a:lstStyle/>
          <a:p>
            <a:pPr marL="342900" indent="-342900" algn="r" rtl="1">
              <a:buFont typeface="+mj-lt"/>
              <a:buAutoNum type="arabicPeriod"/>
            </a:pPr>
            <a:r>
              <a:rPr lang="fa-IR" sz="2400" dirty="0">
                <a:cs typeface="B Nazanin" panose="00000400000000000000" pitchFamily="2" charset="-78"/>
              </a:rPr>
              <a:t>فقط شرکت ها و وب سایت هایی که در فرایند </a:t>
            </a:r>
            <a:r>
              <a:rPr lang="fa-IR" sz="2400" b="1" dirty="0">
                <a:cs typeface="B Nazanin" panose="00000400000000000000" pitchFamily="2" charset="-78"/>
                <a:hlinkClick r:id="rId2" tooltip="طراحی سایت"/>
              </a:rPr>
              <a:t>طراحی سایت</a:t>
            </a:r>
            <a:r>
              <a:rPr lang="fa-IR" sz="2400" dirty="0">
                <a:cs typeface="B Nazanin" panose="00000400000000000000" pitchFamily="2" charset="-78"/>
              </a:rPr>
              <a:t> آنها مبحث خرید و یا خدمات و یا خدمات فروش و پس از فروش آمده است  این نماد تعلق خواهد </a:t>
            </a:r>
            <a:r>
              <a:rPr lang="fa-IR" sz="2400" dirty="0" smtClean="0">
                <a:cs typeface="B Nazanin" panose="00000400000000000000" pitchFamily="2" charset="-78"/>
              </a:rPr>
              <a:t>گرفت</a:t>
            </a:r>
            <a:r>
              <a:rPr lang="en-US" sz="2400" dirty="0" smtClean="0">
                <a:cs typeface="B Nazanin" panose="00000400000000000000" pitchFamily="2" charset="-78"/>
              </a:rPr>
              <a:t>.</a:t>
            </a:r>
            <a:endParaRPr lang="fa-IR" sz="2400" dirty="0">
              <a:cs typeface="B Nazanin" panose="00000400000000000000" pitchFamily="2" charset="-78"/>
            </a:endParaRPr>
          </a:p>
          <a:p>
            <a:pPr marL="342900" indent="-342900" algn="r" rtl="1">
              <a:buFont typeface="+mj-lt"/>
              <a:buAutoNum type="arabicPeriod"/>
            </a:pPr>
            <a:r>
              <a:rPr lang="fa-IR" sz="2400" dirty="0">
                <a:cs typeface="B Nazanin" panose="00000400000000000000" pitchFamily="2" charset="-78"/>
              </a:rPr>
              <a:t>شرکت های که دارای اعتبار قانونی می باشد و به ثبت رسیده </a:t>
            </a:r>
            <a:r>
              <a:rPr lang="fa-IR" sz="2400" dirty="0" smtClean="0">
                <a:cs typeface="B Nazanin" panose="00000400000000000000" pitchFamily="2" charset="-78"/>
              </a:rPr>
              <a:t>اند</a:t>
            </a:r>
            <a:r>
              <a:rPr lang="en-US" sz="2400" dirty="0" smtClean="0">
                <a:cs typeface="B Nazanin" panose="00000400000000000000" pitchFamily="2" charset="-78"/>
              </a:rPr>
              <a:t>.</a:t>
            </a:r>
            <a:endParaRPr lang="fa-IR" sz="2400" dirty="0">
              <a:cs typeface="B Nazanin" panose="00000400000000000000" pitchFamily="2" charset="-78"/>
            </a:endParaRPr>
          </a:p>
          <a:p>
            <a:pPr marL="342900" indent="-342900" algn="r" rtl="1">
              <a:buFont typeface="+mj-lt"/>
              <a:buAutoNum type="arabicPeriod"/>
            </a:pPr>
            <a:r>
              <a:rPr lang="fa-IR" sz="2400" dirty="0">
                <a:cs typeface="B Nazanin" panose="00000400000000000000" pitchFamily="2" charset="-78"/>
              </a:rPr>
              <a:t>حتما دامنه وب سایت باید در اختیار شرکت یا مالک شرکت باشد و مدارک آن برای دریافت ای نماد ( </a:t>
            </a:r>
            <a:r>
              <a:rPr lang="en-US" sz="2400" dirty="0">
                <a:cs typeface="B Nazanin" panose="00000400000000000000" pitchFamily="2" charset="-78"/>
              </a:rPr>
              <a:t>e </a:t>
            </a:r>
            <a:r>
              <a:rPr lang="fa-IR" sz="2400" dirty="0">
                <a:cs typeface="B Nazanin" panose="00000400000000000000" pitchFamily="2" charset="-78"/>
              </a:rPr>
              <a:t>نماد ) لازم می </a:t>
            </a:r>
            <a:r>
              <a:rPr lang="fa-IR" sz="2400" dirty="0" smtClean="0">
                <a:cs typeface="B Nazanin" panose="00000400000000000000" pitchFamily="2" charset="-78"/>
              </a:rPr>
              <a:t>باشد</a:t>
            </a:r>
            <a:r>
              <a:rPr lang="en-US" sz="2400" dirty="0" smtClean="0">
                <a:cs typeface="B Nazanin" panose="00000400000000000000" pitchFamily="2" charset="-78"/>
              </a:rPr>
              <a:t>.</a:t>
            </a:r>
            <a:endParaRPr lang="fa-IR" sz="2400" dirty="0">
              <a:cs typeface="B Nazanin" panose="00000400000000000000" pitchFamily="2" charset="-78"/>
            </a:endParaRPr>
          </a:p>
          <a:p>
            <a:pPr marL="342900" indent="-342900" algn="r" rtl="1">
              <a:buFont typeface="+mj-lt"/>
              <a:buAutoNum type="arabicPeriod"/>
            </a:pPr>
            <a:r>
              <a:rPr lang="fa-IR" sz="2400" dirty="0">
                <a:cs typeface="B Nazanin" panose="00000400000000000000" pitchFamily="2" charset="-78"/>
              </a:rPr>
              <a:t>اگر برای دریافت ای نماد ( </a:t>
            </a:r>
            <a:r>
              <a:rPr lang="en-US" sz="2400" dirty="0">
                <a:cs typeface="B Nazanin" panose="00000400000000000000" pitchFamily="2" charset="-78"/>
              </a:rPr>
              <a:t>e </a:t>
            </a:r>
            <a:r>
              <a:rPr lang="fa-IR" sz="2400" dirty="0">
                <a:cs typeface="B Nazanin" panose="00000400000000000000" pitchFamily="2" charset="-78"/>
              </a:rPr>
              <a:t>نماد ) دو ستاره اقدام می نماییم، مدارک دریافت گواهینامه </a:t>
            </a:r>
            <a:r>
              <a:rPr lang="en-US" sz="2400" dirty="0" err="1">
                <a:cs typeface="B Nazanin" panose="00000400000000000000" pitchFamily="2" charset="-78"/>
              </a:rPr>
              <a:t>ssl</a:t>
            </a:r>
            <a:r>
              <a:rPr lang="en-US" sz="2400" dirty="0">
                <a:cs typeface="B Nazanin" panose="00000400000000000000" pitchFamily="2" charset="-78"/>
              </a:rPr>
              <a:t> </a:t>
            </a:r>
            <a:r>
              <a:rPr lang="fa-IR" sz="2400" dirty="0">
                <a:cs typeface="B Nazanin" panose="00000400000000000000" pitchFamily="2" charset="-78"/>
              </a:rPr>
              <a:t>نیز جهت ارائه نیاز می </a:t>
            </a:r>
            <a:r>
              <a:rPr lang="fa-IR" sz="2400" dirty="0" smtClean="0">
                <a:cs typeface="B Nazanin" panose="00000400000000000000" pitchFamily="2" charset="-78"/>
              </a:rPr>
              <a:t>باشد</a:t>
            </a:r>
            <a:r>
              <a:rPr lang="en-US" sz="2400" dirty="0" smtClean="0">
                <a:cs typeface="B Nazanin" panose="00000400000000000000" pitchFamily="2" charset="-78"/>
              </a:rPr>
              <a:t>.</a:t>
            </a:r>
            <a:endParaRPr lang="fa-IR" sz="2400" dirty="0">
              <a:cs typeface="B Nazanin" panose="00000400000000000000" pitchFamily="2" charset="-78"/>
            </a:endParaRPr>
          </a:p>
          <a:p>
            <a:pPr marL="342900" indent="-342900" algn="r" rtl="1">
              <a:buFont typeface="+mj-lt"/>
              <a:buAutoNum type="arabicPeriod"/>
            </a:pPr>
            <a:r>
              <a:rPr lang="fa-IR" sz="2400" dirty="0">
                <a:cs typeface="B Nazanin" panose="00000400000000000000" pitchFamily="2" charset="-78"/>
              </a:rPr>
              <a:t>اگر قرار است از طریق نماینده حقوقی شرکت این مراحل انجام شود، مدارک حقوقی وکالت نماینده نیز الزامی می </a:t>
            </a:r>
            <a:r>
              <a:rPr lang="fa-IR" sz="2400" dirty="0" smtClean="0">
                <a:cs typeface="B Nazanin" panose="00000400000000000000" pitchFamily="2" charset="-78"/>
              </a:rPr>
              <a:t>باشد</a:t>
            </a:r>
            <a:r>
              <a:rPr lang="en-US" sz="2400" dirty="0" smtClean="0">
                <a:cs typeface="B Nazanin" panose="00000400000000000000" pitchFamily="2" charset="-78"/>
              </a:rPr>
              <a:t>.</a:t>
            </a:r>
            <a:endParaRPr lang="fa-IR" sz="2400" dirty="0">
              <a:cs typeface="B Nazanin" panose="00000400000000000000" pitchFamily="2" charset="-78"/>
            </a:endParaRPr>
          </a:p>
          <a:p>
            <a:pPr marL="342900" indent="-342900" algn="r" rtl="1">
              <a:buFont typeface="+mj-lt"/>
              <a:buAutoNum type="arabicPeriod"/>
            </a:pPr>
            <a:endParaRPr lang="en-US" sz="24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97AA9CF1-E0FC-4AFD-AAC1-5007AA93AAC2}" type="slidenum">
              <a:rPr lang="en-US" smtClean="0"/>
              <a:t>6</a:t>
            </a:fld>
            <a:endParaRPr lang="en-US" dirty="0"/>
          </a:p>
        </p:txBody>
      </p:sp>
    </p:spTree>
    <p:extLst>
      <p:ext uri="{BB962C8B-B14F-4D97-AF65-F5344CB8AC3E}">
        <p14:creationId xmlns:p14="http://schemas.microsoft.com/office/powerpoint/2010/main" val="163644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000" dirty="0">
                <a:cs typeface="B Titr" panose="00000700000000000000" pitchFamily="2" charset="-78"/>
              </a:rPr>
              <a:t>چگونگی ثبت درخواست نماد اعتماد الکترونیکی</a:t>
            </a:r>
            <a:endParaRPr lang="en-US" sz="4000"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2800" dirty="0">
                <a:cs typeface="B Nazanin" panose="00000400000000000000" pitchFamily="2" charset="-78"/>
              </a:rPr>
              <a:t>برای ثبت درخواست ای نماد به سایت </a:t>
            </a:r>
            <a:r>
              <a:rPr lang="en-US" sz="2800" dirty="0">
                <a:cs typeface="B Nazanin" panose="00000400000000000000" pitchFamily="2" charset="-78"/>
              </a:rPr>
              <a:t>enamad.ir </a:t>
            </a:r>
            <a:r>
              <a:rPr lang="fa-IR" sz="2800" dirty="0">
                <a:cs typeface="B Nazanin" panose="00000400000000000000" pitchFamily="2" charset="-78"/>
              </a:rPr>
              <a:t>وارد شوید و سپس آدرس دامنه سایت فروشگاهی خود را وارد نمایید و سپس فرم ثبت نام شامل اطلاعات و مدارک مرتبط با هویت مالک کسب و کار اینترنتی و  نیز اطلاعات مرتبط با وبسایت کسب و کار اینترنتی را تکمیل و تصویر مدارک مورد نیاز را بارگذاری کنید. نکته‌ای که باید برای درخواست نماد اعتماد الکترونیک بدان توجه کرد این است که باید وبسایت فروشگاهی شما فعال و در حال بهره‌برداری باشد.</a:t>
            </a:r>
            <a:endParaRPr lang="en-US" sz="2800" cap="all" dirty="0">
              <a:solidFill>
                <a:schemeClr val="bg1"/>
              </a:solidFill>
              <a:latin typeface="+mj-lt"/>
              <a:ea typeface="+mj-ea"/>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97AA9CF1-E0FC-4AFD-AAC1-5007AA93AAC2}" type="slidenum">
              <a:rPr lang="en-US" smtClean="0"/>
              <a:t>7</a:t>
            </a:fld>
            <a:endParaRPr lang="en-US"/>
          </a:p>
        </p:txBody>
      </p:sp>
    </p:spTree>
    <p:extLst>
      <p:ext uri="{BB962C8B-B14F-4D97-AF65-F5344CB8AC3E}">
        <p14:creationId xmlns:p14="http://schemas.microsoft.com/office/powerpoint/2010/main" val="109174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a:cs typeface="B Titr" panose="00000700000000000000" pitchFamily="2" charset="-78"/>
              </a:rPr>
              <a:t>ضرورت اخذ نماد اعتماد الکترونیکی</a:t>
            </a:r>
            <a:endParaRPr lang="en-US" sz="4000"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2800" dirty="0">
                <a:cs typeface="B Nazanin" panose="00000400000000000000" pitchFamily="2" charset="-78"/>
              </a:rPr>
              <a:t>داشتن </a:t>
            </a:r>
            <a:r>
              <a:rPr lang="fa-IR" sz="2800" dirty="0">
                <a:cs typeface="B Nazanin" panose="00000400000000000000" pitchFamily="2" charset="-78"/>
                <a:hlinkClick r:id="rId2"/>
              </a:rPr>
              <a:t>ای‌نماد</a:t>
            </a:r>
            <a:r>
              <a:rPr lang="fa-IR" sz="2800" dirty="0">
                <a:cs typeface="B Nazanin" panose="00000400000000000000" pitchFamily="2" charset="-78"/>
              </a:rPr>
              <a:t> از مرکز توسعه تجارت الکترونیک باعث افزایش اعتماد خریداران برای خرید از فروشگاه‌های اینترنتی می‌شود؛ البته لازمه اخذ این نماد صدور پروانه کسب برای فرشگاه‌های اینترنتی الکترونیکی می‌باشد. بنابراین به دلیل اینکه اطلاعات این فروشگاه‌ها در مراجع رسمی ثبت و نظارت می‌شود، خریداران با اطمینان بیشتر نسبت به خرید کالا با استفاده از خدمات اینترنتی اقدام می‌کنند. البته در قانون امروز جمهوری اسلامی ایران گرفتن </a:t>
            </a:r>
            <a:r>
              <a:rPr lang="en-US" sz="2800" dirty="0">
                <a:cs typeface="B Nazanin" panose="00000400000000000000" pitchFamily="2" charset="-78"/>
              </a:rPr>
              <a:t>e </a:t>
            </a:r>
            <a:r>
              <a:rPr lang="fa-IR" sz="2800" dirty="0">
                <a:cs typeface="B Nazanin" panose="00000400000000000000" pitchFamily="2" charset="-78"/>
              </a:rPr>
              <a:t>نماد الزامی نشده، اما در آینده‌ای نزدیک برای یکپارچه شدن نظارت بر وبسایت‌ها برای تمامی وبسایتهای فعال در زمینه تجارت الکترونیک دریافت ای‌نماد الزامی خواهد شد.</a:t>
            </a:r>
            <a:endParaRPr lang="en-US" sz="28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97AA9CF1-E0FC-4AFD-AAC1-5007AA93AAC2}" type="slidenum">
              <a:rPr lang="en-US" smtClean="0"/>
              <a:t>8</a:t>
            </a:fld>
            <a:endParaRPr lang="en-US"/>
          </a:p>
        </p:txBody>
      </p:sp>
    </p:spTree>
    <p:extLst>
      <p:ext uri="{BB962C8B-B14F-4D97-AF65-F5344CB8AC3E}">
        <p14:creationId xmlns:p14="http://schemas.microsoft.com/office/powerpoint/2010/main" val="56156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a:cs typeface="B Titr" panose="00000700000000000000" pitchFamily="2" charset="-78"/>
              </a:rPr>
              <a:t>مزایای نماد اعتماد الکترونیکی در فروشگاه‌های اینترنتی </a:t>
            </a:r>
            <a:endParaRPr lang="en-US" sz="4000" dirty="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r" rtl="1">
              <a:buNone/>
            </a:pPr>
            <a:r>
              <a:rPr lang="fa-IR" sz="2800" dirty="0">
                <a:cs typeface="B Nazanin" panose="00000400000000000000" pitchFamily="2" charset="-78"/>
              </a:rPr>
              <a:t>•    با اعطای ای‌نماد وبسایت شما معتبر و رسمی می‌شود</a:t>
            </a:r>
            <a:br>
              <a:rPr lang="fa-IR" sz="2800" dirty="0">
                <a:cs typeface="B Nazanin" panose="00000400000000000000" pitchFamily="2" charset="-78"/>
              </a:rPr>
            </a:br>
            <a:r>
              <a:rPr lang="fa-IR" sz="2800" dirty="0">
                <a:cs typeface="B Nazanin" panose="00000400000000000000" pitchFamily="2" charset="-78"/>
              </a:rPr>
              <a:t>•    می‌توان برای سایت فروشگاهی خود درگاه بانکی دریافت کرد</a:t>
            </a:r>
            <a:br>
              <a:rPr lang="fa-IR" sz="2800" dirty="0">
                <a:cs typeface="B Nazanin" panose="00000400000000000000" pitchFamily="2" charset="-78"/>
              </a:rPr>
            </a:br>
            <a:r>
              <a:rPr lang="fa-IR" sz="2800" dirty="0">
                <a:cs typeface="B Nazanin" panose="00000400000000000000" pitchFamily="2" charset="-78"/>
              </a:rPr>
              <a:t>•    باعث ایجاد اعتماد و اطمینان خریداران از لحاظ رسمی بودن وبسایت می‌شود</a:t>
            </a:r>
            <a:br>
              <a:rPr lang="fa-IR" sz="2800" dirty="0">
                <a:cs typeface="B Nazanin" panose="00000400000000000000" pitchFamily="2" charset="-78"/>
              </a:rPr>
            </a:br>
            <a:r>
              <a:rPr lang="fa-IR" sz="2800" dirty="0">
                <a:cs typeface="B Nazanin" panose="00000400000000000000" pitchFamily="2" charset="-78"/>
              </a:rPr>
              <a:t>•    باعث رعایت قوانین توسط مشتریان در انجام خریدهای اینترنتی می‌شود</a:t>
            </a:r>
            <a:br>
              <a:rPr lang="fa-IR" sz="2800" dirty="0">
                <a:cs typeface="B Nazanin" panose="00000400000000000000" pitchFamily="2" charset="-78"/>
              </a:rPr>
            </a:br>
            <a:r>
              <a:rPr lang="fa-IR" sz="2800" dirty="0">
                <a:cs typeface="B Nazanin" panose="00000400000000000000" pitchFamily="2" charset="-78"/>
              </a:rPr>
              <a:t>•    افزایش میزان امنیت خرید و افزایش امنیت مبادلات کالا</a:t>
            </a:r>
            <a:br>
              <a:rPr lang="fa-IR" sz="2800" dirty="0">
                <a:cs typeface="B Nazanin" panose="00000400000000000000" pitchFamily="2" charset="-78"/>
              </a:rPr>
            </a:br>
            <a:r>
              <a:rPr lang="fa-IR" sz="2800" dirty="0">
                <a:cs typeface="B Nazanin" panose="00000400000000000000" pitchFamily="2" charset="-78"/>
              </a:rPr>
              <a:t>•    می‌توان با اداره پست قرارداد بست و سیستم تحویل در محل داشته باشید</a:t>
            </a:r>
            <a:br>
              <a:rPr lang="fa-IR" sz="2800" dirty="0">
                <a:cs typeface="B Nazanin" panose="00000400000000000000" pitchFamily="2" charset="-78"/>
              </a:rPr>
            </a:br>
            <a:r>
              <a:rPr lang="fa-IR" sz="2800" dirty="0">
                <a:cs typeface="B Nazanin" panose="00000400000000000000" pitchFamily="2" charset="-78"/>
              </a:rPr>
              <a:t>•    محفوظ ماندن حریم شخصی کاربران و همچنین خود شرکت و اطلاعات شخصی و مهم مانند پسوردها</a:t>
            </a:r>
            <a:endParaRPr lang="en-US" sz="2800" dirty="0">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97AA9CF1-E0FC-4AFD-AAC1-5007AA93AAC2}" type="slidenum">
              <a:rPr lang="en-US" smtClean="0"/>
              <a:t>9</a:t>
            </a:fld>
            <a:endParaRPr lang="en-US"/>
          </a:p>
        </p:txBody>
      </p:sp>
    </p:spTree>
    <p:extLst>
      <p:ext uri="{BB962C8B-B14F-4D97-AF65-F5344CB8AC3E}">
        <p14:creationId xmlns:p14="http://schemas.microsoft.com/office/powerpoint/2010/main" val="21407710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228</TotalTime>
  <Words>705</Words>
  <Application>Microsoft Office PowerPoint</Application>
  <PresentationFormat>Widescreen</PresentationFormat>
  <Paragraphs>56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IranNastaliq</vt:lpstr>
      <vt:lpstr>Gill Sans MT</vt:lpstr>
      <vt:lpstr>Calibri</vt:lpstr>
      <vt:lpstr>Wingdings 2</vt:lpstr>
      <vt:lpstr>B Nazanin</vt:lpstr>
      <vt:lpstr>B Titr</vt:lpstr>
      <vt:lpstr>Dividend</vt:lpstr>
      <vt:lpstr>نماد اعتماد الکترونیکی</vt:lpstr>
      <vt:lpstr>نماد اعتماد الکترونیکی</vt:lpstr>
      <vt:lpstr>انواع حالت‌های نماد</vt:lpstr>
      <vt:lpstr>درخواست پروانه کسب فن‌آوری رایانه</vt:lpstr>
      <vt:lpstr>قوانین و آئین‌نامه‌ها</vt:lpstr>
      <vt:lpstr>شرایط گرفتن ای نماد چیست؟</vt:lpstr>
      <vt:lpstr>چگونگی ثبت درخواست نماد اعتماد الکترونیکی</vt:lpstr>
      <vt:lpstr>ضرورت اخذ نماد اعتماد الکترونیکی</vt:lpstr>
      <vt:lpstr>مزایای نماد اعتماد الکترونیکی در فروشگاه‌های اینترنتی </vt:lpstr>
      <vt:lpstr>فهرست اقلام ممنوع اعلام شده از سوی پلیس فتا برای عرضه توسط کسب و کارهای اینترنتی</vt:lpstr>
      <vt:lpstr>اقلام ممنوعه پستی </vt:lpstr>
      <vt:lpstr>فهرست عناوین جرایم رایانه ای</vt:lpstr>
      <vt:lpstr>آمار و اطلاعات </vt:lpstr>
      <vt:lpstr>منابع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نماد اعتماد الکترونیکی</dc:title>
  <dc:creator>PC</dc:creator>
  <cp:lastModifiedBy>PC</cp:lastModifiedBy>
  <cp:revision>15</cp:revision>
  <dcterms:created xsi:type="dcterms:W3CDTF">2017-04-15T06:27:21Z</dcterms:created>
  <dcterms:modified xsi:type="dcterms:W3CDTF">2017-04-15T19:03:59Z</dcterms:modified>
</cp:coreProperties>
</file>