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122"/>
    </p:embeddedFont>
    <p:embeddedFont>
      <p:font typeface="B Nazanin" panose="00000400000000000000" pitchFamily="2" charset="-78"/>
      <p:regular r:id="rId123"/>
      <p:bold r:id="rId124"/>
    </p:embeddedFont>
    <p:embeddedFont>
      <p:font typeface="Constantia" panose="02030602050306030303" pitchFamily="18" charset="0"/>
      <p:regular r:id="rId125"/>
      <p:bold r:id="rId126"/>
      <p:italic r:id="rId127"/>
      <p:boldItalic r:id="rId128"/>
    </p:embeddedFont>
    <p:embeddedFont>
      <p:font typeface="Cambria Math" panose="02040503050406030204" pitchFamily="18" charset="0"/>
      <p:regular r:id="rId129"/>
    </p:embeddedFont>
    <p:embeddedFont>
      <p:font typeface="Calibri" panose="020F0502020204030204" pitchFamily="34" charset="0"/>
      <p:regular r:id="rId130"/>
      <p:bold r:id="rId131"/>
      <p:italic r:id="rId132"/>
      <p:boldItalic r:id="rId133"/>
    </p:embeddedFont>
    <p:embeddedFont>
      <p:font typeface="Traditional Arabic" panose="02020603050405020304" pitchFamily="18" charset="-78"/>
      <p:regular r:id="rId134"/>
      <p:bold r:id="rId135"/>
    </p:embeddedFont>
    <p:embeddedFont>
      <p:font typeface="Verdana" panose="020B0604030504040204" pitchFamily="34" charset="0"/>
      <p:regular r:id="rId136"/>
      <p:bold r:id="rId137"/>
      <p:italic r:id="rId138"/>
      <p:boldItalic r:id="rId1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2.fntdata"/><Relationship Id="rId138" Type="http://schemas.openxmlformats.org/officeDocument/2006/relationships/font" Target="fonts/font17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13.fntdata"/><Relationship Id="rId13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13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11.fntdata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130" Type="http://schemas.openxmlformats.org/officeDocument/2006/relationships/font" Target="fonts/font9.fntdata"/><Relationship Id="rId135" Type="http://schemas.openxmlformats.org/officeDocument/2006/relationships/font" Target="fonts/font14.fntdata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font" Target="fonts/font4.fntdata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0.fntdata"/><Relationship Id="rId136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C007D-149A-43DF-826E-AFF7CE53B7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AD49F97-4CD9-4454-A054-ADA8B7C54D8F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روی کاغذ</a:t>
          </a:r>
          <a:endParaRPr lang="en-US" dirty="0">
            <a:cs typeface="B Nazanin" panose="00000400000000000000" pitchFamily="2" charset="-78"/>
          </a:endParaRPr>
        </a:p>
      </dgm:t>
    </dgm:pt>
    <dgm:pt modelId="{494C68DE-DFEB-4912-BA3A-E4F6A7F614AF}" type="parTrans" cxnId="{8EAFD4E3-31A4-41E6-A420-DCA2DEE3A3E9}">
      <dgm:prSet/>
      <dgm:spPr/>
      <dgm:t>
        <a:bodyPr/>
        <a:lstStyle/>
        <a:p>
          <a:endParaRPr lang="en-US"/>
        </a:p>
      </dgm:t>
    </dgm:pt>
    <dgm:pt modelId="{F620B71B-B51D-4BE0-8A99-ABD6F6E55C81}" type="sibTrans" cxnId="{8EAFD4E3-31A4-41E6-A420-DCA2DEE3A3E9}">
      <dgm:prSet/>
      <dgm:spPr/>
      <dgm:t>
        <a:bodyPr/>
        <a:lstStyle/>
        <a:p>
          <a:endParaRPr lang="en-US"/>
        </a:p>
      </dgm:t>
    </dgm:pt>
    <dgm:pt modelId="{69FE8BFA-5FFB-44AA-8650-B590F3FF06FC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درعمل</a:t>
          </a:r>
          <a:endParaRPr lang="en-US" dirty="0">
            <a:cs typeface="B Nazanin" panose="00000400000000000000" pitchFamily="2" charset="-78"/>
          </a:endParaRPr>
        </a:p>
      </dgm:t>
    </dgm:pt>
    <dgm:pt modelId="{B9FF01A2-FD20-4D51-9A3E-CCB536118970}" type="parTrans" cxnId="{9CC70F61-A130-46AC-881F-0F28A7CE30B7}">
      <dgm:prSet/>
      <dgm:spPr/>
      <dgm:t>
        <a:bodyPr/>
        <a:lstStyle/>
        <a:p>
          <a:endParaRPr lang="en-US"/>
        </a:p>
      </dgm:t>
    </dgm:pt>
    <dgm:pt modelId="{68C61981-0061-49A2-9230-56BB0F2C79BC}" type="sibTrans" cxnId="{9CC70F61-A130-46AC-881F-0F28A7CE30B7}">
      <dgm:prSet/>
      <dgm:spPr/>
      <dgm:t>
        <a:bodyPr/>
        <a:lstStyle/>
        <a:p>
          <a:endParaRPr lang="en-US"/>
        </a:p>
      </dgm:t>
    </dgm:pt>
    <dgm:pt modelId="{D96EF7C4-C1C6-4EDB-AF0F-EAEE88C656C8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تجربه</a:t>
          </a:r>
          <a:r>
            <a:rPr lang="fa-IR" dirty="0" smtClean="0"/>
            <a:t> </a:t>
          </a:r>
          <a:r>
            <a:rPr lang="fa-IR" dirty="0" smtClean="0">
              <a:cs typeface="B Nazanin" panose="00000400000000000000" pitchFamily="2" charset="-78"/>
            </a:rPr>
            <a:t>شده</a:t>
          </a:r>
          <a:endParaRPr lang="en-US" dirty="0">
            <a:cs typeface="B Nazanin" panose="00000400000000000000" pitchFamily="2" charset="-78"/>
          </a:endParaRPr>
        </a:p>
      </dgm:t>
    </dgm:pt>
    <dgm:pt modelId="{377E1FC1-6A67-4DCA-AF6E-832AC63C96EC}" type="parTrans" cxnId="{0819E4FD-F465-458D-8699-56CD81291596}">
      <dgm:prSet/>
      <dgm:spPr/>
      <dgm:t>
        <a:bodyPr/>
        <a:lstStyle/>
        <a:p>
          <a:endParaRPr lang="en-US"/>
        </a:p>
      </dgm:t>
    </dgm:pt>
    <dgm:pt modelId="{52ADCA2E-B0B5-48D7-97A3-1FEDD187EFB3}" type="sibTrans" cxnId="{0819E4FD-F465-458D-8699-56CD81291596}">
      <dgm:prSet/>
      <dgm:spPr/>
      <dgm:t>
        <a:bodyPr/>
        <a:lstStyle/>
        <a:p>
          <a:endParaRPr lang="en-US"/>
        </a:p>
      </dgm:t>
    </dgm:pt>
    <dgm:pt modelId="{99E0740C-3C08-49CB-A91D-A8DE38FE1BC4}" type="pres">
      <dgm:prSet presAssocID="{C8FC007D-149A-43DF-826E-AFF7CE53B760}" presName="compositeShape" presStyleCnt="0">
        <dgm:presLayoutVars>
          <dgm:chMax val="7"/>
          <dgm:dir/>
          <dgm:resizeHandles val="exact"/>
        </dgm:presLayoutVars>
      </dgm:prSet>
      <dgm:spPr/>
    </dgm:pt>
    <dgm:pt modelId="{D5AAE71B-2393-4803-8B3C-7B49F379ACFE}" type="pres">
      <dgm:prSet presAssocID="{3AD49F97-4CD9-4454-A054-ADA8B7C54D8F}" presName="circ1" presStyleLbl="vennNode1" presStyleIdx="0" presStyleCnt="3" custScaleX="120279" custScaleY="116932" custLinFactNeighborX="-45201" custLinFactNeighborY="-1137"/>
      <dgm:spPr/>
      <dgm:t>
        <a:bodyPr/>
        <a:lstStyle/>
        <a:p>
          <a:endParaRPr lang="en-US"/>
        </a:p>
      </dgm:t>
    </dgm:pt>
    <dgm:pt modelId="{58FB75F9-2CE1-4625-8221-882E8E4FF696}" type="pres">
      <dgm:prSet presAssocID="{3AD49F97-4CD9-4454-A054-ADA8B7C54D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C7C6-A842-4FCF-8E72-E44BA0CAB715}" type="pres">
      <dgm:prSet presAssocID="{69FE8BFA-5FFB-44AA-8650-B590F3FF06FC}" presName="circ2" presStyleLbl="vennNode1" presStyleIdx="1" presStyleCnt="3" custScaleX="126647" custScaleY="108594" custLinFactNeighborX="-45492" custLinFactNeighborY="-13458"/>
      <dgm:spPr/>
      <dgm:t>
        <a:bodyPr/>
        <a:lstStyle/>
        <a:p>
          <a:endParaRPr lang="en-US"/>
        </a:p>
      </dgm:t>
    </dgm:pt>
    <dgm:pt modelId="{65F4039C-EE6A-477E-8EEE-DD16A6095FDC}" type="pres">
      <dgm:prSet presAssocID="{69FE8BFA-5FFB-44AA-8650-B590F3FF06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F76DE-6FA8-418F-9E8D-B703A59D5F4D}" type="pres">
      <dgm:prSet presAssocID="{D96EF7C4-C1C6-4EDB-AF0F-EAEE88C656C8}" presName="circ3" presStyleLbl="vennNode1" presStyleIdx="2" presStyleCnt="3" custScaleX="113227" custScaleY="103584" custLinFactNeighborX="-46076" custLinFactNeighborY="-10528"/>
      <dgm:spPr/>
      <dgm:t>
        <a:bodyPr/>
        <a:lstStyle/>
        <a:p>
          <a:endParaRPr lang="en-US"/>
        </a:p>
      </dgm:t>
    </dgm:pt>
    <dgm:pt modelId="{E82F483C-61D1-49DA-9D05-F71B91559110}" type="pres">
      <dgm:prSet presAssocID="{D96EF7C4-C1C6-4EDB-AF0F-EAEE88C656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88E8EF-52F6-4D2C-A395-BBDBA9F1ECFC}" type="presOf" srcId="{D96EF7C4-C1C6-4EDB-AF0F-EAEE88C656C8}" destId="{E82F483C-61D1-49DA-9D05-F71B91559110}" srcOrd="1" destOrd="0" presId="urn:microsoft.com/office/officeart/2005/8/layout/venn1"/>
    <dgm:cxn modelId="{9CC70F61-A130-46AC-881F-0F28A7CE30B7}" srcId="{C8FC007D-149A-43DF-826E-AFF7CE53B760}" destId="{69FE8BFA-5FFB-44AA-8650-B590F3FF06FC}" srcOrd="1" destOrd="0" parTransId="{B9FF01A2-FD20-4D51-9A3E-CCB536118970}" sibTransId="{68C61981-0061-49A2-9230-56BB0F2C79BC}"/>
    <dgm:cxn modelId="{0819E4FD-F465-458D-8699-56CD81291596}" srcId="{C8FC007D-149A-43DF-826E-AFF7CE53B760}" destId="{D96EF7C4-C1C6-4EDB-AF0F-EAEE88C656C8}" srcOrd="2" destOrd="0" parTransId="{377E1FC1-6A67-4DCA-AF6E-832AC63C96EC}" sibTransId="{52ADCA2E-B0B5-48D7-97A3-1FEDD187EFB3}"/>
    <dgm:cxn modelId="{01199529-D4BA-4914-BC13-93BBF493053D}" type="presOf" srcId="{D96EF7C4-C1C6-4EDB-AF0F-EAEE88C656C8}" destId="{8EBF76DE-6FA8-418F-9E8D-B703A59D5F4D}" srcOrd="0" destOrd="0" presId="urn:microsoft.com/office/officeart/2005/8/layout/venn1"/>
    <dgm:cxn modelId="{7AD21087-70D5-4D70-9280-9BCDEF84CFBC}" type="presOf" srcId="{3AD49F97-4CD9-4454-A054-ADA8B7C54D8F}" destId="{58FB75F9-2CE1-4625-8221-882E8E4FF696}" srcOrd="1" destOrd="0" presId="urn:microsoft.com/office/officeart/2005/8/layout/venn1"/>
    <dgm:cxn modelId="{8EAFD4E3-31A4-41E6-A420-DCA2DEE3A3E9}" srcId="{C8FC007D-149A-43DF-826E-AFF7CE53B760}" destId="{3AD49F97-4CD9-4454-A054-ADA8B7C54D8F}" srcOrd="0" destOrd="0" parTransId="{494C68DE-DFEB-4912-BA3A-E4F6A7F614AF}" sibTransId="{F620B71B-B51D-4BE0-8A99-ABD6F6E55C81}"/>
    <dgm:cxn modelId="{E2138B8A-AAA0-4F48-AAA4-4B587E9AFD2A}" type="presOf" srcId="{3AD49F97-4CD9-4454-A054-ADA8B7C54D8F}" destId="{D5AAE71B-2393-4803-8B3C-7B49F379ACFE}" srcOrd="0" destOrd="0" presId="urn:microsoft.com/office/officeart/2005/8/layout/venn1"/>
    <dgm:cxn modelId="{BDC93C75-F346-40F2-9AC9-EEBE0751A5DD}" type="presOf" srcId="{69FE8BFA-5FFB-44AA-8650-B590F3FF06FC}" destId="{65F4039C-EE6A-477E-8EEE-DD16A6095FDC}" srcOrd="1" destOrd="0" presId="urn:microsoft.com/office/officeart/2005/8/layout/venn1"/>
    <dgm:cxn modelId="{C827AF13-0965-4933-BB32-D588493A7F3B}" type="presOf" srcId="{C8FC007D-149A-43DF-826E-AFF7CE53B760}" destId="{99E0740C-3C08-49CB-A91D-A8DE38FE1BC4}" srcOrd="0" destOrd="0" presId="urn:microsoft.com/office/officeart/2005/8/layout/venn1"/>
    <dgm:cxn modelId="{7992EB1A-7AEA-4ACA-A0BB-C7635D1EA690}" type="presOf" srcId="{69FE8BFA-5FFB-44AA-8650-B590F3FF06FC}" destId="{4B9FC7C6-A842-4FCF-8E72-E44BA0CAB715}" srcOrd="0" destOrd="0" presId="urn:microsoft.com/office/officeart/2005/8/layout/venn1"/>
    <dgm:cxn modelId="{1C0A88FE-123A-4BFB-A535-86729BFDD2F5}" type="presParOf" srcId="{99E0740C-3C08-49CB-A91D-A8DE38FE1BC4}" destId="{D5AAE71B-2393-4803-8B3C-7B49F379ACFE}" srcOrd="0" destOrd="0" presId="urn:microsoft.com/office/officeart/2005/8/layout/venn1"/>
    <dgm:cxn modelId="{E448E013-5B10-435F-8E27-A33306AA4401}" type="presParOf" srcId="{99E0740C-3C08-49CB-A91D-A8DE38FE1BC4}" destId="{58FB75F9-2CE1-4625-8221-882E8E4FF696}" srcOrd="1" destOrd="0" presId="urn:microsoft.com/office/officeart/2005/8/layout/venn1"/>
    <dgm:cxn modelId="{B96575AD-7BF7-41A3-BC24-529576D65BF8}" type="presParOf" srcId="{99E0740C-3C08-49CB-A91D-A8DE38FE1BC4}" destId="{4B9FC7C6-A842-4FCF-8E72-E44BA0CAB715}" srcOrd="2" destOrd="0" presId="urn:microsoft.com/office/officeart/2005/8/layout/venn1"/>
    <dgm:cxn modelId="{177B68EC-55DB-4B83-8B36-AEE403C82B6F}" type="presParOf" srcId="{99E0740C-3C08-49CB-A91D-A8DE38FE1BC4}" destId="{65F4039C-EE6A-477E-8EEE-DD16A6095FDC}" srcOrd="3" destOrd="0" presId="urn:microsoft.com/office/officeart/2005/8/layout/venn1"/>
    <dgm:cxn modelId="{F0E7A966-08FE-46E2-A6F1-4B6E55455096}" type="presParOf" srcId="{99E0740C-3C08-49CB-A91D-A8DE38FE1BC4}" destId="{8EBF76DE-6FA8-418F-9E8D-B703A59D5F4D}" srcOrd="4" destOrd="0" presId="urn:microsoft.com/office/officeart/2005/8/layout/venn1"/>
    <dgm:cxn modelId="{AEEA541E-6097-476F-BA21-BF95B738682A}" type="presParOf" srcId="{99E0740C-3C08-49CB-A91D-A8DE38FE1BC4}" destId="{E82F483C-61D1-49DA-9D05-F71B9155911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AE71B-2393-4803-8B3C-7B49F379ACFE}">
      <dsp:nvSpPr>
        <dsp:cNvPr id="0" name=""/>
        <dsp:cNvSpPr/>
      </dsp:nvSpPr>
      <dsp:spPr>
        <a:xfrm>
          <a:off x="381002" y="-60263"/>
          <a:ext cx="1686407" cy="1639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روی کاغذ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605856" y="226645"/>
        <a:ext cx="1236699" cy="737766"/>
      </dsp:txXfrm>
    </dsp:sp>
    <dsp:sp modelId="{4B9FC7C6-A842-4FCF-8E72-E44BA0CAB715}">
      <dsp:nvSpPr>
        <dsp:cNvPr id="0" name=""/>
        <dsp:cNvSpPr/>
      </dsp:nvSpPr>
      <dsp:spPr>
        <a:xfrm>
          <a:off x="838197" y="685797"/>
          <a:ext cx="1775692" cy="15225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درعمل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381262" y="1079128"/>
        <a:ext cx="1065415" cy="837416"/>
      </dsp:txXfrm>
    </dsp:sp>
    <dsp:sp modelId="{8EBF76DE-6FA8-418F-9E8D-B703A59D5F4D}">
      <dsp:nvSpPr>
        <dsp:cNvPr id="0" name=""/>
        <dsp:cNvSpPr/>
      </dsp:nvSpPr>
      <dsp:spPr>
        <a:xfrm>
          <a:off x="0" y="762000"/>
          <a:ext cx="1587533" cy="14523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تجربه</a:t>
          </a:r>
          <a:r>
            <a:rPr lang="fa-IR" sz="2300" kern="1200" dirty="0" smtClean="0"/>
            <a:t> </a:t>
          </a:r>
          <a:r>
            <a:rPr lang="fa-IR" sz="2300" kern="1200" dirty="0" smtClean="0">
              <a:cs typeface="B Nazanin" panose="00000400000000000000" pitchFamily="2" charset="-78"/>
            </a:rPr>
            <a:t>شده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49492" y="1137185"/>
        <a:ext cx="952519" cy="79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473845-CF01-422C-99B9-E6F986F1041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F81C50-F1A6-4C1E-ACD4-779CCB63E76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تـغــیـیـر بـرنــامـه درسـی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نوآوری</a:t>
            </a: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اصلاح</a:t>
            </a: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جنبش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91789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برنامه درسی ضد معلم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446342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زمانی مناسب است که: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الف. هدفها کاملاً روشن و مورد توافق باشند.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ب. برنامه درسی جدید به خوبی تدوین شده باشد.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ج. تغییرات در مقیاس محدود اجرا شود.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محاسن: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الف. روشن بودن و صراحت      ب. دقیق تر بودن  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ج. سهولت سنجش و ارزشیابی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ایراد: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امکان طرد به دلیل پیش ساخته و سو دار بودن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54632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950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برنامه درسی سازگارانه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47800"/>
            <a:ext cx="7848600" cy="4463422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زمانی مناسب است که: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الف. اهداف متمایز باشند و توافق کلی در مورد آنها وجود نداشته باشد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ب. برنامه درسی جدید ناقص باشد 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ج. تغییرات در سطح وسیع صورت گرفته باشد.</a:t>
            </a:r>
            <a:endParaRPr lang="fa-IR" sz="2800" dirty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محاسن: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الف. امکان اعمال علایق و انتخابهای فردی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ب. تناسب بیشتر با موقعیت مورد نظر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معایب: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الف. دشواری ارزشیابی          ب. ابهام و سردرگمی بیشتر در اجرا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90465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عوامل مؤثر بر اجرا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>
            <a:normAutofit fontScale="92500"/>
          </a:bodyPr>
          <a:lstStyle/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مشخصات و ویژگی های برنامه درسی جدید: نیاز و توافق، پیچیدگی یا وضوح، کیفیت و سودمندی</a:t>
            </a:r>
          </a:p>
          <a:p>
            <a:pPr algn="r" rtl="1">
              <a:buAutoNum type="arabicPeriod"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شرایط و زمینه های محلی: جو و فضای موجود و مشخصات افراد در سطح محلی و منطقه ای (مدیریت و رهبری، ادارات آموزش و پرورش منطقه یا استان و ...، مدیران مدارس و ...)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راهبردهای محلی: آموزش ضمن خدمت و ایجاد شبکه ارتباطی</a:t>
            </a:r>
          </a:p>
          <a:p>
            <a:pPr algn="r" rtl="1">
              <a:buAutoNum type="arabicPeriod"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عوامل خارجی: سیاستگذاری، منابع مالی و مادی، کمک های فنی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90958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188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شاخص موفقیت اجرای برنامه درسی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447800"/>
                <a:ext cx="6591985" cy="4463422"/>
              </a:xfrm>
            </p:spPr>
            <p:txBody>
              <a:bodyPr/>
              <a:lstStyle/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𝑆𝑂𝐶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𝐿𝑂𝑈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𝐼𝐶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en-US" dirty="0" smtClean="0">
                    <a:cs typeface="B Nazanin" panose="00000400000000000000" pitchFamily="2" charset="-78"/>
                  </a:rPr>
                  <a:t>IS </a:t>
                </a:r>
                <a:r>
                  <a:rPr lang="fa-IR" dirty="0" smtClean="0">
                    <a:cs typeface="B Nazanin" panose="00000400000000000000" pitchFamily="2" charset="-78"/>
                  </a:rPr>
                  <a:t>: شاخص موفقیت اجرای برنامه</a:t>
                </a:r>
              </a:p>
              <a:p>
                <a:pPr marL="0" indent="0" algn="r" rtl="1">
                  <a:buNone/>
                </a:pPr>
                <a:r>
                  <a:rPr lang="en-US" dirty="0">
                    <a:cs typeface="B Nazanin" panose="00000400000000000000" pitchFamily="2" charset="-78"/>
                  </a:rPr>
                  <a:t> </a:t>
                </a:r>
                <a:r>
                  <a:rPr lang="en-US" dirty="0" smtClean="0">
                    <a:cs typeface="B Nazanin" panose="00000400000000000000" pitchFamily="2" charset="-78"/>
                  </a:rPr>
                  <a:t> F </a:t>
                </a:r>
                <a:r>
                  <a:rPr lang="fa-IR" dirty="0" smtClean="0">
                    <a:cs typeface="B Nazanin" panose="00000400000000000000" pitchFamily="2" charset="-78"/>
                  </a:rPr>
                  <a:t>: تابع</a:t>
                </a:r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en-US" dirty="0" smtClean="0">
                    <a:cs typeface="B Nazanin" panose="00000400000000000000" pitchFamily="2" charset="-78"/>
                  </a:rPr>
                  <a:t>SOC </a:t>
                </a:r>
                <a:r>
                  <a:rPr lang="fa-IR" dirty="0" smtClean="0">
                    <a:cs typeface="B Nazanin" panose="00000400000000000000" pitchFamily="2" charset="-78"/>
                  </a:rPr>
                  <a:t>: مراحل دلمشغولی افراد به برنامه جدید ؛ احساسات و ادراکات در خصوص برنامه، میزان آگاهی از آن و ...</a:t>
                </a:r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en-US" dirty="0" smtClean="0">
                    <a:cs typeface="B Nazanin" panose="00000400000000000000" pitchFamily="2" charset="-78"/>
                  </a:rPr>
                  <a:t>LOU </a:t>
                </a:r>
                <a:r>
                  <a:rPr lang="fa-IR" dirty="0" smtClean="0">
                    <a:cs typeface="B Nazanin" panose="00000400000000000000" pitchFamily="2" charset="-78"/>
                  </a:rPr>
                  <a:t>: سطوح استفاده از برنامه جدید: استفاده صحیح یا نامناسب و ناکافی</a:t>
                </a:r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en-US" dirty="0" smtClean="0">
                    <a:cs typeface="B Nazanin" panose="00000400000000000000" pitchFamily="2" charset="-78"/>
                  </a:rPr>
                  <a:t>IC </a:t>
                </a:r>
                <a:r>
                  <a:rPr lang="fa-IR" dirty="0" smtClean="0">
                    <a:cs typeface="B Nazanin" panose="00000400000000000000" pitchFamily="2" charset="-78"/>
                  </a:rPr>
                  <a:t>: ترکیب برنامه جدید یا نوآوری : اشکال مختلف استفاده، انعطاف پذیری و قابلیت تعدیل و ...</a:t>
                </a:r>
                <a:endParaRPr lang="en-US" dirty="0" smtClean="0"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447800"/>
                <a:ext cx="6591985" cy="4463422"/>
              </a:xfrm>
              <a:blipFill rotWithShape="1">
                <a:blip r:embed="rId2"/>
                <a:stretch>
                  <a:fillRect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0450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یازدهم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ارزشیابی برنامه درسی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50746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سوالات این جلسه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ارزشیابی را تعریف کنید.</a:t>
            </a:r>
          </a:p>
          <a:p>
            <a:pPr algn="r" rtl="1"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ارزشیابی در برنامه درسی چه کارکردهایی دارد؟</a:t>
            </a:r>
          </a:p>
          <a:p>
            <a:pPr algn="r" rtl="1"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از صاحبنظران ارزشیابی چه کسانی را می شناسید؟</a:t>
            </a:r>
          </a:p>
          <a:p>
            <a:pPr algn="r" rtl="1"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به نظر شما ارزشیابی درونی بهتر است یا بیرونی؟ چرا؟</a:t>
            </a:r>
          </a:p>
          <a:p>
            <a:pPr algn="r" rtl="1"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دو مورد از الگوهای ارزشیابی را توضیح دهید (با ذکر مراحل و معایب و مزایا)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32828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ارزشیابی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ارزشیابی نهایت یک فرآیند نیست.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ارزشیابی فرآیندی است که قبل از تدوین (نیازسنجی)، ضمن طراحی و اجرای برنامه و پس از اجرا صورت می‌گیرد.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71305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مفهوم ارزشیابی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به مثابه بررسی میزان حصول به هدفها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به مثابه فرآیند جمع‌آوری اطلاعات برای تصمیم‌گیری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به مثابه سنجش یا داوری درباره شایستگی و ارزش چیزی: توصیف و قضاوت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تعریف بی‌بای: </a:t>
            </a:r>
            <a:r>
              <a:rPr lang="fa-IR" sz="3200" u="sng" dirty="0">
                <a:cs typeface="B Nazanin" panose="00000400000000000000" pitchFamily="2" charset="-78"/>
              </a:rPr>
              <a:t>جمع‌آوری و تفسیر نظام‌دار </a:t>
            </a:r>
            <a:r>
              <a:rPr lang="fa-IR" sz="3200" dirty="0">
                <a:cs typeface="B Nazanin" panose="00000400000000000000" pitchFamily="2" charset="-78"/>
              </a:rPr>
              <a:t>شواهدی که به </a:t>
            </a:r>
            <a:r>
              <a:rPr lang="fa-IR" sz="3200" u="sng" dirty="0">
                <a:cs typeface="B Nazanin" panose="00000400000000000000" pitchFamily="2" charset="-78"/>
              </a:rPr>
              <a:t>قضاوت ارزشی </a:t>
            </a:r>
            <a:r>
              <a:rPr lang="fa-IR" sz="3200" dirty="0">
                <a:cs typeface="B Nazanin" panose="00000400000000000000" pitchFamily="2" charset="-78"/>
              </a:rPr>
              <a:t>با </a:t>
            </a:r>
            <a:r>
              <a:rPr lang="fa-IR" sz="3200" u="sng" dirty="0">
                <a:cs typeface="B Nazanin" panose="00000400000000000000" pitchFamily="2" charset="-78"/>
              </a:rPr>
              <a:t>عنایت به عملی</a:t>
            </a:r>
            <a:r>
              <a:rPr lang="fa-IR" sz="3200" dirty="0">
                <a:cs typeface="B Nazanin" panose="00000400000000000000" pitchFamily="2" charset="-78"/>
              </a:rPr>
              <a:t> منجر می‌شود.</a:t>
            </a:r>
            <a:endParaRPr lang="en-US" sz="3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94259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کارکردهای ارزشیابی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اسکریون: کارکرد تکوینی و پایانی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استافیل بیم: پیشرفت‌گرا (تصمیم‌گیری) و بازنگرانه (عطف به ماسبق-  پاسخگویی) 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کارکرد روانشناختی یا سیاسی – احتماعی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کارکرد اعمال قدرت و اقتدار (کارکرد اداری ارزشیابی)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03715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/>
              <a:t>ملاک‌های ارزشیابی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sz="3200" dirty="0" smtClean="0">
                <a:cs typeface="B Nazanin" panose="00000400000000000000" pitchFamily="2" charset="-78"/>
              </a:rPr>
              <a:t>دستیابی </a:t>
            </a:r>
            <a:r>
              <a:rPr lang="fa-IR" sz="3200" dirty="0">
                <a:cs typeface="B Nazanin" panose="00000400000000000000" pitchFamily="2" charset="-78"/>
              </a:rPr>
              <a:t>به اهداف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نیازهای واقعی یا بالقوه یادگیرندگان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ایده‌آل‌ها یا ارزش‌های اجتماعی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استانداردهای تدوین شده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کیفیت موضوعات مشابه</a:t>
            </a:r>
            <a:endParaRPr lang="en-US" sz="3200" dirty="0">
              <a:cs typeface="B Nazanin" panose="00000400000000000000" pitchFamily="2" charset="-78"/>
            </a:endParaRPr>
          </a:p>
          <a:p>
            <a:pPr algn="r"/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069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تـــاریـــخ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458200" cy="4876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کلیبارد و فرانکلین: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مطالعه نهضت ها و جنبش های مهم 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مطالعه حیطه های خاص نظیر کودکان استثنایی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مطالعات تغییرات محتوا</a:t>
            </a:r>
          </a:p>
          <a:p>
            <a:pPr marL="0" indent="0" algn="r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شوبرت: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تعبیر و تفسیر نظریه و تحقیق (قرن بیستم)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محتوا و روشهای تدارک آن (تاریخ بشریت)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زیرمجموعه ای از تفکرات اجتماعی و فلسفی و تربیتی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محتوا و تجارب یادگیری تمام مؤسسات اجتماعی</a:t>
            </a:r>
          </a:p>
        </p:txBody>
      </p:sp>
    </p:spTree>
    <p:extLst>
      <p:ext uri="{BB962C8B-B14F-4D97-AF65-F5344CB8AC3E}">
        <p14:creationId xmlns:p14="http://schemas.microsoft.com/office/powerpoint/2010/main" val="6705828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چه کسانی باید ارزشیابی را انجام دهند؟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sz="3200" dirty="0" smtClean="0">
                <a:cs typeface="B Nazanin" panose="00000400000000000000" pitchFamily="2" charset="-78"/>
              </a:rPr>
              <a:t>ارزشیاب </a:t>
            </a:r>
            <a:r>
              <a:rPr lang="fa-IR" sz="3200" dirty="0">
                <a:cs typeface="B Nazanin" panose="00000400000000000000" pitchFamily="2" charset="-78"/>
              </a:rPr>
              <a:t>داخلی در مقابل ارزشیاب </a:t>
            </a:r>
            <a:r>
              <a:rPr lang="fa-IR" sz="3200" dirty="0" smtClean="0">
                <a:cs typeface="B Nazanin" panose="00000400000000000000" pitchFamily="2" charset="-78"/>
              </a:rPr>
              <a:t>خارجی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lvl="0" algn="r" rtl="1"/>
            <a:endParaRPr lang="en-US" sz="3200" dirty="0"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ارزشیاب آماتور در مقابل ارزشیاب حرفه‌ای</a:t>
            </a:r>
            <a:endParaRPr lang="en-US" sz="3200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90901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/>
              <a:t>استانداردهای ارزشیابی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عملی </a:t>
            </a:r>
            <a:r>
              <a:rPr lang="fa-IR" sz="3200" dirty="0">
                <a:cs typeface="B Nazanin" panose="00000400000000000000" pitchFamily="2" charset="-78"/>
              </a:rPr>
              <a:t>بودن: عاقلانه، محتاطانه و واقع‌بینانه 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سودمندی: برطرف کردن اطلاعات علمی با صرف هزینه و زمان معقول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درستی: قانونمند و اخلاقی بودن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دقت</a:t>
            </a:r>
            <a:endParaRPr lang="en-US" sz="3200" dirty="0">
              <a:cs typeface="B Nazanin" panose="00000400000000000000" pitchFamily="2" charset="-78"/>
            </a:endParaRPr>
          </a:p>
          <a:p>
            <a:pPr algn="r"/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10545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110"/>
            <a:ext cx="8000999" cy="5950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جنبه‌های اساسی ارزشیابی از برنامه درسی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71600"/>
            <a:ext cx="7620000" cy="4539622"/>
          </a:xfrm>
        </p:spPr>
        <p:txBody>
          <a:bodyPr>
            <a:normAutofit/>
          </a:bodyPr>
          <a:lstStyle/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طرح‌ریزی </a:t>
            </a:r>
            <a:r>
              <a:rPr lang="fa-IR" sz="2400" dirty="0">
                <a:cs typeface="B Nazanin" panose="00000400000000000000" pitchFamily="2" charset="-78"/>
              </a:rPr>
              <a:t>مقدماتی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ارزشیابی به عنوان بخشی از برنامه کلی نه پروژه مجزا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مشارکت و تعهد همگانی و متقابل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توجه به اهداف کلی و ویژه برنامه درسی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روشن بودن روش گردآوری داده‌ها، تجزیه و تحلیل اطلاعات و ...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ارتباط مؤثر و شبکه‌های ارتباطی بین شرکای برنامه درسی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طراحی نظامی کارآمد برای عملی شدن نتایج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استفاده از داده های کمی و کیفی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آموزش ضمن خدمت و کارورزی ارزشیابان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تدابیری برای اثربخشی ارزشیابی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906618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366490"/>
          </a:xfrm>
        </p:spPr>
        <p:txBody>
          <a:bodyPr>
            <a:normAutofit fontScale="90000"/>
          </a:bodyPr>
          <a:lstStyle/>
          <a:p>
            <a:r>
              <a:rPr lang="fa-IR" dirty="0"/>
              <a:t>سطوح ارزیابی برنامه درسی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295400"/>
            <a:ext cx="6591985" cy="461582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سطح </a:t>
            </a:r>
            <a:r>
              <a:rPr lang="fa-IR" sz="2400" dirty="0">
                <a:cs typeface="B Nazanin" panose="00000400000000000000" pitchFamily="2" charset="-78"/>
              </a:rPr>
              <a:t>کلاس درس: بیشترین مشارکت از طرف معلمان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سطح گروه یا ارزشیابی پایه تحصیلی: مشارکت بین معلمان- بیشتر از نوع عملکردی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سطح محیط آموزشی: تدوین نیمرخ مدرسه- ارتقا، شکست تحصیلی و ...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سطح منطقه آموزشی: مدیران دفاتر اصلی منطقه- گردآوری اطلاعات در خصوص مدارس مختلف و اقدامات لازم به تبع اطلاعات به دست آمده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سطح استان: مشابه با سطح منطقه با حوزه عمل وسیع‌تر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سطح ملی: اقدامات اصلاحی، حمایت از گروه‌های محروم یا در معرض خطر و ...</a:t>
            </a:r>
            <a:endParaRPr lang="en-US" sz="2400" dirty="0">
              <a:cs typeface="B Nazanin" panose="00000400000000000000" pitchFamily="2" charset="-78"/>
            </a:endParaRPr>
          </a:p>
          <a:p>
            <a:pPr algn="r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3179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مشارکت افراد در ارزشیابی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هدف </a:t>
            </a:r>
            <a:r>
              <a:rPr lang="fa-IR" sz="2400" dirty="0">
                <a:cs typeface="B Nazanin" panose="00000400000000000000" pitchFamily="2" charset="-78"/>
              </a:rPr>
              <a:t>ارزشیابی: برای بررسی اثربخشی (پایانی) ارزشیابان بیرونی بهترند در حالی که برای ارزشیابی تکوینی و شناسایی نقاط قوت و ضعف و ... ارزیاب داخلی بهتر است. 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صلاحیت ارزشیابان: توانمندی‌ها و شایستگی‌ها- ویژگی‌های ارتباطی- اخلاق‌مداری و ....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برخورداری از اعتبار در نزد افراد مورد ارزیابی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وحدت رویه و همبستگی حرفه‌ای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تمرکز یا عدم تمرکز در سازمان: در سازمان‌های غیرمتمرکز ارزشیابان درونی مشارکت بیشتری دارند.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012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/>
              <a:t>الگوهای ارزشیابی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هدف </a:t>
            </a:r>
            <a:r>
              <a:rPr lang="fa-IR" sz="3200" dirty="0">
                <a:cs typeface="B Nazanin" panose="00000400000000000000" pitchFamily="2" charset="-78"/>
              </a:rPr>
              <a:t>محور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هدف آزاد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سیپ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خبرگی آموزشی و نقادی تربیتی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کرک پاتریک</a:t>
            </a:r>
            <a:endParaRPr lang="en-US" sz="3200" dirty="0">
              <a:cs typeface="B Nazanin" panose="00000400000000000000" pitchFamily="2" charset="-78"/>
            </a:endParaRPr>
          </a:p>
          <a:p>
            <a:pPr algn="r"/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4678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589199" cy="671290"/>
          </a:xfrm>
        </p:spPr>
        <p:txBody>
          <a:bodyPr>
            <a:normAutofit fontScale="90000"/>
          </a:bodyPr>
          <a:lstStyle/>
          <a:p>
            <a:r>
              <a:rPr lang="fa-IR" dirty="0"/>
              <a:t>الگوی ارزشیابی هدف محور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685800"/>
            <a:ext cx="7772400" cy="5225422"/>
          </a:xfrm>
        </p:spPr>
        <p:txBody>
          <a:bodyPr>
            <a:no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صاحبنظر </a:t>
            </a:r>
            <a:r>
              <a:rPr lang="fa-IR" sz="2000" b="1" dirty="0">
                <a:cs typeface="B Nazanin" panose="00000400000000000000" pitchFamily="2" charset="-78"/>
              </a:rPr>
              <a:t>اصلی: رالف تایلر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ملاک اصلی ارزشیابی: میزان مطابقت عملکرد با اهداف و به تبع اهمیت بالای تدوین اهداف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مراحل: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تهیه و تدوین مقاصد برنامه درسی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طبقه‌بندی هدف‌های برنامه درسی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بیان هدفها به صورت رفتاری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مشخص کردن موقعیت‌های بروز رفتار از طرف یادگیرندگان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بیان اهداف برنامه ارزشیابی برای پرسنل 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انتخاب یا تدوین تکنیک‌های مناسب اندازه گیری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جمع‌آوری داده‌های عملکردی دانش‌آموزان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مقایسه داده‌ها با اهداف رفتاری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معایب: 1- تأکید صرف بر آزمون‌های عملکردی 2- غفلت از نتایج و پیامدهای جانبی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/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06363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ارزشیابی هدف آزاد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086601" cy="4387222"/>
          </a:xfrm>
        </p:spPr>
        <p:txBody>
          <a:bodyPr>
            <a:normAutofit/>
          </a:bodyPr>
          <a:lstStyle/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صاحبنظر </a:t>
            </a:r>
            <a:r>
              <a:rPr lang="fa-IR" sz="2200" dirty="0">
                <a:cs typeface="B Nazanin" panose="00000400000000000000" pitchFamily="2" charset="-78"/>
              </a:rPr>
              <a:t>اصلی: مایکل اسکریون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تمرکز بر نتایج به جای اهداف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ملاک ارزشیابی به جای اهداف از پیش تعیین شده، نیازهای اثبات شده و برطرف کردن نیازهای افراد یا ارباب رجوع است (الگوی مصرف‌کننده محور)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تأکید بر آنچه واقعاً انجام شده به جای آنچه که سعی بر آن بوده که انجام شود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ایراد اصلی: بیشتر یک دیدگاه فلسفی است تا الگوی ارزشیابی؛ حرفی از مراحل و نحوه گردآوری اطلاعات به میان نیامده و بیشتر حالت شهودی و شخصی دارد.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23967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950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الگوی ارزشیابی </a:t>
            </a:r>
            <a:r>
              <a:rPr lang="en-US" dirty="0"/>
              <a:t>CIPP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95400"/>
            <a:ext cx="7239000" cy="4615822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صاحبنظر </a:t>
            </a:r>
            <a:r>
              <a:rPr lang="fa-IR" sz="2000" dirty="0">
                <a:cs typeface="B Nazanin" panose="00000400000000000000" pitchFamily="2" charset="-78"/>
              </a:rPr>
              <a:t>اصلی: استافیل بیم</a:t>
            </a:r>
            <a:endParaRPr lang="en-US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                  گردآوری </a:t>
            </a:r>
            <a:r>
              <a:rPr lang="fa-IR" sz="2000" dirty="0">
                <a:cs typeface="B Nazanin" panose="00000400000000000000" pitchFamily="2" charset="-78"/>
              </a:rPr>
              <a:t>اطلاعات در چهار بخش: 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زمینه: اطلاعات لازم برای تدوین برنامه درسی؛ بررسی امکانات و برنامه‌های مختلف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 درونداد: ویژگی‌های ورودی اعم از ویژگی‌ها و مشخصات یادگیرندگان و امکانات، شرایط و وسایل و برنامه درسی موجود 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 فرآیند: روش‌ها و اجرای برنامه درسی و مطابقت آن با استانداردهای تعیین شده؛ نقش نظارتی و شناسایی کاستی‌ها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 محصول یا برونداد: تصمیم‌گیری درباره اثربخشی و کارآیی برنامه درسی (قطع، ادامه یا اصلاح و تعدیل)</a:t>
            </a:r>
            <a:endParaRPr lang="en-US" sz="2000" dirty="0">
              <a:cs typeface="B Nazanin" panose="00000400000000000000" pitchFamily="2" charset="-78"/>
            </a:endParaRPr>
          </a:p>
          <a:p>
            <a:pPr algn="r"/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23390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52400"/>
            <a:ext cx="6589199" cy="990600"/>
          </a:xfrm>
        </p:spPr>
        <p:txBody>
          <a:bodyPr>
            <a:normAutofit fontScale="90000"/>
          </a:bodyPr>
          <a:lstStyle/>
          <a:p>
            <a:r>
              <a:rPr lang="fa-IR" dirty="0"/>
              <a:t>خبرگی و انتقاد آموزشی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990600"/>
            <a:ext cx="6591985" cy="492062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صاحبنظر </a:t>
            </a:r>
            <a:r>
              <a:rPr lang="fa-IR" sz="2400" dirty="0">
                <a:cs typeface="B Nazanin" panose="00000400000000000000" pitchFamily="2" charset="-78"/>
              </a:rPr>
              <a:t>اصلی: الیوت آیزنر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تدریس به مثابه هنری و نیازمند نقد هنری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خبرگی: توانایی درک عمیق ویژگی‌های دقیق و ظریف پدیده‌های تربیتی- حساسیت نسبت به موضوعات تربیتی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انتقاد: روشن کردن این درک و فهم و اشاعه آن – هنر بیان به شیوه استعاره، بیان صریح و شفاف یا ترکیبی از آن دو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ابعاد ساختاری انتقاد تربیتی: 1. توصیفی 2. تفسیری 3. ارزشیابی</a:t>
            </a:r>
            <a:endParaRPr lang="en-US" sz="2400" dirty="0">
              <a:cs typeface="B Nazanin" panose="00000400000000000000" pitchFamily="2" charset="-78"/>
            </a:endParaRPr>
          </a:p>
          <a:p>
            <a:pPr algn="r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08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تحـقـیق در بـرنـامه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70000"/>
              </a:lnSpc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تعریفی</a:t>
            </a:r>
          </a:p>
          <a:p>
            <a:pPr algn="r" rtl="1">
              <a:lnSpc>
                <a:spcPct val="170000"/>
              </a:lnSpc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دیدگاهی</a:t>
            </a:r>
          </a:p>
          <a:p>
            <a:pPr algn="r" rtl="1">
              <a:lnSpc>
                <a:spcPct val="170000"/>
              </a:lnSpc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حرفه ای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209955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95090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الگوی ارزشیابی کرک پاتریک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6210985" cy="4463422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هدف </a:t>
            </a:r>
            <a:r>
              <a:rPr lang="fa-IR" sz="2000" dirty="0">
                <a:cs typeface="B Nazanin" panose="00000400000000000000" pitchFamily="2" charset="-78"/>
              </a:rPr>
              <a:t>اصلی: تعیین اثربخشی برنامه‌های آموزشی و درسی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دارای چهار سطح یا گام: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واکنش: اندازه‌گیری احساس شرکت‌کنندگان در مورد برنامه آموزش (رضایت)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یادگیری (دانش): میزان آموخته‌ها؛ پیش آزمون و پس ازمون، استفاده از گروه کنترل و ...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رفتار: ادامه ارزیابی در محیط کار واقعی: ایجاد فرصت، تکرار ارزشیابی، استفاده از گروه کنترل و ...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نتایج: ارتباط مستقیم با سازمان؛ کاهش هزینه، نسبت جابجایی، سوانح، افزایش کیفیت تولیدات، سود و فروش</a:t>
            </a:r>
            <a:endParaRPr lang="en-US" sz="2000" dirty="0">
              <a:cs typeface="B Nazanin" panose="00000400000000000000" pitchFamily="2" charset="-78"/>
            </a:endParaRPr>
          </a:p>
          <a:p>
            <a:pPr algn="r"/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8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ارزشـیــابی بـرنامه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305800" cy="41148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قبل از برنامه ریزی (نیازسنجی)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تکوینی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پایانی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پیگیری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612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فـــصـل دوم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endParaRPr lang="fa-IR" sz="4400" b="1" dirty="0"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sz="4400" b="1" dirty="0"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4400" b="1" dirty="0" smtClean="0">
                <a:cs typeface="B Nazanin" panose="00000400000000000000" pitchFamily="2" charset="-78"/>
              </a:rPr>
              <a:t> سطوح و انواع برنامه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095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سـطوح بـرنامه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فرانسیس کلاین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گودلد و سو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" y="2514600"/>
            <a:ext cx="4495800" cy="434340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آکادمیک یا آرمانی: متخصصان و صاحبنظران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اجتماعی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رسمی: سازمانها و افراد رسمی آموزش و پرورش (مدیران، انجمن معلمان و ...)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نهادی: در سطح مدرسه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آموزشی: در سطح کلاس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اجرایی: مشاهده شده، تعاملات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تجربی: دانش آموزان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346575" cy="42672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برنامه درسی اجتماعی: سیاستمداران، نمایندگان گروههای اجتماعی، مدیران و متخصصان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برنامه نهادی: استانداردها و اسناد منطقه ای و مدرسه ای، فلسفه، طرح درسها و راهنماها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برنامه درسی آموزشی: معلمان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برنامه درسی تجربی: دانش آموزان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465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انواع برنامه درسی از دیدگاه پوزنر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برنامه درسی رسمی: مکتوب و مستند، رئوس مطالب و سرفصلها، راهنماهای معلم و برنامه درسی و ...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برنامه درسی اجرایی یا عملیاتی: محتوای تدریس شده و نتایج یادگیری مورد انتظار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برنامه درسی پنهان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برنامه درسی پوچ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برنامه درسی فوق برنامه (داوطلبانه)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709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/>
              <a:t>انـــواع بـرنــامه درسـی از دیـدگاه گلاثورن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953000"/>
          </a:xfrm>
        </p:spPr>
        <p:txBody>
          <a:bodyPr>
            <a:noAutofit/>
          </a:bodyPr>
          <a:lstStyle/>
          <a:p>
            <a:pPr algn="r" rtl="1"/>
            <a:r>
              <a:rPr lang="fa-IR" sz="3000" dirty="0" smtClean="0">
                <a:cs typeface="B Nazanin" panose="00000400000000000000" pitchFamily="2" charset="-78"/>
              </a:rPr>
              <a:t>توصیه شده: تدوین و حمایت از سوی متخصصان یک رشته</a:t>
            </a:r>
          </a:p>
          <a:p>
            <a:pPr algn="r" rtl="1"/>
            <a:r>
              <a:rPr lang="fa-IR" sz="3000" dirty="0" smtClean="0">
                <a:cs typeface="B Nazanin" panose="00000400000000000000" pitchFamily="2" charset="-78"/>
              </a:rPr>
              <a:t>مکتوب یا قصد شده: راهکارهای اجرایی، توالی و وسعت و مواد آموزشی (ملی، محلی یا حتی در سطح مدرسه یا کلاس)</a:t>
            </a:r>
          </a:p>
          <a:p>
            <a:pPr algn="r" rtl="1"/>
            <a:r>
              <a:rPr lang="fa-IR" sz="3000" dirty="0" smtClean="0">
                <a:cs typeface="B Nazanin" panose="00000400000000000000" pitchFamily="2" charset="-78"/>
              </a:rPr>
              <a:t>پنهان یا قصد نشده</a:t>
            </a:r>
          </a:p>
          <a:p>
            <a:pPr algn="r" rtl="1"/>
            <a:r>
              <a:rPr lang="fa-IR" sz="3000" dirty="0" smtClean="0">
                <a:cs typeface="B Nazanin" panose="00000400000000000000" pitchFamily="2" charset="-78"/>
              </a:rPr>
              <a:t>کنار گذاشته شده</a:t>
            </a:r>
          </a:p>
          <a:p>
            <a:pPr algn="r" rtl="1"/>
            <a:r>
              <a:rPr lang="fa-IR" sz="3000" dirty="0" smtClean="0">
                <a:cs typeface="B Nazanin" panose="00000400000000000000" pitchFamily="2" charset="-78"/>
              </a:rPr>
              <a:t>حمایت شده: کتاب، نرم افزار، مواد چندرسانه ای</a:t>
            </a:r>
          </a:p>
          <a:p>
            <a:pPr algn="r" rtl="1"/>
            <a:r>
              <a:rPr lang="fa-IR" sz="3000" dirty="0" smtClean="0">
                <a:cs typeface="B Nazanin" panose="00000400000000000000" pitchFamily="2" charset="-78"/>
              </a:rPr>
              <a:t>آزمون شده یا سنجش شده</a:t>
            </a:r>
          </a:p>
          <a:p>
            <a:pPr algn="r" rtl="1"/>
            <a:r>
              <a:rPr lang="fa-IR" sz="3000" dirty="0" smtClean="0">
                <a:cs typeface="B Nazanin" panose="00000400000000000000" pitchFamily="2" charset="-78"/>
              </a:rPr>
              <a:t>تدریس شده</a:t>
            </a:r>
          </a:p>
          <a:p>
            <a:pPr algn="r" rtl="1"/>
            <a:r>
              <a:rPr lang="fa-IR" sz="3000" dirty="0" smtClean="0">
                <a:cs typeface="B Nazanin" panose="00000400000000000000" pitchFamily="2" charset="-78"/>
              </a:rPr>
              <a:t>یاد گرفته شده</a:t>
            </a:r>
            <a:endParaRPr lang="en-US" sz="3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371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دو طبقه بندی دیگر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2800" dirty="0" smtClean="0">
                <a:cs typeface="B Nazanin" panose="00000400000000000000" pitchFamily="2" charset="-78"/>
              </a:rPr>
              <a:t>کولز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نلسون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819400"/>
            <a:ext cx="4114800" cy="38861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* برنامه درسی روی کاغذ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* برنامه درسی در عمل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* برنامه درسی تجربه شده</a:t>
            </a:r>
          </a:p>
          <a:p>
            <a:pPr marL="0" indent="0" algn="r" rtl="1">
              <a:buNone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endParaRPr lang="fa-IR" sz="28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270375" cy="4343399"/>
          </a:xfrm>
        </p:spPr>
        <p:txBody>
          <a:bodyPr>
            <a:normAutofit/>
          </a:bodyPr>
          <a:lstStyle/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برنامه درسی صریح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اجرایی یا عرضه شده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تجربه شده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1571913"/>
              </p:ext>
            </p:extLst>
          </p:nvPr>
        </p:nvGraphicFramePr>
        <p:xfrm>
          <a:off x="457200" y="4343400"/>
          <a:ext cx="38100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44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دیدگاه نیولاو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724400"/>
          </a:xfrm>
        </p:spPr>
        <p:txBody>
          <a:bodyPr>
            <a:noAutofit/>
          </a:bodyPr>
          <a:lstStyle/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پراگماتیک: کلیه وظایف و تکالیف معلمان اعم از تدریس رسمی، استراتژی های آموزشی و ...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غیر رسمی: خلق و تدوین از سوی معلم؛ خودجوش و خودانگیخته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مخفی: انتقال محتوای قصد شده به شیوه ای غیر سنتی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آشکار: محتوای مورد انتظار از مدرسه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پنهان: ارزشها، رفتارها و ...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اجتماعی: تعاملات (تعامل به عنوان بخشی از وظیفه و برنامه درسی)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نهفته: آموخته شده – تجارب و یادگیریهای قبلی</a:t>
            </a:r>
          </a:p>
        </p:txBody>
      </p:sp>
    </p:spTree>
    <p:extLst>
      <p:ext uri="{BB962C8B-B14F-4D97-AF65-F5344CB8AC3E}">
        <p14:creationId xmlns:p14="http://schemas.microsoft.com/office/powerpoint/2010/main" val="313637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مــــنـــــابـــــــــع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7150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1. اصول و مفاهیم اساسی برنامه ریزی درسی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تألیف دکتر کورش فتحی واجارگاه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انتشارات علم استادان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2. برنامه ریزی آموزشی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تألیف دکتر بهرام محسن پور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انتشارات مدرسه</a:t>
            </a:r>
          </a:p>
        </p:txBody>
      </p:sp>
    </p:spTree>
    <p:extLst>
      <p:ext uri="{BB962C8B-B14F-4D97-AF65-F5344CB8AC3E}">
        <p14:creationId xmlns:p14="http://schemas.microsoft.com/office/powerpoint/2010/main" val="22549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طبقه بندی پورتر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برنامه درسی مصوب (اجرا شده): اهمیت بیشتر برنامه درسی اجرا شده در مقایسه با قصد شده، سنجیده شده و یاد گرفته شده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برنامه درسی قصد شده: سیاستگذاری و استانداردها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برنامه درسی سنجش شده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برنامه درسی یاد گرفته شده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316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جـــــــمع بنــــدی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5105400"/>
          </a:xfrm>
        </p:spPr>
        <p:txBody>
          <a:bodyPr>
            <a:noAutofit/>
          </a:bodyPr>
          <a:lstStyle/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برنامه درسی تجویز شده/ قصد شده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برنامه درسی تدریس شده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برنامه درسی آزمون شده: حیطه عاطفی از قلم می افتد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برنامه درسی گزارش شده: گزارش آموخته ها و دانش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برنامه درسی پنهان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برنامه درسی مغفول/ گمشده/ مفقود/ از قلم افتاده (عمداً یا سهواً) چه در محتوا و چه در روش و ...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برنامه درسی خارجی (بیرونی): خارج از کلاس درس، رسانه ها، دوستان، خانواده و ترکیب و تعامل آنها با آموخته های مدرسه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برنامه درسی یاد گرفته شده</a:t>
            </a:r>
          </a:p>
          <a:p>
            <a:pPr marL="514350" indent="-514350" algn="r" rtl="1">
              <a:buAutoNum type="arabicPeriod"/>
            </a:pP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007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B Nazanin" panose="00000400000000000000" pitchFamily="2" charset="-78"/>
              </a:rPr>
              <a:t>تکلیف جلسه آینده</a:t>
            </a:r>
            <a:endParaRPr lang="en-US" sz="48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000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40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000" b="1" dirty="0" smtClean="0">
                <a:cs typeface="B Nazanin" panose="00000400000000000000" pitchFamily="2" charset="-78"/>
              </a:rPr>
              <a:t>خلاصه فصل های اول و دوم</a:t>
            </a:r>
            <a:endParaRPr lang="en-US" sz="4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6623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/>
              <a:t>فصل سوم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800" b="1" dirty="0" smtClean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b="1" dirty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b="1" dirty="0" smtClean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800" b="1" dirty="0" smtClean="0">
                <a:cs typeface="Davat" panose="00000400000000000000" pitchFamily="2" charset="-78"/>
              </a:rPr>
              <a:t>نظریه های برنامه درسی</a:t>
            </a:r>
            <a:endParaRPr lang="en-US" sz="4800" b="1" dirty="0">
              <a:cs typeface="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3768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نظریه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200" dirty="0" smtClean="0">
                <a:latin typeface="Lotus" panose="00000400000000000000" pitchFamily="2" charset="-78"/>
                <a:cs typeface="B Nazanin" panose="00000400000000000000" pitchFamily="2" charset="-78"/>
              </a:rPr>
              <a:t>1- نظریه در علوم (طبیعی)</a:t>
            </a:r>
          </a:p>
          <a:p>
            <a:pPr algn="r">
              <a:buFontTx/>
              <a:buChar char="-"/>
            </a:pPr>
            <a:r>
              <a:rPr lang="fa-IR" sz="2200" dirty="0" smtClean="0">
                <a:latin typeface="Lotus" panose="00000400000000000000" pitchFamily="2" charset="-78"/>
                <a:cs typeface="B Nazanin" panose="00000400000000000000" pitchFamily="2" charset="-78"/>
              </a:rPr>
              <a:t> فیگل: مجموعه ای از مفروضات که با استفاده از روشهای منطقی-ریاضی می توان قوانین  تجربی را از آن استخراج نمود. </a:t>
            </a:r>
          </a:p>
          <a:p>
            <a:pPr algn="r">
              <a:buFontTx/>
              <a:buChar char="-"/>
            </a:pPr>
            <a:r>
              <a:rPr lang="fa-IR" sz="2200" dirty="0" smtClean="0">
                <a:latin typeface="Lotus" panose="00000400000000000000" pitchFamily="2" charset="-78"/>
                <a:cs typeface="B Nazanin" panose="00000400000000000000" pitchFamily="2" charset="-78"/>
              </a:rPr>
              <a:t>کرلینجر: مجموعه ای از سازه ها (مفاهیم) تعاریف و قضایای مرتبط به هم که با استفاده از تصریح روابط بین متغیرها، نگرشی نظامدار ایجاد میکند و هدف از آن امکان </a:t>
            </a:r>
          </a:p>
          <a:p>
            <a:pPr marL="0" indent="0" algn="r">
              <a:buNone/>
            </a:pPr>
            <a:r>
              <a:rPr lang="fa-IR" sz="2200" dirty="0" smtClean="0">
                <a:latin typeface="Lotus" panose="00000400000000000000" pitchFamily="2" charset="-78"/>
                <a:cs typeface="B Nazanin" panose="00000400000000000000" pitchFamily="2" charset="-78"/>
              </a:rPr>
              <a:t>تشریح و پیش بینی پدیده هاست.</a:t>
            </a:r>
          </a:p>
          <a:p>
            <a:pPr marL="0" indent="0" algn="r">
              <a:buNone/>
            </a:pPr>
            <a:r>
              <a:rPr lang="fa-IR" sz="2200" dirty="0" smtClean="0">
                <a:latin typeface="Lotus" panose="00000400000000000000" pitchFamily="2" charset="-78"/>
                <a:cs typeface="B Nazanin" panose="00000400000000000000" pitchFamily="2" charset="-78"/>
              </a:rPr>
              <a:t>ابل: آنچه بر اساس حقایق کشف شده و بوسیله قضایا و سایر مدلهای مفهومی از داده های تجربی ساخته می شود و به شکل قوانین، روابط و سایر انواع تعمیمات بیان می شود که خود مستلزم ترکیب هست.</a:t>
            </a:r>
          </a:p>
          <a:p>
            <a:pPr marL="0" indent="0" algn="r">
              <a:buNone/>
            </a:pPr>
            <a:endParaRPr lang="en-US" sz="2200" dirty="0">
              <a:latin typeface="Lotus" panose="00000400000000000000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1127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 smtClean="0">
                <a:cs typeface="Davat" panose="00000400000000000000" pitchFamily="2" charset="-78"/>
              </a:rPr>
              <a:t>نظریه</a:t>
            </a:r>
            <a:endParaRPr lang="en-US" sz="44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2. نظریه در فلسفه: مجموعه ای از مسایل مرتبط به هم. نظریه دانش- نظریه ارزش</a:t>
            </a:r>
          </a:p>
          <a:p>
            <a:pPr marL="0" indent="0" algn="r" rtl="1">
              <a:buNone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3. نظریه در ریاضیات: چارچوب نظری و مفهومی کاملاً سازمان و وحدت یافته</a:t>
            </a:r>
          </a:p>
          <a:p>
            <a:pPr marL="0" indent="0" algn="r" rtl="1">
              <a:buNone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4. نظریه در مسایل روزمره: مجموعه یا نظامی از قوانین که هدایت یا کنترل اقدامات مختلف را بر عهده دارند؛ بعد تجویزی یا دستوری نظریه؛ بایدها.</a:t>
            </a:r>
          </a:p>
        </p:txBody>
      </p:sp>
    </p:spTree>
    <p:extLst>
      <p:ext uri="{BB962C8B-B14F-4D97-AF65-F5344CB8AC3E}">
        <p14:creationId xmlns:p14="http://schemas.microsoft.com/office/powerpoint/2010/main" val="308939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Davat" panose="00000400000000000000" pitchFamily="2" charset="-78"/>
              </a:rPr>
              <a:t>رابطه نظریه و عمل</a:t>
            </a:r>
            <a:endParaRPr lang="en-US" sz="44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به عنوان هدایت و کنترل کننده ی عمل</a:t>
            </a:r>
          </a:p>
          <a:p>
            <a:pPr algn="r" rtl="1"/>
            <a:endParaRPr lang="fa-IR" sz="2400" dirty="0"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/>
            <a:endParaRPr lang="fa-IR" sz="2400" dirty="0" smtClean="0"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/>
            <a:endParaRPr lang="fa-IR" sz="2400" dirty="0"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/>
            <a:r>
              <a:rPr lang="fa-IR" sz="24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به عنوان راهنمای تفکر، پدیده ای در حال تکامل؛ رابطه دو جانبه</a:t>
            </a:r>
          </a:p>
          <a:p>
            <a:pPr algn="r" rtl="1"/>
            <a:endParaRPr lang="fa-IR" sz="2400" dirty="0"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latin typeface="Lotus" panose="00000400000000000000" pitchFamily="2" charset="-78"/>
                <a:cs typeface="Lotus" panose="00000400000000000000" pitchFamily="2" charset="-78"/>
              </a:rPr>
              <a:t>سؤال: نظریه برنامه درسی چیست؟</a:t>
            </a:r>
            <a:endParaRPr lang="en-US" sz="2400" dirty="0"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4850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Davat" panose="00000400000000000000" pitchFamily="2" charset="-78"/>
              </a:rPr>
              <a:t>مشخصات نظریه برنامه درسی (گیل مکاچین (1972)):</a:t>
            </a:r>
            <a:endParaRPr lang="en-US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AutoNum type="arabicPeriod"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چالش پذیری و قابلیت تأیید یا رد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اساس و زیربنای ارزشی قوی 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استخراج از مجموعه ای از رشته ها مثل روانشناسی، جامعه شناسی و ... با تمرکز بر مطالعات برنامه درسی؛ نظریه های تغییر فرهنگی، بازسازی اجتماعی، مدرسه زدایی و...</a:t>
            </a:r>
          </a:p>
        </p:txBody>
      </p:sp>
    </p:spTree>
    <p:extLst>
      <p:ext uri="{BB962C8B-B14F-4D97-AF65-F5344CB8AC3E}">
        <p14:creationId xmlns:p14="http://schemas.microsoft.com/office/powerpoint/2010/main" val="3478825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400" b="1" dirty="0" smtClean="0">
                <a:cs typeface="Davat" panose="00000400000000000000" pitchFamily="2" charset="-78"/>
              </a:rPr>
              <a:t>نظریه های برنامه درسی (متاتئوری)</a:t>
            </a:r>
            <a:endParaRPr lang="en-US" sz="44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متاتئوری آیزنر (1994):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دیدگاه رشد و تکامل فرآیندهای شناختی: یادگیری شیوه یادگیری، تقویت قوای عقلانی و توانایی های ویژه (فری نولوژیست ها)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دیدگاه منطق گرایی علمی: اهمیت وقت و برتری برخی از موضوعات، آثار بزرگ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دیدگاه تناسب (ارتباط) شخصی: معنی داری، نیاز و علاقه، فراگیر محوری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سازگاری اجتماعی و بازسازی اجتماعی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برنامه درسی فناورانه (ب. د به مثابه تکنولوژی): فعالیت فنی و هدفمند، تعیین و تصریح اهداف عملکردی و رفتاری، محدودسازی خلاقیت و ...</a:t>
            </a:r>
            <a:endParaRPr lang="en-US" sz="2000" dirty="0"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1342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b="1" dirty="0" smtClean="0">
                <a:cs typeface="Davat" panose="00000400000000000000" pitchFamily="2" charset="-78"/>
              </a:rPr>
              <a:t>نظریه های برنامه درسی (متاتئوری)</a:t>
            </a:r>
            <a:endParaRPr lang="en-US" sz="44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متاتئوری دکر واکر (1982):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های برنامه درسی با هدف منطقی کردن ب. د (محصول منطقی)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ساخت برنامه درسی: معقولانه و منطقی کردن روشهای ساخت برنامه درسی؛ مطالعه عملکردها و استانداردها (فرآیند معقول و منطقی): تکنیکی ها (تایلر)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ها با هدف مفهومی کردن پدیده های ب. د: روشنگری و ارایه شیوه تفکر درباره مسایل ب. د (مثل نظریه دیویی و روشن ساختن تفاوت کودک و بزرگسال)</a:t>
            </a:r>
          </a:p>
          <a:p>
            <a:pPr marL="514350" indent="-514350" algn="r" rtl="1">
              <a:buAutoNum type="arabicPeriod"/>
            </a:pPr>
            <a:r>
              <a:rPr lang="fa-IR" sz="20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ها با هدف تشریح علمی و محققانه پدیده های ب.د: اولویت نظر بر عمل و توجیه نظری رویدادهای عملی</a:t>
            </a:r>
          </a:p>
          <a:p>
            <a:pPr marL="0" indent="0" algn="r" rtl="1">
              <a:buNone/>
            </a:pPr>
            <a:endParaRPr lang="fa-IR" sz="2000" dirty="0" smtClean="0"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501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سؤالات جلسه اول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1- چند تعریف برای برنامه ی درسی بنویسید.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2- مبانی برنامه درسی کدام اند؟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3- منظور از مهندسی برنامه درسی چه فعالیت هایی است؟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4- ارزشیابی از برنامه درسی در چه زمانهایی صورت می گیرد؟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5- تفاوت طراحی برنامه درسی با تدوین برنامه درسی چیست؟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6- اجرای برنامه درسی به چه شکل هایی صورت می گیرد؟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7- چه نوع برنامه های درسی را می شناسید؟ نام ببرید و در یک سطر توضیح دهید.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53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400" b="1" dirty="0" smtClean="0">
                <a:cs typeface="Davat" panose="00000400000000000000" pitchFamily="2" charset="-78"/>
              </a:rPr>
              <a:t>نظریه های برنامه درسی (متاتئوری)</a:t>
            </a:r>
            <a:endParaRPr lang="en-US" sz="44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متاتئوری هونکی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پردازی ساختاری: شناسایی عناصر و روابط آنها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پردازی ژنریک: تأکید بر نتایج به جای عناصر؛ اثر برنامه درسی بر کل شخصیت فرد، توجه به اصالت و آزادی (کل گرا)</a:t>
            </a:r>
          </a:p>
          <a:p>
            <a:pPr marL="514350" indent="-514350" algn="r" rtl="1">
              <a:buAutoNum type="arabicPeriod"/>
            </a:pPr>
            <a:r>
              <a:rPr lang="fa-IR" sz="2800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پردازی موضوعی: مطلوبیت موضوعات و محتوا</a:t>
            </a:r>
            <a:endParaRPr lang="en-US" sz="2800" dirty="0"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2183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400" b="1" dirty="0" smtClean="0">
                <a:cs typeface="Davat" panose="00000400000000000000" pitchFamily="2" charset="-78"/>
              </a:rPr>
              <a:t>نظریه های برنامه درسی (متاتئوری)</a:t>
            </a:r>
            <a:endParaRPr lang="en-US" sz="44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sz="2400" dirty="0" smtClean="0">
                <a:solidFill>
                  <a:srgbClr val="FF000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متاتئوری ژیرو، پنا و پاینار (به نقل از قورچیان، 1374):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latin typeface="Lotus" panose="00000400000000000000" pitchFamily="2" charset="-78"/>
                <a:cs typeface="Lotus" panose="00000400000000000000" pitchFamily="2" charset="-78"/>
              </a:rPr>
              <a:t>سنت گرایان: برنامه درسی به عنوان یک جریان فنی یا تکنولوژیک دارای مراحل خطی و قابل پیش بینی؛ بابیت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latin typeface="Lotus" panose="00000400000000000000" pitchFamily="2" charset="-78"/>
                <a:cs typeface="Lotus" panose="00000400000000000000" pitchFamily="2" charset="-78"/>
              </a:rPr>
              <a:t>تجربه گرایان مفهومی: مطالعه تجربی پدیده های برنامه درسی با اقتباس از مفاهیم علوم اجتماعی؛ شوآب</a:t>
            </a:r>
          </a:p>
          <a:p>
            <a:pPr marL="514350" indent="-514350" algn="r" rtl="1">
              <a:buAutoNum type="arabicPeriod"/>
            </a:pPr>
            <a:r>
              <a:rPr lang="fa-IR" sz="2400" dirty="0" smtClean="0">
                <a:latin typeface="Lotus" panose="00000400000000000000" pitchFamily="2" charset="-78"/>
                <a:cs typeface="Lotus" panose="00000400000000000000" pitchFamily="2" charset="-78"/>
              </a:rPr>
              <a:t>بازنگران مفهومی: نقد و بازبینی مفاهیم اساسی برنامه درسی (منتقدان سنت گرایی و توجه به فرهنگ زنده جامعه و طرح مفاهیم جدید)</a:t>
            </a:r>
          </a:p>
          <a:p>
            <a:pPr marL="514350" indent="-514350" algn="r" rtl="1">
              <a:buAutoNum type="arabicPeriod"/>
            </a:pPr>
            <a:endParaRPr lang="en-US" sz="2400" dirty="0"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892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400" b="1" dirty="0" smtClean="0">
                <a:cs typeface="Davat" panose="00000400000000000000" pitchFamily="2" charset="-78"/>
              </a:rPr>
              <a:t>نظریه های برنامه درسی (متاتئوری)</a:t>
            </a:r>
            <a:endParaRPr lang="en-US" sz="44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latin typeface="Lotus" panose="00000400000000000000" pitchFamily="2" charset="-78"/>
                <a:cs typeface="Lotus" panose="00000400000000000000" pitchFamily="2" charset="-78"/>
              </a:rPr>
              <a:t>متاتئوری همی یر</a:t>
            </a:r>
          </a:p>
          <a:p>
            <a:pPr marL="514350" indent="-514350" algn="r" rtl="1">
              <a:buAutoNum type="arabicPeriod"/>
            </a:pPr>
            <a:r>
              <a:rPr lang="fa-IR" dirty="0" smtClean="0">
                <a:latin typeface="Lotus" panose="00000400000000000000" pitchFamily="2" charset="-78"/>
                <a:cs typeface="Lotus" panose="00000400000000000000" pitchFamily="2" charset="-78"/>
              </a:rPr>
              <a:t>مدلهای مفهومی: فرآیند تأثیر و تأثر متقابل، ساختار، مجموعه و محتوای برنامه درسی و جریان نوسازی آن، اولویت مسایل فردی و فردیت. یک نظام مرجع. گودلد</a:t>
            </a:r>
          </a:p>
          <a:p>
            <a:pPr marL="514350" indent="-514350" algn="r" rtl="1">
              <a:buAutoNum type="arabicPeriod"/>
            </a:pPr>
            <a:r>
              <a:rPr lang="fa-IR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های مشروعیت بخشی: شناسایی آنچه برای تدریس در مدارس ارزشمند است (هنجاری، روشی و نقادانه): نومفهوم پردازان</a:t>
            </a:r>
          </a:p>
          <a:p>
            <a:pPr marL="514350" indent="-514350" algn="r" rtl="1">
              <a:buAutoNum type="arabicPeriod"/>
            </a:pPr>
            <a:r>
              <a:rPr lang="fa-IR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های فرآیندی: مراحل مختلف برنامه درسی به صورت یک چرخه متعامل؛ توجه به لزوم تغییر و ...</a:t>
            </a:r>
          </a:p>
          <a:p>
            <a:pPr marL="514350" indent="-514350" algn="r" rtl="1">
              <a:buAutoNum type="arabicPeriod"/>
            </a:pPr>
            <a:r>
              <a:rPr lang="fa-IR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های ساختاری: انتخاب و توجیه دانش تربیتی و نحوه سازماندهی آن (تحلیل موقعیتی)؛ شباهت با مورد 2</a:t>
            </a:r>
          </a:p>
          <a:p>
            <a:pPr marL="514350" indent="-514350" algn="r" rtl="1">
              <a:buAutoNum type="arabicPeriod"/>
            </a:pPr>
            <a:r>
              <a:rPr lang="fa-IR" dirty="0" smtClean="0">
                <a:latin typeface="Lotus" panose="00000400000000000000" pitchFamily="2" charset="-78"/>
                <a:cs typeface="Lotus" panose="00000400000000000000" pitchFamily="2" charset="-78"/>
              </a:rPr>
              <a:t>نظریه های اجرای برنامه درسی: توجه به اجرا به عنوان عاملی برای تغییر یا ...</a:t>
            </a:r>
          </a:p>
        </p:txBody>
      </p:sp>
    </p:spTree>
    <p:extLst>
      <p:ext uri="{BB962C8B-B14F-4D97-AF65-F5344CB8AC3E}">
        <p14:creationId xmlns:p14="http://schemas.microsoft.com/office/powerpoint/2010/main" val="4159943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Davat" panose="00000400000000000000" pitchFamily="2" charset="-78"/>
              </a:rPr>
              <a:t>تکلیف جلسه آینده</a:t>
            </a:r>
            <a:endParaRPr lang="en-US" sz="48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800" b="1" dirty="0" smtClean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b="1" dirty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b="1" dirty="0" smtClean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800" b="1" dirty="0" smtClean="0">
                <a:cs typeface="Davat" panose="00000400000000000000" pitchFamily="2" charset="-78"/>
              </a:rPr>
              <a:t>خلاصه مقاله</a:t>
            </a:r>
            <a:endParaRPr lang="fa-IR" sz="4800" b="1" dirty="0">
              <a:cs typeface="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313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Davat" panose="00000400000000000000" pitchFamily="2" charset="-78"/>
              </a:rPr>
              <a:t>فصل چهارم</a:t>
            </a:r>
            <a:endParaRPr lang="en-US" sz="4400" b="1" dirty="0">
              <a:cs typeface="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1">
              <a:buNone/>
            </a:pPr>
            <a:endParaRPr lang="en-US" sz="4800" b="1" dirty="0" smtClean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endParaRPr lang="en-US" sz="4800" b="1" dirty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endParaRPr lang="en-US" sz="4800" b="1" dirty="0" smtClean="0">
              <a:cs typeface="Davat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800" b="1" dirty="0" smtClean="0">
                <a:cs typeface="Davat" panose="00000400000000000000" pitchFamily="2" charset="-78"/>
              </a:rPr>
              <a:t>الگوهای برنامه ریزی درسی</a:t>
            </a:r>
            <a:endParaRPr lang="en-US" sz="4800" b="1" dirty="0">
              <a:cs typeface="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6691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سؤالات این جلسه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AutoNum type="arabicPeriod"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buAutoNum type="arabicPeriod"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AutoNum type="arabicPeriod"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خلاصه مقاله ای را که خواندید در 5 سطر بنویسید.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الگوهای برنامه درسی به طور کلی به چند دسته طبقه بندی می شوند؟ از هر طبقه یک صاحبنظر را نام ببرید و الگوی او را توضیح دهید.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عناصر برنامه درسی کدامند؟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7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الگوهای برنامه درسی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الگوهای فنی (تکنیکی): فرآیند برنامه ریزی درسی خطی است. تجویزی، عینی و قابل پیش بینی.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الگوهای غیر فنی (غیر تکنیکی): مخالف برنامه درسی تجویزی. معلم به عنوان برنامه ریز درسی.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الگوهای میانه (حد وسط): تهیه سرفصل ها یا راهنماها از سوی متخصصان رشته یا متخصصان برنامه درسی با قابلیت انعطاف پذیری و نقش معلم در تهیه یا تولید محتوا</a:t>
            </a:r>
          </a:p>
        </p:txBody>
      </p:sp>
    </p:spTree>
    <p:extLst>
      <p:ext uri="{BB962C8B-B14F-4D97-AF65-F5344CB8AC3E}">
        <p14:creationId xmlns:p14="http://schemas.microsoft.com/office/powerpoint/2010/main" val="3210095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الگوهای فنی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1" y="1371600"/>
            <a:ext cx="3657600" cy="453250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الگوی تایلر: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4 پرسش اساسی: کدام هدف؟ کدام محتوا؟ کدام روش؟ کدام ارزشیابی؟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بررسی نیازهای دانش آموزان از طریق مشاهده، مصاحبه، پرسشنامه، آزمونها، سوابق، نظرات متخصصان.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بررسی نیازهای جامعه با مشاهده، مصاحبه، پرسشنامه، تکنیکهای نیازسنجی، اسناد و مدارک به لحاظ بهداشت، تفریحات ، خانواده و ...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بررسی ساختار رشته و نظرات متخصصان موضوعی</a:t>
            </a:r>
          </a:p>
          <a:p>
            <a:pPr marL="0" indent="0" algn="r" rtl="1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3276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2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الگوهای فنی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هیلدا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تابا</a:t>
            </a:r>
            <a:r>
              <a:rPr lang="fa-IR" dirty="0" smtClean="0">
                <a:cs typeface="B Nazanin" panose="00000400000000000000" pitchFamily="2" charset="-78"/>
              </a:rPr>
              <a:t>: معلمان به عنوان مجری برنامه درسی با مشارکت در فرآیند تدارک و تهیه برنامه درسی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هفت مرحله: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شناخت نیازها (نیازسنجی)         2. صورتبندی اهداف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3. انتخاب محتوا                             4. سازماندهی محتوا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5. انتخاب تجارب یادگیری                 6. سازماندهی تجارب یادگیری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7. ارزشیابی.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56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الگوهای فنی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جانسون</a:t>
            </a:r>
            <a:r>
              <a:rPr lang="fa-IR" dirty="0" smtClean="0">
                <a:cs typeface="B Nazanin" panose="00000400000000000000" pitchFamily="2" charset="-78"/>
              </a:rPr>
              <a:t>: برنامه درسی = نتایج یادگیری مورد انتظار، محصول برنامه ریزی درسی.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ارتباط متقابل بین نظام برنامه درسی و نظام آموزش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محتوا از سوی برنامه ریزان درسی گزینش و سازماندهی می شود و معلمان بر اساس این برنامه درسی و محتوای کمکی و شیوه های تدریس، آموزش را به انجام می رسانند.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بوشامپ</a:t>
            </a:r>
            <a:r>
              <a:rPr lang="fa-IR" dirty="0" smtClean="0">
                <a:cs typeface="B Nazanin" panose="00000400000000000000" pitchFamily="2" charset="-78"/>
              </a:rPr>
              <a:t>: مهندسی برنامه درسی= تدوین، اجرا و ارزشیابی. بر فرایند سیستمی (درونداد، محتوا و فرآیندهای نظام و برونداد) تأکید دارد.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64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فـــصـل اول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 smtClean="0">
                <a:cs typeface="B Nazanin" panose="00000400000000000000" pitchFamily="2" charset="-78"/>
              </a:rPr>
              <a:t> </a:t>
            </a:r>
          </a:p>
          <a:p>
            <a:pPr marL="0" indent="0" algn="ctr" rtl="1">
              <a:buNone/>
            </a:pPr>
            <a:endParaRPr lang="fa-IR" sz="36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3600" b="1" dirty="0" smtClean="0">
                <a:cs typeface="B Nazanin" panose="00000400000000000000" pitchFamily="2" charset="-78"/>
              </a:rPr>
              <a:t> مـفهـوم و حـدود برنامه درسی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1114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الگوهای فنی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الگوی </a:t>
            </a:r>
            <a:r>
              <a:rPr lang="fa-IR" b="1" dirty="0" smtClean="0">
                <a:cs typeface="B Nazanin" panose="00000400000000000000" pitchFamily="2" charset="-78"/>
              </a:rPr>
              <a:t>شین</a:t>
            </a:r>
            <a:r>
              <a:rPr lang="fa-IR" dirty="0" smtClean="0">
                <a:cs typeface="B Nazanin" panose="00000400000000000000" pitchFamily="2" charset="-78"/>
              </a:rPr>
              <a:t>: برنامه ریزی درسی به عنوان پیوستاری از تجارب یادگیرنده در تماس با مدرسه.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فرآیند برنامه درسی با تعیین اهداف و مقاصد برای قلمروهای مختلف برنامه درسی آغاز و سپس طراحی و اجرا می شود.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الگوی </a:t>
            </a:r>
            <a:r>
              <a:rPr lang="fa-IR" b="1" dirty="0" smtClean="0">
                <a:cs typeface="B Nazanin" panose="00000400000000000000" pitchFamily="2" charset="-78"/>
              </a:rPr>
              <a:t>هانکینز</a:t>
            </a:r>
            <a:r>
              <a:rPr lang="fa-IR" dirty="0" smtClean="0">
                <a:cs typeface="B Nazanin" panose="00000400000000000000" pitchFamily="2" charset="-78"/>
              </a:rPr>
              <a:t>: تأکید بر اجرای آزمایشی برنامه تدوین شده. نگهداری برنامه درسی از دیگر نکات قابل توجه در الگوی هانکینز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37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الگوهای غیر فنی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42416" y="1371600"/>
            <a:ext cx="3197531" cy="4532503"/>
          </a:xfrm>
        </p:spPr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الگوی شریر و هانتر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تأکید بر پویایی، انعطاف پذیری، نتایج یادگیری واگرا و منحصر به فرد، </a:t>
            </a:r>
            <a:r>
              <a:rPr lang="fa-IR" dirty="0" smtClean="0">
                <a:cs typeface="B Nazanin" panose="00000400000000000000" pitchFamily="2" charset="-78"/>
              </a:rPr>
              <a:t>فراگیرمحوری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معلم به عنوان برنامه ریز درسی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الگوی مک دونالد، تعلیم و تربیت پیشرفت گرا، نظریه فریره (مقابله با بانکداری آموزشی)، ایوان ایلیچ و مدرسه زدایی، پاینار و برنامه درسی اتوبیوگرافیکال، آیزنر و زیبایی شناسی و ....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3886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20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الگوهای حد وسط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3657600" cy="41738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الگوی </a:t>
            </a:r>
            <a:r>
              <a:rPr lang="fa-IR" b="1" dirty="0" smtClean="0">
                <a:cs typeface="B Nazanin" panose="00000400000000000000" pitchFamily="2" charset="-78"/>
              </a:rPr>
              <a:t>دکر واکر </a:t>
            </a:r>
            <a:r>
              <a:rPr lang="fa-IR" dirty="0" smtClean="0">
                <a:cs typeface="B Nazanin" panose="00000400000000000000" pitchFamily="2" charset="-78"/>
              </a:rPr>
              <a:t>با سه عنصر: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1. سکوی برنامه درسی: نظام باورها، ارزشها و اصول عقاید سیاسی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2. شور و بررسی: هم اندیشی صاحبنظران برنامه درسی و تعیین شقوق مختلف عمل، برآورد هزینه و ...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3. طرح: مجموعه ارتباطات موجود بین مواد آموزشی و طراحی و تدوین برنامه درسی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8101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پنجم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طراحی برنامه درسی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74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فعالیت های برنامه درسی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برنامه درسی شامل دو فعالیت عمده زیر است: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طراحی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توسعه (تدوین)</a:t>
            </a:r>
          </a:p>
          <a:p>
            <a:pPr algn="r" rtl="1">
              <a:buAutoNum type="arabicPeriod"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جهت گیری اساسی </a:t>
            </a:r>
            <a:r>
              <a:rPr lang="fa-IR" dirty="0" smtClean="0">
                <a:cs typeface="B Nazanin" panose="00000400000000000000" pitchFamily="2" charset="-78"/>
              </a:rPr>
              <a:t>در طراحی برنامه درسی: موضوع محوری، فراگیر محوری یا جامعه محوری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این جهت گیری تمام عناصر برنامه درسی را متأثر می سازد.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امر تدوین بر اساس جهت گیری شکل می گیرد.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99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6858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/>
              <a:t>عناصر برنامه درسی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8305800" cy="5257800"/>
          </a:xfrm>
          <a:solidFill>
            <a:srgbClr val="FF0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015886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228600"/>
            <a:ext cx="6589199" cy="8382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/>
              <a:t>عناصر برنامه درسی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305800" cy="48006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8703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تکلیف جلسه آینده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خلاصه فصلهای 4 و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75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ششم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نیازسنجی و تدوین هدف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در برنامه ریزی درسی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54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سؤالات این جلسه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نیازسنجی را تعریف کنید و بنویسید چرا لازم است.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چند تعریف برای نیاز بنویسید.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سه تکنیک نیازسنجی را نام ببرید و توضیح دهید.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نیازسنجی در چه سطوحی و برای چه اهدافی به کار میرود؟</a:t>
            </a:r>
          </a:p>
        </p:txBody>
      </p:sp>
    </p:spTree>
    <p:extLst>
      <p:ext uri="{BB962C8B-B14F-4D97-AF65-F5344CB8AC3E}">
        <p14:creationId xmlns:p14="http://schemas.microsoft.com/office/powerpoint/2010/main" val="414965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مفهوم برنامه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مقایسه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تعاریف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وسیله در مقابل هدف</a:t>
            </a:r>
            <a:endParaRPr lang="fa-IR" sz="2800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عامل درونی در مقابل عامل بیرونی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دوره مطالعاتی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برنامه زمانی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اهداف و مقاصد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تجربیات یادگیری برنامه ریزی شده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کلیه تجارب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شیوه تفکر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شیوه یادگیری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طرح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...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4871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مفهوم نیاز و نیازسنجی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نیاز به عنوان یک خواست یا ترجیح؛ ممکن است خواستها نیازهای واقعی یک شخص نباشد و برعکس.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نیاز به عنوان نوعی عیب و نقصان (اسکریون): اقدامات اصلاحی برای رفع معایب و افزایش عملکرد.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نیاز به عنوان فاصله بین وضع مطلوب و وضع موجود (کافمن):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وضعیت مطلوب: آنچه باید باشد، ایده آل ها، هنجارها، ترجیحات، انتظارات و ادراکات = هدفها.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نیازسنجی: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تعیین و تصریح هدفها (بایدها)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مشخص کردن و سنجش وضعیت موجود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اندازه گیری دقیق میزان فاصله بین این دو و اولویت بندی.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1710320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دیدگاهها؛ ضرورت نیازسنجی یا عدم آن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مشخص کردن جهت و مقصد برنامه درسی با توجه به محدودیت های زمانی و مکانی و ... و اولویت بندی ها (دیدگاه تحقق نیازهای مهم)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عدم ضرورت نیازسنجی (دیدگاه عدم تحقق نیازها)؛ هدف پرورش انسانهای متعالی و رشد یافته در تمام ابعاد انسانی است.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67633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کارکردهای نیازسنجی در برنامه ریزی درسی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فراهم سازی اطلاعات مورد نیاز برای برنامه ریزی درسی؛ محدودیت های برنامه درسی و یادگیری انسان کدامند. 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ارزیابی در سنجس؛ میزان انطباق برنامه درسی با نیازهای دارای اولویت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پاسخگو و مسئول نمودن مؤسسات و نظامهای برنامه ریزی درسی (استفاده از الگوهای نیازسنجی در جهت تعیین عملکرد بهینه)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هماهنگی و همسویی با تغییرات: شناسایی نیازهای در حال تغییر و انطباق برنامه درسی با آن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شناسایی ضعف ها و مسایل اساسی برنامه درسی: مسأله یابی و شناسایی مشکلات موجود در فرآیند اجرای برنامه درسی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تحقق برنامه ریزی درسی مشارکتی: جلب ایده ها و نظرات گروههای مختلف اجتماعی (والدین، متخصصان، معلمان، دانش آموزان و 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01191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52400"/>
            <a:ext cx="6589199" cy="1066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چارچوب نیازسنجی در برنامه ریزی درسی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7239000" cy="49816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515351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1- هدف از نیازسنجی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نیازسنجی برای تدوین برنامه درسی جدید: انگیزه اصلی = مشخص کردن جهت گیریهای کلی برنامه درسی= تعیین هدف و سیاستگذاری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نیازسنجی برای برنامه درسی موجود: هدف اصلی= کسب اطلاعات در مورد هدفهای عقیم و متحقق نشده = ارزشیابی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35054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2- داده های مورد نیاز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تدوین برنامه درسی جدید: داده های مبتنی بر نظرات و نگرشها به خصوص نظر متخصصان و صاحبنظران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های درسی موجود: داده های عینی و شاخص های فاصله وضع موجود و مطلوب (مثل عملکرد دانش آموزان، سرانه دانش آموز به معلم، اهداف عقیم مانده و 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45179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3- منابع اطلاعات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تدوین برنامه درسی جدید: متخصصان موضوعات علمی، متخصصان برنامه درسی، جامعه شناسان، مقامات رسمی آموزش و پرورش، سیاستگذاران و ...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درسی موجود: ارزشیابان برنامه درسی، معلمان، کارکنان آموزشی، مدیران، ناظران تعلیماتی و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0899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4- روشها و فنون نیازسنجی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تدوین برنامه درسی جدید: تکنیک های توافق محور و مسأله محور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درسی موجود: تکنیک های هدف محور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23854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5- نحوه اولویت بندی نیازها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تدوین برنامه درسی جدید: نظرسنجی، انطباق نیازها با خط مشی و آرمانهای آموزش و پرورش، منابع و محدودیتها، شدت، فراوانی و قدمت نیازها و ...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درسی موجود: فراوانی افرادی که به هدف دست نیافته اند و ...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67978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/>
              <a:t>6- نحوه استفاده از نتایج نیازسنجی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23482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تدوین برنامه درسی جدید: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الف) تهیه اهداف و چارچوب برنامه درسی برای نظامهای برنامه ریزی درسی غیرمتمرکز (صرفا تعیین اهداف و چارچوب برنامه درسی)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ب) مشخص کردن اهداف و تهیه برنامه درسی تفصیلی برای برنامه ریزی درسی متمرکز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درسی موجود: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الف) سنجس نیازها و فاصله ها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ب) تغییر برنامه 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ج) عادی سازی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302445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قلمروهای برنامه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مبانی برنامه درسی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مهندسی (طراحی، ساخت و تدوین)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اجرای برنامه درسی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تغییر برنامه درسی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ارزشیابی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تاریخ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تحقیق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4818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304800"/>
            <a:ext cx="6589199" cy="457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تکنیک های نیازسنجی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1" cy="4692022"/>
          </a:xfrm>
        </p:spPr>
        <p:txBody>
          <a:bodyPr>
            <a:normAutofit/>
          </a:bodyPr>
          <a:lstStyle/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تکنیک های توافق محور (نیاز به عنوان خواست یا ترجیح):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1-1 تکنیک دلفای                    2-1 تکنیک فیش باول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3-1 تکنیک تل استار                4-1 کمیته و جلسات نیازسنجی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2. تکنیک های مسأله محور (نیاز به عنوان نقصان یا عیب):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1-2 تکنیک رویداد مهم              2-2 تکنیک درخت خطا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</a:t>
            </a:r>
            <a:r>
              <a:rPr lang="fa-IR" sz="1900" dirty="0" smtClean="0">
                <a:cs typeface="B Nazanin" panose="00000400000000000000" pitchFamily="2" charset="-78"/>
              </a:rPr>
              <a:t>. تکنیک های هدف محور (نیاز به عنوان فاصله بین وضع موجود و مطلوب):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1-3 الگوی کلاسیک                  2-3 الگوی استقرایی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3-3 الگوی قیاسی                    4-3 الگوی کلاین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5-3 الگوی تجزیه و تحلیل خطا      6-3 الگوی نیازسنجی مدرسه محور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34334"/>
      </p:ext>
    </p:extLst>
  </p:cSld>
  <p:clrMapOvr>
    <a:masterClrMapping/>
  </p:clrMapOvr>
  <p:transition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روشهای توافق محور؛ تکنیک دلفای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446342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بنیانگذار: دانکن و هلمرز (1963)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هدف اصلی: گردآوری نظرات، قضاوت و نگرش های گروههای مختلف به طور منسجم و هماهنگ درباره یک مسأله ویژه.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مراحل: 1. شناسایی صاحبنظران 2. نظرخواهی درباره اهداف و نیازها  3. ترکیب نظرات و استخراج فهرستی واحد 4. ارجاع به صاحبنظران برای اولویت بندی 5. استخراج میانگین اولویت ها و ارجاع مجدد آن به صاحبنظران 6. ادامه روند تا حصول توافق کامل.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کاربردها: 1. اهمیت بالای نظر صاحبنظران  2. عدم امکان نظرسنجی حضوری و به تبع آن لزوم نظرخواهی از راه دور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70517"/>
      </p:ext>
    </p:extLst>
  </p:cSld>
  <p:clrMapOvr>
    <a:masterClrMapping/>
  </p:clrMapOvr>
  <p:transition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95090"/>
          </a:xfrm>
        </p:spPr>
        <p:txBody>
          <a:bodyPr>
            <a:normAutofit/>
          </a:bodyPr>
          <a:lstStyle/>
          <a:p>
            <a:pPr algn="ctr" rtl="1"/>
            <a:r>
              <a:rPr lang="fa-IR" sz="2800" b="1" dirty="0"/>
              <a:t>روشهای توافق محور؛ تکنیک </a:t>
            </a:r>
            <a:r>
              <a:rPr lang="fa-IR" sz="2800" b="1" dirty="0" smtClean="0"/>
              <a:t>فیش باول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بسیار شبیه به تکنیک دلفای ولی به صورت حضوری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مراحل: 1. دعوت از گروه زیادی از صاحبنظران برای ملاقات حضوری 2. تقسیم افراد مدعو به گروههای فرعی 8-6 نفری 3. دریافت نظرات هر گروه به صورت جمعبندی شده 4. نشست بعدی صرفا با حضور نمایندگان هر گروه به همراه فهرست نیازها و نظرات گروه خود 5. دستیابی به توافق کلی درباره فهرست نهایی نیازها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کاربرد: 1. اهمیت بالای نظرات صاحبنظران  2. محدودیت زمانی  3. محدود بودن تعداد افراد برای نظرسنجی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28253"/>
      </p:ext>
    </p:extLst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624110"/>
            <a:ext cx="7543800" cy="6712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/>
              <a:t>روشهای توافق محور؛ تکنیک </a:t>
            </a:r>
            <a:r>
              <a:rPr lang="fa-IR" b="1" dirty="0" smtClean="0"/>
              <a:t>تل استار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شبیه به تکنیک فیش باول با این تفاوت که در این تکنیک، نظرات افراد مختلف به صورت غیر حضوری و تنها با مکاتبه گردآوری و نشست حضوری، صرفاً با حضور نمایندگان و نظرات جمع بندی شده از این گروههای فرعی برگزار می شود.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جلسات در سطح استانی و سپس ملی انجام می گیرد.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زمانی مناسب است که تعداد نفرات مورد نظرسنجی بسیار زیاد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75654"/>
      </p:ext>
    </p:extLst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4110"/>
            <a:ext cx="8382000" cy="4426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 smtClean="0"/>
              <a:t>روشهای مسأله محور: تکنیک رویداد مهم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23482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بنیانگذار: فلانگان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هدف عمده: بررسی اثربخشی یا عدم اثربخشی رویدادها، فعالیت ها و عملکردهای معلمان و دانش آموزان در مقایسه با آنچه مورد انتظار بوده است.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آموزشهای ضمن خدمت بسیار مهم و کاربردی است.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مراحل: 1. مشخص کردن هدف از اجرای این تکنیک 2. مشاهده افراد در موقعیت طبیعی برای بررسی آن متغیر 3. طراحی ابزارهای پژوهشی مانند پرسشنامه و مصاحبه 4. توضیح هدف و کاربردهای اجرای این تکنیک و ارایه دستورالعمل های لازم به افراد مورد پژوهش 5. گردآوری رویدادها و عملکردهای مثبت و منفی و طبقه بندی آنها 6. تحلیل و اعلام نیازها.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3661"/>
      </p:ext>
    </p:extLst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67599" cy="838200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/>
              <a:t>روشهای مسأله محور: </a:t>
            </a:r>
            <a:r>
              <a:rPr lang="fa-IR" sz="3200" b="1" dirty="0" smtClean="0"/>
              <a:t>تکنیک درخت خطا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914400"/>
            <a:ext cx="7696200" cy="499682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صاحبنظران اصلی در حوزه آموزش: وتیک و استفانز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هدف اصلی: شناسایی حوادت و رویدادهای نامطلوب دارای اثر منفی بر عملکرد یک سیستم و طراحی مجدد سیستم یا اداره و کنترل این رویدادها بر اساس اطلاعات گردآوری شده.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روش: ایجاد ارتباط متقابل بین انواع مختلف حوادث منجر به شکست در سیستم؛ رمزگذاری روابط به صورت گیت های منطقی.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دو گیت (موقعیت یا حالت): </a:t>
            </a:r>
            <a:r>
              <a:rPr lang="en-US" dirty="0" smtClean="0"/>
              <a:t>AND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en-US" dirty="0" smtClean="0"/>
              <a:t>OR</a:t>
            </a:r>
          </a:p>
          <a:p>
            <a:pPr algn="r" rtl="1"/>
            <a:r>
              <a:rPr lang="en-US" dirty="0" smtClean="0"/>
              <a:t>AND</a:t>
            </a:r>
            <a:r>
              <a:rPr lang="fa-IR" dirty="0" smtClean="0">
                <a:cs typeface="B Nazanin" panose="00000400000000000000" pitchFamily="2" charset="-78"/>
              </a:rPr>
              <a:t>: حادثه را به دو یا چند علت نسبت میدهد؛ رویداد الف اتفاق نمی افتد، مگر این که رویداد ب و ج اتفاق بیفتد.</a:t>
            </a:r>
          </a:p>
          <a:p>
            <a:pPr algn="r" rtl="1"/>
            <a:r>
              <a:rPr lang="en-US" dirty="0" smtClean="0"/>
              <a:t>OR</a:t>
            </a:r>
            <a:r>
              <a:rPr lang="fa-IR" dirty="0" smtClean="0">
                <a:cs typeface="B Nazanin" panose="00000400000000000000" pitchFamily="2" charset="-78"/>
              </a:rPr>
              <a:t>: یک حادثه را حداقل به یک علت نسبت میدهد: رویداد الف در صورتی اتفاق می افتد که ب یا ج اتفاق بیفتد.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شرایط واقعی، ترکیبی از اینها روی میدهد.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ابتدا این علت ها و رویدادهای علی مشخص و سپس برای حل رویداد نامطلوب رخ داده، سعی در رفع یا کنترل علتها یا در صورت لزوم طراحی مجدد سیستم میگردد.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63010"/>
      </p:ext>
    </p:extLst>
  </p:cSld>
  <p:clrMapOvr>
    <a:masterClrMapping/>
  </p:clrMapOvr>
  <p:transition spd="slow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/>
              <a:t>روشهای هدف محور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الگوی استقرایی کافمن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802888"/>
            <a:ext cx="4952999" cy="3105703"/>
          </a:xfrm>
        </p:spPr>
        <p:txBody>
          <a:bodyPr>
            <a:normAutofit lnSpcReduction="10000"/>
          </a:bodyPr>
          <a:lstStyle/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شبیه به الگوی هدف – آزاد اسکریون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مراحل: الف. شناسایی رفتارهای موجود یادگیری   ب. تدوین رفتارهای مشاهده شده در قالب انتظارات رفتاری   ج. مقایسه رفتارها و انتظارات رفتاری در عمل   د. مشخص کردن نیازها و بیان آنها به صورت اهداف ویژه یا جزئی    هـ. تدوین ، اجرا و ارزشیابی از برنامه درسی براساس نیازهای تعیین شد.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برای ارزیابی آنچه هست، مناسب است ولی نه برای آنچه باید باشد.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الگوی کلاسیک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799660"/>
            <a:ext cx="3042995" cy="310570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ساده ترین الگوی نیاز سنجی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مراحل: 1. مشخص کردن اهداف برنامه درسی (نیازها) 2. تدوین، اجرا و ارزشیابی برنامه درسی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غیر علمی و غیر عینی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13752"/>
      </p:ext>
    </p:extLst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976090"/>
          </a:xfrm>
        </p:spPr>
        <p:txBody>
          <a:bodyPr/>
          <a:lstStyle/>
          <a:p>
            <a:pPr algn="ctr" rtl="1"/>
            <a:r>
              <a:rPr lang="fa-IR" b="1" dirty="0"/>
              <a:t>روشهای هدف محور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65352" y="1752600"/>
            <a:ext cx="2874596" cy="914400"/>
          </a:xfrm>
        </p:spPr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  <a:p>
            <a:endParaRPr lang="fa-IR" dirty="0" smtClean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  <a:p>
            <a:endParaRPr lang="fa-IR" dirty="0" smtClean="0">
              <a:cs typeface="B Nazanin" panose="00000400000000000000" pitchFamily="2" charset="-78"/>
            </a:endParaRPr>
          </a:p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4.  الگوی پیشنهادی کلاین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الف. شناسایی کلیه هدفهای کلی امکان پذیر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ب. اولویت بندی اهداف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ج. تعیین فاصله بین بایدها و هست ها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د. تعیین اولویت اجرا و عمل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24000"/>
            <a:ext cx="3347793" cy="1143000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3. الگوی قیاسی کافمن: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الف</a:t>
            </a:r>
            <a:r>
              <a:rPr lang="fa-IR" dirty="0">
                <a:cs typeface="B Nazanin" panose="00000400000000000000" pitchFamily="2" charset="-78"/>
              </a:rPr>
              <a:t>. تعریف و بیان اهداف کلی و بروندادها 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</a:t>
            </a:r>
            <a:r>
              <a:rPr lang="fa-IR" dirty="0">
                <a:cs typeface="B Nazanin" panose="00000400000000000000" pitchFamily="2" charset="-78"/>
              </a:rPr>
              <a:t>. تدوین شاخص های رفتاری (معیارهای عملکرد)  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ج</a:t>
            </a:r>
            <a:r>
              <a:rPr lang="fa-IR" dirty="0">
                <a:cs typeface="B Nazanin" panose="00000400000000000000" pitchFamily="2" charset="-78"/>
              </a:rPr>
              <a:t>. گردآوری اطلاعات درباره وضع و عملکردهای موجود   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</a:t>
            </a:r>
            <a:r>
              <a:rPr lang="fa-IR" dirty="0">
                <a:cs typeface="B Nazanin" panose="00000400000000000000" pitchFamily="2" charset="-78"/>
              </a:rPr>
              <a:t>. مقابله و مقایسه با معیارها   هـ . تعیین فاصله موجود به صورت اهداف ویژه جهت برنامه ریزی.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30606"/>
      </p:ext>
    </p:extLst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/>
              <a:t>روشهای هدف محور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5. نیازسنجی مدرسه- محور:دارای چهار محور (منبع اطلاعاتی) است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الف. ارباب رجوع یا مشتریان: یادگیرندگان، والدین، شخصیت های مذهبی، گروههای محلی و ... نظر این افراد با ابزارهایی نظیر مصاحبه و پرسشنامه گردآوری می شود.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ب. برنامه های درسی: تغییرات برنامه، اسناد، مشاهده کلاسی  و...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ج. کارکنان مدرسه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د. سازمان مدرسه یا منطقه آموزشی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* باید تحلیل نظامدار در خصوص اطلاعات حاصل از هر یک از این گروهها صورت گیرد و سپس با ترکیب و جمع بندی این اطلاعات و ایجاد توافق در میان آنها تصمیم کلی و نهایی اتخاذ شود. </a:t>
            </a:r>
          </a:p>
        </p:txBody>
      </p:sp>
    </p:spTree>
    <p:extLst>
      <p:ext uri="{BB962C8B-B14F-4D97-AF65-F5344CB8AC3E}">
        <p14:creationId xmlns:p14="http://schemas.microsoft.com/office/powerpoint/2010/main" val="1709642524"/>
      </p:ext>
    </p:extLst>
  </p:cSld>
  <p:clrMapOvr>
    <a:masterClrMapping/>
  </p:clrMapOvr>
  <p:transition spd="slow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/>
              <a:t>روشهای هدف محور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438722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6. تجزیه و تحلیل خطا:</a:t>
            </a:r>
          </a:p>
          <a:p>
            <a:pPr algn="r" rtl="1">
              <a:buFont typeface="Arial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توجه و بررسی فعالیت های دانش آموزان، تکالیف مدرسه و امتحانات و شناسایی اشتباهات و خطاهای دانش آموزان یا دشواری های یادگیری  و .. .</a:t>
            </a:r>
          </a:p>
          <a:p>
            <a:pPr algn="r" rtl="1">
              <a:buFont typeface="Arial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آزمون های استاندارد برای یافتن این مشکلات از اهمیت بالایی برخوردارند. </a:t>
            </a:r>
          </a:p>
        </p:txBody>
      </p:sp>
    </p:spTree>
    <p:extLst>
      <p:ext uri="{BB962C8B-B14F-4D97-AF65-F5344CB8AC3E}">
        <p14:creationId xmlns:p14="http://schemas.microsoft.com/office/powerpoint/2010/main" val="372305414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مبانی برنامه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dirty="0" smtClean="0">
                <a:cs typeface="B Nazanin" panose="00000400000000000000" pitchFamily="2" charset="-78"/>
              </a:rPr>
              <a:t>مبانی فلسفی</a:t>
            </a:r>
          </a:p>
          <a:p>
            <a:pPr algn="r" rtl="1">
              <a:lnSpc>
                <a:spcPct val="200000"/>
              </a:lnSpc>
            </a:pPr>
            <a:r>
              <a:rPr lang="fa-IR" sz="3600" dirty="0" smtClean="0">
                <a:cs typeface="B Nazanin" panose="00000400000000000000" pitchFamily="2" charset="-78"/>
              </a:rPr>
              <a:t>مبانی اجتماعی و فرهنگی</a:t>
            </a:r>
          </a:p>
          <a:p>
            <a:pPr algn="r" rtl="1">
              <a:lnSpc>
                <a:spcPct val="200000"/>
              </a:lnSpc>
            </a:pPr>
            <a:r>
              <a:rPr lang="fa-IR" sz="3600" dirty="0" smtClean="0">
                <a:cs typeface="B Nazanin" panose="00000400000000000000" pitchFamily="2" charset="-78"/>
              </a:rPr>
              <a:t>مبانی روانشناختی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3109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تکلیف جلسه آینده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2800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28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2800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خلاصه فصل های 4، 5 و 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2168931"/>
      </p:ext>
    </p:extLst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هفتم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2800" b="1" dirty="0" smtClean="0">
              <a:latin typeface="Verdana" panose="020B0604030504040204" pitchFamily="34" charset="0"/>
              <a:ea typeface="Verdana" panose="020B0604030504040204" pitchFamily="34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2800" b="1" dirty="0">
              <a:latin typeface="Verdana" panose="020B0604030504040204" pitchFamily="34" charset="0"/>
              <a:ea typeface="Verdana" panose="020B0604030504040204" pitchFamily="34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2800" b="1" dirty="0" smtClean="0">
              <a:latin typeface="Verdana" panose="020B0604030504040204" pitchFamily="34" charset="0"/>
              <a:ea typeface="Verdana" panose="020B0604030504040204" pitchFamily="34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B Nazanin" panose="00000400000000000000" pitchFamily="2" charset="-78"/>
              </a:rPr>
              <a:t>انـــتــخـــاب مـــــحـتــــوا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89769"/>
      </p:ext>
    </p:extLst>
  </p:cSld>
  <p:clrMapOvr>
    <a:masterClrMapping/>
  </p:clrMapOvr>
  <p:transition spd="slow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مفهوم محتوا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دانش سازمان یافته و اندوخته شده، اصطلاحات، اطلاعات، حقایق و واقعیت ها، قوانین، اصول، روشها، مفاهیم، تعمیمها، پدیده ها و مسایل مربوط به یک ماده یا موضوع درسی (قورچیان، 1374).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حقایق خاص، عقاید، اصول، مسایل و ... در یک درس خاص (کانلی، 1991).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حداقل دو نوع محتوا قابل تشخیص است: محتوای مکتوب  (کتاب درسی، راهنمای معلم و ...؛ برنامه درسی قصد شده) و محتوای شفاهی (تدریس و توضیحات معلم؛ برنامه درسی تدریس شده)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197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تصمیمات مرتبط با انتخاب محتوا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برخورداری از مبنای نظری و علمی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توجه به زمینه اجتماعی و چشم انداز فرهنگی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توجه به نظام سیاسی حاکم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مقوله ای فردی با تأثیر پذیرفتن از دیدگاهها و نقطه نظرات افراد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شرایط ایده آل باید فرآیندی منطقی و سنجیده و مشورتی باشد.</a:t>
            </a:r>
          </a:p>
        </p:txBody>
      </p:sp>
    </p:spTree>
    <p:extLst>
      <p:ext uri="{BB962C8B-B14F-4D97-AF65-F5344CB8AC3E}">
        <p14:creationId xmlns:p14="http://schemas.microsoft.com/office/powerpoint/2010/main" val="41353401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دیدگاه های اساسی در انتخاب محتوا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234822"/>
          </a:xfrm>
        </p:spPr>
        <p:txBody>
          <a:bodyPr>
            <a:normAutofit fontScale="92500" lnSpcReduction="10000"/>
          </a:bodyPr>
          <a:lstStyle/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دیدگاه سنتی: هدف اصلی، انتقال میراث فرهنگی است و بنابراین محتوا و موضوعات درسی باید متناسب با این هدف انتخاب شوند؛ دروسی مانند تاریخ، زبانهای باستانی و کهن و سنت ها اولویت دارند.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دیدگاه پویا: محتوا در خدمت تغییر و تحول قرار دارد. پراگماتیسم. محتوا باید از بین موضوعاتی انتخاب شود که فرد را به بهترین شکل برای تغییرات سریع جامعه آماده میسازد؛ زبانهای جدید و زنده، آموزش کامپیوتر و مطالعات زیست محیطی.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دیدگاه سازنده: محتوا برای تغییر: به جای سازگاری با تغییرات، محتوا باید زمینه ساز تغییر باشد؛ مدرسه زدایی، دیدگاه انتقادی، حقوق بشر و ... 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949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23690"/>
          </a:xfrm>
        </p:spPr>
        <p:txBody>
          <a:bodyPr/>
          <a:lstStyle/>
          <a:p>
            <a:pPr algn="ctr"/>
            <a:r>
              <a:rPr lang="fa-IR" dirty="0" smtClean="0"/>
              <a:t>ملاک های انتخاب محتوا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معیارهای انتخاب، توالی و سازماندهی محتوا از سوی معلمان: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معیار شناخت شناختی (معرفت شناختی): ویژگی های خاص و ویژه هر رشته و موضوع درسی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معیار واقعی: قوانین و مقررات، اسناد برنامه درسی و ...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معیار تربیتی: ترکیبی از معیارهای واقعی با برداشتهای معلمان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معیار پراگماتیک: آنچه معلمان در عمل انتخاب می کنند که بستگی به عواملی چون تدریس قبلی ایشان و میزان استقلال اجرایی دارد.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معیار روانشناختی: جنبه های رشد شناختی، عاطفی، انگیزش و ... دانش آموزان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معیار اجتماعی- ایدئولوژیکی: هنجارها و ارزشها</a:t>
            </a:r>
          </a:p>
          <a:p>
            <a:pPr algn="r" rtl="1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869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6200"/>
            <a:ext cx="6589199" cy="6096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معیارهای انتخاب محتوا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225422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معیارهای مربوط به تناسب محتوا:</a:t>
            </a:r>
          </a:p>
          <a:p>
            <a:pPr algn="r" rtl="1">
              <a:buAutoNum type="arabicPeriod"/>
            </a:pP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تناسب با ویژگی ها و نیازهای دانش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آموزان</a:t>
            </a:r>
            <a:endParaRPr lang="fa-IR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1.1 تناسب با توانایی ها و استعدادهای یادگیری (رشد و رسش عقلی، تجارب قبلی و تفاوتهای فردی)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1.2 تناسب با نیازها و رغبت ها و علایق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1.3 تناسب با زندگی واقعی دانش آموزان    1.4 زمینه ساز تجارب بعدی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2. تناسب 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با قانونمندی های برنامه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درسی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2.1 تعادل محتوا (توجه به حیطه های مختلف یادگیری، ابعاد نظری و عملی، توزیع متعادل در مقاطع مختلف، هماهنگی ارزشهای خانه و مدرسه، جامعه و ارزشهای جهانی و ...)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2.2 انسجام محتوا و هماهنگی بین سرفصلها و محتوای دروس مختلف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3. تناسب 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با ارزشها و هنجارهای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اجتماعی: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3.1 تناسب با فرهنگ، ایده آل ها و آرزوهای اجتماعی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3.2 تناسب با پیشرفت های علمی و تکنولوژیکی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3.3 تناسب با مسایل و نیازهای جامعه ملی و محلی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3.4 تناسب با مسایل و ارتباطات جهانی (جهانی شدن)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841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الگوهای سازماندهی محتوا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الگوی مایرز و مایرز که به صورت پیوستاری است که در یک سوی آن الگوهای موضوع محور و در یک انتها الگوهای دانش آموز محور قرار دارد: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موضوعات مجزا – موضوعات وسیع – مارپیچی – پایه مشترک – کارکردهای اجتماعی (مسایل اجتماعی) – فعالیت محور و انسانگرایانه.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هر چه از ابتدای این فهرست، پیش می رویم؛ بعد دانش آموز محوری قوی تر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706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52400"/>
            <a:ext cx="6589199" cy="1066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مفروضات الگوهای برنامه های درسی موضوع محور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438722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یادگیری عبارت از رشد و تحول شناختی و عقلانی است و هدف از آن دستیابی به دانش و اطلاعات.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وظیفه اصلی معلم: پیش بینی آموزشهای لازم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انتخاب موضوعات بر اساس اهداف از پیش تعیین شده به صورت تفصیلی و همراه با جزئیات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طرح ریزی آموزش و داشتن طرح درس کامل و تفصیلی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تأکید بر استقلال رشته های درسی.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سه الگوی موجود در این گروه: موضوعات مجزا، موضوعات وسیع و الگوی مارپیچی.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902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برنامه های درسی موضوعات مجزا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446342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دو هدف اصلی و عمده: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کسب دانش و ایده های موضوع درسی از سوی دانش آموز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توسعه و پرورش انضباط ذهنی در دانش آموزان از طریق مطالعه موضوعات درسی.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تقسیم محتوا به بخشهای کاملاً مجزا مانند تاریخ، جغرافیا، ریاضی، فیزیک و ...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روشهای تدریس مشخص مانند سخنرانی، بحث، تکرار و تمرین، پرسش و پاسخ و ...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طرفداران آموزش و پرورش پایه؛ آثار بزرگ و موضوعات اساسی.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انتقادات: تأکید بیش از حد بر آموختن اطلاعات و حقایق بدون توجه به تغییرات سریع در دانش بشری، تفکیک مطلق موضوعات درسی و نادیده گرفتن ارتباط بین موضوعات مختلف، غفلت از تفکر انتقادی و ...، بی اعتنایی به تفاوتهای فردی و علایق و ... . </a:t>
            </a:r>
          </a:p>
        </p:txBody>
      </p:sp>
    </p:spTree>
    <p:extLst>
      <p:ext uri="{BB962C8B-B14F-4D97-AF65-F5344CB8AC3E}">
        <p14:creationId xmlns:p14="http://schemas.microsoft.com/office/powerpoint/2010/main" val="181818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مهندسی برنامه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طراحی برنامه درسی</a:t>
            </a:r>
          </a:p>
          <a:p>
            <a:pPr marL="0" indent="0" algn="r" rtl="1">
              <a:lnSpc>
                <a:spcPct val="200000"/>
              </a:lnSpc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تدوین برنامه درسی</a:t>
            </a:r>
          </a:p>
        </p:txBody>
      </p:sp>
    </p:spTree>
    <p:extLst>
      <p:ext uri="{BB962C8B-B14F-4D97-AF65-F5344CB8AC3E}">
        <p14:creationId xmlns:p14="http://schemas.microsoft.com/office/powerpoint/2010/main" val="2260383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399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برنامه های درسی مبتنی بر موضوعات وسیع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71600"/>
            <a:ext cx="6591985" cy="453962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اینجا نیز هدف اصلی، اکتساب دانش و پرورش انضباط ذهنی است؛ لیکن محتوا در قالب موضوعات وسیع تر و کلی تر (در هم تنیده) سازماندهی می شود. مثال: علوم اجتماعی به جای جغرافیا، تاریخ و حکومت یا هنرهای زبانی به جای خواندن، انشا، دستور نگارش و ...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فلسفه اساسی: ایجاد همبستگی و ارتباط بیشتر بین مطالب مختلف مورد مطالعه (هماهنگی بیشتر با دنیای واقعی).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انتقادات از دو سو وارد شده است: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طرفداران موضوعات مجزا: وسعت زیاد و عمق اندک، عدم دستیابی به هدف انضباط ذهنی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مخالفان موضوعات مجزا: شباهت زیاد این رویکرد با موضوعات مجزا، تأکید بیش از حد بر موضوعات درسی و غفلت از دانش آموزان و نیازهای ایشان.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641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برنامه درسی مارپیچی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438722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تأکید بر ساختار دانش و سازماندهی محتوا بر اساس دانش مورد مطالعه.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تفاوت ها با دو الگوی قبلی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تأکید بیشتر بر ساختار دانش و کلیه مفاهیم، حقایف و واقعیت های موجود در آن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سازماندهی توالی محتوا متناسب با مراحل رشد فکری دانش آموزان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سازماندهی بر اساس ایده ها و عقاید اصلی موجود در رشته یا موضوع خاص و نیز روشهای تحقیق و پژوهش مرتبط با آن صورت می گیرد.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انتقادات: نیاز به زمان زیاد برای آموختن عقاید اصلی و روشهای پژوهش و غفلت از طرح درس و تدریس مناسب- علیرغم تلاشهای انجام گرفته باز هم به شدت انتزاعی است- نیاز به تخصص بالای معلمان دارد.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043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برنامه های درسی دانش آموز محور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23482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تأکید بر نیازها، علایق و فعالیت های یادگیرندگان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توجه بیشتر به رشد عاطفی به جای شناخت محوری و انگیزش درونی به جای انگیزش بیرونی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وظیفه معلم؛ برانگیختن و تسهیل فعالیت های دانش آموزان، انتخاب و تنظیم محتوا مطابق با جریان یادگیری، توجه به نیازهای تک تک دانش آموزان و تشویق خلاقیت و تفکر  در ایشان است.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چهار الگو در این نوع برنامه درسی قابل شناسایی است: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برنامه درسی پایه مشترک  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 برنامه درسی مبتنی بر کارکردهای اجتماعی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برنامه درسی فعالیت محور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برنامه درسی انسانگرایانه (آموزش و پرورش آزاد)</a:t>
            </a:r>
          </a:p>
        </p:txBody>
      </p:sp>
    </p:spTree>
    <p:extLst>
      <p:ext uri="{BB962C8B-B14F-4D97-AF65-F5344CB8AC3E}">
        <p14:creationId xmlns:p14="http://schemas.microsoft.com/office/powerpoint/2010/main" val="10468075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برنامه درسی پایه مشترک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شبیه ترین نوع به رویکردهای موضوع محور (به ویژه الگوی موضوعات وسیع) است، با این تفاوت که نیازها و علایق دانش آموزان بر موضوعات درسی اولویت دارد. یعنی ابتدا علایق مورد توجه قرار می گیرند و سپس محتوا بر اساس آن تنظیم میشود.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ریزی به صورت مشارکتی و از سوی معلم و دانش آموز صورت می گیرد و فعالیت ها بیشتر مبتنی بر پروژه و به صورت انفرادی یا گروهی است.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انتقادات:  عدم موفقیت در عمل و سوق یافتن به سوی الگوی موضوعات وسیع  که دلیل عمده آن مشکلات اجرایی اعم از ناکافی بودن همکاری بین معلمان، انعطاف پذیر نبودن فضا و زمان، عدم دسترسی به مواد آموزشی و کمک آموزشی و ...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926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086600" cy="823690"/>
          </a:xfrm>
        </p:spPr>
        <p:txBody>
          <a:bodyPr>
            <a:normAutofit/>
          </a:bodyPr>
          <a:lstStyle/>
          <a:p>
            <a:pPr algn="ctr"/>
            <a:r>
              <a:rPr lang="fa-IR" sz="2400" b="1" dirty="0" smtClean="0"/>
              <a:t>برنامه مبتنی بر کارکردها/ مسایل اجتماعی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این الگو نیز مشابه با الگوی موضوعات وسیع است ولی در اینجا محوریت با مسایل و موقعیت های واقعی زندگی بزرگسالی است.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مباحث عمده: زندگی خانوادگی موفق، تجارب کاری، اوقات فراغت، مهارتهای زندگی و ...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انتقادات: مشکلات اجرایی- فقدان ساختار و چارچوب مشخص – عدم توجه به ساختار دانش و علم.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41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2369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برنامه درسی فعالیت محور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6896785" cy="438722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توجه عمده به علایق و نیازهای دانش آموزان با انعطاف پذیری بیشتر نسبت به دو الگوی قبلی (پایه مشترک و اجتماعی)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بدون برنامه ریزی دقیق قبلی، روییدنی و برآمدنی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شباهت زیاد با زندگی واقعی – یادگیری با انجام دادن- حل مسأله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کارهای دیویی و کیلپاتریک در این حوزه حایز اهمیت است.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انتقادات: 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انعطاف پذیری بیش از حد به بهای نادیده گرفتن هدف و محتوا 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نیاز به امکانات فراوان مالی و اجرایی، انعطاف پذیری و ...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610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برنامه درسی انسانگرایانه (آزادانه)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23482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بیشتر فلسفه آموزش و پرورش است تا الگوی سازماندهی.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واکنش در مقابل تأکید بیش از حد بر یادگیری شناختی و ذهنی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حمایت از رشد مفهوم خود، رشد فردی، ابراز عقاید و احساسات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نقش معلم: تسهیل جریان یادگیری، تشویق اکتشاف عقاید به صورت آزادانه، طرح سوالات کلیدی، ایجاد احساس مثبت نسبت به تجارب یادگیری، استقلال، خودکارآمدی، خود پنداره مثبت و ...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احترام، همکاری متقابل، همکاری و دوستی بر کلاس حاکم است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آبراهام مازلو و کارل راجرز، آرتور کومبز و دونالد سینته از نظریه پردازان اصلی این دیدگاه اند.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انتقادات: روش آموزش نامناسب، نادیده گرفتن اهداف شناختی و عقلانی</a:t>
            </a:r>
          </a:p>
        </p:txBody>
      </p:sp>
    </p:spTree>
    <p:extLst>
      <p:ext uri="{BB962C8B-B14F-4D97-AF65-F5344CB8AC3E}">
        <p14:creationId xmlns:p14="http://schemas.microsoft.com/office/powerpoint/2010/main" val="5415835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فصل هشتم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انتخاب فعالیت های یادگیری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75134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ماهیت فعالیت های یادگیری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438722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فعالیت های معلم محور در مقابل فعالیت فراگیر محور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ساخت و سازگرایی؛ ایده آلیسم و ساخت دانش شخصی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تجربیات یادگیری به جای فعالیت های یادگیری؛ توجه به مفهوم برنامه درسی تجربه شده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ارتباط محتوا و فعالیت های یادگیری؛ متقابل – مکمل و گاه مجزا.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6332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ویژگی های فعالیت های یادگیری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438722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مطابقت با اسناد و اهداف آموزشی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توالی منطقی و روانشناختی اندیشیده شده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تأکید بر مفهوم و فرآیند به جای انتقال صرف دانش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تأکید بر انگیزه، کنجکاوی، فعالیت محوری، نگرشهای مثبت، یادگیری مستمر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فعالیت های عملی مناسب با ابزار و امکانات ساده و در جهت پرورش مهارتها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توجه به زمان، مکان و امکانات موجود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توجه به پیشرفت دانش بشری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هماهنگی با سلامت روحی و جسمی دانش آموزان و تقویت فعالیت های فوق برنامه از سوی ایشان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توجه به تمام گروههای سنی، قومیتی، جنسیتی و ...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508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anose="00000400000000000000" pitchFamily="2" charset="-78"/>
              </a:rPr>
              <a:t>اجـــرای بـــرنامه درســی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مؤمنانه</a:t>
            </a: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نیمه سازگارانه</a:t>
            </a: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انطباقی (</a:t>
            </a:r>
            <a:r>
              <a:rPr lang="fa-IR" sz="32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سازگارانه</a:t>
            </a:r>
            <a:r>
              <a:rPr lang="fa-IR" sz="3200" dirty="0" smtClean="0">
                <a:cs typeface="B Nazanin" panose="00000400000000000000" pitchFamily="2" charset="-78"/>
              </a:rPr>
              <a:t>): مدرسه محور محدود و مدرسه محور گسترده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19343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نهم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000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40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40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000" dirty="0" smtClean="0">
                <a:cs typeface="B Nazanin" panose="00000400000000000000" pitchFamily="2" charset="-78"/>
              </a:rPr>
              <a:t>روش </a:t>
            </a:r>
            <a:r>
              <a:rPr lang="fa-IR" sz="4000" dirty="0" smtClean="0">
                <a:cs typeface="B Nazanin" panose="00000400000000000000" pitchFamily="2" charset="-78"/>
              </a:rPr>
              <a:t>تـــــدریــــس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70632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</p:spPr>
        <p:txBody>
          <a:bodyPr/>
          <a:lstStyle/>
          <a:p>
            <a:pPr algn="ctr" rtl="1"/>
            <a:r>
              <a:rPr lang="fa-IR" dirty="0" smtClean="0"/>
              <a:t>رابطه بین برنامه درسی و تدریس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حداقل 4 دیدگاه: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دیدگاه تداخلی: آموزش و تدریس، زیرمجموعه ای از برنامه درسی و عنصری تفکیک ناپذیر از آن است. در نظام های متمرکز بیشتر صدق می کند.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دیدگاه تمایزی: برنامه درسی و تدریس دو مقوله جدا از هم هستند. با تهیه و تدوین برنامه درسی، قلمرو برنامه ریزی درسی به پایان میرسد؛ تصمیم درباره نحوه آموزش (تدریس) بر عهده مجریان و معلمان است.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دیدگاه مصالحه جویانه: ارایه دستورالعمل های کلی بر عهده برنامه ریزی درسی و تعیین جزئیات و تصمیمات آنی، طرح درس و ... بر عهده معلم و مجری است.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دیدگاه اقتضایی: بستگی به موقعیت، تجربه و تخصص معلمان، موضوع درس و ... دارد.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22388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4110"/>
            <a:ext cx="7924799" cy="6712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نقش معلم و کارکردهای برنامه ریزی تدریس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71600"/>
            <a:ext cx="6591985" cy="453962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معلمانی که در برنامه ریزی نقش دارند، در تدریس موفق تر عمل می کنند.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ریزی فرایندی چند بعد است و شامل سازماندهی محتوا، انتخاب و توالی فعالیتهای یادگیری، گروهبندی، تعیین تکالیف، مشخص کردن رویه ارزشیابی و تدوین راهبردهای مدیریت کلاس و ... است.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کارکدرهای برنامه ریزی تدریس: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کاهش اضطراب معلم و ایجاد امنیت عاطفی و حرفه ای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سازماندهی یاددهی و یادگیری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ایجاد فرصت تأمل و تفکر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6496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23690"/>
          </a:xfrm>
        </p:spPr>
        <p:txBody>
          <a:bodyPr/>
          <a:lstStyle/>
          <a:p>
            <a:pPr algn="ctr" rtl="1"/>
            <a:r>
              <a:rPr lang="fa-IR" dirty="0" smtClean="0"/>
              <a:t>ماهیت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23482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ریزی به عنوان تفکر: اوسترمن  (1990)تفکر را به عنوان بررسی و ملاحظه منطقی و عقلایی اقدام به ویژه اقدامات حرفه ای تعریف میکند. اقدام فکورانه و برنامه ریزی درسی مبتنی بر تفکر شوآب از این دیدگاه نشأت می گیرد.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ریزی به عنوان فرآیند خطی و متوالی: دیدگاه های تکنیکی برنامه درسی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 ریزی به عنوان ساختن گرایی: آینده نگری، ماهیت میان رشته ای برنامه درسی، فرآیند عمیق یادگیری به اندازه نتایج مهم است و هدف اصلی، کاربرد آموخته ها در زندگی واقعی است؛ نو مفهوم گرایان و ساخت و سازگرایان از این دسته اند.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34520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</p:spPr>
        <p:txBody>
          <a:bodyPr/>
          <a:lstStyle/>
          <a:p>
            <a:pPr algn="ctr" rtl="1"/>
            <a:r>
              <a:rPr lang="fa-IR" dirty="0" smtClean="0"/>
              <a:t>برنامه ریزی واحد درسی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828800"/>
            <a:ext cx="6591985" cy="408242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چشم انداز واحد کلی: تأکید بر فعالیت ها، درگیر کردن دانش آموزان، کشف تجارب قبلی و ارایه تجارب جدید، الگوسازی، بسط درک و فهم و ...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چشم انداز طرح درس: توجه به موضوع درس/ دیدگاه دیسیپلینی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چشم انداز واحد موضوعی در هم تنیده: فرآیند چندرشته ای؛ ایجاد ارتباط بین موضوعات مختلف، تأکید بر ماهیت کنجکاوی یادگیرندگان و دنیای واقعی با در نظر داشتن مولفه های دانش آموزان، محتوا (هم محتوای موضوعی و هم نظرات و پیشنهادات یادگیرندگان در باره آن)، مواد و منابع (راهنماها، درس پژوهش، تکنولوژی، توجه به هوشهای چندگانه)، فعالیت های تدریس، نظام ارزشیابی (انواع ارزشیابی و رویکردهای آن).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24456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99890"/>
          </a:xfrm>
        </p:spPr>
        <p:txBody>
          <a:bodyPr/>
          <a:lstStyle/>
          <a:p>
            <a:pPr algn="ctr" rtl="1"/>
            <a:r>
              <a:rPr lang="fa-IR" dirty="0" smtClean="0"/>
              <a:t>یادگیری و تدریس فعال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23482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یادگیری فعال</a:t>
            </a:r>
            <a:r>
              <a:rPr lang="fa-IR" dirty="0" smtClean="0">
                <a:cs typeface="B Nazanin" panose="00000400000000000000" pitchFamily="2" charset="-78"/>
              </a:rPr>
              <a:t>: آن نوع یادگیری که با حداقل دخالت عامل خارجی صورت گیرد. معلم، کتاب درسی و ... فقط نقش تسهیل کننده دارند و مسئولیت اصلی و کنترل یادگیری بر عهده فراگیر است.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تدریس فعال</a:t>
            </a:r>
            <a:r>
              <a:rPr lang="fa-IR" dirty="0" smtClean="0">
                <a:cs typeface="B Nazanin" panose="00000400000000000000" pitchFamily="2" charset="-78"/>
              </a:rPr>
              <a:t>: تدارک امکانات، کتابها، وسایل آموزشی ، تربیت معلم و ... در جهت تسهیل یادگیری و در نظر داشتن حداکثر میزان آزادی عمل برای یادگیرنده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ویژگی های رویکردهای یادگیری فعال</a:t>
            </a:r>
            <a:r>
              <a:rPr lang="fa-IR" dirty="0" smtClean="0">
                <a:cs typeface="B Nazanin" panose="00000400000000000000" pitchFamily="2" charset="-78"/>
              </a:rPr>
              <a:t>: درگیری فعالانه یادگیرندگان در فرآیند یادگیری، علایق، نیازها و ادراکات فراگیران به عنوان نقطه شروع، سازماندهی محیط ، تجارب یادگیری و فعالیت ها براساس فراگیر محوری، یاددهی و یادگیری متقابل معلم و دانش آموزان، استقلال یادگیرنده، خود ارزیابی، رشد و تکامل همه جانبه و...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8580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اهمیت و ضرورت روشهای فعال تدریس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52600"/>
            <a:ext cx="6591985" cy="4158622"/>
          </a:xfrm>
        </p:spPr>
        <p:txBody>
          <a:bodyPr>
            <a:normAutofit lnSpcReduction="10000"/>
          </a:bodyPr>
          <a:lstStyle/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حجم گسترده اطلاعات و دانش بشری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آمادگی برای زندگی واقعی، درگیری شخصی با مسایل و ...</a:t>
            </a:r>
          </a:p>
          <a:p>
            <a:pPr algn="r" rtl="1">
              <a:buAutoNum type="arabicPeriod"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AutoNum type="arabicPeriod"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buFont typeface="Arial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چند رویکرد فعال: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رویکرد اکتشافی برونر ( هدایت شده و مستقل)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 رویکرد پژوهش (حل مسأله) دیویی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رویکرد عرضه مطالب (پیش سازماندهنده) آزوبل: توجه به نقش کلیدی نقشه های مفهومی.</a:t>
            </a:r>
          </a:p>
          <a:p>
            <a:pPr algn="r" rtl="1">
              <a:buFontTx/>
              <a:buChar char="-"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93522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دهم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400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44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4400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400" b="1" dirty="0" smtClean="0">
                <a:cs typeface="B Nazanin" panose="00000400000000000000" pitchFamily="2" charset="-78"/>
              </a:rPr>
              <a:t>اجرای برنامه درسی</a:t>
            </a:r>
            <a:endParaRPr lang="en-US" sz="4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6697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اهمیت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موفقیت همه طرحها و برنامه ها منوط به اجرای مناسب و موفق آن است.</a:t>
            </a: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نواقص و کاستی های برنامه در مرحله طراحی تا حدّ زیادی در مرحله اجرا قابل اصلاح و بهبود است.</a:t>
            </a:r>
          </a:p>
          <a:p>
            <a:pPr marL="0" indent="0" algn="r" rtl="1">
              <a:buNone/>
            </a:pP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1212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624110"/>
            <a:ext cx="7543800" cy="976090"/>
          </a:xfrm>
        </p:spPr>
        <p:txBody>
          <a:bodyPr/>
          <a:lstStyle/>
          <a:p>
            <a:pPr algn="ctr" rtl="1"/>
            <a:r>
              <a:rPr lang="fa-IR" dirty="0" smtClean="0"/>
              <a:t>متغیرهای برنامه ریزی درسی (تدوین)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>
            <a:normAutofit fontScale="92500" lnSpcReduction="20000"/>
          </a:bodyPr>
          <a:lstStyle/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خاستگاه برنامه درسی: محل تدوین برنامه درسی؛ ملی یا منطقه ای، متمرکز یا غیرمتمرکز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شرکت کنندگان در برنامه درسی و تخصص ایشان (تصمیم گیرندگان): متخصصان موضوعی، روانشناسان (تربیتی)، جامعه شناسان، متخصصان برنامه درسی، نماینده معلمان، نماینده دانش آموزان، نماینده والدین و .. (الگوهای متخصص محور، کارشناس محور و متوازن یا هماهنگ)</a:t>
            </a:r>
          </a:p>
          <a:p>
            <a:pPr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میزان توجه به واقعیت های محیطی در اجرا (نقش معلم): فرصتها و تحدیدها که منجر به سه رویکرد متمایز در اجرا می شود: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الف. رویکرد ضد معلم (وفادارانه- مؤمنانه)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ب. روکیرد سازگاری محدود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ج. رویکرد سازگاری آزاد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861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7585</Words>
  <Application>Microsoft Office PowerPoint</Application>
  <PresentationFormat>On-screen Show (4:3)</PresentationFormat>
  <Paragraphs>784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2" baseType="lpstr">
      <vt:lpstr>Arial</vt:lpstr>
      <vt:lpstr>Wingdings 2</vt:lpstr>
      <vt:lpstr>Wingdings</vt:lpstr>
      <vt:lpstr>B Nazanin</vt:lpstr>
      <vt:lpstr>Constantia</vt:lpstr>
      <vt:lpstr>Davat</vt:lpstr>
      <vt:lpstr>Cambria Math</vt:lpstr>
      <vt:lpstr>Calibri</vt:lpstr>
      <vt:lpstr>Lotus</vt:lpstr>
      <vt:lpstr>Traditional Arabic</vt:lpstr>
      <vt:lpstr>Verdana</vt:lpstr>
      <vt:lpstr>Flow</vt:lpstr>
      <vt:lpstr>PowerPoint Presentation</vt:lpstr>
      <vt:lpstr>مــــنـــــابـــــــــع</vt:lpstr>
      <vt:lpstr>سؤالات جلسه اول</vt:lpstr>
      <vt:lpstr>فـــصـل اول</vt:lpstr>
      <vt:lpstr>مفهوم برنامه درسی</vt:lpstr>
      <vt:lpstr>قلمروهای برنامه درسی</vt:lpstr>
      <vt:lpstr>مبانی برنامه درسی</vt:lpstr>
      <vt:lpstr>مهندسی برنامه درسی</vt:lpstr>
      <vt:lpstr>اجـــرای بـــرنامه درســی</vt:lpstr>
      <vt:lpstr>تـغــیـیـر بـرنــامـه درسـی</vt:lpstr>
      <vt:lpstr>تـــاریـــخ</vt:lpstr>
      <vt:lpstr>تحـقـیق در بـرنـامه درسی</vt:lpstr>
      <vt:lpstr>ارزشـیــابی بـرنامه درسی</vt:lpstr>
      <vt:lpstr>فـــصـل دوم</vt:lpstr>
      <vt:lpstr>سـطوح بـرنامه درسی</vt:lpstr>
      <vt:lpstr>انواع برنامه درسی از دیدگاه پوزنر</vt:lpstr>
      <vt:lpstr>انـــواع بـرنــامه درسـی از دیـدگاه گلاثورن</vt:lpstr>
      <vt:lpstr>دو طبقه بندی دیگر</vt:lpstr>
      <vt:lpstr>دیدگاه نیولاو</vt:lpstr>
      <vt:lpstr>طبقه بندی پورتر</vt:lpstr>
      <vt:lpstr>جـــــــمع بنــــدی</vt:lpstr>
      <vt:lpstr>تکلیف جلسه آینده</vt:lpstr>
      <vt:lpstr>فصل سوم</vt:lpstr>
      <vt:lpstr>نظریه</vt:lpstr>
      <vt:lpstr>نظریه</vt:lpstr>
      <vt:lpstr>رابطه نظریه و عمل</vt:lpstr>
      <vt:lpstr>مشخصات نظریه برنامه درسی (گیل مکاچین (1972)):</vt:lpstr>
      <vt:lpstr>نظریه های برنامه درسی (متاتئوری)</vt:lpstr>
      <vt:lpstr>نظریه های برنامه درسی (متاتئوری)</vt:lpstr>
      <vt:lpstr>نظریه های برنامه درسی (متاتئوری)</vt:lpstr>
      <vt:lpstr>نظریه های برنامه درسی (متاتئوری)</vt:lpstr>
      <vt:lpstr>نظریه های برنامه درسی (متاتئوری)</vt:lpstr>
      <vt:lpstr>تکلیف جلسه آینده</vt:lpstr>
      <vt:lpstr>فصل چهارم</vt:lpstr>
      <vt:lpstr>سؤالات این جلسه</vt:lpstr>
      <vt:lpstr>الگوهای برنامه درسی</vt:lpstr>
      <vt:lpstr>الگوهای فنی</vt:lpstr>
      <vt:lpstr>الگوهای فنی</vt:lpstr>
      <vt:lpstr>الگوهای فنی</vt:lpstr>
      <vt:lpstr>الگوهای فنی</vt:lpstr>
      <vt:lpstr>الگوهای غیر فنی</vt:lpstr>
      <vt:lpstr>الگوهای حد وسط</vt:lpstr>
      <vt:lpstr>فصل پنجم</vt:lpstr>
      <vt:lpstr>فعالیت های برنامه درسی</vt:lpstr>
      <vt:lpstr>عناصر برنامه درسی</vt:lpstr>
      <vt:lpstr>عناصر برنامه درسی</vt:lpstr>
      <vt:lpstr>تکلیف جلسه آینده</vt:lpstr>
      <vt:lpstr>فصل ششم</vt:lpstr>
      <vt:lpstr>سؤالات این جلسه</vt:lpstr>
      <vt:lpstr>مفهوم نیاز و نیازسنجی</vt:lpstr>
      <vt:lpstr>دیدگاهها؛ ضرورت نیازسنجی یا عدم آن</vt:lpstr>
      <vt:lpstr>کارکردهای نیازسنجی در برنامه ریزی درسی</vt:lpstr>
      <vt:lpstr>چارچوب نیازسنجی در برنامه ریزی درسی</vt:lpstr>
      <vt:lpstr>1- هدف از نیازسنجی</vt:lpstr>
      <vt:lpstr>2- داده های مورد نیاز</vt:lpstr>
      <vt:lpstr>3- منابع اطلاعات</vt:lpstr>
      <vt:lpstr>4- روشها و فنون نیازسنجی</vt:lpstr>
      <vt:lpstr>5- نحوه اولویت بندی نیازها</vt:lpstr>
      <vt:lpstr>6- نحوه استفاده از نتایج نیازسنجی</vt:lpstr>
      <vt:lpstr>تکنیک های نیازسنجی</vt:lpstr>
      <vt:lpstr>روشهای توافق محور؛ تکنیک دلفای</vt:lpstr>
      <vt:lpstr>روشهای توافق محور؛ تکنیک فیش باول</vt:lpstr>
      <vt:lpstr>روشهای توافق محور؛ تکنیک تل استار</vt:lpstr>
      <vt:lpstr>روشهای مسأله محور: تکنیک رویداد مهم</vt:lpstr>
      <vt:lpstr>روشهای مسأله محور: تکنیک درخت خطا</vt:lpstr>
      <vt:lpstr>روشهای هدف محور</vt:lpstr>
      <vt:lpstr>روشهای هدف محور</vt:lpstr>
      <vt:lpstr>روشهای هدف محور</vt:lpstr>
      <vt:lpstr>روشهای هدف محور</vt:lpstr>
      <vt:lpstr>تکلیف جلسه آینده</vt:lpstr>
      <vt:lpstr>فصل هفتم</vt:lpstr>
      <vt:lpstr>مفهوم محتوا</vt:lpstr>
      <vt:lpstr>تصمیمات مرتبط با انتخاب محتوا</vt:lpstr>
      <vt:lpstr>دیدگاه های اساسی در انتخاب محتوا</vt:lpstr>
      <vt:lpstr>ملاک های انتخاب محتوا</vt:lpstr>
      <vt:lpstr>معیارهای انتخاب محتوا</vt:lpstr>
      <vt:lpstr>الگوهای سازماندهی محتوا</vt:lpstr>
      <vt:lpstr>مفروضات الگوهای برنامه های درسی موضوع محور</vt:lpstr>
      <vt:lpstr>برنامه های درسی موضوعات مجزا</vt:lpstr>
      <vt:lpstr>برنامه های درسی مبتنی بر موضوعات وسیع</vt:lpstr>
      <vt:lpstr>برنامه درسی مارپیچی</vt:lpstr>
      <vt:lpstr>برنامه های درسی دانش آموز محور</vt:lpstr>
      <vt:lpstr>برنامه درسی پایه مشترک</vt:lpstr>
      <vt:lpstr>برنامه مبتنی بر کارکردها/ مسایل اجتماعی</vt:lpstr>
      <vt:lpstr>برنامه درسی فعالیت محور</vt:lpstr>
      <vt:lpstr>برنامه درسی انسانگرایانه (آزادانه)</vt:lpstr>
      <vt:lpstr>فصل هشتم</vt:lpstr>
      <vt:lpstr>ماهیت فعالیت های یادگیری</vt:lpstr>
      <vt:lpstr>ویژگی های فعالیت های یادگیری</vt:lpstr>
      <vt:lpstr>فصل نهم</vt:lpstr>
      <vt:lpstr>رابطه بین برنامه درسی و تدریس</vt:lpstr>
      <vt:lpstr>نقش معلم و کارکردهای برنامه ریزی تدریس</vt:lpstr>
      <vt:lpstr>ماهیت برنامه ریزی</vt:lpstr>
      <vt:lpstr>برنامه ریزی واحد درسی</vt:lpstr>
      <vt:lpstr>یادگیری و تدریس فعال</vt:lpstr>
      <vt:lpstr>اهمیت و ضرورت روشهای فعال تدریس</vt:lpstr>
      <vt:lpstr>فصل دهم</vt:lpstr>
      <vt:lpstr>اهمیت</vt:lpstr>
      <vt:lpstr>متغیرهای برنامه ریزی درسی (تدوین)</vt:lpstr>
      <vt:lpstr>برنامه درسی ضد معلم</vt:lpstr>
      <vt:lpstr>برنامه درسی سازگارانه</vt:lpstr>
      <vt:lpstr>عوامل مؤثر بر اجرا</vt:lpstr>
      <vt:lpstr>شاخص موفقیت اجرای برنامه درسی</vt:lpstr>
      <vt:lpstr>فصل یازدهم</vt:lpstr>
      <vt:lpstr>سوالات این جلسه</vt:lpstr>
      <vt:lpstr>ارزشیابی</vt:lpstr>
      <vt:lpstr>مفهوم ارزشیابی</vt:lpstr>
      <vt:lpstr>کارکردهای ارزشیابی</vt:lpstr>
      <vt:lpstr>ملاک‌های ارزشیابی </vt:lpstr>
      <vt:lpstr>چه کسانی باید ارزشیابی را انجام دهند؟ </vt:lpstr>
      <vt:lpstr>استانداردهای ارزشیابی </vt:lpstr>
      <vt:lpstr>جنبه‌های اساسی ارزشیابی از برنامه درسی </vt:lpstr>
      <vt:lpstr>سطوح ارزیابی برنامه درسی </vt:lpstr>
      <vt:lpstr>مشارکت افراد در ارزشیابی </vt:lpstr>
      <vt:lpstr>الگوهای ارزشیابی </vt:lpstr>
      <vt:lpstr>الگوی ارزشیابی هدف محور </vt:lpstr>
      <vt:lpstr>ارزشیابی هدف آزاد </vt:lpstr>
      <vt:lpstr>الگوی ارزشیابی CIPP </vt:lpstr>
      <vt:lpstr>خبرگی و انتقاد آموزشی </vt:lpstr>
      <vt:lpstr>الگوی ارزشیابی کرک پاتریک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Rayan</dc:creator>
  <cp:lastModifiedBy>Deniz Rayan</cp:lastModifiedBy>
  <cp:revision>55</cp:revision>
  <dcterms:created xsi:type="dcterms:W3CDTF">2015-10-08T03:51:10Z</dcterms:created>
  <dcterms:modified xsi:type="dcterms:W3CDTF">2015-12-18T07:46:07Z</dcterms:modified>
</cp:coreProperties>
</file>