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62" r:id="rId3"/>
    <p:sldId id="263" r:id="rId4"/>
    <p:sldId id="294" r:id="rId5"/>
    <p:sldId id="295" r:id="rId6"/>
    <p:sldId id="264" r:id="rId7"/>
    <p:sldId id="293" r:id="rId8"/>
    <p:sldId id="267" r:id="rId9"/>
    <p:sldId id="268" r:id="rId10"/>
    <p:sldId id="269" r:id="rId11"/>
    <p:sldId id="271" r:id="rId12"/>
    <p:sldId id="272" r:id="rId13"/>
    <p:sldId id="303" r:id="rId14"/>
    <p:sldId id="304" r:id="rId15"/>
    <p:sldId id="306" r:id="rId16"/>
    <p:sldId id="281" r:id="rId17"/>
    <p:sldId id="283" r:id="rId18"/>
    <p:sldId id="297" r:id="rId19"/>
    <p:sldId id="298" r:id="rId20"/>
    <p:sldId id="307" r:id="rId21"/>
    <p:sldId id="300" r:id="rId22"/>
    <p:sldId id="301" r:id="rId23"/>
    <p:sldId id="299" r:id="rId24"/>
    <p:sldId id="302" r:id="rId25"/>
    <p:sldId id="274" r:id="rId26"/>
    <p:sldId id="275" r:id="rId27"/>
    <p:sldId id="277" r:id="rId28"/>
    <p:sldId id="279" r:id="rId29"/>
    <p:sldId id="278" r:id="rId30"/>
    <p:sldId id="285" r:id="rId31"/>
    <p:sldId id="286" r:id="rId32"/>
    <p:sldId id="287" r:id="rId33"/>
    <p:sldId id="288" r:id="rId34"/>
    <p:sldId id="291" r:id="rId35"/>
    <p:sldId id="290" r:id="rId36"/>
    <p:sldId id="276" r:id="rId37"/>
    <p:sldId id="30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6D3"/>
    <a:srgbClr val="D9D9D9"/>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p:scale>
          <a:sx n="70" d="100"/>
          <a:sy n="70" d="100"/>
        </p:scale>
        <p:origin x="76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C2D69-C448-4CD0-B714-80190B1E248E}" type="datetimeFigureOut">
              <a:rPr lang="en-US" smtClean="0"/>
              <a:t>4/17/2016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C5C2C-6864-4B36-BE24-097B6C1674EE}" type="slidenum">
              <a:rPr lang="en-US" smtClean="0"/>
              <a:t>‹#›</a:t>
            </a:fld>
            <a:endParaRPr lang="en-US"/>
          </a:p>
        </p:txBody>
      </p:sp>
    </p:spTree>
    <p:extLst>
      <p:ext uri="{BB962C8B-B14F-4D97-AF65-F5344CB8AC3E}">
        <p14:creationId xmlns:p14="http://schemas.microsoft.com/office/powerpoint/2010/main" val="52710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p>
            <a:pPr lvl="0">
              <a:defRPr sz="1800"/>
            </a:pPr>
            <a:r>
              <a:rPr sz="2200"/>
              <a:t>Let’s say you wanted your buttons to Quack every time you hovered over them. Directive</a:t>
            </a:r>
          </a:p>
          <a:p>
            <a:pPr lvl="0">
              <a:defRPr sz="1800"/>
            </a:pPr>
            <a:r>
              <a:rPr sz="2200"/>
              <a:t>You want to replace all &lt;strong&gt; tags with your new, custom blink tag, yep. Directive</a:t>
            </a:r>
          </a:p>
        </p:txBody>
      </p:sp>
    </p:spTree>
    <p:extLst>
      <p:ext uri="{BB962C8B-B14F-4D97-AF65-F5344CB8AC3E}">
        <p14:creationId xmlns:p14="http://schemas.microsoft.com/office/powerpoint/2010/main" val="134220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a:defRPr sz="1800"/>
            </a:pPr>
            <a:r>
              <a:rPr sz="2200"/>
              <a:t>This is a simplified example from a file tree directive I made. This is the template for a directory node.</a:t>
            </a:r>
          </a:p>
        </p:txBody>
      </p:sp>
    </p:spTree>
    <p:extLst>
      <p:ext uri="{BB962C8B-B14F-4D97-AF65-F5344CB8AC3E}">
        <p14:creationId xmlns:p14="http://schemas.microsoft.com/office/powerpoint/2010/main" val="136914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sz="2200"/>
              <a:t>Or templateUrl</a:t>
            </a:r>
          </a:p>
          <a:p>
            <a:pPr lvl="0">
              <a:defRPr sz="1800"/>
            </a:pPr>
            <a:r>
              <a:rPr sz="2200"/>
              <a:t>Restrict tells Angular how this directive can be identified (element, attribute, class, etc)</a:t>
            </a:r>
          </a:p>
          <a:p>
            <a:pPr lvl="0">
              <a:defRPr sz="1800"/>
            </a:pPr>
            <a:r>
              <a:rPr sz="2200"/>
              <a:t>Scope, controllerAs ad bindToController are all related to binding DOM to the directive code. </a:t>
            </a:r>
          </a:p>
          <a:p>
            <a:pPr lvl="0">
              <a:defRPr sz="1800"/>
            </a:pPr>
            <a:r>
              <a:rPr sz="2200"/>
              <a:t>Scope will trigger the creation of a new scope or isolate scope if non-falsy</a:t>
            </a:r>
          </a:p>
          <a:p>
            <a:pPr lvl="0">
              <a:defRPr sz="1800"/>
            </a:pPr>
            <a:r>
              <a:rPr sz="2200"/>
              <a:t>Controller is an injectable function to add logic to the directive… similar to link</a:t>
            </a:r>
          </a:p>
          <a:p>
            <a:pPr lvl="0">
              <a:defRPr sz="1800"/>
            </a:pPr>
            <a:r>
              <a:rPr sz="2200"/>
              <a:t>Link is called as soon as the directive is compiled, added to the dom and controller has run. Here is where you do any DOM manipulation you need</a:t>
            </a:r>
          </a:p>
          <a:p>
            <a:pPr lvl="0">
              <a:defRPr sz="1800"/>
            </a:pPr>
            <a:r>
              <a:rPr sz="2200"/>
              <a:t>This is all changing dramatically in Angular 2 and will likely have a transition api in 1.5</a:t>
            </a:r>
          </a:p>
          <a:p>
            <a:pPr lvl="0">
              <a:defRPr sz="1800"/>
            </a:pPr>
            <a:r>
              <a:rPr sz="2200"/>
              <a:t>Require lets you get a hold of the instantiated Controller of another directive on the same DOM element or higher up in the DOM tree</a:t>
            </a:r>
          </a:p>
        </p:txBody>
      </p:sp>
    </p:spTree>
    <p:extLst>
      <p:ext uri="{BB962C8B-B14F-4D97-AF65-F5344CB8AC3E}">
        <p14:creationId xmlns:p14="http://schemas.microsoft.com/office/powerpoint/2010/main" val="4112207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4/16/2016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asted-image.png"/>
          <p:cNvPicPr/>
          <p:nvPr userDrawn="1"/>
        </p:nvPicPr>
        <p:blipFill>
          <a:blip r:embed="rId3">
            <a:extLst/>
          </a:blip>
          <a:stretch>
            <a:fillRect/>
          </a:stretch>
        </p:blipFill>
        <p:spPr>
          <a:xfrm>
            <a:off x="10200647" y="52231"/>
            <a:ext cx="1284721" cy="1374890"/>
          </a:xfrm>
          <a:prstGeom prst="rect">
            <a:avLst/>
          </a:prstGeom>
          <a:ln w="12700">
            <a:miter lim="400000"/>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9" name="pasted-image.png"/>
          <p:cNvPicPr/>
          <p:nvPr userDrawn="1"/>
        </p:nvPicPr>
        <p:blipFill>
          <a:blip r:embed="rId3">
            <a:extLst/>
          </a:blip>
          <a:stretch>
            <a:fillRect/>
          </a:stretch>
        </p:blipFill>
        <p:spPr>
          <a:xfrm>
            <a:off x="10200647" y="52231"/>
            <a:ext cx="1284721" cy="1374890"/>
          </a:xfrm>
          <a:prstGeom prst="rect">
            <a:avLst/>
          </a:prstGeom>
          <a:ln w="12700">
            <a:miter lim="400000"/>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pasted-image.png"/>
          <p:cNvPicPr/>
          <p:nvPr userDrawn="1"/>
        </p:nvPicPr>
        <p:blipFill>
          <a:blip r:embed="rId3">
            <a:extLst/>
          </a:blip>
          <a:stretch>
            <a:fillRect/>
          </a:stretch>
        </p:blipFill>
        <p:spPr>
          <a:xfrm>
            <a:off x="10200647" y="52231"/>
            <a:ext cx="1284721" cy="1374890"/>
          </a:xfrm>
          <a:prstGeom prst="rect">
            <a:avLst/>
          </a:prstGeom>
          <a:ln w="12700">
            <a:miter lim="400000"/>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9" name="pasted-image.png"/>
          <p:cNvPicPr/>
          <p:nvPr userDrawn="1"/>
        </p:nvPicPr>
        <p:blipFill>
          <a:blip r:embed="rId3">
            <a:extLst/>
          </a:blip>
          <a:stretch>
            <a:fillRect/>
          </a:stretch>
        </p:blipFill>
        <p:spPr>
          <a:xfrm>
            <a:off x="10200647" y="52231"/>
            <a:ext cx="1284721" cy="1374890"/>
          </a:xfrm>
          <a:prstGeom prst="rect">
            <a:avLst/>
          </a:prstGeom>
          <a:ln w="12700">
            <a:miter lim="400000"/>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solidFill>
                  <a:srgbClr val="000000"/>
                </a:solidFill>
              </a:defRPr>
            </a:pPr>
            <a:r>
              <a:rPr sz="5625">
                <a:solidFill>
                  <a:srgbClr val="FFFFFF"/>
                </a:solidFill>
              </a:rPr>
              <a:t>Title Text</a:t>
            </a:r>
          </a:p>
        </p:txBody>
      </p:sp>
      <p:sp>
        <p:nvSpPr>
          <p:cNvPr id="21" name="Shape 21"/>
          <p:cNvSpPr>
            <a:spLocks noGrp="1"/>
          </p:cNvSpPr>
          <p:nvPr>
            <p:ph type="body" idx="1"/>
          </p:nvPr>
        </p:nvSpPr>
        <p:spPr>
          <a:prstGeom prst="rect">
            <a:avLst/>
          </a:prstGeom>
        </p:spPr>
        <p:txBody>
          <a:bodyPr/>
          <a:lstStyle/>
          <a:p>
            <a:pPr lvl="0">
              <a:defRPr sz="1800">
                <a:solidFill>
                  <a:srgbClr val="000000"/>
                </a:solidFill>
              </a:defRPr>
            </a:pPr>
            <a:r>
              <a:rPr sz="2672">
                <a:solidFill>
                  <a:srgbClr val="FFFFFF"/>
                </a:solidFill>
              </a:rPr>
              <a:t>Body Level One</a:t>
            </a:r>
          </a:p>
          <a:p>
            <a:pPr lvl="1">
              <a:defRPr sz="1800">
                <a:solidFill>
                  <a:srgbClr val="000000"/>
                </a:solidFill>
              </a:defRPr>
            </a:pPr>
            <a:r>
              <a:rPr sz="2672">
                <a:solidFill>
                  <a:srgbClr val="FFFFFF"/>
                </a:solidFill>
              </a:rPr>
              <a:t>Body Level Two</a:t>
            </a:r>
          </a:p>
          <a:p>
            <a:pPr lvl="2">
              <a:defRPr sz="1800">
                <a:solidFill>
                  <a:srgbClr val="000000"/>
                </a:solidFill>
              </a:defRPr>
            </a:pPr>
            <a:r>
              <a:rPr sz="2672">
                <a:solidFill>
                  <a:srgbClr val="FFFFFF"/>
                </a:solidFill>
              </a:rPr>
              <a:t>Body Level Three</a:t>
            </a:r>
          </a:p>
          <a:p>
            <a:pPr lvl="3">
              <a:defRPr sz="1800">
                <a:solidFill>
                  <a:srgbClr val="000000"/>
                </a:solidFill>
              </a:defRPr>
            </a:pPr>
            <a:r>
              <a:rPr sz="2672">
                <a:solidFill>
                  <a:srgbClr val="FFFFFF"/>
                </a:solidFill>
              </a:rPr>
              <a:t>Body Level Four</a:t>
            </a:r>
          </a:p>
          <a:p>
            <a:pPr lvl="4">
              <a:defRPr sz="1800">
                <a:solidFill>
                  <a:srgbClr val="000000"/>
                </a:solidFill>
              </a:defRPr>
            </a:pPr>
            <a:r>
              <a:rPr sz="2672">
                <a:solidFill>
                  <a:srgbClr val="FFFFFF"/>
                </a:solidFill>
              </a:rPr>
              <a:t>Body Level Five</a:t>
            </a:r>
          </a:p>
        </p:txBody>
      </p:sp>
    </p:spTree>
    <p:extLst>
      <p:ext uri="{BB962C8B-B14F-4D97-AF65-F5344CB8AC3E}">
        <p14:creationId xmlns:p14="http://schemas.microsoft.com/office/powerpoint/2010/main" val="31340760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1976D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4/16/2016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4/16/2016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pic>
        <p:nvPicPr>
          <p:cNvPr id="24" name="pasted-image.png"/>
          <p:cNvPicPr/>
          <p:nvPr userDrawn="1"/>
        </p:nvPicPr>
        <p:blipFill>
          <a:blip r:embed="rId21">
            <a:extLst/>
          </a:blip>
          <a:stretch>
            <a:fillRect/>
          </a:stretch>
        </p:blipFill>
        <p:spPr>
          <a:xfrm>
            <a:off x="10200647" y="52231"/>
            <a:ext cx="1284721" cy="137489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ysite.com/people/addresses.aspx?personID=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hare.net/johannes-weber/the-evolution-of-angular-2-angularjs-munich-meetup" TargetMode="External"/><Relationship Id="rId2" Type="http://schemas.openxmlformats.org/officeDocument/2006/relationships/hyperlink" Target="http://www.slideshare.net/ShavitCohen/angular-2-a-travelers-diary-60442038" TargetMode="External"/><Relationship Id="rId1" Type="http://schemas.openxmlformats.org/officeDocument/2006/relationships/slideLayout" Target="../slideLayouts/slideLayout2.xml"/><Relationship Id="rId4" Type="http://schemas.openxmlformats.org/officeDocument/2006/relationships/hyperlink" Target="http://www.slideshare.net/soltechatlanta/intro-to-angularjs-409172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a:t>
            </a:r>
            <a:r>
              <a:rPr lang="en-US" dirty="0" err="1" smtClean="0"/>
              <a:t>AngularJS</a:t>
            </a:r>
            <a:endParaRPr lang="en-US" dirty="0"/>
          </a:p>
        </p:txBody>
      </p:sp>
      <p:sp>
        <p:nvSpPr>
          <p:cNvPr id="3" name="Subtitle 2"/>
          <p:cNvSpPr>
            <a:spLocks noGrp="1"/>
          </p:cNvSpPr>
          <p:nvPr>
            <p:ph type="subTitle" idx="1"/>
          </p:nvPr>
        </p:nvSpPr>
        <p:spPr/>
        <p:txBody>
          <a:bodyPr/>
          <a:lstStyle/>
          <a:p>
            <a:r>
              <a:rPr lang="en-US" dirty="0" smtClean="0"/>
              <a:t>Masoud AliJafari</a:t>
            </a:r>
            <a:endParaRPr lang="en-US" dirty="0"/>
          </a:p>
        </p:txBody>
      </p:sp>
      <p:pic>
        <p:nvPicPr>
          <p:cNvPr id="4" name="pasted-image.png"/>
          <p:cNvPicPr/>
          <p:nvPr/>
        </p:nvPicPr>
        <p:blipFill>
          <a:blip r:embed="rId2">
            <a:extLst/>
          </a:blip>
          <a:stretch>
            <a:fillRect/>
          </a:stretch>
        </p:blipFill>
        <p:spPr>
          <a:xfrm>
            <a:off x="8129436" y="2531514"/>
            <a:ext cx="3108090" cy="3294824"/>
          </a:xfrm>
          <a:prstGeom prst="rect">
            <a:avLst/>
          </a:prstGeom>
          <a:ln w="12700">
            <a:miter lim="400000"/>
          </a:ln>
        </p:spPr>
      </p:pic>
    </p:spTree>
    <p:extLst>
      <p:ext uri="{BB962C8B-B14F-4D97-AF65-F5344CB8AC3E}">
        <p14:creationId xmlns:p14="http://schemas.microsoft.com/office/powerpoint/2010/main" val="18769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Controller – Pulling it All Together</a:t>
            </a:r>
            <a:endParaRPr lang="en-US" dirty="0"/>
          </a:p>
        </p:txBody>
      </p:sp>
      <p:sp>
        <p:nvSpPr>
          <p:cNvPr id="3" name="Content Placeholder 2"/>
          <p:cNvSpPr>
            <a:spLocks noGrp="1"/>
          </p:cNvSpPr>
          <p:nvPr>
            <p:ph idx="1"/>
          </p:nvPr>
        </p:nvSpPr>
        <p:spPr/>
        <p:txBody>
          <a:bodyPr>
            <a:normAutofit/>
          </a:bodyPr>
          <a:lstStyle/>
          <a:p>
            <a:r>
              <a:rPr lang="en-US" dirty="0" smtClean="0"/>
              <a:t>With </a:t>
            </a:r>
            <a:r>
              <a:rPr lang="en-US" dirty="0" err="1" smtClean="0"/>
              <a:t>ngController</a:t>
            </a:r>
            <a:r>
              <a:rPr lang="en-US" dirty="0" smtClean="0"/>
              <a:t>, attaches </a:t>
            </a:r>
            <a:r>
              <a:rPr lang="en-US" dirty="0"/>
              <a:t>a controller class to the view. </a:t>
            </a:r>
            <a:endParaRPr lang="en-US" dirty="0" smtClean="0"/>
          </a:p>
          <a:p>
            <a:pPr lvl="1"/>
            <a:r>
              <a:rPr lang="en-US" dirty="0" smtClean="0"/>
              <a:t>Key </a:t>
            </a:r>
            <a:r>
              <a:rPr lang="en-US" dirty="0"/>
              <a:t>aspect of how angular supports the principles behind the </a:t>
            </a:r>
            <a:r>
              <a:rPr lang="en-US" dirty="0" smtClean="0"/>
              <a:t>Model-View-Controller</a:t>
            </a:r>
          </a:p>
          <a:p>
            <a:pPr lvl="1"/>
            <a:r>
              <a:rPr lang="en-US" dirty="0" smtClean="0"/>
              <a:t>Contains main bit of business logic used to implement functionality</a:t>
            </a:r>
          </a:p>
          <a:p>
            <a:r>
              <a:rPr lang="en-US" dirty="0"/>
              <a:t>Use controllers </a:t>
            </a:r>
            <a:r>
              <a:rPr lang="en-US" dirty="0" smtClean="0"/>
              <a:t>to:</a:t>
            </a:r>
          </a:p>
          <a:p>
            <a:pPr lvl="1"/>
            <a:r>
              <a:rPr lang="en-US" dirty="0" smtClean="0"/>
              <a:t>Set </a:t>
            </a:r>
            <a:r>
              <a:rPr lang="en-US" dirty="0"/>
              <a:t>up the initial state of the $scope </a:t>
            </a:r>
            <a:r>
              <a:rPr lang="en-US" dirty="0" smtClean="0"/>
              <a:t>object</a:t>
            </a:r>
          </a:p>
          <a:p>
            <a:pPr lvl="2"/>
            <a:r>
              <a:rPr lang="en-US" dirty="0" smtClean="0"/>
              <a:t>For example, loading a Person and attaching them to scope for later </a:t>
            </a:r>
            <a:r>
              <a:rPr lang="en-US" dirty="0" err="1" smtClean="0"/>
              <a:t>databinding</a:t>
            </a:r>
            <a:r>
              <a:rPr lang="en-US" dirty="0" smtClean="0"/>
              <a:t>:</a:t>
            </a:r>
          </a:p>
          <a:p>
            <a:pPr lvl="3"/>
            <a:r>
              <a:rPr lang="en-US" dirty="0" smtClean="0"/>
              <a:t>$</a:t>
            </a:r>
            <a:r>
              <a:rPr lang="en-US" dirty="0" err="1" smtClean="0"/>
              <a:t>scope.person</a:t>
            </a:r>
            <a:r>
              <a:rPr lang="en-US" dirty="0" smtClean="0"/>
              <a:t> = </a:t>
            </a:r>
            <a:r>
              <a:rPr lang="en-US" dirty="0" err="1" smtClean="0"/>
              <a:t>myService.load</a:t>
            </a:r>
            <a:r>
              <a:rPr lang="en-US" dirty="0" smtClean="0"/>
              <a:t>();</a:t>
            </a:r>
          </a:p>
          <a:p>
            <a:pPr lvl="1"/>
            <a:r>
              <a:rPr lang="en-US" dirty="0" smtClean="0"/>
              <a:t>Add </a:t>
            </a:r>
            <a:r>
              <a:rPr lang="en-US" dirty="0"/>
              <a:t>behavior to the $scope </a:t>
            </a:r>
            <a:r>
              <a:rPr lang="en-US" dirty="0" smtClean="0"/>
              <a:t>object</a:t>
            </a:r>
          </a:p>
          <a:p>
            <a:pPr lvl="2"/>
            <a:r>
              <a:rPr lang="en-US" dirty="0" smtClean="0"/>
              <a:t>$</a:t>
            </a:r>
            <a:r>
              <a:rPr lang="en-US" dirty="0" err="1" smtClean="0"/>
              <a:t>scope.add</a:t>
            </a:r>
            <a:r>
              <a:rPr lang="en-US" dirty="0" smtClean="0"/>
              <a:t> = function(a, b){return a + b;}</a:t>
            </a:r>
            <a:endParaRPr lang="en-US" dirty="0"/>
          </a:p>
        </p:txBody>
      </p:sp>
    </p:spTree>
    <p:extLst>
      <p:ext uri="{BB962C8B-B14F-4D97-AF65-F5344CB8AC3E}">
        <p14:creationId xmlns:p14="http://schemas.microsoft.com/office/powerpoint/2010/main" val="20100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Controller – Should Never </a:t>
            </a:r>
            <a:endParaRPr lang="en-US" dirty="0"/>
          </a:p>
        </p:txBody>
      </p:sp>
      <p:sp>
        <p:nvSpPr>
          <p:cNvPr id="3" name="Content Placeholder 2"/>
          <p:cNvSpPr>
            <a:spLocks noGrp="1"/>
          </p:cNvSpPr>
          <p:nvPr>
            <p:ph idx="1"/>
          </p:nvPr>
        </p:nvSpPr>
        <p:spPr/>
        <p:txBody>
          <a:bodyPr>
            <a:normAutofit lnSpcReduction="10000"/>
          </a:bodyPr>
          <a:lstStyle/>
          <a:p>
            <a:r>
              <a:rPr lang="en-US" dirty="0" smtClean="0"/>
              <a:t>Manipulate the DOM</a:t>
            </a:r>
          </a:p>
          <a:p>
            <a:pPr lvl="1"/>
            <a:r>
              <a:rPr lang="en-US" dirty="0" smtClean="0"/>
              <a:t>Cannot stress this enough – this will led to massive amounts of spaghetti code that is very hard to test and debug.  Any guess on how this should be done?</a:t>
            </a:r>
          </a:p>
          <a:p>
            <a:pPr lvl="1"/>
            <a:r>
              <a:rPr lang="en-US" dirty="0" smtClean="0"/>
              <a:t>Call external services directly</a:t>
            </a:r>
          </a:p>
          <a:p>
            <a:pPr lvl="2"/>
            <a:r>
              <a:rPr lang="en-US" dirty="0" smtClean="0"/>
              <a:t>Use services and </a:t>
            </a:r>
            <a:r>
              <a:rPr lang="en-US" b="1" i="1" u="sng" dirty="0" smtClean="0"/>
              <a:t>delegate!</a:t>
            </a:r>
            <a:endParaRPr lang="en-US" dirty="0" smtClean="0"/>
          </a:p>
          <a:p>
            <a:r>
              <a:rPr lang="en-US" dirty="0" smtClean="0"/>
              <a:t>Do more than it should</a:t>
            </a:r>
          </a:p>
          <a:p>
            <a:pPr lvl="1"/>
            <a:r>
              <a:rPr lang="en-US" dirty="0" smtClean="0"/>
              <a:t>If building a Person entry form, should there be functionality in the controller to copy files?</a:t>
            </a:r>
          </a:p>
          <a:p>
            <a:pPr lvl="1"/>
            <a:endParaRPr lang="en-US" dirty="0"/>
          </a:p>
          <a:p>
            <a:r>
              <a:rPr lang="en-US" dirty="0" smtClean="0"/>
              <a:t>Any other “Should Nevers” I missed?  Don’t be shy!</a:t>
            </a:r>
            <a:endParaRPr lang="en-US" dirty="0"/>
          </a:p>
        </p:txBody>
      </p:sp>
    </p:spTree>
    <p:extLst>
      <p:ext uri="{BB962C8B-B14F-4D97-AF65-F5344CB8AC3E}">
        <p14:creationId xmlns:p14="http://schemas.microsoft.com/office/powerpoint/2010/main" val="6779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3">
                                            <p:txEl>
                                              <p:pRg st="3" end="3"/>
                                            </p:txEl>
                                          </p:spTgt>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Sample</a:t>
            </a:r>
            <a:endParaRPr lang="en-US" dirty="0"/>
          </a:p>
        </p:txBody>
      </p:sp>
      <p:sp>
        <p:nvSpPr>
          <p:cNvPr id="3" name="Content Placeholder 2"/>
          <p:cNvSpPr>
            <a:spLocks noGrp="1"/>
          </p:cNvSpPr>
          <p:nvPr>
            <p:ph idx="1"/>
          </p:nvPr>
        </p:nvSpPr>
        <p:spPr>
          <a:xfrm>
            <a:off x="764498" y="2338466"/>
            <a:ext cx="10433154" cy="4092314"/>
          </a:xfrm>
        </p:spPr>
        <p:txBody>
          <a:bodyPr>
            <a:normAutofit lnSpcReduction="10000"/>
          </a:bodyPr>
          <a:lstStyle/>
          <a:p>
            <a:r>
              <a:rPr lang="en-US" dirty="0" smtClean="0"/>
              <a:t>HTML:</a:t>
            </a:r>
          </a:p>
          <a:p>
            <a:pPr lvl="1"/>
            <a:r>
              <a:rPr lang="en-US" dirty="0" smtClean="0"/>
              <a:t>&lt;div ng-controller=“</a:t>
            </a:r>
            <a:r>
              <a:rPr lang="en-US" dirty="0" err="1" smtClean="0"/>
              <a:t>myController</a:t>
            </a:r>
            <a:r>
              <a:rPr lang="en-US" dirty="0" smtClean="0"/>
              <a:t>”&gt;</a:t>
            </a:r>
          </a:p>
          <a:p>
            <a:pPr lvl="1"/>
            <a:r>
              <a:rPr lang="en-US" dirty="0" smtClean="0"/>
              <a:t>&lt;span&gt;{{greeting}}&lt;/span&gt; (could also do &lt;span ng-model=“greeting”&gt;&lt;/span&gt;</a:t>
            </a:r>
          </a:p>
          <a:p>
            <a:pPr lvl="1"/>
            <a:r>
              <a:rPr lang="en-US" dirty="0" smtClean="0"/>
              <a:t>&lt;button type=“button” ng-click=“</a:t>
            </a:r>
            <a:r>
              <a:rPr lang="en-US" dirty="0" err="1" smtClean="0"/>
              <a:t>showAlert</a:t>
            </a:r>
            <a:r>
              <a:rPr lang="en-US" dirty="0" smtClean="0"/>
              <a:t>()”&gt;Show Alert&lt;/button&gt;</a:t>
            </a:r>
          </a:p>
          <a:p>
            <a:pPr lvl="1"/>
            <a:r>
              <a:rPr lang="en-US" dirty="0" smtClean="0"/>
              <a:t>&lt;/div&gt;</a:t>
            </a:r>
          </a:p>
          <a:p>
            <a:r>
              <a:rPr lang="en-US" dirty="0" err="1" smtClean="0"/>
              <a:t>angular.module</a:t>
            </a:r>
            <a:r>
              <a:rPr lang="en-US" dirty="0"/>
              <a:t>(‘</a:t>
            </a:r>
            <a:r>
              <a:rPr lang="en-US" dirty="0" err="1"/>
              <a:t>myModule</a:t>
            </a:r>
            <a:r>
              <a:rPr lang="en-US" dirty="0" smtClean="0"/>
              <a:t>’).controller(‘</a:t>
            </a:r>
            <a:r>
              <a:rPr lang="en-US" dirty="0" err="1" smtClean="0"/>
              <a:t>myController</a:t>
            </a:r>
            <a:r>
              <a:rPr lang="en-US" dirty="0" smtClean="0"/>
              <a:t>’, function($scope){</a:t>
            </a:r>
          </a:p>
          <a:p>
            <a:r>
              <a:rPr lang="en-US" dirty="0"/>
              <a:t> </a:t>
            </a:r>
            <a:r>
              <a:rPr lang="en-US" dirty="0" smtClean="0"/>
              <a:t> $</a:t>
            </a:r>
            <a:r>
              <a:rPr lang="en-US" dirty="0" err="1" smtClean="0"/>
              <a:t>scope.greeting</a:t>
            </a:r>
            <a:r>
              <a:rPr lang="en-US" dirty="0" smtClean="0"/>
              <a:t> = ‘hi!’;</a:t>
            </a:r>
          </a:p>
          <a:p>
            <a:r>
              <a:rPr lang="en-US" dirty="0"/>
              <a:t> </a:t>
            </a:r>
            <a:r>
              <a:rPr lang="en-US" dirty="0" smtClean="0"/>
              <a:t> $</a:t>
            </a:r>
            <a:r>
              <a:rPr lang="en-US" dirty="0" err="1" smtClean="0"/>
              <a:t>scope.showAlert</a:t>
            </a:r>
            <a:r>
              <a:rPr lang="en-US" dirty="0" smtClean="0"/>
              <a:t> = function(){</a:t>
            </a:r>
          </a:p>
          <a:p>
            <a:r>
              <a:rPr lang="en-US" dirty="0"/>
              <a:t> </a:t>
            </a:r>
            <a:r>
              <a:rPr lang="en-US" dirty="0" smtClean="0"/>
              <a:t>   alert($</a:t>
            </a:r>
            <a:r>
              <a:rPr lang="en-US" dirty="0" err="1" smtClean="0"/>
              <a:t>scope.greetin</a:t>
            </a:r>
            <a:r>
              <a:rPr lang="en-US" dirty="0" smtClean="0"/>
              <a:t>);</a:t>
            </a:r>
          </a:p>
          <a:p>
            <a:r>
              <a:rPr lang="en-US" dirty="0"/>
              <a:t> </a:t>
            </a:r>
            <a:r>
              <a:rPr lang="en-US" dirty="0" smtClean="0"/>
              <a:t> }</a:t>
            </a:r>
          </a:p>
          <a:p>
            <a:r>
              <a:rPr lang="en-US" dirty="0" smtClean="0"/>
              <a:t>});</a:t>
            </a:r>
          </a:p>
          <a:p>
            <a:endParaRPr lang="en-US" dirty="0"/>
          </a:p>
        </p:txBody>
      </p:sp>
    </p:spTree>
    <p:extLst>
      <p:ext uri="{BB962C8B-B14F-4D97-AF65-F5344CB8AC3E}">
        <p14:creationId xmlns:p14="http://schemas.microsoft.com/office/powerpoint/2010/main" val="11267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solidFill>
                  <a:srgbClr val="000000"/>
                </a:solidFill>
              </a:defRPr>
            </a:pPr>
            <a:r>
              <a:rPr sz="5625">
                <a:solidFill>
                  <a:srgbClr val="FFFFFF"/>
                </a:solidFill>
              </a:rPr>
              <a:t>Directives</a:t>
            </a:r>
          </a:p>
        </p:txBody>
      </p:sp>
      <p:sp>
        <p:nvSpPr>
          <p:cNvPr id="84" name="Shape 84"/>
          <p:cNvSpPr>
            <a:spLocks noGrp="1"/>
          </p:cNvSpPr>
          <p:nvPr>
            <p:ph type="body" idx="1"/>
          </p:nvPr>
        </p:nvSpPr>
        <p:spPr>
          <a:prstGeom prst="rect">
            <a:avLst/>
          </a:prstGeom>
        </p:spPr>
        <p:txBody>
          <a:bodyPr/>
          <a:lstStyle/>
          <a:p>
            <a:pPr lvl="0">
              <a:defRPr sz="1800">
                <a:solidFill>
                  <a:srgbClr val="000000"/>
                </a:solidFill>
              </a:defRPr>
            </a:pPr>
            <a:r>
              <a:rPr sz="2672" dirty="0"/>
              <a:t>Why wait for HTML 6? You can create </a:t>
            </a:r>
            <a:r>
              <a:rPr sz="2672" i="1" dirty="0"/>
              <a:t>new</a:t>
            </a:r>
            <a:r>
              <a:rPr sz="2672" dirty="0"/>
              <a:t> elements right now!</a:t>
            </a:r>
          </a:p>
          <a:p>
            <a:pPr lvl="0">
              <a:defRPr sz="1800">
                <a:solidFill>
                  <a:srgbClr val="000000"/>
                </a:solidFill>
              </a:defRPr>
            </a:pPr>
            <a:r>
              <a:rPr sz="2672" dirty="0"/>
              <a:t>Or add crazy new behaviour to existing elements</a:t>
            </a:r>
          </a:p>
          <a:p>
            <a:pPr lvl="0">
              <a:defRPr sz="1800">
                <a:solidFill>
                  <a:srgbClr val="000000"/>
                </a:solidFill>
              </a:defRPr>
            </a:pPr>
            <a:r>
              <a:rPr sz="2672" dirty="0"/>
              <a:t>Attach via: element, attribute, class (and comment)</a:t>
            </a:r>
          </a:p>
          <a:p>
            <a:pPr lvl="0">
              <a:defRPr sz="1800">
                <a:solidFill>
                  <a:srgbClr val="000000"/>
                </a:solidFill>
              </a:defRPr>
            </a:pPr>
            <a:r>
              <a:rPr sz="2672" dirty="0"/>
              <a:t>Not the easiest thing to understand</a:t>
            </a:r>
          </a:p>
        </p:txBody>
      </p:sp>
    </p:spTree>
    <p:extLst>
      <p:ext uri="{BB962C8B-B14F-4D97-AF65-F5344CB8AC3E}">
        <p14:creationId xmlns:p14="http://schemas.microsoft.com/office/powerpoint/2010/main" val="109786516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bldLvl="5"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lvl1pPr defTabSz="519937">
              <a:defRPr sz="7119"/>
            </a:lvl1pPr>
          </a:lstStyle>
          <a:p>
            <a:pPr lvl="0">
              <a:defRPr sz="1800">
                <a:solidFill>
                  <a:srgbClr val="000000"/>
                </a:solidFill>
              </a:defRPr>
            </a:pPr>
            <a:r>
              <a:rPr sz="5005">
                <a:solidFill>
                  <a:srgbClr val="FFFFFF"/>
                </a:solidFill>
              </a:rPr>
              <a:t>Directives all the way down</a:t>
            </a:r>
          </a:p>
        </p:txBody>
      </p:sp>
      <p:sp>
        <p:nvSpPr>
          <p:cNvPr id="6" name="Rectangle 4"/>
          <p:cNvSpPr>
            <a:spLocks noGrp="1" noChangeArrowheads="1"/>
          </p:cNvSpPr>
          <p:nvPr>
            <p:ph type="body" idx="1"/>
          </p:nvPr>
        </p:nvSpPr>
        <p:spPr bwMode="auto">
          <a:xfrm>
            <a:off x="1646276" y="2548909"/>
            <a:ext cx="8761412" cy="341630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&lt;div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class=</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"tree-dir"</a:t>
            </a: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&lt;div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class=</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"tree-filename"</a:t>
            </a:r>
            <a:b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ng-bind=</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"treeDir.node.filename"</a:t>
            </a:r>
            <a:b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ng-style=</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"{paddingLeft: treeDir.depth * 20 + 'px'}"</a:t>
            </a: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&lt;/div&gt;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&lt;div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class=</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"tree-children"</a:t>
            </a: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&lt;tree-node</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node=</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"node"</a:t>
            </a:r>
            <a:b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depth=</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"treeDir.depth"</a:t>
            </a:r>
            <a:b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                </a:t>
            </a:r>
            <a:r>
              <a:rPr kumimoji="0" lang="en-US" sz="1200" b="0" i="0" u="none" strike="noStrike" cap="none" normalizeH="0" baseline="0" dirty="0" smtClean="0">
                <a:ln>
                  <a:noFill/>
                </a:ln>
                <a:solidFill>
                  <a:srgbClr val="BABABA"/>
                </a:solidFill>
                <a:effectLst/>
                <a:latin typeface="Courier New" panose="02070309020205020404" pitchFamily="49" charset="0"/>
                <a:cs typeface="Courier New" panose="02070309020205020404" pitchFamily="49" charset="0"/>
              </a:rPr>
              <a:t>ng-repeat=</a:t>
            </a:r>
            <a:r>
              <a:rPr kumimoji="0" lang="en-US" sz="1200" b="0" i="0" u="none" strike="noStrike" cap="none" normalizeH="0" baseline="0" dirty="0" smtClean="0">
                <a:ln>
                  <a:noFill/>
                </a:ln>
                <a:solidFill>
                  <a:srgbClr val="A5C261"/>
                </a:solidFill>
                <a:effectLst/>
                <a:latin typeface="Courier New" panose="02070309020205020404" pitchFamily="49" charset="0"/>
                <a:cs typeface="Courier New" panose="02070309020205020404" pitchFamily="49" charset="0"/>
              </a:rPr>
              <a:t>"node in treeDir.node.children"</a:t>
            </a: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&lt;/tree-node&gt;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    &lt;/div&gt;</a:t>
            </a:r>
            <a:b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rgbClr val="E8BF6A"/>
                </a:solidFill>
                <a:effectLst/>
                <a:latin typeface="Courier New" panose="02070309020205020404" pitchFamily="49" charset="0"/>
                <a:cs typeface="Courier New" panose="02070309020205020404" pitchFamily="49" charset="0"/>
              </a:rPr>
              <a:t>&lt;/div&gt;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3212771"/>
      </p:ext>
    </p:extLst>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lvl1pPr defTabSz="490727">
              <a:defRPr sz="6719"/>
            </a:lvl1pPr>
          </a:lstStyle>
          <a:p>
            <a:pPr lvl="0">
              <a:defRPr sz="1800">
                <a:solidFill>
                  <a:srgbClr val="000000"/>
                </a:solidFill>
              </a:defRPr>
            </a:pPr>
            <a:r>
              <a:rPr sz="4724">
                <a:solidFill>
                  <a:srgbClr val="FFFFFF"/>
                </a:solidFill>
              </a:rPr>
              <a:t>The dreaded directive definition object (DDO)</a:t>
            </a:r>
          </a:p>
        </p:txBody>
      </p:sp>
      <p:sp>
        <p:nvSpPr>
          <p:cNvPr id="3" name="Text Placeholder 2"/>
          <p:cNvSpPr>
            <a:spLocks noGrp="1" noChangeArrowheads="1"/>
          </p:cNvSpPr>
          <p:nvPr>
            <p:ph type="body" idx="1"/>
          </p:nvPr>
        </p:nvSpPr>
        <p:spPr bwMode="auto">
          <a:xfrm>
            <a:off x="1578038" y="2617148"/>
            <a:ext cx="8761412" cy="341630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r>
            <a:b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br>
            <a:r>
              <a:rPr kumimoji="0" lang="en-US" sz="1200" b="1"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var </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directiveDefinitionObject = {</a:t>
            </a:r>
            <a:b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template</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6A8759"/>
                </a:solidFill>
                <a:effectLst/>
                <a:latin typeface="Courier New" panose="02070309020205020404" pitchFamily="49" charset="0"/>
                <a:cs typeface="Courier New" panose="02070309020205020404" pitchFamily="49" charset="0"/>
              </a:rPr>
              <a:t>'&lt;div&gt;&lt;/div&gt;'</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restrict</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6A8759"/>
                </a:solidFill>
                <a:effectLst/>
                <a:latin typeface="Courier New" panose="02070309020205020404" pitchFamily="49" charset="0"/>
                <a:cs typeface="Courier New" panose="02070309020205020404" pitchFamily="49" charset="0"/>
              </a:rPr>
              <a:t>'A'</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scope</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1"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false</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controller</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6A8759"/>
                </a:solidFill>
                <a:effectLst/>
                <a:latin typeface="Courier New" panose="02070309020205020404" pitchFamily="49" charset="0"/>
                <a:cs typeface="Courier New" panose="02070309020205020404" pitchFamily="49" charset="0"/>
              </a:rPr>
              <a:t>"ControllerName"</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controllerAs</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6A8759"/>
                </a:solidFill>
                <a:effectLst/>
                <a:latin typeface="Courier New" panose="02070309020205020404" pitchFamily="49" charset="0"/>
                <a:cs typeface="Courier New" panose="02070309020205020404" pitchFamily="49" charset="0"/>
              </a:rPr>
              <a:t>'ctl'</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bindToController</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1"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false</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9876AA"/>
                </a:solidFill>
                <a:effectLst/>
                <a:latin typeface="Courier New" panose="02070309020205020404" pitchFamily="49" charset="0"/>
                <a:cs typeface="Courier New" panose="02070309020205020404" pitchFamily="49" charset="0"/>
              </a:rPr>
              <a:t>require</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6A8759"/>
                </a:solidFill>
                <a:effectLst/>
                <a:latin typeface="Courier New" panose="02070309020205020404" pitchFamily="49" charset="0"/>
                <a:cs typeface="Courier New" panose="02070309020205020404" pitchFamily="49" charset="0"/>
              </a:rPr>
              <a:t>'siblingDirectiveName'</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FFC66D"/>
                </a:solidFill>
                <a:effectLst/>
                <a:latin typeface="Courier New" panose="02070309020205020404" pitchFamily="49" charset="0"/>
                <a:cs typeface="Courier New" panose="02070309020205020404" pitchFamily="49" charset="0"/>
              </a:rPr>
              <a:t>link</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 </a:t>
            </a:r>
            <a:r>
              <a:rPr kumimoji="0" lang="en-US" sz="1200" b="1"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function </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($scope</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$element</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 </a:t>
            </a: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$attrs) { }</a:t>
            </a:r>
            <a:b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br>
            <a:r>
              <a:rPr kumimoji="0" lang="en-US" sz="1200" b="0" i="0" u="none" strike="noStrike" cap="none" normalizeH="0" baseline="0" smtClean="0">
                <a:ln>
                  <a:noFill/>
                </a:ln>
                <a:solidFill>
                  <a:srgbClr val="A9B7C6"/>
                </a:solidFill>
                <a:effectLst/>
                <a:latin typeface="Courier New" panose="02070309020205020404" pitchFamily="49" charset="0"/>
                <a:cs typeface="Courier New" panose="02070309020205020404" pitchFamily="49" charset="0"/>
              </a:rPr>
              <a:t>}</a:t>
            </a:r>
            <a: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t>;</a:t>
            </a:r>
            <a:br>
              <a:rPr kumimoji="0" lang="en-US" sz="1200" b="0" i="0" u="none" strike="noStrike" cap="none" normalizeH="0" baseline="0" smtClean="0">
                <a:ln>
                  <a:noFill/>
                </a:ln>
                <a:solidFill>
                  <a:srgbClr val="CC7832"/>
                </a:solidFill>
                <a:effectLst/>
                <a:latin typeface="Courier New" panose="02070309020205020404" pitchFamily="49" charset="0"/>
                <a:cs typeface="Courier New" panose="02070309020205020404" pitchFamily="49"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49876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Directive Example</a:t>
            </a:r>
            <a:endParaRPr lang="en-US" dirty="0"/>
          </a:p>
        </p:txBody>
      </p:sp>
      <p:sp>
        <p:nvSpPr>
          <p:cNvPr id="3" name="Content Placeholder 2"/>
          <p:cNvSpPr>
            <a:spLocks noGrp="1"/>
          </p:cNvSpPr>
          <p:nvPr>
            <p:ph idx="1"/>
          </p:nvPr>
        </p:nvSpPr>
        <p:spPr>
          <a:xfrm>
            <a:off x="1154955" y="2603499"/>
            <a:ext cx="9252580" cy="3780675"/>
          </a:xfrm>
        </p:spPr>
        <p:txBody>
          <a:bodyPr>
            <a:normAutofit/>
          </a:bodyPr>
          <a:lstStyle/>
          <a:p>
            <a:r>
              <a:rPr lang="en-US" dirty="0" err="1"/>
              <a:t>angular.module</a:t>
            </a:r>
            <a:r>
              <a:rPr lang="en-US" dirty="0"/>
              <a:t>(‘</a:t>
            </a:r>
            <a:r>
              <a:rPr lang="en-US" dirty="0" err="1"/>
              <a:t>myModule</a:t>
            </a:r>
            <a:r>
              <a:rPr lang="en-US" dirty="0" smtClean="0"/>
              <a:t>’).directive(‘</a:t>
            </a:r>
            <a:r>
              <a:rPr lang="en-US" dirty="0" err="1" smtClean="0"/>
              <a:t>helloWorld</a:t>
            </a:r>
            <a:r>
              <a:rPr lang="en-US" dirty="0" smtClean="0"/>
              <a:t>’, function(){</a:t>
            </a:r>
          </a:p>
          <a:p>
            <a:r>
              <a:rPr lang="en-US" dirty="0"/>
              <a:t> </a:t>
            </a:r>
            <a:r>
              <a:rPr lang="en-US" dirty="0" smtClean="0"/>
              <a:t> return {</a:t>
            </a:r>
          </a:p>
          <a:p>
            <a:r>
              <a:rPr lang="en-US" dirty="0"/>
              <a:t> </a:t>
            </a:r>
            <a:r>
              <a:rPr lang="en-US" dirty="0" smtClean="0"/>
              <a:t>   restrict: ‘AE’,</a:t>
            </a:r>
          </a:p>
          <a:p>
            <a:r>
              <a:rPr lang="en-US" dirty="0"/>
              <a:t> </a:t>
            </a:r>
            <a:r>
              <a:rPr lang="en-US" dirty="0" smtClean="0"/>
              <a:t>   replace: ‘true’,</a:t>
            </a:r>
          </a:p>
          <a:p>
            <a:r>
              <a:rPr lang="en-US" dirty="0"/>
              <a:t> </a:t>
            </a:r>
            <a:r>
              <a:rPr lang="en-US" dirty="0" smtClean="0"/>
              <a:t>   template: ‘&lt;h3&gt;Hello, world!&lt;/h3&gt;’</a:t>
            </a:r>
          </a:p>
          <a:p>
            <a:r>
              <a:rPr lang="en-US" dirty="0"/>
              <a:t> </a:t>
            </a:r>
            <a:r>
              <a:rPr lang="en-US" dirty="0" smtClean="0"/>
              <a:t> }</a:t>
            </a:r>
          </a:p>
          <a:p>
            <a:r>
              <a:rPr lang="en-US" dirty="0" smtClean="0"/>
              <a:t>});</a:t>
            </a:r>
          </a:p>
          <a:p>
            <a:endParaRPr lang="en-US" dirty="0"/>
          </a:p>
          <a:p>
            <a:r>
              <a:rPr lang="en-US" dirty="0" smtClean="0"/>
              <a:t>&lt;hello-world/&gt; or &lt;span hello-world&gt;&lt;/span&gt;</a:t>
            </a:r>
            <a:endParaRPr lang="en-US" dirty="0"/>
          </a:p>
        </p:txBody>
      </p:sp>
    </p:spTree>
    <p:extLst>
      <p:ext uri="{BB962C8B-B14F-4D97-AF65-F5344CB8AC3E}">
        <p14:creationId xmlns:p14="http://schemas.microsoft.com/office/powerpoint/2010/main" val="967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ngRepeat</a:t>
            </a:r>
            <a:r>
              <a:rPr lang="en-US" dirty="0" smtClean="0"/>
              <a:t> – Directive for Collections</a:t>
            </a:r>
            <a:endParaRPr lang="en-US" dirty="0"/>
          </a:p>
        </p:txBody>
      </p:sp>
      <p:sp>
        <p:nvSpPr>
          <p:cNvPr id="3" name="Content Placeholder 2"/>
          <p:cNvSpPr>
            <a:spLocks noGrp="1"/>
          </p:cNvSpPr>
          <p:nvPr>
            <p:ph idx="1"/>
          </p:nvPr>
        </p:nvSpPr>
        <p:spPr>
          <a:xfrm>
            <a:off x="523702" y="2061555"/>
            <a:ext cx="11446625" cy="4671753"/>
          </a:xfrm>
        </p:spPr>
        <p:txBody>
          <a:bodyPr>
            <a:normAutofit fontScale="85000" lnSpcReduction="20000"/>
          </a:bodyPr>
          <a:lstStyle/>
          <a:p>
            <a:r>
              <a:rPr lang="en-US" dirty="0" err="1"/>
              <a:t>var</a:t>
            </a:r>
            <a:r>
              <a:rPr lang="en-US" dirty="0"/>
              <a:t> m = </a:t>
            </a:r>
            <a:r>
              <a:rPr lang="en-US" dirty="0" smtClean="0"/>
              <a:t>[</a:t>
            </a:r>
            <a:endParaRPr lang="en-US" dirty="0"/>
          </a:p>
          <a:p>
            <a:r>
              <a:rPr lang="en-US" dirty="0"/>
              <a:t>    "India</a:t>
            </a:r>
            <a:r>
              <a:rPr lang="en-US" dirty="0" smtClean="0"/>
              <a:t>",</a:t>
            </a:r>
            <a:endParaRPr lang="en-US" dirty="0"/>
          </a:p>
          <a:p>
            <a:r>
              <a:rPr lang="en-US" dirty="0"/>
              <a:t>    "England</a:t>
            </a:r>
            <a:r>
              <a:rPr lang="en-US" dirty="0" smtClean="0"/>
              <a:t>",</a:t>
            </a:r>
            <a:endParaRPr lang="en-US" dirty="0"/>
          </a:p>
          <a:p>
            <a:r>
              <a:rPr lang="en-US" dirty="0"/>
              <a:t>    "Brazil</a:t>
            </a:r>
            <a:r>
              <a:rPr lang="en-US" dirty="0" smtClean="0"/>
              <a:t>"</a:t>
            </a:r>
            <a:endParaRPr lang="en-US" dirty="0"/>
          </a:p>
          <a:p>
            <a:r>
              <a:rPr lang="en-US" dirty="0" smtClean="0"/>
              <a:t>];</a:t>
            </a:r>
            <a:endParaRPr lang="en-US" dirty="0"/>
          </a:p>
          <a:p>
            <a:endParaRPr lang="en-US" dirty="0"/>
          </a:p>
          <a:p>
            <a:r>
              <a:rPr lang="en-US" dirty="0"/>
              <a:t>function </a:t>
            </a:r>
            <a:r>
              <a:rPr lang="en-US" dirty="0" err="1"/>
              <a:t>MyCtrl</a:t>
            </a:r>
            <a:r>
              <a:rPr lang="en-US" dirty="0"/>
              <a:t>($scope) {</a:t>
            </a:r>
          </a:p>
          <a:p>
            <a:r>
              <a:rPr lang="en-US" dirty="0"/>
              <a:t>    $</a:t>
            </a:r>
            <a:r>
              <a:rPr lang="en-US" dirty="0" err="1"/>
              <a:t>scope.items</a:t>
            </a:r>
            <a:r>
              <a:rPr lang="en-US" dirty="0"/>
              <a:t> = m;</a:t>
            </a:r>
          </a:p>
          <a:p>
            <a:r>
              <a:rPr lang="en-US" dirty="0" smtClean="0"/>
              <a:t>}</a:t>
            </a:r>
          </a:p>
          <a:p>
            <a:endParaRPr lang="en-US" dirty="0"/>
          </a:p>
          <a:p>
            <a:r>
              <a:rPr lang="en-US" dirty="0"/>
              <a:t>&lt;div ng-app ng-controller="</a:t>
            </a:r>
            <a:r>
              <a:rPr lang="en-US" dirty="0" err="1"/>
              <a:t>MyCtrl</a:t>
            </a:r>
            <a:r>
              <a:rPr lang="en-US" dirty="0"/>
              <a:t>"&gt;</a:t>
            </a:r>
          </a:p>
          <a:p>
            <a:r>
              <a:rPr lang="en-US" dirty="0"/>
              <a:t>    &lt;</a:t>
            </a:r>
            <a:r>
              <a:rPr lang="en-US" dirty="0" err="1"/>
              <a:t>ul</a:t>
            </a:r>
            <a:r>
              <a:rPr lang="en-US" dirty="0"/>
              <a:t>&gt;</a:t>
            </a:r>
          </a:p>
          <a:p>
            <a:r>
              <a:rPr lang="en-US" dirty="0"/>
              <a:t>        &lt;li ng-repeat</a:t>
            </a:r>
            <a:r>
              <a:rPr lang="en-US" dirty="0" smtClean="0"/>
              <a:t>=“item </a:t>
            </a:r>
            <a:r>
              <a:rPr lang="en-US" dirty="0"/>
              <a:t>in items</a:t>
            </a:r>
            <a:r>
              <a:rPr lang="en-US" dirty="0" smtClean="0"/>
              <a:t>"&gt;{{item}}&lt;/</a:t>
            </a:r>
            <a:r>
              <a:rPr lang="en-US" dirty="0"/>
              <a:t>li&gt;</a:t>
            </a:r>
          </a:p>
          <a:p>
            <a:r>
              <a:rPr lang="en-US" dirty="0"/>
              <a:t>    &lt;/</a:t>
            </a:r>
            <a:r>
              <a:rPr lang="en-US" dirty="0" err="1"/>
              <a:t>ul</a:t>
            </a:r>
            <a:r>
              <a:rPr lang="en-US" dirty="0"/>
              <a:t>&gt;</a:t>
            </a:r>
          </a:p>
          <a:p>
            <a:r>
              <a:rPr lang="en-US" dirty="0"/>
              <a:t>&lt;/div&gt;</a:t>
            </a:r>
          </a:p>
        </p:txBody>
      </p:sp>
    </p:spTree>
    <p:extLst>
      <p:ext uri="{BB962C8B-B14F-4D97-AF65-F5344CB8AC3E}">
        <p14:creationId xmlns:p14="http://schemas.microsoft.com/office/powerpoint/2010/main" val="420046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2</a:t>
            </a:r>
            <a:endParaRPr lang="en-US" dirty="0"/>
          </a:p>
        </p:txBody>
      </p:sp>
      <p:pic>
        <p:nvPicPr>
          <p:cNvPr id="4" name="Picture 3"/>
          <p:cNvPicPr>
            <a:picLocks noChangeAspect="1"/>
          </p:cNvPicPr>
          <p:nvPr/>
        </p:nvPicPr>
        <p:blipFill>
          <a:blip r:embed="rId2"/>
          <a:stretch>
            <a:fillRect/>
          </a:stretch>
        </p:blipFill>
        <p:spPr>
          <a:xfrm>
            <a:off x="3036697" y="2603500"/>
            <a:ext cx="5381625" cy="3609975"/>
          </a:xfrm>
          <a:prstGeom prst="rect">
            <a:avLst/>
          </a:prstGeom>
        </p:spPr>
      </p:pic>
    </p:spTree>
    <p:extLst>
      <p:ext uri="{BB962C8B-B14F-4D97-AF65-F5344CB8AC3E}">
        <p14:creationId xmlns:p14="http://schemas.microsoft.com/office/powerpoint/2010/main" val="32522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2</a:t>
            </a:r>
          </a:p>
        </p:txBody>
      </p:sp>
      <p:pic>
        <p:nvPicPr>
          <p:cNvPr id="4" name="Picture 3"/>
          <p:cNvPicPr>
            <a:picLocks noChangeAspect="1"/>
          </p:cNvPicPr>
          <p:nvPr/>
        </p:nvPicPr>
        <p:blipFill rotWithShape="1">
          <a:blip r:embed="rId2"/>
          <a:srcRect l="30200" t="46051" r="28431" b="2943"/>
          <a:stretch/>
        </p:blipFill>
        <p:spPr>
          <a:xfrm>
            <a:off x="4423367" y="3394323"/>
            <a:ext cx="2728060" cy="2746127"/>
          </a:xfrm>
          <a:prstGeom prst="ellipse">
            <a:avLst/>
          </a:prstGeom>
          <a:ln>
            <a:noFill/>
          </a:ln>
          <a:effectLst>
            <a:softEdge rad="112500"/>
          </a:effectLst>
        </p:spPr>
      </p:pic>
      <p:sp>
        <p:nvSpPr>
          <p:cNvPr id="5" name="Content Placeholder 2"/>
          <p:cNvSpPr>
            <a:spLocks noGrp="1"/>
          </p:cNvSpPr>
          <p:nvPr>
            <p:ph idx="1"/>
          </p:nvPr>
        </p:nvSpPr>
        <p:spPr>
          <a:xfrm>
            <a:off x="764498" y="2338466"/>
            <a:ext cx="10433154" cy="4092314"/>
          </a:xfrm>
        </p:spPr>
        <p:txBody>
          <a:bodyPr>
            <a:normAutofit/>
          </a:bodyPr>
          <a:lstStyle/>
          <a:p>
            <a:r>
              <a:rPr lang="en-US" dirty="0" smtClean="0"/>
              <a:t>Angular 2 is written in TypeScript </a:t>
            </a:r>
            <a:endParaRPr lang="en-US" dirty="0"/>
          </a:p>
        </p:txBody>
      </p:sp>
    </p:spTree>
    <p:extLst>
      <p:ext uri="{BB962C8B-B14F-4D97-AF65-F5344CB8AC3E}">
        <p14:creationId xmlns:p14="http://schemas.microsoft.com/office/powerpoint/2010/main" val="37077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AngularJS</a:t>
            </a:r>
            <a:r>
              <a:rPr lang="en-US" dirty="0" smtClean="0"/>
              <a:t>?</a:t>
            </a:r>
            <a:endParaRPr lang="en-US" dirty="0"/>
          </a:p>
        </p:txBody>
      </p:sp>
      <p:sp>
        <p:nvSpPr>
          <p:cNvPr id="3" name="Content Placeholder 2"/>
          <p:cNvSpPr>
            <a:spLocks noGrp="1"/>
          </p:cNvSpPr>
          <p:nvPr>
            <p:ph idx="1"/>
          </p:nvPr>
        </p:nvSpPr>
        <p:spPr>
          <a:xfrm>
            <a:off x="1154955" y="2603499"/>
            <a:ext cx="10417452" cy="3902231"/>
          </a:xfrm>
        </p:spPr>
        <p:txBody>
          <a:bodyPr/>
          <a:lstStyle/>
          <a:p>
            <a:r>
              <a:rPr lang="en-US" dirty="0" smtClean="0"/>
              <a:t>A Javascript (client-side) library that allows you to build web applications and single-page applications using the MVW </a:t>
            </a:r>
            <a:r>
              <a:rPr lang="en-US" dirty="0" smtClean="0"/>
              <a:t>design </a:t>
            </a:r>
            <a:r>
              <a:rPr lang="en-US" dirty="0" smtClean="0"/>
              <a:t>pattern</a:t>
            </a:r>
          </a:p>
          <a:p>
            <a:r>
              <a:rPr lang="en-US" dirty="0" smtClean="0"/>
              <a:t>MVW – Model, View, </a:t>
            </a:r>
            <a:r>
              <a:rPr lang="en-US" dirty="0" smtClean="0"/>
              <a:t>Whatever!</a:t>
            </a:r>
            <a:endParaRPr lang="en-US" dirty="0" smtClean="0"/>
          </a:p>
          <a:p>
            <a:pPr lvl="1"/>
            <a:r>
              <a:rPr lang="en-US" dirty="0" smtClean="0"/>
              <a:t>Angular started as an MVC </a:t>
            </a:r>
            <a:r>
              <a:rPr lang="en-US" dirty="0" smtClean="0"/>
              <a:t>library</a:t>
            </a:r>
            <a:endParaRPr lang="en-US" dirty="0" smtClean="0"/>
          </a:p>
          <a:p>
            <a:pPr lvl="1"/>
            <a:r>
              <a:rPr lang="en-US" dirty="0" smtClean="0"/>
              <a:t>Angular has morphed to be more flexible, supporting MVVM now as well.  Hence </a:t>
            </a:r>
            <a:r>
              <a:rPr lang="en-US" dirty="0" smtClean="0"/>
              <a:t>MV*</a:t>
            </a:r>
            <a:endParaRPr lang="en-US" dirty="0" smtClean="0"/>
          </a:p>
          <a:p>
            <a:pPr lvl="1"/>
            <a:r>
              <a:rPr lang="en-US" dirty="0" smtClean="0"/>
              <a:t>Angular does with HTML what HTML was never designed to do: support dynamic </a:t>
            </a:r>
            <a:r>
              <a:rPr lang="en-US" dirty="0" smtClean="0"/>
              <a:t>documents</a:t>
            </a:r>
            <a:endParaRPr lang="en-US" dirty="0" smtClean="0"/>
          </a:p>
          <a:p>
            <a:r>
              <a:rPr lang="en-US" dirty="0" smtClean="0"/>
              <a:t>Provides two-way databinding between your model and your </a:t>
            </a:r>
            <a:r>
              <a:rPr lang="en-US" dirty="0" smtClean="0"/>
              <a:t>view</a:t>
            </a:r>
            <a:endParaRPr lang="en-US" dirty="0" smtClean="0"/>
          </a:p>
          <a:p>
            <a:pPr lvl="1"/>
            <a:r>
              <a:rPr lang="en-US" dirty="0" smtClean="0"/>
              <a:t>With POJO’s! (no observable models </a:t>
            </a:r>
            <a:r>
              <a:rPr lang="en-US" dirty="0" smtClean="0"/>
              <a:t>necessary)</a:t>
            </a:r>
            <a:endParaRPr lang="en-US" dirty="0"/>
          </a:p>
        </p:txBody>
      </p:sp>
    </p:spTree>
    <p:extLst>
      <p:ext uri="{BB962C8B-B14F-4D97-AF65-F5344CB8AC3E}">
        <p14:creationId xmlns:p14="http://schemas.microsoft.com/office/powerpoint/2010/main" val="168640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clarify</a:t>
            </a:r>
            <a:endParaRPr lang="en-US" dirty="0"/>
          </a:p>
        </p:txBody>
      </p:sp>
      <p:pic>
        <p:nvPicPr>
          <p:cNvPr id="4" name="Picture 3"/>
          <p:cNvPicPr>
            <a:picLocks noChangeAspect="1"/>
          </p:cNvPicPr>
          <p:nvPr/>
        </p:nvPicPr>
        <p:blipFill rotWithShape="1">
          <a:blip r:embed="rId2"/>
          <a:srcRect l="15525" t="37354" r="39790" b="23085"/>
          <a:stretch/>
        </p:blipFill>
        <p:spPr>
          <a:xfrm>
            <a:off x="1154953" y="2348375"/>
            <a:ext cx="9239533" cy="4359500"/>
          </a:xfrm>
          <a:prstGeom prst="rect">
            <a:avLst/>
          </a:prstGeom>
        </p:spPr>
      </p:pic>
      <p:sp>
        <p:nvSpPr>
          <p:cNvPr id="5" name="Rectangle 4"/>
          <p:cNvSpPr/>
          <p:nvPr/>
        </p:nvSpPr>
        <p:spPr>
          <a:xfrm>
            <a:off x="8120417" y="6277970"/>
            <a:ext cx="2173227" cy="348979"/>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38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Comparison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2072" y="2323218"/>
            <a:ext cx="7793122" cy="4382035"/>
          </a:xfrm>
          <a:prstGeom prst="rect">
            <a:avLst/>
          </a:prstGeom>
        </p:spPr>
      </p:pic>
      <p:sp>
        <p:nvSpPr>
          <p:cNvPr id="5" name="Rectangle 4"/>
          <p:cNvSpPr/>
          <p:nvPr/>
        </p:nvSpPr>
        <p:spPr>
          <a:xfrm>
            <a:off x="6406357" y="2323218"/>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92072" y="6365396"/>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4997" y="6324155"/>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504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Comparison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2912" r="760"/>
          <a:stretch/>
        </p:blipFill>
        <p:spPr>
          <a:xfrm>
            <a:off x="1671031" y="2307516"/>
            <a:ext cx="8182653" cy="4550484"/>
          </a:xfrm>
          <a:prstGeom prst="rect">
            <a:avLst/>
          </a:prstGeom>
        </p:spPr>
      </p:pic>
      <p:sp>
        <p:nvSpPr>
          <p:cNvPr id="5" name="Rectangle 4"/>
          <p:cNvSpPr/>
          <p:nvPr/>
        </p:nvSpPr>
        <p:spPr>
          <a:xfrm>
            <a:off x="6769289" y="2309570"/>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69289" y="6577718"/>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1031" y="6577718"/>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02373" y="6315784"/>
            <a:ext cx="549508" cy="330900"/>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779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Comparison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05826" y="2341539"/>
            <a:ext cx="7659666" cy="4376952"/>
          </a:xfrm>
          <a:prstGeom prst="rect">
            <a:avLst/>
          </a:prstGeom>
        </p:spPr>
      </p:pic>
      <p:sp>
        <p:nvSpPr>
          <p:cNvPr id="5" name="Rectangle 4"/>
          <p:cNvSpPr/>
          <p:nvPr/>
        </p:nvSpPr>
        <p:spPr>
          <a:xfrm>
            <a:off x="6286654" y="2341539"/>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05826" y="6438209"/>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04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Comparison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69101" y="2322159"/>
            <a:ext cx="7879865" cy="4424455"/>
          </a:xfrm>
          <a:prstGeom prst="rect">
            <a:avLst/>
          </a:prstGeom>
        </p:spPr>
      </p:pic>
      <p:sp>
        <p:nvSpPr>
          <p:cNvPr id="5" name="Rectangle 4"/>
          <p:cNvSpPr/>
          <p:nvPr/>
        </p:nvSpPr>
        <p:spPr>
          <a:xfrm>
            <a:off x="6570128" y="2323218"/>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69101" y="6466332"/>
            <a:ext cx="3078838" cy="280282"/>
          </a:xfrm>
          <a:prstGeom prst="rect">
            <a:avLst/>
          </a:prstGeom>
          <a:solidFill>
            <a:srgbClr val="197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58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Service</a:t>
            </a:r>
            <a:endParaRPr lang="en-US" dirty="0"/>
          </a:p>
        </p:txBody>
      </p:sp>
      <p:sp>
        <p:nvSpPr>
          <p:cNvPr id="3" name="Content Placeholder 2"/>
          <p:cNvSpPr>
            <a:spLocks noGrp="1"/>
          </p:cNvSpPr>
          <p:nvPr>
            <p:ph idx="1"/>
          </p:nvPr>
        </p:nvSpPr>
        <p:spPr/>
        <p:txBody>
          <a:bodyPr/>
          <a:lstStyle/>
          <a:p>
            <a:r>
              <a:rPr lang="en-US" dirty="0" smtClean="0"/>
              <a:t>Generally speaking, are used to encapsulate consuming external services</a:t>
            </a:r>
          </a:p>
          <a:p>
            <a:r>
              <a:rPr lang="en-US" dirty="0" smtClean="0"/>
              <a:t>The proper place for use of $http</a:t>
            </a:r>
          </a:p>
          <a:p>
            <a:r>
              <a:rPr lang="en-US" dirty="0" smtClean="0"/>
              <a:t>Are </a:t>
            </a:r>
            <a:r>
              <a:rPr lang="en-US" dirty="0" err="1" smtClean="0"/>
              <a:t>DI’ed</a:t>
            </a:r>
            <a:r>
              <a:rPr lang="en-US" dirty="0"/>
              <a:t> </a:t>
            </a:r>
            <a:r>
              <a:rPr lang="en-US" dirty="0" smtClean="0"/>
              <a:t>for dependencies (e.g. $http) and are also </a:t>
            </a:r>
            <a:r>
              <a:rPr lang="en-US" dirty="0" err="1" smtClean="0"/>
              <a:t>DI’ed</a:t>
            </a:r>
            <a:r>
              <a:rPr lang="en-US" dirty="0" smtClean="0"/>
              <a:t> into your controller</a:t>
            </a:r>
          </a:p>
          <a:p>
            <a:r>
              <a:rPr lang="en-US" dirty="0" smtClean="0"/>
              <a:t>Can be used for communication between controllers</a:t>
            </a:r>
          </a:p>
          <a:p>
            <a:r>
              <a:rPr lang="en-US" dirty="0" smtClean="0"/>
              <a:t>Are singletons (whereas </a:t>
            </a:r>
            <a:r>
              <a:rPr lang="en-US" dirty="0"/>
              <a:t>I’m a simpleton #</a:t>
            </a:r>
            <a:r>
              <a:rPr lang="en-US" dirty="0" err="1"/>
              <a:t>lol</a:t>
            </a:r>
            <a:r>
              <a:rPr lang="en-US" dirty="0"/>
              <a:t> #</a:t>
            </a:r>
            <a:r>
              <a:rPr lang="en-US" dirty="0" err="1"/>
              <a:t>ngRhyme</a:t>
            </a:r>
            <a:r>
              <a:rPr lang="en-US" dirty="0"/>
              <a:t>)</a:t>
            </a:r>
            <a:endParaRPr lang="en-US" dirty="0" smtClean="0"/>
          </a:p>
        </p:txBody>
      </p:sp>
    </p:spTree>
    <p:extLst>
      <p:ext uri="{BB962C8B-B14F-4D97-AF65-F5344CB8AC3E}">
        <p14:creationId xmlns:p14="http://schemas.microsoft.com/office/powerpoint/2010/main" val="40191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Example</a:t>
            </a:r>
            <a:endParaRPr lang="en-US" dirty="0"/>
          </a:p>
        </p:txBody>
      </p:sp>
      <p:sp>
        <p:nvSpPr>
          <p:cNvPr id="3" name="Content Placeholder 2"/>
          <p:cNvSpPr>
            <a:spLocks noGrp="1"/>
          </p:cNvSpPr>
          <p:nvPr>
            <p:ph idx="1"/>
          </p:nvPr>
        </p:nvSpPr>
        <p:spPr>
          <a:xfrm>
            <a:off x="434714" y="2293495"/>
            <a:ext cx="11647357" cy="4392118"/>
          </a:xfrm>
        </p:spPr>
        <p:txBody>
          <a:bodyPr>
            <a:normAutofit fontScale="92500" lnSpcReduction="20000"/>
          </a:bodyPr>
          <a:lstStyle/>
          <a:p>
            <a:r>
              <a:rPr lang="en-US" dirty="0" err="1"/>
              <a:t>angular.module</a:t>
            </a:r>
            <a:r>
              <a:rPr lang="en-US" dirty="0"/>
              <a:t>(‘</a:t>
            </a:r>
            <a:r>
              <a:rPr lang="en-US" dirty="0" err="1"/>
              <a:t>myModule</a:t>
            </a:r>
            <a:r>
              <a:rPr lang="en-US" dirty="0" smtClean="0"/>
              <a:t>’).service(‘</a:t>
            </a:r>
            <a:r>
              <a:rPr lang="en-US" dirty="0" err="1" smtClean="0"/>
              <a:t>myService</a:t>
            </a:r>
            <a:r>
              <a:rPr lang="en-US" dirty="0" smtClean="0"/>
              <a:t>’, function($http){</a:t>
            </a:r>
          </a:p>
          <a:p>
            <a:r>
              <a:rPr lang="en-US" dirty="0" smtClean="0"/>
              <a:t>  </a:t>
            </a:r>
            <a:r>
              <a:rPr lang="en-US" dirty="0" err="1" smtClean="0"/>
              <a:t>var</a:t>
            </a:r>
            <a:r>
              <a:rPr lang="en-US" dirty="0" smtClean="0"/>
              <a:t> self = this;</a:t>
            </a:r>
          </a:p>
          <a:p>
            <a:r>
              <a:rPr lang="en-US" dirty="0" smtClean="0"/>
              <a:t>  </a:t>
            </a:r>
            <a:r>
              <a:rPr lang="en-US" dirty="0" err="1" smtClean="0"/>
              <a:t>self.getPeople</a:t>
            </a:r>
            <a:r>
              <a:rPr lang="en-US" dirty="0" smtClean="0"/>
              <a:t> = function(){</a:t>
            </a:r>
          </a:p>
          <a:p>
            <a:r>
              <a:rPr lang="en-US" dirty="0" smtClean="0"/>
              <a:t>    return $</a:t>
            </a:r>
            <a:r>
              <a:rPr lang="en-US" dirty="0" err="1" smtClean="0"/>
              <a:t>http.get</a:t>
            </a:r>
            <a:r>
              <a:rPr lang="en-US" dirty="0" smtClean="0"/>
              <a:t>(‘/</a:t>
            </a:r>
            <a:r>
              <a:rPr lang="en-US" dirty="0" err="1" smtClean="0"/>
              <a:t>theUrl</a:t>
            </a:r>
            <a:r>
              <a:rPr lang="en-US" dirty="0" smtClean="0"/>
              <a:t>’); //Any guess what this returns?</a:t>
            </a:r>
          </a:p>
          <a:p>
            <a:r>
              <a:rPr lang="en-US" dirty="0"/>
              <a:t> </a:t>
            </a:r>
            <a:r>
              <a:rPr lang="en-US" dirty="0" smtClean="0"/>
              <a:t> };</a:t>
            </a:r>
          </a:p>
          <a:p>
            <a:r>
              <a:rPr lang="en-US" dirty="0" smtClean="0"/>
              <a:t>});</a:t>
            </a:r>
          </a:p>
          <a:p>
            <a:r>
              <a:rPr lang="en-US" dirty="0" smtClean="0"/>
              <a:t>A promise!</a:t>
            </a:r>
          </a:p>
          <a:p>
            <a:r>
              <a:rPr lang="en-US" dirty="0" smtClean="0"/>
              <a:t>Controller:</a:t>
            </a:r>
          </a:p>
          <a:p>
            <a:r>
              <a:rPr lang="en-US" dirty="0" err="1" smtClean="0"/>
              <a:t>Angular.module</a:t>
            </a:r>
            <a:r>
              <a:rPr lang="en-US" dirty="0" smtClean="0"/>
              <a:t>(‘</a:t>
            </a:r>
            <a:r>
              <a:rPr lang="en-US" dirty="0" err="1" smtClean="0"/>
              <a:t>myModule</a:t>
            </a:r>
            <a:r>
              <a:rPr lang="en-US" dirty="0" smtClean="0"/>
              <a:t>’).controller(‘</a:t>
            </a:r>
            <a:r>
              <a:rPr lang="en-US" dirty="0" err="1" smtClean="0"/>
              <a:t>myController</a:t>
            </a:r>
            <a:r>
              <a:rPr lang="en-US" dirty="0" smtClean="0"/>
              <a:t>’, function(</a:t>
            </a:r>
            <a:r>
              <a:rPr lang="en-US" dirty="0" err="1" smtClean="0"/>
              <a:t>myService</a:t>
            </a:r>
            <a:r>
              <a:rPr lang="en-US" dirty="0" smtClean="0"/>
              <a:t>){</a:t>
            </a:r>
          </a:p>
          <a:p>
            <a:r>
              <a:rPr lang="en-US" dirty="0" smtClean="0"/>
              <a:t>  </a:t>
            </a:r>
            <a:r>
              <a:rPr lang="en-US" dirty="0" err="1" smtClean="0"/>
              <a:t>myService.getPeople.success</a:t>
            </a:r>
            <a:r>
              <a:rPr lang="en-US" dirty="0" smtClean="0"/>
              <a:t>(function(data){</a:t>
            </a:r>
          </a:p>
          <a:p>
            <a:r>
              <a:rPr lang="en-US" dirty="0" smtClean="0"/>
              <a:t>  //do stuff</a:t>
            </a:r>
          </a:p>
          <a:p>
            <a:r>
              <a:rPr lang="en-US" dirty="0" smtClean="0"/>
              <a:t>});</a:t>
            </a:r>
          </a:p>
          <a:p>
            <a:r>
              <a:rPr lang="en-US" dirty="0" smtClean="0"/>
              <a:t>});</a:t>
            </a:r>
            <a:endParaRPr lang="en-US" dirty="0"/>
          </a:p>
        </p:txBody>
      </p:sp>
    </p:spTree>
    <p:extLst>
      <p:ext uri="{BB962C8B-B14F-4D97-AF65-F5344CB8AC3E}">
        <p14:creationId xmlns:p14="http://schemas.microsoft.com/office/powerpoint/2010/main" val="12309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Factory</a:t>
            </a:r>
            <a:endParaRPr lang="en-US" dirty="0"/>
          </a:p>
        </p:txBody>
      </p:sp>
      <p:sp>
        <p:nvSpPr>
          <p:cNvPr id="3" name="Content Placeholder 2"/>
          <p:cNvSpPr>
            <a:spLocks noGrp="1"/>
          </p:cNvSpPr>
          <p:nvPr>
            <p:ph idx="1"/>
          </p:nvPr>
        </p:nvSpPr>
        <p:spPr/>
        <p:txBody>
          <a:bodyPr/>
          <a:lstStyle/>
          <a:p>
            <a:r>
              <a:rPr lang="en-US" dirty="0" smtClean="0"/>
              <a:t>Factories are basically services!</a:t>
            </a:r>
          </a:p>
          <a:p>
            <a:r>
              <a:rPr lang="en-US" dirty="0" smtClean="0"/>
              <a:t>Some key differences which we’ll discuss in shortly</a:t>
            </a:r>
            <a:endParaRPr lang="en-US" dirty="0"/>
          </a:p>
        </p:txBody>
      </p:sp>
    </p:spTree>
    <p:extLst>
      <p:ext uri="{BB962C8B-B14F-4D97-AF65-F5344CB8AC3E}">
        <p14:creationId xmlns:p14="http://schemas.microsoft.com/office/powerpoint/2010/main" val="2661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Example</a:t>
            </a:r>
            <a:endParaRPr lang="en-US" dirty="0"/>
          </a:p>
        </p:txBody>
      </p:sp>
      <p:sp>
        <p:nvSpPr>
          <p:cNvPr id="3" name="Content Placeholder 2"/>
          <p:cNvSpPr>
            <a:spLocks noGrp="1"/>
          </p:cNvSpPr>
          <p:nvPr>
            <p:ph idx="1"/>
          </p:nvPr>
        </p:nvSpPr>
        <p:spPr>
          <a:xfrm>
            <a:off x="864524" y="2335875"/>
            <a:ext cx="10249592" cy="4347557"/>
          </a:xfrm>
        </p:spPr>
        <p:txBody>
          <a:bodyPr>
            <a:normAutofit fontScale="85000" lnSpcReduction="20000"/>
          </a:bodyPr>
          <a:lstStyle/>
          <a:p>
            <a:r>
              <a:rPr lang="en-US" dirty="0" err="1"/>
              <a:t>angular.module</a:t>
            </a:r>
            <a:r>
              <a:rPr lang="en-US" dirty="0"/>
              <a:t>(‘</a:t>
            </a:r>
            <a:r>
              <a:rPr lang="en-US" dirty="0" err="1"/>
              <a:t>myModule</a:t>
            </a:r>
            <a:r>
              <a:rPr lang="en-US" dirty="0" smtClean="0"/>
              <a:t>’).factory(‘</a:t>
            </a:r>
            <a:r>
              <a:rPr lang="en-US" dirty="0" err="1" smtClean="0"/>
              <a:t>myFactory</a:t>
            </a:r>
            <a:r>
              <a:rPr lang="en-US" dirty="0" smtClean="0"/>
              <a:t>’, </a:t>
            </a:r>
            <a:r>
              <a:rPr lang="en-US" dirty="0"/>
              <a:t>function($http){</a:t>
            </a:r>
          </a:p>
          <a:p>
            <a:r>
              <a:rPr lang="en-US" dirty="0"/>
              <a:t>  </a:t>
            </a:r>
            <a:r>
              <a:rPr lang="en-US" dirty="0" err="1" smtClean="0"/>
              <a:t>var</a:t>
            </a:r>
            <a:r>
              <a:rPr lang="en-US" dirty="0" smtClean="0"/>
              <a:t> factory = {};</a:t>
            </a:r>
            <a:endParaRPr lang="en-US" dirty="0"/>
          </a:p>
          <a:p>
            <a:r>
              <a:rPr lang="en-US" dirty="0"/>
              <a:t>  </a:t>
            </a:r>
            <a:r>
              <a:rPr lang="en-US" dirty="0" err="1" smtClean="0"/>
              <a:t>factory.getPeople</a:t>
            </a:r>
            <a:r>
              <a:rPr lang="en-US" dirty="0" smtClean="0"/>
              <a:t> </a:t>
            </a:r>
            <a:r>
              <a:rPr lang="en-US" dirty="0"/>
              <a:t>= function(){</a:t>
            </a:r>
          </a:p>
          <a:p>
            <a:r>
              <a:rPr lang="en-US" dirty="0"/>
              <a:t>    return $</a:t>
            </a:r>
            <a:r>
              <a:rPr lang="en-US" dirty="0" err="1"/>
              <a:t>http.get</a:t>
            </a:r>
            <a:r>
              <a:rPr lang="en-US" dirty="0"/>
              <a:t>(‘/</a:t>
            </a:r>
            <a:r>
              <a:rPr lang="en-US" dirty="0" err="1"/>
              <a:t>theUrl</a:t>
            </a:r>
            <a:r>
              <a:rPr lang="en-US" dirty="0"/>
              <a:t>’); //Any guess what this returns?</a:t>
            </a:r>
          </a:p>
          <a:p>
            <a:r>
              <a:rPr lang="en-US" dirty="0"/>
              <a:t>  </a:t>
            </a:r>
            <a:r>
              <a:rPr lang="en-US" dirty="0" smtClean="0"/>
              <a:t>};</a:t>
            </a:r>
          </a:p>
          <a:p>
            <a:r>
              <a:rPr lang="en-US" dirty="0"/>
              <a:t> </a:t>
            </a:r>
            <a:r>
              <a:rPr lang="en-US" dirty="0" smtClean="0"/>
              <a:t> return factory;</a:t>
            </a:r>
            <a:endParaRPr lang="en-US" dirty="0"/>
          </a:p>
          <a:p>
            <a:r>
              <a:rPr lang="en-US" dirty="0"/>
              <a:t>});</a:t>
            </a:r>
          </a:p>
          <a:p>
            <a:r>
              <a:rPr lang="en-US" dirty="0"/>
              <a:t>A promise!</a:t>
            </a:r>
          </a:p>
          <a:p>
            <a:r>
              <a:rPr lang="en-US" dirty="0"/>
              <a:t>Controller:</a:t>
            </a:r>
          </a:p>
          <a:p>
            <a:r>
              <a:rPr lang="en-US" dirty="0" err="1"/>
              <a:t>Angular.module</a:t>
            </a:r>
            <a:r>
              <a:rPr lang="en-US" dirty="0"/>
              <a:t>(‘</a:t>
            </a:r>
            <a:r>
              <a:rPr lang="en-US" dirty="0" err="1"/>
              <a:t>myModule</a:t>
            </a:r>
            <a:r>
              <a:rPr lang="en-US" dirty="0"/>
              <a:t>’).controller(‘</a:t>
            </a:r>
            <a:r>
              <a:rPr lang="en-US" dirty="0" err="1"/>
              <a:t>myController</a:t>
            </a:r>
            <a:r>
              <a:rPr lang="en-US" dirty="0"/>
              <a:t>’, function(</a:t>
            </a:r>
            <a:r>
              <a:rPr lang="en-US" dirty="0" err="1"/>
              <a:t>myService</a:t>
            </a:r>
            <a:r>
              <a:rPr lang="en-US" dirty="0"/>
              <a:t>){</a:t>
            </a:r>
          </a:p>
          <a:p>
            <a:r>
              <a:rPr lang="en-US" dirty="0"/>
              <a:t>  </a:t>
            </a:r>
            <a:r>
              <a:rPr lang="en-US" dirty="0" err="1"/>
              <a:t>myService.getPeople.success</a:t>
            </a:r>
            <a:r>
              <a:rPr lang="en-US" dirty="0"/>
              <a:t>(function(data){</a:t>
            </a:r>
          </a:p>
          <a:p>
            <a:r>
              <a:rPr lang="en-US" dirty="0"/>
              <a:t>  //do stuff</a:t>
            </a:r>
          </a:p>
          <a:p>
            <a:r>
              <a:rPr lang="en-US" dirty="0"/>
              <a:t>});</a:t>
            </a:r>
          </a:p>
          <a:p>
            <a:r>
              <a:rPr lang="en-US" dirty="0"/>
              <a:t>});</a:t>
            </a:r>
          </a:p>
          <a:p>
            <a:endParaRPr lang="en-US" dirty="0"/>
          </a:p>
        </p:txBody>
      </p:sp>
    </p:spTree>
    <p:extLst>
      <p:ext uri="{BB962C8B-B14F-4D97-AF65-F5344CB8AC3E}">
        <p14:creationId xmlns:p14="http://schemas.microsoft.com/office/powerpoint/2010/main" val="8337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vs Factories: </a:t>
            </a:r>
            <a:r>
              <a:rPr lang="en-US" dirty="0" err="1" smtClean="0"/>
              <a:t>ngTruth</a:t>
            </a:r>
            <a:endParaRPr lang="en-US" dirty="0"/>
          </a:p>
        </p:txBody>
      </p:sp>
      <p:sp>
        <p:nvSpPr>
          <p:cNvPr id="3" name="Content Placeholder 2"/>
          <p:cNvSpPr>
            <a:spLocks noGrp="1"/>
          </p:cNvSpPr>
          <p:nvPr>
            <p:ph idx="1"/>
          </p:nvPr>
        </p:nvSpPr>
        <p:spPr>
          <a:xfrm>
            <a:off x="1154954" y="2603499"/>
            <a:ext cx="10387471" cy="3872251"/>
          </a:xfrm>
        </p:spPr>
        <p:txBody>
          <a:bodyPr>
            <a:normAutofit/>
          </a:bodyPr>
          <a:lstStyle/>
          <a:p>
            <a:r>
              <a:rPr lang="en-US" sz="2800" dirty="0" smtClean="0"/>
              <a:t>Services are essentially Factories, however:</a:t>
            </a:r>
          </a:p>
          <a:p>
            <a:pPr lvl="1"/>
            <a:r>
              <a:rPr lang="en-US" sz="2800" dirty="0" smtClean="0"/>
              <a:t>Services return a new (singleton) instance of your Service declaration</a:t>
            </a:r>
          </a:p>
          <a:p>
            <a:pPr lvl="2"/>
            <a:r>
              <a:rPr lang="en-US" sz="2800" dirty="0" smtClean="0"/>
              <a:t>For example: return new </a:t>
            </a:r>
            <a:r>
              <a:rPr lang="en-US" sz="2800" dirty="0" err="1" smtClean="0"/>
              <a:t>myservice</a:t>
            </a:r>
            <a:r>
              <a:rPr lang="en-US" sz="2800" dirty="0" smtClean="0"/>
              <a:t>()</a:t>
            </a:r>
          </a:p>
          <a:p>
            <a:pPr lvl="1"/>
            <a:r>
              <a:rPr lang="en-US" sz="2800" dirty="0" smtClean="0"/>
              <a:t>Factories return the result of your Factory declaration (i.e. the return value of the Factory function)</a:t>
            </a:r>
          </a:p>
          <a:p>
            <a:pPr lvl="2"/>
            <a:r>
              <a:rPr lang="en-US" sz="2800" dirty="0" smtClean="0"/>
              <a:t>For example: return </a:t>
            </a:r>
            <a:r>
              <a:rPr lang="en-US" sz="2800" dirty="0" err="1" smtClean="0"/>
              <a:t>myService</a:t>
            </a:r>
            <a:r>
              <a:rPr lang="en-US" sz="2800" dirty="0" smtClean="0"/>
              <a:t>()</a:t>
            </a:r>
            <a:endParaRPr lang="en-US" sz="2800" dirty="0"/>
          </a:p>
        </p:txBody>
      </p:sp>
    </p:spTree>
    <p:extLst>
      <p:ext uri="{BB962C8B-B14F-4D97-AF65-F5344CB8AC3E}">
        <p14:creationId xmlns:p14="http://schemas.microsoft.com/office/powerpoint/2010/main" val="14140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err="1" smtClean="0"/>
              <a:t>AngularJS</a:t>
            </a:r>
            <a:r>
              <a:rPr lang="en-US" dirty="0" smtClean="0"/>
              <a:t> is Not</a:t>
            </a:r>
            <a:endParaRPr lang="en-US" dirty="0"/>
          </a:p>
        </p:txBody>
      </p:sp>
      <p:sp>
        <p:nvSpPr>
          <p:cNvPr id="3" name="Content Placeholder 2"/>
          <p:cNvSpPr>
            <a:spLocks noGrp="1"/>
          </p:cNvSpPr>
          <p:nvPr>
            <p:ph idx="1"/>
          </p:nvPr>
        </p:nvSpPr>
        <p:spPr>
          <a:xfrm>
            <a:off x="1154954" y="2603499"/>
            <a:ext cx="9997727" cy="3917221"/>
          </a:xfrm>
        </p:spPr>
        <p:txBody>
          <a:bodyPr>
            <a:normAutofit/>
          </a:bodyPr>
          <a:lstStyle/>
          <a:p>
            <a:r>
              <a:rPr lang="en-US" dirty="0" smtClean="0"/>
              <a:t>Difficult to learn</a:t>
            </a:r>
          </a:p>
          <a:p>
            <a:r>
              <a:rPr lang="en-US" dirty="0" smtClean="0"/>
              <a:t>Unawesome </a:t>
            </a:r>
            <a:r>
              <a:rPr lang="en-US" dirty="0" smtClean="0"/>
              <a:t>Another </a:t>
            </a:r>
            <a:r>
              <a:rPr lang="en-US" dirty="0" smtClean="0"/>
              <a:t>jQuery Library</a:t>
            </a:r>
          </a:p>
          <a:p>
            <a:r>
              <a:rPr lang="en-US" dirty="0" smtClean="0"/>
              <a:t>To be used with jQuery</a:t>
            </a:r>
          </a:p>
          <a:p>
            <a:pPr lvl="1"/>
            <a:r>
              <a:rPr lang="en-US" dirty="0" smtClean="0"/>
              <a:t>Angular has its own </a:t>
            </a:r>
            <a:r>
              <a:rPr lang="en-US" dirty="0"/>
              <a:t>implementation </a:t>
            </a:r>
            <a:r>
              <a:rPr lang="en-US" dirty="0" smtClean="0"/>
              <a:t>of jQuery called ‘</a:t>
            </a:r>
            <a:r>
              <a:rPr lang="en-US" dirty="0" err="1" smtClean="0"/>
              <a:t>jq</a:t>
            </a:r>
            <a:r>
              <a:rPr lang="en-US" dirty="0" smtClean="0"/>
              <a:t>-lite’</a:t>
            </a:r>
          </a:p>
          <a:p>
            <a:pPr lvl="1"/>
            <a:r>
              <a:rPr lang="en-US" dirty="0" smtClean="0"/>
              <a:t>While Angular will play nicely with jQuery(even replacing </a:t>
            </a:r>
            <a:r>
              <a:rPr lang="en-US" dirty="0" err="1" smtClean="0"/>
              <a:t>jq</a:t>
            </a:r>
            <a:r>
              <a:rPr lang="en-US" dirty="0" smtClean="0"/>
              <a:t>-lite with it automatically), jQuery has a different mindset (i.e. “thinking in Angular” versus “thinking in jQuery”)</a:t>
            </a:r>
          </a:p>
          <a:p>
            <a:pPr lvl="2"/>
            <a:r>
              <a:rPr lang="en-US" dirty="0" smtClean="0"/>
              <a:t>A jQuery developer might say: “what selector do I use to manipulate the DOM here?”</a:t>
            </a:r>
          </a:p>
          <a:p>
            <a:pPr lvl="2"/>
            <a:r>
              <a:rPr lang="en-US" dirty="0" smtClean="0"/>
              <a:t>An AngularJS developer might say: “what business problem am I trying to solve, and is what I’m building now achieving good separation of concerns</a:t>
            </a:r>
            <a:r>
              <a:rPr lang="en-US" dirty="0" smtClean="0"/>
              <a:t>?”</a:t>
            </a:r>
            <a:endParaRPr lang="en-US" dirty="0" smtClean="0"/>
          </a:p>
        </p:txBody>
      </p:sp>
    </p:spTree>
    <p:extLst>
      <p:ext uri="{BB962C8B-B14F-4D97-AF65-F5344CB8AC3E}">
        <p14:creationId xmlns:p14="http://schemas.microsoft.com/office/powerpoint/2010/main" val="34081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Single Page Apps</a:t>
            </a:r>
            <a:endParaRPr lang="en-US" dirty="0"/>
          </a:p>
        </p:txBody>
      </p:sp>
      <p:sp>
        <p:nvSpPr>
          <p:cNvPr id="3" name="Content Placeholder 2"/>
          <p:cNvSpPr>
            <a:spLocks noGrp="1"/>
          </p:cNvSpPr>
          <p:nvPr>
            <p:ph idx="1"/>
          </p:nvPr>
        </p:nvSpPr>
        <p:spPr>
          <a:xfrm>
            <a:off x="1154955" y="2603500"/>
            <a:ext cx="9560150" cy="3980180"/>
          </a:xfrm>
        </p:spPr>
        <p:txBody>
          <a:bodyPr>
            <a:normAutofit/>
          </a:bodyPr>
          <a:lstStyle/>
          <a:p>
            <a:r>
              <a:rPr lang="en-US" dirty="0" smtClean="0"/>
              <a:t>Do you prefer native Windows apps to web apps?</a:t>
            </a:r>
          </a:p>
          <a:p>
            <a:r>
              <a:rPr lang="en-US" dirty="0" smtClean="0"/>
              <a:t>Do you prefer native mobile apps to mobile web sites?</a:t>
            </a:r>
          </a:p>
          <a:p>
            <a:r>
              <a:rPr lang="en-US" dirty="0" smtClean="0"/>
              <a:t>The goal of Single Page Apps is to deliver an experience that looks and feels like a native app</a:t>
            </a:r>
          </a:p>
          <a:p>
            <a:r>
              <a:rPr lang="en-US" dirty="0" smtClean="0"/>
              <a:t>Data is loaded in one call for most of the pages that the user will interact with, or is loaded dynamically as the user moves through the page using AJAX requests</a:t>
            </a:r>
          </a:p>
          <a:p>
            <a:r>
              <a:rPr lang="en-US" dirty="0" smtClean="0"/>
              <a:t>The page is designed to look like the user is browsing through the app, but responds instantly and quickly and fluidly moves through to the next page in the site</a:t>
            </a:r>
          </a:p>
          <a:p>
            <a:pPr lvl="1"/>
            <a:r>
              <a:rPr lang="en-US" dirty="0" smtClean="0"/>
              <a:t>No more clicking links and waiting for the page to load.  That experience stinks anyway!</a:t>
            </a:r>
          </a:p>
          <a:p>
            <a:r>
              <a:rPr lang="en-US" dirty="0" smtClean="0"/>
              <a:t>Single page apps deliver a user experience that is unmatched by classic round-trip based web applications</a:t>
            </a:r>
            <a:endParaRPr lang="en-US" dirty="0"/>
          </a:p>
        </p:txBody>
      </p:sp>
    </p:spTree>
    <p:extLst>
      <p:ext uri="{BB962C8B-B14F-4D97-AF65-F5344CB8AC3E}">
        <p14:creationId xmlns:p14="http://schemas.microsoft.com/office/powerpoint/2010/main" val="24113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ngRoute</a:t>
            </a:r>
            <a:r>
              <a:rPr lang="en-US" dirty="0" smtClean="0"/>
              <a:t> – the ng approach to SPA</a:t>
            </a:r>
            <a:endParaRPr lang="en-US" dirty="0"/>
          </a:p>
        </p:txBody>
      </p:sp>
      <p:sp>
        <p:nvSpPr>
          <p:cNvPr id="3" name="Content Placeholder 2"/>
          <p:cNvSpPr>
            <a:spLocks noGrp="1"/>
          </p:cNvSpPr>
          <p:nvPr>
            <p:ph idx="1"/>
          </p:nvPr>
        </p:nvSpPr>
        <p:spPr/>
        <p:txBody>
          <a:bodyPr/>
          <a:lstStyle/>
          <a:p>
            <a:r>
              <a:rPr lang="en-US" dirty="0" err="1" smtClean="0"/>
              <a:t>ngRoute</a:t>
            </a:r>
            <a:r>
              <a:rPr lang="en-US" dirty="0" smtClean="0"/>
              <a:t> is an Angular plugin that provides site browsing using a classic URL hashing approach</a:t>
            </a:r>
          </a:p>
          <a:p>
            <a:pPr lvl="1"/>
            <a:r>
              <a:rPr lang="en-US" dirty="0" smtClean="0"/>
              <a:t>Classic URL: http://mysite.com/people/addresses.aspx?personID=1</a:t>
            </a:r>
            <a:endParaRPr lang="en-US" dirty="0" smtClean="0">
              <a:hlinkClick r:id="rId2"/>
            </a:endParaRPr>
          </a:p>
          <a:p>
            <a:pPr lvl="1"/>
            <a:r>
              <a:rPr lang="en-US" dirty="0" err="1" smtClean="0"/>
              <a:t>ngRoute</a:t>
            </a:r>
            <a:r>
              <a:rPr lang="en-US" dirty="0" smtClean="0"/>
              <a:t>/Hashing: http://mysite.com/people.cshtml?personID=1#addresses</a:t>
            </a:r>
          </a:p>
          <a:p>
            <a:r>
              <a:rPr lang="en-US" dirty="0" smtClean="0"/>
              <a:t>Hashes are tied to Angular view templates</a:t>
            </a:r>
          </a:p>
          <a:p>
            <a:pPr lvl="1"/>
            <a:r>
              <a:rPr lang="en-US" dirty="0" smtClean="0"/>
              <a:t>#addresses loads the Address view (e.g. addresses.html) which contains an HTML snippet for the view</a:t>
            </a:r>
          </a:p>
          <a:p>
            <a:r>
              <a:rPr lang="en-US" dirty="0" smtClean="0"/>
              <a:t>View templates have controllers associated with them</a:t>
            </a:r>
          </a:p>
          <a:p>
            <a:r>
              <a:rPr lang="en-US" dirty="0" smtClean="0"/>
              <a:t>View templates can be role-based and have full permissions</a:t>
            </a:r>
            <a:endParaRPr lang="en-US" dirty="0"/>
          </a:p>
        </p:txBody>
      </p:sp>
    </p:spTree>
    <p:extLst>
      <p:ext uri="{BB962C8B-B14F-4D97-AF65-F5344CB8AC3E}">
        <p14:creationId xmlns:p14="http://schemas.microsoft.com/office/powerpoint/2010/main" val="39571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ngView</a:t>
            </a:r>
            <a:endParaRPr lang="en-US" dirty="0"/>
          </a:p>
        </p:txBody>
      </p:sp>
      <p:sp>
        <p:nvSpPr>
          <p:cNvPr id="3" name="Content Placeholder 2"/>
          <p:cNvSpPr>
            <a:spLocks noGrp="1"/>
          </p:cNvSpPr>
          <p:nvPr>
            <p:ph idx="1"/>
          </p:nvPr>
        </p:nvSpPr>
        <p:spPr/>
        <p:txBody>
          <a:bodyPr/>
          <a:lstStyle/>
          <a:p>
            <a:r>
              <a:rPr lang="en-US" dirty="0" err="1" smtClean="0"/>
              <a:t>ngRoute</a:t>
            </a:r>
            <a:r>
              <a:rPr lang="en-US" dirty="0" smtClean="0"/>
              <a:t> is used in conjunction with </a:t>
            </a:r>
            <a:r>
              <a:rPr lang="en-US" dirty="0" err="1" smtClean="0"/>
              <a:t>ngView</a:t>
            </a:r>
            <a:endParaRPr lang="en-US" dirty="0" smtClean="0"/>
          </a:p>
          <a:p>
            <a:pPr lvl="1"/>
            <a:r>
              <a:rPr lang="en-US" dirty="0" smtClean="0"/>
              <a:t>&lt;div ng-view&gt;</a:t>
            </a:r>
          </a:p>
          <a:p>
            <a:r>
              <a:rPr lang="en-US" dirty="0" smtClean="0"/>
              <a:t>Elements containing </a:t>
            </a:r>
            <a:r>
              <a:rPr lang="en-US" dirty="0" err="1" smtClean="0"/>
              <a:t>ngView</a:t>
            </a:r>
            <a:r>
              <a:rPr lang="en-US" dirty="0" smtClean="0"/>
              <a:t> are replaced by the view template loaded by </a:t>
            </a:r>
            <a:r>
              <a:rPr lang="en-US" dirty="0" err="1" smtClean="0"/>
              <a:t>ngRoute</a:t>
            </a:r>
            <a:endParaRPr lang="en-US" dirty="0"/>
          </a:p>
        </p:txBody>
      </p:sp>
    </p:spTree>
    <p:extLst>
      <p:ext uri="{BB962C8B-B14F-4D97-AF65-F5344CB8AC3E}">
        <p14:creationId xmlns:p14="http://schemas.microsoft.com/office/powerpoint/2010/main" val="8306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ngRoute</a:t>
            </a:r>
            <a:r>
              <a:rPr lang="en-US" dirty="0" smtClean="0"/>
              <a:t> Example</a:t>
            </a:r>
            <a:endParaRPr lang="en-US" dirty="0"/>
          </a:p>
        </p:txBody>
      </p:sp>
      <p:sp>
        <p:nvSpPr>
          <p:cNvPr id="3" name="Content Placeholder 2"/>
          <p:cNvSpPr>
            <a:spLocks noGrp="1"/>
          </p:cNvSpPr>
          <p:nvPr>
            <p:ph idx="1"/>
          </p:nvPr>
        </p:nvSpPr>
        <p:spPr/>
        <p:txBody>
          <a:bodyPr/>
          <a:lstStyle/>
          <a:p>
            <a:r>
              <a:rPr lang="en-US" dirty="0" err="1" smtClean="0"/>
              <a:t>angular.module</a:t>
            </a:r>
            <a:r>
              <a:rPr lang="en-US" dirty="0" smtClean="0"/>
              <a:t>(‘</a:t>
            </a:r>
            <a:r>
              <a:rPr lang="en-US" dirty="0" err="1" smtClean="0"/>
              <a:t>myModule</a:t>
            </a:r>
            <a:r>
              <a:rPr lang="en-US" dirty="0" smtClean="0"/>
              <a:t>’, [‘</a:t>
            </a:r>
            <a:r>
              <a:rPr lang="en-US" dirty="0" err="1" smtClean="0"/>
              <a:t>ngRoute</a:t>
            </a:r>
            <a:r>
              <a:rPr lang="en-US" dirty="0" smtClean="0"/>
              <a:t>’])</a:t>
            </a:r>
          </a:p>
          <a:p>
            <a:pPr lvl="1"/>
            <a:r>
              <a:rPr lang="en-US" dirty="0" smtClean="0"/>
              <a:t>.</a:t>
            </a:r>
            <a:r>
              <a:rPr lang="en-US" dirty="0" err="1" smtClean="0"/>
              <a:t>config</a:t>
            </a:r>
            <a:r>
              <a:rPr lang="en-US" dirty="0" smtClean="0"/>
              <a:t>(function($</a:t>
            </a:r>
            <a:r>
              <a:rPr lang="en-US" dirty="0" err="1" smtClean="0"/>
              <a:t>routeProvider</a:t>
            </a:r>
            <a:r>
              <a:rPr lang="en-US" dirty="0" smtClean="0"/>
              <a:t>){</a:t>
            </a:r>
          </a:p>
          <a:p>
            <a:pPr lvl="1"/>
            <a:r>
              <a:rPr lang="en-US" dirty="0"/>
              <a:t> </a:t>
            </a:r>
            <a:r>
              <a:rPr lang="en-US" dirty="0" smtClean="0"/>
              <a:t> $</a:t>
            </a:r>
            <a:r>
              <a:rPr lang="en-US" dirty="0" err="1" smtClean="0"/>
              <a:t>routeProvider.when</a:t>
            </a:r>
            <a:r>
              <a:rPr lang="en-US" dirty="0" smtClean="0"/>
              <a:t>(‘/addresses’, {</a:t>
            </a:r>
          </a:p>
          <a:p>
            <a:pPr lvl="1"/>
            <a:r>
              <a:rPr lang="en-US" dirty="0"/>
              <a:t> </a:t>
            </a:r>
            <a:r>
              <a:rPr lang="en-US" dirty="0" smtClean="0"/>
              <a:t>   </a:t>
            </a:r>
            <a:r>
              <a:rPr lang="en-US" dirty="0" err="1" smtClean="0"/>
              <a:t>templateUrl</a:t>
            </a:r>
            <a:r>
              <a:rPr lang="en-US" dirty="0" smtClean="0"/>
              <a:t>: ‘addresses.html’,</a:t>
            </a:r>
          </a:p>
          <a:p>
            <a:pPr lvl="1"/>
            <a:r>
              <a:rPr lang="en-US" dirty="0"/>
              <a:t> </a:t>
            </a:r>
            <a:r>
              <a:rPr lang="en-US" dirty="0" smtClean="0"/>
              <a:t>   controller: ‘</a:t>
            </a:r>
            <a:r>
              <a:rPr lang="en-US" dirty="0" err="1" smtClean="0"/>
              <a:t>addressesController</a:t>
            </a:r>
            <a:r>
              <a:rPr lang="en-US" dirty="0" smtClean="0"/>
              <a:t>’</a:t>
            </a:r>
          </a:p>
          <a:p>
            <a:pPr lvl="1"/>
            <a:r>
              <a:rPr lang="en-US" dirty="0"/>
              <a:t> </a:t>
            </a:r>
            <a:r>
              <a:rPr lang="en-US" dirty="0" smtClean="0"/>
              <a:t> });</a:t>
            </a:r>
          </a:p>
          <a:p>
            <a:pPr lvl="1"/>
            <a:r>
              <a:rPr lang="en-US" dirty="0" smtClean="0"/>
              <a:t>});</a:t>
            </a:r>
          </a:p>
          <a:p>
            <a:pPr lvl="1"/>
            <a:r>
              <a:rPr lang="en-US" dirty="0"/>
              <a:t>	</a:t>
            </a:r>
            <a:r>
              <a:rPr lang="en-US" dirty="0" smtClean="0"/>
              <a:t>when ‘mysite.com/</a:t>
            </a:r>
            <a:r>
              <a:rPr lang="en-US" dirty="0" err="1" smtClean="0"/>
              <a:t>main.html#addresses</a:t>
            </a:r>
            <a:r>
              <a:rPr lang="en-US" dirty="0" smtClean="0"/>
              <a:t>’ then show that view</a:t>
            </a:r>
          </a:p>
          <a:p>
            <a:endParaRPr lang="en-US" dirty="0"/>
          </a:p>
        </p:txBody>
      </p:sp>
    </p:spTree>
    <p:extLst>
      <p:ext uri="{BB962C8B-B14F-4D97-AF65-F5344CB8AC3E}">
        <p14:creationId xmlns:p14="http://schemas.microsoft.com/office/powerpoint/2010/main" val="14796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 on </a:t>
            </a:r>
            <a:r>
              <a:rPr lang="en-US" dirty="0" err="1" smtClean="0"/>
              <a:t>AngularJS</a:t>
            </a:r>
            <a:endParaRPr lang="en-US" dirty="0"/>
          </a:p>
        </p:txBody>
      </p:sp>
      <p:sp>
        <p:nvSpPr>
          <p:cNvPr id="3" name="Content Placeholder 2"/>
          <p:cNvSpPr>
            <a:spLocks noGrp="1"/>
          </p:cNvSpPr>
          <p:nvPr>
            <p:ph idx="1"/>
          </p:nvPr>
        </p:nvSpPr>
        <p:spPr/>
        <p:txBody>
          <a:bodyPr/>
          <a:lstStyle/>
          <a:p>
            <a:r>
              <a:rPr lang="en-US" dirty="0" err="1" smtClean="0"/>
              <a:t>AngularJS</a:t>
            </a:r>
            <a:r>
              <a:rPr lang="en-US" dirty="0" smtClean="0"/>
              <a:t> is great for building rich applications that run </a:t>
            </a:r>
            <a:r>
              <a:rPr lang="en-US" i="1" dirty="0" smtClean="0"/>
              <a:t>in a browser</a:t>
            </a:r>
            <a:endParaRPr lang="en-US" dirty="0" smtClean="0"/>
          </a:p>
          <a:p>
            <a:r>
              <a:rPr lang="en-US" dirty="0" smtClean="0"/>
              <a:t>The closer you get to SPA architecture, the more you should use </a:t>
            </a:r>
            <a:r>
              <a:rPr lang="en-US" dirty="0" err="1" smtClean="0"/>
              <a:t>AngularJS</a:t>
            </a:r>
            <a:endParaRPr lang="en-US" dirty="0" smtClean="0"/>
          </a:p>
          <a:p>
            <a:pPr lvl="1"/>
            <a:r>
              <a:rPr lang="en-US" dirty="0" smtClean="0"/>
              <a:t>And the better </a:t>
            </a:r>
            <a:r>
              <a:rPr lang="en-US" dirty="0" err="1" smtClean="0"/>
              <a:t>AngularJS</a:t>
            </a:r>
            <a:r>
              <a:rPr lang="en-US" dirty="0" smtClean="0"/>
              <a:t> will perform</a:t>
            </a:r>
          </a:p>
          <a:p>
            <a:r>
              <a:rPr lang="en-US" dirty="0" smtClean="0"/>
              <a:t>jQuery is a fantastic tool, but does not grow well with large web apps, and does not lend itself to good test coverage via unit testing</a:t>
            </a:r>
          </a:p>
          <a:p>
            <a:r>
              <a:rPr lang="en-US" dirty="0" smtClean="0"/>
              <a:t>When building a round-trip centric app, favor a combination of jQuery and </a:t>
            </a:r>
            <a:r>
              <a:rPr lang="en-US" dirty="0" err="1" smtClean="0"/>
              <a:t>KnockoutJS</a:t>
            </a:r>
            <a:r>
              <a:rPr lang="en-US" dirty="0" smtClean="0"/>
              <a:t> with limited Razor</a:t>
            </a:r>
          </a:p>
          <a:p>
            <a:r>
              <a:rPr lang="en-US" dirty="0" smtClean="0"/>
              <a:t>When building a SPA, favor </a:t>
            </a:r>
            <a:r>
              <a:rPr lang="en-US" dirty="0" err="1" smtClean="0"/>
              <a:t>AngularJS</a:t>
            </a:r>
            <a:r>
              <a:rPr lang="en-US" dirty="0" smtClean="0"/>
              <a:t>.  It has more up front time than jQuery and Knockout, but the payoff will be well worth it</a:t>
            </a:r>
            <a:endParaRPr lang="en-US" dirty="0"/>
          </a:p>
        </p:txBody>
      </p:sp>
    </p:spTree>
    <p:extLst>
      <p:ext uri="{BB962C8B-B14F-4D97-AF65-F5344CB8AC3E}">
        <p14:creationId xmlns:p14="http://schemas.microsoft.com/office/powerpoint/2010/main" val="15352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Slide Deck Is Done, </a:t>
            </a:r>
            <a:r>
              <a:rPr lang="en-US" dirty="0" err="1" smtClean="0"/>
              <a:t>Maaaaan</a:t>
            </a:r>
            <a:endParaRPr lang="en-US" dirty="0"/>
          </a:p>
        </p:txBody>
      </p:sp>
      <p:sp>
        <p:nvSpPr>
          <p:cNvPr id="3" name="Content Placeholder 2"/>
          <p:cNvSpPr>
            <a:spLocks noGrp="1"/>
          </p:cNvSpPr>
          <p:nvPr>
            <p:ph idx="1"/>
          </p:nvPr>
        </p:nvSpPr>
        <p:spPr>
          <a:xfrm>
            <a:off x="1154955" y="2603500"/>
            <a:ext cx="8761412" cy="3962192"/>
          </a:xfrm>
        </p:spPr>
        <p:txBody>
          <a:bodyPr>
            <a:noAutofit/>
          </a:bodyPr>
          <a:lstStyle/>
          <a:p>
            <a:r>
              <a:rPr lang="en-US" sz="2000" dirty="0" smtClean="0"/>
              <a:t>We </a:t>
            </a:r>
            <a:r>
              <a:rPr lang="en-US" sz="2000" dirty="0" smtClean="0"/>
              <a:t>discussed:</a:t>
            </a:r>
          </a:p>
          <a:p>
            <a:pPr lvl="1"/>
            <a:r>
              <a:rPr lang="en-US" sz="2000" dirty="0" smtClean="0"/>
              <a:t>AngularJS in depth:</a:t>
            </a:r>
          </a:p>
          <a:p>
            <a:pPr lvl="2"/>
            <a:r>
              <a:rPr lang="en-US" sz="2000" dirty="0" smtClean="0"/>
              <a:t>Controllers</a:t>
            </a:r>
            <a:endParaRPr lang="en-US" sz="2000" dirty="0" smtClean="0"/>
          </a:p>
          <a:p>
            <a:pPr lvl="2"/>
            <a:r>
              <a:rPr lang="en-US" sz="2000" dirty="0" smtClean="0"/>
              <a:t>Views</a:t>
            </a:r>
          </a:p>
          <a:p>
            <a:pPr lvl="2"/>
            <a:r>
              <a:rPr lang="en-US" sz="2000" dirty="0" smtClean="0"/>
              <a:t>Models</a:t>
            </a:r>
          </a:p>
          <a:p>
            <a:pPr lvl="2"/>
            <a:r>
              <a:rPr lang="en-US" sz="2000" dirty="0" smtClean="0"/>
              <a:t>Directives</a:t>
            </a:r>
          </a:p>
          <a:p>
            <a:pPr lvl="2"/>
            <a:r>
              <a:rPr lang="en-US" sz="2000" dirty="0" smtClean="0"/>
              <a:t>Services</a:t>
            </a:r>
          </a:p>
          <a:p>
            <a:pPr lvl="2"/>
            <a:r>
              <a:rPr lang="en-US" sz="2000" dirty="0" smtClean="0"/>
              <a:t>Routes</a:t>
            </a:r>
            <a:endParaRPr lang="en-US" sz="2000" dirty="0"/>
          </a:p>
        </p:txBody>
      </p:sp>
    </p:spTree>
    <p:extLst>
      <p:ext uri="{BB962C8B-B14F-4D97-AF65-F5344CB8AC3E}">
        <p14:creationId xmlns:p14="http://schemas.microsoft.com/office/powerpoint/2010/main" val="275174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40922" y="2420621"/>
            <a:ext cx="3107623" cy="1429161"/>
          </a:xfrm>
        </p:spPr>
        <p:txBody>
          <a:bodyPr/>
          <a:lstStyle/>
          <a:p>
            <a:r>
              <a:rPr lang="en-US" dirty="0" smtClean="0"/>
              <a:t>Ask ‘</a:t>
            </a:r>
            <a:r>
              <a:rPr lang="en-US" dirty="0" err="1" smtClean="0"/>
              <a:t>em</a:t>
            </a:r>
            <a:r>
              <a:rPr lang="en-US" dirty="0" smtClean="0"/>
              <a:t> if you got ‘</a:t>
            </a:r>
            <a:r>
              <a:rPr lang="en-US" dirty="0" err="1" smtClean="0"/>
              <a:t>em</a:t>
            </a:r>
            <a:endParaRPr lang="en-US" dirty="0" smtClean="0"/>
          </a:p>
          <a:p>
            <a:endParaRPr lang="en-US" dirty="0"/>
          </a:p>
          <a:p>
            <a:endParaRPr lang="en-US" dirty="0" smtClean="0"/>
          </a:p>
        </p:txBody>
      </p:sp>
      <p:pic>
        <p:nvPicPr>
          <p:cNvPr id="2050" name="Picture 2" descr="http://michelehowe.files.wordpress.com/2013/05/goodb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22" y="2343873"/>
            <a:ext cx="4988045" cy="38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22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Angular 2 a traveler's diary</a:t>
            </a:r>
          </a:p>
          <a:p>
            <a:pPr lvl="1"/>
            <a:r>
              <a:rPr lang="en-US" dirty="0">
                <a:hlinkClick r:id="rId2"/>
              </a:rPr>
              <a:t>http://</a:t>
            </a:r>
            <a:r>
              <a:rPr lang="en-US" dirty="0" smtClean="0">
                <a:hlinkClick r:id="rId2"/>
              </a:rPr>
              <a:t>www.slideshare.net/ShavitCohen/angular-2-a-travelers-diary-60442038</a:t>
            </a:r>
            <a:endParaRPr lang="en-US" dirty="0" smtClean="0"/>
          </a:p>
          <a:p>
            <a:r>
              <a:rPr lang="en-US" b="1" dirty="0"/>
              <a:t>The evolution of Angular 2 @ AngularJS Munich Meetup #5 </a:t>
            </a:r>
          </a:p>
          <a:p>
            <a:pPr lvl="1"/>
            <a:r>
              <a:rPr lang="en-US" dirty="0" smtClean="0">
                <a:hlinkClick r:id="rId3"/>
              </a:rPr>
              <a:t>www.slideshare.net/johannes-weber/the-evolution-of-angular-2-angularjs-munich-meetup</a:t>
            </a:r>
            <a:endParaRPr lang="en-US" dirty="0" smtClean="0"/>
          </a:p>
          <a:p>
            <a:r>
              <a:rPr lang="en-US" b="1" dirty="0"/>
              <a:t>Intro to AngularJs </a:t>
            </a:r>
          </a:p>
          <a:p>
            <a:pPr lvl="1"/>
            <a:r>
              <a:rPr lang="en-US" dirty="0" smtClean="0">
                <a:hlinkClick r:id="rId4"/>
              </a:rPr>
              <a:t>http</a:t>
            </a:r>
            <a:r>
              <a:rPr lang="en-US" dirty="0">
                <a:hlinkClick r:id="rId4"/>
              </a:rPr>
              <a:t>://www.slideshare.net/soltechatlanta/intro-to-angularjs-40917242</a:t>
            </a:r>
            <a:endParaRPr lang="en-US" dirty="0"/>
          </a:p>
        </p:txBody>
      </p:sp>
    </p:spTree>
    <p:extLst>
      <p:ext uri="{BB962C8B-B14F-4D97-AF65-F5344CB8AC3E}">
        <p14:creationId xmlns:p14="http://schemas.microsoft.com/office/powerpoint/2010/main" val="4268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a:t>
            </a:r>
            <a:endParaRPr lang="en-US" dirty="0"/>
          </a:p>
        </p:txBody>
      </p:sp>
      <p:pic>
        <p:nvPicPr>
          <p:cNvPr id="5" name="Picture 4"/>
          <p:cNvPicPr>
            <a:picLocks noChangeAspect="1"/>
          </p:cNvPicPr>
          <p:nvPr/>
        </p:nvPicPr>
        <p:blipFill rotWithShape="1">
          <a:blip r:embed="rId3"/>
          <a:srcRect l="77287" t="31937" r="2521" b="11229"/>
          <a:stretch/>
        </p:blipFill>
        <p:spPr>
          <a:xfrm>
            <a:off x="6697013" y="2573002"/>
            <a:ext cx="2627291" cy="3940935"/>
          </a:xfrm>
          <a:prstGeom prst="rect">
            <a:avLst/>
          </a:prstGeom>
        </p:spPr>
      </p:pic>
      <p:pic>
        <p:nvPicPr>
          <p:cNvPr id="6" name="Picture 5"/>
          <p:cNvPicPr>
            <a:picLocks noChangeAspect="1"/>
          </p:cNvPicPr>
          <p:nvPr/>
        </p:nvPicPr>
        <p:blipFill rotWithShape="1">
          <a:blip r:embed="rId4"/>
          <a:srcRect l="44721" t="37509" r="42114" b="37417"/>
          <a:stretch/>
        </p:blipFill>
        <p:spPr>
          <a:xfrm>
            <a:off x="1365161" y="2573001"/>
            <a:ext cx="2537138" cy="2575291"/>
          </a:xfrm>
          <a:prstGeom prst="rect">
            <a:avLst/>
          </a:prstGeom>
        </p:spPr>
      </p:pic>
      <p:sp>
        <p:nvSpPr>
          <p:cNvPr id="7" name="TextBox 6"/>
          <p:cNvSpPr txBox="1"/>
          <p:nvPr/>
        </p:nvSpPr>
        <p:spPr>
          <a:xfrm>
            <a:off x="1851304" y="5324719"/>
            <a:ext cx="1564852" cy="369332"/>
          </a:xfrm>
          <a:prstGeom prst="rect">
            <a:avLst/>
          </a:prstGeom>
          <a:noFill/>
        </p:spPr>
        <p:txBody>
          <a:bodyPr wrap="none" rtlCol="0">
            <a:spAutoFit/>
          </a:bodyPr>
          <a:lstStyle/>
          <a:p>
            <a:r>
              <a:rPr lang="en-US" dirty="0" smtClean="0"/>
              <a:t>Misko Hevery</a:t>
            </a:r>
            <a:endParaRPr lang="en-US" dirty="0"/>
          </a:p>
        </p:txBody>
      </p:sp>
    </p:spTree>
    <p:extLst>
      <p:ext uri="{BB962C8B-B14F-4D97-AF65-F5344CB8AC3E}">
        <p14:creationId xmlns:p14="http://schemas.microsoft.com/office/powerpoint/2010/main" val="245384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t="1037"/>
          <a:stretch/>
        </p:blipFill>
        <p:spPr>
          <a:xfrm>
            <a:off x="9132193" y="2282814"/>
            <a:ext cx="2667000" cy="4119294"/>
          </a:xfrm>
          <a:prstGeom prst="rect">
            <a:avLst/>
          </a:prstGeom>
        </p:spPr>
      </p:pic>
      <p:sp>
        <p:nvSpPr>
          <p:cNvPr id="2" name="Title 1"/>
          <p:cNvSpPr>
            <a:spLocks noGrp="1"/>
          </p:cNvSpPr>
          <p:nvPr>
            <p:ph type="title"/>
          </p:nvPr>
        </p:nvSpPr>
        <p:spPr/>
        <p:txBody>
          <a:bodyPr/>
          <a:lstStyle/>
          <a:p>
            <a:r>
              <a:rPr lang="en-US" dirty="0" smtClean="0"/>
              <a:t>Others</a:t>
            </a:r>
            <a:endParaRPr lang="en-US" dirty="0"/>
          </a:p>
        </p:txBody>
      </p:sp>
      <p:pic>
        <p:nvPicPr>
          <p:cNvPr id="3" name="Picture 2"/>
          <p:cNvPicPr>
            <a:picLocks noChangeAspect="1"/>
          </p:cNvPicPr>
          <p:nvPr/>
        </p:nvPicPr>
        <p:blipFill rotWithShape="1">
          <a:blip r:embed="rId2"/>
          <a:srcRect t="1037"/>
          <a:stretch/>
        </p:blipFill>
        <p:spPr>
          <a:xfrm>
            <a:off x="512472" y="2656320"/>
            <a:ext cx="2667000" cy="4119294"/>
          </a:xfrm>
          <a:prstGeom prst="rect">
            <a:avLst/>
          </a:prstGeom>
        </p:spPr>
      </p:pic>
      <p:grpSp>
        <p:nvGrpSpPr>
          <p:cNvPr id="9" name="Group 8"/>
          <p:cNvGrpSpPr/>
          <p:nvPr/>
        </p:nvGrpSpPr>
        <p:grpSpPr>
          <a:xfrm>
            <a:off x="3319820" y="2683616"/>
            <a:ext cx="2667000" cy="4119294"/>
            <a:chOff x="3830459" y="2403153"/>
            <a:chExt cx="2667000" cy="4119294"/>
          </a:xfrm>
        </p:grpSpPr>
        <p:pic>
          <p:nvPicPr>
            <p:cNvPr id="10" name="Picture 9"/>
            <p:cNvPicPr>
              <a:picLocks noChangeAspect="1"/>
            </p:cNvPicPr>
            <p:nvPr/>
          </p:nvPicPr>
          <p:blipFill rotWithShape="1">
            <a:blip r:embed="rId2"/>
            <a:srcRect t="1037"/>
            <a:stretch/>
          </p:blipFill>
          <p:spPr>
            <a:xfrm>
              <a:off x="3830459" y="2403153"/>
              <a:ext cx="2667000" cy="4119294"/>
            </a:xfrm>
            <a:prstGeom prst="rect">
              <a:avLst/>
            </a:prstGeom>
          </p:spPr>
        </p:pic>
        <p:pic>
          <p:nvPicPr>
            <p:cNvPr id="4" name="Picture 3"/>
            <p:cNvPicPr>
              <a:picLocks noChangeAspect="1"/>
            </p:cNvPicPr>
            <p:nvPr/>
          </p:nvPicPr>
          <p:blipFill rotWithShape="1">
            <a:blip r:embed="rId3"/>
            <a:srcRect t="3460"/>
            <a:stretch/>
          </p:blipFill>
          <p:spPr>
            <a:xfrm>
              <a:off x="3839984" y="4015409"/>
              <a:ext cx="2657475" cy="2473597"/>
            </a:xfrm>
            <a:prstGeom prst="rect">
              <a:avLst/>
            </a:prstGeom>
          </p:spPr>
        </p:pic>
        <p:sp>
          <p:nvSpPr>
            <p:cNvPr id="8" name="Rectangle 7"/>
            <p:cNvSpPr/>
            <p:nvPr/>
          </p:nvSpPr>
          <p:spPr>
            <a:xfrm>
              <a:off x="4055163" y="2439082"/>
              <a:ext cx="2292463" cy="157632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knockoutjs.com/img/ko-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135" y="3044755"/>
              <a:ext cx="2342520" cy="68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rotWithShape="1">
          <a:blip r:embed="rId5"/>
          <a:srcRect t="42398"/>
          <a:stretch/>
        </p:blipFill>
        <p:spPr>
          <a:xfrm>
            <a:off x="9126791" y="3357354"/>
            <a:ext cx="2686050" cy="3445555"/>
          </a:xfrm>
          <a:prstGeom prst="rect">
            <a:avLst/>
          </a:prstGeom>
        </p:spPr>
      </p:pic>
      <p:pic>
        <p:nvPicPr>
          <p:cNvPr id="12" name="Picture 11"/>
          <p:cNvPicPr>
            <a:picLocks noChangeAspect="1"/>
          </p:cNvPicPr>
          <p:nvPr/>
        </p:nvPicPr>
        <p:blipFill>
          <a:blip r:embed="rId6"/>
          <a:stretch>
            <a:fillRect/>
          </a:stretch>
        </p:blipFill>
        <p:spPr>
          <a:xfrm>
            <a:off x="6127168" y="3413289"/>
            <a:ext cx="2705100" cy="3362325"/>
          </a:xfrm>
          <a:prstGeom prst="rect">
            <a:avLst/>
          </a:prstGeom>
        </p:spPr>
      </p:pic>
      <p:sp>
        <p:nvSpPr>
          <p:cNvPr id="21" name="Rectangle 20"/>
          <p:cNvSpPr/>
          <p:nvPr/>
        </p:nvSpPr>
        <p:spPr>
          <a:xfrm>
            <a:off x="9319461" y="2329745"/>
            <a:ext cx="2292463" cy="102761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6710" y="2262621"/>
            <a:ext cx="1177964" cy="1177964"/>
          </a:xfrm>
          <a:prstGeom prst="rect">
            <a:avLst/>
          </a:prstGeom>
        </p:spPr>
      </p:pic>
    </p:spTree>
    <p:extLst>
      <p:ext uri="{BB962C8B-B14F-4D97-AF65-F5344CB8AC3E}">
        <p14:creationId xmlns:p14="http://schemas.microsoft.com/office/powerpoint/2010/main" val="116798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 Pattern in Angular</a:t>
            </a:r>
            <a:endParaRPr lang="en-US" dirty="0"/>
          </a:p>
        </p:txBody>
      </p:sp>
      <p:sp>
        <p:nvSpPr>
          <p:cNvPr id="3" name="Content Placeholder 2"/>
          <p:cNvSpPr>
            <a:spLocks noGrp="1"/>
          </p:cNvSpPr>
          <p:nvPr>
            <p:ph idx="1"/>
          </p:nvPr>
        </p:nvSpPr>
        <p:spPr>
          <a:xfrm>
            <a:off x="1154955" y="2603500"/>
            <a:ext cx="10447432" cy="3782310"/>
          </a:xfrm>
        </p:spPr>
        <p:txBody>
          <a:bodyPr>
            <a:normAutofit fontScale="92500" lnSpcReduction="10000"/>
          </a:bodyPr>
          <a:lstStyle/>
          <a:p>
            <a:r>
              <a:rPr lang="en-US" dirty="0" smtClean="0"/>
              <a:t>Model – the POJO/JSON you receive.  Angular provides the ability to take this data and plug it right into views in an observable/</a:t>
            </a:r>
            <a:r>
              <a:rPr lang="en-US" dirty="0" err="1" smtClean="0"/>
              <a:t>databound</a:t>
            </a:r>
            <a:r>
              <a:rPr lang="en-US" dirty="0" smtClean="0"/>
              <a:t> fashion (</a:t>
            </a:r>
            <a:r>
              <a:rPr lang="en-US" dirty="0" err="1" smtClean="0"/>
              <a:t>sweeeet</a:t>
            </a:r>
            <a:r>
              <a:rPr lang="en-US" dirty="0" smtClean="0"/>
              <a:t>)</a:t>
            </a:r>
          </a:p>
          <a:p>
            <a:r>
              <a:rPr lang="en-US" dirty="0" smtClean="0"/>
              <a:t>View – the HTML markup:</a:t>
            </a:r>
          </a:p>
          <a:p>
            <a:pPr lvl="1"/>
            <a:r>
              <a:rPr lang="en-US" dirty="0" smtClean="0"/>
              <a:t>View templates (when using routing and SPA approach)</a:t>
            </a:r>
          </a:p>
          <a:p>
            <a:pPr lvl="1"/>
            <a:r>
              <a:rPr lang="en-US" dirty="0" smtClean="0"/>
              <a:t>Directives that aid in manipulating </a:t>
            </a:r>
            <a:r>
              <a:rPr lang="en-US" dirty="0"/>
              <a:t>(or </a:t>
            </a:r>
            <a:r>
              <a:rPr lang="en-US" dirty="0" smtClean="0"/>
              <a:t>directly manipulate) the DOM</a:t>
            </a:r>
          </a:p>
          <a:p>
            <a:r>
              <a:rPr lang="en-US" dirty="0" smtClean="0"/>
              <a:t>Controller – functions (objects for OO developers) that provide functionality for the application</a:t>
            </a:r>
          </a:p>
          <a:p>
            <a:pPr lvl="1"/>
            <a:r>
              <a:rPr lang="en-US" dirty="0" smtClean="0"/>
              <a:t>Things that manipulate scope</a:t>
            </a:r>
          </a:p>
          <a:p>
            <a:pPr lvl="1"/>
            <a:r>
              <a:rPr lang="en-US" dirty="0" smtClean="0"/>
              <a:t>Things that perform business logic</a:t>
            </a:r>
          </a:p>
          <a:p>
            <a:pPr lvl="1"/>
            <a:r>
              <a:rPr lang="en-US" dirty="0" smtClean="0"/>
              <a:t>Things that make you go hmm</a:t>
            </a:r>
          </a:p>
          <a:p>
            <a:pPr lvl="1"/>
            <a:r>
              <a:rPr lang="en-US" dirty="0" smtClean="0"/>
              <a:t>But never, ever </a:t>
            </a:r>
            <a:r>
              <a:rPr lang="en-US" dirty="0" err="1" smtClean="0"/>
              <a:t>ever</a:t>
            </a:r>
            <a:r>
              <a:rPr lang="en-US" dirty="0" smtClean="0"/>
              <a:t> things that manipulate the DOM or any kind of UI element!</a:t>
            </a:r>
          </a:p>
          <a:p>
            <a:pPr lvl="2"/>
            <a:r>
              <a:rPr lang="en-US" dirty="0" smtClean="0"/>
              <a:t>Because, </a:t>
            </a:r>
            <a:r>
              <a:rPr lang="en-US" dirty="0" err="1" smtClean="0"/>
              <a:t>SoC</a:t>
            </a:r>
            <a:r>
              <a:rPr lang="en-US" dirty="0" smtClean="0"/>
              <a:t>!</a:t>
            </a:r>
            <a:endParaRPr lang="en-US" dirty="0"/>
          </a:p>
        </p:txBody>
      </p:sp>
    </p:spTree>
    <p:extLst>
      <p:ext uri="{BB962C8B-B14F-4D97-AF65-F5344CB8AC3E}">
        <p14:creationId xmlns:p14="http://schemas.microsoft.com/office/powerpoint/2010/main" val="14437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nodeType="after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smtClean="0"/>
              <a:t>Any </a:t>
            </a:r>
            <a:r>
              <a:rPr lang="en-US" dirty="0"/>
              <a:t>sufficiently advanced technology is indistinguishable from magic</a:t>
            </a:r>
            <a:r>
              <a:rPr lang="en-US" dirty="0" smtClean="0"/>
              <a:t>.</a:t>
            </a:r>
            <a:r>
              <a:rPr lang="en-US" dirty="0"/>
              <a:t/>
            </a:r>
            <a:br>
              <a:rPr lang="en-US" dirty="0"/>
            </a:br>
            <a:endParaRPr lang="en-US" dirty="0"/>
          </a:p>
        </p:txBody>
      </p:sp>
      <p:sp>
        <p:nvSpPr>
          <p:cNvPr id="8" name="Text Placeholder 7"/>
          <p:cNvSpPr>
            <a:spLocks noGrp="1"/>
          </p:cNvSpPr>
          <p:nvPr>
            <p:ph type="body" sz="half" idx="13"/>
          </p:nvPr>
        </p:nvSpPr>
        <p:spPr/>
        <p:txBody>
          <a:bodyPr/>
          <a:lstStyle/>
          <a:p>
            <a:pPr lvl="0"/>
            <a:r>
              <a:rPr lang="en-US" i="1" dirty="0"/>
              <a:t>Arthur C. Clarke</a:t>
            </a:r>
            <a:endParaRPr lang="en-US" i="1" dirty="0"/>
          </a:p>
        </p:txBody>
      </p:sp>
      <p:sp>
        <p:nvSpPr>
          <p:cNvPr id="9" name="Text Placeholder 8"/>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1366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a:t>
            </a:r>
            <a:endParaRPr lang="en-US" dirty="0"/>
          </a:p>
        </p:txBody>
      </p:sp>
      <p:sp>
        <p:nvSpPr>
          <p:cNvPr id="3" name="Content Placeholder 2"/>
          <p:cNvSpPr>
            <a:spLocks noGrp="1"/>
          </p:cNvSpPr>
          <p:nvPr>
            <p:ph idx="1"/>
          </p:nvPr>
        </p:nvSpPr>
        <p:spPr>
          <a:xfrm>
            <a:off x="1154955" y="2603499"/>
            <a:ext cx="9877806" cy="3887241"/>
          </a:xfrm>
        </p:spPr>
        <p:txBody>
          <a:bodyPr/>
          <a:lstStyle/>
          <a:p>
            <a:r>
              <a:rPr lang="en-US" dirty="0" smtClean="0"/>
              <a:t>Any kind of regular </a:t>
            </a:r>
            <a:r>
              <a:rPr lang="en-US" dirty="0" smtClean="0"/>
              <a:t>JSON </a:t>
            </a:r>
            <a:r>
              <a:rPr lang="en-US" dirty="0" smtClean="0"/>
              <a:t>or POJO!</a:t>
            </a:r>
          </a:p>
          <a:p>
            <a:pPr lvl="1"/>
            <a:r>
              <a:rPr lang="en-US" dirty="0" smtClean="0"/>
              <a:t>$scope.person </a:t>
            </a:r>
            <a:r>
              <a:rPr lang="en-US" dirty="0"/>
              <a:t>= </a:t>
            </a:r>
            <a:r>
              <a:rPr lang="en-US" dirty="0" smtClean="0"/>
              <a:t>{</a:t>
            </a:r>
            <a:endParaRPr lang="en-US" dirty="0"/>
          </a:p>
          <a:p>
            <a:pPr lvl="1"/>
            <a:r>
              <a:rPr lang="en-US" dirty="0"/>
              <a:t>            name: </a:t>
            </a:r>
            <a:r>
              <a:rPr lang="en-US" dirty="0" smtClean="0"/>
              <a:t>'Carlos‘,</a:t>
            </a:r>
            <a:endParaRPr lang="en-US" dirty="0"/>
          </a:p>
          <a:p>
            <a:pPr lvl="1"/>
            <a:r>
              <a:rPr lang="en-US" dirty="0"/>
              <a:t>            IsCool: </a:t>
            </a:r>
            <a:r>
              <a:rPr lang="en-US" dirty="0" smtClean="0"/>
              <a:t>true,</a:t>
            </a:r>
            <a:endParaRPr lang="en-US" dirty="0"/>
          </a:p>
          <a:p>
            <a:pPr lvl="1"/>
            <a:r>
              <a:rPr lang="en-US" dirty="0"/>
              <a:t>            hasTopLevelSecurityClearance: </a:t>
            </a:r>
            <a:r>
              <a:rPr lang="en-US" dirty="0" smtClean="0"/>
              <a:t>true</a:t>
            </a:r>
            <a:endParaRPr lang="en-US" dirty="0"/>
          </a:p>
          <a:p>
            <a:pPr lvl="1"/>
            <a:r>
              <a:rPr lang="en-US" dirty="0"/>
              <a:t>        </a:t>
            </a:r>
            <a:r>
              <a:rPr lang="en-US" dirty="0" smtClean="0"/>
              <a:t>};</a:t>
            </a:r>
            <a:endParaRPr lang="en-US" dirty="0" smtClean="0"/>
          </a:p>
          <a:p>
            <a:r>
              <a:rPr lang="en-US" dirty="0" smtClean="0"/>
              <a:t>Can be bound to any UI </a:t>
            </a:r>
            <a:r>
              <a:rPr lang="en-US" dirty="0" smtClean="0"/>
              <a:t>element</a:t>
            </a:r>
            <a:endParaRPr lang="en-US" dirty="0" smtClean="0"/>
          </a:p>
          <a:p>
            <a:pPr lvl="1"/>
            <a:r>
              <a:rPr lang="en-US" dirty="0" smtClean="0"/>
              <a:t>&lt;input type=‘text’ ng-model=‘person.name</a:t>
            </a:r>
            <a:r>
              <a:rPr lang="en-US" dirty="0" smtClean="0"/>
              <a:t>’/&gt;</a:t>
            </a:r>
            <a:endParaRPr lang="en-US" dirty="0" smtClean="0"/>
          </a:p>
          <a:p>
            <a:pPr lvl="2"/>
            <a:r>
              <a:rPr lang="en-US" dirty="0" smtClean="0"/>
              <a:t>&lt;input type=‘check’ ng-model=‘</a:t>
            </a:r>
            <a:r>
              <a:rPr lang="en-US" dirty="0" err="1" smtClean="0"/>
              <a:t>person.IsCool</a:t>
            </a:r>
            <a:r>
              <a:rPr lang="en-US" dirty="0" smtClean="0"/>
              <a:t>’/&gt;</a:t>
            </a:r>
            <a:endParaRPr lang="en-US" dirty="0"/>
          </a:p>
        </p:txBody>
      </p:sp>
    </p:spTree>
    <p:extLst>
      <p:ext uri="{BB962C8B-B14F-4D97-AF65-F5344CB8AC3E}">
        <p14:creationId xmlns:p14="http://schemas.microsoft.com/office/powerpoint/2010/main" val="24163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592995" cy="706964"/>
          </a:xfrm>
        </p:spPr>
        <p:txBody>
          <a:bodyPr/>
          <a:lstStyle/>
          <a:p>
            <a:r>
              <a:rPr lang="en-US" dirty="0" smtClean="0"/>
              <a:t>The </a:t>
            </a:r>
            <a:r>
              <a:rPr lang="en-US" dirty="0" smtClean="0"/>
              <a:t>View</a:t>
            </a:r>
            <a:endParaRPr lang="en-US" dirty="0"/>
          </a:p>
        </p:txBody>
      </p:sp>
      <p:sp>
        <p:nvSpPr>
          <p:cNvPr id="3" name="Content Placeholder 2"/>
          <p:cNvSpPr>
            <a:spLocks noGrp="1"/>
          </p:cNvSpPr>
          <p:nvPr>
            <p:ph idx="1"/>
          </p:nvPr>
        </p:nvSpPr>
        <p:spPr>
          <a:xfrm>
            <a:off x="1154954" y="2603500"/>
            <a:ext cx="9847825" cy="3812290"/>
          </a:xfrm>
        </p:spPr>
        <p:txBody>
          <a:bodyPr/>
          <a:lstStyle/>
          <a:p>
            <a:r>
              <a:rPr lang="en-US" dirty="0" smtClean="0"/>
              <a:t>Just a basic HTML page!</a:t>
            </a:r>
          </a:p>
          <a:p>
            <a:r>
              <a:rPr lang="en-US" dirty="0" smtClean="0"/>
              <a:t>Views are comprised of the base HTML page (the one containing the &lt;body&gt; tag) and zero or more HTML snippets</a:t>
            </a:r>
          </a:p>
          <a:p>
            <a:pPr lvl="1"/>
            <a:r>
              <a:rPr lang="en-US" dirty="0" smtClean="0"/>
              <a:t>HTML snippets are used when building a SPA app with the </a:t>
            </a:r>
            <a:r>
              <a:rPr lang="en-US" dirty="0" err="1" smtClean="0"/>
              <a:t>ngRoute</a:t>
            </a:r>
            <a:r>
              <a:rPr lang="en-US" dirty="0"/>
              <a:t> </a:t>
            </a:r>
            <a:r>
              <a:rPr lang="en-US" dirty="0" smtClean="0"/>
              <a:t>plugin</a:t>
            </a:r>
          </a:p>
          <a:p>
            <a:r>
              <a:rPr lang="en-US" dirty="0" smtClean="0"/>
              <a:t>In order to “turn on” (initialize) Angular, you add an </a:t>
            </a:r>
            <a:r>
              <a:rPr lang="en-US" dirty="0" err="1" smtClean="0"/>
              <a:t>ngModule</a:t>
            </a:r>
            <a:r>
              <a:rPr lang="en-US" dirty="0" smtClean="0"/>
              <a:t> attribute to the target element, usually body:</a:t>
            </a:r>
          </a:p>
          <a:p>
            <a:pPr lvl="1"/>
            <a:r>
              <a:rPr lang="en-US" dirty="0" smtClean="0"/>
              <a:t>HTML: &lt;body ng-module=“</a:t>
            </a:r>
            <a:r>
              <a:rPr lang="en-US" dirty="0" err="1" smtClean="0"/>
              <a:t>myModule</a:t>
            </a:r>
            <a:r>
              <a:rPr lang="en-US" dirty="0" smtClean="0"/>
              <a:t>&gt;</a:t>
            </a:r>
          </a:p>
          <a:p>
            <a:pPr lvl="1"/>
            <a:r>
              <a:rPr lang="en-US" dirty="0" smtClean="0"/>
              <a:t>JS: </a:t>
            </a:r>
            <a:r>
              <a:rPr lang="en-US" dirty="0" err="1" smtClean="0"/>
              <a:t>angular.module</a:t>
            </a:r>
            <a:r>
              <a:rPr lang="en-US" dirty="0" smtClean="0"/>
              <a:t>(‘</a:t>
            </a:r>
            <a:r>
              <a:rPr lang="en-US" dirty="0" err="1" smtClean="0"/>
              <a:t>myModule</a:t>
            </a:r>
            <a:r>
              <a:rPr lang="en-US" dirty="0" smtClean="0"/>
              <a:t>’, []); //the square brackets can list dependencies</a:t>
            </a:r>
            <a:endParaRPr lang="en-US" dirty="0"/>
          </a:p>
        </p:txBody>
      </p:sp>
    </p:spTree>
    <p:extLst>
      <p:ext uri="{BB962C8B-B14F-4D97-AF65-F5344CB8AC3E}">
        <p14:creationId xmlns:p14="http://schemas.microsoft.com/office/powerpoint/2010/main" val="8381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
      <a:dk1>
        <a:sysClr val="windowText" lastClr="000000"/>
      </a:dk1>
      <a:lt1>
        <a:sysClr val="window" lastClr="FFFFFF"/>
      </a:lt1>
      <a:dk2>
        <a:srgbClr val="0E5580"/>
      </a:dk2>
      <a:lt2>
        <a:srgbClr val="EBEBEB"/>
      </a:lt2>
      <a:accent1>
        <a:srgbClr val="D3030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1595</TotalTime>
  <Words>1827</Words>
  <Application>Microsoft Office PowerPoint</Application>
  <PresentationFormat>Widescreen</PresentationFormat>
  <Paragraphs>233</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Courier New</vt:lpstr>
      <vt:lpstr>Wingdings 3</vt:lpstr>
      <vt:lpstr>Ion Boardroom</vt:lpstr>
      <vt:lpstr>Intro to AngularJS</vt:lpstr>
      <vt:lpstr>What is AngularJS?</vt:lpstr>
      <vt:lpstr>What AngularJS is Not</vt:lpstr>
      <vt:lpstr>The History</vt:lpstr>
      <vt:lpstr>Others</vt:lpstr>
      <vt:lpstr>MVC Pattern in Angular</vt:lpstr>
      <vt:lpstr>Any sufficiently advanced technology is indistinguishable from magic. </vt:lpstr>
      <vt:lpstr>The Model</vt:lpstr>
      <vt:lpstr>The View</vt:lpstr>
      <vt:lpstr>The Controller – Pulling it All Together</vt:lpstr>
      <vt:lpstr>The Controller – Should Never </vt:lpstr>
      <vt:lpstr>Controller Sample</vt:lpstr>
      <vt:lpstr>Directives</vt:lpstr>
      <vt:lpstr>Directives all the way down</vt:lpstr>
      <vt:lpstr>The dreaded directive definition object (DDO)</vt:lpstr>
      <vt:lpstr>Directive Example</vt:lpstr>
      <vt:lpstr>ngRepeat – Directive for Collections</vt:lpstr>
      <vt:lpstr>Angular 2</vt:lpstr>
      <vt:lpstr>Angular 2</vt:lpstr>
      <vt:lpstr>Let’s clarify</vt:lpstr>
      <vt:lpstr>Code Comparison</vt:lpstr>
      <vt:lpstr>Code Comparison</vt:lpstr>
      <vt:lpstr>Code Comparison</vt:lpstr>
      <vt:lpstr>Code Comparison</vt:lpstr>
      <vt:lpstr>The Service</vt:lpstr>
      <vt:lpstr>Service Example</vt:lpstr>
      <vt:lpstr>The Factory</vt:lpstr>
      <vt:lpstr>Factory Example</vt:lpstr>
      <vt:lpstr>Services vs Factories: ngTruth</vt:lpstr>
      <vt:lpstr>First – Single Page Apps</vt:lpstr>
      <vt:lpstr>ngRoute – the ng approach to SPA</vt:lpstr>
      <vt:lpstr>ngView</vt:lpstr>
      <vt:lpstr>ngRoute Example</vt:lpstr>
      <vt:lpstr>Final Notes on AngularJS</vt:lpstr>
      <vt:lpstr>The Slide Deck Is Done, Maaaaan</vt:lpstr>
      <vt:lpstr>Questions?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AngularJS</dc:title>
  <dc:creator>Carlos Muentes</dc:creator>
  <cp:lastModifiedBy>Masoud</cp:lastModifiedBy>
  <cp:revision>178</cp:revision>
  <dcterms:created xsi:type="dcterms:W3CDTF">2014-10-20T03:02:31Z</dcterms:created>
  <dcterms:modified xsi:type="dcterms:W3CDTF">2016-04-17T08:17:36Z</dcterms:modified>
</cp:coreProperties>
</file>