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8F36B1-CFA2-4AA9-A833-3A75B86A7020}" type="datetimeFigureOut">
              <a:rPr lang="fa-IR" smtClean="0"/>
              <a:t>18/06/1439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87F29A-F2B2-41CD-ADE2-B75236D49972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(مفهوم)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 descr="BE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فصل اول: کلیات (موضوع علم اخلاق)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4000" dirty="0" smtClean="0">
                <a:cs typeface="B Compset" panose="00000400000000000000" pitchFamily="2" charset="-78"/>
              </a:rPr>
              <a:t>موضوع علم اخلاق چیست؟</a:t>
            </a:r>
          </a:p>
          <a:p>
            <a:pPr algn="just"/>
            <a:r>
              <a:rPr lang="fa-IR" sz="4000" dirty="0" smtClean="0">
                <a:cs typeface="B Badr" panose="00000400000000000000" pitchFamily="2" charset="-78"/>
              </a:rPr>
              <a:t>رفتار اختیاری انسان که از صفات پایدار در جان نشأت می‌گیرد.</a:t>
            </a:r>
            <a:endParaRPr lang="fa-IR" sz="40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29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(هدف علم اخلاق)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4000" b="1" i="1" dirty="0" smtClean="0">
                <a:cs typeface="B Compset" panose="00000400000000000000" pitchFamily="2" charset="-78"/>
              </a:rPr>
              <a:t>هدف علم اخلاق چیست؟</a:t>
            </a:r>
          </a:p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هدف غایی: سعادت و کمال انسان، تقرب و رضوان الهی</a:t>
            </a:r>
          </a:p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هدف متوسط: مدیریت روابط پنج‌گانه انسان با خدا، خود، خانواده، خلایق (جامعه) و خلقت.</a:t>
            </a:r>
          </a:p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هدف اولیه: نهادینه کردن فضایل و دوری از رذایل و آموزش شیوه صحیح رفتار</a:t>
            </a:r>
            <a:endParaRPr lang="fa-IR" sz="32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2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فصل اول: کلیات (انواع پژوهش‌های اخلاق)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محققان و اندیشمندان علوم مختلف، پژوهش‌ها و تحقیقات متنوعی درباره اخلاق سامان داده‌اند.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سه حوزه پژوهشی و مطالعاتی را می‌توان از یکدیگر بازشناخت: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1) اخلاق توصیفی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2) اخلاق هنجاری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3) فرا اخلاق</a:t>
            </a:r>
            <a:endParaRPr lang="fa-IR" sz="28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9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7200800" cy="1202485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(انواع پژوهش‌های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8792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1) </a:t>
            </a:r>
            <a:r>
              <a:rPr lang="fa-IR" b="1" dirty="0" smtClean="0">
                <a:cs typeface="B Badr" panose="00000400000000000000" pitchFamily="2" charset="-78"/>
              </a:rPr>
              <a:t>اخلاق توصیفی: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این نوع اخلاق به توصیف و معرفی اخلاقیات افراد، گروه‌ها و جوامع مختلف می‌پردازد.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در پژوهش‌های توصیفی، صرفا در پی توصیف و گزارش از اخلاقیات خاصی هستیم.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این گونه پژوهش به روش تاریخی، نقلی و تجربی صورت می‌گیرد و نه عقلی و استدلالی.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این مطالعات را معمولا، جامعه‌شناسان، مردم‌شناسان و مورخان انجام می دهند.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در این نوع پژوهش هیچ‌گونه داوری صورت نمی‌گیرد.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هدف فقط گزارش و توصیف اخلاق افراد و جوامع به منظور آشنایی با اصول اخلاقی و رفتاری آنهاست.</a:t>
            </a:r>
            <a:endParaRPr lang="fa-IR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6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(انواع پژوهش‌های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272808" cy="4320479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2) </a:t>
            </a:r>
            <a:r>
              <a:rPr lang="fa-IR" b="1" dirty="0" smtClean="0">
                <a:cs typeface="B Badr" panose="00000400000000000000" pitchFamily="2" charset="-78"/>
              </a:rPr>
              <a:t>اخلاق هنجاری: </a:t>
            </a:r>
            <a:r>
              <a:rPr lang="fa-IR" dirty="0" smtClean="0">
                <a:cs typeface="B Badr" panose="00000400000000000000" pitchFamily="2" charset="-78"/>
              </a:rPr>
              <a:t>(اخلاق دستوری یا توصیه‌ای، اخلاق درجه یک)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منظور بررسی خوبی و بدی، درستی و نادرستی و بایستگی و نبایستگی افعال اختیاری انسان و قضاوت در باره آن‌هاست.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موضوع این نوع پژوهش، افعال اختیاری انسان و صفات درونی حاصل شده از افعال اختیاری است، نه دیدگاه‌های افراد، اقوام و یا ادیان خاص.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روش بحث در این نوع پژوهش روش استدلالی و عقلی است.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این پژوهش دارای دو بخش است: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الف) ارائه معیارهای فراگیر اخلاقی برای تعیین مصداق خوبی و بدی افعال اخلاقی.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ب) تعیین مصداق خوبی و بدی، درستی و نادرستی و بحث از خوبی و بدی افعال خاص.</a:t>
            </a:r>
            <a:endParaRPr lang="fa-IR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9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(انواع پژوهش‌های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6984776" cy="4176464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اخلاق کاربردی یا کاربستی زیرمجموعه اخلاق هنجاری است.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اخلاق کاربردی درصدد است که کاربرد منظم نظریه اخلاقی را در حوزه مسائل خاص نشان دهد.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اخلاق دانشجویی، اخلاق پژوهش، اخلاق نقد، اخلاق گفتگو، اخلاق سیاست، اخلاق جنسی و ... از شاخه های اخلاق کاربردی هستند.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اخلاق کاربردی شامل اخلاق حرفه‌ای نیز می شود و آن تأمل درباره ابعاد مسائل و موضوعات مربوط به مشاغل خاص مانند پزشکی، تجارت، روزنامه‌نگاری و ... است.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هدف از اخلاق کاربردی نیز ارزش‌گذاری و ارزیابی اخلاقی و در نتیجه پذیرش یا انکار آن خط‌مشی‌ها و رفتارهاست.</a:t>
            </a:r>
            <a:endParaRPr lang="fa-IR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90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(انواع پژوهش‌های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6768752" cy="4176464"/>
          </a:xfrm>
        </p:spPr>
        <p:txBody>
          <a:bodyPr>
            <a:noAutofit/>
          </a:bodyPr>
          <a:lstStyle/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3) </a:t>
            </a:r>
            <a:r>
              <a:rPr lang="fa-IR" sz="3200" b="1" dirty="0" smtClean="0">
                <a:cs typeface="B Badr" panose="00000400000000000000" pitchFamily="2" charset="-78"/>
              </a:rPr>
              <a:t>فرااخلاق:</a:t>
            </a:r>
            <a:r>
              <a:rPr lang="fa-IR" sz="3200" dirty="0" smtClean="0">
                <a:cs typeface="B Badr" panose="00000400000000000000" pitchFamily="2" charset="-78"/>
              </a:rPr>
              <a:t> (اخلاق تحلیلی، فلسفی، انتقادی و...)</a:t>
            </a:r>
          </a:p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فرااخلاق اصطلاح جدیدی است که در اوایل قرن بیستم در برابر اخلاق هنجاری به کار رفته است.</a:t>
            </a:r>
          </a:p>
          <a:p>
            <a:pPr algn="just"/>
            <a:r>
              <a:rPr lang="fa-IR" sz="3200" dirty="0" smtClean="0">
                <a:cs typeface="B Badr" panose="00000400000000000000" pitchFamily="2" charset="-78"/>
              </a:rPr>
              <a:t>در فرااخلاق نه کاری توصیفی درباره اخلاق افراد و گروه ها و ... صورت می گیرد و نه حکمی هنجاری و ارزشی ارائه می شود؛ بلکه جملات و گزاره‌های اخلاقی از جنبه های مختلف مورد بحث و بررسی قرار می گیرد. برخی جنبه‌ها عبارتند از:</a:t>
            </a:r>
          </a:p>
        </p:txBody>
      </p:sp>
    </p:spTree>
    <p:extLst>
      <p:ext uri="{BB962C8B-B14F-4D97-AF65-F5344CB8AC3E}">
        <p14:creationId xmlns:p14="http://schemas.microsoft.com/office/powerpoint/2010/main" val="3294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</a:t>
            </a:r>
            <a:r>
              <a:rPr lang="fa-IR" sz="3600" dirty="0" smtClean="0"/>
              <a:t>(جنبه‎های مختلف فرااخلاق)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056784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b="1" dirty="0">
                <a:cs typeface="B Badr" panose="00000400000000000000" pitchFamily="2" charset="-78"/>
              </a:rPr>
              <a:t>الف: معناشناسی: </a:t>
            </a:r>
            <a:r>
              <a:rPr lang="fa-IR" dirty="0">
                <a:cs typeface="B Badr" panose="00000400000000000000" pitchFamily="2" charset="-78"/>
              </a:rPr>
              <a:t>در این جنبه مفاهیمی که در گزاره های اخلاقی به کار رفته مورد بحث قرار گرفته و معنای آن‌ها تبیین می شود.</a:t>
            </a:r>
          </a:p>
          <a:p>
            <a:pPr algn="just"/>
            <a:r>
              <a:rPr lang="fa-IR" dirty="0">
                <a:cs typeface="B Badr" panose="00000400000000000000" pitchFamily="2" charset="-78"/>
              </a:rPr>
              <a:t>مفاهیمی که محمول و مسند جملات اخلاقی قرار می‌گیرند، مانند: خوب، بد، باید، نباید، درست، نادرست و وظیفه و ... 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همچنین مفاهیمی که موضوع یا مسند الیه جملات اخلاقی واقع می‍‌شوند که یا یک فعل اختیاری انسان است یا صفتی از صفات او؛ مانند: راست‌گویی، دروغ‌گویی، احسان، ظلم، شجاعت، سخاوت، ترس و... 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مفاهیمی هم که پیش‌فرض قضایای اخلاقی هستند، مانند اراده، انتخاب، میل، انگیزه و آزادی و همچنین مفاهیمی که به عنوان نتایج احکام اخلاقی به کار می روند مانند لذت، سود، سعادت، خیر و ... نیز در فرااخلاق مورد تحلیل معناشناختی واقع می‌شوند.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00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fa-IR" sz="3600" dirty="0"/>
              <a:t>فصل اول: کلیات (جنبه‎های مختلف فرااخلاق)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056784" cy="4320480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cs typeface="B Badr" panose="00000400000000000000" pitchFamily="2" charset="-78"/>
              </a:rPr>
              <a:t>ب: معرفت‌شناسی: </a:t>
            </a:r>
            <a:r>
              <a:rPr lang="fa-IR" dirty="0" smtClean="0">
                <a:cs typeface="B Badr" panose="00000400000000000000" pitchFamily="2" charset="-78"/>
              </a:rPr>
              <a:t>بحث‌هایی چون اِخباری یا انشائی بودن گزاره‌های اخلاقی، مطلق یا نسبی بودن احکام اخلاقی و ... نمونه‌هایی از مباحث معرفت‌شناختی درباره گزاره‌های اخلاقی‌اند.</a:t>
            </a:r>
          </a:p>
          <a:p>
            <a:pPr algn="just"/>
            <a:r>
              <a:rPr lang="fa-IR" b="1" dirty="0" smtClean="0">
                <a:cs typeface="B Badr" panose="00000400000000000000" pitchFamily="2" charset="-78"/>
              </a:rPr>
              <a:t>ج: منطقی: </a:t>
            </a:r>
            <a:r>
              <a:rPr lang="fa-IR" dirty="0" smtClean="0">
                <a:cs typeface="B Badr" panose="00000400000000000000" pitchFamily="2" charset="-78"/>
              </a:rPr>
              <a:t>مباحثی همچون این مسئله که آیا «باید» از «هست» استنتاج کرد؟ یا می‌توان گزاره‌های اخلاقی را از جملات غیراخلاقی نتیجه گرفت؟ و یا چه ارتباطی بین حقایق و ارزش‌ها وجود دارد؟ نمونه‌ای از مباحث منطقی درباره جملات اخلاقی است.</a:t>
            </a:r>
          </a:p>
          <a:p>
            <a:pPr algn="just"/>
            <a:r>
              <a:rPr lang="fa-IR" b="1" dirty="0" smtClean="0">
                <a:cs typeface="B Badr" panose="00000400000000000000" pitchFamily="2" charset="-78"/>
              </a:rPr>
              <a:t>د: هستی‌شناسی: </a:t>
            </a:r>
            <a:r>
              <a:rPr lang="fa-IR" dirty="0" smtClean="0">
                <a:cs typeface="B Badr" panose="00000400000000000000" pitchFamily="2" charset="-78"/>
              </a:rPr>
              <a:t>بحث از اینکه «آیا مفاهیم اخلاقی ما بازاء خارجی و عینی دارند یا نه؟» یا «این مفاهیم از وقایع خارجی حکایت می کنند یا فقط بیانگر اموری ذهنی و فرضی هستند؟» و بحث از واقع‌گرایی اخلاقی و غیرواقع‌گرایی از مباحث هستی‌شناختی فرااخلاق هستند.</a:t>
            </a:r>
            <a:endParaRPr lang="fa-IR" b="1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2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/>
          <a:lstStyle/>
          <a:p>
            <a:r>
              <a:rPr lang="fa-IR" dirty="0" smtClean="0"/>
              <a:t>فصل اول: کلیات (فلسفه اخلاق)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984776" cy="4032448"/>
          </a:xfrm>
        </p:spPr>
        <p:txBody>
          <a:bodyPr/>
          <a:lstStyle/>
          <a:p>
            <a:pPr algn="just"/>
            <a:r>
              <a:rPr lang="fa-IR" sz="2800" b="1" dirty="0" smtClean="0">
                <a:cs typeface="B Lotus" panose="00000400000000000000" pitchFamily="2" charset="-78"/>
              </a:rPr>
              <a:t>تعریف و قلمرو فلسفه اخلاق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) فلسفه اخلاق شامل همه انواع پژوهش‌های اخلاقی - توصیفی، هنجاری و فرااخلاق – است.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) فلسفه اخلاق تنها شامل پژوهش‌های هنجاری و فرااخلاقی است. (نظر نویسنده کتاب)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) برخی اندیشمندان غربی، فلسفه اخلاق را تنها دربرگیرنده مباحث فرااخلاقی می دانند. 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فلسفه اخلاق دانشی است که تنها به بررسی عقلی مبادی تصوری و تصدیقی علم اخلاق می‌پردازد.</a:t>
            </a:r>
          </a:p>
        </p:txBody>
      </p:sp>
    </p:spTree>
    <p:extLst>
      <p:ext uri="{BB962C8B-B14F-4D97-AF65-F5344CB8AC3E}">
        <p14:creationId xmlns:p14="http://schemas.microsoft.com/office/powerpoint/2010/main" val="32194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11500" dirty="0" smtClean="0">
                <a:cs typeface="B Badr" panose="00000400000000000000" pitchFamily="2" charset="-78"/>
              </a:rPr>
              <a:t>فلسفه اخلاق</a:t>
            </a:r>
            <a:endParaRPr lang="fa-IR" sz="11500" dirty="0">
              <a:cs typeface="B Bad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a-IR" sz="6000" dirty="0" smtClean="0">
                <a:cs typeface="B Arash" panose="00000400000000000000" pitchFamily="2" charset="-78"/>
              </a:rPr>
              <a:t>دانشگاه صنعتی شاهرود</a:t>
            </a:r>
            <a:endParaRPr lang="fa-IR" sz="6000" dirty="0">
              <a:cs typeface="B Aras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fa-IR" dirty="0"/>
              <a:t>فصل اول: کلیات (فلسفه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104456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>
                <a:cs typeface="B Lotus" panose="00000400000000000000" pitchFamily="2" charset="-78"/>
              </a:rPr>
              <a:t>برخی از مهم‌ترین مسائل فلسفه اخلاق: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الف) مفاهیم اخلاقی از چه سنخی هستند؟ آیا از نوع مفاهیم معنادارند یا فقط نشانه‌ای برای ابراز احساسات، عواطف و امیال شخصی افرادند؟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ب) احکام و قضایای اخلاقی از چه سنخ قضایایی هستند؟ آیا از واقعیات خارجی خبر می دهند (قضایای خبری)؟ یا ریشه در احساسات و امیال یا اراده‌های فردی یا جمعی دارند (جملات انشایی)؟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ج) ملاک و معیار توجیه و معقولیت احکام و ارزش‌های اخلاقی چیست؟ آیا این ملاک با معیار توجیه احکام غیرارزشی متفاوت است؟ یا هر معیاری که برای توجیه احکام غیرارزشی وجود داشته باشد، در احکام ارزشی نیز جاری است؟</a:t>
            </a:r>
            <a:endParaRPr lang="fa-IR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04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fa-IR" dirty="0"/>
              <a:t>فصل اول: کلیات (فلسفه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8792" cy="4392488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د) آیا احکام و ارزش‌های اخلاقی مطلق‌اند یا نسبی؟ یعنی احکام اخلاقی همگانی، زمان‌شمول و مکان‌شمول‌اند؟ یا وابسته به امیال و سلیقه‌های فردی، جمعی و شرایط زمانی‌اند؟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هـ) آیا انسان دارای مسئولیت اخلاقی است؟ مسئولیت اخلاقی چیست؟ قلمرو، انواع و مراتب مسئولیت اخلاقی کدام است؟ آیا انسان در برابر نتایج افعال یا ترک فعل‌ها، انگیزه‌ها و عواطف نیز مسئولیت دارد؟</a:t>
            </a:r>
          </a:p>
          <a:p>
            <a:pPr algn="just"/>
            <a:r>
              <a:rPr lang="fa-IR" sz="2800" dirty="0" smtClean="0">
                <a:cs typeface="B Lotus" panose="00000400000000000000" pitchFamily="2" charset="-78"/>
              </a:rPr>
              <a:t>و) رابطه اخلاق و دین چگونه است؟ آیا می توان از اخلاق بدون دین (سکولار) سخن گفت یا اخلاق جدای از دین تصور ندارد؟</a:t>
            </a:r>
            <a:endParaRPr lang="fa-I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8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fa-IR" dirty="0"/>
              <a:t>فصل اول: کلیات (فلسفه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6984776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2600" b="1" dirty="0" smtClean="0">
                <a:cs typeface="B Lotus" panose="00000400000000000000" pitchFamily="2" charset="-78"/>
              </a:rPr>
              <a:t>اهمیت و ضرورت فلسفه اخلاق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کنجکاوی انسان باعث پرسش‌هایی درباره اخلاق می‌شود که پاسخ آن‌ها را باید در فلسفه اخلاق جست.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برای برطرف نمودن مشکلات و تعارض‌هایی که در عمل به قواعد و احکام اخلاقی بروز می‌کند نیازمند فلسفه اخلاق هستیم.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برای ارائه چارچوب، مبانی و پایه‌های یک نظام اخلاقی منسجم به اندیشه‌ورزی </a:t>
            </a:r>
            <a:r>
              <a:rPr lang="fa-IR" smtClean="0">
                <a:cs typeface="B Lotus" panose="00000400000000000000" pitchFamily="2" charset="-78"/>
              </a:rPr>
              <a:t>و </a:t>
            </a:r>
            <a:r>
              <a:rPr lang="fa-IR" smtClean="0">
                <a:cs typeface="B Lotus" panose="00000400000000000000" pitchFamily="2" charset="-78"/>
              </a:rPr>
              <a:t>دقت‌نظر در </a:t>
            </a:r>
            <a:r>
              <a:rPr lang="fa-IR" dirty="0" smtClean="0">
                <a:cs typeface="B Lotus" panose="00000400000000000000" pitchFamily="2" charset="-78"/>
              </a:rPr>
              <a:t>فلسفه اخلاق نیازمندیم.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دفاع از آموزه‌های اخلاقی و پاسخ‌گویی به شبهات درباره مفاهیم، مبانی و مسائل اخلاقی تنها با ژرف‌نگری در فلسفه اخلاق میسر است.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با پیچیده‌تر شدن روابط انسانی در جوامع بشری، مسائل جدیدی پدید می‌آید که پاسخ آن‌ها را باید از فلسفه اخلاق به دست آورد.</a:t>
            </a:r>
            <a:endParaRPr lang="fa-IR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1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fa-IR" dirty="0"/>
              <a:t>فصل اول: کلیات (فلسفه اخلاق)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43924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sz="3300" b="1" dirty="0" smtClean="0">
                <a:cs typeface="B Lotus" panose="00000400000000000000" pitchFamily="2" charset="-78"/>
              </a:rPr>
              <a:t>پیشینه فلسفه اخلاق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فلسفه اخلاق به شکل امروزی (یک رشته مستقل و علمی) دانش جوانی است که از عمر آن کمی بیش از یک قرن می‌گذرد.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جدایی فلسفه اخلاق از قلمرو فلسفه و علم اخلاق با نوشتن کتاب «مبانی اخلاق» توسط «جرج ادوارد مور» (1879-1958.م) فیلسوف انگلیسی در سال 1903.م اتفاق افتاد.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مباحث فلسفه اخلاق در میان فیلسوفان از دوران یونان باستان (ششصد سال قبل از میلاد مسیح) تا کنون وجود داشته است.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مباحث و مسائل فلسفه اخلاق از زمان سقراط (470-399 ق.م) شروع و سپس توسط شاگردش افلاطون (430-347 ق.م) و شاگرد او ارسطو (388-322 ق.م) پیگیری شد.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در قرون وسطی و سپس رنسانس و مدرنیسم بازار مباحث فلسفه اخلاق گرم بود تا در اوایل قرن بیستم به صورت یک رشته علمی ظهور نمود.</a:t>
            </a:r>
          </a:p>
          <a:p>
            <a:pPr algn="just"/>
            <a:r>
              <a:rPr lang="fa-IR" dirty="0" smtClean="0">
                <a:cs typeface="B Lotus" panose="00000400000000000000" pitchFamily="2" charset="-78"/>
              </a:rPr>
              <a:t>عالمان مسلمان نیز در لابه‌لای بحث‌های مختلف فلسفی، کلامی و اصولی خود برخی از مسائل فلسفه اخلاق را بیان کرده‌اند.</a:t>
            </a:r>
          </a:p>
        </p:txBody>
      </p:sp>
    </p:spTree>
    <p:extLst>
      <p:ext uri="{BB962C8B-B14F-4D97-AF65-F5344CB8AC3E}">
        <p14:creationId xmlns:p14="http://schemas.microsoft.com/office/powerpoint/2010/main" val="9735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/>
          <a:lstStyle/>
          <a:p>
            <a:r>
              <a:rPr lang="fa-IR" dirty="0" smtClean="0">
                <a:cs typeface="B Arash" panose="00000400000000000000" pitchFamily="2" charset="-78"/>
              </a:rPr>
              <a:t>فصل اول: کلیات (درآمد)</a:t>
            </a:r>
            <a:endParaRPr lang="fa-IR" dirty="0">
              <a:cs typeface="B Arash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925144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چرا راستگویی، وفای به عهد، احسان و نیکوکاری را خوب می‌دانیم؟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چرا دروغ گویی، عهدشکنی و ظلم به دیگران را بد می‌دانیم؟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منشأ خوبی و بدی این کارها چیست؟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بر چه مبنایی بعضی کارها و صفات خوب و بعضی بد خوانده می‌شوند؟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اصلا خوب و بد یعنی چی؟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ملاک خوب و بد بودن یک کار یا صفت چیست؟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چرا باید یک کار خوب را انجام و یک کار بد را ترک کرد؟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آیا یک کار و صفت خوب همیشه و همه جا خوب و کار و صفت بد نیز همیشه و همه جا بد است؟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هنگامی که در انجام دو کار خوب یا ترک دو کار بد تعارض پیدا کردیم وظیفه ما چیست؟</a:t>
            </a:r>
            <a:endParaRPr lang="fa-IR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7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(مفهوم لغوی)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3974039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واژه اخلاق جمع «خُلق» و «خُلُق» است که به معنای سرشت، طبیعت، عادت و خوی به کار رفته است.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«</a:t>
            </a:r>
            <a:r>
              <a:rPr lang="fa-IR" b="0" i="0" dirty="0" smtClean="0">
                <a:solidFill>
                  <a:srgbClr val="000000"/>
                </a:solidFill>
                <a:effectLst/>
                <a:latin typeface="ParsQuran"/>
                <a:cs typeface="B Badr" panose="00000400000000000000" pitchFamily="2" charset="-78"/>
              </a:rPr>
              <a:t>وَإِنَّكَ لَعَلَى خُلُقٍ عَظِيمٍ» (</a:t>
            </a:r>
            <a:r>
              <a:rPr lang="fa-IR" b="0" i="0" dirty="0" smtClean="0">
                <a:solidFill>
                  <a:srgbClr val="000000"/>
                </a:solidFill>
                <a:effectLst/>
                <a:latin typeface="ParsFont"/>
                <a:cs typeface="B Badr" panose="00000400000000000000" pitchFamily="2" charset="-78"/>
              </a:rPr>
              <a:t>و راستى كه تو را خويى والاست). (قلم، 4)</a:t>
            </a:r>
          </a:p>
          <a:p>
            <a:pPr algn="just"/>
            <a:r>
              <a:rPr lang="fa-IR" dirty="0" smtClean="0">
                <a:solidFill>
                  <a:srgbClr val="000000"/>
                </a:solidFill>
                <a:latin typeface="ParsFont"/>
                <a:cs typeface="B Badr" panose="00000400000000000000" pitchFamily="2" charset="-78"/>
              </a:rPr>
              <a:t>خوی و سرشت گاه نیکو و پسندیده است مانند شجاعت و کرامت و گاه زشت و ناپسند مثل ترسویی و لئامت.</a:t>
            </a:r>
          </a:p>
          <a:p>
            <a:pPr algn="just"/>
            <a:r>
              <a:rPr lang="fa-IR" dirty="0" smtClean="0">
                <a:solidFill>
                  <a:srgbClr val="000000"/>
                </a:solidFill>
                <a:latin typeface="ParsFont"/>
                <a:cs typeface="B Badr" panose="00000400000000000000" pitchFamily="2" charset="-78"/>
              </a:rPr>
              <a:t>خُلق و خَلق هم ریشه دانسته شده‌اند. خُلق نیکو و زیبا به معنی بهره‌مندی از سرشت و سجیه‌ای زیبا و پسندیده است که به اختیار انسان حاصل می‌شود و خَلق نیکو و زیبا به معنای آفرینش و ظاهری نیکو و اندامی موزون و هماهنگ است که خداوند عنایت می‌کند و امری اختیاری نیست.</a:t>
            </a:r>
            <a:endParaRPr lang="fa-IR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4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1008112"/>
          </a:xfrm>
        </p:spPr>
        <p:txBody>
          <a:bodyPr/>
          <a:lstStyle/>
          <a:p>
            <a:r>
              <a:rPr lang="fa-IR" dirty="0" smtClean="0"/>
              <a:t>فصل اول: کلیات (مفهوم اصطلاحی)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896544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دانشمندانِ اخلاق معانی اصطلاحی متعددی برای اخلاق بیان کرده‌اند: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«صفات نفسانی که در نفس انسان رسوخ کرده و پایدار باشد».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ابوعلی مسکویه: «اخلاق حالتی نفسانی است که بدون نیاز به تفکر و تأمل، آدمی را به سمت انجام کار حرکت می‌دهد».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رایج‌ترین تعریف: «صفات و ویژگی‌های پایدار در نفس که موجب می‌شوند کارهایی متناسب با آن صفات، به طور خودجوش و بدون نیاز به تفکر و تأمل، از انسان صادر شود».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برخی از دانشمندان اخلاق را شامل صفات نفسانی غیرپایدار نیز دانسته‌اند.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برخی نیز اخلاق را نظام یا نظریه هنجاری یک فرد یا گروه تعریف کرده‌اند.</a:t>
            </a:r>
          </a:p>
          <a:p>
            <a:pPr algn="just"/>
            <a:r>
              <a:rPr lang="fa-IR" sz="2400" dirty="0" smtClean="0">
                <a:cs typeface="B Badr" panose="00000400000000000000" pitchFamily="2" charset="-78"/>
              </a:rPr>
              <a:t>گاهی هم اخلاق به معنای نهاد اخلاقی زندگی به کار می‌رود و هم عرض هنر، علم و حقوق و ... است.</a:t>
            </a:r>
            <a:endParaRPr lang="fa-IR" sz="24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1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(مفهوم)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sz="3600" b="1" i="1" dirty="0" smtClean="0">
                <a:cs typeface="B Compset" panose="00000400000000000000" pitchFamily="2" charset="-78"/>
              </a:rPr>
              <a:t>منشأ صفات و ویژگی‌های پایدار چیست؟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ذات و فطرت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محیط خانواده و اجتماع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محیط جغرافیا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وراثت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تمرین و ممارست</a:t>
            </a:r>
          </a:p>
          <a:p>
            <a:pPr algn="just"/>
            <a:r>
              <a:rPr lang="fa-IR" sz="3600" dirty="0" smtClean="0">
                <a:cs typeface="B Badr" panose="00000400000000000000" pitchFamily="2" charset="-78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789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(مفهوم)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 dirty="0" smtClean="0">
                <a:cs typeface="B Compset" panose="00000400000000000000" pitchFamily="2" charset="-78"/>
              </a:rPr>
              <a:t>اخلاق فضیلت و رذیلت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اگر حالت نفسانی به گونه‌ای باشد که کارهای زیبا و پسندیده از آن صادر شود، آن را اخلاق خوب (فضیلت) و اگر افعال زشت و ناپسند از آن صادر گردد، آن را اخلاق بد (رذیلت) می نامند.</a:t>
            </a:r>
          </a:p>
          <a:p>
            <a:pPr algn="just"/>
            <a:r>
              <a:rPr lang="fa-IR" dirty="0" smtClean="0">
                <a:cs typeface="B Badr" panose="00000400000000000000" pitchFamily="2" charset="-78"/>
              </a:rPr>
              <a:t>یادمان باشد هر فضیلتی بین دو رذیلت است.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08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r>
              <a:rPr lang="fa-IR" dirty="0" smtClean="0"/>
              <a:t>فصل اول: کلیات (مفهوم)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056784" cy="3960440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Compset" panose="00000400000000000000" pitchFamily="2" charset="-78"/>
              </a:rPr>
              <a:t>تفاوت اخلاق و تربیت: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اخلاق امری مقدس و ویژه حوزه افعال اختیاری انسان است.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تربیت معنایی عام دارد و شامل حیوانات نیز می‌شود.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تربیت مفهوم پرورش و ساختن را می‌رساند. از نظر تربیت فرق نمی‌کند که چگونه و برای چه هدفی باشد. در مفهوم تربیت قداست نیست.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اما در مفهوم اخلاق قداست نهاده شده است. به همین سبب اخلاق را در مورد حیوان یا گیاه به کار نمی‌برند.</a:t>
            </a:r>
            <a:endParaRPr lang="fa-IR" sz="28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64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فصل اول: کلیات (علم اخلاق)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6"/>
            <a:ext cx="6984776" cy="3830023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cs typeface="B Badr" panose="00000400000000000000" pitchFamily="2" charset="-78"/>
              </a:rPr>
              <a:t>علم اخلاق علمی است که با  آموزش صفات و ملکات پسندیده و طریقه کسب آن‌ها و نیز بیان صفات بد و راه و روش اجتناب از آن‌ها، راه رسیدن به منش خوب را به ما نشان می‌دهد و نیز شیوه صحیح رفتار ما در ارتباط با خود، دیگران و خداوند به منظور نیل به سعادت و کمال معرفی می‌کند.</a:t>
            </a:r>
          </a:p>
          <a:p>
            <a:pPr algn="just"/>
            <a:r>
              <a:rPr lang="fa-IR" sz="2800" dirty="0" smtClean="0">
                <a:cs typeface="B Homa" panose="00000400000000000000" pitchFamily="2" charset="-78"/>
              </a:rPr>
              <a:t>جامع‌ترین تعریف: «علم اخلاق علمی است که با معرفی و شناساندن انواع خوبی‌ها و بدی‌ها، راه‌های کسب خوبی‌ها و رفع و دفع بدی‌ها را به ما می‌آموزد».</a:t>
            </a:r>
          </a:p>
          <a:p>
            <a:pPr algn="just"/>
            <a:r>
              <a:rPr lang="fa-IR" sz="2800" dirty="0" smtClean="0">
                <a:cs typeface="B Badr" panose="00000400000000000000" pitchFamily="2" charset="-78"/>
              </a:rPr>
              <a:t>این تعریف هم به بعد شناختی و معرفتی و هم به بعد عملی و رفتاری اشاره دارد.</a:t>
            </a:r>
            <a:endParaRPr lang="fa-IR" sz="28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5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569</TotalTime>
  <Words>2187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Pushpin</vt:lpstr>
      <vt:lpstr>فصل اول: کلیات (مفهوم)</vt:lpstr>
      <vt:lpstr>فلسفه اخلاق</vt:lpstr>
      <vt:lpstr>فصل اول: کلیات (درآمد)</vt:lpstr>
      <vt:lpstr>فصل اول: کلیات (مفهوم لغوی)</vt:lpstr>
      <vt:lpstr>فصل اول: کلیات (مفهوم اصطلاحی)</vt:lpstr>
      <vt:lpstr>فصل اول: کلیات (مفهوم)</vt:lpstr>
      <vt:lpstr>فصل اول: کلیات (مفهوم)</vt:lpstr>
      <vt:lpstr>فصل اول: کلیات (مفهوم)</vt:lpstr>
      <vt:lpstr>فصل اول: کلیات (علم اخلاق)</vt:lpstr>
      <vt:lpstr>فصل اول: کلیات (موضوع علم اخلاق)</vt:lpstr>
      <vt:lpstr>فصل اول: کلیات (هدف علم اخلاق)</vt:lpstr>
      <vt:lpstr>فصل اول: کلیات (انواع پژوهش‌های اخلاق)</vt:lpstr>
      <vt:lpstr>فصل اول: کلیات (انواع پژوهش‌های اخلاق)</vt:lpstr>
      <vt:lpstr>فصل اول: کلیات (انواع پژوهش‌های اخلاق)</vt:lpstr>
      <vt:lpstr>فصل اول: کلیات (انواع پژوهش‌های اخلاق)</vt:lpstr>
      <vt:lpstr>فصل اول: کلیات (انواع پژوهش‌های اخلاق)</vt:lpstr>
      <vt:lpstr>فصل اول: کلیات (جنبه‎های مختلف فرااخلاق)</vt:lpstr>
      <vt:lpstr>فصل اول: کلیات (جنبه‎های مختلف فرااخلاق)</vt:lpstr>
      <vt:lpstr>فصل اول: کلیات (فلسفه اخلاق)</vt:lpstr>
      <vt:lpstr>فصل اول: کلیات (فلسفه اخلاق)</vt:lpstr>
      <vt:lpstr>فصل اول: کلیات (فلسفه اخلاق)</vt:lpstr>
      <vt:lpstr>فصل اول: کلیات (فلسفه اخلاق)</vt:lpstr>
      <vt:lpstr>فصل اول: کلیات (فلسفه اخلاق)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فلسفه اخلاق</dc:title>
  <dc:creator>mahda</dc:creator>
  <cp:lastModifiedBy>mahda</cp:lastModifiedBy>
  <cp:revision>31</cp:revision>
  <dcterms:created xsi:type="dcterms:W3CDTF">2018-02-03T17:08:32Z</dcterms:created>
  <dcterms:modified xsi:type="dcterms:W3CDTF">2018-03-05T18:38:29Z</dcterms:modified>
</cp:coreProperties>
</file>