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</p:sldMasterIdLst>
  <p:notesMasterIdLst>
    <p:notesMasterId r:id="rId84"/>
  </p:notesMasterIdLst>
  <p:sldIdLst>
    <p:sldId id="375" r:id="rId2"/>
    <p:sldId id="256" r:id="rId3"/>
    <p:sldId id="330" r:id="rId4"/>
    <p:sldId id="258" r:id="rId5"/>
    <p:sldId id="332" r:id="rId6"/>
    <p:sldId id="333" r:id="rId7"/>
    <p:sldId id="334" r:id="rId8"/>
    <p:sldId id="336" r:id="rId9"/>
    <p:sldId id="264" r:id="rId10"/>
    <p:sldId id="265" r:id="rId11"/>
    <p:sldId id="266" r:id="rId12"/>
    <p:sldId id="360" r:id="rId13"/>
    <p:sldId id="361" r:id="rId14"/>
    <p:sldId id="362" r:id="rId15"/>
    <p:sldId id="363" r:id="rId16"/>
    <p:sldId id="282" r:id="rId17"/>
    <p:sldId id="267" r:id="rId18"/>
    <p:sldId id="337" r:id="rId19"/>
    <p:sldId id="352" r:id="rId20"/>
    <p:sldId id="268" r:id="rId21"/>
    <p:sldId id="353" r:id="rId22"/>
    <p:sldId id="338" r:id="rId23"/>
    <p:sldId id="269" r:id="rId24"/>
    <p:sldId id="340" r:id="rId25"/>
    <p:sldId id="341" r:id="rId26"/>
    <p:sldId id="354" r:id="rId27"/>
    <p:sldId id="270" r:id="rId28"/>
    <p:sldId id="271" r:id="rId29"/>
    <p:sldId id="272" r:id="rId30"/>
    <p:sldId id="339" r:id="rId31"/>
    <p:sldId id="364" r:id="rId32"/>
    <p:sldId id="274" r:id="rId33"/>
    <p:sldId id="275" r:id="rId34"/>
    <p:sldId id="358" r:id="rId35"/>
    <p:sldId id="344" r:id="rId36"/>
    <p:sldId id="357" r:id="rId37"/>
    <p:sldId id="278" r:id="rId38"/>
    <p:sldId id="366" r:id="rId39"/>
    <p:sldId id="283" r:id="rId40"/>
    <p:sldId id="284" r:id="rId41"/>
    <p:sldId id="285" r:id="rId42"/>
    <p:sldId id="298" r:id="rId43"/>
    <p:sldId id="288" r:id="rId44"/>
    <p:sldId id="289" r:id="rId45"/>
    <p:sldId id="368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370" r:id="rId55"/>
    <p:sldId id="350" r:id="rId56"/>
    <p:sldId id="300" r:id="rId57"/>
    <p:sldId id="301" r:id="rId58"/>
    <p:sldId id="302" r:id="rId59"/>
    <p:sldId id="303" r:id="rId60"/>
    <p:sldId id="372" r:id="rId61"/>
    <p:sldId id="345" r:id="rId62"/>
    <p:sldId id="304" r:id="rId63"/>
    <p:sldId id="305" r:id="rId64"/>
    <p:sldId id="306" r:id="rId65"/>
    <p:sldId id="307" r:id="rId66"/>
    <p:sldId id="374" r:id="rId67"/>
    <p:sldId id="308" r:id="rId68"/>
    <p:sldId id="309" r:id="rId69"/>
    <p:sldId id="311" r:id="rId70"/>
    <p:sldId id="312" r:id="rId71"/>
    <p:sldId id="313" r:id="rId72"/>
    <p:sldId id="346" r:id="rId73"/>
    <p:sldId id="314" r:id="rId74"/>
    <p:sldId id="315" r:id="rId75"/>
    <p:sldId id="316" r:id="rId76"/>
    <p:sldId id="317" r:id="rId77"/>
    <p:sldId id="318" r:id="rId78"/>
    <p:sldId id="319" r:id="rId79"/>
    <p:sldId id="320" r:id="rId80"/>
    <p:sldId id="321" r:id="rId81"/>
    <p:sldId id="329" r:id="rId82"/>
    <p:sldId id="351" r:id="rId8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8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64428-AF22-4427-A037-1ADCDFA0DC5A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36779-C872-40BF-A16D-85524ACC7D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773A-3003-440E-82D6-E98607677B8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5B88-6843-4DEE-A606-A83D73AC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773A-3003-440E-82D6-E98607677B8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5B88-6843-4DEE-A606-A83D73AC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773A-3003-440E-82D6-E98607677B8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5B88-6843-4DEE-A606-A83D73AC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773A-3003-440E-82D6-E98607677B8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5B88-6843-4DEE-A606-A83D73AC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773A-3003-440E-82D6-E98607677B8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5B88-6843-4DEE-A606-A83D73AC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773A-3003-440E-82D6-E98607677B8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5B88-6843-4DEE-A606-A83D73AC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773A-3003-440E-82D6-E98607677B8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5B88-6843-4DEE-A606-A83D73AC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773A-3003-440E-82D6-E98607677B8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5B88-6843-4DEE-A606-A83D73AC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773A-3003-440E-82D6-E98607677B8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5B88-6843-4DEE-A606-A83D73AC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773A-3003-440E-82D6-E98607677B8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5B88-6843-4DEE-A606-A83D73AC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773A-3003-440E-82D6-E98607677B8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5B88-6843-4DEE-A606-A83D73AC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8773A-3003-440E-82D6-E98607677B81}" type="datetimeFigureOut">
              <a:rPr lang="en-US" smtClean="0"/>
              <a:pPr/>
              <a:t>5/19/2013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25B88-6843-4DEE-A606-A83D73AC29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image" Target="../media/image52.gif"/><Relationship Id="rId7" Type="http://schemas.openxmlformats.org/officeDocument/2006/relationships/image" Target="../media/image56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10" Type="http://schemas.openxmlformats.org/officeDocument/2006/relationships/image" Target="../media/image59.gif"/><Relationship Id="rId4" Type="http://schemas.openxmlformats.org/officeDocument/2006/relationships/image" Target="../media/image53.gif"/><Relationship Id="rId9" Type="http://schemas.openxmlformats.org/officeDocument/2006/relationships/image" Target="../media/image58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7" Type="http://schemas.openxmlformats.org/officeDocument/2006/relationships/image" Target="../media/image67.gif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gif"/><Relationship Id="rId5" Type="http://schemas.openxmlformats.org/officeDocument/2006/relationships/image" Target="../media/image65.gif"/><Relationship Id="rId4" Type="http://schemas.openxmlformats.org/officeDocument/2006/relationships/image" Target="../media/image64.gi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p.ust.hk/math/history/5/5_5/5_5_34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524000"/>
            <a:ext cx="3218573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Mina  </a:t>
            </a:r>
            <a:r>
              <a:rPr lang="en-US" sz="3200" dirty="0" err="1" smtClean="0"/>
              <a:t>Nouri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Mehdi</a:t>
            </a:r>
            <a:r>
              <a:rPr lang="en-US" sz="3200" dirty="0" smtClean="0"/>
              <a:t>  </a:t>
            </a:r>
            <a:r>
              <a:rPr lang="en-US" sz="3200" dirty="0" err="1" smtClean="0"/>
              <a:t>BAbAee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err="1" smtClean="0"/>
              <a:t>Mohsen</a:t>
            </a:r>
            <a:r>
              <a:rPr lang="en-US" sz="3200" dirty="0" smtClean="0"/>
              <a:t>  </a:t>
            </a:r>
            <a:r>
              <a:rPr lang="en-US" sz="3200" dirty="0" err="1" smtClean="0"/>
              <a:t>Rahmati</a:t>
            </a:r>
            <a:r>
              <a:rPr lang="en-US" sz="3200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78081" y="762000"/>
            <a:ext cx="3652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en-US" dirty="0" smtClean="0"/>
              <a:t>“</a:t>
            </a:r>
            <a:r>
              <a:rPr lang="en-US" sz="2400" dirty="0" smtClean="0"/>
              <a:t>The </a:t>
            </a:r>
            <a:r>
              <a:rPr lang="en-US" sz="2400" dirty="0"/>
              <a:t>Works of </a:t>
            </a:r>
            <a:r>
              <a:rPr lang="en-US" sz="2400" dirty="0" smtClean="0"/>
              <a:t>Archimedes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91000" y="137160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fa-IR" dirty="0">
                <a:solidFill>
                  <a:schemeClr val="accent4"/>
                </a:solidFill>
              </a:rPr>
              <a:t>"در باب کره و </a:t>
            </a:r>
            <a:r>
              <a:rPr lang="fa-IR" dirty="0" smtClean="0">
                <a:solidFill>
                  <a:schemeClr val="accent4"/>
                </a:solidFill>
              </a:rPr>
              <a:t>استوانه“ </a:t>
            </a:r>
            <a:endParaRPr lang="en-US" dirty="0" smtClean="0">
              <a:solidFill>
                <a:schemeClr val="accent4"/>
              </a:solidFill>
            </a:endParaRPr>
          </a:p>
          <a:p>
            <a:pPr algn="r" rtl="1"/>
            <a:endParaRPr lang="en-US" dirty="0" smtClean="0">
              <a:solidFill>
                <a:schemeClr val="accent4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dirty="0" smtClean="0">
                <a:solidFill>
                  <a:schemeClr val="accent4"/>
                </a:solidFill>
              </a:rPr>
              <a:t> </a:t>
            </a:r>
            <a:r>
              <a:rPr lang="fa-IR" dirty="0">
                <a:solidFill>
                  <a:schemeClr val="accent4"/>
                </a:solidFill>
              </a:rPr>
              <a:t>"اندازه گیری دایره" </a:t>
            </a:r>
            <a:endParaRPr lang="en-US" dirty="0" smtClean="0">
              <a:solidFill>
                <a:schemeClr val="accent4"/>
              </a:solidFill>
            </a:endParaRPr>
          </a:p>
          <a:p>
            <a:pPr algn="r" rtl="1"/>
            <a:endParaRPr lang="en-US" dirty="0" smtClean="0"/>
          </a:p>
          <a:p>
            <a:pPr algn="r" rtl="1">
              <a:buFont typeface="Arial" pitchFamily="34" charset="0"/>
              <a:buChar char="•"/>
            </a:pPr>
            <a:r>
              <a:rPr lang="fa-IR" dirty="0" smtClean="0">
                <a:solidFill>
                  <a:schemeClr val="accent4"/>
                </a:solidFill>
              </a:rPr>
              <a:t>"</a:t>
            </a:r>
            <a:r>
              <a:rPr lang="fa-IR" dirty="0">
                <a:solidFill>
                  <a:schemeClr val="accent4"/>
                </a:solidFill>
              </a:rPr>
              <a:t>در باب شبه مخروط ها و شبه کره ها" </a:t>
            </a:r>
            <a:endParaRPr lang="en-US" dirty="0" smtClean="0">
              <a:solidFill>
                <a:schemeClr val="accent4"/>
              </a:solidFill>
            </a:endParaRPr>
          </a:p>
          <a:p>
            <a:pPr algn="r" rtl="1">
              <a:buFont typeface="Arial" pitchFamily="34" charset="0"/>
              <a:buChar char="•"/>
            </a:pPr>
            <a:endParaRPr lang="en-US" dirty="0" smtClean="0"/>
          </a:p>
          <a:p>
            <a:pPr algn="r" rtl="1">
              <a:buFont typeface="Arial" pitchFamily="34" charset="0"/>
              <a:buChar char="•"/>
            </a:pPr>
            <a:r>
              <a:rPr lang="fa-IR" dirty="0" smtClean="0"/>
              <a:t> </a:t>
            </a:r>
            <a:r>
              <a:rPr lang="fa-IR" dirty="0">
                <a:solidFill>
                  <a:schemeClr val="accent4"/>
                </a:solidFill>
              </a:rPr>
              <a:t>"در باب مارپیچ ها" </a:t>
            </a:r>
            <a:endParaRPr lang="en-US" dirty="0" smtClean="0">
              <a:solidFill>
                <a:schemeClr val="accent4"/>
              </a:solidFill>
            </a:endParaRPr>
          </a:p>
          <a:p>
            <a:pPr algn="r" rtl="1">
              <a:buFont typeface="Arial" pitchFamily="34" charset="0"/>
              <a:buChar char="•"/>
            </a:pPr>
            <a:endParaRPr lang="en-US" dirty="0" smtClean="0">
              <a:solidFill>
                <a:schemeClr val="accent4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dirty="0" smtClean="0">
                <a:solidFill>
                  <a:schemeClr val="accent4"/>
                </a:solidFill>
              </a:rPr>
              <a:t>"</a:t>
            </a:r>
            <a:r>
              <a:rPr lang="fa-IR" dirty="0">
                <a:solidFill>
                  <a:schemeClr val="accent4"/>
                </a:solidFill>
              </a:rPr>
              <a:t>درتعادل های صفحه" </a:t>
            </a:r>
            <a:endParaRPr lang="en-US" dirty="0" smtClean="0">
              <a:solidFill>
                <a:schemeClr val="accent4"/>
              </a:solidFill>
            </a:endParaRPr>
          </a:p>
          <a:p>
            <a:pPr algn="r" rtl="1">
              <a:buFont typeface="Arial" pitchFamily="34" charset="0"/>
              <a:buChar char="•"/>
            </a:pPr>
            <a:endParaRPr lang="en-US" dirty="0" smtClean="0">
              <a:solidFill>
                <a:schemeClr val="accent4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dirty="0" smtClean="0">
                <a:solidFill>
                  <a:schemeClr val="accent4"/>
                </a:solidFill>
              </a:rPr>
              <a:t>"</a:t>
            </a:r>
            <a:r>
              <a:rPr lang="fa-IR" dirty="0">
                <a:solidFill>
                  <a:schemeClr val="accent4"/>
                </a:solidFill>
              </a:rPr>
              <a:t>ماسه شمار" </a:t>
            </a:r>
            <a:endParaRPr lang="en-US" dirty="0" smtClean="0">
              <a:solidFill>
                <a:schemeClr val="accent4"/>
              </a:solidFill>
            </a:endParaRPr>
          </a:p>
          <a:p>
            <a:pPr algn="r" rtl="1">
              <a:buFont typeface="Arial" pitchFamily="34" charset="0"/>
              <a:buChar char="•"/>
            </a:pPr>
            <a:endParaRPr lang="en-US" dirty="0" smtClean="0">
              <a:solidFill>
                <a:schemeClr val="accent4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dirty="0" smtClean="0">
                <a:solidFill>
                  <a:schemeClr val="accent4"/>
                </a:solidFill>
              </a:rPr>
              <a:t>"</a:t>
            </a:r>
            <a:r>
              <a:rPr lang="fa-IR" dirty="0">
                <a:solidFill>
                  <a:schemeClr val="accent4"/>
                </a:solidFill>
              </a:rPr>
              <a:t>تربیع سهمی" </a:t>
            </a:r>
            <a:r>
              <a:rPr lang="fa-IR" dirty="0" smtClean="0">
                <a:solidFill>
                  <a:schemeClr val="accent4"/>
                </a:solidFill>
              </a:rPr>
              <a:t> </a:t>
            </a:r>
            <a:endParaRPr lang="en-US" dirty="0" smtClean="0">
              <a:solidFill>
                <a:schemeClr val="accent4"/>
              </a:solidFill>
            </a:endParaRPr>
          </a:p>
          <a:p>
            <a:pPr algn="r" rtl="1">
              <a:buFont typeface="Arial" pitchFamily="34" charset="0"/>
              <a:buChar char="•"/>
            </a:pPr>
            <a:endParaRPr lang="en-US" dirty="0" smtClean="0">
              <a:solidFill>
                <a:schemeClr val="accent4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dirty="0" smtClean="0">
                <a:solidFill>
                  <a:schemeClr val="accent4"/>
                </a:solidFill>
              </a:rPr>
              <a:t>"</a:t>
            </a:r>
            <a:r>
              <a:rPr lang="fa-IR" dirty="0">
                <a:solidFill>
                  <a:schemeClr val="accent4"/>
                </a:solidFill>
              </a:rPr>
              <a:t>در باب اجسام شناور" </a:t>
            </a:r>
            <a:endParaRPr lang="en-US" dirty="0" smtClean="0">
              <a:solidFill>
                <a:schemeClr val="accent4"/>
              </a:solidFill>
            </a:endParaRPr>
          </a:p>
          <a:p>
            <a:pPr algn="r" rtl="1"/>
            <a:endParaRPr lang="en-US" dirty="0" smtClean="0">
              <a:solidFill>
                <a:schemeClr val="accent4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dirty="0" smtClean="0">
                <a:solidFill>
                  <a:schemeClr val="accent4"/>
                </a:solidFill>
              </a:rPr>
              <a:t>"</a:t>
            </a:r>
            <a:r>
              <a:rPr lang="fa-IR" dirty="0">
                <a:solidFill>
                  <a:schemeClr val="accent4"/>
                </a:solidFill>
              </a:rPr>
              <a:t>کتاب لم ها" </a:t>
            </a:r>
            <a:endParaRPr lang="en-US" dirty="0" smtClean="0">
              <a:solidFill>
                <a:schemeClr val="accent4"/>
              </a:solidFill>
            </a:endParaRPr>
          </a:p>
          <a:p>
            <a:pPr algn="r" rtl="1"/>
            <a:endParaRPr lang="en-US" dirty="0" smtClean="0">
              <a:solidFill>
                <a:schemeClr val="accent4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dirty="0" smtClean="0">
                <a:solidFill>
                  <a:schemeClr val="accent4"/>
                </a:solidFill>
              </a:rPr>
              <a:t>"روش</a:t>
            </a:r>
            <a:r>
              <a:rPr lang="fa-IR" dirty="0">
                <a:solidFill>
                  <a:schemeClr val="accent4"/>
                </a:solidFill>
              </a:rPr>
              <a:t>" </a:t>
            </a:r>
            <a:endParaRPr lang="en-US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3025914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000" b="1" dirty="0" smtClean="0"/>
              <a:t> سهم </a:t>
            </a:r>
            <a:r>
              <a:rPr lang="fa-IR" sz="2000" b="1" dirty="0"/>
              <a:t>او بسیار بزرگتر از آنی است که عنوان این کتاب ها ممکن است به نظر </a:t>
            </a:r>
            <a:r>
              <a:rPr lang="fa-IR" sz="2000" b="1" dirty="0" smtClean="0"/>
              <a:t>آید!!!!</a:t>
            </a:r>
          </a:p>
          <a:p>
            <a:pPr algn="r" rtl="1">
              <a:buFont typeface="Arial" pitchFamily="34" charset="0"/>
              <a:buChar char="•"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chimedes_1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143000"/>
            <a:ext cx="6452419" cy="5715000"/>
          </a:xfrm>
          <a:prstGeom prst="rect">
            <a:avLst/>
          </a:prstGeom>
        </p:spPr>
      </p:pic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3429000" y="2057400"/>
            <a:ext cx="23952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000" b="1" i="0" u="sng" strike="noStrike" cap="none" normalizeH="0" baseline="0" dirty="0" smtClean="0">
                <a:ln>
                  <a:noFill/>
                </a:ln>
                <a:solidFill>
                  <a:srgbClr val="8064A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روش شناسی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strike="noStrike" cap="none" normalizeH="0" baseline="0" dirty="0" smtClean="0">
                <a:ln>
                  <a:noFill/>
                </a:ln>
                <a:solidFill>
                  <a:srgbClr val="8064A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8064A2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Methodologies</a:t>
            </a:r>
            <a:r>
              <a:rPr kumimoji="0" lang="fa-IR" sz="4000" b="1" i="0" strike="noStrike" cap="none" normalizeH="0" baseline="0" dirty="0" smtClean="0">
                <a:ln>
                  <a:noFill/>
                </a:ln>
                <a:solidFill>
                  <a:srgbClr val="8064A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a-IR" sz="4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7720187" y="304800"/>
            <a:ext cx="10054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تناسب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87232" y="1219200"/>
            <a:ext cx="2268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000" dirty="0" smtClean="0"/>
              <a:t>ریاضیات یونان باستان: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419600" y="1219200"/>
            <a:ext cx="2056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/>
              <a:t>مساحت ها و نسبت ها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7543800" y="1752600"/>
            <a:ext cx="11122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000" dirty="0" smtClean="0"/>
              <a:t>اقلیدس: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248400" y="1752600"/>
            <a:ext cx="12795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/>
              <a:t>هر دو روش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7391400" y="2286000"/>
            <a:ext cx="12412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000" dirty="0" smtClean="0"/>
              <a:t>آپولونیوس: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6324600" y="2286000"/>
            <a:ext cx="1109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 smtClean="0"/>
              <a:t>مساحت ها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H="1">
            <a:off x="5715000" y="2209800"/>
            <a:ext cx="76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y²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7696200" y="2895600"/>
            <a:ext cx="8672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/>
              <a:t>y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px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6629400" y="2895600"/>
            <a:ext cx="801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 </a:t>
            </a:r>
            <a:r>
              <a:rPr lang="ar-SA" sz="2000" dirty="0" smtClean="0"/>
              <a:t>سهمی</a:t>
            </a:r>
            <a:r>
              <a:rPr lang="ar-SA" dirty="0" smtClean="0"/>
              <a:t> </a:t>
            </a:r>
            <a:endParaRPr lang="en-US" dirty="0"/>
          </a:p>
        </p:txBody>
      </p:sp>
      <p:pic>
        <p:nvPicPr>
          <p:cNvPr id="14" name="Picture 13" descr="http://www.mathdb.org/articles/archimedes/Eqn08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19400"/>
            <a:ext cx="1447799" cy="68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743200" y="2971800"/>
            <a:ext cx="1824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:   </a:t>
            </a:r>
            <a:r>
              <a:rPr lang="ar-SA" sz="2000" dirty="0" smtClean="0"/>
              <a:t>هذلولی و بیضی 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7458956" y="3657600"/>
            <a:ext cx="11192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ar-SA" sz="2000" dirty="0" smtClean="0"/>
              <a:t>ارشمیدس</a:t>
            </a:r>
            <a:r>
              <a:rPr lang="fa-IR" sz="2000" dirty="0" smtClean="0"/>
              <a:t>:</a:t>
            </a:r>
            <a:endParaRPr lang="en-US" sz="2000" dirty="0"/>
          </a:p>
        </p:txBody>
      </p:sp>
      <p:pic>
        <p:nvPicPr>
          <p:cNvPr id="17" name="Picture 16" descr="http://www.mathdb.org/articles/archimedes/Eqn087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57600"/>
            <a:ext cx="2057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3505200" y="3733800"/>
            <a:ext cx="673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 smtClean="0"/>
              <a:t>سهمی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391400" y="28956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: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267200" y="37338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3962400" y="228600"/>
            <a:ext cx="49235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sng" strike="noStrike" cap="none" normalizeH="0" baseline="0" dirty="0" smtClean="0">
                <a:ln>
                  <a:noFill/>
                </a:ln>
                <a:solidFill>
                  <a:srgbClr val="8064A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روش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8064A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8064A2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Exhaustion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8064A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fa-IR" sz="2800" b="1" i="0" u="sng" strike="noStrike" cap="none" normalizeH="0" baseline="0" dirty="0" smtClean="0">
                <a:ln>
                  <a:noFill/>
                </a:ln>
                <a:solidFill>
                  <a:srgbClr val="8064A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و اثبات با تناقض 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1295400"/>
            <a:ext cx="4812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 smtClean="0"/>
              <a:t>عبارت دوم فصل 12  کتاب "عناصر" اقلیدس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239000" y="1752600"/>
            <a:ext cx="139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dirty="0" smtClean="0"/>
              <a:t> </a:t>
            </a:r>
            <a:r>
              <a:rPr lang="fa-IR" sz="2400" dirty="0" smtClean="0"/>
              <a:t>ارشمیدس</a:t>
            </a:r>
            <a:r>
              <a:rPr lang="fa-IR" dirty="0" smtClean="0"/>
              <a:t> :</a:t>
            </a:r>
            <a:endParaRPr lang="en-US" dirty="0"/>
          </a:p>
        </p:txBody>
      </p:sp>
      <p:pic>
        <p:nvPicPr>
          <p:cNvPr id="8" name="Picture 7" descr="http://www.mathdb.org/articles/archimedes/image14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590800"/>
            <a:ext cx="365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37338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/>
              <a:t>"در باب کره و استوانه" ،"اندازه گیری دایره" ، "تربیع سهمی"، "در باب شبه مخروط ها و شبه کره ها " و "مارپیچ ها"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7524390" y="152400"/>
            <a:ext cx="12234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sng" strike="noStrike" cap="none" normalizeH="0" baseline="0" dirty="0" smtClean="0">
                <a:ln>
                  <a:noFill/>
                </a:ln>
                <a:solidFill>
                  <a:srgbClr val="8064A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مکا نیک</a:t>
            </a:r>
            <a:endParaRPr kumimoji="0" lang="fa-I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1066800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dirty="0" smtClean="0"/>
              <a:t>مکانیک او را بسوی بسیاری از کشفیات ریاضی اش سوق داد.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839841" y="1752600"/>
            <a:ext cx="756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/>
              <a:t> </a:t>
            </a:r>
            <a:r>
              <a:rPr lang="fa-IR" sz="2400" dirty="0" smtClean="0"/>
              <a:t>مثال: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4458243" y="1752600"/>
            <a:ext cx="3288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 smtClean="0"/>
              <a:t>اولین عبارت "</a:t>
            </a:r>
            <a:r>
              <a:rPr lang="en-US" sz="2400" dirty="0" smtClean="0"/>
              <a:t>The Method</a:t>
            </a:r>
            <a:r>
              <a:rPr lang="fa-IR" sz="2400" dirty="0" smtClean="0"/>
              <a:t>"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4572000" y="2362200"/>
            <a:ext cx="3959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/>
              <a:t>مساحت های محدود شده توسط سهمی </a:t>
            </a:r>
            <a:endParaRPr lang="en-US" sz="2400" dirty="0"/>
          </a:p>
        </p:txBody>
      </p:sp>
      <p:pic>
        <p:nvPicPr>
          <p:cNvPr id="9" name="Picture 8" descr="http://www.mathdb.org/articles/archimedes/image16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845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14600" y="2362200"/>
            <a:ext cx="3733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sng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"در باب کره واستوانه "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"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On the sphere and cylinder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"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s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270504"/>
            <a:ext cx="5181600" cy="2901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95400" y="914400"/>
            <a:ext cx="1453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First Book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3352800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797" y="1676400"/>
            <a:ext cx="88698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dirty="0" smtClean="0"/>
              <a:t>شش</a:t>
            </a:r>
            <a:r>
              <a:rPr lang="fa-IR" sz="2400" dirty="0" smtClean="0"/>
              <a:t> تعریف </a:t>
            </a:r>
            <a:r>
              <a:rPr lang="fa-IR" dirty="0" smtClean="0"/>
              <a:t>و پنج </a:t>
            </a:r>
            <a:r>
              <a:rPr lang="fa-IR" sz="2400" dirty="0" smtClean="0"/>
              <a:t>فرضیه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400" dirty="0" smtClean="0"/>
              <a:t>فرضیه پنجم :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400" dirty="0" smtClean="0">
                <a:solidFill>
                  <a:srgbClr val="FF0000"/>
                </a:solidFill>
              </a:rPr>
              <a:t>اصل مشهور ارشمیدس: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>
                <a:solidFill>
                  <a:schemeClr val="accent1"/>
                </a:solidFill>
              </a:rPr>
              <a:t>" برای هر دو پاره خط با طول </a:t>
            </a:r>
            <a:r>
              <a:rPr lang="en-US" sz="2400" dirty="0">
                <a:solidFill>
                  <a:schemeClr val="accent1"/>
                </a:solidFill>
              </a:rPr>
              <a:t>a</a:t>
            </a:r>
            <a:r>
              <a:rPr lang="fa-IR" sz="2400" dirty="0">
                <a:solidFill>
                  <a:schemeClr val="accent1"/>
                </a:solidFill>
              </a:rPr>
              <a:t> و</a:t>
            </a:r>
            <a:r>
              <a:rPr lang="en-US" sz="2400" dirty="0">
                <a:solidFill>
                  <a:schemeClr val="accent1"/>
                </a:solidFill>
              </a:rPr>
              <a:t>b</a:t>
            </a:r>
            <a:r>
              <a:rPr lang="fa-IR" sz="2400" dirty="0">
                <a:solidFill>
                  <a:schemeClr val="accent1"/>
                </a:solidFill>
              </a:rPr>
              <a:t> اگر</a:t>
            </a:r>
            <a:r>
              <a:rPr lang="en-US" sz="2400" dirty="0">
                <a:solidFill>
                  <a:schemeClr val="accent1"/>
                </a:solidFill>
              </a:rPr>
              <a:t>a &lt; b </a:t>
            </a:r>
            <a:r>
              <a:rPr lang="fa-IR" sz="2400" dirty="0">
                <a:solidFill>
                  <a:schemeClr val="accent1"/>
                </a:solidFill>
              </a:rPr>
              <a:t> ،عدد طبیعی </a:t>
            </a:r>
            <a:r>
              <a:rPr lang="en-US" sz="2400" dirty="0">
                <a:solidFill>
                  <a:schemeClr val="accent1"/>
                </a:solidFill>
              </a:rPr>
              <a:t>n</a:t>
            </a:r>
            <a:r>
              <a:rPr lang="fa-IR" sz="2400" dirty="0">
                <a:solidFill>
                  <a:schemeClr val="accent1"/>
                </a:solidFill>
              </a:rPr>
              <a:t> وجود دارد </a:t>
            </a:r>
            <a:r>
              <a:rPr lang="fa-IR" sz="2400" dirty="0" smtClean="0">
                <a:solidFill>
                  <a:schemeClr val="accent1"/>
                </a:solidFill>
              </a:rPr>
              <a:t>که </a:t>
            </a:r>
            <a:r>
              <a:rPr lang="en-US" sz="2400" dirty="0" err="1" smtClean="0">
                <a:solidFill>
                  <a:schemeClr val="accent1"/>
                </a:solidFill>
              </a:rPr>
              <a:t>na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&gt; </a:t>
            </a:r>
            <a:r>
              <a:rPr lang="en-US" sz="2400" dirty="0" smtClean="0">
                <a:solidFill>
                  <a:schemeClr val="accent1"/>
                </a:solidFill>
              </a:rPr>
              <a:t>b</a:t>
            </a:r>
            <a:r>
              <a:rPr lang="fa-IR" sz="2400" dirty="0" smtClean="0">
                <a:solidFill>
                  <a:schemeClr val="accent1"/>
                </a:solidFill>
              </a:rPr>
              <a:t>"</a:t>
            </a:r>
            <a:endParaRPr lang="en-US" sz="2400" dirty="0">
              <a:solidFill>
                <a:schemeClr val="accent1"/>
              </a:solidFill>
            </a:endParaRPr>
          </a:p>
          <a:p>
            <a:pPr algn="r" rt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nvel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93493"/>
            <a:ext cx="6402417" cy="4264507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1066800"/>
            <a:ext cx="3733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sng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"در باب کره واستوانه "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"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On the sphere and cylinder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"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67200" y="1447800"/>
            <a:ext cx="685800" cy="1588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276600" y="1219200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44  Statements</a:t>
            </a:r>
            <a:endParaRPr kumimoji="0" lang="fa-IR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04800" y="2300645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MAIN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Results </a:t>
            </a:r>
            <a:endParaRPr kumimoji="0" lang="fa-IR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2300645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Result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ONE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: </a:t>
            </a:r>
            <a:endParaRPr kumimoji="0" lang="fa-IR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891103-01-zage%20tafrih-arashmid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667000"/>
            <a:ext cx="2819400" cy="2819400"/>
          </a:xfrm>
          <a:prstGeom prst="rect">
            <a:avLst/>
          </a:prstGeom>
        </p:spPr>
      </p:pic>
      <p:pic>
        <p:nvPicPr>
          <p:cNvPr id="5" name="Picture 4" descr="Arashmidos_p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667000"/>
            <a:ext cx="2133600" cy="2876550"/>
          </a:xfrm>
          <a:prstGeom prst="rect">
            <a:avLst/>
          </a:prstGeom>
        </p:spPr>
      </p:pic>
      <p:pic>
        <p:nvPicPr>
          <p:cNvPr id="6" name="Picture 5" descr="archimed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2667000"/>
            <a:ext cx="2514600" cy="2852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5715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Guess who </a:t>
            </a:r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0" y="57150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……………………………………………………………………………………………………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419761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A</a:t>
            </a:r>
            <a:r>
              <a:rPr lang="en-US" sz="8000" dirty="0" smtClean="0"/>
              <a:t>rchimedes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mathdb.org/articles/archimedes/image015e.gif"/>
          <p:cNvPicPr/>
          <p:nvPr/>
        </p:nvPicPr>
        <p:blipFill>
          <a:blip r:embed="rId2" cstate="print"/>
          <a:srcRect r="55652"/>
          <a:stretch>
            <a:fillRect/>
          </a:stretch>
        </p:blipFill>
        <p:spPr bwMode="auto">
          <a:xfrm>
            <a:off x="152400" y="2816762"/>
            <a:ext cx="388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994263" y="2892962"/>
            <a:ext cx="1981200" cy="20574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www.mathdb.org/articles/archimedes/image015e.gif"/>
          <p:cNvPicPr/>
          <p:nvPr/>
        </p:nvPicPr>
        <p:blipFill>
          <a:blip r:embed="rId2" cstate="print"/>
          <a:srcRect l="44348"/>
          <a:stretch>
            <a:fillRect/>
          </a:stretch>
        </p:blipFill>
        <p:spPr bwMode="auto">
          <a:xfrm>
            <a:off x="4038600" y="2892962"/>
            <a:ext cx="4876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2057400" y="3807362"/>
            <a:ext cx="1905000" cy="457200"/>
          </a:xfrm>
          <a:prstGeom prst="ellipse">
            <a:avLst/>
          </a:prstGeom>
          <a:solidFill>
            <a:srgbClr val="FFFF00">
              <a:alpha val="48000"/>
            </a:srgbClr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29400" y="3731162"/>
            <a:ext cx="1905000" cy="4572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0" y="4724400"/>
            <a:ext cx="1080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4</a:t>
            </a:r>
            <a:r>
              <a:rPr lang="el-GR" sz="4000" dirty="0" smtClean="0"/>
              <a:t>π</a:t>
            </a:r>
            <a:r>
              <a:rPr lang="en-US" sz="4000" dirty="0" smtClean="0"/>
              <a:t>r²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990600" y="4572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  Statement 33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7800" y="3087469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  Statement 33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533400" y="30480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  Statement 34</a:t>
            </a:r>
            <a:endParaRPr lang="en-US" sz="3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62400" y="3429000"/>
            <a:ext cx="990600" cy="1588"/>
          </a:xfrm>
          <a:prstGeom prst="straightConnector1">
            <a:avLst/>
          </a:prstGeom>
          <a:ln w="7620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CAS6Z6U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38" y="2057400"/>
            <a:ext cx="3560583" cy="2667000"/>
          </a:xfrm>
          <a:prstGeom prst="rect">
            <a:avLst/>
          </a:prstGeom>
        </p:spPr>
      </p:pic>
      <p:sp>
        <p:nvSpPr>
          <p:cNvPr id="5" name="Equal 4"/>
          <p:cNvSpPr/>
          <p:nvPr/>
        </p:nvSpPr>
        <p:spPr>
          <a:xfrm>
            <a:off x="3352800" y="3505200"/>
            <a:ext cx="685800" cy="533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29718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4 x</a:t>
            </a:r>
            <a:endParaRPr lang="en-US" sz="7200" dirty="0"/>
          </a:p>
        </p:txBody>
      </p:sp>
      <p:pic>
        <p:nvPicPr>
          <p:cNvPr id="7" name="Picture 6" descr="co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209800"/>
            <a:ext cx="2169622" cy="2209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0600" y="457200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  Statement 34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/>
          <p:nvPr/>
        </p:nvCxnSpPr>
        <p:spPr>
          <a:xfrm rot="10800000" flipV="1">
            <a:off x="7848941" y="6239470"/>
            <a:ext cx="459056" cy="4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3339738" y="1905000"/>
            <a:ext cx="2743200" cy="274320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13612" y="3098074"/>
            <a:ext cx="2743200" cy="6858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4680858" y="1881051"/>
            <a:ext cx="26125" cy="1554480"/>
          </a:xfrm>
          <a:custGeom>
            <a:avLst/>
            <a:gdLst>
              <a:gd name="connsiteX0" fmla="*/ 26125 w 26125"/>
              <a:gd name="connsiteY0" fmla="*/ 0 h 1554480"/>
              <a:gd name="connsiteX1" fmla="*/ 0 w 26125"/>
              <a:gd name="connsiteY1" fmla="*/ 1554480 h 155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125" h="1554480">
                <a:moveTo>
                  <a:pt x="26125" y="0"/>
                </a:moveTo>
                <a:lnTo>
                  <a:pt x="0" y="1554480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3313612" y="1905000"/>
            <a:ext cx="2782388" cy="1881051"/>
          </a:xfrm>
          <a:custGeom>
            <a:avLst/>
            <a:gdLst>
              <a:gd name="connsiteX0" fmla="*/ 0 w 2782388"/>
              <a:gd name="connsiteY0" fmla="*/ 1502228 h 1881051"/>
              <a:gd name="connsiteX1" fmla="*/ 1384663 w 2782388"/>
              <a:gd name="connsiteY1" fmla="*/ 0 h 1881051"/>
              <a:gd name="connsiteX2" fmla="*/ 2782388 w 2782388"/>
              <a:gd name="connsiteY2" fmla="*/ 1489165 h 1881051"/>
              <a:gd name="connsiteX3" fmla="*/ 2612571 w 2782388"/>
              <a:gd name="connsiteY3" fmla="*/ 1685108 h 1881051"/>
              <a:gd name="connsiteX4" fmla="*/ 2246811 w 2782388"/>
              <a:gd name="connsiteY4" fmla="*/ 1815737 h 1881051"/>
              <a:gd name="connsiteX5" fmla="*/ 1763485 w 2782388"/>
              <a:gd name="connsiteY5" fmla="*/ 1881051 h 1881051"/>
              <a:gd name="connsiteX6" fmla="*/ 1345474 w 2782388"/>
              <a:gd name="connsiteY6" fmla="*/ 1881051 h 1881051"/>
              <a:gd name="connsiteX7" fmla="*/ 862148 w 2782388"/>
              <a:gd name="connsiteY7" fmla="*/ 1867988 h 1881051"/>
              <a:gd name="connsiteX8" fmla="*/ 496388 w 2782388"/>
              <a:gd name="connsiteY8" fmla="*/ 1802674 h 1881051"/>
              <a:gd name="connsiteX9" fmla="*/ 209005 w 2782388"/>
              <a:gd name="connsiteY9" fmla="*/ 1711234 h 1881051"/>
              <a:gd name="connsiteX10" fmla="*/ 65314 w 2782388"/>
              <a:gd name="connsiteY10" fmla="*/ 1619794 h 1881051"/>
              <a:gd name="connsiteX11" fmla="*/ 0 w 2782388"/>
              <a:gd name="connsiteY11" fmla="*/ 1502228 h 1881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82388" h="1881051">
                <a:moveTo>
                  <a:pt x="0" y="1502228"/>
                </a:moveTo>
                <a:lnTo>
                  <a:pt x="1384663" y="0"/>
                </a:lnTo>
                <a:lnTo>
                  <a:pt x="2782388" y="1489165"/>
                </a:lnTo>
                <a:lnTo>
                  <a:pt x="2612571" y="1685108"/>
                </a:lnTo>
                <a:lnTo>
                  <a:pt x="2246811" y="1815737"/>
                </a:lnTo>
                <a:lnTo>
                  <a:pt x="1763485" y="1881051"/>
                </a:lnTo>
                <a:lnTo>
                  <a:pt x="1345474" y="1881051"/>
                </a:lnTo>
                <a:lnTo>
                  <a:pt x="862148" y="1867988"/>
                </a:lnTo>
                <a:lnTo>
                  <a:pt x="496388" y="1802674"/>
                </a:lnTo>
                <a:lnTo>
                  <a:pt x="209005" y="1711234"/>
                </a:lnTo>
                <a:lnTo>
                  <a:pt x="65314" y="1619794"/>
                </a:lnTo>
                <a:lnTo>
                  <a:pt x="0" y="1502228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457200"/>
            <a:ext cx="3357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(“The Method”,proposition2:)</a:t>
            </a:r>
            <a:endParaRPr lang="en-US" sz="2000" b="1" dirty="0"/>
          </a:p>
        </p:txBody>
      </p:sp>
      <p:sp>
        <p:nvSpPr>
          <p:cNvPr id="6" name="Oval 5"/>
          <p:cNvSpPr/>
          <p:nvPr/>
        </p:nvSpPr>
        <p:spPr>
          <a:xfrm>
            <a:off x="2971800" y="3124200"/>
            <a:ext cx="3048000" cy="30480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stCxn id="6" idx="0"/>
            <a:endCxn id="6" idx="6"/>
          </p:cNvCxnSpPr>
          <p:nvPr/>
        </p:nvCxnSpPr>
        <p:spPr>
          <a:xfrm rot="16200000" flipH="1">
            <a:off x="4495800" y="3124200"/>
            <a:ext cx="1524000" cy="152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0"/>
            <a:endCxn id="6" idx="2"/>
          </p:cNvCxnSpPr>
          <p:nvPr/>
        </p:nvCxnSpPr>
        <p:spPr>
          <a:xfrm rot="16200000" flipH="1" flipV="1">
            <a:off x="2971800" y="3124200"/>
            <a:ext cx="1524000" cy="152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6" idx="6"/>
            <a:endCxn id="6" idx="2"/>
          </p:cNvCxnSpPr>
          <p:nvPr/>
        </p:nvCxnSpPr>
        <p:spPr>
          <a:xfrm flipH="1">
            <a:off x="2971800" y="46482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6" idx="2"/>
            <a:endCxn id="6" idx="2"/>
          </p:cNvCxnSpPr>
          <p:nvPr/>
        </p:nvCxnSpPr>
        <p:spPr>
          <a:xfrm rot="10800000">
            <a:off x="2971800" y="46482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10800000">
            <a:off x="1066800" y="6172200"/>
            <a:ext cx="67818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6" idx="2"/>
          </p:cNvCxnSpPr>
          <p:nvPr/>
        </p:nvCxnSpPr>
        <p:spPr>
          <a:xfrm rot="10800000" flipV="1">
            <a:off x="1295400" y="4648200"/>
            <a:ext cx="1676400" cy="15240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" idx="6"/>
          </p:cNvCxnSpPr>
          <p:nvPr/>
        </p:nvCxnSpPr>
        <p:spPr>
          <a:xfrm>
            <a:off x="6019800" y="4648200"/>
            <a:ext cx="1600200" cy="15240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343400" y="2667000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4343400" y="6172200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58" name="TextBox 57"/>
          <p:cNvSpPr txBox="1"/>
          <p:nvPr/>
        </p:nvSpPr>
        <p:spPr>
          <a:xfrm>
            <a:off x="2590800" y="434340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6019800" y="4343400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1143000" y="617220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7467600" y="61722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62" name="Oval 61"/>
          <p:cNvSpPr/>
          <p:nvPr/>
        </p:nvSpPr>
        <p:spPr>
          <a:xfrm>
            <a:off x="6781800" y="152400"/>
            <a:ext cx="1600200" cy="1600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stCxn id="62" idx="2"/>
            <a:endCxn id="62" idx="6"/>
          </p:cNvCxnSpPr>
          <p:nvPr/>
        </p:nvCxnSpPr>
        <p:spPr>
          <a:xfrm rot="10800000" flipH="1">
            <a:off x="6781800" y="952500"/>
            <a:ext cx="16002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477000" y="685800"/>
            <a:ext cx="335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66" name="TextBox 65"/>
          <p:cNvSpPr txBox="1"/>
          <p:nvPr/>
        </p:nvSpPr>
        <p:spPr>
          <a:xfrm>
            <a:off x="8382000" y="6858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1295400" y="3048000"/>
            <a:ext cx="63246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61" idx="0"/>
          </p:cNvCxnSpPr>
          <p:nvPr/>
        </p:nvCxnSpPr>
        <p:spPr>
          <a:xfrm rot="16200000" flipV="1">
            <a:off x="6063133" y="4604867"/>
            <a:ext cx="3124200" cy="1046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6200000" flipV="1">
            <a:off x="-261467" y="4604867"/>
            <a:ext cx="3124200" cy="1046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rot="5400000" flipH="1" flipV="1">
            <a:off x="2977640" y="4642360"/>
            <a:ext cx="3043535" cy="7214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3164533" y="1483667"/>
            <a:ext cx="2662535" cy="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572000" y="152400"/>
            <a:ext cx="3738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87" name="Oval 86"/>
          <p:cNvSpPr/>
          <p:nvPr/>
        </p:nvSpPr>
        <p:spPr>
          <a:xfrm>
            <a:off x="4343400" y="4495800"/>
            <a:ext cx="304800" cy="304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572000" y="4724400"/>
            <a:ext cx="37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5" grpId="0"/>
      <p:bldP spid="65" grpId="1"/>
      <p:bldP spid="66" grpId="0"/>
      <p:bldP spid="66" grpId="1"/>
      <p:bldP spid="84" grpId="0"/>
      <p:bldP spid="87" grpId="0" animBg="1"/>
      <p:bldP spid="88" grpId="0"/>
      <p:bldP spid="8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0" y="1647825"/>
            <a:ext cx="6191250" cy="5210175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639634"/>
            <a:ext cx="45582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HA/AK = (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استوانه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 / (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کره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kumimoji="0" lang="fa-IR" sz="2400" b="0" i="0" u="none" strike="noStrike" cap="none" normalizeH="0" baseline="0" dirty="0" smtClean="0" bmk="OLE_LINK4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مخروط</a:t>
            </a:r>
            <a:r>
              <a:rPr kumimoji="0" lang="en-US" sz="2400" b="0" i="0" u="none" strike="noStrike" cap="none" normalizeH="0" baseline="0" dirty="0" smtClean="0" bmk="OLE_LINK4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AEF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89555" y="152400"/>
            <a:ext cx="19992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000" dirty="0" smtClean="0"/>
              <a:t>K</a:t>
            </a:r>
            <a:r>
              <a:rPr lang="fa-IR" sz="2000" dirty="0" smtClean="0"/>
              <a:t> مرکزثقل استوانه</a:t>
            </a:r>
            <a:r>
              <a:rPr lang="en-US" sz="2000" dirty="0" smtClean="0"/>
              <a:t> ; </a:t>
            </a:r>
            <a:r>
              <a:rPr lang="fa-IR" sz="2000" dirty="0" smtClean="0"/>
              <a:t> 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228600" y="1066800"/>
            <a:ext cx="4743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HA=2AK</a:t>
            </a:r>
            <a:r>
              <a:rPr lang="en-US" dirty="0" smtClean="0"/>
              <a:t> </a:t>
            </a:r>
            <a:r>
              <a:rPr lang="en-US" sz="2400" dirty="0" smtClean="0"/>
              <a:t>→ </a:t>
            </a:r>
            <a:r>
              <a:rPr lang="fa-IR" sz="2400" dirty="0" smtClean="0"/>
              <a:t>استوانه</a:t>
            </a:r>
            <a:r>
              <a:rPr lang="en-US" sz="2400" dirty="0" smtClean="0"/>
              <a:t> =2(</a:t>
            </a:r>
            <a:r>
              <a:rPr lang="fa-IR" sz="2400" dirty="0" smtClean="0"/>
              <a:t>کره</a:t>
            </a:r>
            <a:r>
              <a:rPr lang="en-US" sz="2400" dirty="0" smtClean="0"/>
              <a:t>+ </a:t>
            </a:r>
            <a:r>
              <a:rPr lang="fa-IR" sz="2400" dirty="0" smtClean="0"/>
              <a:t>مخروط </a:t>
            </a:r>
            <a:r>
              <a:rPr lang="en-US" sz="2400" dirty="0" smtClean="0"/>
              <a:t>AEF)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676400" y="1524000"/>
            <a:ext cx="2811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rgbClr val="FF0000"/>
                </a:solidFill>
              </a:rPr>
              <a:t>استوانه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= 3(</a:t>
            </a:r>
            <a:r>
              <a:rPr lang="fa-IR" sz="2400" dirty="0" smtClean="0">
                <a:solidFill>
                  <a:srgbClr val="FF0000"/>
                </a:solidFill>
              </a:rPr>
              <a:t>مخروط </a:t>
            </a:r>
            <a:r>
              <a:rPr lang="en-US" sz="2400" dirty="0" smtClean="0">
                <a:solidFill>
                  <a:srgbClr val="FF0000"/>
                </a:solidFill>
              </a:rPr>
              <a:t>AEF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057400"/>
            <a:ext cx="25651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/>
              <a:t>مخروط </a:t>
            </a:r>
            <a:r>
              <a:rPr lang="en-US" sz="2400" dirty="0" smtClean="0"/>
              <a:t>AEF = 2(</a:t>
            </a:r>
            <a:r>
              <a:rPr lang="fa-IR" sz="2400" dirty="0" smtClean="0"/>
              <a:t>کره</a:t>
            </a:r>
            <a:r>
              <a:rPr lang="en-US" sz="2400" dirty="0" smtClean="0"/>
              <a:t>)</a:t>
            </a:r>
            <a:r>
              <a:rPr lang="fa-IR" sz="2400" dirty="0" smtClean="0"/>
              <a:t>.</a:t>
            </a:r>
            <a:endParaRPr lang="en-US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28600" y="2740968"/>
            <a:ext cx="3433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مخروط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AEF = 8(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مخروط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ABD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8600" y="3274368"/>
            <a:ext cx="30909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→ 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کره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= 4(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مخروط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ABD) 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524000"/>
            <a:ext cx="912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/>
              <a:t>:اقلیدس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90600" y="2300645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Result </a:t>
            </a:r>
            <a:r>
              <a:rPr kumimoji="0" lang="en-US" sz="32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two+three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: </a:t>
            </a:r>
            <a:endParaRPr kumimoji="0" lang="fa-IR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mathdb.org/articles/archimedes/image016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143000" y="1600200"/>
            <a:ext cx="754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Curved surface area (shaded) = Area of circle of radius </a:t>
            </a:r>
            <a:r>
              <a:rPr lang="en-US" sz="2400" i="1" dirty="0"/>
              <a:t>r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90600" y="457200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  Statement 42+43</a:t>
            </a:r>
            <a:endParaRPr lang="en-US" sz="3600" dirty="0"/>
          </a:p>
        </p:txBody>
      </p:sp>
      <p:sp>
        <p:nvSpPr>
          <p:cNvPr id="8" name="Freeform 7"/>
          <p:cNvSpPr/>
          <p:nvPr/>
        </p:nvSpPr>
        <p:spPr>
          <a:xfrm>
            <a:off x="1280160" y="2769326"/>
            <a:ext cx="2495006" cy="757645"/>
          </a:xfrm>
          <a:custGeom>
            <a:avLst/>
            <a:gdLst>
              <a:gd name="connsiteX0" fmla="*/ 2455817 w 2495006"/>
              <a:gd name="connsiteY0" fmla="*/ 744583 h 757645"/>
              <a:gd name="connsiteX1" fmla="*/ 0 w 2495006"/>
              <a:gd name="connsiteY1" fmla="*/ 757645 h 757645"/>
              <a:gd name="connsiteX2" fmla="*/ 130629 w 2495006"/>
              <a:gd name="connsiteY2" fmla="*/ 509451 h 757645"/>
              <a:gd name="connsiteX3" fmla="*/ 509451 w 2495006"/>
              <a:gd name="connsiteY3" fmla="*/ 195943 h 757645"/>
              <a:gd name="connsiteX4" fmla="*/ 1005840 w 2495006"/>
              <a:gd name="connsiteY4" fmla="*/ 26125 h 757645"/>
              <a:gd name="connsiteX5" fmla="*/ 1410789 w 2495006"/>
              <a:gd name="connsiteY5" fmla="*/ 0 h 757645"/>
              <a:gd name="connsiteX6" fmla="*/ 1841863 w 2495006"/>
              <a:gd name="connsiteY6" fmla="*/ 143691 h 757645"/>
              <a:gd name="connsiteX7" fmla="*/ 2220686 w 2495006"/>
              <a:gd name="connsiteY7" fmla="*/ 378823 h 757645"/>
              <a:gd name="connsiteX8" fmla="*/ 2495006 w 2495006"/>
              <a:gd name="connsiteY8" fmla="*/ 718457 h 757645"/>
              <a:gd name="connsiteX9" fmla="*/ 2455817 w 2495006"/>
              <a:gd name="connsiteY9" fmla="*/ 744583 h 75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95006" h="757645">
                <a:moveTo>
                  <a:pt x="2455817" y="744583"/>
                </a:moveTo>
                <a:lnTo>
                  <a:pt x="0" y="757645"/>
                </a:lnTo>
                <a:lnTo>
                  <a:pt x="130629" y="509451"/>
                </a:lnTo>
                <a:lnTo>
                  <a:pt x="509451" y="195943"/>
                </a:lnTo>
                <a:lnTo>
                  <a:pt x="1005840" y="26125"/>
                </a:lnTo>
                <a:lnTo>
                  <a:pt x="1410789" y="0"/>
                </a:lnTo>
                <a:lnTo>
                  <a:pt x="1841863" y="143691"/>
                </a:lnTo>
                <a:lnTo>
                  <a:pt x="2220686" y="378823"/>
                </a:lnTo>
                <a:lnTo>
                  <a:pt x="2495006" y="718457"/>
                </a:lnTo>
                <a:lnTo>
                  <a:pt x="2455817" y="744583"/>
                </a:lnTo>
                <a:close/>
              </a:path>
            </a:pathLst>
          </a:custGeom>
          <a:solidFill>
            <a:schemeClr val="accent1"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2514600" y="2819400"/>
            <a:ext cx="1295400" cy="685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26px-Archimedes_sphere_and_cylinder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828800"/>
            <a:ext cx="4057650" cy="43910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3390900" y="3924300"/>
            <a:ext cx="3124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05400" y="3733800"/>
            <a:ext cx="373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1244025"/>
            <a:ext cx="1125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r>
              <a:rPr lang="fa-IR" sz="3200" dirty="0" smtClean="0"/>
              <a:t>2</a:t>
            </a:r>
            <a:r>
              <a:rPr lang="el-GR" sz="3200" dirty="0" smtClean="0"/>
              <a:t>π</a:t>
            </a:r>
            <a:r>
              <a:rPr lang="en-US" sz="3200" dirty="0" smtClean="0"/>
              <a:t>r³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990600" y="457200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0000"/>
                </a:solidFill>
              </a:rPr>
              <a:t>Result of statement34</a:t>
            </a:r>
            <a:endParaRPr lang="en-US" sz="3600" dirty="0"/>
          </a:p>
        </p:txBody>
      </p:sp>
      <p:sp>
        <p:nvSpPr>
          <p:cNvPr id="11" name="Oval 10"/>
          <p:cNvSpPr/>
          <p:nvPr/>
        </p:nvSpPr>
        <p:spPr>
          <a:xfrm>
            <a:off x="1676400" y="5181600"/>
            <a:ext cx="3124200" cy="533400"/>
          </a:xfrm>
          <a:prstGeom prst="ellipse">
            <a:avLst/>
          </a:prstGeom>
          <a:solidFill>
            <a:schemeClr val="accent1">
              <a:alpha val="1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371600" y="1219200"/>
            <a:ext cx="378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Cylinder = 3/2 Sphere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410200" y="3581400"/>
            <a:ext cx="2209800" cy="2286000"/>
          </a:xfrm>
          <a:prstGeom prst="rect">
            <a:avLst/>
          </a:prstGeom>
          <a:solidFill>
            <a:srgbClr val="7030A0">
              <a:alpha val="57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10200" y="3581400"/>
            <a:ext cx="2209800" cy="1295400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 flipH="1">
            <a:off x="304800" y="458688"/>
            <a:ext cx="73152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Proof : ( “The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Method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” , proposition2. part2):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                                 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VY 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استوانه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= 2(VD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استوانه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)=6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مخروط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ABD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=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3/2(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کره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    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 توجه به عبارت 34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362200"/>
            <a:ext cx="3183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lang="fa-IR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اقلیدس</a:t>
            </a:r>
            <a:r>
              <a:rPr lang="fa-IR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: استوانه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VD</a:t>
            </a:r>
            <a:r>
              <a:rPr lang="fa-IR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=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3</a:t>
            </a:r>
            <a:r>
              <a:rPr lang="fa-IR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مخروط 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ABD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410200" y="3581400"/>
            <a:ext cx="2209800" cy="228600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>
            <a:off x="5410200" y="3581400"/>
            <a:ext cx="2209800" cy="1295400"/>
          </a:xfrm>
          <a:prstGeom prst="triangle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29200" y="3352800"/>
            <a:ext cx="330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5029200" y="4648200"/>
            <a:ext cx="330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324600" y="312420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 rot="10800000" flipV="1">
            <a:off x="7620000" y="4572000"/>
            <a:ext cx="330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324600" y="58674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7620000" y="5791200"/>
            <a:ext cx="309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Y</a:t>
            </a:r>
            <a:endParaRPr lang="en-US" sz="2000" dirty="0"/>
          </a:p>
        </p:txBody>
      </p:sp>
      <p:cxnSp>
        <p:nvCxnSpPr>
          <p:cNvPr id="31" name="Elbow Connector 30"/>
          <p:cNvCxnSpPr/>
          <p:nvPr/>
        </p:nvCxnSpPr>
        <p:spPr>
          <a:xfrm flipV="1">
            <a:off x="3657600" y="2362200"/>
            <a:ext cx="381000" cy="228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7" grpId="0" animBg="1"/>
      <p:bldP spid="13" grpId="0" animBg="1"/>
      <p:bldP spid="13" grpId="1" animBg="1"/>
      <p:bldP spid="14" grpId="0" animBg="1"/>
      <p:bldP spid="14" grpId="1" animBg="1"/>
      <p:bldP spid="14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rshmid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524000"/>
            <a:ext cx="3729038" cy="4377566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2831693" y="2270844"/>
            <a:ext cx="3803831" cy="3681465"/>
          </a:xfrm>
          <a:custGeom>
            <a:avLst/>
            <a:gdLst>
              <a:gd name="connsiteX0" fmla="*/ 1204322 w 3803831"/>
              <a:gd name="connsiteY0" fmla="*/ 89179 h 3681465"/>
              <a:gd name="connsiteX1" fmla="*/ 995316 w 3803831"/>
              <a:gd name="connsiteY1" fmla="*/ 10802 h 3681465"/>
              <a:gd name="connsiteX2" fmla="*/ 1047568 w 3803831"/>
              <a:gd name="connsiteY2" fmla="*/ 36927 h 3681465"/>
              <a:gd name="connsiteX3" fmla="*/ 1125945 w 3803831"/>
              <a:gd name="connsiteY3" fmla="*/ 115305 h 3681465"/>
              <a:gd name="connsiteX4" fmla="*/ 1152071 w 3803831"/>
              <a:gd name="connsiteY4" fmla="*/ 154493 h 3681465"/>
              <a:gd name="connsiteX5" fmla="*/ 1073694 w 3803831"/>
              <a:gd name="connsiteY5" fmla="*/ 141430 h 3681465"/>
              <a:gd name="connsiteX6" fmla="*/ 1099819 w 3803831"/>
              <a:gd name="connsiteY6" fmla="*/ 193682 h 3681465"/>
              <a:gd name="connsiteX7" fmla="*/ 1125945 w 3803831"/>
              <a:gd name="connsiteY7" fmla="*/ 232870 h 3681465"/>
              <a:gd name="connsiteX8" fmla="*/ 1060631 w 3803831"/>
              <a:gd name="connsiteY8" fmla="*/ 258996 h 3681465"/>
              <a:gd name="connsiteX9" fmla="*/ 956128 w 3803831"/>
              <a:gd name="connsiteY9" fmla="*/ 232870 h 3681465"/>
              <a:gd name="connsiteX10" fmla="*/ 864688 w 3803831"/>
              <a:gd name="connsiteY10" fmla="*/ 193682 h 3681465"/>
              <a:gd name="connsiteX11" fmla="*/ 903876 w 3803831"/>
              <a:gd name="connsiteY11" fmla="*/ 206745 h 3681465"/>
              <a:gd name="connsiteX12" fmla="*/ 956128 w 3803831"/>
              <a:gd name="connsiteY12" fmla="*/ 219807 h 3681465"/>
              <a:gd name="connsiteX13" fmla="*/ 903876 w 3803831"/>
              <a:gd name="connsiteY13" fmla="*/ 258996 h 3681465"/>
              <a:gd name="connsiteX14" fmla="*/ 747122 w 3803831"/>
              <a:gd name="connsiteY14" fmla="*/ 285122 h 3681465"/>
              <a:gd name="connsiteX15" fmla="*/ 655682 w 3803831"/>
              <a:gd name="connsiteY15" fmla="*/ 389625 h 3681465"/>
              <a:gd name="connsiteX16" fmla="*/ 603431 w 3803831"/>
              <a:gd name="connsiteY16" fmla="*/ 441876 h 3681465"/>
              <a:gd name="connsiteX17" fmla="*/ 551179 w 3803831"/>
              <a:gd name="connsiteY17" fmla="*/ 520253 h 3681465"/>
              <a:gd name="connsiteX18" fmla="*/ 498928 w 3803831"/>
              <a:gd name="connsiteY18" fmla="*/ 572505 h 3681465"/>
              <a:gd name="connsiteX19" fmla="*/ 446676 w 3803831"/>
              <a:gd name="connsiteY19" fmla="*/ 611693 h 3681465"/>
              <a:gd name="connsiteX20" fmla="*/ 381362 w 3803831"/>
              <a:gd name="connsiteY20" fmla="*/ 703133 h 3681465"/>
              <a:gd name="connsiteX21" fmla="*/ 316048 w 3803831"/>
              <a:gd name="connsiteY21" fmla="*/ 781510 h 3681465"/>
              <a:gd name="connsiteX22" fmla="*/ 250734 w 3803831"/>
              <a:gd name="connsiteY22" fmla="*/ 846825 h 3681465"/>
              <a:gd name="connsiteX23" fmla="*/ 172356 w 3803831"/>
              <a:gd name="connsiteY23" fmla="*/ 938265 h 3681465"/>
              <a:gd name="connsiteX24" fmla="*/ 276859 w 3803831"/>
              <a:gd name="connsiteY24" fmla="*/ 899076 h 3681465"/>
              <a:gd name="connsiteX25" fmla="*/ 316048 w 3803831"/>
              <a:gd name="connsiteY25" fmla="*/ 872950 h 3681465"/>
              <a:gd name="connsiteX26" fmla="*/ 368299 w 3803831"/>
              <a:gd name="connsiteY26" fmla="*/ 859887 h 3681465"/>
              <a:gd name="connsiteX27" fmla="*/ 407488 w 3803831"/>
              <a:gd name="connsiteY27" fmla="*/ 846825 h 3681465"/>
              <a:gd name="connsiteX28" fmla="*/ 459739 w 3803831"/>
              <a:gd name="connsiteY28" fmla="*/ 872950 h 3681465"/>
              <a:gd name="connsiteX29" fmla="*/ 407488 w 3803831"/>
              <a:gd name="connsiteY29" fmla="*/ 1016642 h 3681465"/>
              <a:gd name="connsiteX30" fmla="*/ 368299 w 3803831"/>
              <a:gd name="connsiteY30" fmla="*/ 1068893 h 3681465"/>
              <a:gd name="connsiteX31" fmla="*/ 342174 w 3803831"/>
              <a:gd name="connsiteY31" fmla="*/ 1108082 h 3681465"/>
              <a:gd name="connsiteX32" fmla="*/ 368299 w 3803831"/>
              <a:gd name="connsiteY32" fmla="*/ 1199522 h 3681465"/>
              <a:gd name="connsiteX33" fmla="*/ 446676 w 3803831"/>
              <a:gd name="connsiteY33" fmla="*/ 1095019 h 3681465"/>
              <a:gd name="connsiteX34" fmla="*/ 551179 w 3803831"/>
              <a:gd name="connsiteY34" fmla="*/ 1016642 h 3681465"/>
              <a:gd name="connsiteX35" fmla="*/ 564242 w 3803831"/>
              <a:gd name="connsiteY35" fmla="*/ 1055830 h 3681465"/>
              <a:gd name="connsiteX36" fmla="*/ 394425 w 3803831"/>
              <a:gd name="connsiteY36" fmla="*/ 1317087 h 3681465"/>
              <a:gd name="connsiteX37" fmla="*/ 342174 w 3803831"/>
              <a:gd name="connsiteY37" fmla="*/ 1395465 h 3681465"/>
              <a:gd name="connsiteX38" fmla="*/ 498928 w 3803831"/>
              <a:gd name="connsiteY38" fmla="*/ 1591407 h 3681465"/>
              <a:gd name="connsiteX39" fmla="*/ 485865 w 3803831"/>
              <a:gd name="connsiteY39" fmla="*/ 1630596 h 3681465"/>
              <a:gd name="connsiteX40" fmla="*/ 420551 w 3803831"/>
              <a:gd name="connsiteY40" fmla="*/ 1735099 h 3681465"/>
              <a:gd name="connsiteX41" fmla="*/ 394425 w 3803831"/>
              <a:gd name="connsiteY41" fmla="*/ 1774287 h 3681465"/>
              <a:gd name="connsiteX42" fmla="*/ 459739 w 3803831"/>
              <a:gd name="connsiteY42" fmla="*/ 1735099 h 3681465"/>
              <a:gd name="connsiteX43" fmla="*/ 551179 w 3803831"/>
              <a:gd name="connsiteY43" fmla="*/ 1761225 h 3681465"/>
              <a:gd name="connsiteX44" fmla="*/ 485865 w 3803831"/>
              <a:gd name="connsiteY44" fmla="*/ 2087796 h 3681465"/>
              <a:gd name="connsiteX45" fmla="*/ 472802 w 3803831"/>
              <a:gd name="connsiteY45" fmla="*/ 2126985 h 3681465"/>
              <a:gd name="connsiteX46" fmla="*/ 394425 w 3803831"/>
              <a:gd name="connsiteY46" fmla="*/ 2179236 h 3681465"/>
              <a:gd name="connsiteX47" fmla="*/ 276859 w 3803831"/>
              <a:gd name="connsiteY47" fmla="*/ 2270676 h 3681465"/>
              <a:gd name="connsiteX48" fmla="*/ 237671 w 3803831"/>
              <a:gd name="connsiteY48" fmla="*/ 2322927 h 3681465"/>
              <a:gd name="connsiteX49" fmla="*/ 93979 w 3803831"/>
              <a:gd name="connsiteY49" fmla="*/ 2466619 h 3681465"/>
              <a:gd name="connsiteX50" fmla="*/ 15602 w 3803831"/>
              <a:gd name="connsiteY50" fmla="*/ 2531933 h 3681465"/>
              <a:gd name="connsiteX51" fmla="*/ 2539 w 3803831"/>
              <a:gd name="connsiteY51" fmla="*/ 2584185 h 3681465"/>
              <a:gd name="connsiteX52" fmla="*/ 28665 w 3803831"/>
              <a:gd name="connsiteY52" fmla="*/ 2623373 h 3681465"/>
              <a:gd name="connsiteX53" fmla="*/ 172356 w 3803831"/>
              <a:gd name="connsiteY53" fmla="*/ 2714813 h 3681465"/>
              <a:gd name="connsiteX54" fmla="*/ 250734 w 3803831"/>
              <a:gd name="connsiteY54" fmla="*/ 2740939 h 3681465"/>
              <a:gd name="connsiteX55" fmla="*/ 368299 w 3803831"/>
              <a:gd name="connsiteY55" fmla="*/ 2727876 h 3681465"/>
              <a:gd name="connsiteX56" fmla="*/ 511991 w 3803831"/>
              <a:gd name="connsiteY56" fmla="*/ 2623373 h 3681465"/>
              <a:gd name="connsiteX57" fmla="*/ 590368 w 3803831"/>
              <a:gd name="connsiteY57" fmla="*/ 2571122 h 3681465"/>
              <a:gd name="connsiteX58" fmla="*/ 707934 w 3803831"/>
              <a:gd name="connsiteY58" fmla="*/ 2466619 h 3681465"/>
              <a:gd name="connsiteX59" fmla="*/ 760185 w 3803831"/>
              <a:gd name="connsiteY59" fmla="*/ 2453556 h 3681465"/>
              <a:gd name="connsiteX60" fmla="*/ 799374 w 3803831"/>
              <a:gd name="connsiteY60" fmla="*/ 2479682 h 3681465"/>
              <a:gd name="connsiteX61" fmla="*/ 838562 w 3803831"/>
              <a:gd name="connsiteY61" fmla="*/ 2571122 h 3681465"/>
              <a:gd name="connsiteX62" fmla="*/ 864688 w 3803831"/>
              <a:gd name="connsiteY62" fmla="*/ 2623373 h 3681465"/>
              <a:gd name="connsiteX63" fmla="*/ 877751 w 3803831"/>
              <a:gd name="connsiteY63" fmla="*/ 2662562 h 3681465"/>
              <a:gd name="connsiteX64" fmla="*/ 943065 w 3803831"/>
              <a:gd name="connsiteY64" fmla="*/ 2740939 h 3681465"/>
              <a:gd name="connsiteX65" fmla="*/ 1008379 w 3803831"/>
              <a:gd name="connsiteY65" fmla="*/ 2754002 h 3681465"/>
              <a:gd name="connsiteX66" fmla="*/ 1021442 w 3803831"/>
              <a:gd name="connsiteY66" fmla="*/ 2832379 h 3681465"/>
              <a:gd name="connsiteX67" fmla="*/ 1060631 w 3803831"/>
              <a:gd name="connsiteY67" fmla="*/ 3067510 h 3681465"/>
              <a:gd name="connsiteX68" fmla="*/ 1139008 w 3803831"/>
              <a:gd name="connsiteY68" fmla="*/ 3315705 h 3681465"/>
              <a:gd name="connsiteX69" fmla="*/ 1191259 w 3803831"/>
              <a:gd name="connsiteY69" fmla="*/ 3485522 h 3681465"/>
              <a:gd name="connsiteX70" fmla="*/ 1112882 w 3803831"/>
              <a:gd name="connsiteY70" fmla="*/ 3668402 h 3681465"/>
              <a:gd name="connsiteX71" fmla="*/ 1073694 w 3803831"/>
              <a:gd name="connsiteY71" fmla="*/ 3681465 h 3681465"/>
              <a:gd name="connsiteX72" fmla="*/ 1047568 w 3803831"/>
              <a:gd name="connsiteY72" fmla="*/ 3642276 h 3681465"/>
              <a:gd name="connsiteX73" fmla="*/ 1086756 w 3803831"/>
              <a:gd name="connsiteY73" fmla="*/ 3616150 h 3681465"/>
              <a:gd name="connsiteX74" fmla="*/ 1152071 w 3803831"/>
              <a:gd name="connsiteY74" fmla="*/ 3550836 h 3681465"/>
              <a:gd name="connsiteX75" fmla="*/ 1243511 w 3803831"/>
              <a:gd name="connsiteY75" fmla="*/ 3511647 h 3681465"/>
              <a:gd name="connsiteX76" fmla="*/ 1321888 w 3803831"/>
              <a:gd name="connsiteY76" fmla="*/ 3472459 h 3681465"/>
              <a:gd name="connsiteX77" fmla="*/ 1387202 w 3803831"/>
              <a:gd name="connsiteY77" fmla="*/ 3446333 h 3681465"/>
              <a:gd name="connsiteX78" fmla="*/ 1465579 w 3803831"/>
              <a:gd name="connsiteY78" fmla="*/ 3407145 h 3681465"/>
              <a:gd name="connsiteX79" fmla="*/ 1557019 w 3803831"/>
              <a:gd name="connsiteY79" fmla="*/ 3367956 h 3681465"/>
              <a:gd name="connsiteX80" fmla="*/ 1687648 w 3803831"/>
              <a:gd name="connsiteY80" fmla="*/ 3276516 h 3681465"/>
              <a:gd name="connsiteX81" fmla="*/ 1739899 w 3803831"/>
              <a:gd name="connsiteY81" fmla="*/ 3250390 h 3681465"/>
              <a:gd name="connsiteX82" fmla="*/ 1883591 w 3803831"/>
              <a:gd name="connsiteY82" fmla="*/ 3263453 h 3681465"/>
              <a:gd name="connsiteX83" fmla="*/ 1922779 w 3803831"/>
              <a:gd name="connsiteY83" fmla="*/ 3289579 h 3681465"/>
              <a:gd name="connsiteX84" fmla="*/ 1988094 w 3803831"/>
              <a:gd name="connsiteY84" fmla="*/ 3341830 h 3681465"/>
              <a:gd name="connsiteX85" fmla="*/ 2014219 w 3803831"/>
              <a:gd name="connsiteY85" fmla="*/ 3381019 h 3681465"/>
              <a:gd name="connsiteX86" fmla="*/ 2079534 w 3803831"/>
              <a:gd name="connsiteY86" fmla="*/ 3420207 h 3681465"/>
              <a:gd name="connsiteX87" fmla="*/ 2210162 w 3803831"/>
              <a:gd name="connsiteY87" fmla="*/ 3407145 h 3681465"/>
              <a:gd name="connsiteX88" fmla="*/ 2288539 w 3803831"/>
              <a:gd name="connsiteY88" fmla="*/ 3289579 h 3681465"/>
              <a:gd name="connsiteX89" fmla="*/ 2340791 w 3803831"/>
              <a:gd name="connsiteY89" fmla="*/ 3211202 h 3681465"/>
              <a:gd name="connsiteX90" fmla="*/ 2393042 w 3803831"/>
              <a:gd name="connsiteY90" fmla="*/ 3172013 h 3681465"/>
              <a:gd name="connsiteX91" fmla="*/ 2432231 w 3803831"/>
              <a:gd name="connsiteY91" fmla="*/ 3158950 h 3681465"/>
              <a:gd name="connsiteX92" fmla="*/ 2510608 w 3803831"/>
              <a:gd name="connsiteY92" fmla="*/ 3119762 h 3681465"/>
              <a:gd name="connsiteX93" fmla="*/ 2615111 w 3803831"/>
              <a:gd name="connsiteY93" fmla="*/ 3093636 h 3681465"/>
              <a:gd name="connsiteX94" fmla="*/ 2863305 w 3803831"/>
              <a:gd name="connsiteY94" fmla="*/ 3106699 h 3681465"/>
              <a:gd name="connsiteX95" fmla="*/ 3255191 w 3803831"/>
              <a:gd name="connsiteY95" fmla="*/ 3080573 h 3681465"/>
              <a:gd name="connsiteX96" fmla="*/ 3438071 w 3803831"/>
              <a:gd name="connsiteY96" fmla="*/ 3041385 h 3681465"/>
              <a:gd name="connsiteX97" fmla="*/ 3803831 w 3803831"/>
              <a:gd name="connsiteY97" fmla="*/ 3015259 h 3681465"/>
              <a:gd name="connsiteX98" fmla="*/ 3660139 w 3803831"/>
              <a:gd name="connsiteY98" fmla="*/ 3002196 h 3681465"/>
              <a:gd name="connsiteX99" fmla="*/ 3607888 w 3803831"/>
              <a:gd name="connsiteY99" fmla="*/ 2989133 h 3681465"/>
              <a:gd name="connsiteX100" fmla="*/ 3529511 w 3803831"/>
              <a:gd name="connsiteY100" fmla="*/ 2976070 h 3681465"/>
              <a:gd name="connsiteX101" fmla="*/ 3477259 w 3803831"/>
              <a:gd name="connsiteY101" fmla="*/ 2963007 h 3681465"/>
              <a:gd name="connsiteX102" fmla="*/ 3255191 w 3803831"/>
              <a:gd name="connsiteY102" fmla="*/ 2949945 h 3681465"/>
              <a:gd name="connsiteX103" fmla="*/ 3085374 w 3803831"/>
              <a:gd name="connsiteY103" fmla="*/ 2910756 h 3681465"/>
              <a:gd name="connsiteX104" fmla="*/ 2954745 w 3803831"/>
              <a:gd name="connsiteY104" fmla="*/ 2884630 h 3681465"/>
              <a:gd name="connsiteX105" fmla="*/ 2915556 w 3803831"/>
              <a:gd name="connsiteY105" fmla="*/ 2871567 h 3681465"/>
              <a:gd name="connsiteX106" fmla="*/ 2876368 w 3803831"/>
              <a:gd name="connsiteY106" fmla="*/ 2845442 h 3681465"/>
              <a:gd name="connsiteX107" fmla="*/ 2889431 w 3803831"/>
              <a:gd name="connsiteY107" fmla="*/ 2806253 h 3681465"/>
              <a:gd name="connsiteX108" fmla="*/ 3020059 w 3803831"/>
              <a:gd name="connsiteY108" fmla="*/ 2740939 h 3681465"/>
              <a:gd name="connsiteX109" fmla="*/ 3176814 w 3803831"/>
              <a:gd name="connsiteY109" fmla="*/ 2649499 h 3681465"/>
              <a:gd name="connsiteX110" fmla="*/ 3229065 w 3803831"/>
              <a:gd name="connsiteY110" fmla="*/ 2636436 h 3681465"/>
              <a:gd name="connsiteX111" fmla="*/ 3111499 w 3803831"/>
              <a:gd name="connsiteY111" fmla="*/ 2597247 h 3681465"/>
              <a:gd name="connsiteX112" fmla="*/ 3046185 w 3803831"/>
              <a:gd name="connsiteY112" fmla="*/ 2584185 h 3681465"/>
              <a:gd name="connsiteX113" fmla="*/ 2967808 w 3803831"/>
              <a:gd name="connsiteY113" fmla="*/ 2558059 h 3681465"/>
              <a:gd name="connsiteX114" fmla="*/ 2915556 w 3803831"/>
              <a:gd name="connsiteY114" fmla="*/ 2544996 h 3681465"/>
              <a:gd name="connsiteX115" fmla="*/ 2876368 w 3803831"/>
              <a:gd name="connsiteY115" fmla="*/ 2466619 h 3681465"/>
              <a:gd name="connsiteX116" fmla="*/ 2915556 w 3803831"/>
              <a:gd name="connsiteY116" fmla="*/ 2388242 h 3681465"/>
              <a:gd name="connsiteX117" fmla="*/ 3033122 w 3803831"/>
              <a:gd name="connsiteY117" fmla="*/ 2244550 h 3681465"/>
              <a:gd name="connsiteX118" fmla="*/ 3189876 w 3803831"/>
              <a:gd name="connsiteY118" fmla="*/ 2048607 h 3681465"/>
              <a:gd name="connsiteX119" fmla="*/ 3229065 w 3803831"/>
              <a:gd name="connsiteY119" fmla="*/ 1931042 h 3681465"/>
              <a:gd name="connsiteX120" fmla="*/ 3268254 w 3803831"/>
              <a:gd name="connsiteY120" fmla="*/ 1852665 h 3681465"/>
              <a:gd name="connsiteX121" fmla="*/ 3268254 w 3803831"/>
              <a:gd name="connsiteY121" fmla="*/ 1708973 h 3681465"/>
              <a:gd name="connsiteX122" fmla="*/ 3202939 w 3803831"/>
              <a:gd name="connsiteY122" fmla="*/ 1695910 h 3681465"/>
              <a:gd name="connsiteX123" fmla="*/ 2993934 w 3803831"/>
              <a:gd name="connsiteY123" fmla="*/ 1682847 h 3681465"/>
              <a:gd name="connsiteX124" fmla="*/ 2889431 w 3803831"/>
              <a:gd name="connsiteY124" fmla="*/ 1669785 h 3681465"/>
              <a:gd name="connsiteX125" fmla="*/ 3072311 w 3803831"/>
              <a:gd name="connsiteY125" fmla="*/ 1630596 h 3681465"/>
              <a:gd name="connsiteX126" fmla="*/ 3033122 w 3803831"/>
              <a:gd name="connsiteY126" fmla="*/ 1617533 h 3681465"/>
              <a:gd name="connsiteX127" fmla="*/ 2915556 w 3803831"/>
              <a:gd name="connsiteY127" fmla="*/ 1526093 h 3681465"/>
              <a:gd name="connsiteX128" fmla="*/ 2863305 w 3803831"/>
              <a:gd name="connsiteY128" fmla="*/ 1539156 h 3681465"/>
              <a:gd name="connsiteX129" fmla="*/ 2758802 w 3803831"/>
              <a:gd name="connsiteY129" fmla="*/ 1656722 h 3681465"/>
              <a:gd name="connsiteX130" fmla="*/ 2641236 w 3803831"/>
              <a:gd name="connsiteY130" fmla="*/ 1748162 h 3681465"/>
              <a:gd name="connsiteX131" fmla="*/ 2602048 w 3803831"/>
              <a:gd name="connsiteY131" fmla="*/ 1761225 h 3681465"/>
              <a:gd name="connsiteX132" fmla="*/ 2588985 w 3803831"/>
              <a:gd name="connsiteY132" fmla="*/ 1695910 h 3681465"/>
              <a:gd name="connsiteX133" fmla="*/ 2758802 w 3803831"/>
              <a:gd name="connsiteY133" fmla="*/ 1539156 h 3681465"/>
              <a:gd name="connsiteX134" fmla="*/ 2837179 w 3803831"/>
              <a:gd name="connsiteY134" fmla="*/ 1499967 h 3681465"/>
              <a:gd name="connsiteX135" fmla="*/ 2928619 w 3803831"/>
              <a:gd name="connsiteY135" fmla="*/ 1447716 h 3681465"/>
              <a:gd name="connsiteX136" fmla="*/ 2941682 w 3803831"/>
              <a:gd name="connsiteY136" fmla="*/ 1408527 h 3681465"/>
              <a:gd name="connsiteX137" fmla="*/ 2915556 w 3803831"/>
              <a:gd name="connsiteY137" fmla="*/ 1225647 h 3681465"/>
              <a:gd name="connsiteX138" fmla="*/ 2797991 w 3803831"/>
              <a:gd name="connsiteY138" fmla="*/ 1095019 h 3681465"/>
              <a:gd name="connsiteX139" fmla="*/ 2771865 w 3803831"/>
              <a:gd name="connsiteY139" fmla="*/ 1055830 h 3681465"/>
              <a:gd name="connsiteX140" fmla="*/ 2732676 w 3803831"/>
              <a:gd name="connsiteY140" fmla="*/ 1016642 h 3681465"/>
              <a:gd name="connsiteX141" fmla="*/ 2706551 w 3803831"/>
              <a:gd name="connsiteY141" fmla="*/ 951327 h 3681465"/>
              <a:gd name="connsiteX142" fmla="*/ 2667362 w 3803831"/>
              <a:gd name="connsiteY142" fmla="*/ 833762 h 3681465"/>
              <a:gd name="connsiteX143" fmla="*/ 2641236 w 3803831"/>
              <a:gd name="connsiteY143" fmla="*/ 768447 h 3681465"/>
              <a:gd name="connsiteX144" fmla="*/ 2628174 w 3803831"/>
              <a:gd name="connsiteY144" fmla="*/ 677007 h 3681465"/>
              <a:gd name="connsiteX145" fmla="*/ 2719614 w 3803831"/>
              <a:gd name="connsiteY145" fmla="*/ 637819 h 3681465"/>
              <a:gd name="connsiteX146" fmla="*/ 2667362 w 3803831"/>
              <a:gd name="connsiteY146" fmla="*/ 624756 h 3681465"/>
              <a:gd name="connsiteX147" fmla="*/ 2602048 w 3803831"/>
              <a:gd name="connsiteY147" fmla="*/ 572505 h 3681465"/>
              <a:gd name="connsiteX148" fmla="*/ 2575922 w 3803831"/>
              <a:gd name="connsiteY148" fmla="*/ 520253 h 3681465"/>
              <a:gd name="connsiteX149" fmla="*/ 2536734 w 3803831"/>
              <a:gd name="connsiteY149" fmla="*/ 454939 h 3681465"/>
              <a:gd name="connsiteX150" fmla="*/ 2510608 w 3803831"/>
              <a:gd name="connsiteY150" fmla="*/ 402687 h 3681465"/>
              <a:gd name="connsiteX151" fmla="*/ 2471419 w 3803831"/>
              <a:gd name="connsiteY151" fmla="*/ 350436 h 3681465"/>
              <a:gd name="connsiteX152" fmla="*/ 2393042 w 3803831"/>
              <a:gd name="connsiteY152" fmla="*/ 206745 h 3681465"/>
              <a:gd name="connsiteX153" fmla="*/ 2236288 w 3803831"/>
              <a:gd name="connsiteY153" fmla="*/ 180619 h 3681465"/>
              <a:gd name="connsiteX154" fmla="*/ 2314665 w 3803831"/>
              <a:gd name="connsiteY154" fmla="*/ 232870 h 3681465"/>
              <a:gd name="connsiteX155" fmla="*/ 2327728 w 3803831"/>
              <a:gd name="connsiteY155" fmla="*/ 285122 h 3681465"/>
              <a:gd name="connsiteX156" fmla="*/ 2353854 w 3803831"/>
              <a:gd name="connsiteY156" fmla="*/ 324310 h 3681465"/>
              <a:gd name="connsiteX157" fmla="*/ 2379979 w 3803831"/>
              <a:gd name="connsiteY157" fmla="*/ 415750 h 3681465"/>
              <a:gd name="connsiteX158" fmla="*/ 2340791 w 3803831"/>
              <a:gd name="connsiteY158" fmla="*/ 533316 h 3681465"/>
              <a:gd name="connsiteX159" fmla="*/ 2327728 w 3803831"/>
              <a:gd name="connsiteY159" fmla="*/ 585567 h 3681465"/>
              <a:gd name="connsiteX160" fmla="*/ 2340791 w 3803831"/>
              <a:gd name="connsiteY160" fmla="*/ 677007 h 3681465"/>
              <a:gd name="connsiteX161" fmla="*/ 2406105 w 3803831"/>
              <a:gd name="connsiteY161" fmla="*/ 807636 h 3681465"/>
              <a:gd name="connsiteX162" fmla="*/ 2432231 w 3803831"/>
              <a:gd name="connsiteY162" fmla="*/ 872950 h 3681465"/>
              <a:gd name="connsiteX163" fmla="*/ 2445294 w 3803831"/>
              <a:gd name="connsiteY163" fmla="*/ 938265 h 3681465"/>
              <a:gd name="connsiteX164" fmla="*/ 2458356 w 3803831"/>
              <a:gd name="connsiteY164" fmla="*/ 990516 h 3681465"/>
              <a:gd name="connsiteX165" fmla="*/ 2432231 w 3803831"/>
              <a:gd name="connsiteY165" fmla="*/ 1055830 h 3681465"/>
              <a:gd name="connsiteX166" fmla="*/ 2105659 w 3803831"/>
              <a:gd name="connsiteY166" fmla="*/ 1068893 h 3681465"/>
              <a:gd name="connsiteX167" fmla="*/ 1961968 w 3803831"/>
              <a:gd name="connsiteY167" fmla="*/ 1108082 h 3681465"/>
              <a:gd name="connsiteX168" fmla="*/ 1870528 w 3803831"/>
              <a:gd name="connsiteY168" fmla="*/ 1160333 h 3681465"/>
              <a:gd name="connsiteX169" fmla="*/ 1831339 w 3803831"/>
              <a:gd name="connsiteY169" fmla="*/ 1173396 h 3681465"/>
              <a:gd name="connsiteX170" fmla="*/ 1792151 w 3803831"/>
              <a:gd name="connsiteY170" fmla="*/ 1160333 h 3681465"/>
              <a:gd name="connsiteX171" fmla="*/ 1726836 w 3803831"/>
              <a:gd name="connsiteY171" fmla="*/ 1173396 h 3681465"/>
              <a:gd name="connsiteX172" fmla="*/ 1557019 w 3803831"/>
              <a:gd name="connsiteY172" fmla="*/ 1121145 h 3681465"/>
              <a:gd name="connsiteX173" fmla="*/ 1543956 w 3803831"/>
              <a:gd name="connsiteY173" fmla="*/ 1068893 h 3681465"/>
              <a:gd name="connsiteX174" fmla="*/ 1217385 w 3803831"/>
              <a:gd name="connsiteY174" fmla="*/ 912139 h 3681465"/>
              <a:gd name="connsiteX175" fmla="*/ 1086756 w 3803831"/>
              <a:gd name="connsiteY175" fmla="*/ 859887 h 3681465"/>
              <a:gd name="connsiteX176" fmla="*/ 1008379 w 3803831"/>
              <a:gd name="connsiteY176" fmla="*/ 768447 h 3681465"/>
              <a:gd name="connsiteX177" fmla="*/ 1021442 w 3803831"/>
              <a:gd name="connsiteY177" fmla="*/ 663945 h 3681465"/>
              <a:gd name="connsiteX178" fmla="*/ 1034505 w 3803831"/>
              <a:gd name="connsiteY178" fmla="*/ 585567 h 3681465"/>
              <a:gd name="connsiteX179" fmla="*/ 1047568 w 3803831"/>
              <a:gd name="connsiteY179" fmla="*/ 415750 h 3681465"/>
              <a:gd name="connsiteX180" fmla="*/ 1060631 w 3803831"/>
              <a:gd name="connsiteY180" fmla="*/ 337373 h 3681465"/>
              <a:gd name="connsiteX181" fmla="*/ 1112882 w 3803831"/>
              <a:gd name="connsiteY181" fmla="*/ 285122 h 3681465"/>
              <a:gd name="connsiteX182" fmla="*/ 1152071 w 3803831"/>
              <a:gd name="connsiteY182" fmla="*/ 258996 h 3681465"/>
              <a:gd name="connsiteX183" fmla="*/ 1152071 w 3803831"/>
              <a:gd name="connsiteY183" fmla="*/ 102242 h 368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3803831" h="3681465">
                <a:moveTo>
                  <a:pt x="1204322" y="89179"/>
                </a:moveTo>
                <a:cubicBezTo>
                  <a:pt x="1042904" y="56895"/>
                  <a:pt x="1110641" y="87684"/>
                  <a:pt x="995316" y="10802"/>
                </a:cubicBezTo>
                <a:cubicBezTo>
                  <a:pt x="979113" y="0"/>
                  <a:pt x="1030151" y="28219"/>
                  <a:pt x="1047568" y="36927"/>
                </a:cubicBezTo>
                <a:cubicBezTo>
                  <a:pt x="1175626" y="207675"/>
                  <a:pt x="1011348" y="710"/>
                  <a:pt x="1125945" y="115305"/>
                </a:cubicBezTo>
                <a:cubicBezTo>
                  <a:pt x="1137046" y="126406"/>
                  <a:pt x="1166113" y="147472"/>
                  <a:pt x="1152071" y="154493"/>
                </a:cubicBezTo>
                <a:cubicBezTo>
                  <a:pt x="1128381" y="166338"/>
                  <a:pt x="1099820" y="145784"/>
                  <a:pt x="1073694" y="141430"/>
                </a:cubicBezTo>
                <a:cubicBezTo>
                  <a:pt x="1082402" y="158847"/>
                  <a:pt x="1090158" y="176775"/>
                  <a:pt x="1099819" y="193682"/>
                </a:cubicBezTo>
                <a:cubicBezTo>
                  <a:pt x="1107608" y="207313"/>
                  <a:pt x="1134022" y="219408"/>
                  <a:pt x="1125945" y="232870"/>
                </a:cubicBezTo>
                <a:cubicBezTo>
                  <a:pt x="1113881" y="252977"/>
                  <a:pt x="1082402" y="250287"/>
                  <a:pt x="1060631" y="258996"/>
                </a:cubicBezTo>
                <a:cubicBezTo>
                  <a:pt x="1025797" y="250287"/>
                  <a:pt x="986004" y="252787"/>
                  <a:pt x="956128" y="232870"/>
                </a:cubicBezTo>
                <a:cubicBezTo>
                  <a:pt x="924132" y="211540"/>
                  <a:pt x="906863" y="193682"/>
                  <a:pt x="864688" y="193682"/>
                </a:cubicBezTo>
                <a:cubicBezTo>
                  <a:pt x="850919" y="193682"/>
                  <a:pt x="890636" y="202962"/>
                  <a:pt x="903876" y="206745"/>
                </a:cubicBezTo>
                <a:cubicBezTo>
                  <a:pt x="921139" y="211677"/>
                  <a:pt x="938711" y="215453"/>
                  <a:pt x="956128" y="219807"/>
                </a:cubicBezTo>
                <a:cubicBezTo>
                  <a:pt x="938711" y="232870"/>
                  <a:pt x="923349" y="249259"/>
                  <a:pt x="903876" y="258996"/>
                </a:cubicBezTo>
                <a:cubicBezTo>
                  <a:pt x="875106" y="273381"/>
                  <a:pt x="756929" y="283896"/>
                  <a:pt x="747122" y="285122"/>
                </a:cubicBezTo>
                <a:cubicBezTo>
                  <a:pt x="599724" y="334253"/>
                  <a:pt x="715488" y="270011"/>
                  <a:pt x="655682" y="389625"/>
                </a:cubicBezTo>
                <a:cubicBezTo>
                  <a:pt x="644667" y="411656"/>
                  <a:pt x="618818" y="422642"/>
                  <a:pt x="603431" y="441876"/>
                </a:cubicBezTo>
                <a:cubicBezTo>
                  <a:pt x="583816" y="466395"/>
                  <a:pt x="573381" y="498050"/>
                  <a:pt x="551179" y="520253"/>
                </a:cubicBezTo>
                <a:cubicBezTo>
                  <a:pt x="533762" y="537670"/>
                  <a:pt x="517465" y="556285"/>
                  <a:pt x="498928" y="572505"/>
                </a:cubicBezTo>
                <a:cubicBezTo>
                  <a:pt x="482543" y="586842"/>
                  <a:pt x="461240" y="595510"/>
                  <a:pt x="446676" y="611693"/>
                </a:cubicBezTo>
                <a:cubicBezTo>
                  <a:pt x="421619" y="639534"/>
                  <a:pt x="404200" y="673444"/>
                  <a:pt x="381362" y="703133"/>
                </a:cubicBezTo>
                <a:cubicBezTo>
                  <a:pt x="360627" y="730089"/>
                  <a:pt x="338924" y="756346"/>
                  <a:pt x="316048" y="781510"/>
                </a:cubicBezTo>
                <a:cubicBezTo>
                  <a:pt x="295337" y="804293"/>
                  <a:pt x="269968" y="822782"/>
                  <a:pt x="250734" y="846825"/>
                </a:cubicBezTo>
                <a:cubicBezTo>
                  <a:pt x="169708" y="948108"/>
                  <a:pt x="253546" y="884139"/>
                  <a:pt x="172356" y="938265"/>
                </a:cubicBezTo>
                <a:cubicBezTo>
                  <a:pt x="145666" y="1045032"/>
                  <a:pt x="149514" y="983973"/>
                  <a:pt x="276859" y="899076"/>
                </a:cubicBezTo>
                <a:cubicBezTo>
                  <a:pt x="289922" y="890367"/>
                  <a:pt x="301618" y="879135"/>
                  <a:pt x="316048" y="872950"/>
                </a:cubicBezTo>
                <a:cubicBezTo>
                  <a:pt x="332549" y="865878"/>
                  <a:pt x="351037" y="864819"/>
                  <a:pt x="368299" y="859887"/>
                </a:cubicBezTo>
                <a:cubicBezTo>
                  <a:pt x="381539" y="856104"/>
                  <a:pt x="394425" y="851179"/>
                  <a:pt x="407488" y="846825"/>
                </a:cubicBezTo>
                <a:cubicBezTo>
                  <a:pt x="424905" y="855533"/>
                  <a:pt x="455920" y="853855"/>
                  <a:pt x="459739" y="872950"/>
                </a:cubicBezTo>
                <a:cubicBezTo>
                  <a:pt x="470254" y="925526"/>
                  <a:pt x="435846" y="976942"/>
                  <a:pt x="407488" y="1016642"/>
                </a:cubicBezTo>
                <a:cubicBezTo>
                  <a:pt x="394834" y="1034358"/>
                  <a:pt x="380953" y="1051177"/>
                  <a:pt x="368299" y="1068893"/>
                </a:cubicBezTo>
                <a:cubicBezTo>
                  <a:pt x="359174" y="1081668"/>
                  <a:pt x="350882" y="1095019"/>
                  <a:pt x="342174" y="1108082"/>
                </a:cubicBezTo>
                <a:cubicBezTo>
                  <a:pt x="350882" y="1138562"/>
                  <a:pt x="336844" y="1203454"/>
                  <a:pt x="368299" y="1199522"/>
                </a:cubicBezTo>
                <a:cubicBezTo>
                  <a:pt x="411506" y="1194121"/>
                  <a:pt x="412675" y="1122220"/>
                  <a:pt x="446676" y="1095019"/>
                </a:cubicBezTo>
                <a:cubicBezTo>
                  <a:pt x="524250" y="1032960"/>
                  <a:pt x="488792" y="1058233"/>
                  <a:pt x="551179" y="1016642"/>
                </a:cubicBezTo>
                <a:cubicBezTo>
                  <a:pt x="555533" y="1029705"/>
                  <a:pt x="568291" y="1042670"/>
                  <a:pt x="564242" y="1055830"/>
                </a:cubicBezTo>
                <a:cubicBezTo>
                  <a:pt x="521627" y="1194328"/>
                  <a:pt x="474776" y="1196559"/>
                  <a:pt x="394425" y="1317087"/>
                </a:cubicBezTo>
                <a:lnTo>
                  <a:pt x="342174" y="1395465"/>
                </a:lnTo>
                <a:cubicBezTo>
                  <a:pt x="388676" y="1720987"/>
                  <a:pt x="296943" y="1501637"/>
                  <a:pt x="498928" y="1591407"/>
                </a:cubicBezTo>
                <a:cubicBezTo>
                  <a:pt x="511511" y="1596999"/>
                  <a:pt x="491289" y="1617940"/>
                  <a:pt x="485865" y="1630596"/>
                </a:cubicBezTo>
                <a:cubicBezTo>
                  <a:pt x="459563" y="1691968"/>
                  <a:pt x="460734" y="1678843"/>
                  <a:pt x="420551" y="1735099"/>
                </a:cubicBezTo>
                <a:cubicBezTo>
                  <a:pt x="411426" y="1747874"/>
                  <a:pt x="378726" y="1774287"/>
                  <a:pt x="394425" y="1774287"/>
                </a:cubicBezTo>
                <a:cubicBezTo>
                  <a:pt x="419814" y="1774287"/>
                  <a:pt x="437968" y="1748162"/>
                  <a:pt x="459739" y="1735099"/>
                </a:cubicBezTo>
                <a:cubicBezTo>
                  <a:pt x="490219" y="1743808"/>
                  <a:pt x="544445" y="1730249"/>
                  <a:pt x="551179" y="1761225"/>
                </a:cubicBezTo>
                <a:cubicBezTo>
                  <a:pt x="594732" y="1961565"/>
                  <a:pt x="563163" y="1984735"/>
                  <a:pt x="485865" y="2087796"/>
                </a:cubicBezTo>
                <a:cubicBezTo>
                  <a:pt x="481511" y="2100859"/>
                  <a:pt x="482539" y="2117248"/>
                  <a:pt x="472802" y="2126985"/>
                </a:cubicBezTo>
                <a:cubicBezTo>
                  <a:pt x="450599" y="2149188"/>
                  <a:pt x="420551" y="2161819"/>
                  <a:pt x="394425" y="2179236"/>
                </a:cubicBezTo>
                <a:cubicBezTo>
                  <a:pt x="347816" y="2210309"/>
                  <a:pt x="322077" y="2225458"/>
                  <a:pt x="276859" y="2270676"/>
                </a:cubicBezTo>
                <a:cubicBezTo>
                  <a:pt x="261464" y="2286071"/>
                  <a:pt x="252526" y="2307011"/>
                  <a:pt x="237671" y="2322927"/>
                </a:cubicBezTo>
                <a:cubicBezTo>
                  <a:pt x="191453" y="2372447"/>
                  <a:pt x="134621" y="2412429"/>
                  <a:pt x="93979" y="2466619"/>
                </a:cubicBezTo>
                <a:cubicBezTo>
                  <a:pt x="46529" y="2529886"/>
                  <a:pt x="75445" y="2511985"/>
                  <a:pt x="15602" y="2531933"/>
                </a:cubicBezTo>
                <a:cubicBezTo>
                  <a:pt x="11248" y="2549350"/>
                  <a:pt x="0" y="2566412"/>
                  <a:pt x="2539" y="2584185"/>
                </a:cubicBezTo>
                <a:cubicBezTo>
                  <a:pt x="4759" y="2599727"/>
                  <a:pt x="18448" y="2611453"/>
                  <a:pt x="28665" y="2623373"/>
                </a:cubicBezTo>
                <a:cubicBezTo>
                  <a:pt x="83471" y="2687313"/>
                  <a:pt x="86404" y="2681755"/>
                  <a:pt x="172356" y="2714813"/>
                </a:cubicBezTo>
                <a:cubicBezTo>
                  <a:pt x="198060" y="2724699"/>
                  <a:pt x="250734" y="2740939"/>
                  <a:pt x="250734" y="2740939"/>
                </a:cubicBezTo>
                <a:cubicBezTo>
                  <a:pt x="289922" y="2736585"/>
                  <a:pt x="330387" y="2738708"/>
                  <a:pt x="368299" y="2727876"/>
                </a:cubicBezTo>
                <a:cubicBezTo>
                  <a:pt x="411939" y="2715407"/>
                  <a:pt x="482201" y="2645715"/>
                  <a:pt x="511991" y="2623373"/>
                </a:cubicBezTo>
                <a:cubicBezTo>
                  <a:pt x="537110" y="2604534"/>
                  <a:pt x="566067" y="2591005"/>
                  <a:pt x="590368" y="2571122"/>
                </a:cubicBezTo>
                <a:cubicBezTo>
                  <a:pt x="631774" y="2537244"/>
                  <a:pt x="658841" y="2491165"/>
                  <a:pt x="707934" y="2466619"/>
                </a:cubicBezTo>
                <a:cubicBezTo>
                  <a:pt x="723992" y="2458590"/>
                  <a:pt x="742768" y="2457910"/>
                  <a:pt x="760185" y="2453556"/>
                </a:cubicBezTo>
                <a:cubicBezTo>
                  <a:pt x="773248" y="2462265"/>
                  <a:pt x="789323" y="2467621"/>
                  <a:pt x="799374" y="2479682"/>
                </a:cubicBezTo>
                <a:cubicBezTo>
                  <a:pt x="824858" y="2510262"/>
                  <a:pt x="824149" y="2537492"/>
                  <a:pt x="838562" y="2571122"/>
                </a:cubicBezTo>
                <a:cubicBezTo>
                  <a:pt x="846233" y="2589020"/>
                  <a:pt x="857017" y="2605475"/>
                  <a:pt x="864688" y="2623373"/>
                </a:cubicBezTo>
                <a:cubicBezTo>
                  <a:pt x="870112" y="2636029"/>
                  <a:pt x="871593" y="2650246"/>
                  <a:pt x="877751" y="2662562"/>
                </a:cubicBezTo>
                <a:cubicBezTo>
                  <a:pt x="887754" y="2682568"/>
                  <a:pt x="923805" y="2731309"/>
                  <a:pt x="943065" y="2740939"/>
                </a:cubicBezTo>
                <a:cubicBezTo>
                  <a:pt x="962923" y="2750868"/>
                  <a:pt x="986608" y="2749648"/>
                  <a:pt x="1008379" y="2754002"/>
                </a:cubicBezTo>
                <a:cubicBezTo>
                  <a:pt x="1012733" y="2780128"/>
                  <a:pt x="1017696" y="2806159"/>
                  <a:pt x="1021442" y="2832379"/>
                </a:cubicBezTo>
                <a:cubicBezTo>
                  <a:pt x="1037505" y="2944816"/>
                  <a:pt x="1030793" y="2948157"/>
                  <a:pt x="1060631" y="3067510"/>
                </a:cubicBezTo>
                <a:cubicBezTo>
                  <a:pt x="1083882" y="3160513"/>
                  <a:pt x="1110711" y="3225154"/>
                  <a:pt x="1139008" y="3315705"/>
                </a:cubicBezTo>
                <a:cubicBezTo>
                  <a:pt x="1223263" y="3585318"/>
                  <a:pt x="1111184" y="3245290"/>
                  <a:pt x="1191259" y="3485522"/>
                </a:cubicBezTo>
                <a:cubicBezTo>
                  <a:pt x="1178412" y="3601139"/>
                  <a:pt x="1203253" y="3600623"/>
                  <a:pt x="1112882" y="3668402"/>
                </a:cubicBezTo>
                <a:cubicBezTo>
                  <a:pt x="1101867" y="3676664"/>
                  <a:pt x="1086757" y="3677111"/>
                  <a:pt x="1073694" y="3681465"/>
                </a:cubicBezTo>
                <a:cubicBezTo>
                  <a:pt x="1064985" y="3668402"/>
                  <a:pt x="1044489" y="3657671"/>
                  <a:pt x="1047568" y="3642276"/>
                </a:cubicBezTo>
                <a:cubicBezTo>
                  <a:pt x="1050647" y="3626881"/>
                  <a:pt x="1074941" y="3626488"/>
                  <a:pt x="1086756" y="3616150"/>
                </a:cubicBezTo>
                <a:cubicBezTo>
                  <a:pt x="1109928" y="3595875"/>
                  <a:pt x="1126453" y="3567915"/>
                  <a:pt x="1152071" y="3550836"/>
                </a:cubicBezTo>
                <a:cubicBezTo>
                  <a:pt x="1179663" y="3532441"/>
                  <a:pt x="1213402" y="3525544"/>
                  <a:pt x="1243511" y="3511647"/>
                </a:cubicBezTo>
                <a:cubicBezTo>
                  <a:pt x="1270032" y="3499407"/>
                  <a:pt x="1295297" y="3484546"/>
                  <a:pt x="1321888" y="3472459"/>
                </a:cubicBezTo>
                <a:cubicBezTo>
                  <a:pt x="1343235" y="3462756"/>
                  <a:pt x="1365855" y="3456036"/>
                  <a:pt x="1387202" y="3446333"/>
                </a:cubicBezTo>
                <a:cubicBezTo>
                  <a:pt x="1413793" y="3434246"/>
                  <a:pt x="1439058" y="3419385"/>
                  <a:pt x="1465579" y="3407145"/>
                </a:cubicBezTo>
                <a:cubicBezTo>
                  <a:pt x="1495688" y="3393248"/>
                  <a:pt x="1527821" y="3383678"/>
                  <a:pt x="1557019" y="3367956"/>
                </a:cubicBezTo>
                <a:cubicBezTo>
                  <a:pt x="1671734" y="3306186"/>
                  <a:pt x="1597641" y="3332771"/>
                  <a:pt x="1687648" y="3276516"/>
                </a:cubicBezTo>
                <a:cubicBezTo>
                  <a:pt x="1704161" y="3266195"/>
                  <a:pt x="1722482" y="3259099"/>
                  <a:pt x="1739899" y="3250390"/>
                </a:cubicBezTo>
                <a:cubicBezTo>
                  <a:pt x="1787796" y="3254744"/>
                  <a:pt x="1836564" y="3253376"/>
                  <a:pt x="1883591" y="3263453"/>
                </a:cubicBezTo>
                <a:cubicBezTo>
                  <a:pt x="1898942" y="3266743"/>
                  <a:pt x="1910219" y="3280159"/>
                  <a:pt x="1922779" y="3289579"/>
                </a:cubicBezTo>
                <a:cubicBezTo>
                  <a:pt x="1945084" y="3306308"/>
                  <a:pt x="1968379" y="3322115"/>
                  <a:pt x="1988094" y="3341830"/>
                </a:cubicBezTo>
                <a:cubicBezTo>
                  <a:pt x="1999195" y="3352931"/>
                  <a:pt x="2002299" y="3370802"/>
                  <a:pt x="2014219" y="3381019"/>
                </a:cubicBezTo>
                <a:cubicBezTo>
                  <a:pt x="2033496" y="3397542"/>
                  <a:pt x="2057762" y="3407144"/>
                  <a:pt x="2079534" y="3420207"/>
                </a:cubicBezTo>
                <a:lnTo>
                  <a:pt x="2210162" y="3407145"/>
                </a:lnTo>
                <a:cubicBezTo>
                  <a:pt x="2250102" y="3382183"/>
                  <a:pt x="2262413" y="3328768"/>
                  <a:pt x="2288539" y="3289579"/>
                </a:cubicBezTo>
                <a:cubicBezTo>
                  <a:pt x="2288540" y="3289578"/>
                  <a:pt x="2340789" y="3211203"/>
                  <a:pt x="2340791" y="3211202"/>
                </a:cubicBezTo>
                <a:cubicBezTo>
                  <a:pt x="2358208" y="3198139"/>
                  <a:pt x="2374139" y="3182815"/>
                  <a:pt x="2393042" y="3172013"/>
                </a:cubicBezTo>
                <a:cubicBezTo>
                  <a:pt x="2404997" y="3165181"/>
                  <a:pt x="2419915" y="3165108"/>
                  <a:pt x="2432231" y="3158950"/>
                </a:cubicBezTo>
                <a:cubicBezTo>
                  <a:pt x="2503573" y="3123279"/>
                  <a:pt x="2438372" y="3139463"/>
                  <a:pt x="2510608" y="3119762"/>
                </a:cubicBezTo>
                <a:cubicBezTo>
                  <a:pt x="2545249" y="3110314"/>
                  <a:pt x="2615111" y="3093636"/>
                  <a:pt x="2615111" y="3093636"/>
                </a:cubicBezTo>
                <a:cubicBezTo>
                  <a:pt x="2697842" y="3097990"/>
                  <a:pt x="2780459" y="3106699"/>
                  <a:pt x="2863305" y="3106699"/>
                </a:cubicBezTo>
                <a:cubicBezTo>
                  <a:pt x="2959131" y="3106699"/>
                  <a:pt x="3148227" y="3089487"/>
                  <a:pt x="3255191" y="3080573"/>
                </a:cubicBezTo>
                <a:cubicBezTo>
                  <a:pt x="3316151" y="3067510"/>
                  <a:pt x="3376452" y="3050865"/>
                  <a:pt x="3438071" y="3041385"/>
                </a:cubicBezTo>
                <a:cubicBezTo>
                  <a:pt x="3489689" y="3033444"/>
                  <a:pt x="3775076" y="3017056"/>
                  <a:pt x="3803831" y="3015259"/>
                </a:cubicBezTo>
                <a:cubicBezTo>
                  <a:pt x="3755934" y="3010905"/>
                  <a:pt x="3707812" y="3008552"/>
                  <a:pt x="3660139" y="3002196"/>
                </a:cubicBezTo>
                <a:cubicBezTo>
                  <a:pt x="3642343" y="2999823"/>
                  <a:pt x="3625492" y="2992654"/>
                  <a:pt x="3607888" y="2989133"/>
                </a:cubicBezTo>
                <a:cubicBezTo>
                  <a:pt x="3581916" y="2983939"/>
                  <a:pt x="3555483" y="2981264"/>
                  <a:pt x="3529511" y="2976070"/>
                </a:cubicBezTo>
                <a:cubicBezTo>
                  <a:pt x="3511906" y="2972549"/>
                  <a:pt x="3495132" y="2964709"/>
                  <a:pt x="3477259" y="2963007"/>
                </a:cubicBezTo>
                <a:cubicBezTo>
                  <a:pt x="3403442" y="2955977"/>
                  <a:pt x="3329214" y="2954299"/>
                  <a:pt x="3255191" y="2949945"/>
                </a:cubicBezTo>
                <a:cubicBezTo>
                  <a:pt x="3061817" y="2917716"/>
                  <a:pt x="3302491" y="2960860"/>
                  <a:pt x="3085374" y="2910756"/>
                </a:cubicBezTo>
                <a:cubicBezTo>
                  <a:pt x="2951928" y="2879961"/>
                  <a:pt x="3058014" y="2914136"/>
                  <a:pt x="2954745" y="2884630"/>
                </a:cubicBezTo>
                <a:cubicBezTo>
                  <a:pt x="2941505" y="2880847"/>
                  <a:pt x="2927872" y="2877725"/>
                  <a:pt x="2915556" y="2871567"/>
                </a:cubicBezTo>
                <a:cubicBezTo>
                  <a:pt x="2901514" y="2864546"/>
                  <a:pt x="2889431" y="2854150"/>
                  <a:pt x="2876368" y="2845442"/>
                </a:cubicBezTo>
                <a:cubicBezTo>
                  <a:pt x="2880722" y="2832379"/>
                  <a:pt x="2878295" y="2814352"/>
                  <a:pt x="2889431" y="2806253"/>
                </a:cubicBezTo>
                <a:cubicBezTo>
                  <a:pt x="2928802" y="2777619"/>
                  <a:pt x="2979553" y="2767943"/>
                  <a:pt x="3020059" y="2740939"/>
                </a:cubicBezTo>
                <a:cubicBezTo>
                  <a:pt x="3079829" y="2701092"/>
                  <a:pt x="3110270" y="2676116"/>
                  <a:pt x="3176814" y="2649499"/>
                </a:cubicBezTo>
                <a:cubicBezTo>
                  <a:pt x="3193483" y="2642831"/>
                  <a:pt x="3211648" y="2640790"/>
                  <a:pt x="3229065" y="2636436"/>
                </a:cubicBezTo>
                <a:cubicBezTo>
                  <a:pt x="3189876" y="2623373"/>
                  <a:pt x="3151218" y="2608595"/>
                  <a:pt x="3111499" y="2597247"/>
                </a:cubicBezTo>
                <a:cubicBezTo>
                  <a:pt x="3090151" y="2591148"/>
                  <a:pt x="3067605" y="2590027"/>
                  <a:pt x="3046185" y="2584185"/>
                </a:cubicBezTo>
                <a:cubicBezTo>
                  <a:pt x="3019616" y="2576939"/>
                  <a:pt x="2994185" y="2565972"/>
                  <a:pt x="2967808" y="2558059"/>
                </a:cubicBezTo>
                <a:cubicBezTo>
                  <a:pt x="2950612" y="2552900"/>
                  <a:pt x="2932973" y="2549350"/>
                  <a:pt x="2915556" y="2544996"/>
                </a:cubicBezTo>
                <a:cubicBezTo>
                  <a:pt x="2907487" y="2532891"/>
                  <a:pt x="2871862" y="2486898"/>
                  <a:pt x="2876368" y="2466619"/>
                </a:cubicBezTo>
                <a:cubicBezTo>
                  <a:pt x="2882704" y="2438105"/>
                  <a:pt x="2898712" y="2412105"/>
                  <a:pt x="2915556" y="2388242"/>
                </a:cubicBezTo>
                <a:cubicBezTo>
                  <a:pt x="2951245" y="2337683"/>
                  <a:pt x="2989362" y="2288310"/>
                  <a:pt x="3033122" y="2244550"/>
                </a:cubicBezTo>
                <a:cubicBezTo>
                  <a:pt x="3106023" y="2171649"/>
                  <a:pt x="3140439" y="2147480"/>
                  <a:pt x="3189876" y="2048607"/>
                </a:cubicBezTo>
                <a:cubicBezTo>
                  <a:pt x="3208350" y="2011660"/>
                  <a:pt x="3213723" y="1969396"/>
                  <a:pt x="3229065" y="1931042"/>
                </a:cubicBezTo>
                <a:cubicBezTo>
                  <a:pt x="3239913" y="1903922"/>
                  <a:pt x="3255191" y="1878791"/>
                  <a:pt x="3268254" y="1852665"/>
                </a:cubicBezTo>
                <a:cubicBezTo>
                  <a:pt x="3279117" y="1809208"/>
                  <a:pt x="3300431" y="1751876"/>
                  <a:pt x="3268254" y="1708973"/>
                </a:cubicBezTo>
                <a:cubicBezTo>
                  <a:pt x="3254932" y="1691211"/>
                  <a:pt x="3225042" y="1698015"/>
                  <a:pt x="3202939" y="1695910"/>
                </a:cubicBezTo>
                <a:cubicBezTo>
                  <a:pt x="3133449" y="1689292"/>
                  <a:pt x="3063497" y="1688644"/>
                  <a:pt x="2993934" y="1682847"/>
                </a:cubicBezTo>
                <a:cubicBezTo>
                  <a:pt x="2958950" y="1679932"/>
                  <a:pt x="2924265" y="1674139"/>
                  <a:pt x="2889431" y="1669785"/>
                </a:cubicBezTo>
                <a:cubicBezTo>
                  <a:pt x="2925655" y="1663748"/>
                  <a:pt x="3047273" y="1645619"/>
                  <a:pt x="3072311" y="1630596"/>
                </a:cubicBezTo>
                <a:cubicBezTo>
                  <a:pt x="3084118" y="1623512"/>
                  <a:pt x="3046185" y="1621887"/>
                  <a:pt x="3033122" y="1617533"/>
                </a:cubicBezTo>
                <a:cubicBezTo>
                  <a:pt x="2939374" y="1555035"/>
                  <a:pt x="2976948" y="1587485"/>
                  <a:pt x="2915556" y="1526093"/>
                </a:cubicBezTo>
                <a:cubicBezTo>
                  <a:pt x="2898139" y="1530447"/>
                  <a:pt x="2878243" y="1529197"/>
                  <a:pt x="2863305" y="1539156"/>
                </a:cubicBezTo>
                <a:cubicBezTo>
                  <a:pt x="2806474" y="1577044"/>
                  <a:pt x="2799580" y="1610118"/>
                  <a:pt x="2758802" y="1656722"/>
                </a:cubicBezTo>
                <a:cubicBezTo>
                  <a:pt x="2717242" y="1704219"/>
                  <a:pt x="2698145" y="1719707"/>
                  <a:pt x="2641236" y="1748162"/>
                </a:cubicBezTo>
                <a:cubicBezTo>
                  <a:pt x="2628920" y="1754320"/>
                  <a:pt x="2615111" y="1756871"/>
                  <a:pt x="2602048" y="1761225"/>
                </a:cubicBezTo>
                <a:cubicBezTo>
                  <a:pt x="2597694" y="1739453"/>
                  <a:pt x="2578459" y="1715459"/>
                  <a:pt x="2588985" y="1695910"/>
                </a:cubicBezTo>
                <a:cubicBezTo>
                  <a:pt x="2601407" y="1672841"/>
                  <a:pt x="2718292" y="1564935"/>
                  <a:pt x="2758802" y="1539156"/>
                </a:cubicBezTo>
                <a:cubicBezTo>
                  <a:pt x="2783445" y="1523474"/>
                  <a:pt x="2812132" y="1514995"/>
                  <a:pt x="2837179" y="1499967"/>
                </a:cubicBezTo>
                <a:cubicBezTo>
                  <a:pt x="2936032" y="1440655"/>
                  <a:pt x="2846271" y="1475166"/>
                  <a:pt x="2928619" y="1447716"/>
                </a:cubicBezTo>
                <a:cubicBezTo>
                  <a:pt x="2932973" y="1434653"/>
                  <a:pt x="2942491" y="1422273"/>
                  <a:pt x="2941682" y="1408527"/>
                </a:cubicBezTo>
                <a:cubicBezTo>
                  <a:pt x="2938066" y="1347054"/>
                  <a:pt x="2933251" y="1284629"/>
                  <a:pt x="2915556" y="1225647"/>
                </a:cubicBezTo>
                <a:cubicBezTo>
                  <a:pt x="2892373" y="1148372"/>
                  <a:pt x="2848280" y="1145308"/>
                  <a:pt x="2797991" y="1095019"/>
                </a:cubicBezTo>
                <a:cubicBezTo>
                  <a:pt x="2786890" y="1083918"/>
                  <a:pt x="2781916" y="1067891"/>
                  <a:pt x="2771865" y="1055830"/>
                </a:cubicBezTo>
                <a:cubicBezTo>
                  <a:pt x="2760038" y="1041638"/>
                  <a:pt x="2745739" y="1029705"/>
                  <a:pt x="2732676" y="1016642"/>
                </a:cubicBezTo>
                <a:cubicBezTo>
                  <a:pt x="2723968" y="994870"/>
                  <a:pt x="2714438" y="973410"/>
                  <a:pt x="2706551" y="951327"/>
                </a:cubicBezTo>
                <a:cubicBezTo>
                  <a:pt x="2692658" y="912425"/>
                  <a:pt x="2682703" y="872116"/>
                  <a:pt x="2667362" y="833762"/>
                </a:cubicBezTo>
                <a:lnTo>
                  <a:pt x="2641236" y="768447"/>
                </a:lnTo>
                <a:cubicBezTo>
                  <a:pt x="2636882" y="737967"/>
                  <a:pt x="2618437" y="706216"/>
                  <a:pt x="2628174" y="677007"/>
                </a:cubicBezTo>
                <a:cubicBezTo>
                  <a:pt x="2632209" y="664901"/>
                  <a:pt x="2704755" y="642772"/>
                  <a:pt x="2719614" y="637819"/>
                </a:cubicBezTo>
                <a:cubicBezTo>
                  <a:pt x="2702197" y="633465"/>
                  <a:pt x="2683056" y="633475"/>
                  <a:pt x="2667362" y="624756"/>
                </a:cubicBezTo>
                <a:cubicBezTo>
                  <a:pt x="2642990" y="611216"/>
                  <a:pt x="2620408" y="593488"/>
                  <a:pt x="2602048" y="572505"/>
                </a:cubicBezTo>
                <a:cubicBezTo>
                  <a:pt x="2589225" y="557850"/>
                  <a:pt x="2585379" y="537276"/>
                  <a:pt x="2575922" y="520253"/>
                </a:cubicBezTo>
                <a:cubicBezTo>
                  <a:pt x="2563592" y="498059"/>
                  <a:pt x="2549064" y="477133"/>
                  <a:pt x="2536734" y="454939"/>
                </a:cubicBezTo>
                <a:cubicBezTo>
                  <a:pt x="2527277" y="437916"/>
                  <a:pt x="2520929" y="419200"/>
                  <a:pt x="2510608" y="402687"/>
                </a:cubicBezTo>
                <a:cubicBezTo>
                  <a:pt x="2499069" y="384225"/>
                  <a:pt x="2481992" y="369468"/>
                  <a:pt x="2471419" y="350436"/>
                </a:cubicBezTo>
                <a:cubicBezTo>
                  <a:pt x="2454362" y="319733"/>
                  <a:pt x="2430543" y="219246"/>
                  <a:pt x="2393042" y="206745"/>
                </a:cubicBezTo>
                <a:cubicBezTo>
                  <a:pt x="2316448" y="181213"/>
                  <a:pt x="2367539" y="195203"/>
                  <a:pt x="2236288" y="180619"/>
                </a:cubicBezTo>
                <a:lnTo>
                  <a:pt x="2314665" y="232870"/>
                </a:lnTo>
                <a:cubicBezTo>
                  <a:pt x="2329603" y="242829"/>
                  <a:pt x="2320656" y="268620"/>
                  <a:pt x="2327728" y="285122"/>
                </a:cubicBezTo>
                <a:cubicBezTo>
                  <a:pt x="2333912" y="299552"/>
                  <a:pt x="2345145" y="311247"/>
                  <a:pt x="2353854" y="324310"/>
                </a:cubicBezTo>
                <a:cubicBezTo>
                  <a:pt x="2358689" y="338815"/>
                  <a:pt x="2381705" y="404531"/>
                  <a:pt x="2379979" y="415750"/>
                </a:cubicBezTo>
                <a:cubicBezTo>
                  <a:pt x="2373698" y="456578"/>
                  <a:pt x="2350810" y="493241"/>
                  <a:pt x="2340791" y="533316"/>
                </a:cubicBezTo>
                <a:lnTo>
                  <a:pt x="2327728" y="585567"/>
                </a:lnTo>
                <a:cubicBezTo>
                  <a:pt x="2332082" y="616047"/>
                  <a:pt x="2330544" y="647973"/>
                  <a:pt x="2340791" y="677007"/>
                </a:cubicBezTo>
                <a:cubicBezTo>
                  <a:pt x="2356993" y="722914"/>
                  <a:pt x="2388025" y="762436"/>
                  <a:pt x="2406105" y="807636"/>
                </a:cubicBezTo>
                <a:lnTo>
                  <a:pt x="2432231" y="872950"/>
                </a:lnTo>
                <a:cubicBezTo>
                  <a:pt x="2436585" y="894722"/>
                  <a:pt x="2440478" y="916591"/>
                  <a:pt x="2445294" y="938265"/>
                </a:cubicBezTo>
                <a:cubicBezTo>
                  <a:pt x="2449188" y="955790"/>
                  <a:pt x="2460339" y="972673"/>
                  <a:pt x="2458356" y="990516"/>
                </a:cubicBezTo>
                <a:cubicBezTo>
                  <a:pt x="2455767" y="1013821"/>
                  <a:pt x="2455121" y="1050743"/>
                  <a:pt x="2432231" y="1055830"/>
                </a:cubicBezTo>
                <a:cubicBezTo>
                  <a:pt x="2325881" y="1079463"/>
                  <a:pt x="2214516" y="1064539"/>
                  <a:pt x="2105659" y="1068893"/>
                </a:cubicBezTo>
                <a:cubicBezTo>
                  <a:pt x="2064869" y="1079091"/>
                  <a:pt x="1996133" y="1095659"/>
                  <a:pt x="1961968" y="1108082"/>
                </a:cubicBezTo>
                <a:cubicBezTo>
                  <a:pt x="1877985" y="1138621"/>
                  <a:pt x="1940179" y="1125507"/>
                  <a:pt x="1870528" y="1160333"/>
                </a:cubicBezTo>
                <a:cubicBezTo>
                  <a:pt x="1858212" y="1166491"/>
                  <a:pt x="1844402" y="1169042"/>
                  <a:pt x="1831339" y="1173396"/>
                </a:cubicBezTo>
                <a:cubicBezTo>
                  <a:pt x="1818276" y="1169042"/>
                  <a:pt x="1805920" y="1160333"/>
                  <a:pt x="1792151" y="1160333"/>
                </a:cubicBezTo>
                <a:cubicBezTo>
                  <a:pt x="1769948" y="1160333"/>
                  <a:pt x="1748737" y="1177046"/>
                  <a:pt x="1726836" y="1173396"/>
                </a:cubicBezTo>
                <a:cubicBezTo>
                  <a:pt x="1668417" y="1163660"/>
                  <a:pt x="1613625" y="1138562"/>
                  <a:pt x="1557019" y="1121145"/>
                </a:cubicBezTo>
                <a:cubicBezTo>
                  <a:pt x="1552665" y="1103728"/>
                  <a:pt x="1548888" y="1086156"/>
                  <a:pt x="1543956" y="1068893"/>
                </a:cubicBezTo>
                <a:cubicBezTo>
                  <a:pt x="1480395" y="846429"/>
                  <a:pt x="1543128" y="941752"/>
                  <a:pt x="1217385" y="912139"/>
                </a:cubicBezTo>
                <a:cubicBezTo>
                  <a:pt x="1181694" y="900242"/>
                  <a:pt x="1120392" y="883913"/>
                  <a:pt x="1086756" y="859887"/>
                </a:cubicBezTo>
                <a:cubicBezTo>
                  <a:pt x="1057365" y="838894"/>
                  <a:pt x="1028962" y="795891"/>
                  <a:pt x="1008379" y="768447"/>
                </a:cubicBezTo>
                <a:cubicBezTo>
                  <a:pt x="1012733" y="733613"/>
                  <a:pt x="1016477" y="698697"/>
                  <a:pt x="1021442" y="663945"/>
                </a:cubicBezTo>
                <a:cubicBezTo>
                  <a:pt x="1025188" y="637725"/>
                  <a:pt x="1031732" y="611908"/>
                  <a:pt x="1034505" y="585567"/>
                </a:cubicBezTo>
                <a:cubicBezTo>
                  <a:pt x="1040448" y="529106"/>
                  <a:pt x="1041625" y="472211"/>
                  <a:pt x="1047568" y="415750"/>
                </a:cubicBezTo>
                <a:cubicBezTo>
                  <a:pt x="1050341" y="389409"/>
                  <a:pt x="1048786" y="361063"/>
                  <a:pt x="1060631" y="337373"/>
                </a:cubicBezTo>
                <a:cubicBezTo>
                  <a:pt x="1071646" y="315342"/>
                  <a:pt x="1094180" y="301152"/>
                  <a:pt x="1112882" y="285122"/>
                </a:cubicBezTo>
                <a:cubicBezTo>
                  <a:pt x="1124802" y="274905"/>
                  <a:pt x="1148781" y="274347"/>
                  <a:pt x="1152071" y="258996"/>
                </a:cubicBezTo>
                <a:cubicBezTo>
                  <a:pt x="1163019" y="207905"/>
                  <a:pt x="1152071" y="154493"/>
                  <a:pt x="1152071" y="102242"/>
                </a:cubicBezTo>
              </a:path>
            </a:pathLst>
          </a:custGeom>
          <a:solidFill>
            <a:srgbClr val="00B0F0">
              <a:alpha val="14000"/>
            </a:srgbClr>
          </a:solidFill>
          <a:ln>
            <a:solidFill>
              <a:schemeClr val="accent1">
                <a:shade val="95000"/>
                <a:satMod val="105000"/>
                <a:alpha val="2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1066800"/>
            <a:ext cx="2727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Eureka ! Eureka ! </a:t>
            </a:r>
            <a:endParaRPr lang="en-US" sz="2800" dirty="0">
              <a:solidFill>
                <a:schemeClr val="tx2"/>
              </a:solidFill>
            </a:endParaRPr>
          </a:p>
        </p:txBody>
      </p:sp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600200"/>
            <a:ext cx="1219200" cy="863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143000"/>
            <a:ext cx="3871737" cy="4641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2667000"/>
            <a:ext cx="227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Next  Book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595" y="1219200"/>
            <a:ext cx="8667805" cy="5153025"/>
          </a:xfrm>
          <a:prstGeom prst="rect">
            <a:avLst/>
          </a:prstGeom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85800" y="2057400"/>
            <a:ext cx="76020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4000" b="1" i="0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</a:t>
            </a:r>
            <a:r>
              <a:rPr kumimoji="0" lang="fa-IR" sz="4000" b="1" i="0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اندازه گیری دایره</a:t>
            </a:r>
            <a:endParaRPr kumimoji="0" lang="en-US" sz="4000" b="1" i="0" u="sng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                    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cs typeface="Arial" pitchFamily="34" charset="0"/>
              </a:rPr>
              <a:t>Measurement of the circle</a:t>
            </a:r>
            <a:endParaRPr kumimoji="0" lang="fa-IR" sz="2800" b="0" i="0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14.jpg"/>
          <p:cNvPicPr>
            <a:picLocks noChangeAspect="1"/>
          </p:cNvPicPr>
          <p:nvPr/>
        </p:nvPicPr>
        <p:blipFill>
          <a:blip r:embed="rId2" cstate="print"/>
          <a:srcRect l="42045"/>
          <a:stretch>
            <a:fillRect/>
          </a:stretch>
        </p:blipFill>
        <p:spPr>
          <a:xfrm>
            <a:off x="5116009" y="0"/>
            <a:ext cx="40279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1516320"/>
            <a:ext cx="6165534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/>
              <a:t>تقریبا هر تمدن یونانی از میان مسئله ی دایره ها خواهد آمد</a:t>
            </a:r>
            <a:r>
              <a:rPr lang="fa-IR" sz="2400" dirty="0" smtClean="0"/>
              <a:t>.</a:t>
            </a:r>
          </a:p>
          <a:p>
            <a:pPr algn="r" rtl="1"/>
            <a:endParaRPr lang="fa-IR" dirty="0" smtClean="0"/>
          </a:p>
          <a:p>
            <a:pPr algn="r" rtl="1">
              <a:buFont typeface="Arial" pitchFamily="34" charset="0"/>
              <a:buChar char="•"/>
            </a:pPr>
            <a:r>
              <a:rPr lang="fa-IR" sz="2400" dirty="0" smtClean="0"/>
              <a:t>ارشمیدس : </a:t>
            </a:r>
          </a:p>
          <a:p>
            <a:pPr algn="r" rtl="1"/>
            <a:r>
              <a:rPr lang="fa-IR" sz="3200" b="1" dirty="0" smtClean="0"/>
              <a:t>”در باب اندازه گیری دایره“</a:t>
            </a:r>
          </a:p>
          <a:p>
            <a:pPr algn="r" rtl="1">
              <a:buFont typeface="Arial" pitchFamily="34" charset="0"/>
              <a:buChar char="•"/>
            </a:pPr>
            <a:endParaRPr lang="fa-IR" dirty="0"/>
          </a:p>
          <a:p>
            <a:pPr algn="r" rtl="1"/>
            <a:endParaRPr lang="fa-IR" sz="2000" dirty="0" smtClean="0"/>
          </a:p>
          <a:p>
            <a:pPr algn="r" rt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2057400" y="838200"/>
            <a:ext cx="602443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Area of circles </a:t>
            </a:r>
            <a:endParaRPr kumimoji="0" lang="fa-IR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4400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" name="Picture 5" descr="http://www.qedcat.com/archive/3992f488-d68a-11e0-98bd-005056b06a0e-82009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219075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2014330" y="2358887"/>
            <a:ext cx="569844" cy="993913"/>
          </a:xfrm>
          <a:custGeom>
            <a:avLst/>
            <a:gdLst>
              <a:gd name="connsiteX0" fmla="*/ 212035 w 569844"/>
              <a:gd name="connsiteY0" fmla="*/ 0 h 993913"/>
              <a:gd name="connsiteX1" fmla="*/ 0 w 569844"/>
              <a:gd name="connsiteY1" fmla="*/ 993913 h 993913"/>
              <a:gd name="connsiteX2" fmla="*/ 569844 w 569844"/>
              <a:gd name="connsiteY2" fmla="*/ 185530 h 993913"/>
              <a:gd name="connsiteX3" fmla="*/ 212035 w 569844"/>
              <a:gd name="connsiteY3" fmla="*/ 0 h 99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844" h="993913">
                <a:moveTo>
                  <a:pt x="212035" y="0"/>
                </a:moveTo>
                <a:lnTo>
                  <a:pt x="0" y="993913"/>
                </a:lnTo>
                <a:lnTo>
                  <a:pt x="569844" y="185530"/>
                </a:lnTo>
                <a:lnTo>
                  <a:pt x="21203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334000" y="2209800"/>
            <a:ext cx="569844" cy="993913"/>
          </a:xfrm>
          <a:custGeom>
            <a:avLst/>
            <a:gdLst>
              <a:gd name="connsiteX0" fmla="*/ 212035 w 569844"/>
              <a:gd name="connsiteY0" fmla="*/ 0 h 993913"/>
              <a:gd name="connsiteX1" fmla="*/ 0 w 569844"/>
              <a:gd name="connsiteY1" fmla="*/ 993913 h 993913"/>
              <a:gd name="connsiteX2" fmla="*/ 569844 w 569844"/>
              <a:gd name="connsiteY2" fmla="*/ 185530 h 993913"/>
              <a:gd name="connsiteX3" fmla="*/ 212035 w 569844"/>
              <a:gd name="connsiteY3" fmla="*/ 0 h 99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844" h="993913">
                <a:moveTo>
                  <a:pt x="212035" y="0"/>
                </a:moveTo>
                <a:lnTo>
                  <a:pt x="0" y="993913"/>
                </a:lnTo>
                <a:lnTo>
                  <a:pt x="569844" y="185530"/>
                </a:lnTo>
                <a:lnTo>
                  <a:pt x="21203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4839553">
            <a:off x="5661890" y="2989046"/>
            <a:ext cx="569844" cy="993913"/>
          </a:xfrm>
          <a:custGeom>
            <a:avLst/>
            <a:gdLst>
              <a:gd name="connsiteX0" fmla="*/ 212035 w 569844"/>
              <a:gd name="connsiteY0" fmla="*/ 0 h 993913"/>
              <a:gd name="connsiteX1" fmla="*/ 0 w 569844"/>
              <a:gd name="connsiteY1" fmla="*/ 993913 h 993913"/>
              <a:gd name="connsiteX2" fmla="*/ 569844 w 569844"/>
              <a:gd name="connsiteY2" fmla="*/ 185530 h 993913"/>
              <a:gd name="connsiteX3" fmla="*/ 212035 w 569844"/>
              <a:gd name="connsiteY3" fmla="*/ 0 h 99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844" h="993913">
                <a:moveTo>
                  <a:pt x="212035" y="0"/>
                </a:moveTo>
                <a:lnTo>
                  <a:pt x="0" y="993913"/>
                </a:lnTo>
                <a:lnTo>
                  <a:pt x="569844" y="185530"/>
                </a:lnTo>
                <a:lnTo>
                  <a:pt x="21203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9952805">
            <a:off x="4913226" y="3331093"/>
            <a:ext cx="569844" cy="993913"/>
          </a:xfrm>
          <a:custGeom>
            <a:avLst/>
            <a:gdLst>
              <a:gd name="connsiteX0" fmla="*/ 212035 w 569844"/>
              <a:gd name="connsiteY0" fmla="*/ 0 h 993913"/>
              <a:gd name="connsiteX1" fmla="*/ 0 w 569844"/>
              <a:gd name="connsiteY1" fmla="*/ 993913 h 993913"/>
              <a:gd name="connsiteX2" fmla="*/ 569844 w 569844"/>
              <a:gd name="connsiteY2" fmla="*/ 185530 h 993913"/>
              <a:gd name="connsiteX3" fmla="*/ 212035 w 569844"/>
              <a:gd name="connsiteY3" fmla="*/ 0 h 99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844" h="993913">
                <a:moveTo>
                  <a:pt x="212035" y="0"/>
                </a:moveTo>
                <a:lnTo>
                  <a:pt x="0" y="993913"/>
                </a:lnTo>
                <a:lnTo>
                  <a:pt x="569844" y="185530"/>
                </a:lnTo>
                <a:lnTo>
                  <a:pt x="21203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6200000">
            <a:off x="4555435" y="2454965"/>
            <a:ext cx="569844" cy="993913"/>
          </a:xfrm>
          <a:custGeom>
            <a:avLst/>
            <a:gdLst>
              <a:gd name="connsiteX0" fmla="*/ 212035 w 569844"/>
              <a:gd name="connsiteY0" fmla="*/ 0 h 993913"/>
              <a:gd name="connsiteX1" fmla="*/ 0 w 569844"/>
              <a:gd name="connsiteY1" fmla="*/ 993913 h 993913"/>
              <a:gd name="connsiteX2" fmla="*/ 569844 w 569844"/>
              <a:gd name="connsiteY2" fmla="*/ 185530 h 993913"/>
              <a:gd name="connsiteX3" fmla="*/ 212035 w 569844"/>
              <a:gd name="connsiteY3" fmla="*/ 0 h 99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844" h="993913">
                <a:moveTo>
                  <a:pt x="212035" y="0"/>
                </a:moveTo>
                <a:lnTo>
                  <a:pt x="0" y="993913"/>
                </a:lnTo>
                <a:lnTo>
                  <a:pt x="569844" y="185530"/>
                </a:lnTo>
                <a:lnTo>
                  <a:pt x="21203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2205295">
            <a:off x="5803333" y="2510103"/>
            <a:ext cx="569844" cy="993913"/>
          </a:xfrm>
          <a:custGeom>
            <a:avLst/>
            <a:gdLst>
              <a:gd name="connsiteX0" fmla="*/ 212035 w 569844"/>
              <a:gd name="connsiteY0" fmla="*/ 0 h 993913"/>
              <a:gd name="connsiteX1" fmla="*/ 0 w 569844"/>
              <a:gd name="connsiteY1" fmla="*/ 993913 h 993913"/>
              <a:gd name="connsiteX2" fmla="*/ 569844 w 569844"/>
              <a:gd name="connsiteY2" fmla="*/ 185530 h 993913"/>
              <a:gd name="connsiteX3" fmla="*/ 212035 w 569844"/>
              <a:gd name="connsiteY3" fmla="*/ 0 h 99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844" h="993913">
                <a:moveTo>
                  <a:pt x="212035" y="0"/>
                </a:moveTo>
                <a:lnTo>
                  <a:pt x="0" y="993913"/>
                </a:lnTo>
                <a:lnTo>
                  <a:pt x="569844" y="185530"/>
                </a:lnTo>
                <a:lnTo>
                  <a:pt x="212035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249270" y="2057400"/>
            <a:ext cx="2380130" cy="2259106"/>
          </a:xfrm>
          <a:custGeom>
            <a:avLst/>
            <a:gdLst>
              <a:gd name="connsiteX0" fmla="*/ 67236 w 2380130"/>
              <a:gd name="connsiteY0" fmla="*/ 739589 h 2259106"/>
              <a:gd name="connsiteX1" fmla="*/ 67236 w 2380130"/>
              <a:gd name="connsiteY1" fmla="*/ 739589 h 2259106"/>
              <a:gd name="connsiteX2" fmla="*/ 551330 w 2380130"/>
              <a:gd name="connsiteY2" fmla="*/ 121024 h 2259106"/>
              <a:gd name="connsiteX3" fmla="*/ 1519518 w 2380130"/>
              <a:gd name="connsiteY3" fmla="*/ 0 h 2259106"/>
              <a:gd name="connsiteX4" fmla="*/ 2380130 w 2380130"/>
              <a:gd name="connsiteY4" fmla="*/ 699247 h 2259106"/>
              <a:gd name="connsiteX5" fmla="*/ 2380130 w 2380130"/>
              <a:gd name="connsiteY5" fmla="*/ 1573306 h 2259106"/>
              <a:gd name="connsiteX6" fmla="*/ 1694330 w 2380130"/>
              <a:gd name="connsiteY6" fmla="*/ 2259106 h 2259106"/>
              <a:gd name="connsiteX7" fmla="*/ 645459 w 2380130"/>
              <a:gd name="connsiteY7" fmla="*/ 2205318 h 2259106"/>
              <a:gd name="connsiteX8" fmla="*/ 0 w 2380130"/>
              <a:gd name="connsiteY8" fmla="*/ 1452283 h 2259106"/>
              <a:gd name="connsiteX9" fmla="*/ 67236 w 2380130"/>
              <a:gd name="connsiteY9" fmla="*/ 739589 h 225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80130" h="2259106">
                <a:moveTo>
                  <a:pt x="67236" y="739589"/>
                </a:moveTo>
                <a:lnTo>
                  <a:pt x="67236" y="739589"/>
                </a:lnTo>
                <a:lnTo>
                  <a:pt x="551330" y="121024"/>
                </a:lnTo>
                <a:lnTo>
                  <a:pt x="1519518" y="0"/>
                </a:lnTo>
                <a:lnTo>
                  <a:pt x="2380130" y="699247"/>
                </a:lnTo>
                <a:lnTo>
                  <a:pt x="2380130" y="1573306"/>
                </a:lnTo>
                <a:lnTo>
                  <a:pt x="1694330" y="2259106"/>
                </a:lnTo>
                <a:lnTo>
                  <a:pt x="645459" y="2205318"/>
                </a:lnTo>
                <a:lnTo>
                  <a:pt x="0" y="1452283"/>
                </a:lnTo>
                <a:lnTo>
                  <a:pt x="67236" y="739589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81800" y="2819400"/>
            <a:ext cx="83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=</a:t>
            </a:r>
            <a:endParaRPr lang="en-US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7391400" y="29718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Low boundary</a:t>
            </a:r>
          </a:p>
          <a:p>
            <a:r>
              <a:rPr lang="en-US" b="1" dirty="0" smtClean="0"/>
              <a:t>Of circle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mathdb.org/articles/archimedes/image01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5715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3352800" y="609600"/>
            <a:ext cx="2133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86400" y="609600"/>
            <a:ext cx="1524000" cy="1447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5981700" y="3086100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 flipV="1">
            <a:off x="5486400" y="4114800"/>
            <a:ext cx="1524000" cy="1447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>
            <a:off x="3429000" y="5638800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1828800" y="4191000"/>
            <a:ext cx="1447800" cy="1371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723900" y="3086100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1828800" y="609600"/>
            <a:ext cx="14478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383249" y="4953000"/>
            <a:ext cx="2760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½ (2</a:t>
            </a:r>
            <a:r>
              <a:rPr lang="el-GR" sz="4400" dirty="0" smtClean="0"/>
              <a:t>π</a:t>
            </a:r>
            <a:r>
              <a:rPr lang="en-US" sz="4400" dirty="0" smtClean="0"/>
              <a:t>r) r</a:t>
            </a:r>
            <a:endParaRPr lang="en-US" sz="4400" dirty="0"/>
          </a:p>
        </p:txBody>
      </p:sp>
      <p:sp>
        <p:nvSpPr>
          <p:cNvPr id="23" name="Oval 22"/>
          <p:cNvSpPr/>
          <p:nvPr/>
        </p:nvSpPr>
        <p:spPr>
          <a:xfrm>
            <a:off x="1524000" y="304800"/>
            <a:ext cx="5715000" cy="5486400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5400000">
            <a:off x="3238500" y="4533900"/>
            <a:ext cx="22098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3810000" y="3962400"/>
            <a:ext cx="2209800" cy="9906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qedcat.com/archive/c16dad68-d689-11e0-98bd-005056b06a0e-711496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47244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Archimedes’ crocodile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http://www.qedcat.com/archive/3992f488-d68a-11e0-98bd-005056b06a0e-82009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219075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qedcat.com/archive/5b135da0-d68a-11e0-98bd-005056b06a0e-32792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572000"/>
            <a:ext cx="3835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04800" y="2667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by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Burkard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Polster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Marty Ross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04800" y="2895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Age, 5 September 2011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209800" y="382250"/>
            <a:ext cx="602443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Area of circles </a:t>
            </a:r>
            <a:endParaRPr kumimoji="0" lang="fa-IR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4400" dirty="0">
              <a:solidFill>
                <a:srgbClr val="002060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54274" grpId="0"/>
      <p:bldP spid="5427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495800" y="228600"/>
            <a:ext cx="43733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نسبت محیط به قطر دایره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(Pi)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fa-IR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fa-IR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9699" y="1447800"/>
            <a:ext cx="44033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dirty="0" smtClean="0"/>
              <a:t>اقلیدس ، ”</a:t>
            </a:r>
            <a:r>
              <a:rPr lang="en-US" dirty="0" smtClean="0"/>
              <a:t>Elements</a:t>
            </a:r>
            <a:r>
              <a:rPr lang="fa-IR" dirty="0" smtClean="0"/>
              <a:t>“ :بسیاری از ویژگی های  دایره</a:t>
            </a:r>
          </a:p>
          <a:p>
            <a:pPr algn="r" rtl="1"/>
            <a:endParaRPr lang="fa-IR" dirty="0" smtClean="0"/>
          </a:p>
          <a:p>
            <a:pPr algn="r" rtl="1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14800" y="17526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/>
              <a:t>ارزیابی نسبت محیط و </a:t>
            </a:r>
            <a:r>
              <a:rPr lang="fa-IR" dirty="0" smtClean="0"/>
              <a:t>قطر </a:t>
            </a:r>
            <a:r>
              <a:rPr lang="fa-IR" dirty="0"/>
              <a:t>دایره،مساحت دایره و طول محیط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21194" y="2971800"/>
            <a:ext cx="299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000" dirty="0" smtClean="0"/>
              <a:t>ارشمیدس : تکنیک محدود کردن: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04800" y="4343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 smtClean="0">
                <a:solidFill>
                  <a:srgbClr val="FF0000"/>
                </a:solidFill>
              </a:rPr>
              <a:t>” </a:t>
            </a:r>
            <a:r>
              <a:rPr lang="fa-IR" sz="2800" dirty="0" smtClean="0">
                <a:solidFill>
                  <a:srgbClr val="FF0000"/>
                </a:solidFill>
              </a:rPr>
              <a:t>نسبت </a:t>
            </a:r>
            <a:r>
              <a:rPr lang="fa-IR" sz="2800" dirty="0">
                <a:solidFill>
                  <a:srgbClr val="FF0000"/>
                </a:solidFill>
              </a:rPr>
              <a:t>محیط به قطر هر دایره ای بین </a:t>
            </a:r>
            <a:r>
              <a:rPr lang="en-US" sz="2800" dirty="0">
                <a:solidFill>
                  <a:srgbClr val="FF0000"/>
                </a:solidFill>
              </a:rPr>
              <a:t>3  10/71 </a:t>
            </a:r>
            <a:r>
              <a:rPr lang="fa-IR" sz="2800" dirty="0">
                <a:solidFill>
                  <a:srgbClr val="FF0000"/>
                </a:solidFill>
              </a:rPr>
              <a:t> و  </a:t>
            </a:r>
            <a:r>
              <a:rPr lang="en-US" sz="2800" dirty="0">
                <a:solidFill>
                  <a:srgbClr val="FF0000"/>
                </a:solidFill>
              </a:rPr>
              <a:t>3  1/7</a:t>
            </a:r>
            <a:r>
              <a:rPr lang="fa-IR" sz="2800" dirty="0">
                <a:solidFill>
                  <a:srgbClr val="FF0000"/>
                </a:solidFill>
              </a:rPr>
              <a:t> است</a:t>
            </a:r>
            <a:r>
              <a:rPr lang="fa-IR" sz="2400" b="1" dirty="0" smtClean="0">
                <a:solidFill>
                  <a:srgbClr val="FF0000"/>
                </a:solidFill>
              </a:rPr>
              <a:t>.“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46395" y="3810000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 smtClean="0">
                <a:solidFill>
                  <a:srgbClr val="FF0000"/>
                </a:solidFill>
              </a:rPr>
              <a:t>عبارت 3 :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2667000"/>
            <a:ext cx="227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Next  Book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heroid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63367"/>
            <a:ext cx="4590774" cy="3894633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47800" y="3276600"/>
            <a:ext cx="67794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1" i="0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تربیع سهمی،شبه مخروط ها و شبه کره ها</a:t>
            </a:r>
            <a:endParaRPr kumimoji="0" lang="fa-IR" sz="3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3810000"/>
            <a:ext cx="4863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</a:rPr>
              <a:t>Quadrature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of parabola , conics &amp; spheroids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ashmidos_p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828800"/>
            <a:ext cx="21336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Connector 7"/>
          <p:cNvCxnSpPr/>
          <p:nvPr/>
        </p:nvCxnSpPr>
        <p:spPr>
          <a:xfrm rot="5400000">
            <a:off x="4914900" y="3390900"/>
            <a:ext cx="53340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6800" y="3375992"/>
            <a:ext cx="60960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Program Files\Microsoft Office\MEDIA\CAGCAT10\j027888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895600"/>
            <a:ext cx="905256" cy="90434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638800" y="2209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Mechanic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381000"/>
            <a:ext cx="8734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24 statements</a:t>
            </a:r>
            <a:endParaRPr lang="fa-IR" sz="2400" dirty="0" smtClean="0"/>
          </a:p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The most impressive:</a:t>
            </a:r>
            <a:endParaRPr lang="fa-IR" sz="2400" dirty="0" smtClean="0"/>
          </a:p>
          <a:p>
            <a:pPr algn="r" rtl="1"/>
            <a:endParaRPr lang="fa-IR" sz="2400" dirty="0" smtClean="0"/>
          </a:p>
        </p:txBody>
      </p:sp>
      <p:pic>
        <p:nvPicPr>
          <p:cNvPr id="6" name="Picture 5" descr="http://www.mathdb.org/articles/archimedes/image054e.gif"/>
          <p:cNvPicPr/>
          <p:nvPr/>
        </p:nvPicPr>
        <p:blipFill>
          <a:blip r:embed="rId2" cstate="print"/>
          <a:srcRect r="51852"/>
          <a:stretch>
            <a:fillRect/>
          </a:stretch>
        </p:blipFill>
        <p:spPr bwMode="auto">
          <a:xfrm>
            <a:off x="533400" y="2895600"/>
            <a:ext cx="2971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457200" y="2209800"/>
            <a:ext cx="25907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"parabolic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segment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3" name="Picture 27" descr="http://www.mathdb.org/articles/archimedes/Eqn02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304800" cy="781050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3352800" y="2133600"/>
            <a:ext cx="1026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triangle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2684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Statement 24: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901148" y="3631096"/>
            <a:ext cx="2226365" cy="2120347"/>
          </a:xfrm>
          <a:custGeom>
            <a:avLst/>
            <a:gdLst>
              <a:gd name="connsiteX0" fmla="*/ 0 w 2226365"/>
              <a:gd name="connsiteY0" fmla="*/ 1285461 h 2120347"/>
              <a:gd name="connsiteX1" fmla="*/ 0 w 2226365"/>
              <a:gd name="connsiteY1" fmla="*/ 1285461 h 2120347"/>
              <a:gd name="connsiteX2" fmla="*/ 980661 w 2226365"/>
              <a:gd name="connsiteY2" fmla="*/ 0 h 2120347"/>
              <a:gd name="connsiteX3" fmla="*/ 2226365 w 2226365"/>
              <a:gd name="connsiteY3" fmla="*/ 2120347 h 2120347"/>
              <a:gd name="connsiteX4" fmla="*/ 0 w 2226365"/>
              <a:gd name="connsiteY4" fmla="*/ 1285461 h 212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6365" h="2120347">
                <a:moveTo>
                  <a:pt x="0" y="1285461"/>
                </a:moveTo>
                <a:lnTo>
                  <a:pt x="0" y="1285461"/>
                </a:lnTo>
                <a:lnTo>
                  <a:pt x="980661" y="0"/>
                </a:lnTo>
                <a:lnTo>
                  <a:pt x="2226365" y="2120347"/>
                </a:lnTo>
                <a:lnTo>
                  <a:pt x="0" y="1285461"/>
                </a:lnTo>
                <a:close/>
              </a:path>
            </a:pathLst>
          </a:cu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/>
      <p:bldP spid="7" grpId="0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228600"/>
            <a:ext cx="4947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 smtClean="0">
                <a:solidFill>
                  <a:schemeClr val="accent1"/>
                </a:solidFill>
              </a:rPr>
              <a:t>:</a:t>
            </a:r>
            <a:r>
              <a:rPr lang="en-US" sz="2400" dirty="0" smtClean="0">
                <a:solidFill>
                  <a:schemeClr val="accent1"/>
                </a:solidFill>
              </a:rPr>
              <a:t>(‘’The Method’’,proposition1 .)</a:t>
            </a:r>
            <a:r>
              <a:rPr lang="fa-IR" dirty="0" smtClean="0"/>
              <a:t> </a:t>
            </a:r>
            <a:r>
              <a:rPr lang="en-US" sz="2800" dirty="0" smtClean="0">
                <a:solidFill>
                  <a:schemeClr val="accent1"/>
                </a:solidFill>
              </a:rPr>
              <a:t>Proof</a:t>
            </a: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62000"/>
            <a:ext cx="8034723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2438400"/>
            <a:ext cx="46201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شبه مخروط ها و شبه کره ها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3" name="Picture 2" descr="160px-ProlateSpheroi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438400"/>
            <a:ext cx="2514600" cy="41019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3048000"/>
            <a:ext cx="2230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 conics &amp; spheroids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mathdb.org/articles/archimedes/image057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62200"/>
            <a:ext cx="365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/>
        </p:nvSpPr>
        <p:spPr>
          <a:xfrm>
            <a:off x="1364974" y="3167270"/>
            <a:ext cx="3140765" cy="2133600"/>
          </a:xfrm>
          <a:custGeom>
            <a:avLst/>
            <a:gdLst>
              <a:gd name="connsiteX0" fmla="*/ 2014330 w 3140765"/>
              <a:gd name="connsiteY0" fmla="*/ 0 h 2133600"/>
              <a:gd name="connsiteX1" fmla="*/ 0 w 3140765"/>
              <a:gd name="connsiteY1" fmla="*/ 1603513 h 2133600"/>
              <a:gd name="connsiteX2" fmla="*/ 185530 w 3140765"/>
              <a:gd name="connsiteY2" fmla="*/ 1842052 h 2133600"/>
              <a:gd name="connsiteX3" fmla="*/ 808383 w 3140765"/>
              <a:gd name="connsiteY3" fmla="*/ 2040834 h 2133600"/>
              <a:gd name="connsiteX4" fmla="*/ 1563756 w 3140765"/>
              <a:gd name="connsiteY4" fmla="*/ 2133600 h 2133600"/>
              <a:gd name="connsiteX5" fmla="*/ 2133600 w 3140765"/>
              <a:gd name="connsiteY5" fmla="*/ 2067339 h 2133600"/>
              <a:gd name="connsiteX6" fmla="*/ 2756452 w 3140765"/>
              <a:gd name="connsiteY6" fmla="*/ 1948069 h 2133600"/>
              <a:gd name="connsiteX7" fmla="*/ 3101009 w 3140765"/>
              <a:gd name="connsiteY7" fmla="*/ 1749287 h 2133600"/>
              <a:gd name="connsiteX8" fmla="*/ 3140765 w 3140765"/>
              <a:gd name="connsiteY8" fmla="*/ 1616765 h 2133600"/>
              <a:gd name="connsiteX9" fmla="*/ 2014330 w 3140765"/>
              <a:gd name="connsiteY9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40765" h="2133600">
                <a:moveTo>
                  <a:pt x="2014330" y="0"/>
                </a:moveTo>
                <a:lnTo>
                  <a:pt x="0" y="1603513"/>
                </a:lnTo>
                <a:lnTo>
                  <a:pt x="185530" y="1842052"/>
                </a:lnTo>
                <a:lnTo>
                  <a:pt x="808383" y="2040834"/>
                </a:lnTo>
                <a:lnTo>
                  <a:pt x="1563756" y="2133600"/>
                </a:lnTo>
                <a:lnTo>
                  <a:pt x="2133600" y="2067339"/>
                </a:lnTo>
                <a:lnTo>
                  <a:pt x="2756452" y="1948069"/>
                </a:lnTo>
                <a:lnTo>
                  <a:pt x="3101009" y="1749287"/>
                </a:lnTo>
                <a:lnTo>
                  <a:pt x="3140765" y="1616765"/>
                </a:lnTo>
                <a:lnTo>
                  <a:pt x="201433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14400" y="1623392"/>
            <a:ext cx="2832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"parabolic segment V =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733800" y="1600200"/>
            <a:ext cx="1353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3/2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CONE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609600"/>
            <a:ext cx="3306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Statement </a:t>
            </a:r>
            <a:r>
              <a:rPr lang="en-US" sz="3200" dirty="0" smtClean="0">
                <a:solidFill>
                  <a:srgbClr val="FF0000"/>
                </a:solidFill>
              </a:rPr>
              <a:t>21+22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67115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BACC6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ii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4BACC6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عبارت 24 : </a:t>
            </a: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rgbClr val="4BACC6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نسبت دو قطعه که با بریدن یک جسم محدود شده با یک سهمی وار،توسط دو صفحه،ایجاد می شوند(بریدن بطور دلخواه) برابر است با مربع طول محورهای آنها.</a:t>
            </a:r>
            <a:endParaRPr kumimoji="0" lang="fa-I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www.mathdb.org/articles/archimedes/image05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477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19400" y="5486400"/>
            <a:ext cx="358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APp</a:t>
            </a:r>
            <a:r>
              <a:rPr lang="en-US" sz="2400" dirty="0" smtClean="0"/>
              <a:t> / </a:t>
            </a:r>
            <a:r>
              <a:rPr lang="en-US" sz="2400" dirty="0" err="1" smtClean="0"/>
              <a:t>AP´p</a:t>
            </a:r>
            <a:r>
              <a:rPr lang="en-US" sz="2400" dirty="0" smtClean="0"/>
              <a:t>´ = AN² / AN´²</a:t>
            </a:r>
            <a:endParaRPr lang="en-US" sz="2400" dirty="0"/>
          </a:p>
        </p:txBody>
      </p:sp>
      <p:sp>
        <p:nvSpPr>
          <p:cNvPr id="9" name="Freeform 8"/>
          <p:cNvSpPr/>
          <p:nvPr/>
        </p:nvSpPr>
        <p:spPr>
          <a:xfrm>
            <a:off x="2111188" y="2097741"/>
            <a:ext cx="3899647" cy="2366683"/>
          </a:xfrm>
          <a:custGeom>
            <a:avLst/>
            <a:gdLst>
              <a:gd name="connsiteX0" fmla="*/ 3872753 w 3899647"/>
              <a:gd name="connsiteY0" fmla="*/ 0 h 2366683"/>
              <a:gd name="connsiteX1" fmla="*/ 2178424 w 3899647"/>
              <a:gd name="connsiteY1" fmla="*/ 295835 h 2366683"/>
              <a:gd name="connsiteX2" fmla="*/ 968188 w 3899647"/>
              <a:gd name="connsiteY2" fmla="*/ 632012 h 2366683"/>
              <a:gd name="connsiteX3" fmla="*/ 107577 w 3899647"/>
              <a:gd name="connsiteY3" fmla="*/ 968188 h 2366683"/>
              <a:gd name="connsiteX4" fmla="*/ 0 w 3899647"/>
              <a:gd name="connsiteY4" fmla="*/ 1183341 h 2366683"/>
              <a:gd name="connsiteX5" fmla="*/ 228600 w 3899647"/>
              <a:gd name="connsiteY5" fmla="*/ 1479177 h 2366683"/>
              <a:gd name="connsiteX6" fmla="*/ 1680883 w 3899647"/>
              <a:gd name="connsiteY6" fmla="*/ 1976718 h 2366683"/>
              <a:gd name="connsiteX7" fmla="*/ 3899647 w 3899647"/>
              <a:gd name="connsiteY7" fmla="*/ 2366683 h 2366683"/>
              <a:gd name="connsiteX8" fmla="*/ 3872753 w 3899647"/>
              <a:gd name="connsiteY8" fmla="*/ 0 h 236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99647" h="2366683">
                <a:moveTo>
                  <a:pt x="3872753" y="0"/>
                </a:moveTo>
                <a:lnTo>
                  <a:pt x="2178424" y="295835"/>
                </a:lnTo>
                <a:lnTo>
                  <a:pt x="968188" y="632012"/>
                </a:lnTo>
                <a:lnTo>
                  <a:pt x="107577" y="968188"/>
                </a:lnTo>
                <a:lnTo>
                  <a:pt x="0" y="1183341"/>
                </a:lnTo>
                <a:lnTo>
                  <a:pt x="228600" y="1479177"/>
                </a:lnTo>
                <a:lnTo>
                  <a:pt x="1680883" y="1976718"/>
                </a:lnTo>
                <a:lnTo>
                  <a:pt x="3899647" y="2366683"/>
                </a:lnTo>
                <a:lnTo>
                  <a:pt x="3872753" y="0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111188" y="2554941"/>
            <a:ext cx="1438836" cy="1438835"/>
          </a:xfrm>
          <a:custGeom>
            <a:avLst/>
            <a:gdLst>
              <a:gd name="connsiteX0" fmla="*/ 1411941 w 1438836"/>
              <a:gd name="connsiteY0" fmla="*/ 0 h 1438835"/>
              <a:gd name="connsiteX1" fmla="*/ 242047 w 1438836"/>
              <a:gd name="connsiteY1" fmla="*/ 443753 h 1438835"/>
              <a:gd name="connsiteX2" fmla="*/ 13447 w 1438836"/>
              <a:gd name="connsiteY2" fmla="*/ 645459 h 1438835"/>
              <a:gd name="connsiteX3" fmla="*/ 0 w 1438836"/>
              <a:gd name="connsiteY3" fmla="*/ 766483 h 1438835"/>
              <a:gd name="connsiteX4" fmla="*/ 268941 w 1438836"/>
              <a:gd name="connsiteY4" fmla="*/ 1035424 h 1438835"/>
              <a:gd name="connsiteX5" fmla="*/ 1438836 w 1438836"/>
              <a:gd name="connsiteY5" fmla="*/ 1438835 h 1438835"/>
              <a:gd name="connsiteX6" fmla="*/ 1411941 w 1438836"/>
              <a:gd name="connsiteY6" fmla="*/ 0 h 143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38836" h="1438835">
                <a:moveTo>
                  <a:pt x="1411941" y="0"/>
                </a:moveTo>
                <a:lnTo>
                  <a:pt x="242047" y="443753"/>
                </a:lnTo>
                <a:lnTo>
                  <a:pt x="13447" y="645459"/>
                </a:lnTo>
                <a:lnTo>
                  <a:pt x="0" y="766483"/>
                </a:lnTo>
                <a:lnTo>
                  <a:pt x="268941" y="1035424"/>
                </a:lnTo>
                <a:lnTo>
                  <a:pt x="1438836" y="1438835"/>
                </a:lnTo>
                <a:lnTo>
                  <a:pt x="1411941" y="0"/>
                </a:lnTo>
                <a:close/>
              </a:path>
            </a:pathLst>
          </a:cu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070847" y="3281082"/>
            <a:ext cx="3953435" cy="40342"/>
          </a:xfrm>
          <a:custGeom>
            <a:avLst/>
            <a:gdLst>
              <a:gd name="connsiteX0" fmla="*/ 0 w 3953435"/>
              <a:gd name="connsiteY0" fmla="*/ 0 h 40342"/>
              <a:gd name="connsiteX1" fmla="*/ 1748118 w 3953435"/>
              <a:gd name="connsiteY1" fmla="*/ 13447 h 40342"/>
              <a:gd name="connsiteX2" fmla="*/ 3953435 w 3953435"/>
              <a:gd name="connsiteY2" fmla="*/ 40342 h 4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3435" h="40342">
                <a:moveTo>
                  <a:pt x="0" y="0"/>
                </a:moveTo>
                <a:lnTo>
                  <a:pt x="1748118" y="13447"/>
                </a:lnTo>
                <a:lnTo>
                  <a:pt x="3953435" y="40342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084294" y="3307976"/>
            <a:ext cx="1479177" cy="13448"/>
          </a:xfrm>
          <a:custGeom>
            <a:avLst/>
            <a:gdLst>
              <a:gd name="connsiteX0" fmla="*/ 0 w 1479177"/>
              <a:gd name="connsiteY0" fmla="*/ 0 h 13448"/>
              <a:gd name="connsiteX1" fmla="*/ 1479177 w 1479177"/>
              <a:gd name="connsiteY1" fmla="*/ 13448 h 1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79177" h="13448">
                <a:moveTo>
                  <a:pt x="0" y="0"/>
                </a:moveTo>
                <a:lnTo>
                  <a:pt x="1479177" y="13448"/>
                </a:ln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2667000"/>
            <a:ext cx="227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Next  Book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pi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286001"/>
            <a:ext cx="5105400" cy="4572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662972" y="2331423"/>
            <a:ext cx="317445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0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درباب مارپیچ ها</a:t>
            </a:r>
            <a:endParaRPr lang="en-US" sz="4000" b="1" u="sng" dirty="0" smtClean="0">
              <a:solidFill>
                <a:schemeClr val="tx2"/>
              </a:solidFill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    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On Spirals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86219" y="838200"/>
            <a:ext cx="4469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 smtClean="0"/>
              <a:t>مطالعات هندسه یونان : اشکال قابل کشیدن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7010400" y="2209800"/>
            <a:ext cx="1468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 smtClean="0"/>
              <a:t>قانون شکن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553200" y="1524000"/>
            <a:ext cx="1929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en-US" sz="2400" dirty="0" err="1" smtClean="0"/>
              <a:t>Alexanderian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57200"/>
            <a:ext cx="8763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dirty="0" smtClean="0"/>
              <a:t>“On spirals”</a:t>
            </a:r>
            <a:r>
              <a:rPr lang="fa-IR" dirty="0" smtClean="0"/>
              <a:t> </a:t>
            </a:r>
            <a:endParaRPr lang="en-US" dirty="0" smtClean="0"/>
          </a:p>
          <a:p>
            <a:pPr algn="r" rtl="1"/>
            <a:endParaRPr lang="fa-IR" dirty="0" smtClean="0"/>
          </a:p>
          <a:p>
            <a:pPr algn="r" rtl="1">
              <a:buFont typeface="Arial" pitchFamily="34" charset="0"/>
              <a:buChar char="•"/>
            </a:pPr>
            <a:r>
              <a:rPr lang="fa-IR" sz="2800" dirty="0" smtClean="0"/>
              <a:t>نوعی خاص از </a:t>
            </a:r>
            <a:r>
              <a:rPr lang="fa-IR" sz="2800" b="1" dirty="0" smtClean="0">
                <a:solidFill>
                  <a:schemeClr val="accent4"/>
                </a:solidFill>
              </a:rPr>
              <a:t>خم</a:t>
            </a:r>
            <a:r>
              <a:rPr lang="fa-IR" sz="2800" dirty="0" smtClean="0"/>
              <a:t>:</a:t>
            </a:r>
          </a:p>
          <a:p>
            <a:pPr algn="r" rtl="1"/>
            <a:endParaRPr lang="fa-IR" sz="2400" dirty="0" smtClean="0"/>
          </a:p>
          <a:p>
            <a:pPr algn="r" rtl="1"/>
            <a:r>
              <a:rPr lang="fa-IR" sz="2400" dirty="0" smtClean="0"/>
              <a:t>-مکان هندسی نقطه انتهایی یک قطعه خط که بطور یکنواخت در حال چرخش است و نقطه انتهایی دیگرش (مبدا) ثابت است و طول خط با نسبت یکنواختی افزایش می یابد.-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86200" y="533400"/>
            <a:ext cx="29225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 smtClean="0">
                <a:solidFill>
                  <a:schemeClr val="tx2"/>
                </a:solidFill>
              </a:rPr>
              <a:t>مارپیچ ارشمیدس 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http://www.mathdb.org/articles/archimedes/image06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5638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400800" y="5334000"/>
            <a:ext cx="16786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4800" b="1" dirty="0" smtClean="0">
                <a:solidFill>
                  <a:schemeClr val="tx2"/>
                </a:solidFill>
              </a:rPr>
              <a:t>=</a:t>
            </a:r>
            <a:r>
              <a:rPr lang="en-US" sz="4800" b="1" dirty="0" err="1" smtClean="0">
                <a:solidFill>
                  <a:schemeClr val="tx2"/>
                </a:solidFill>
              </a:rPr>
              <a:t>aΘ</a:t>
            </a:r>
            <a:r>
              <a:rPr lang="fa-IR" sz="4800" b="1" dirty="0" smtClean="0">
                <a:solidFill>
                  <a:schemeClr val="tx2"/>
                </a:solidFill>
              </a:rPr>
              <a:t> ρ</a:t>
            </a:r>
            <a:endParaRPr lang="en-US" sz="4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ever2.jpg"/>
          <p:cNvPicPr>
            <a:picLocks noChangeAspect="1"/>
          </p:cNvPicPr>
          <p:nvPr/>
        </p:nvPicPr>
        <p:blipFill>
          <a:blip r:embed="rId2" cstate="print"/>
          <a:srcRect l="1205" t="1054" b="29819"/>
          <a:stretch>
            <a:fillRect/>
          </a:stretch>
        </p:blipFill>
        <p:spPr>
          <a:xfrm>
            <a:off x="1600200" y="1295400"/>
            <a:ext cx="6248400" cy="3886200"/>
          </a:xfrm>
          <a:prstGeom prst="rect">
            <a:avLst/>
          </a:prstGeom>
        </p:spPr>
      </p:pic>
      <p:pic>
        <p:nvPicPr>
          <p:cNvPr id="6" name="Picture 5" descr="Arashmidos_p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2712" y="1210477"/>
            <a:ext cx="957468" cy="1290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1066800" y="5334000"/>
            <a:ext cx="762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"Give me whereon to stand  and I will move the earth." </a:t>
            </a:r>
            <a:endParaRPr lang="en-US" sz="2400" b="1" dirty="0"/>
          </a:p>
        </p:txBody>
      </p:sp>
      <p:pic>
        <p:nvPicPr>
          <p:cNvPr id="9" name="Picture 8" descr="imagesCAI80MY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74659" y="2893884"/>
            <a:ext cx="1905000" cy="1947905"/>
          </a:xfrm>
          <a:prstGeom prst="rect">
            <a:avLst/>
          </a:prstGeom>
        </p:spPr>
      </p:pic>
      <p:pic>
        <p:nvPicPr>
          <p:cNvPr id="5" name="Picture 4" descr="ee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914400"/>
            <a:ext cx="6629400" cy="497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8048" y="457200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 smtClean="0"/>
              <a:t>چرا؟!!!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523088" y="914400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 smtClean="0"/>
              <a:t>مفهوم مکانیک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752672" y="1371600"/>
            <a:ext cx="2550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 smtClean="0"/>
              <a:t>اولین مفهوم دیفرانسیل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620000" y="1828800"/>
            <a:ext cx="716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 smtClean="0"/>
              <a:t>فرما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705600" y="1828800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/>
              <a:t>1629</a:t>
            </a:r>
            <a:r>
              <a:rPr lang="en-US" sz="2400" dirty="0" smtClean="0"/>
              <a:t>,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227880" y="4800600"/>
            <a:ext cx="5194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3200" b="1" dirty="0" smtClean="0">
                <a:solidFill>
                  <a:schemeClr val="tx2"/>
                </a:solidFill>
              </a:rPr>
              <a:t>تکنیک هایی برای ساختن مماس ها 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7642" y="4191000"/>
            <a:ext cx="220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 smtClean="0"/>
              <a:t>تقریبا حیرت انگیز: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10400" y="762000"/>
            <a:ext cx="1375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/>
              <a:t>28 عبارت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838924" y="1447800"/>
            <a:ext cx="5585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 smtClean="0"/>
              <a:t>9 تای اول : نسبت های بین دایره ها و مماس هایشان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397961" y="2133600"/>
            <a:ext cx="3962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 smtClean="0"/>
              <a:t> 9 تا 12 : درباره ی تصاعد حسابی:</a:t>
            </a:r>
            <a:endParaRPr lang="en-US" sz="2400" dirty="0"/>
          </a:p>
        </p:txBody>
      </p:sp>
      <p:pic>
        <p:nvPicPr>
          <p:cNvPr id="7" name="Picture 6" descr="http://www.mathdb.org/articles/archimedes/Eqn03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784859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525457" y="5562600"/>
            <a:ext cx="3754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 smtClean="0"/>
              <a:t>13 تا 20 :مماس ها بر مارپیچ ها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5842" y="838200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 smtClean="0"/>
              <a:t>عبارت 20 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101268" y="1600200"/>
            <a:ext cx="2268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 smtClean="0"/>
              <a:t>روش ساخت مماس </a:t>
            </a:r>
            <a:endParaRPr lang="en-US" sz="2400" dirty="0"/>
          </a:p>
        </p:txBody>
      </p:sp>
      <p:pic>
        <p:nvPicPr>
          <p:cNvPr id="6" name="Picture 5" descr="http://www.mathdb.org/articles/archimedes/image064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929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5486400" y="2514600"/>
            <a:ext cx="533400" cy="4572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410200" y="4114800"/>
            <a:ext cx="3276600" cy="1066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4953000" y="3276600"/>
            <a:ext cx="1295400" cy="3810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791200" y="2743200"/>
            <a:ext cx="2895600" cy="24384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038600" y="2743200"/>
            <a:ext cx="2743200" cy="2971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5410200" y="4114800"/>
            <a:ext cx="3352800" cy="10668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2743200"/>
            <a:ext cx="26670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0" y="609600"/>
            <a:ext cx="2145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 smtClean="0"/>
              <a:t>عبارت 21 به بعد: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620000" y="1143000"/>
            <a:ext cx="1031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 smtClean="0"/>
              <a:t>مساحت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826798" y="1600200"/>
            <a:ext cx="1878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 smtClean="0"/>
              <a:t>"</a:t>
            </a:r>
            <a:r>
              <a:rPr lang="en-US" sz="2400" dirty="0" smtClean="0"/>
              <a:t>Exhaustion</a:t>
            </a:r>
            <a:r>
              <a:rPr lang="fa-IR" sz="2400" dirty="0" smtClean="0"/>
              <a:t>"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016799" y="2133600"/>
            <a:ext cx="5766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 smtClean="0"/>
              <a:t>مساحت محدود شده توسط چرخش اول مارپیچ و قطب: </a:t>
            </a:r>
            <a:endParaRPr lang="en-US" sz="2400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659553" y="2801035"/>
            <a:ext cx="49792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1/3 π (2πa)² 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                                                     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/>
      <p:bldP spid="6" grpId="0"/>
      <p:bldP spid="7" grpId="0"/>
      <p:bldP spid="4710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2667000"/>
            <a:ext cx="227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Next  Book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umn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219200"/>
            <a:ext cx="7467600" cy="542003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609600"/>
            <a:ext cx="5410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C00000"/>
                </a:solidFill>
              </a:rPr>
              <a:t>Notations for Numbers</a:t>
            </a:r>
            <a:endParaRPr kumimoji="0" lang="fa-IR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676400"/>
            <a:ext cx="3326634" cy="3924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838200"/>
            <a:ext cx="891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000" dirty="0" smtClean="0"/>
              <a:t>درک اشتباه یونانیان:</a:t>
            </a:r>
          </a:p>
          <a:p>
            <a:pPr algn="r" rtl="1"/>
            <a:r>
              <a:rPr lang="fa-IR" sz="2400" dirty="0" smtClean="0"/>
              <a:t> </a:t>
            </a:r>
            <a:r>
              <a:rPr lang="fa-IR" sz="2400" b="1" dirty="0" smtClean="0">
                <a:solidFill>
                  <a:schemeClr val="accent3"/>
                </a:solidFill>
              </a:rPr>
              <a:t>تعداد ذره های شنی در جهان بی نهایت است و نمی توان آن را با یک عدد نشان داد.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0" y="3200400"/>
            <a:ext cx="3065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800" dirty="0" smtClean="0"/>
              <a:t>"حساب دانه های شنی"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4751766" y="3810000"/>
            <a:ext cx="3642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800" dirty="0" smtClean="0"/>
              <a:t>علامت گذاردن اعداد بزرگ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4714955" y="4419600"/>
            <a:ext cx="3623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800" dirty="0" smtClean="0"/>
              <a:t>تعداد دانه های شن در جهان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862179" y="2514600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800" dirty="0" smtClean="0"/>
              <a:t>ارشمیدس: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3651" y="533400"/>
            <a:ext cx="3735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dirty="0" smtClean="0"/>
              <a:t>بزرگترین واحد:  </a:t>
            </a:r>
            <a:r>
              <a:rPr lang="en-US" dirty="0" smtClean="0"/>
              <a:t>M                      </a:t>
            </a:r>
            <a:r>
              <a:rPr lang="fa-IR" dirty="0" smtClean="0"/>
              <a:t> (ده هزار)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86400" y="1066800"/>
            <a:ext cx="62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a-IR" dirty="0" smtClean="0"/>
              <a:t>"</a:t>
            </a:r>
            <a:r>
              <a:rPr lang="en-US" dirty="0" smtClean="0"/>
              <a:t>ᵝM</a:t>
            </a:r>
            <a:r>
              <a:rPr lang="fa-IR" dirty="0" smtClean="0"/>
              <a:t>"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467600" y="1143000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a-IR" dirty="0" smtClean="0"/>
              <a:t>بیست هزار :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39000" y="1752600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dirty="0" smtClean="0"/>
              <a:t>بزرگترین عدد 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15000" y="1752600"/>
            <a:ext cx="168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a-IR" u="sng" dirty="0" smtClean="0"/>
              <a:t>ده هزار :ˣ ده هزار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05400" y="1752600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a-IR" dirty="0" smtClean="0"/>
              <a:t>10⁸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57800" y="2438400"/>
            <a:ext cx="3142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a-IR" dirty="0" smtClean="0"/>
              <a:t>1 تا 10⁸ :                       رده اول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239000" y="2895600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a-IR" dirty="0" smtClean="0"/>
              <a:t>:</a:t>
            </a:r>
            <a:r>
              <a:rPr lang="en-US" dirty="0" smtClean="0"/>
              <a:t> </a:t>
            </a:r>
            <a:r>
              <a:rPr lang="fa-IR" dirty="0" smtClean="0"/>
              <a:t>10⁸ تا 10¹⁶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257800" y="2895600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a-IR" dirty="0" smtClean="0"/>
              <a:t>رده دوم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53400" y="32004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153400" y="33528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153400" y="35814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a-IR" dirty="0" smtClean="0"/>
              <a:t>.</a:t>
            </a:r>
            <a:endParaRPr lang="en-US" dirty="0"/>
          </a:p>
        </p:txBody>
      </p:sp>
      <p:pic>
        <p:nvPicPr>
          <p:cNvPr id="16" name="Picture 15" descr="http://www.mathdb.org/articles/archimedes/Eqn035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4038600"/>
            <a:ext cx="914400" cy="43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315200" y="41910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تا</a:t>
            </a:r>
            <a:endParaRPr lang="en-US" dirty="0"/>
          </a:p>
        </p:txBody>
      </p:sp>
      <p:pic>
        <p:nvPicPr>
          <p:cNvPr id="18" name="Picture 17" descr="http://www.mathdb.org/articles/archimedes/Eqn036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038600"/>
            <a:ext cx="742950" cy="43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029200" y="4114800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 رده (10⁸)-ام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772297" y="4953000"/>
            <a:ext cx="1778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3600" dirty="0" smtClean="0"/>
              <a:t>دوره اول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00800" y="41148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7" grpId="0"/>
      <p:bldP spid="19" grpId="0"/>
      <p:bldP spid="2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mathdb.org/articles/archimedes/Eqn03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609600"/>
            <a:ext cx="819150" cy="59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15200" y="8382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a-IR" dirty="0" smtClean="0"/>
              <a:t>: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010400" y="762000"/>
            <a:ext cx="91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P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705600" y="1371600"/>
            <a:ext cx="17259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buFont typeface="Arial" pitchFamily="34" charset="0"/>
              <a:buChar char="•"/>
            </a:pPr>
            <a:r>
              <a:rPr lang="fa-IR" sz="3200" dirty="0" smtClean="0">
                <a:solidFill>
                  <a:srgbClr val="FF0000"/>
                </a:solidFill>
              </a:rPr>
              <a:t>دوره دوم: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43800" y="2133600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dirty="0" smtClean="0"/>
              <a:t>رده اول 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953000" y="2133600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u="sng" dirty="0" smtClean="0"/>
              <a:t>P * 1</a:t>
            </a:r>
            <a:r>
              <a:rPr lang="fa-IR" sz="2000" dirty="0" smtClean="0"/>
              <a:t> تا  </a:t>
            </a:r>
            <a:r>
              <a:rPr lang="en-US" sz="2000" u="sng" dirty="0" smtClean="0"/>
              <a:t>P *10⁸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7933032" y="2658768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a-IR" dirty="0" smtClean="0"/>
              <a:t> ...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0" y="3048000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dirty="0" smtClean="0"/>
              <a:t>و رده 10⁸-ام :</a:t>
            </a:r>
            <a:endParaRPr lang="en-US" dirty="0"/>
          </a:p>
        </p:txBody>
      </p:sp>
      <p:pic>
        <p:nvPicPr>
          <p:cNvPr id="12" name="Picture 11" descr="http://www.mathdb.org/articles/archimedes/Eqn035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971800"/>
            <a:ext cx="939165" cy="43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096000" y="3048000"/>
            <a:ext cx="666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P*</a:t>
            </a:r>
            <a:endParaRPr lang="en-US" sz="2400" dirty="0"/>
          </a:p>
        </p:txBody>
      </p:sp>
      <p:pic>
        <p:nvPicPr>
          <p:cNvPr id="14" name="Picture 13" descr="http://www.mathdb.org/articles/archimedes/Eqn03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048000"/>
            <a:ext cx="838200" cy="36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715000" y="30480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a-IR" dirty="0" smtClean="0"/>
              <a:t>تا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72400" y="3810000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a-IR" dirty="0" smtClean="0"/>
              <a:t>بنابراین: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834814" y="4267200"/>
            <a:ext cx="1782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/>
            <a:r>
              <a:rPr lang="fa-IR" sz="2800" dirty="0" smtClean="0">
                <a:solidFill>
                  <a:srgbClr val="FF0000"/>
                </a:solidFill>
              </a:rPr>
              <a:t>دوره 10⁸-ام: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8" name="Picture 17" descr="http://www.mathdb.org/articles/archimedes/Eqn040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4876800"/>
            <a:ext cx="914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019800" y="4953000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a-IR" sz="2800" dirty="0" smtClean="0"/>
              <a:t>*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8229600" y="4953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a-IR" dirty="0" smtClean="0"/>
              <a:t>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34200" y="49530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a-IR" dirty="0" smtClean="0"/>
              <a:t>تا</a:t>
            </a:r>
            <a:endParaRPr lang="en-US" dirty="0"/>
          </a:p>
        </p:txBody>
      </p:sp>
      <p:pic>
        <p:nvPicPr>
          <p:cNvPr id="56321" name="Picture 43" descr="http://www.mathdb.org/articles/archimedes/Eqn04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876800"/>
            <a:ext cx="914400" cy="543697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77200" y="4953000"/>
            <a:ext cx="324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a-IR" sz="2800" dirty="0" smtClean="0"/>
              <a:t>*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6172200" y="4953000"/>
            <a:ext cx="638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a-IR" sz="2400" dirty="0" smtClean="0"/>
              <a:t>10⁸</a:t>
            </a:r>
            <a:endParaRPr lang="en-US" sz="2400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4191000" y="4953000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:رده اول 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5400000">
            <a:off x="7856832" y="5706768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 ... 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343400" y="3048000"/>
            <a:ext cx="590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P*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3" grpId="0"/>
      <p:bldP spid="15" grpId="0"/>
      <p:bldP spid="16" grpId="0"/>
      <p:bldP spid="19" grpId="0"/>
      <p:bldP spid="20" grpId="0"/>
      <p:bldP spid="21" grpId="0"/>
      <p:bldP spid="26" grpId="0"/>
      <p:bldP spid="27" grpId="0"/>
      <p:bldP spid="29" grpId="0"/>
      <p:bldP spid="2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63161" y="762000"/>
            <a:ext cx="1176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/>
              <a:t>رده 10⁸-ام :</a:t>
            </a:r>
            <a:endParaRPr lang="en-US" dirty="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http://www.mathdb.org/articles/archimedes/Eqn04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685800"/>
            <a:ext cx="9366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352800" y="762000"/>
            <a:ext cx="344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/>
              <a:t>*</a:t>
            </a:r>
            <a:endParaRPr lang="en-US" sz="3200" dirty="0"/>
          </a:p>
        </p:txBody>
      </p:sp>
      <p:pic>
        <p:nvPicPr>
          <p:cNvPr id="16" name="Picture 15" descr="http://www.mathdb.org/articles/archimedes/Eqn035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685800"/>
            <a:ext cx="1015366" cy="51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572000" y="8382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تا</a:t>
            </a:r>
            <a:endParaRPr lang="en-US" dirty="0"/>
          </a:p>
        </p:txBody>
      </p:sp>
      <p:pic>
        <p:nvPicPr>
          <p:cNvPr id="18" name="Picture 17" descr="http://www.mathdb.org/articles/archimedes/Eqn04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09600"/>
            <a:ext cx="99060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943600" y="762000"/>
            <a:ext cx="344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/>
              <a:t>*</a:t>
            </a:r>
            <a:endParaRPr lang="en-US" sz="3200" dirty="0"/>
          </a:p>
        </p:txBody>
      </p:sp>
      <p:pic>
        <p:nvPicPr>
          <p:cNvPr id="20" name="Picture 19" descr="http://www.mathdb.org/articles/archimedes/Eqn036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609601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715000" y="1905000"/>
            <a:ext cx="2642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dirty="0" smtClean="0"/>
              <a:t>تعداد خرده های شنی در جهان :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724400" y="1905000"/>
            <a:ext cx="68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/>
              <a:t>10⁵¹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010400" y="2819400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بسیار کمتر از </a:t>
            </a:r>
            <a:endParaRPr lang="en-US" dirty="0"/>
          </a:p>
        </p:txBody>
      </p:sp>
      <p:pic>
        <p:nvPicPr>
          <p:cNvPr id="26" name="Picture 25" descr="http://www.mathdb.org/articles/archimedes/Eqn04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43200"/>
            <a:ext cx="83819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5410200" y="2819400"/>
            <a:ext cx="344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/>
              <a:t>*</a:t>
            </a:r>
            <a:endParaRPr lang="en-US" sz="3200" dirty="0"/>
          </a:p>
        </p:txBody>
      </p:sp>
      <p:pic>
        <p:nvPicPr>
          <p:cNvPr id="28" name="Picture 27" descr="http://www.mathdb.org/articles/archimedes/Eqn036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667000"/>
            <a:ext cx="91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/>
      <p:bldP spid="19" grpId="0"/>
      <p:bldP spid="23" grpId="0"/>
      <p:bldP spid="24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001061"/>
            <a:ext cx="918972" cy="885139"/>
          </a:xfrm>
          <a:prstGeom prst="rect">
            <a:avLst/>
          </a:prstGeom>
          <a:noFill/>
        </p:spPr>
      </p:pic>
      <p:pic>
        <p:nvPicPr>
          <p:cNvPr id="5" name="Picture 4" descr="Arashmidos_p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1828800"/>
            <a:ext cx="2133600" cy="28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 rot="5400000">
            <a:off x="4914900" y="3390900"/>
            <a:ext cx="53340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76800" y="3375992"/>
            <a:ext cx="609600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38800" y="25262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Enemy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3364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!!!!!!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2667000"/>
            <a:ext cx="227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Next  Book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n.jpg"/>
          <p:cNvPicPr>
            <a:picLocks noChangeAspect="1"/>
          </p:cNvPicPr>
          <p:nvPr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762000" y="0"/>
            <a:ext cx="8001000" cy="678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52600" y="2362200"/>
            <a:ext cx="6334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Approximation of a Square Root</a:t>
            </a:r>
            <a:endParaRPr lang="en-US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4600" y="457200"/>
            <a:ext cx="213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دو دستاورد مهم و اصلی: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30250" y="99060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dirty="0" smtClean="0"/>
              <a:t>مقدار تقریبی 3√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87050" y="1524000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dirty="0" smtClean="0"/>
              <a:t>مقادیر تقریبی ریشه های مربعی بعضی اعداد بزرگ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00800" y="2438400"/>
            <a:ext cx="1923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chemeClr val="tx2"/>
                </a:solidFill>
              </a:rPr>
              <a:t>مقدار تقریبی 3√: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37529" y="3048000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dirty="0" smtClean="0"/>
              <a:t>اندازه گیری دایره 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0" y="3352800"/>
            <a:ext cx="3336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265/153 &lt; √3 &lt; 1351/780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006232" y="3962400"/>
            <a:ext cx="2292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/>
              <a:t>*نزدیکترین تقریب ها به 3√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mathdb.org/articles/archimedes/Eqn05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0"/>
            <a:ext cx="434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mathdb.org/articles/archimedes/Eqn054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066800"/>
            <a:ext cx="25908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76600" y="1143000"/>
            <a:ext cx="1676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/>
              <a:t>50√</a:t>
            </a:r>
            <a:r>
              <a:rPr lang="en-US" dirty="0" smtClean="0"/>
              <a:t>,</a:t>
            </a:r>
            <a:r>
              <a:rPr lang="en-US" sz="2000" dirty="0" smtClean="0"/>
              <a:t>Heron</a:t>
            </a:r>
            <a:r>
              <a:rPr lang="en-US" dirty="0" smtClean="0"/>
              <a:t> </a:t>
            </a:r>
          </a:p>
          <a:p>
            <a:r>
              <a:rPr lang="fa-IR" dirty="0" smtClean="0"/>
              <a:t> </a:t>
            </a:r>
            <a:endParaRPr lang="en-US" dirty="0"/>
          </a:p>
        </p:txBody>
      </p:sp>
      <p:pic>
        <p:nvPicPr>
          <p:cNvPr id="10" name="Picture 9" descr="http://www.mathdb.org/articles/archimedes/Eqn057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971800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www.mathdb.org/articles/archimedes/Eqn058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8956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www.mathdb.org/articles/archimedes/Eqn059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1910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www.mathdb.org/articles/archimedes/Eqn060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4191000"/>
            <a:ext cx="9144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www.mathdb.org/articles/archimedes/Eqn061.gif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505200"/>
            <a:ext cx="9906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http://www.mathdb.org/articles/archimedes/Eqn062.gif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3352800"/>
            <a:ext cx="169481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18"/>
          <p:cNvCxnSpPr/>
          <p:nvPr/>
        </p:nvCxnSpPr>
        <p:spPr>
          <a:xfrm>
            <a:off x="5715000" y="38862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81800" y="4648200"/>
            <a:ext cx="120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/>
              <a:t>مقدار جدید </a:t>
            </a:r>
            <a:r>
              <a:rPr lang="en-US" dirty="0" smtClean="0"/>
              <a:t>a </a:t>
            </a:r>
            <a:endParaRPr lang="en-US" dirty="0"/>
          </a:p>
        </p:txBody>
      </p:sp>
      <p:pic>
        <p:nvPicPr>
          <p:cNvPr id="21" name="Picture 20" descr="http://www.mathdb.org/articles/archimedes/Eqn063.gif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24400" y="5334000"/>
            <a:ext cx="1524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6324600" y="5410200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dirty="0" smtClean="0"/>
              <a:t>در پایان 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20" grpId="0"/>
      <p:bldP spid="2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mathdb.org/articles/archimedes/Eqn06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mathdb.org/articles/archimedes/Eqn065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220980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934200" y="2362200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dirty="0" smtClean="0"/>
              <a:t>7/4</a:t>
            </a:r>
            <a:r>
              <a:rPr lang="fa-IR" dirty="0" smtClean="0"/>
              <a:t> به جای </a:t>
            </a:r>
            <a:r>
              <a:rPr lang="en-US" dirty="0" smtClean="0"/>
              <a:t>5/3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0" y="2819400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 تکرارهای بیشتری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791200" y="3352800"/>
            <a:ext cx="2720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به اندازه کافی به 3√ نزدیک بوده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0" y="533400"/>
            <a:ext cx="36134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u="sng" dirty="0" smtClean="0">
                <a:solidFill>
                  <a:schemeClr val="tx2"/>
                </a:solidFill>
              </a:rPr>
              <a:t>مقادیر تقریبی بعضی اعداد بزرگ 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4200" y="1219200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"اندازه گیری دایره" </a:t>
            </a:r>
            <a:endParaRPr lang="en-US" dirty="0"/>
          </a:p>
        </p:txBody>
      </p:sp>
      <p:pic>
        <p:nvPicPr>
          <p:cNvPr id="6" name="Picture 5" descr="http://www.mathdb.org/articles/archimedes/Eqn07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24384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mathdb.org/articles/archimedes/Eqn07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57400"/>
            <a:ext cx="25146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mathdb.org/articles/archimedes/Eqn072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895600"/>
            <a:ext cx="2667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mathdb.org/articles/archimedes/Eqn073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657600"/>
            <a:ext cx="2667000" cy="58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www.mathdb.org/articles/archimedes/Eqn075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495800"/>
            <a:ext cx="2667000" cy="58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mathdb.org/articles/archimedes/Eqn076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5410200"/>
            <a:ext cx="2743200" cy="58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5638800" y="3352800"/>
            <a:ext cx="2808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 smtClean="0"/>
              <a:t>  </a:t>
            </a:r>
            <a:r>
              <a:rPr lang="en-US" sz="2400" dirty="0" smtClean="0"/>
              <a:t>(</a:t>
            </a:r>
            <a:r>
              <a:rPr lang="en-US" sz="2400" i="1" dirty="0" smtClean="0"/>
              <a:t>a</a:t>
            </a:r>
            <a:r>
              <a:rPr lang="en-US" sz="2400" dirty="0" smtClean="0"/>
              <a:t> + </a:t>
            </a:r>
            <a:r>
              <a:rPr lang="en-US" sz="2400" i="1" dirty="0" smtClean="0"/>
              <a:t>b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= </a:t>
            </a:r>
            <a:r>
              <a:rPr lang="en-US" sz="2400" i="1" dirty="0" smtClean="0"/>
              <a:t>a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+ 2</a:t>
            </a:r>
            <a:r>
              <a:rPr lang="en-US" sz="2400" i="1" dirty="0" smtClean="0"/>
              <a:t>ab</a:t>
            </a:r>
            <a:r>
              <a:rPr lang="ar-SA" sz="2400" i="1" dirty="0" smtClean="0"/>
              <a:t>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248400" y="2819400"/>
            <a:ext cx="1444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/>
              <a:t>قضیه اقلیدس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019800" y="3962400"/>
            <a:ext cx="1776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dirty="0" smtClean="0"/>
              <a:t>مخرج های 60</a:t>
            </a:r>
            <a:r>
              <a:rPr lang="ar-SA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2667000"/>
            <a:ext cx="2270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Next  Book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4717" y="2101334"/>
            <a:ext cx="28442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000" b="1" i="0" u="sng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معادلات مکعبی</a:t>
            </a: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Qubic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Equations </a:t>
            </a:r>
            <a:endParaRPr kumimoji="0" lang="fa-IR" sz="2400" b="0" i="0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u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3200400"/>
            <a:ext cx="5173579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77000" y="533400"/>
            <a:ext cx="211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/>
              <a:t>ریاضیدانان یونان باستان 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457200"/>
            <a:ext cx="1035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Y=ax³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819400" y="1295400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/>
              <a:t>ارشمیدس: عبارت های 1 و 5 ،"در باب کره و استوانه "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1219200"/>
            <a:ext cx="1629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a²/x = x/b 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-304800" y="27432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en-US" sz="2400" dirty="0" smtClean="0"/>
              <a:t>Al-</a:t>
            </a:r>
            <a:r>
              <a:rPr lang="en-US" sz="2400" dirty="0" err="1" smtClean="0"/>
              <a:t>Khazin</a:t>
            </a:r>
            <a:r>
              <a:rPr lang="fa-IR" sz="2400" dirty="0" smtClean="0"/>
              <a:t> (965) ،  </a:t>
            </a:r>
            <a:r>
              <a:rPr lang="en-US" sz="2400" dirty="0" smtClean="0"/>
              <a:t>(965-1040)  </a:t>
            </a:r>
            <a:r>
              <a:rPr lang="en-US" sz="2400" dirty="0" err="1" smtClean="0"/>
              <a:t>Ibn</a:t>
            </a:r>
            <a:r>
              <a:rPr lang="en-US" sz="2400" dirty="0" smtClean="0"/>
              <a:t> Al-</a:t>
            </a:r>
            <a:r>
              <a:rPr lang="en-US" sz="2400" dirty="0" err="1" smtClean="0"/>
              <a:t>Haytham</a:t>
            </a:r>
            <a:r>
              <a:rPr lang="fa-IR" sz="2400" dirty="0" smtClean="0"/>
              <a:t> و </a:t>
            </a:r>
            <a:r>
              <a:rPr lang="en-US" sz="2400" dirty="0" err="1" smtClean="0"/>
              <a:t>Abu’l</a:t>
            </a:r>
            <a:r>
              <a:rPr lang="en-US" sz="2400" dirty="0" smtClean="0"/>
              <a:t> Jud</a:t>
            </a:r>
            <a:r>
              <a:rPr lang="fa-IR" sz="2400" dirty="0" smtClean="0"/>
              <a:t> (1000≈)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3124200" y="3429000"/>
            <a:ext cx="58192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/>
              <a:t>راه حل های مخروطی برای همه انواع معادلات مکعبی :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762000" y="3505200"/>
            <a:ext cx="2111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 </a:t>
            </a:r>
            <a:r>
              <a:rPr lang="fa-IR" sz="2000" dirty="0" smtClean="0"/>
              <a:t>خیام  (1131-1048)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9" grpId="0"/>
      <p:bldP spid="20" grpId="0"/>
      <p:bldP spid="21" grpId="0"/>
      <p:bldP spid="21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2133600" y="2286000"/>
            <a:ext cx="44630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000" b="1" i="0" strike="noStrike" cap="none" normalizeH="0" baseline="0" dirty="0" smtClean="0">
                <a:ln>
                  <a:noFill/>
                </a:ln>
                <a:solidFill>
                  <a:srgbClr val="8064A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سایر دستاوردهای ریاضی</a:t>
            </a:r>
            <a:endParaRPr kumimoji="0" lang="fa-IR" sz="4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5867400"/>
            <a:ext cx="3993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/>
              <a:t>دستاوردهای مهم اما کمتر شناخته شده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2971800"/>
            <a:ext cx="3794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Other mathematical achievements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p1.jpg"/>
          <p:cNvPicPr>
            <a:picLocks noChangeAspect="1"/>
          </p:cNvPicPr>
          <p:nvPr/>
        </p:nvPicPr>
        <p:blipFill>
          <a:blip r:embed="rId2" cstate="print">
            <a:lum bright="-40000" contrast="40000"/>
          </a:blip>
          <a:stretch>
            <a:fillRect/>
          </a:stretch>
        </p:blipFill>
        <p:spPr>
          <a:xfrm>
            <a:off x="1727727" y="76200"/>
            <a:ext cx="5816073" cy="665515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2209800" y="1903412"/>
            <a:ext cx="1600200" cy="1588"/>
          </a:xfrm>
          <a:prstGeom prst="straightConnector1">
            <a:avLst/>
          </a:prstGeom>
          <a:ln w="5715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343400" y="2590800"/>
            <a:ext cx="1371600" cy="1588"/>
          </a:xfrm>
          <a:prstGeom prst="straightConnector1">
            <a:avLst/>
          </a:prstGeom>
          <a:ln w="38100">
            <a:solidFill>
              <a:srgbClr val="FFFF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5133075" y="2005347"/>
            <a:ext cx="2159980" cy="274027"/>
          </a:xfrm>
          <a:custGeom>
            <a:avLst/>
            <a:gdLst>
              <a:gd name="connsiteX0" fmla="*/ 8768 w 2159980"/>
              <a:gd name="connsiteY0" fmla="*/ 48740 h 274027"/>
              <a:gd name="connsiteX1" fmla="*/ 8768 w 2159980"/>
              <a:gd name="connsiteY1" fmla="*/ 48740 h 274027"/>
              <a:gd name="connsiteX2" fmla="*/ 2102612 w 2159980"/>
              <a:gd name="connsiteY2" fmla="*/ 61992 h 274027"/>
              <a:gd name="connsiteX3" fmla="*/ 2089360 w 2159980"/>
              <a:gd name="connsiteY3" fmla="*/ 234270 h 274027"/>
              <a:gd name="connsiteX4" fmla="*/ 2009847 w 2159980"/>
              <a:gd name="connsiteY4" fmla="*/ 260775 h 274027"/>
              <a:gd name="connsiteX5" fmla="*/ 1970090 w 2159980"/>
              <a:gd name="connsiteY5" fmla="*/ 274027 h 274027"/>
              <a:gd name="connsiteX6" fmla="*/ 48525 w 2159980"/>
              <a:gd name="connsiteY6" fmla="*/ 260775 h 274027"/>
              <a:gd name="connsiteX7" fmla="*/ 8768 w 2159980"/>
              <a:gd name="connsiteY7" fmla="*/ 247523 h 274027"/>
              <a:gd name="connsiteX8" fmla="*/ 8768 w 2159980"/>
              <a:gd name="connsiteY8" fmla="*/ 48740 h 27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9980" h="274027">
                <a:moveTo>
                  <a:pt x="8768" y="48740"/>
                </a:moveTo>
                <a:lnTo>
                  <a:pt x="8768" y="48740"/>
                </a:lnTo>
                <a:cubicBezTo>
                  <a:pt x="706716" y="53157"/>
                  <a:pt x="1407409" y="0"/>
                  <a:pt x="2102612" y="61992"/>
                </a:cubicBezTo>
                <a:cubicBezTo>
                  <a:pt x="2159980" y="67108"/>
                  <a:pt x="2113716" y="182078"/>
                  <a:pt x="2089360" y="234270"/>
                </a:cubicBezTo>
                <a:cubicBezTo>
                  <a:pt x="2077545" y="259587"/>
                  <a:pt x="2036351" y="251940"/>
                  <a:pt x="2009847" y="260775"/>
                </a:cubicBezTo>
                <a:lnTo>
                  <a:pt x="1970090" y="274027"/>
                </a:lnTo>
                <a:lnTo>
                  <a:pt x="48525" y="260775"/>
                </a:lnTo>
                <a:cubicBezTo>
                  <a:pt x="34557" y="260586"/>
                  <a:pt x="10744" y="261352"/>
                  <a:pt x="8768" y="247523"/>
                </a:cubicBezTo>
                <a:cubicBezTo>
                  <a:pt x="0" y="186145"/>
                  <a:pt x="8768" y="81870"/>
                  <a:pt x="8768" y="48740"/>
                </a:cubicBezTo>
                <a:close/>
              </a:path>
            </a:pathLst>
          </a:cu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953000" y="4145573"/>
            <a:ext cx="2159980" cy="274027"/>
          </a:xfrm>
          <a:custGeom>
            <a:avLst/>
            <a:gdLst>
              <a:gd name="connsiteX0" fmla="*/ 8768 w 2159980"/>
              <a:gd name="connsiteY0" fmla="*/ 48740 h 274027"/>
              <a:gd name="connsiteX1" fmla="*/ 8768 w 2159980"/>
              <a:gd name="connsiteY1" fmla="*/ 48740 h 274027"/>
              <a:gd name="connsiteX2" fmla="*/ 2102612 w 2159980"/>
              <a:gd name="connsiteY2" fmla="*/ 61992 h 274027"/>
              <a:gd name="connsiteX3" fmla="*/ 2089360 w 2159980"/>
              <a:gd name="connsiteY3" fmla="*/ 234270 h 274027"/>
              <a:gd name="connsiteX4" fmla="*/ 2009847 w 2159980"/>
              <a:gd name="connsiteY4" fmla="*/ 260775 h 274027"/>
              <a:gd name="connsiteX5" fmla="*/ 1970090 w 2159980"/>
              <a:gd name="connsiteY5" fmla="*/ 274027 h 274027"/>
              <a:gd name="connsiteX6" fmla="*/ 48525 w 2159980"/>
              <a:gd name="connsiteY6" fmla="*/ 260775 h 274027"/>
              <a:gd name="connsiteX7" fmla="*/ 8768 w 2159980"/>
              <a:gd name="connsiteY7" fmla="*/ 247523 h 274027"/>
              <a:gd name="connsiteX8" fmla="*/ 8768 w 2159980"/>
              <a:gd name="connsiteY8" fmla="*/ 48740 h 27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9980" h="274027">
                <a:moveTo>
                  <a:pt x="8768" y="48740"/>
                </a:moveTo>
                <a:lnTo>
                  <a:pt x="8768" y="48740"/>
                </a:lnTo>
                <a:cubicBezTo>
                  <a:pt x="706716" y="53157"/>
                  <a:pt x="1407409" y="0"/>
                  <a:pt x="2102612" y="61992"/>
                </a:cubicBezTo>
                <a:cubicBezTo>
                  <a:pt x="2159980" y="67108"/>
                  <a:pt x="2113716" y="182078"/>
                  <a:pt x="2089360" y="234270"/>
                </a:cubicBezTo>
                <a:cubicBezTo>
                  <a:pt x="2077545" y="259587"/>
                  <a:pt x="2036351" y="251940"/>
                  <a:pt x="2009847" y="260775"/>
                </a:cubicBezTo>
                <a:lnTo>
                  <a:pt x="1970090" y="274027"/>
                </a:lnTo>
                <a:lnTo>
                  <a:pt x="48525" y="260775"/>
                </a:lnTo>
                <a:cubicBezTo>
                  <a:pt x="34557" y="260586"/>
                  <a:pt x="10744" y="261352"/>
                  <a:pt x="8768" y="247523"/>
                </a:cubicBezTo>
                <a:cubicBezTo>
                  <a:pt x="0" y="186145"/>
                  <a:pt x="8768" y="81870"/>
                  <a:pt x="8768" y="48740"/>
                </a:cubicBezTo>
                <a:close/>
              </a:path>
            </a:pathLst>
          </a:cu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648200" y="5943600"/>
            <a:ext cx="2540980" cy="655027"/>
          </a:xfrm>
          <a:custGeom>
            <a:avLst/>
            <a:gdLst>
              <a:gd name="connsiteX0" fmla="*/ 8768 w 2159980"/>
              <a:gd name="connsiteY0" fmla="*/ 48740 h 274027"/>
              <a:gd name="connsiteX1" fmla="*/ 8768 w 2159980"/>
              <a:gd name="connsiteY1" fmla="*/ 48740 h 274027"/>
              <a:gd name="connsiteX2" fmla="*/ 2102612 w 2159980"/>
              <a:gd name="connsiteY2" fmla="*/ 61992 h 274027"/>
              <a:gd name="connsiteX3" fmla="*/ 2089360 w 2159980"/>
              <a:gd name="connsiteY3" fmla="*/ 234270 h 274027"/>
              <a:gd name="connsiteX4" fmla="*/ 2009847 w 2159980"/>
              <a:gd name="connsiteY4" fmla="*/ 260775 h 274027"/>
              <a:gd name="connsiteX5" fmla="*/ 1970090 w 2159980"/>
              <a:gd name="connsiteY5" fmla="*/ 274027 h 274027"/>
              <a:gd name="connsiteX6" fmla="*/ 48525 w 2159980"/>
              <a:gd name="connsiteY6" fmla="*/ 260775 h 274027"/>
              <a:gd name="connsiteX7" fmla="*/ 8768 w 2159980"/>
              <a:gd name="connsiteY7" fmla="*/ 247523 h 274027"/>
              <a:gd name="connsiteX8" fmla="*/ 8768 w 2159980"/>
              <a:gd name="connsiteY8" fmla="*/ 48740 h 27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9980" h="274027">
                <a:moveTo>
                  <a:pt x="8768" y="48740"/>
                </a:moveTo>
                <a:lnTo>
                  <a:pt x="8768" y="48740"/>
                </a:lnTo>
                <a:cubicBezTo>
                  <a:pt x="706716" y="53157"/>
                  <a:pt x="1407409" y="0"/>
                  <a:pt x="2102612" y="61992"/>
                </a:cubicBezTo>
                <a:cubicBezTo>
                  <a:pt x="2159980" y="67108"/>
                  <a:pt x="2113716" y="182078"/>
                  <a:pt x="2089360" y="234270"/>
                </a:cubicBezTo>
                <a:cubicBezTo>
                  <a:pt x="2077545" y="259587"/>
                  <a:pt x="2036351" y="251940"/>
                  <a:pt x="2009847" y="260775"/>
                </a:cubicBezTo>
                <a:lnTo>
                  <a:pt x="1970090" y="274027"/>
                </a:lnTo>
                <a:lnTo>
                  <a:pt x="48525" y="260775"/>
                </a:lnTo>
                <a:cubicBezTo>
                  <a:pt x="34557" y="260586"/>
                  <a:pt x="10744" y="261352"/>
                  <a:pt x="8768" y="247523"/>
                </a:cubicBezTo>
                <a:cubicBezTo>
                  <a:pt x="0" y="186145"/>
                  <a:pt x="8768" y="81870"/>
                  <a:pt x="8768" y="48740"/>
                </a:cubicBezTo>
                <a:close/>
              </a:path>
            </a:pathLst>
          </a:cu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52400"/>
            <a:ext cx="8077200" cy="6410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ourTriangle1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24200" cy="3046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5181600" y="609600"/>
            <a:ext cx="3198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فرمول برای مساحت یک مثلث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www.mathdb.org/articles/archimedes/Eqn08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19200"/>
            <a:ext cx="3048000" cy="828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91200" y="1371600"/>
            <a:ext cx="1363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dirty="0" smtClean="0"/>
              <a:t>فرمول </a:t>
            </a:r>
            <a:r>
              <a:rPr lang="en-US" dirty="0" smtClean="0"/>
              <a:t>Heron </a:t>
            </a:r>
            <a:endParaRPr lang="en-US" dirty="0"/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819400" y="3048000"/>
            <a:ext cx="5688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چند وجهی نیمه منتظم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Semi-Regular polyhedron) </a:t>
            </a:r>
            <a:r>
              <a:rPr kumimoji="0" lang="fa-I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0" y="3962400"/>
            <a:ext cx="3566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dirty="0" smtClean="0"/>
              <a:t>13 نوع مختلف چندوجهی نیمه منتظم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mathdb.org/articles/archimedes/image154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899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ly_sr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5715000" y="228600"/>
            <a:ext cx="3119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ساختن یک هفت ضلعی منتظم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4600" y="838200"/>
            <a:ext cx="2300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dirty="0" smtClean="0"/>
              <a:t>ترجمه یک ریاضیدان عرب </a:t>
            </a:r>
            <a:endParaRPr lang="en-US" dirty="0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6248400" y="1524000"/>
            <a:ext cx="2608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مسئله گاوها (گله گاوها)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2133600"/>
            <a:ext cx="817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Hieron</a:t>
            </a:r>
            <a:endParaRPr lang="en-US" dirty="0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048000" y="3048000"/>
            <a:ext cx="5486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و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a-IR" sz="2400" b="0" i="0" u="none" strike="noStrike" cap="none" normalizeH="0" baseline="0" dirty="0" smtClean="0" bmk="OLE_LINK22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بترتیب تعداد گاوهای نر سفید  وگاوها باشند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و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بترتیب تعداد گاوهای نر سیاه  وگاوها باشند.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و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بترتیب تعداد گاوهای نر زرد  وگاوها باشند.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و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بترتیب تعداد گاوهای نر خال خالی وگاوها باشند.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ca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914400"/>
            <a:ext cx="3352800" cy="201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mathdb.org/articles/archimedes/Eqn08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988300" cy="196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81000" y="457200"/>
            <a:ext cx="83956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Hieron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تلاش زیادی برای پیدا کردن جواب کرد. کوچکرین عدد دارای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رقم بود!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3276600" y="2819400"/>
            <a:ext cx="967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=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مربع کامل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+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Z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عدد مثلثی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27184" y="685800"/>
            <a:ext cx="4100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400" dirty="0" err="1" smtClean="0"/>
              <a:t>Hieron</a:t>
            </a:r>
            <a:r>
              <a:rPr lang="fa-IR" sz="2400" dirty="0" smtClean="0"/>
              <a:t> در حل این مسئله ناتوان بود .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81000" y="2895600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dirty="0" smtClean="0"/>
              <a:t>جواب مسئله 206500 رقم داشت !!!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2057400"/>
            <a:ext cx="1220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2800" dirty="0" smtClean="0"/>
              <a:t>:1965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5105400" y="228600"/>
            <a:ext cx="38026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کتاب لم ها 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Book Of Lemmas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fa-IR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fa-I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39850" y="914400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dirty="0" smtClean="0"/>
              <a:t>کتاب عربی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477000" y="1447800"/>
            <a:ext cx="240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dirty="0" smtClean="0"/>
              <a:t>15 مسئله در مورد دایره ها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82650" y="1981200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dirty="0" smtClean="0"/>
              <a:t>نوادگان ارشمیدس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67600" y="251460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dirty="0" smtClean="0"/>
              <a:t>کلی </a:t>
            </a:r>
            <a:r>
              <a:rPr lang="en-US" dirty="0" smtClean="0"/>
              <a:t>Theme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66800"/>
            <a:ext cx="899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>
                <a:solidFill>
                  <a:schemeClr val="tx2"/>
                </a:solidFill>
              </a:rPr>
              <a:t>عبارت 4 : مجموع مساحت های دو نیم دایره کشیده شده با قطرهای </a:t>
            </a:r>
            <a:r>
              <a:rPr lang="en-US" dirty="0" smtClean="0">
                <a:solidFill>
                  <a:schemeClr val="tx2"/>
                </a:solidFill>
              </a:rPr>
              <a:t>AN</a:t>
            </a:r>
            <a:r>
              <a:rPr lang="fa-IR" dirty="0" smtClean="0">
                <a:solidFill>
                  <a:schemeClr val="tx2"/>
                </a:solidFill>
              </a:rPr>
              <a:t> و </a:t>
            </a:r>
            <a:r>
              <a:rPr lang="en-US" dirty="0" smtClean="0">
                <a:solidFill>
                  <a:schemeClr val="tx2"/>
                </a:solidFill>
              </a:rPr>
              <a:t>BN</a:t>
            </a:r>
            <a:r>
              <a:rPr lang="fa-IR" dirty="0" smtClean="0">
                <a:solidFill>
                  <a:schemeClr val="tx2"/>
                </a:solidFill>
              </a:rPr>
              <a:t> = مساحت دایره ای با شعاع </a:t>
            </a:r>
            <a:r>
              <a:rPr lang="en-US" dirty="0" smtClean="0">
                <a:solidFill>
                  <a:schemeClr val="tx2"/>
                </a:solidFill>
              </a:rPr>
              <a:t>PN 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 descr="http://www.mathdb.org/articles/archimedes/image138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93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2819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Finally…</a:t>
            </a:r>
            <a:endParaRPr lang="en-US" sz="3600" b="1" dirty="0"/>
          </a:p>
        </p:txBody>
      </p:sp>
      <p:pic>
        <p:nvPicPr>
          <p:cNvPr id="6" name="Picture 5" descr="mar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52400"/>
            <a:ext cx="7162800" cy="6443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mathdb.org/articles/archimedes/image139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04800"/>
            <a:ext cx="5410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533400" y="5834390"/>
            <a:ext cx="61012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کمان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AD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 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+(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کمان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 BC)=(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کمان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AC)+(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کمان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 Light" pitchFamily="34" charset="0"/>
                <a:ea typeface="Calibri" pitchFamily="34" charset="0"/>
                <a:cs typeface="Times New Roman" pitchFamily="18" charset="0"/>
              </a:rPr>
              <a:t>DB)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15200" y="381000"/>
            <a:ext cx="144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 smtClean="0">
                <a:solidFill>
                  <a:schemeClr val="tx2"/>
                </a:solidFill>
              </a:rPr>
              <a:t>عبارت 9</a:t>
            </a:r>
            <a:r>
              <a:rPr lang="fa-IR" dirty="0" smtClean="0">
                <a:solidFill>
                  <a:schemeClr val="tx2"/>
                </a:solidFill>
              </a:rPr>
              <a:t> </a:t>
            </a:r>
            <a:r>
              <a:rPr lang="fa-IR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28600" y="102381"/>
            <a:ext cx="70104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en-US" b="1" i="0" u="none" strike="noStrike" cap="none" normalizeH="0" baseline="0" dirty="0" smtClean="0" bmk="">
                <a:ln>
                  <a:noFill/>
                </a:ln>
                <a:solidFill>
                  <a:srgbClr val="800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References</a:t>
            </a:r>
          </a:p>
          <a:p>
            <a:pPr marL="0" marR="0" lvl="0" indent="304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04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*The mathematical achievements of Archimedes</a:t>
            </a:r>
          </a:p>
          <a:p>
            <a:pPr marL="0" marR="0" lvl="0" indent="304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04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[1] John Stillwell (1989),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Mathematics and Its History,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Springer.</a:t>
            </a:r>
          </a:p>
          <a:p>
            <a:pPr marL="0" marR="0" lvl="0" indent="304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04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[2] T. L. Heath (1965),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 History of Greek Mathematics, Volume II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Oxford.</a:t>
            </a:r>
          </a:p>
          <a:p>
            <a:pPr marL="0" marR="0" lvl="0" indent="304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04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[3] E.T. Bell (written in 1937),Jing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Zhujun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(translated in 1998).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Da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shu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xue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jia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(translated from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Men of mathematics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). Publisher: Chiu Chang Publishing Company.</a:t>
            </a:r>
          </a:p>
          <a:p>
            <a:pPr marL="0" marR="0" lvl="0" indent="304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04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[4] T. L. Heath (written in 1912), Zhu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Enkuan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Li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Wenming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(translated in 1998).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Ajimide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ji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(translated from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Works of Archimedes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). Publisher: Shanxi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ke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xue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ji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shu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ban she (Shanxi).</a:t>
            </a:r>
          </a:p>
          <a:p>
            <a:pPr marL="0" marR="0" lvl="0" indent="304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04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[5] Morris Kline (written in 1908), Lin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Yanquan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Hong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Wangsheng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Yang Kang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Jingsong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(translated in 1983).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Shu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xue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shi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shu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xue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xiang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de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fa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zhan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(translated from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Mathematical thought from ancient to modern times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). Publisher: Chiu Chang Publishing Company.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6096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[6] </a:t>
            </a:r>
            <a:r>
              <a:rPr lang="en-US" sz="20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Xie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Enze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Xu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Benshun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(1994). </a:t>
            </a:r>
            <a:r>
              <a:rPr lang="en-US" sz="2000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Shi </a:t>
            </a:r>
            <a:r>
              <a:rPr lang="en-US" sz="2000" i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jie</a:t>
            </a:r>
            <a:r>
              <a:rPr lang="en-US" sz="2000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shu</a:t>
            </a:r>
            <a:r>
              <a:rPr lang="en-US" sz="2000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xue</a:t>
            </a:r>
            <a:r>
              <a:rPr lang="en-US" sz="2000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jia</a:t>
            </a:r>
            <a:r>
              <a:rPr lang="en-US" sz="2000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si</a:t>
            </a:r>
            <a:r>
              <a:rPr lang="en-US" sz="2000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xiang</a:t>
            </a:r>
            <a:r>
              <a:rPr lang="en-US" sz="2000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fang </a:t>
            </a:r>
            <a:r>
              <a:rPr lang="en-US" sz="2000" i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fa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 p.61-99.Publisher:Shandong </a:t>
            </a:r>
            <a:r>
              <a:rPr lang="en-US" sz="20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jiao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yu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chu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ban she (Jinan).</a:t>
            </a: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[7] </a:t>
            </a:r>
            <a:r>
              <a:rPr lang="en-US" sz="20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Cai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Zhiqiang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 Sun </a:t>
            </a:r>
            <a:r>
              <a:rPr lang="en-US" sz="2000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Wenxian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(199?). </a:t>
            </a:r>
            <a:r>
              <a:rPr lang="en-US" sz="2000" i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Shu</a:t>
            </a:r>
            <a:r>
              <a:rPr lang="en-US" sz="2000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xue</a:t>
            </a:r>
            <a:r>
              <a:rPr lang="en-US" sz="2000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li</a:t>
            </a:r>
            <a:r>
              <a:rPr lang="en-US" sz="2000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ti</a:t>
            </a:r>
            <a:r>
              <a:rPr lang="en-US" sz="2000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mo </a:t>
            </a:r>
            <a:r>
              <a:rPr lang="en-US" sz="2000" i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xing</a:t>
            </a:r>
            <a:r>
              <a:rPr lang="en-US" sz="2000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zhi</a:t>
            </a:r>
            <a:r>
              <a:rPr lang="en-US" sz="2000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zuo</a:t>
            </a:r>
            <a:r>
              <a:rPr lang="en-US" sz="2000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: fu : duo </a:t>
            </a:r>
            <a:r>
              <a:rPr lang="en-US" sz="2000" i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mian</a:t>
            </a:r>
            <a:r>
              <a:rPr lang="en-US" sz="2000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ti</a:t>
            </a:r>
            <a:r>
              <a:rPr lang="en-US" sz="2000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yan</a:t>
            </a:r>
            <a:r>
              <a:rPr lang="en-US" sz="2000" i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jiu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 Publisher: Chiu Chang Publishing Company.</a:t>
            </a: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[8] Hong Kong University of Science and Technology. 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  <a:hlinkClick r:id="rId2"/>
              </a:rPr>
              <a:t>http://www.edp.ust.hk/math/history/5/5_5/5_5_34.htm</a:t>
            </a:r>
            <a:endParaRPr lang="en-US" sz="20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[9]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Archimedes.Heiberg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(discovered in 1906).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T.L.Heath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, K.C.D , 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Sc.D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, F.R.S.(Edited in 1912). The Method Of Archimedes , Publisher :</a:t>
            </a:r>
            <a:r>
              <a:rPr lang="en-US" sz="2000" dirty="0" err="1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Clay,Jhon,M.A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 (Cambridge at the university press).</a:t>
            </a:r>
          </a:p>
          <a:p>
            <a:pPr lvl="0" indent="304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indent="3048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[10]Howard 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W.Eves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, An Introduction to the mathematical 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history.Fourth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Edition,Holt,Rinehart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and Winston,1976, Printed in: U.S.A.</a:t>
            </a:r>
            <a:endParaRPr 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3175" y="1295400"/>
            <a:ext cx="503734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fa-IR" dirty="0" smtClean="0"/>
          </a:p>
          <a:p>
            <a:pPr algn="r"/>
            <a:r>
              <a:rPr lang="fa-IR" sz="3600" dirty="0" smtClean="0"/>
              <a:t>اما !</a:t>
            </a:r>
          </a:p>
          <a:p>
            <a:pPr algn="r"/>
            <a:endParaRPr lang="fa-IR" sz="2800" dirty="0" smtClean="0">
              <a:solidFill>
                <a:schemeClr val="accent5"/>
              </a:solidFill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4000" dirty="0" smtClean="0">
                <a:solidFill>
                  <a:schemeClr val="accent5"/>
                </a:solidFill>
              </a:rPr>
              <a:t>دستاوردهای ریاضی</a:t>
            </a:r>
            <a:endParaRPr lang="en-US" sz="4000" dirty="0" smtClean="0">
              <a:solidFill>
                <a:schemeClr val="accent5"/>
              </a:solidFill>
            </a:endParaRPr>
          </a:p>
          <a:p>
            <a:pPr algn="r" rtl="1"/>
            <a:r>
              <a:rPr lang="fa-IR" b="1" dirty="0" smtClean="0">
                <a:solidFill>
                  <a:schemeClr val="tx2"/>
                </a:solidFill>
              </a:rPr>
              <a:t>2000</a:t>
            </a:r>
            <a:r>
              <a:rPr lang="en-US" b="1" dirty="0" smtClean="0">
                <a:solidFill>
                  <a:schemeClr val="tx2"/>
                </a:solidFill>
              </a:rPr>
              <a:t>..</a:t>
            </a:r>
            <a:r>
              <a:rPr lang="fa-IR" b="1" dirty="0" smtClean="0">
                <a:solidFill>
                  <a:schemeClr val="tx2"/>
                </a:solidFill>
              </a:rPr>
              <a:t>محیط،مساحت،حجم</a:t>
            </a:r>
          </a:p>
          <a:p>
            <a:pPr algn="r" rtl="1"/>
            <a:endParaRPr lang="fa-IR" sz="4000" dirty="0" smtClean="0">
              <a:solidFill>
                <a:schemeClr val="accent5"/>
              </a:solidFill>
            </a:endParaRPr>
          </a:p>
          <a:p>
            <a:pPr algn="r" rtl="1">
              <a:buFont typeface="Arial" pitchFamily="34" charset="0"/>
              <a:buChar char="•"/>
            </a:pPr>
            <a:endParaRPr lang="fa-IR" dirty="0" smtClean="0">
              <a:solidFill>
                <a:schemeClr val="accent4"/>
              </a:solidFill>
            </a:endParaRPr>
          </a:p>
          <a:p>
            <a:pPr algn="r"/>
            <a:endParaRPr lang="fa-IR" dirty="0" smtClean="0"/>
          </a:p>
          <a:p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29000" y="4884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accent4"/>
                </a:solidFill>
              </a:rPr>
              <a:t>اقلیدس و آپولونیوس</a:t>
            </a:r>
          </a:p>
          <a:p>
            <a:pPr algn="r" rtl="1"/>
            <a:r>
              <a:rPr lang="fa-IR" sz="2400" dirty="0" smtClean="0">
                <a:solidFill>
                  <a:schemeClr val="accent4"/>
                </a:solidFill>
              </a:rPr>
              <a:t>     نیوتن و گاوس</a:t>
            </a:r>
          </a:p>
        </p:txBody>
      </p:sp>
      <p:sp>
        <p:nvSpPr>
          <p:cNvPr id="7" name="Rectangle 6"/>
          <p:cNvSpPr/>
          <p:nvPr/>
        </p:nvSpPr>
        <p:spPr>
          <a:xfrm>
            <a:off x="4291675" y="4191000"/>
            <a:ext cx="4166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buFont typeface="Arial" pitchFamily="34" charset="0"/>
              <a:buChar char="•"/>
            </a:pPr>
            <a:r>
              <a:rPr lang="fa-IR" sz="2800" dirty="0" smtClean="0">
                <a:solidFill>
                  <a:schemeClr val="accent4"/>
                </a:solidFill>
              </a:rPr>
              <a:t>ایده های نو و اثبات های منطقی  </a:t>
            </a:r>
          </a:p>
        </p:txBody>
      </p:sp>
      <p:cxnSp>
        <p:nvCxnSpPr>
          <p:cNvPr id="31" name="Elbow Connector 30"/>
          <p:cNvCxnSpPr/>
          <p:nvPr/>
        </p:nvCxnSpPr>
        <p:spPr>
          <a:xfrm rot="5400000">
            <a:off x="7858539" y="4714220"/>
            <a:ext cx="609600" cy="304800"/>
          </a:xfrm>
          <a:prstGeom prst="bentConnector3">
            <a:avLst>
              <a:gd name="adj1" fmla="val 8478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1724</Words>
  <Application>Microsoft Office PowerPoint</Application>
  <PresentationFormat>On-screen Show (4:3)</PresentationFormat>
  <Paragraphs>342</Paragraphs>
  <Slides>82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</vt:vector>
  </TitlesOfParts>
  <Company>PARANDCO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SAMSUNG R420</dc:creator>
  <cp:lastModifiedBy>SAMSUNG R420</cp:lastModifiedBy>
  <cp:revision>43</cp:revision>
  <dcterms:created xsi:type="dcterms:W3CDTF">2013-05-10T12:05:21Z</dcterms:created>
  <dcterms:modified xsi:type="dcterms:W3CDTF">2013-05-19T22:27:27Z</dcterms:modified>
</cp:coreProperties>
</file>