
<file path=[Content_Types].xml><?xml version="1.0" encoding="utf-8"?>
<Types xmlns="http://schemas.openxmlformats.org/package/2006/content-types">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sldIdLst>
    <p:sldId id="277" r:id="rId2"/>
    <p:sldId id="256" r:id="rId3"/>
    <p:sldId id="257" r:id="rId4"/>
    <p:sldId id="258" r:id="rId5"/>
    <p:sldId id="278" r:id="rId6"/>
    <p:sldId id="259" r:id="rId7"/>
    <p:sldId id="260" r:id="rId8"/>
    <p:sldId id="261" r:id="rId9"/>
    <p:sldId id="262" r:id="rId10"/>
    <p:sldId id="263" r:id="rId11"/>
    <p:sldId id="279" r:id="rId12"/>
    <p:sldId id="264" r:id="rId13"/>
    <p:sldId id="265" r:id="rId14"/>
    <p:sldId id="266" r:id="rId15"/>
    <p:sldId id="267" r:id="rId16"/>
    <p:sldId id="269" r:id="rId17"/>
    <p:sldId id="270" r:id="rId18"/>
    <p:sldId id="271" r:id="rId19"/>
    <p:sldId id="268" r:id="rId20"/>
    <p:sldId id="280" r:id="rId21"/>
    <p:sldId id="272" r:id="rId22"/>
    <p:sldId id="281" r:id="rId23"/>
    <p:sldId id="273" r:id="rId24"/>
    <p:sldId id="274" r:id="rId25"/>
    <p:sldId id="282" r:id="rId26"/>
    <p:sldId id="275" r:id="rId27"/>
    <p:sldId id="283" r:id="rId28"/>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9916" autoAdjust="0"/>
    <p:restoredTop sz="94660"/>
  </p:normalViewPr>
  <p:slideViewPr>
    <p:cSldViewPr snapToGrid="0">
      <p:cViewPr varScale="1">
        <p:scale>
          <a:sx n="74" d="100"/>
          <a:sy n="74" d="100"/>
        </p:scale>
        <p:origin x="378" y="72"/>
      </p:cViewPr>
      <p:guideLst/>
    </p:cSldViewPr>
  </p:slideViewPr>
  <p:notesTextViewPr>
    <p:cViewPr>
      <p:scale>
        <a:sx n="1" d="1"/>
        <a:sy n="1" d="1"/>
      </p:scale>
      <p:origin x="0" y="0"/>
    </p:cViewPr>
  </p:notesTextViewPr>
  <p:sorterViewPr>
    <p:cViewPr>
      <p:scale>
        <a:sx n="100" d="100"/>
        <a:sy n="100" d="100"/>
      </p:scale>
      <p:origin x="0" y="0"/>
    </p:cViewPr>
  </p:sorter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tableStyles" Target="tableStyle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theme" Target="theme/theme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viewProps" Target="viewProp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7" name="Group 6"/>
          <p:cNvGrpSpPr/>
          <p:nvPr/>
        </p:nvGrpSpPr>
        <p:grpSpPr>
          <a:xfrm>
            <a:off x="0" y="-8467"/>
            <a:ext cx="12192000" cy="6866467"/>
            <a:chOff x="0" y="-8467"/>
            <a:chExt cx="12192000" cy="6866467"/>
          </a:xfrm>
        </p:grpSpPr>
        <p:cxnSp>
          <p:nvCxnSpPr>
            <p:cNvPr id="32" name="Straight Connector 31"/>
            <p:cNvCxnSpPr/>
            <p:nvPr/>
          </p:nvCxnSpPr>
          <p:spPr>
            <a:xfrm>
              <a:off x="9371012" y="0"/>
              <a:ext cx="12192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5267" y="3681413"/>
              <a:ext cx="4763558" cy="3176587"/>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sp>
          <p:nvSpPr>
            <p:cNvPr id="24"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Isosceles Triangle 26"/>
            <p:cNvSpPr/>
            <p:nvPr/>
          </p:nvSpPr>
          <p:spPr>
            <a:xfrm>
              <a:off x="8932333" y="3048000"/>
              <a:ext cx="3259667" cy="3810000"/>
            </a:xfrm>
            <a:prstGeom prst="triangle">
              <a:avLst>
                <a:gd name="adj" fmla="val 100000"/>
              </a:avLst>
            </a:pr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9"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30"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31" name="Isosceles Triangle 30"/>
            <p:cNvSpPr/>
            <p:nvPr/>
          </p:nvSpPr>
          <p:spPr>
            <a:xfrm>
              <a:off x="10371666" y="3589867"/>
              <a:ext cx="1817159" cy="3268133"/>
            </a:xfrm>
            <a:prstGeom prst="triangle">
              <a:avLst>
                <a:gd name="adj" fmla="val 100000"/>
              </a:avLst>
            </a:pr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9" name="Isosceles Triangle 18"/>
            <p:cNvSpPr/>
            <p:nvPr/>
          </p:nvSpPr>
          <p:spPr>
            <a:xfrm rot="10800000">
              <a:off x="0" y="0"/>
              <a:ext cx="842596" cy="5666154"/>
            </a:xfrm>
            <a:prstGeom prst="triangle">
              <a:avLst>
                <a:gd name="adj" fmla="val 100000"/>
              </a:avLst>
            </a:pr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1"/>
          <p:cNvSpPr>
            <a:spLocks noGrp="1"/>
          </p:cNvSpPr>
          <p:nvPr>
            <p:ph type="ctrTitle"/>
          </p:nvPr>
        </p:nvSpPr>
        <p:spPr>
          <a:xfrm>
            <a:off x="1507067" y="2404534"/>
            <a:ext cx="7766936" cy="1646302"/>
          </a:xfrm>
        </p:spPr>
        <p:txBody>
          <a:bodyPr anchor="b">
            <a:noAutofit/>
          </a:bodyPr>
          <a:lstStyle>
            <a:lvl1pPr algn="r">
              <a:defRPr sz="5400">
                <a:solidFill>
                  <a:schemeClr val="accent1"/>
                </a:solidFill>
              </a:defRPr>
            </a:lvl1pPr>
          </a:lstStyle>
          <a:p>
            <a:r>
              <a:rPr lang="en-US" smtClean="0"/>
              <a:t>Click to edit Master title style</a:t>
            </a:r>
            <a:endParaRPr lang="en-US" dirty="0"/>
          </a:p>
        </p:txBody>
      </p:sp>
      <p:sp>
        <p:nvSpPr>
          <p:cNvPr id="3" name="Subtitle 2"/>
          <p:cNvSpPr>
            <a:spLocks noGrp="1"/>
          </p:cNvSpPr>
          <p:nvPr>
            <p:ph type="subTitle" idx="1"/>
          </p:nvPr>
        </p:nvSpPr>
        <p:spPr>
          <a:xfrm>
            <a:off x="1507067" y="4050833"/>
            <a:ext cx="7766936" cy="1096899"/>
          </a:xfrm>
        </p:spPr>
        <p:txBody>
          <a:bodyPr anchor="t"/>
          <a:lstStyle>
            <a:lvl1pPr marL="0" indent="0" algn="r">
              <a:buNone/>
              <a:defRPr>
                <a:solidFill>
                  <a:schemeClr val="tx1">
                    <a:lumMod val="50000"/>
                    <a:lumOff val="50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fld id="{6792955C-5D5D-42B6-B442-A63545D09825}" type="datetimeFigureOut">
              <a:rPr lang="en-US" smtClean="0"/>
              <a:t>12/21/2015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16CF0DB-04F8-4ACC-AD67-ECE289F1B483}" type="slidenum">
              <a:rPr lang="en-US" smtClean="0"/>
              <a:t>‹#›</a:t>
            </a:fld>
            <a:endParaRPr lang="en-US"/>
          </a:p>
        </p:txBody>
      </p:sp>
    </p:spTree>
    <p:extLst>
      <p:ext uri="{BB962C8B-B14F-4D97-AF65-F5344CB8AC3E}">
        <p14:creationId xmlns:p14="http://schemas.microsoft.com/office/powerpoint/2010/main" val="926951952"/>
      </p:ext>
    </p:extLst>
  </p:cSld>
  <p:clrMapOvr>
    <a:masterClrMapping/>
  </p:clrMapOvr>
  <mc:AlternateContent xmlns:mc="http://schemas.openxmlformats.org/markup-compatibility/2006" xmlns:p14="http://schemas.microsoft.com/office/powerpoint/2010/main">
    <mc:Choice Requires="p14">
      <p:transition spd="slow" p14:dur="1600">
        <p14:conveyor dir="l"/>
      </p:transition>
    </mc:Choice>
    <mc:Fallback xmlns="">
      <p:transition spd="slow">
        <p:fade/>
      </p:transition>
    </mc:Fallback>
  </mc:AlternateContent>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lvl1pPr>
              <a:defRPr sz="3600"/>
            </a:lvl1pPr>
          </a:lstStyle>
          <a:p>
            <a:r>
              <a:rPr lang="en-US"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6792955C-5D5D-42B6-B442-A63545D09825}" type="datetimeFigureOut">
              <a:rPr lang="en-US" smtClean="0"/>
              <a:t>12/21/2015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16CF0DB-04F8-4ACC-AD67-ECE289F1B483}" type="slidenum">
              <a:rPr lang="en-US" smtClean="0"/>
              <a:t>‹#›</a:t>
            </a:fld>
            <a:endParaRPr lang="en-US"/>
          </a:p>
        </p:txBody>
      </p:sp>
    </p:spTree>
    <p:extLst>
      <p:ext uri="{BB962C8B-B14F-4D97-AF65-F5344CB8AC3E}">
        <p14:creationId xmlns:p14="http://schemas.microsoft.com/office/powerpoint/2010/main" val="1745098434"/>
      </p:ext>
    </p:extLst>
  </p:cSld>
  <p:clrMapOvr>
    <a:masterClrMapping/>
  </p:clrMapOvr>
  <mc:AlternateContent xmlns:mc="http://schemas.openxmlformats.org/markup-compatibility/2006" xmlns:p14="http://schemas.microsoft.com/office/powerpoint/2010/main">
    <mc:Choice Requires="p14">
      <p:transition spd="slow" p14:dur="1600">
        <p14:conveyor dir="l"/>
      </p:transition>
    </mc:Choice>
    <mc:Fallback xmlns="">
      <p:transition spd="slow">
        <p:fade/>
      </p:transition>
    </mc:Fallback>
  </mc:AlternateContent>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77335" y="2700867"/>
            <a:ext cx="8596668" cy="1826581"/>
          </a:xfrm>
        </p:spPr>
        <p:txBody>
          <a:bodyPr anchor="b"/>
          <a:lstStyle>
            <a:lvl1pPr algn="l">
              <a:defRPr sz="40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77335" y="4527448"/>
            <a:ext cx="8596668" cy="860400"/>
          </a:xfrm>
        </p:spPr>
        <p:txBody>
          <a:bodyPr anchor="t"/>
          <a:lstStyle>
            <a:lvl1pPr marL="0" indent="0" algn="l">
              <a:buNone/>
              <a:defRPr sz="20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6792955C-5D5D-42B6-B442-A63545D09825}" type="datetimeFigureOut">
              <a:rPr lang="en-US" smtClean="0"/>
              <a:t>12/21/2015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16CF0DB-04F8-4ACC-AD67-ECE289F1B483}" type="slidenum">
              <a:rPr lang="en-US" smtClean="0"/>
              <a:t>‹#›</a:t>
            </a:fld>
            <a:endParaRPr lang="en-US"/>
          </a:p>
        </p:txBody>
      </p:sp>
    </p:spTree>
    <p:extLst>
      <p:ext uri="{BB962C8B-B14F-4D97-AF65-F5344CB8AC3E}">
        <p14:creationId xmlns:p14="http://schemas.microsoft.com/office/powerpoint/2010/main" val="2133414568"/>
      </p:ext>
    </p:extLst>
  </p:cSld>
  <p:clrMapOvr>
    <a:masterClrMapping/>
  </p:clrMapOvr>
  <mc:AlternateContent xmlns:mc="http://schemas.openxmlformats.org/markup-compatibility/2006" xmlns:p14="http://schemas.microsoft.com/office/powerpoint/2010/main">
    <mc:Choice Requires="p14">
      <p:transition spd="slow" p14:dur="1600">
        <p14:conveyor dir="l"/>
      </p:transition>
    </mc:Choice>
    <mc:Fallback xmlns="">
      <p:transition spd="slow">
        <p:fade/>
      </p:transition>
    </mc:Fallback>
  </mc:AlternateContent>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677334" y="2160589"/>
            <a:ext cx="4184035" cy="3880772"/>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5089970" y="2160589"/>
            <a:ext cx="4184034" cy="3880773"/>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6792955C-5D5D-42B6-B442-A63545D09825}" type="datetimeFigureOut">
              <a:rPr lang="en-US" smtClean="0"/>
              <a:t>12/21/2015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F16CF0DB-04F8-4ACC-AD67-ECE289F1B483}" type="slidenum">
              <a:rPr lang="en-US" smtClean="0"/>
              <a:t>‹#›</a:t>
            </a:fld>
            <a:endParaRPr lang="en-US"/>
          </a:p>
        </p:txBody>
      </p:sp>
    </p:spTree>
    <p:extLst>
      <p:ext uri="{BB962C8B-B14F-4D97-AF65-F5344CB8AC3E}">
        <p14:creationId xmlns:p14="http://schemas.microsoft.com/office/powerpoint/2010/main" val="4072439183"/>
      </p:ext>
    </p:extLst>
  </p:cSld>
  <p:clrMapOvr>
    <a:masterClrMapping/>
  </p:clrMapOvr>
  <mc:AlternateContent xmlns:mc="http://schemas.openxmlformats.org/markup-compatibility/2006" xmlns:p14="http://schemas.microsoft.com/office/powerpoint/2010/main">
    <mc:Choice Requires="p14">
      <p:transition spd="slow" p14:dur="1600">
        <p14:conveyor dir="l"/>
      </p:transition>
    </mc:Choice>
    <mc:Fallback xmlns="">
      <p:transition spd="slow">
        <p:fade/>
      </p:transition>
    </mc:Fallback>
  </mc:AlternateContent>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dirty="0"/>
          </a:p>
        </p:txBody>
      </p:sp>
      <p:sp>
        <p:nvSpPr>
          <p:cNvPr id="3" name="Text Placeholder 2"/>
          <p:cNvSpPr>
            <a:spLocks noGrp="1"/>
          </p:cNvSpPr>
          <p:nvPr>
            <p:ph type="body" idx="1"/>
          </p:nvPr>
        </p:nvSpPr>
        <p:spPr>
          <a:xfrm>
            <a:off x="675745" y="2160983"/>
            <a:ext cx="4185623"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675745" y="2737245"/>
            <a:ext cx="4185623" cy="3304117"/>
          </a:xfrm>
        </p:spPr>
        <p:txBody>
          <a:bodyPr>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5088383" y="2160983"/>
            <a:ext cx="4185618"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5088384" y="2737245"/>
            <a:ext cx="4185617" cy="3304117"/>
          </a:xfrm>
        </p:spPr>
        <p:txBody>
          <a:bodyPr>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fld id="{6792955C-5D5D-42B6-B442-A63545D09825}" type="datetimeFigureOut">
              <a:rPr lang="en-US" smtClean="0"/>
              <a:t>12/21/2015</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F16CF0DB-04F8-4ACC-AD67-ECE289F1B483}" type="slidenum">
              <a:rPr lang="en-US" smtClean="0"/>
              <a:t>‹#›</a:t>
            </a:fld>
            <a:endParaRPr lang="en-US"/>
          </a:p>
        </p:txBody>
      </p:sp>
    </p:spTree>
    <p:extLst>
      <p:ext uri="{BB962C8B-B14F-4D97-AF65-F5344CB8AC3E}">
        <p14:creationId xmlns:p14="http://schemas.microsoft.com/office/powerpoint/2010/main" val="2273578319"/>
      </p:ext>
    </p:extLst>
  </p:cSld>
  <p:clrMapOvr>
    <a:masterClrMapping/>
  </p:clrMapOvr>
  <mc:AlternateContent xmlns:mc="http://schemas.openxmlformats.org/markup-compatibility/2006" xmlns:p14="http://schemas.microsoft.com/office/powerpoint/2010/main">
    <mc:Choice Requires="p14">
      <p:transition spd="slow" p14:dur="1600">
        <p14:conveyor dir="l"/>
      </p:transition>
    </mc:Choice>
    <mc:Fallback xmlns="">
      <p:transition spd="slow">
        <p:fade/>
      </p:transition>
    </mc:Fallback>
  </mc:AlternateContent>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677334" y="609600"/>
            <a:ext cx="8596668" cy="1320800"/>
          </a:xfrm>
        </p:spPr>
        <p:txBody>
          <a:body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p>
            <a:fld id="{6792955C-5D5D-42B6-B442-A63545D09825}" type="datetimeFigureOut">
              <a:rPr lang="en-US" smtClean="0"/>
              <a:t>12/21/2015</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F16CF0DB-04F8-4ACC-AD67-ECE289F1B483}" type="slidenum">
              <a:rPr lang="en-US" smtClean="0"/>
              <a:t>‹#›</a:t>
            </a:fld>
            <a:endParaRPr lang="en-US"/>
          </a:p>
        </p:txBody>
      </p:sp>
    </p:spTree>
    <p:extLst>
      <p:ext uri="{BB962C8B-B14F-4D97-AF65-F5344CB8AC3E}">
        <p14:creationId xmlns:p14="http://schemas.microsoft.com/office/powerpoint/2010/main" val="2339423823"/>
      </p:ext>
    </p:extLst>
  </p:cSld>
  <p:clrMapOvr>
    <a:masterClrMapping/>
  </p:clrMapOvr>
  <mc:AlternateContent xmlns:mc="http://schemas.openxmlformats.org/markup-compatibility/2006" xmlns:p14="http://schemas.microsoft.com/office/powerpoint/2010/main">
    <mc:Choice Requires="p14">
      <p:transition spd="slow" p14:dur="1600">
        <p14:conveyor dir="l"/>
      </p:transition>
    </mc:Choice>
    <mc:Fallback xmlns="">
      <p:transition spd="slow">
        <p:fade/>
      </p:transition>
    </mc:Fallback>
  </mc:AlternateContent>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6792955C-5D5D-42B6-B442-A63545D09825}" type="datetimeFigureOut">
              <a:rPr lang="en-US" smtClean="0"/>
              <a:t>12/21/2015</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F16CF0DB-04F8-4ACC-AD67-ECE289F1B483}" type="slidenum">
              <a:rPr lang="en-US" smtClean="0"/>
              <a:t>‹#›</a:t>
            </a:fld>
            <a:endParaRPr lang="en-US"/>
          </a:p>
        </p:txBody>
      </p:sp>
    </p:spTree>
    <p:extLst>
      <p:ext uri="{BB962C8B-B14F-4D97-AF65-F5344CB8AC3E}">
        <p14:creationId xmlns:p14="http://schemas.microsoft.com/office/powerpoint/2010/main" val="1912329782"/>
      </p:ext>
    </p:extLst>
  </p:cSld>
  <p:clrMapOvr>
    <a:masterClrMapping/>
  </p:clrMapOvr>
  <mc:AlternateContent xmlns:mc="http://schemas.openxmlformats.org/markup-compatibility/2006" xmlns:p14="http://schemas.microsoft.com/office/powerpoint/2010/main">
    <mc:Choice Requires="p14">
      <p:transition spd="slow" p14:dur="1600">
        <p14:conveyor dir="l"/>
      </p:transition>
    </mc:Choice>
    <mc:Fallback xmlns="">
      <p:transition spd="slow">
        <p:fade/>
      </p:transition>
    </mc:Fallback>
  </mc:AlternateContent>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1498604"/>
            <a:ext cx="3854528" cy="1278466"/>
          </a:xfrm>
        </p:spPr>
        <p:txBody>
          <a:bodyPr anchor="b">
            <a:normAutofit/>
          </a:bodyPr>
          <a:lstStyle>
            <a:lvl1pPr>
              <a:defRPr sz="2000"/>
            </a:lvl1pPr>
          </a:lstStyle>
          <a:p>
            <a:r>
              <a:rPr lang="en-US" smtClean="0"/>
              <a:t>Click to edit Master title style</a:t>
            </a:r>
            <a:endParaRPr lang="en-US" dirty="0"/>
          </a:p>
        </p:txBody>
      </p:sp>
      <p:sp>
        <p:nvSpPr>
          <p:cNvPr id="3" name="Content Placeholder 2"/>
          <p:cNvSpPr>
            <a:spLocks noGrp="1"/>
          </p:cNvSpPr>
          <p:nvPr>
            <p:ph idx="1"/>
          </p:nvPr>
        </p:nvSpPr>
        <p:spPr>
          <a:xfrm>
            <a:off x="4760461" y="514924"/>
            <a:ext cx="4513541" cy="5526437"/>
          </a:xfrm>
        </p:spPr>
        <p:txBody>
          <a:bodyPr>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677334" y="2777069"/>
            <a:ext cx="3854528" cy="2584449"/>
          </a:xfrm>
        </p:spPr>
        <p:txBody>
          <a:bodyPr>
            <a:normAutofit/>
          </a:bodyPr>
          <a:lstStyle>
            <a:lvl1pPr marL="0" indent="0">
              <a:buNone/>
              <a:defRPr sz="1400"/>
            </a:lvl1pPr>
            <a:lvl2pPr marL="457063" indent="0">
              <a:buNone/>
              <a:defRPr sz="1400"/>
            </a:lvl2pPr>
            <a:lvl3pPr marL="914126" indent="0">
              <a:buNone/>
              <a:defRPr sz="1200"/>
            </a:lvl3pPr>
            <a:lvl4pPr marL="1371189" indent="0">
              <a:buNone/>
              <a:defRPr sz="1000"/>
            </a:lvl4pPr>
            <a:lvl5pPr marL="1828251" indent="0">
              <a:buNone/>
              <a:defRPr sz="1000"/>
            </a:lvl5pPr>
            <a:lvl6pPr marL="2285314" indent="0">
              <a:buNone/>
              <a:defRPr sz="1000"/>
            </a:lvl6pPr>
            <a:lvl7pPr marL="2742377" indent="0">
              <a:buNone/>
              <a:defRPr sz="1000"/>
            </a:lvl7pPr>
            <a:lvl8pPr marL="3199440" indent="0">
              <a:buNone/>
              <a:defRPr sz="1000"/>
            </a:lvl8pPr>
            <a:lvl9pPr marL="3656503" indent="0">
              <a:buNone/>
              <a:defRPr sz="10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6792955C-5D5D-42B6-B442-A63545D09825}" type="datetimeFigureOut">
              <a:rPr lang="en-US" smtClean="0"/>
              <a:t>12/21/2015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F16CF0DB-04F8-4ACC-AD67-ECE289F1B483}" type="slidenum">
              <a:rPr lang="en-US" smtClean="0"/>
              <a:t>‹#›</a:t>
            </a:fld>
            <a:endParaRPr lang="en-US"/>
          </a:p>
        </p:txBody>
      </p:sp>
    </p:spTree>
    <p:extLst>
      <p:ext uri="{BB962C8B-B14F-4D97-AF65-F5344CB8AC3E}">
        <p14:creationId xmlns:p14="http://schemas.microsoft.com/office/powerpoint/2010/main" val="1671914897"/>
      </p:ext>
    </p:extLst>
  </p:cSld>
  <p:clrMapOvr>
    <a:masterClrMapping/>
  </p:clrMapOvr>
  <mc:AlternateContent xmlns:mc="http://schemas.openxmlformats.org/markup-compatibility/2006" xmlns:p14="http://schemas.microsoft.com/office/powerpoint/2010/main">
    <mc:Choice Requires="p14">
      <p:transition spd="slow" p14:dur="1600">
        <p14:conveyor dir="l"/>
      </p:transition>
    </mc:Choice>
    <mc:Fallback xmlns="">
      <p:transition spd="slow">
        <p:fade/>
      </p:transition>
    </mc:Fallback>
  </mc:AlternateContent>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4800600"/>
            <a:ext cx="8596667" cy="566738"/>
          </a:xfrm>
        </p:spPr>
        <p:txBody>
          <a:bodyPr anchor="b">
            <a:normAutofit/>
          </a:bodyPr>
          <a:lstStyle>
            <a:lvl1pPr algn="l">
              <a:defRPr sz="2400" b="0"/>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677334" y="609600"/>
            <a:ext cx="8596668" cy="3845718"/>
          </a:xfrm>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smtClean="0"/>
              <a:t>Click icon to add picture</a:t>
            </a:r>
            <a:endParaRPr lang="en-US" dirty="0"/>
          </a:p>
        </p:txBody>
      </p:sp>
      <p:sp>
        <p:nvSpPr>
          <p:cNvPr id="4" name="Text Placeholder 3"/>
          <p:cNvSpPr>
            <a:spLocks noGrp="1"/>
          </p:cNvSpPr>
          <p:nvPr>
            <p:ph type="body" sz="half" idx="2"/>
          </p:nvPr>
        </p:nvSpPr>
        <p:spPr>
          <a:xfrm>
            <a:off x="677334" y="5367338"/>
            <a:ext cx="8596667" cy="674024"/>
          </a:xfrm>
        </p:spPr>
        <p:txBody>
          <a:bodyPr>
            <a:normAutofit/>
          </a:bodyPr>
          <a:lstStyle>
            <a:lvl1pPr marL="0" indent="0">
              <a:buNone/>
              <a:defRPr sz="12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6792955C-5D5D-42B6-B442-A63545D09825}" type="datetimeFigureOut">
              <a:rPr lang="en-US" smtClean="0"/>
              <a:t>12/21/2015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F16CF0DB-04F8-4ACC-AD67-ECE289F1B483}" type="slidenum">
              <a:rPr lang="en-US" smtClean="0"/>
              <a:t>‹#›</a:t>
            </a:fld>
            <a:endParaRPr lang="en-US"/>
          </a:p>
        </p:txBody>
      </p:sp>
    </p:spTree>
    <p:extLst>
      <p:ext uri="{BB962C8B-B14F-4D97-AF65-F5344CB8AC3E}">
        <p14:creationId xmlns:p14="http://schemas.microsoft.com/office/powerpoint/2010/main" val="307014667"/>
      </p:ext>
    </p:extLst>
  </p:cSld>
  <p:clrMapOvr>
    <a:masterClrMapping/>
  </p:clrMapOvr>
  <mc:AlternateContent xmlns:mc="http://schemas.openxmlformats.org/markup-compatibility/2006" xmlns:p14="http://schemas.microsoft.com/office/powerpoint/2010/main">
    <mc:Choice Requires="p14">
      <p:transition spd="slow" p14:dur="1600">
        <p14:conveyor dir="l"/>
      </p:transition>
    </mc:Choice>
    <mc:Fallback xmlns="">
      <p:transition spd="slow">
        <p:fade/>
      </p:transition>
    </mc:Fallback>
  </mc:AlternateContent>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5" y="609600"/>
            <a:ext cx="8596668" cy="3403600"/>
          </a:xfrm>
        </p:spPr>
        <p:txBody>
          <a:bodyPr anchor="ctr">
            <a:normAutofit/>
          </a:bodyPr>
          <a:lstStyle>
            <a:lvl1pPr algn="l">
              <a:defRPr sz="44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6792955C-5D5D-42B6-B442-A63545D09825}" type="datetimeFigureOut">
              <a:rPr lang="en-US" smtClean="0"/>
              <a:t>12/21/2015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16CF0DB-04F8-4ACC-AD67-ECE289F1B483}" type="slidenum">
              <a:rPr lang="en-US" smtClean="0"/>
              <a:t>‹#›</a:t>
            </a:fld>
            <a:endParaRPr lang="en-US"/>
          </a:p>
        </p:txBody>
      </p:sp>
    </p:spTree>
    <p:extLst>
      <p:ext uri="{BB962C8B-B14F-4D97-AF65-F5344CB8AC3E}">
        <p14:creationId xmlns:p14="http://schemas.microsoft.com/office/powerpoint/2010/main" val="1527870655"/>
      </p:ext>
    </p:extLst>
  </p:cSld>
  <p:clrMapOvr>
    <a:masterClrMapping/>
  </p:clrMapOvr>
  <mc:AlternateContent xmlns:mc="http://schemas.openxmlformats.org/markup-compatibility/2006" xmlns:p14="http://schemas.microsoft.com/office/powerpoint/2010/main">
    <mc:Choice Requires="p14">
      <p:transition spd="slow" p14:dur="1600">
        <p14:conveyor dir="l"/>
      </p:transition>
    </mc:Choice>
    <mc:Fallback xmlns="">
      <p:transition spd="slow">
        <p:fade/>
      </p:transition>
    </mc:Fallback>
  </mc:AlternateContent>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1366139" y="3632200"/>
            <a:ext cx="7224524" cy="381000"/>
          </a:xfrm>
        </p:spPr>
        <p:txBody>
          <a:bodyPr anchor="ctr">
            <a:noAutofit/>
          </a:bodyPr>
          <a:lstStyle>
            <a:lvl1pPr marL="0" indent="0">
              <a:buFontTx/>
              <a:buNone/>
              <a:defRPr sz="1600">
                <a:solidFill>
                  <a:schemeClr val="tx1">
                    <a:lumMod val="50000"/>
                    <a:lumOff val="50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Click to edit Master text styles</a:t>
            </a:r>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6792955C-5D5D-42B6-B442-A63545D09825}" type="datetimeFigureOut">
              <a:rPr lang="en-US" smtClean="0"/>
              <a:t>12/21/2015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16CF0DB-04F8-4ACC-AD67-ECE289F1B483}" type="slidenum">
              <a:rPr lang="en-US" smtClean="0"/>
              <a:t>‹#›</a:t>
            </a:fld>
            <a:endParaRPr lang="en-US"/>
          </a:p>
        </p:txBody>
      </p:sp>
      <p:sp>
        <p:nvSpPr>
          <p:cNvPr id="20" name="TextBox 19"/>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2" name="TextBox 21"/>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latin typeface="Arial"/>
              </a:rPr>
              <a:t>”</a:t>
            </a:r>
            <a:endParaRPr lang="en-US" dirty="0">
              <a:solidFill>
                <a:schemeClr val="accent1">
                  <a:lumMod val="60000"/>
                  <a:lumOff val="40000"/>
                </a:schemeClr>
              </a:solidFill>
              <a:latin typeface="Arial"/>
            </a:endParaRPr>
          </a:p>
        </p:txBody>
      </p:sp>
    </p:spTree>
    <p:extLst>
      <p:ext uri="{BB962C8B-B14F-4D97-AF65-F5344CB8AC3E}">
        <p14:creationId xmlns:p14="http://schemas.microsoft.com/office/powerpoint/2010/main" val="1629426876"/>
      </p:ext>
    </p:extLst>
  </p:cSld>
  <p:clrMapOvr>
    <a:masterClrMapping/>
  </p:clrMapOvr>
  <mc:AlternateContent xmlns:mc="http://schemas.openxmlformats.org/markup-compatibility/2006" xmlns:p14="http://schemas.microsoft.com/office/powerpoint/2010/main">
    <mc:Choice Requires="p14">
      <p:transition spd="slow" p14:dur="1600">
        <p14:conveyor dir="l"/>
      </p:transition>
    </mc:Choice>
    <mc:Fallback xmlns="">
      <p:transition spd="slow">
        <p:fade/>
      </p:transition>
    </mc:Fallback>
  </mc:AlternateContent>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677335" y="1931988"/>
            <a:ext cx="8596668" cy="2595460"/>
          </a:xfrm>
        </p:spPr>
        <p:txBody>
          <a:bodyPr anchor="b">
            <a:normAutofit/>
          </a:bodyPr>
          <a:lstStyle>
            <a:lvl1pPr algn="l">
              <a:defRPr sz="44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6792955C-5D5D-42B6-B442-A63545D09825}" type="datetimeFigureOut">
              <a:rPr lang="en-US" smtClean="0"/>
              <a:t>12/21/2015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16CF0DB-04F8-4ACC-AD67-ECE289F1B483}" type="slidenum">
              <a:rPr lang="en-US" smtClean="0"/>
              <a:t>‹#›</a:t>
            </a:fld>
            <a:endParaRPr lang="en-US"/>
          </a:p>
        </p:txBody>
      </p:sp>
    </p:spTree>
    <p:extLst>
      <p:ext uri="{BB962C8B-B14F-4D97-AF65-F5344CB8AC3E}">
        <p14:creationId xmlns:p14="http://schemas.microsoft.com/office/powerpoint/2010/main" val="3387461665"/>
      </p:ext>
    </p:extLst>
  </p:cSld>
  <p:clrMapOvr>
    <a:masterClrMapping/>
  </p:clrMapOvr>
  <mc:AlternateContent xmlns:mc="http://schemas.openxmlformats.org/markup-compatibility/2006" xmlns:p14="http://schemas.microsoft.com/office/powerpoint/2010/main">
    <mc:Choice Requires="p14">
      <p:transition spd="slow" p14:dur="1600">
        <p14:conveyor dir="l"/>
      </p:transition>
    </mc:Choice>
    <mc:Fallback xmlns="">
      <p:transition spd="slow">
        <p:fade/>
      </p:transition>
    </mc:Fallback>
  </mc:AlternateContent>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tx1">
                    <a:lumMod val="75000"/>
                    <a:lumOff val="25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Click to 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6792955C-5D5D-42B6-B442-A63545D09825}" type="datetimeFigureOut">
              <a:rPr lang="en-US" smtClean="0"/>
              <a:t>12/21/2015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16CF0DB-04F8-4ACC-AD67-ECE289F1B483}" type="slidenum">
              <a:rPr lang="en-US" smtClean="0"/>
              <a:t>‹#›</a:t>
            </a:fld>
            <a:endParaRPr lang="en-US"/>
          </a:p>
        </p:txBody>
      </p:sp>
      <p:sp>
        <p:nvSpPr>
          <p:cNvPr id="24" name="TextBox 23"/>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5" name="TextBox 24"/>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Tree>
    <p:extLst>
      <p:ext uri="{BB962C8B-B14F-4D97-AF65-F5344CB8AC3E}">
        <p14:creationId xmlns:p14="http://schemas.microsoft.com/office/powerpoint/2010/main" val="1943370943"/>
      </p:ext>
    </p:extLst>
  </p:cSld>
  <p:clrMapOvr>
    <a:masterClrMapping/>
  </p:clrMapOvr>
  <mc:AlternateContent xmlns:mc="http://schemas.openxmlformats.org/markup-compatibility/2006" xmlns:p14="http://schemas.microsoft.com/office/powerpoint/2010/main">
    <mc:Choice Requires="p14">
      <p:transition spd="slow" p14:dur="1600">
        <p14:conveyor dir="l"/>
      </p:transition>
    </mc:Choice>
    <mc:Fallback xmlns="">
      <p:transition spd="slow">
        <p:fade/>
      </p:transition>
    </mc:Fallback>
  </mc:AlternateContent>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685799" y="609600"/>
            <a:ext cx="8588203"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accent1"/>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Click to 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6792955C-5D5D-42B6-B442-A63545D09825}" type="datetimeFigureOut">
              <a:rPr lang="en-US" smtClean="0"/>
              <a:t>12/21/2015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16CF0DB-04F8-4ACC-AD67-ECE289F1B483}" type="slidenum">
              <a:rPr lang="en-US" smtClean="0"/>
              <a:t>‹#›</a:t>
            </a:fld>
            <a:endParaRPr lang="en-US"/>
          </a:p>
        </p:txBody>
      </p:sp>
    </p:spTree>
    <p:extLst>
      <p:ext uri="{BB962C8B-B14F-4D97-AF65-F5344CB8AC3E}">
        <p14:creationId xmlns:p14="http://schemas.microsoft.com/office/powerpoint/2010/main" val="1125327427"/>
      </p:ext>
    </p:extLst>
  </p:cSld>
  <p:clrMapOvr>
    <a:masterClrMapping/>
  </p:clrMapOvr>
  <mc:AlternateContent xmlns:mc="http://schemas.openxmlformats.org/markup-compatibility/2006" xmlns:p14="http://schemas.microsoft.com/office/powerpoint/2010/main">
    <mc:Choice Requires="p14">
      <p:transition spd="slow" p14:dur="1600">
        <p14:conveyor dir="l"/>
      </p:transition>
    </mc:Choice>
    <mc:Fallback xmlns="">
      <p:transition spd="slow">
        <p:fade/>
      </p:transition>
    </mc:Fallback>
  </mc:AlternateContent>
</p:sldLayout>
</file>

<file path=ppt/slideLayouts/slideLayout15.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6792955C-5D5D-42B6-B442-A63545D09825}" type="datetimeFigureOut">
              <a:rPr lang="en-US" smtClean="0"/>
              <a:t>12/21/2015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16CF0DB-04F8-4ACC-AD67-ECE289F1B483}" type="slidenum">
              <a:rPr lang="en-US" smtClean="0"/>
              <a:t>‹#›</a:t>
            </a:fld>
            <a:endParaRPr lang="en-US"/>
          </a:p>
        </p:txBody>
      </p:sp>
    </p:spTree>
    <p:extLst>
      <p:ext uri="{BB962C8B-B14F-4D97-AF65-F5344CB8AC3E}">
        <p14:creationId xmlns:p14="http://schemas.microsoft.com/office/powerpoint/2010/main" val="2639209259"/>
      </p:ext>
    </p:extLst>
  </p:cSld>
  <p:clrMapOvr>
    <a:masterClrMapping/>
  </p:clrMapOvr>
  <mc:AlternateContent xmlns:mc="http://schemas.openxmlformats.org/markup-compatibility/2006" xmlns:p14="http://schemas.microsoft.com/office/powerpoint/2010/main">
    <mc:Choice Requires="p14">
      <p:transition spd="slow" p14:dur="1600">
        <p14:conveyor dir="l"/>
      </p:transition>
    </mc:Choice>
    <mc:Fallback xmlns="">
      <p:transition spd="slow">
        <p:fade/>
      </p:transition>
    </mc:Fallback>
  </mc:AlternateContent>
</p:sldLayout>
</file>

<file path=ppt/slideLayouts/slideLayout16.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7967673" y="609599"/>
            <a:ext cx="1304743" cy="5251451"/>
          </a:xfrm>
        </p:spPr>
        <p:txBody>
          <a:bodyPr vert="eaVert" anchor="ctr"/>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677335" y="609600"/>
            <a:ext cx="7060150" cy="5251450"/>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6792955C-5D5D-42B6-B442-A63545D09825}" type="datetimeFigureOut">
              <a:rPr lang="en-US" smtClean="0"/>
              <a:t>12/21/2015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16CF0DB-04F8-4ACC-AD67-ECE289F1B483}" type="slidenum">
              <a:rPr lang="en-US" smtClean="0"/>
              <a:t>‹#›</a:t>
            </a:fld>
            <a:endParaRPr lang="en-US"/>
          </a:p>
        </p:txBody>
      </p:sp>
    </p:spTree>
    <p:extLst>
      <p:ext uri="{BB962C8B-B14F-4D97-AF65-F5344CB8AC3E}">
        <p14:creationId xmlns:p14="http://schemas.microsoft.com/office/powerpoint/2010/main" val="1777225180"/>
      </p:ext>
    </p:extLst>
  </p:cSld>
  <p:clrMapOvr>
    <a:masterClrMapping/>
  </p:clrMapOvr>
  <mc:AlternateContent xmlns:mc="http://schemas.openxmlformats.org/markup-compatibility/2006" xmlns:p14="http://schemas.microsoft.com/office/powerpoint/2010/main">
    <mc:Choice Requires="p14">
      <p:transition spd="slow" p14:dur="1600">
        <p14:conveyor dir="l"/>
      </p:transition>
    </mc:Choice>
    <mc:Fallback xmlns="">
      <p:transition spd="slow">
        <p:fade/>
      </p:transition>
    </mc:Fallback>
  </mc:AlternateContent>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theme" Target="../theme/theme1.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grpSp>
        <p:nvGrpSpPr>
          <p:cNvPr id="7" name="Group 6"/>
          <p:cNvGrpSpPr/>
          <p:nvPr/>
        </p:nvGrpSpPr>
        <p:grpSpPr>
          <a:xfrm>
            <a:off x="0" y="-8467"/>
            <a:ext cx="12192000" cy="6866467"/>
            <a:chOff x="0" y="-8467"/>
            <a:chExt cx="12192000" cy="6866467"/>
          </a:xfrm>
        </p:grpSpPr>
        <p:cxnSp>
          <p:nvCxnSpPr>
            <p:cNvPr id="20" name="Straight Connector 19"/>
            <p:cNvCxnSpPr/>
            <p:nvPr/>
          </p:nvCxnSpPr>
          <p:spPr>
            <a:xfrm>
              <a:off x="9371012" y="0"/>
              <a:ext cx="12192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5267" y="3681413"/>
              <a:ext cx="4763558" cy="3176587"/>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sp>
          <p:nvSpPr>
            <p:cNvPr id="22"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3"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4" name="Isosceles Triangle 23"/>
            <p:cNvSpPr/>
            <p:nvPr/>
          </p:nvSpPr>
          <p:spPr>
            <a:xfrm>
              <a:off x="8932333" y="3048000"/>
              <a:ext cx="3259667" cy="3810000"/>
            </a:xfrm>
            <a:prstGeom prst="triangle">
              <a:avLst>
                <a:gd name="adj" fmla="val 100000"/>
              </a:avLst>
            </a:pr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5"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Isosceles Triangle 27"/>
            <p:cNvSpPr/>
            <p:nvPr/>
          </p:nvSpPr>
          <p:spPr>
            <a:xfrm>
              <a:off x="10371666" y="3589867"/>
              <a:ext cx="1817159" cy="3268133"/>
            </a:xfrm>
            <a:prstGeom prst="triangle">
              <a:avLst>
                <a:gd name="adj" fmla="val 100000"/>
              </a:avLst>
            </a:pr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9" name="Isosceles Triangle 28"/>
            <p:cNvSpPr/>
            <p:nvPr/>
          </p:nvSpPr>
          <p:spPr>
            <a:xfrm>
              <a:off x="0" y="4013200"/>
              <a:ext cx="448733" cy="2844800"/>
            </a:xfrm>
            <a:prstGeom prst="triangle">
              <a:avLst>
                <a:gd name="adj" fmla="val 0"/>
              </a:avLst>
            </a:pr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Placeholder 1"/>
          <p:cNvSpPr>
            <a:spLocks noGrp="1"/>
          </p:cNvSpPr>
          <p:nvPr>
            <p:ph type="title"/>
          </p:nvPr>
        </p:nvSpPr>
        <p:spPr>
          <a:xfrm>
            <a:off x="677334" y="609600"/>
            <a:ext cx="8596668" cy="1320800"/>
          </a:xfrm>
          <a:prstGeom prst="rect">
            <a:avLst/>
          </a:prstGeom>
        </p:spPr>
        <p:txBody>
          <a:bodyPr vert="horz" lIns="91440" tIns="45720" rIns="91440" bIns="45720" rtlCol="0" anchor="t">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677334" y="2160589"/>
            <a:ext cx="8596668" cy="388077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7205133" y="6041362"/>
            <a:ext cx="911939"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6792955C-5D5D-42B6-B442-A63545D09825}" type="datetimeFigureOut">
              <a:rPr lang="en-US" smtClean="0"/>
              <a:t>12/21/2015</a:t>
            </a:fld>
            <a:endParaRPr lang="en-US"/>
          </a:p>
        </p:txBody>
      </p:sp>
      <p:sp>
        <p:nvSpPr>
          <p:cNvPr id="5" name="Footer Placeholder 4"/>
          <p:cNvSpPr>
            <a:spLocks noGrp="1"/>
          </p:cNvSpPr>
          <p:nvPr>
            <p:ph type="ftr" sz="quarter" idx="3"/>
          </p:nvPr>
        </p:nvSpPr>
        <p:spPr>
          <a:xfrm>
            <a:off x="677334" y="6041362"/>
            <a:ext cx="6297612" cy="365125"/>
          </a:xfrm>
          <a:prstGeom prst="rect">
            <a:avLst/>
          </a:prstGeom>
        </p:spPr>
        <p:txBody>
          <a:bodyPr vert="horz" lIns="91440" tIns="45720" rIns="91440" bIns="45720" rtlCol="0" anchor="ctr"/>
          <a:lstStyle>
            <a:lvl1pPr algn="l">
              <a:defRPr sz="9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590663" y="6041362"/>
            <a:ext cx="683339" cy="365125"/>
          </a:xfrm>
          <a:prstGeom prst="rect">
            <a:avLst/>
          </a:prstGeom>
        </p:spPr>
        <p:txBody>
          <a:bodyPr vert="horz" lIns="91440" tIns="45720" rIns="91440" bIns="45720" rtlCol="0" anchor="ctr"/>
          <a:lstStyle>
            <a:lvl1pPr algn="r">
              <a:defRPr sz="900">
                <a:solidFill>
                  <a:schemeClr val="accent1"/>
                </a:solidFill>
              </a:defRPr>
            </a:lvl1pPr>
          </a:lstStyle>
          <a:p>
            <a:fld id="{F16CF0DB-04F8-4ACC-AD67-ECE289F1B483}" type="slidenum">
              <a:rPr lang="en-US" smtClean="0"/>
              <a:t>‹#›</a:t>
            </a:fld>
            <a:endParaRPr lang="en-US"/>
          </a:p>
        </p:txBody>
      </p:sp>
    </p:spTree>
    <p:extLst>
      <p:ext uri="{BB962C8B-B14F-4D97-AF65-F5344CB8AC3E}">
        <p14:creationId xmlns:p14="http://schemas.microsoft.com/office/powerpoint/2010/main" val="787381296"/>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 id="2147483672" r:id="rId12"/>
    <p:sldLayoutId id="2147483673" r:id="rId13"/>
    <p:sldLayoutId id="2147483674" r:id="rId14"/>
    <p:sldLayoutId id="2147483675" r:id="rId15"/>
    <p:sldLayoutId id="2147483676" r:id="rId16"/>
  </p:sldLayoutIdLst>
  <mc:AlternateContent xmlns:mc="http://schemas.openxmlformats.org/markup-compatibility/2006" xmlns:p14="http://schemas.microsoft.com/office/powerpoint/2010/main">
    <mc:Choice Requires="p14">
      <p:transition spd="slow" p14:dur="1600">
        <p14:conveyor dir="l"/>
      </p:transition>
    </mc:Choice>
    <mc:Fallback xmlns="">
      <p:transition spd="slow">
        <p:fade/>
      </p:transition>
    </mc:Fallback>
  </mc:AlternateContent>
  <p:txStyles>
    <p:title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333403" y="656823"/>
            <a:ext cx="10497730" cy="5874429"/>
          </a:xfrm>
          <a:prstGeom prst="rect">
            <a:avLst/>
          </a:prstGeom>
        </p:spPr>
        <p:txBody>
          <a:bodyPr wrap="square">
            <a:spAutoFit/>
          </a:bodyPr>
          <a:lstStyle/>
          <a:p>
            <a:pPr algn="ctr">
              <a:lnSpc>
                <a:spcPct val="115000"/>
              </a:lnSpc>
              <a:spcAft>
                <a:spcPts val="1000"/>
              </a:spcAft>
            </a:pPr>
            <a:r>
              <a:rPr lang="fa-IR" sz="4400" dirty="0" smtClean="0">
                <a:cs typeface="+mj-cs"/>
              </a:rPr>
              <a:t>درس: زبان تخصصی کد 11514 </a:t>
            </a:r>
          </a:p>
          <a:p>
            <a:pPr algn="ctr">
              <a:lnSpc>
                <a:spcPct val="115000"/>
              </a:lnSpc>
              <a:spcAft>
                <a:spcPts val="1000"/>
              </a:spcAft>
            </a:pPr>
            <a:r>
              <a:rPr lang="fa-IR" sz="2400" dirty="0" smtClean="0">
                <a:cs typeface="+mj-cs"/>
              </a:rPr>
              <a:t>(صفحات 18 تا 20 کتاب مرجع)</a:t>
            </a:r>
          </a:p>
          <a:p>
            <a:pPr algn="ctr">
              <a:lnSpc>
                <a:spcPct val="115000"/>
              </a:lnSpc>
              <a:spcAft>
                <a:spcPts val="1000"/>
              </a:spcAft>
            </a:pPr>
            <a:endParaRPr lang="fa-IR" sz="2400" dirty="0" smtClean="0">
              <a:cs typeface="+mj-cs"/>
            </a:endParaRPr>
          </a:p>
          <a:p>
            <a:pPr algn="ctr">
              <a:lnSpc>
                <a:spcPct val="115000"/>
              </a:lnSpc>
              <a:spcAft>
                <a:spcPts val="1000"/>
              </a:spcAft>
            </a:pPr>
            <a:r>
              <a:rPr lang="fa-IR" sz="4000" dirty="0" smtClean="0">
                <a:cs typeface="+mj-cs"/>
              </a:rPr>
              <a:t>استاد: سرکار خانم دکتر </a:t>
            </a:r>
            <a:r>
              <a:rPr lang="fa-IR" sz="4000" dirty="0" err="1" smtClean="0">
                <a:cs typeface="+mj-cs"/>
              </a:rPr>
              <a:t>غفورنیا</a:t>
            </a:r>
            <a:endParaRPr lang="fa-IR" sz="4000" dirty="0" smtClean="0">
              <a:cs typeface="+mj-cs"/>
            </a:endParaRPr>
          </a:p>
          <a:p>
            <a:pPr algn="ctr">
              <a:lnSpc>
                <a:spcPct val="115000"/>
              </a:lnSpc>
              <a:spcAft>
                <a:spcPts val="1000"/>
              </a:spcAft>
            </a:pPr>
            <a:endParaRPr lang="fa-IR" sz="3600" dirty="0" smtClean="0">
              <a:cs typeface="+mj-cs"/>
            </a:endParaRPr>
          </a:p>
          <a:p>
            <a:pPr algn="ctr">
              <a:lnSpc>
                <a:spcPct val="115000"/>
              </a:lnSpc>
              <a:spcAft>
                <a:spcPts val="1000"/>
              </a:spcAft>
            </a:pPr>
            <a:r>
              <a:rPr lang="fa-IR" sz="3600" dirty="0">
                <a:cs typeface="+mj-cs"/>
              </a:rPr>
              <a:t> </a:t>
            </a:r>
            <a:r>
              <a:rPr lang="fa-IR" sz="3600" dirty="0" smtClean="0">
                <a:cs typeface="+mj-cs"/>
              </a:rPr>
              <a:t>گروه 10 مربوط به ارائه مورخ 1394/10/04</a:t>
            </a:r>
          </a:p>
          <a:p>
            <a:pPr algn="ctr">
              <a:lnSpc>
                <a:spcPct val="115000"/>
              </a:lnSpc>
              <a:spcAft>
                <a:spcPts val="1000"/>
              </a:spcAft>
            </a:pPr>
            <a:endParaRPr lang="fa-IR" sz="3600" dirty="0" smtClean="0">
              <a:cs typeface="+mj-cs"/>
            </a:endParaRPr>
          </a:p>
          <a:p>
            <a:pPr algn="ctr">
              <a:lnSpc>
                <a:spcPct val="115000"/>
              </a:lnSpc>
              <a:spcAft>
                <a:spcPts val="1000"/>
              </a:spcAft>
            </a:pPr>
            <a:r>
              <a:rPr lang="fa-IR" sz="2800" dirty="0" smtClean="0">
                <a:cs typeface="+mj-cs"/>
              </a:rPr>
              <a:t>دانشجویان آقایان: </a:t>
            </a:r>
            <a:r>
              <a:rPr lang="fa-IR" sz="2800" dirty="0" err="1" smtClean="0">
                <a:cs typeface="+mj-cs"/>
              </a:rPr>
              <a:t>طحان</a:t>
            </a:r>
            <a:r>
              <a:rPr lang="fa-IR" sz="2800" dirty="0" smtClean="0">
                <a:cs typeface="+mj-cs"/>
              </a:rPr>
              <a:t>، سبزواری، عشقی، حسینی، بزرگواری</a:t>
            </a:r>
            <a:endParaRPr lang="en-US" sz="2800" dirty="0">
              <a:cs typeface="+mj-cs"/>
            </a:endParaRPr>
          </a:p>
        </p:txBody>
      </p:sp>
    </p:spTree>
    <p:extLst>
      <p:ext uri="{BB962C8B-B14F-4D97-AF65-F5344CB8AC3E}">
        <p14:creationId xmlns:p14="http://schemas.microsoft.com/office/powerpoint/2010/main" val="3300000307"/>
      </p:ext>
    </p:extLst>
  </p:cSld>
  <p:clrMapOvr>
    <a:masterClrMapping/>
  </p:clrMapOvr>
  <mc:AlternateContent xmlns:mc="http://schemas.openxmlformats.org/markup-compatibility/2006" xmlns:p14="http://schemas.microsoft.com/office/powerpoint/2010/main">
    <mc:Choice Requires="p14">
      <p:transition spd="slow" p14:dur="1600">
        <p14:conveyor dir="l"/>
      </p:transition>
    </mc:Choice>
    <mc:Fallback xmlns="">
      <p:transition spd="slow">
        <p:fade/>
      </p:transition>
    </mc:Fallback>
  </mc:AlternateContent>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bg>
      <p:bgPr>
        <a:pattFill prst="pct5">
          <a:fgClr>
            <a:schemeClr val="accent1"/>
          </a:fgClr>
          <a:bgClr>
            <a:schemeClr val="bg1"/>
          </a:bgClr>
        </a:pattFill>
        <a:effectLst/>
      </p:bgPr>
    </p:bg>
    <p:spTree>
      <p:nvGrpSpPr>
        <p:cNvPr id="1" name=""/>
        <p:cNvGrpSpPr/>
        <p:nvPr/>
      </p:nvGrpSpPr>
      <p:grpSpPr>
        <a:xfrm>
          <a:off x="0" y="0"/>
          <a:ext cx="0" cy="0"/>
          <a:chOff x="0" y="0"/>
          <a:chExt cx="0" cy="0"/>
        </a:xfrm>
      </p:grpSpPr>
      <p:sp>
        <p:nvSpPr>
          <p:cNvPr id="2" name="Title 1"/>
          <p:cNvSpPr>
            <a:spLocks noGrp="1"/>
          </p:cNvSpPr>
          <p:nvPr>
            <p:ph type="ctrTitle"/>
          </p:nvPr>
        </p:nvSpPr>
        <p:spPr>
          <a:xfrm>
            <a:off x="2023109" y="3249095"/>
            <a:ext cx="7497127" cy="995337"/>
          </a:xfrm>
        </p:spPr>
        <p:txBody>
          <a:bodyPr/>
          <a:lstStyle/>
          <a:p>
            <a:r>
              <a:rPr lang="fa-IR" sz="8800" dirty="0" smtClean="0">
                <a:cs typeface="2  Farnaz" panose="00000400000000000000" pitchFamily="2" charset="-78"/>
              </a:rPr>
              <a:t/>
            </a:r>
            <a:br>
              <a:rPr lang="fa-IR" sz="8800" dirty="0" smtClean="0">
                <a:cs typeface="2  Farnaz" panose="00000400000000000000" pitchFamily="2" charset="-78"/>
              </a:rPr>
            </a:br>
            <a:r>
              <a:rPr lang="fa-IR" sz="8800" dirty="0" smtClean="0">
                <a:cs typeface="2  Farnaz" panose="00000400000000000000" pitchFamily="2" charset="-78"/>
              </a:rPr>
              <a:t/>
            </a:r>
            <a:br>
              <a:rPr lang="fa-IR" sz="8800" dirty="0" smtClean="0">
                <a:cs typeface="2  Farnaz" panose="00000400000000000000" pitchFamily="2" charset="-78"/>
              </a:rPr>
            </a:br>
            <a:r>
              <a:rPr lang="fa-IR" sz="8800" dirty="0" smtClean="0">
                <a:cs typeface="2  Farnaz" panose="00000400000000000000" pitchFamily="2" charset="-78"/>
              </a:rPr>
              <a:t/>
            </a:r>
            <a:br>
              <a:rPr lang="fa-IR" sz="8800" dirty="0" smtClean="0">
                <a:cs typeface="2  Farnaz" panose="00000400000000000000" pitchFamily="2" charset="-78"/>
              </a:rPr>
            </a:br>
            <a:r>
              <a:rPr lang="fa-IR" sz="8000" dirty="0" smtClean="0">
                <a:cs typeface="2  Farnaz" panose="00000400000000000000" pitchFamily="2" charset="-78"/>
              </a:rPr>
              <a:t/>
            </a:r>
            <a:br>
              <a:rPr lang="fa-IR" sz="8000" dirty="0" smtClean="0">
                <a:cs typeface="2  Farnaz" panose="00000400000000000000" pitchFamily="2" charset="-78"/>
              </a:rPr>
            </a:br>
            <a:r>
              <a:rPr lang="fa-IR" sz="8000" dirty="0" smtClean="0">
                <a:cs typeface="2  Farnaz" panose="00000400000000000000" pitchFamily="2" charset="-78"/>
              </a:rPr>
              <a:t/>
            </a:r>
            <a:br>
              <a:rPr lang="fa-IR" sz="8000" dirty="0" smtClean="0">
                <a:cs typeface="2  Farnaz" panose="00000400000000000000" pitchFamily="2" charset="-78"/>
              </a:rPr>
            </a:br>
            <a:r>
              <a:rPr lang="fa-IR" sz="4400" dirty="0" smtClean="0">
                <a:cs typeface="2  Farnaz" panose="00000400000000000000" pitchFamily="2" charset="-78"/>
              </a:rPr>
              <a:t>ارتقا تصمیم گیری</a:t>
            </a:r>
            <a:r>
              <a:rPr lang="en-US" sz="4400" dirty="0" smtClean="0">
                <a:cs typeface="2  Farnaz" panose="00000400000000000000" pitchFamily="2" charset="-78"/>
              </a:rPr>
              <a:t/>
            </a:r>
            <a:br>
              <a:rPr lang="en-US" sz="4400" dirty="0" smtClean="0">
                <a:cs typeface="2  Farnaz" panose="00000400000000000000" pitchFamily="2" charset="-78"/>
              </a:rPr>
            </a:br>
            <a:endParaRPr lang="en-US" sz="4400" dirty="0">
              <a:cs typeface="2  Farnaz" panose="00000400000000000000" pitchFamily="2" charset="-78"/>
            </a:endParaRPr>
          </a:p>
        </p:txBody>
      </p:sp>
      <p:sp>
        <p:nvSpPr>
          <p:cNvPr id="3" name="Subtitle 2"/>
          <p:cNvSpPr>
            <a:spLocks noGrp="1"/>
          </p:cNvSpPr>
          <p:nvPr>
            <p:ph type="subTitle" idx="1"/>
          </p:nvPr>
        </p:nvSpPr>
        <p:spPr>
          <a:xfrm>
            <a:off x="640080" y="3596558"/>
            <a:ext cx="9144000" cy="2901632"/>
          </a:xfrm>
          <a:noFill/>
        </p:spPr>
        <p:txBody>
          <a:bodyPr>
            <a:noAutofit/>
          </a:bodyPr>
          <a:lstStyle/>
          <a:p>
            <a:pPr algn="just" rtl="1"/>
            <a:r>
              <a:rPr lang="fa-IR" sz="2800" dirty="0">
                <a:solidFill>
                  <a:schemeClr val="tx1"/>
                </a:solidFill>
                <a:cs typeface="2  Titr" panose="00000700000000000000" pitchFamily="2" charset="-78"/>
              </a:rPr>
              <a:t>وجود تعصبات شناختی به طرح این مساله منجر می شود که چگونه می توان اطلاعات بحرانی را در سازوکار تصمیم گیری به نحوی بکار برد که تصمیمات راهبردی یک شرکت واقع گرایانه بوده و بر اساس یک ارزیابی کلی باشند.</a:t>
            </a:r>
            <a:endParaRPr lang="en-US" sz="2800" dirty="0">
              <a:solidFill>
                <a:schemeClr val="tx1"/>
              </a:solidFill>
              <a:cs typeface="2  Titr" panose="00000700000000000000" pitchFamily="2" charset="-78"/>
            </a:endParaRPr>
          </a:p>
          <a:p>
            <a:pPr algn="just" rtl="1"/>
            <a:r>
              <a:rPr lang="en-US" sz="2800" b="1" dirty="0">
                <a:solidFill>
                  <a:schemeClr val="tx1"/>
                </a:solidFill>
                <a:latin typeface="Times New Roman" panose="02020603050405020304" pitchFamily="18" charset="0"/>
                <a:ea typeface="Times New Roman" panose="02020603050405020304" pitchFamily="18" charset="0"/>
              </a:rPr>
              <a:t>Crucial</a:t>
            </a:r>
            <a:r>
              <a:rPr lang="fa-IR" sz="2800" b="1" dirty="0">
                <a:solidFill>
                  <a:schemeClr val="tx1"/>
                </a:solidFill>
                <a:latin typeface="Times New Roman" panose="02020603050405020304" pitchFamily="18" charset="0"/>
                <a:ea typeface="Times New Roman" panose="02020603050405020304" pitchFamily="18" charset="0"/>
              </a:rPr>
              <a:t>=</a:t>
            </a:r>
            <a:r>
              <a:rPr lang="en-US" sz="2800" b="1" dirty="0">
                <a:solidFill>
                  <a:schemeClr val="tx1"/>
                </a:solidFill>
                <a:latin typeface="Times New Roman" panose="02020603050405020304" pitchFamily="18" charset="0"/>
                <a:ea typeface="Times New Roman" panose="02020603050405020304" pitchFamily="18" charset="0"/>
              </a:rPr>
              <a:t>Strategic</a:t>
            </a:r>
            <a:r>
              <a:rPr lang="fa-IR" sz="2800" dirty="0" smtClean="0">
                <a:solidFill>
                  <a:schemeClr val="tx1"/>
                </a:solidFill>
                <a:cs typeface="2  Titr" panose="00000700000000000000" pitchFamily="2" charset="-78"/>
              </a:rPr>
              <a:t>=استراتژیک  </a:t>
            </a:r>
            <a:endParaRPr lang="en-US" sz="2800" dirty="0">
              <a:solidFill>
                <a:schemeClr val="tx1"/>
              </a:solidFill>
              <a:cs typeface="2  Titr" panose="00000700000000000000" pitchFamily="2" charset="-78"/>
            </a:endParaRPr>
          </a:p>
        </p:txBody>
      </p:sp>
      <p:sp>
        <p:nvSpPr>
          <p:cNvPr id="4" name="Subtitle 2"/>
          <p:cNvSpPr txBox="1">
            <a:spLocks/>
          </p:cNvSpPr>
          <p:nvPr/>
        </p:nvSpPr>
        <p:spPr>
          <a:xfrm>
            <a:off x="2446019" y="594596"/>
            <a:ext cx="9596437" cy="2957637"/>
          </a:xfrm>
          <a:prstGeom prst="rect">
            <a:avLst/>
          </a:prstGeom>
          <a:noFill/>
        </p:spPr>
        <p:txBody>
          <a:bodyPr vert="horz" lIns="91440" tIns="45720" rIns="91440" bIns="45720" rtlCol="0" anchor="t">
            <a:noAutofit/>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just" rtl="1"/>
            <a:endParaRPr lang="en-US" sz="4000" dirty="0">
              <a:cs typeface="2  Titr" panose="00000700000000000000" pitchFamily="2" charset="-78"/>
            </a:endParaRPr>
          </a:p>
        </p:txBody>
      </p:sp>
      <p:sp>
        <p:nvSpPr>
          <p:cNvPr id="6" name="Rectangle 5"/>
          <p:cNvSpPr/>
          <p:nvPr/>
        </p:nvSpPr>
        <p:spPr>
          <a:xfrm>
            <a:off x="925830" y="0"/>
            <a:ext cx="8732520" cy="3249095"/>
          </a:xfrm>
          <a:prstGeom prst="rect">
            <a:avLst/>
          </a:prstGeom>
        </p:spPr>
        <p:txBody>
          <a:bodyPr wrap="square">
            <a:spAutoFit/>
          </a:bodyPr>
          <a:lstStyle/>
          <a:p>
            <a:pPr>
              <a:lnSpc>
                <a:spcPct val="115000"/>
              </a:lnSpc>
              <a:spcAft>
                <a:spcPts val="1000"/>
              </a:spcAft>
            </a:pPr>
            <a:r>
              <a:rPr lang="en-US" sz="3200" b="1" dirty="0">
                <a:latin typeface="Times New Roman" panose="02020603050405020304" pitchFamily="18" charset="0"/>
                <a:ea typeface="Times New Roman" panose="02020603050405020304" pitchFamily="18" charset="0"/>
                <a:cs typeface="Arial" panose="020B0604020202020204" pitchFamily="34" charset="0"/>
              </a:rPr>
              <a:t>Improving Decision Making </a:t>
            </a:r>
            <a:endParaRPr lang="en-US" sz="3200" dirty="0">
              <a:latin typeface="Calibri" panose="020F0502020204030204" pitchFamily="34" charset="0"/>
              <a:ea typeface="Times New Roman" panose="02020603050405020304" pitchFamily="18" charset="0"/>
              <a:cs typeface="Arial" panose="020B0604020202020204" pitchFamily="34" charset="0"/>
            </a:endParaRPr>
          </a:p>
          <a:p>
            <a:r>
              <a:rPr lang="en-US" sz="3200" b="1" dirty="0">
                <a:latin typeface="Times New Roman" panose="02020603050405020304" pitchFamily="18" charset="0"/>
                <a:ea typeface="Times New Roman" panose="02020603050405020304" pitchFamily="18" charset="0"/>
              </a:rPr>
              <a:t>The existence of cognitive biases raises the issue of how to bring critical information to bear on the decision mechanism so that a company’s strategic decisions are realistic and based on thorough evaluation. </a:t>
            </a:r>
            <a:endParaRPr lang="en-US" sz="3200" dirty="0"/>
          </a:p>
        </p:txBody>
      </p:sp>
    </p:spTree>
    <p:extLst>
      <p:ext uri="{BB962C8B-B14F-4D97-AF65-F5344CB8AC3E}">
        <p14:creationId xmlns:p14="http://schemas.microsoft.com/office/powerpoint/2010/main" val="804111336"/>
      </p:ext>
    </p:extLst>
  </p:cSld>
  <p:clrMapOvr>
    <a:masterClrMapping/>
  </p:clrMapOvr>
  <mc:AlternateContent xmlns:mc="http://schemas.openxmlformats.org/markup-compatibility/2006" xmlns:p14="http://schemas.microsoft.com/office/powerpoint/2010/main">
    <mc:Choice Requires="p14">
      <p:transition spd="slow" p14:dur="1600">
        <p14:conveyor dir="l"/>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4" fill="hold" grpId="0" nodeType="withEffect">
                                  <p:stCondLst>
                                    <p:cond delay="250"/>
                                  </p:stCondLst>
                                  <p:childTnLst>
                                    <p:set>
                                      <p:cBhvr>
                                        <p:cTn id="6" dur="1" fill="hold">
                                          <p:stCondLst>
                                            <p:cond delay="0"/>
                                          </p:stCondLst>
                                        </p:cTn>
                                        <p:tgtEl>
                                          <p:spTgt spid="2"/>
                                        </p:tgtEl>
                                        <p:attrNameLst>
                                          <p:attrName>style.visibility</p:attrName>
                                        </p:attrNameLst>
                                      </p:cBhvr>
                                      <p:to>
                                        <p:strVal val="visible"/>
                                      </p:to>
                                    </p:set>
                                    <p:anim calcmode="lin" valueType="num">
                                      <p:cBhvr additive="base">
                                        <p:cTn id="7" dur="500" fill="hold"/>
                                        <p:tgtEl>
                                          <p:spTgt spid="2"/>
                                        </p:tgtEl>
                                        <p:attrNameLst>
                                          <p:attrName>ppt_x</p:attrName>
                                        </p:attrNameLst>
                                      </p:cBhvr>
                                      <p:tavLst>
                                        <p:tav tm="0">
                                          <p:val>
                                            <p:strVal val="#ppt_x"/>
                                          </p:val>
                                        </p:tav>
                                        <p:tav tm="100000">
                                          <p:val>
                                            <p:strVal val="#ppt_x"/>
                                          </p:val>
                                        </p:tav>
                                      </p:tavLst>
                                    </p:anim>
                                    <p:anim calcmode="lin" valueType="num">
                                      <p:cBhvr additive="base">
                                        <p:cTn id="8" dur="500" fill="hold"/>
                                        <p:tgtEl>
                                          <p:spTgt spid="2"/>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3">
                                            <p:txEl>
                                              <p:pRg st="0" end="0"/>
                                            </p:txEl>
                                          </p:spTgt>
                                        </p:tgtEl>
                                        <p:attrNameLst>
                                          <p:attrName>style.visibility</p:attrName>
                                        </p:attrNameLst>
                                      </p:cBhvr>
                                      <p:to>
                                        <p:strVal val="visible"/>
                                      </p:to>
                                    </p:set>
                                    <p:anim calcmode="lin" valueType="num">
                                      <p:cBhvr additive="base">
                                        <p:cTn id="13" dur="500" fill="hold"/>
                                        <p:tgtEl>
                                          <p:spTgt spid="3">
                                            <p:txEl>
                                              <p:pRg st="0" end="0"/>
                                            </p:txEl>
                                          </p:spTgt>
                                        </p:tgtEl>
                                        <p:attrNameLst>
                                          <p:attrName>ppt_x</p:attrName>
                                        </p:attrNameLst>
                                      </p:cBhvr>
                                      <p:tavLst>
                                        <p:tav tm="0">
                                          <p:val>
                                            <p:strVal val="#ppt_x"/>
                                          </p:val>
                                        </p:tav>
                                        <p:tav tm="100000">
                                          <p:val>
                                            <p:strVal val="#ppt_x"/>
                                          </p:val>
                                        </p:tav>
                                      </p:tavLst>
                                    </p:anim>
                                    <p:anim calcmode="lin" valueType="num">
                                      <p:cBhvr additive="base">
                                        <p:cTn id="14" dur="500" fill="hold"/>
                                        <p:tgtEl>
                                          <p:spTgt spid="3">
                                            <p:txEl>
                                              <p:pRg st="0" end="0"/>
                                            </p:txEl>
                                          </p:spTgt>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grpId="0" nodeType="clickEffect">
                                  <p:stCondLst>
                                    <p:cond delay="0"/>
                                  </p:stCondLst>
                                  <p:childTnLst>
                                    <p:set>
                                      <p:cBhvr>
                                        <p:cTn id="18" dur="1" fill="hold">
                                          <p:stCondLst>
                                            <p:cond delay="0"/>
                                          </p:stCondLst>
                                        </p:cTn>
                                        <p:tgtEl>
                                          <p:spTgt spid="3">
                                            <p:txEl>
                                              <p:pRg st="1" end="1"/>
                                            </p:txEl>
                                          </p:spTgt>
                                        </p:tgtEl>
                                        <p:attrNameLst>
                                          <p:attrName>style.visibility</p:attrName>
                                        </p:attrNameLst>
                                      </p:cBhvr>
                                      <p:to>
                                        <p:strVal val="visible"/>
                                      </p:to>
                                    </p:set>
                                    <p:anim calcmode="lin" valueType="num">
                                      <p:cBhvr additive="base">
                                        <p:cTn id="19" dur="500" fill="hold"/>
                                        <p:tgtEl>
                                          <p:spTgt spid="3">
                                            <p:txEl>
                                              <p:pRg st="1" end="1"/>
                                            </p:txEl>
                                          </p:spTgt>
                                        </p:tgtEl>
                                        <p:attrNameLst>
                                          <p:attrName>ppt_x</p:attrName>
                                        </p:attrNameLst>
                                      </p:cBhvr>
                                      <p:tavLst>
                                        <p:tav tm="0">
                                          <p:val>
                                            <p:strVal val="#ppt_x"/>
                                          </p:val>
                                        </p:tav>
                                        <p:tav tm="100000">
                                          <p:val>
                                            <p:strVal val="#ppt_x"/>
                                          </p:val>
                                        </p:tav>
                                      </p:tavLst>
                                    </p:anim>
                                    <p:anim calcmode="lin" valueType="num">
                                      <p:cBhvr additive="base">
                                        <p:cTn id="20" dur="500" fill="hold"/>
                                        <p:tgtEl>
                                          <p:spTgt spid="3">
                                            <p:txEl>
                                              <p:pRg st="1" end="1"/>
                                            </p:txEl>
                                          </p:spTgt>
                                        </p:tgtEl>
                                        <p:attrNameLst>
                                          <p:attrName>ppt_y</p:attrName>
                                        </p:attrNameLst>
                                      </p:cBhvr>
                                      <p:tavLst>
                                        <p:tav tm="0">
                                          <p:val>
                                            <p:strVal val="1+#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grpId="0" nodeType="clickEffect" nodePh="1">
                                  <p:stCondLst>
                                    <p:cond delay="0"/>
                                  </p:stCondLst>
                                  <p:endCondLst>
                                    <p:cond evt="begin" delay="0">
                                      <p:tn val="23"/>
                                    </p:cond>
                                  </p:endCondLst>
                                  <p:childTnLst>
                                    <p:set>
                                      <p:cBhvr>
                                        <p:cTn id="24" dur="1" fill="hold">
                                          <p:stCondLst>
                                            <p:cond delay="0"/>
                                          </p:stCondLst>
                                        </p:cTn>
                                        <p:tgtEl>
                                          <p:spTgt spid="4">
                                            <p:txEl>
                                              <p:pRg st="0" end="0"/>
                                            </p:txEl>
                                          </p:spTgt>
                                        </p:tgtEl>
                                        <p:attrNameLst>
                                          <p:attrName>style.visibility</p:attrName>
                                        </p:attrNameLst>
                                      </p:cBhvr>
                                      <p:to>
                                        <p:strVal val="visible"/>
                                      </p:to>
                                    </p:set>
                                    <p:anim calcmode="lin" valueType="num">
                                      <p:cBhvr additive="base">
                                        <p:cTn id="25" dur="500" fill="hold"/>
                                        <p:tgtEl>
                                          <p:spTgt spid="4">
                                            <p:txEl>
                                              <p:pRg st="0" end="0"/>
                                            </p:txEl>
                                          </p:spTgt>
                                        </p:tgtEl>
                                        <p:attrNameLst>
                                          <p:attrName>ppt_x</p:attrName>
                                        </p:attrNameLst>
                                      </p:cBhvr>
                                      <p:tavLst>
                                        <p:tav tm="0">
                                          <p:val>
                                            <p:strVal val="#ppt_x"/>
                                          </p:val>
                                        </p:tav>
                                        <p:tav tm="100000">
                                          <p:val>
                                            <p:strVal val="#ppt_x"/>
                                          </p:val>
                                        </p:tav>
                                      </p:tavLst>
                                    </p:anim>
                                    <p:anim calcmode="lin" valueType="num">
                                      <p:cBhvr additive="base">
                                        <p:cTn id="26" dur="500" fill="hold"/>
                                        <p:tgtEl>
                                          <p:spTgt spid="4">
                                            <p:txEl>
                                              <p:pRg st="0" end="0"/>
                                            </p:txEl>
                                          </p:spTgt>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3" grpId="0" build="p"/>
      <p:bldP spid="4" grpId="0" build="p"/>
    </p:bldLst>
  </p:timing>
</p:sld>
</file>

<file path=ppt/slides/slide3.xml><?xml version="1.0" encoding="utf-8"?>
<p:sld xmlns:a="http://schemas.openxmlformats.org/drawingml/2006/main" xmlns:r="http://schemas.openxmlformats.org/officeDocument/2006/relationships" xmlns:p="http://schemas.openxmlformats.org/presentationml/2006/main">
  <p:cSld>
    <p:bg>
      <p:bgPr>
        <a:pattFill prst="divot">
          <a:fgClr>
            <a:schemeClr val="accent1"/>
          </a:fgClr>
          <a:bgClr>
            <a:schemeClr val="bg1"/>
          </a:bgClr>
        </a:pattFill>
        <a:effectLst/>
      </p:bgPr>
    </p:bg>
    <p:spTree>
      <p:nvGrpSpPr>
        <p:cNvPr id="1" name=""/>
        <p:cNvGrpSpPr/>
        <p:nvPr/>
      </p:nvGrpSpPr>
      <p:grpSpPr>
        <a:xfrm>
          <a:off x="0" y="0"/>
          <a:ext cx="0" cy="0"/>
          <a:chOff x="0" y="0"/>
          <a:chExt cx="0" cy="0"/>
        </a:xfrm>
      </p:grpSpPr>
      <p:sp>
        <p:nvSpPr>
          <p:cNvPr id="2" name="Rectangle 1"/>
          <p:cNvSpPr/>
          <p:nvPr/>
        </p:nvSpPr>
        <p:spPr>
          <a:xfrm>
            <a:off x="382905" y="2868930"/>
            <a:ext cx="9332595" cy="3525709"/>
          </a:xfrm>
          <a:prstGeom prst="rect">
            <a:avLst/>
          </a:prstGeom>
        </p:spPr>
        <p:txBody>
          <a:bodyPr wrap="square">
            <a:spAutoFit/>
          </a:bodyPr>
          <a:lstStyle/>
          <a:p>
            <a:pPr algn="just" rtl="1">
              <a:lnSpc>
                <a:spcPct val="150000"/>
              </a:lnSpc>
              <a:spcAft>
                <a:spcPts val="1000"/>
              </a:spcAft>
            </a:pPr>
            <a:r>
              <a:rPr lang="fa-IR" sz="2800" dirty="0">
                <a:latin typeface="Calibri" panose="020F0502020204030204" pitchFamily="34" charset="0"/>
                <a:ea typeface="Calibri" panose="020F0502020204030204" pitchFamily="34" charset="0"/>
                <a:cs typeface="2  Titr" panose="00000700000000000000" pitchFamily="2" charset="-78"/>
              </a:rPr>
              <a:t>برای ارتقا تفکر راهبردی و مقابله با تفکرات گروهی و تعصبات شناختی مطرح هستند که عبارتند </a:t>
            </a:r>
            <a:r>
              <a:rPr lang="fa-IR" sz="2800" dirty="0" smtClean="0">
                <a:latin typeface="Calibri" panose="020F0502020204030204" pitchFamily="34" charset="0"/>
                <a:ea typeface="Calibri" panose="020F0502020204030204" pitchFamily="34" charset="0"/>
                <a:cs typeface="2  Titr" panose="00000700000000000000" pitchFamily="2" charset="-78"/>
              </a:rPr>
              <a:t>از:</a:t>
            </a:r>
          </a:p>
          <a:p>
            <a:pPr algn="just" rtl="1">
              <a:lnSpc>
                <a:spcPct val="150000"/>
              </a:lnSpc>
              <a:spcAft>
                <a:spcPts val="1000"/>
              </a:spcAft>
            </a:pPr>
            <a:r>
              <a:rPr lang="fa-IR" sz="2800" dirty="0" smtClean="0">
                <a:latin typeface="Calibri" panose="020F0502020204030204" pitchFamily="34" charset="0"/>
                <a:ea typeface="Calibri" panose="020F0502020204030204" pitchFamily="34" charset="0"/>
                <a:cs typeface="2  Titr" panose="00000700000000000000" pitchFamily="2" charset="-78"/>
              </a:rPr>
              <a:t>وکالت </a:t>
            </a:r>
            <a:r>
              <a:rPr lang="fa-IR" sz="2800" dirty="0">
                <a:latin typeface="Calibri" panose="020F0502020204030204" pitchFamily="34" charset="0"/>
                <a:ea typeface="Calibri" panose="020F0502020204030204" pitchFamily="34" charset="0"/>
                <a:cs typeface="2  Titr" panose="00000700000000000000" pitchFamily="2" charset="-78"/>
              </a:rPr>
              <a:t>شیطان و پرسش </a:t>
            </a:r>
            <a:r>
              <a:rPr lang="fa-IR" sz="2800" dirty="0" smtClean="0">
                <a:latin typeface="Calibri" panose="020F0502020204030204" pitchFamily="34" charset="0"/>
                <a:ea typeface="Calibri" panose="020F0502020204030204" pitchFamily="34" charset="0"/>
                <a:cs typeface="2  Titr" panose="00000700000000000000" pitchFamily="2" charset="-78"/>
              </a:rPr>
              <a:t>منطقی</a:t>
            </a:r>
          </a:p>
          <a:p>
            <a:pPr algn="just" rtl="1">
              <a:lnSpc>
                <a:spcPct val="150000"/>
              </a:lnSpc>
              <a:spcAft>
                <a:spcPts val="1000"/>
              </a:spcAft>
            </a:pPr>
            <a:r>
              <a:rPr lang="en-US" sz="2800" b="1" dirty="0">
                <a:latin typeface="Times New Roman" panose="02020603050405020304" pitchFamily="18" charset="0"/>
                <a:ea typeface="+mj-ea"/>
                <a:cs typeface="Times New Roman" panose="02020603050405020304" pitchFamily="18" charset="0"/>
              </a:rPr>
              <a:t>Cognitive</a:t>
            </a:r>
            <a:r>
              <a:rPr lang="fa-IR" sz="2800" b="1" dirty="0">
                <a:latin typeface="Times New Roman" panose="02020603050405020304" pitchFamily="18" charset="0"/>
                <a:ea typeface="+mj-ea"/>
                <a:cs typeface="Times New Roman" panose="02020603050405020304" pitchFamily="18" charset="0"/>
              </a:rPr>
              <a:t>=</a:t>
            </a:r>
            <a:r>
              <a:rPr lang="en-US" sz="2800" b="1" dirty="0" err="1">
                <a:latin typeface="Times New Roman" panose="02020603050405020304" pitchFamily="18" charset="0"/>
                <a:ea typeface="+mj-ea"/>
                <a:cs typeface="Times New Roman" panose="02020603050405020304" pitchFamily="18" charset="0"/>
              </a:rPr>
              <a:t>psycholagical</a:t>
            </a:r>
            <a:r>
              <a:rPr lang="fa-IR" sz="2800" dirty="0">
                <a:latin typeface="Calibri" panose="020F0502020204030204" pitchFamily="34" charset="0"/>
                <a:ea typeface="Calibri" panose="020F0502020204030204" pitchFamily="34" charset="0"/>
                <a:cs typeface="2  Titr" panose="00000700000000000000" pitchFamily="2" charset="-78"/>
              </a:rPr>
              <a:t>=شناختی</a:t>
            </a:r>
            <a:endParaRPr lang="en-US" sz="2800" dirty="0">
              <a:latin typeface="Calibri" panose="020F0502020204030204" pitchFamily="34" charset="0"/>
              <a:ea typeface="Calibri" panose="020F0502020204030204" pitchFamily="34" charset="0"/>
              <a:cs typeface="2  Titr" panose="00000700000000000000" pitchFamily="2" charset="-78"/>
            </a:endParaRPr>
          </a:p>
        </p:txBody>
      </p:sp>
      <p:sp>
        <p:nvSpPr>
          <p:cNvPr id="3" name="Title 2"/>
          <p:cNvSpPr>
            <a:spLocks noGrp="1"/>
          </p:cNvSpPr>
          <p:nvPr>
            <p:ph type="title"/>
          </p:nvPr>
        </p:nvSpPr>
        <p:spPr>
          <a:xfrm>
            <a:off x="677334" y="609600"/>
            <a:ext cx="9038166" cy="2259330"/>
          </a:xfrm>
        </p:spPr>
        <p:txBody>
          <a:bodyPr>
            <a:noAutofit/>
          </a:bodyPr>
          <a:lstStyle/>
          <a:p>
            <a:pPr>
              <a:lnSpc>
                <a:spcPct val="150000"/>
              </a:lnSpc>
            </a:pPr>
            <a:r>
              <a:rPr lang="en-US" sz="3200" b="1" dirty="0">
                <a:solidFill>
                  <a:schemeClr val="tx1"/>
                </a:solidFill>
                <a:latin typeface="Times New Roman" panose="02020603050405020304" pitchFamily="18" charset="0"/>
                <a:cs typeface="Times New Roman" panose="02020603050405020304" pitchFamily="18" charset="0"/>
              </a:rPr>
              <a:t>Two techniques known to enhance strategic thinking and counteract groupthink and cognitive biases are devil’s advocacy and dialectic inquiry. </a:t>
            </a:r>
            <a:endParaRPr lang="en-US" sz="3200" dirty="0">
              <a:solidFill>
                <a:schemeClr val="tx1"/>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665519959"/>
      </p:ext>
    </p:extLst>
  </p:cSld>
  <p:clrMapOvr>
    <a:masterClrMapping/>
  </p:clrMapOvr>
  <mc:AlternateContent xmlns:mc="http://schemas.openxmlformats.org/markup-compatibility/2006" xmlns:p14="http://schemas.microsoft.com/office/powerpoint/2010/main">
    <mc:Choice Requires="p14">
      <p:transition spd="slow" p14:dur="1600">
        <p14:conveyor dir="l"/>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randombar(horizontal)">
                                      <p:cBhvr>
                                        <p:cTn id="7" dur="5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Lst>
  </p:timing>
</p:sld>
</file>

<file path=ppt/slides/slide4.xml><?xml version="1.0" encoding="utf-8"?>
<p:sld xmlns:a="http://schemas.openxmlformats.org/drawingml/2006/main" xmlns:r="http://schemas.openxmlformats.org/officeDocument/2006/relationships" xmlns:p="http://schemas.openxmlformats.org/presentationml/2006/main">
  <p:cSld>
    <p:bg>
      <p:bgPr>
        <a:pattFill prst="dashVert">
          <a:fgClr>
            <a:schemeClr val="accent1"/>
          </a:fgClr>
          <a:bgClr>
            <a:schemeClr val="bg1"/>
          </a:bgClr>
        </a:pattFill>
        <a:effectLst/>
      </p:bgPr>
    </p:bg>
    <p:spTree>
      <p:nvGrpSpPr>
        <p:cNvPr id="1" name=""/>
        <p:cNvGrpSpPr/>
        <p:nvPr/>
      </p:nvGrpSpPr>
      <p:grpSpPr>
        <a:xfrm>
          <a:off x="0" y="0"/>
          <a:ext cx="0" cy="0"/>
          <a:chOff x="0" y="0"/>
          <a:chExt cx="0" cy="0"/>
        </a:xfrm>
      </p:grpSpPr>
      <p:sp>
        <p:nvSpPr>
          <p:cNvPr id="2" name="Rectangle 1"/>
          <p:cNvSpPr/>
          <p:nvPr/>
        </p:nvSpPr>
        <p:spPr>
          <a:xfrm>
            <a:off x="345758" y="3005663"/>
            <a:ext cx="9294494" cy="5704126"/>
          </a:xfrm>
          <a:prstGeom prst="rect">
            <a:avLst/>
          </a:prstGeom>
        </p:spPr>
        <p:txBody>
          <a:bodyPr wrap="square">
            <a:spAutoFit/>
          </a:bodyPr>
          <a:lstStyle/>
          <a:p>
            <a:pPr algn="just" rtl="1">
              <a:lnSpc>
                <a:spcPct val="150000"/>
              </a:lnSpc>
              <a:spcAft>
                <a:spcPts val="1000"/>
              </a:spcAft>
            </a:pPr>
            <a:r>
              <a:rPr lang="fa-IR" sz="2800" dirty="0">
                <a:latin typeface="Calibri" panose="020F0502020204030204" pitchFamily="34" charset="0"/>
                <a:ea typeface="Calibri" panose="020F0502020204030204" pitchFamily="34" charset="0"/>
                <a:cs typeface="2  Titr" panose="00000700000000000000" pitchFamily="2" charset="-78"/>
              </a:rPr>
              <a:t>وکالت شیطانی نیازمند تولید یک طرح و یک تحلیل نقادانه از </a:t>
            </a:r>
            <a:r>
              <a:rPr lang="fa-IR" sz="2800" dirty="0" smtClean="0">
                <a:latin typeface="Calibri" panose="020F0502020204030204" pitchFamily="34" charset="0"/>
                <a:ea typeface="Calibri" panose="020F0502020204030204" pitchFamily="34" charset="0"/>
                <a:cs typeface="2  Titr" panose="00000700000000000000" pitchFamily="2" charset="-78"/>
              </a:rPr>
              <a:t>آن </a:t>
            </a:r>
            <a:r>
              <a:rPr lang="fa-IR" sz="2800" dirty="0">
                <a:latin typeface="Calibri" panose="020F0502020204030204" pitchFamily="34" charset="0"/>
                <a:ea typeface="Calibri" panose="020F0502020204030204" pitchFamily="34" charset="0"/>
                <a:cs typeface="2  Titr" panose="00000700000000000000" pitchFamily="2" charset="-78"/>
              </a:rPr>
              <a:t>طرح می باشد. یکی از اعضای گروه تصمیم گیری به عنوان وکیل مدافع شیطان عمل کرده ، و تمامی دلایلی که می تواند باعث عدم پذیرش طرح پیشنهادی گردد را ارائه می کند</a:t>
            </a:r>
            <a:r>
              <a:rPr lang="fa-IR" sz="2800" dirty="0" smtClean="0">
                <a:latin typeface="Calibri" panose="020F0502020204030204" pitchFamily="34" charset="0"/>
                <a:ea typeface="Calibri" panose="020F0502020204030204" pitchFamily="34" charset="0"/>
                <a:cs typeface="2  Titr" panose="00000700000000000000" pitchFamily="2" charset="-78"/>
              </a:rPr>
              <a:t>.</a:t>
            </a:r>
          </a:p>
          <a:p>
            <a:pPr algn="just" rtl="1">
              <a:lnSpc>
                <a:spcPct val="150000"/>
              </a:lnSpc>
              <a:spcAft>
                <a:spcPts val="1000"/>
              </a:spcAft>
            </a:pPr>
            <a:r>
              <a:rPr lang="en-US" sz="2400" b="1" dirty="0">
                <a:latin typeface="Times New Roman" panose="02020603050405020304" pitchFamily="18" charset="0"/>
                <a:ea typeface="+mj-ea"/>
                <a:cs typeface="Times New Roman" panose="02020603050405020304" pitchFamily="18" charset="0"/>
              </a:rPr>
              <a:t>Requires</a:t>
            </a:r>
            <a:r>
              <a:rPr lang="fa-IR" sz="2400" b="1" dirty="0">
                <a:latin typeface="Times New Roman" panose="02020603050405020304" pitchFamily="18" charset="0"/>
                <a:ea typeface="+mj-ea"/>
                <a:cs typeface="Times New Roman" panose="02020603050405020304" pitchFamily="18" charset="0"/>
              </a:rPr>
              <a:t>=</a:t>
            </a:r>
            <a:r>
              <a:rPr lang="en-US" sz="2400" b="1" dirty="0">
                <a:latin typeface="Times New Roman" panose="02020603050405020304" pitchFamily="18" charset="0"/>
                <a:ea typeface="+mj-ea"/>
                <a:cs typeface="Times New Roman" panose="02020603050405020304" pitchFamily="18" charset="0"/>
              </a:rPr>
              <a:t>Need </a:t>
            </a:r>
            <a:r>
              <a:rPr lang="fa-IR" sz="2800" b="1" dirty="0" smtClean="0"/>
              <a:t>=</a:t>
            </a:r>
            <a:r>
              <a:rPr lang="fa-IR" sz="2800" dirty="0">
                <a:latin typeface="Calibri" panose="020F0502020204030204" pitchFamily="34" charset="0"/>
                <a:ea typeface="Calibri" panose="020F0502020204030204" pitchFamily="34" charset="0"/>
                <a:cs typeface="2  Titr" panose="00000700000000000000" pitchFamily="2" charset="-78"/>
              </a:rPr>
              <a:t>نیاز</a:t>
            </a:r>
            <a:r>
              <a:rPr lang="fa-IR" sz="2800" b="1" dirty="0"/>
              <a:t> </a:t>
            </a:r>
            <a:endParaRPr lang="fa-IR" sz="2800" dirty="0" smtClean="0">
              <a:latin typeface="Calibri" panose="020F0502020204030204" pitchFamily="34" charset="0"/>
              <a:ea typeface="Calibri" panose="020F0502020204030204" pitchFamily="34" charset="0"/>
              <a:cs typeface="2  Titr" panose="00000700000000000000" pitchFamily="2" charset="-78"/>
            </a:endParaRPr>
          </a:p>
          <a:p>
            <a:pPr algn="just" rtl="1">
              <a:lnSpc>
                <a:spcPct val="150000"/>
              </a:lnSpc>
              <a:spcAft>
                <a:spcPts val="1000"/>
              </a:spcAft>
            </a:pPr>
            <a:endParaRPr lang="fa-IR" sz="2800" dirty="0" smtClean="0">
              <a:latin typeface="Calibri" panose="020F0502020204030204" pitchFamily="34" charset="0"/>
              <a:ea typeface="Calibri" panose="020F0502020204030204" pitchFamily="34" charset="0"/>
              <a:cs typeface="2  Titr" panose="00000700000000000000" pitchFamily="2" charset="-78"/>
            </a:endParaRPr>
          </a:p>
        </p:txBody>
      </p:sp>
      <p:sp>
        <p:nvSpPr>
          <p:cNvPr id="4" name="Title 3"/>
          <p:cNvSpPr>
            <a:spLocks noGrp="1"/>
          </p:cNvSpPr>
          <p:nvPr>
            <p:ph type="title"/>
          </p:nvPr>
        </p:nvSpPr>
        <p:spPr>
          <a:xfrm>
            <a:off x="283210" y="515620"/>
            <a:ext cx="9419590" cy="1795780"/>
          </a:xfrm>
        </p:spPr>
        <p:txBody>
          <a:bodyPr>
            <a:normAutofit fontScale="90000"/>
          </a:bodyPr>
          <a:lstStyle/>
          <a:p>
            <a:pPr>
              <a:lnSpc>
                <a:spcPct val="150000"/>
              </a:lnSpc>
            </a:pPr>
            <a:r>
              <a:rPr lang="en-US" sz="3100" dirty="0">
                <a:solidFill>
                  <a:schemeClr val="tx1"/>
                </a:solidFill>
                <a:latin typeface="Times New Roman" panose="02020603050405020304" pitchFamily="18" charset="0"/>
                <a:cs typeface="Times New Roman" panose="02020603050405020304" pitchFamily="18" charset="0"/>
              </a:rPr>
              <a:t>Devil’s advocacy</a:t>
            </a:r>
            <a:r>
              <a:rPr lang="en-US" sz="3100" b="1" dirty="0">
                <a:solidFill>
                  <a:schemeClr val="tx1"/>
                </a:solidFill>
                <a:latin typeface="Times New Roman" panose="02020603050405020304" pitchFamily="18" charset="0"/>
                <a:cs typeface="Times New Roman" panose="02020603050405020304" pitchFamily="18" charset="0"/>
              </a:rPr>
              <a:t> requires the generation of both a plan and a critical analysis of the plan. One member of the decision- making group acts as the devil’s advocate, bringing out all the reasons that might make the proposal unacceptable</a:t>
            </a:r>
            <a:r>
              <a:rPr lang="en-US" sz="3100" b="1" dirty="0" smtClean="0">
                <a:solidFill>
                  <a:schemeClr val="tx1"/>
                </a:solidFill>
                <a:latin typeface="Times New Roman" panose="02020603050405020304" pitchFamily="18" charset="0"/>
                <a:cs typeface="Times New Roman" panose="02020603050405020304" pitchFamily="18" charset="0"/>
              </a:rPr>
              <a:t>.</a:t>
            </a:r>
            <a:endParaRPr lang="en-US" dirty="0">
              <a:solidFill>
                <a:schemeClr val="tx1"/>
              </a:solidFill>
            </a:endParaRPr>
          </a:p>
        </p:txBody>
      </p:sp>
    </p:spTree>
    <p:extLst>
      <p:ext uri="{BB962C8B-B14F-4D97-AF65-F5344CB8AC3E}">
        <p14:creationId xmlns:p14="http://schemas.microsoft.com/office/powerpoint/2010/main" val="2570186095"/>
      </p:ext>
    </p:extLst>
  </p:cSld>
  <p:clrMapOvr>
    <a:masterClrMapping/>
  </p:clrMapOvr>
  <mc:AlternateContent xmlns:mc="http://schemas.openxmlformats.org/markup-compatibility/2006" xmlns:p14="http://schemas.microsoft.com/office/powerpoint/2010/main">
    <mc:Choice Requires="p14">
      <p:transition spd="slow" p14:dur="1600">
        <p14:conveyor dir="l"/>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31" presetClass="entr" presetSubtype="0" fill="hold" grpId="0" nodeType="with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p:cTn id="7" dur="1000" fill="hold"/>
                                        <p:tgtEl>
                                          <p:spTgt spid="2"/>
                                        </p:tgtEl>
                                        <p:attrNameLst>
                                          <p:attrName>ppt_w</p:attrName>
                                        </p:attrNameLst>
                                      </p:cBhvr>
                                      <p:tavLst>
                                        <p:tav tm="0">
                                          <p:val>
                                            <p:fltVal val="0"/>
                                          </p:val>
                                        </p:tav>
                                        <p:tav tm="100000">
                                          <p:val>
                                            <p:strVal val="#ppt_w"/>
                                          </p:val>
                                        </p:tav>
                                      </p:tavLst>
                                    </p:anim>
                                    <p:anim calcmode="lin" valueType="num">
                                      <p:cBhvr>
                                        <p:cTn id="8" dur="1000" fill="hold"/>
                                        <p:tgtEl>
                                          <p:spTgt spid="2"/>
                                        </p:tgtEl>
                                        <p:attrNameLst>
                                          <p:attrName>ppt_h</p:attrName>
                                        </p:attrNameLst>
                                      </p:cBhvr>
                                      <p:tavLst>
                                        <p:tav tm="0">
                                          <p:val>
                                            <p:fltVal val="0"/>
                                          </p:val>
                                        </p:tav>
                                        <p:tav tm="100000">
                                          <p:val>
                                            <p:strVal val="#ppt_h"/>
                                          </p:val>
                                        </p:tav>
                                      </p:tavLst>
                                    </p:anim>
                                    <p:anim calcmode="lin" valueType="num">
                                      <p:cBhvr>
                                        <p:cTn id="9" dur="1000" fill="hold"/>
                                        <p:tgtEl>
                                          <p:spTgt spid="2"/>
                                        </p:tgtEl>
                                        <p:attrNameLst>
                                          <p:attrName>style.rotation</p:attrName>
                                        </p:attrNameLst>
                                      </p:cBhvr>
                                      <p:tavLst>
                                        <p:tav tm="0">
                                          <p:val>
                                            <p:fltVal val="90"/>
                                          </p:val>
                                        </p:tav>
                                        <p:tav tm="100000">
                                          <p:val>
                                            <p:fltVal val="0"/>
                                          </p:val>
                                        </p:tav>
                                      </p:tavLst>
                                    </p:anim>
                                    <p:animEffect transition="in" filter="fade">
                                      <p:cBhvr>
                                        <p:cTn id="10" dur="10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77335" y="1716719"/>
            <a:ext cx="8758765" cy="1826581"/>
          </a:xfrm>
        </p:spPr>
        <p:txBody>
          <a:bodyPr>
            <a:noAutofit/>
          </a:bodyPr>
          <a:lstStyle/>
          <a:p>
            <a:pPr>
              <a:lnSpc>
                <a:spcPct val="150000"/>
              </a:lnSpc>
            </a:pPr>
            <a:r>
              <a:rPr lang="en-US" sz="3200" b="1" dirty="0">
                <a:solidFill>
                  <a:schemeClr val="tx1"/>
                </a:solidFill>
                <a:latin typeface="Times New Roman" panose="02020603050405020304" pitchFamily="18" charset="0"/>
                <a:cs typeface="Times New Roman" panose="02020603050405020304" pitchFamily="18" charset="0"/>
              </a:rPr>
              <a:t>In this way, decision makers can become aware of the possible perils of recommended courses of action. </a:t>
            </a:r>
            <a:r>
              <a:rPr lang="en-US" sz="3200" dirty="0">
                <a:solidFill>
                  <a:schemeClr val="tx1"/>
                </a:solidFill>
                <a:latin typeface="Times New Roman" panose="02020603050405020304" pitchFamily="18" charset="0"/>
                <a:cs typeface="Times New Roman" panose="02020603050405020304" pitchFamily="18" charset="0"/>
              </a:rPr>
              <a:t/>
            </a:r>
            <a:br>
              <a:rPr lang="en-US" sz="3200" dirty="0">
                <a:solidFill>
                  <a:schemeClr val="tx1"/>
                </a:solidFill>
                <a:latin typeface="Times New Roman" panose="02020603050405020304" pitchFamily="18" charset="0"/>
                <a:cs typeface="Times New Roman" panose="02020603050405020304" pitchFamily="18" charset="0"/>
              </a:rPr>
            </a:br>
            <a:endParaRPr lang="en-US" sz="3200" dirty="0">
              <a:solidFill>
                <a:schemeClr val="tx1"/>
              </a:solidFill>
              <a:latin typeface="Times New Roman" panose="02020603050405020304" pitchFamily="18" charset="0"/>
              <a:cs typeface="Times New Roman" panose="02020603050405020304" pitchFamily="18" charset="0"/>
            </a:endParaRPr>
          </a:p>
        </p:txBody>
      </p:sp>
      <p:sp>
        <p:nvSpPr>
          <p:cNvPr id="3" name="Text Placeholder 2"/>
          <p:cNvSpPr>
            <a:spLocks noGrp="1"/>
          </p:cNvSpPr>
          <p:nvPr>
            <p:ph type="body" idx="1"/>
          </p:nvPr>
        </p:nvSpPr>
        <p:spPr>
          <a:xfrm>
            <a:off x="677335" y="3543300"/>
            <a:ext cx="8596668" cy="3097530"/>
          </a:xfrm>
        </p:spPr>
        <p:txBody>
          <a:bodyPr>
            <a:normAutofit lnSpcReduction="10000"/>
          </a:bodyPr>
          <a:lstStyle/>
          <a:p>
            <a:pPr>
              <a:lnSpc>
                <a:spcPct val="150000"/>
              </a:lnSpc>
            </a:pPr>
            <a:r>
              <a:rPr lang="fa-IR" sz="3200" dirty="0">
                <a:solidFill>
                  <a:schemeClr val="tx1"/>
                </a:solidFill>
                <a:latin typeface="Calibri" panose="020F0502020204030204" pitchFamily="34" charset="0"/>
                <a:ea typeface="Calibri" panose="020F0502020204030204" pitchFamily="34" charset="0"/>
                <a:cs typeface="2  Titr" panose="00000700000000000000" pitchFamily="2" charset="-78"/>
              </a:rPr>
              <a:t>به این ترتیب ، تصمیم گریندگان می توانند از خطرات موجود در رویه های عملی پیشنهاد شده آگاه </a:t>
            </a:r>
            <a:r>
              <a:rPr lang="fa-IR" sz="3200" dirty="0" smtClean="0">
                <a:solidFill>
                  <a:schemeClr val="tx1"/>
                </a:solidFill>
                <a:latin typeface="Calibri" panose="020F0502020204030204" pitchFamily="34" charset="0"/>
                <a:ea typeface="Calibri" panose="020F0502020204030204" pitchFamily="34" charset="0"/>
                <a:cs typeface="2  Titr" panose="00000700000000000000" pitchFamily="2" charset="-78"/>
              </a:rPr>
              <a:t>گردند</a:t>
            </a:r>
          </a:p>
          <a:p>
            <a:pPr algn="r" rtl="1">
              <a:lnSpc>
                <a:spcPct val="150000"/>
              </a:lnSpc>
            </a:pPr>
            <a:r>
              <a:rPr lang="en-US" sz="3200" b="1" dirty="0">
                <a:solidFill>
                  <a:schemeClr val="tx1"/>
                </a:solidFill>
                <a:latin typeface="Times New Roman" panose="02020603050405020304" pitchFamily="18" charset="0"/>
                <a:ea typeface="+mj-ea"/>
                <a:cs typeface="Times New Roman" panose="02020603050405020304" pitchFamily="18" charset="0"/>
              </a:rPr>
              <a:t>recommended</a:t>
            </a:r>
            <a:r>
              <a:rPr lang="fa-IR" sz="3200" b="1" dirty="0">
                <a:solidFill>
                  <a:schemeClr val="tx1"/>
                </a:solidFill>
                <a:latin typeface="Times New Roman" panose="02020603050405020304" pitchFamily="18" charset="0"/>
                <a:ea typeface="+mj-ea"/>
                <a:cs typeface="Times New Roman" panose="02020603050405020304" pitchFamily="18" charset="0"/>
              </a:rPr>
              <a:t>=</a:t>
            </a:r>
            <a:r>
              <a:rPr lang="en-US" sz="3200" b="1" dirty="0">
                <a:solidFill>
                  <a:schemeClr val="tx1"/>
                </a:solidFill>
                <a:latin typeface="Times New Roman" panose="02020603050405020304" pitchFamily="18" charset="0"/>
                <a:ea typeface="+mj-ea"/>
                <a:cs typeface="Times New Roman" panose="02020603050405020304" pitchFamily="18" charset="0"/>
              </a:rPr>
              <a:t>Urged </a:t>
            </a:r>
            <a:r>
              <a:rPr lang="fa-IR" sz="3200" b="1" dirty="0">
                <a:solidFill>
                  <a:schemeClr val="tx1"/>
                </a:solidFill>
                <a:latin typeface="Times New Roman" panose="02020603050405020304" pitchFamily="18" charset="0"/>
                <a:ea typeface="+mj-ea"/>
                <a:cs typeface="Times New Roman" panose="02020603050405020304" pitchFamily="18" charset="0"/>
              </a:rPr>
              <a:t>=</a:t>
            </a:r>
            <a:r>
              <a:rPr lang="fa-IR" sz="3200" dirty="0">
                <a:solidFill>
                  <a:schemeClr val="tx1"/>
                </a:solidFill>
                <a:latin typeface="Calibri" panose="020F0502020204030204" pitchFamily="34" charset="0"/>
                <a:ea typeface="Calibri" panose="020F0502020204030204" pitchFamily="34" charset="0"/>
                <a:cs typeface="2  Titr" panose="00000700000000000000" pitchFamily="2" charset="-78"/>
              </a:rPr>
              <a:t>توصیه می شود</a:t>
            </a:r>
            <a:endParaRPr lang="en-US" sz="3200" dirty="0">
              <a:solidFill>
                <a:schemeClr val="tx1"/>
              </a:solidFill>
              <a:latin typeface="Calibri" panose="020F0502020204030204" pitchFamily="34" charset="0"/>
              <a:ea typeface="Calibri" panose="020F0502020204030204" pitchFamily="34" charset="0"/>
              <a:cs typeface="2  Titr" panose="00000700000000000000" pitchFamily="2" charset="-78"/>
            </a:endParaRPr>
          </a:p>
        </p:txBody>
      </p:sp>
    </p:spTree>
    <p:extLst>
      <p:ext uri="{BB962C8B-B14F-4D97-AF65-F5344CB8AC3E}">
        <p14:creationId xmlns:p14="http://schemas.microsoft.com/office/powerpoint/2010/main" val="3731288034"/>
      </p:ext>
    </p:extLst>
  </p:cSld>
  <p:clrMapOvr>
    <a:masterClrMapping/>
  </p:clrMapOvr>
  <mc:AlternateContent xmlns:mc="http://schemas.openxmlformats.org/markup-compatibility/2006" xmlns:p14="http://schemas.microsoft.com/office/powerpoint/2010/main">
    <mc:Choice Requires="p14">
      <p:transition spd="slow" p14:dur="1600">
        <p14:conveyor dir="l"/>
      </p:transition>
    </mc:Choice>
    <mc:Fallback xmlns="">
      <p:transition spd="slow">
        <p:fade/>
      </p:transition>
    </mc:Fallback>
  </mc:AlternateContent>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bg>
      <p:bgPr>
        <a:pattFill prst="divot">
          <a:fgClr>
            <a:schemeClr val="accent1"/>
          </a:fgClr>
          <a:bgClr>
            <a:schemeClr val="bg1"/>
          </a:bgClr>
        </a:pattFill>
        <a:effectLst/>
      </p:bgPr>
    </p:bg>
    <p:spTree>
      <p:nvGrpSpPr>
        <p:cNvPr id="1" name=""/>
        <p:cNvGrpSpPr/>
        <p:nvPr/>
      </p:nvGrpSpPr>
      <p:grpSpPr>
        <a:xfrm>
          <a:off x="0" y="0"/>
          <a:ext cx="0" cy="0"/>
          <a:chOff x="0" y="0"/>
          <a:chExt cx="0" cy="0"/>
        </a:xfrm>
      </p:grpSpPr>
      <p:sp>
        <p:nvSpPr>
          <p:cNvPr id="2" name="Rectangle 1"/>
          <p:cNvSpPr/>
          <p:nvPr/>
        </p:nvSpPr>
        <p:spPr>
          <a:xfrm>
            <a:off x="725154" y="2685063"/>
            <a:ext cx="8961120" cy="4172937"/>
          </a:xfrm>
          <a:prstGeom prst="rect">
            <a:avLst/>
          </a:prstGeom>
        </p:spPr>
        <p:txBody>
          <a:bodyPr>
            <a:spAutoFit/>
          </a:bodyPr>
          <a:lstStyle/>
          <a:p>
            <a:pPr algn="just" rtl="1">
              <a:lnSpc>
                <a:spcPct val="150000"/>
              </a:lnSpc>
              <a:spcAft>
                <a:spcPts val="1000"/>
              </a:spcAft>
            </a:pPr>
            <a:r>
              <a:rPr lang="fa-IR" sz="2800" dirty="0">
                <a:latin typeface="Calibri" panose="020F0502020204030204" pitchFamily="34" charset="0"/>
                <a:ea typeface="Calibri" panose="020F0502020204030204" pitchFamily="34" charset="0"/>
                <a:cs typeface="2  Titr" panose="00000700000000000000" pitchFamily="2" charset="-78"/>
              </a:rPr>
              <a:t>پرسش منطقی پیچیده تر </a:t>
            </a:r>
            <a:r>
              <a:rPr lang="fa-IR" sz="2800" dirty="0" smtClean="0">
                <a:latin typeface="Calibri" panose="020F0502020204030204" pitchFamily="34" charset="0"/>
                <a:ea typeface="Calibri" panose="020F0502020204030204" pitchFamily="34" charset="0"/>
                <a:cs typeface="2  Titr" panose="00000700000000000000" pitchFamily="2" charset="-78"/>
              </a:rPr>
              <a:t>است، </a:t>
            </a:r>
            <a:r>
              <a:rPr lang="fa-IR" sz="2800" dirty="0">
                <a:latin typeface="Calibri" panose="020F0502020204030204" pitchFamily="34" charset="0"/>
                <a:ea typeface="Calibri" panose="020F0502020204030204" pitchFamily="34" charset="0"/>
                <a:cs typeface="2  Titr" panose="00000700000000000000" pitchFamily="2" charset="-78"/>
              </a:rPr>
              <a:t>به این خاطر که نیازمند تولید یک طرح و یک طرح متضاد می باشد که در بردارنده رویه های عملی محتمل و در عین حال متناقض می باشد</a:t>
            </a:r>
            <a:r>
              <a:rPr lang="fa-IR" sz="2800" dirty="0" smtClean="0">
                <a:latin typeface="Calibri" panose="020F0502020204030204" pitchFamily="34" charset="0"/>
                <a:ea typeface="Calibri" panose="020F0502020204030204" pitchFamily="34" charset="0"/>
                <a:cs typeface="2  Titr" panose="00000700000000000000" pitchFamily="2" charset="-78"/>
              </a:rPr>
              <a:t>.</a:t>
            </a:r>
          </a:p>
          <a:p>
            <a:pPr algn="just" rtl="1">
              <a:lnSpc>
                <a:spcPct val="150000"/>
              </a:lnSpc>
              <a:spcAft>
                <a:spcPts val="1000"/>
              </a:spcAft>
            </a:pPr>
            <a:r>
              <a:rPr lang="en-US" sz="2800" b="1" dirty="0">
                <a:latin typeface="Times New Roman" panose="02020603050405020304" pitchFamily="18" charset="0"/>
                <a:ea typeface="+mj-ea"/>
                <a:cs typeface="Times New Roman" panose="02020603050405020304" pitchFamily="18" charset="0"/>
              </a:rPr>
              <a:t>Plausible</a:t>
            </a:r>
            <a:r>
              <a:rPr lang="fa-IR" sz="2800" b="1" dirty="0">
                <a:latin typeface="Times New Roman" panose="02020603050405020304" pitchFamily="18" charset="0"/>
                <a:ea typeface="+mj-ea"/>
                <a:cs typeface="Times New Roman" panose="02020603050405020304" pitchFamily="18" charset="0"/>
              </a:rPr>
              <a:t>=</a:t>
            </a:r>
            <a:r>
              <a:rPr lang="en-US" sz="2800" b="1" dirty="0">
                <a:latin typeface="Times New Roman" panose="02020603050405020304" pitchFamily="18" charset="0"/>
                <a:ea typeface="+mj-ea"/>
                <a:cs typeface="Times New Roman" panose="02020603050405020304" pitchFamily="18" charset="0"/>
              </a:rPr>
              <a:t>Reasonable</a:t>
            </a:r>
            <a:r>
              <a:rPr lang="en-US" sz="2800" b="1" dirty="0"/>
              <a:t> </a:t>
            </a:r>
            <a:r>
              <a:rPr lang="fa-IR" sz="2800" b="1" dirty="0" smtClean="0"/>
              <a:t>=</a:t>
            </a:r>
            <a:r>
              <a:rPr lang="fa-IR" sz="2800" dirty="0">
                <a:latin typeface="Calibri" panose="020F0502020204030204" pitchFamily="34" charset="0"/>
                <a:ea typeface="Calibri" panose="020F0502020204030204" pitchFamily="34" charset="0"/>
                <a:cs typeface="2  Titr" panose="00000700000000000000" pitchFamily="2" charset="-78"/>
              </a:rPr>
              <a:t>محتمل</a:t>
            </a:r>
          </a:p>
          <a:p>
            <a:pPr algn="just" rtl="1">
              <a:lnSpc>
                <a:spcPct val="150000"/>
              </a:lnSpc>
              <a:spcAft>
                <a:spcPts val="1000"/>
              </a:spcAft>
            </a:pPr>
            <a:r>
              <a:rPr lang="en-US" sz="2800" b="1" dirty="0">
                <a:latin typeface="Times New Roman" panose="02020603050405020304" pitchFamily="18" charset="0"/>
                <a:ea typeface="+mj-ea"/>
                <a:cs typeface="Times New Roman" panose="02020603050405020304" pitchFamily="18" charset="0"/>
              </a:rPr>
              <a:t>Complex</a:t>
            </a:r>
            <a:r>
              <a:rPr lang="fa-IR" sz="2800" b="1" dirty="0">
                <a:latin typeface="Times New Roman" panose="02020603050405020304" pitchFamily="18" charset="0"/>
                <a:ea typeface="+mj-ea"/>
                <a:cs typeface="Times New Roman" panose="02020603050405020304" pitchFamily="18" charset="0"/>
              </a:rPr>
              <a:t>=</a:t>
            </a:r>
            <a:r>
              <a:rPr lang="en-US" sz="2800" b="1" dirty="0">
                <a:latin typeface="Times New Roman" panose="02020603050405020304" pitchFamily="18" charset="0"/>
                <a:ea typeface="+mj-ea"/>
                <a:cs typeface="Times New Roman" panose="02020603050405020304" pitchFamily="18" charset="0"/>
              </a:rPr>
              <a:t>involved</a:t>
            </a:r>
            <a:r>
              <a:rPr lang="fa-IR" sz="2800" b="1" dirty="0" smtClean="0"/>
              <a:t>=</a:t>
            </a:r>
            <a:r>
              <a:rPr lang="fa-IR" sz="2800" dirty="0">
                <a:latin typeface="Calibri" panose="020F0502020204030204" pitchFamily="34" charset="0"/>
                <a:ea typeface="Calibri" panose="020F0502020204030204" pitchFamily="34" charset="0"/>
                <a:cs typeface="2  Titr" panose="00000700000000000000" pitchFamily="2" charset="-78"/>
              </a:rPr>
              <a:t>پیچیده</a:t>
            </a:r>
            <a:endParaRPr lang="en-US" sz="2800" dirty="0">
              <a:latin typeface="Calibri" panose="020F0502020204030204" pitchFamily="34" charset="0"/>
              <a:ea typeface="Calibri" panose="020F0502020204030204" pitchFamily="34" charset="0"/>
              <a:cs typeface="2  Titr" panose="00000700000000000000" pitchFamily="2" charset="-78"/>
            </a:endParaRPr>
          </a:p>
        </p:txBody>
      </p:sp>
      <p:sp>
        <p:nvSpPr>
          <p:cNvPr id="3" name="Title 2"/>
          <p:cNvSpPr>
            <a:spLocks noGrp="1"/>
          </p:cNvSpPr>
          <p:nvPr>
            <p:ph type="title"/>
          </p:nvPr>
        </p:nvSpPr>
        <p:spPr>
          <a:xfrm>
            <a:off x="290353" y="0"/>
            <a:ext cx="9202738" cy="1320800"/>
          </a:xfrm>
        </p:spPr>
        <p:txBody>
          <a:bodyPr>
            <a:normAutofit fontScale="90000"/>
          </a:bodyPr>
          <a:lstStyle/>
          <a:p>
            <a:pPr>
              <a:lnSpc>
                <a:spcPct val="150000"/>
              </a:lnSpc>
            </a:pPr>
            <a:r>
              <a:rPr lang="en-US" dirty="0">
                <a:solidFill>
                  <a:schemeClr val="tx1"/>
                </a:solidFill>
                <a:latin typeface="Times New Roman" panose="02020603050405020304" pitchFamily="18" charset="0"/>
                <a:cs typeface="Times New Roman" panose="02020603050405020304" pitchFamily="18" charset="0"/>
              </a:rPr>
              <a:t>Dialectic inquiry</a:t>
            </a:r>
            <a:r>
              <a:rPr lang="en-US" b="1" dirty="0">
                <a:solidFill>
                  <a:schemeClr val="tx1"/>
                </a:solidFill>
                <a:latin typeface="Times New Roman" panose="02020603050405020304" pitchFamily="18" charset="0"/>
                <a:cs typeface="Times New Roman" panose="02020603050405020304" pitchFamily="18" charset="0"/>
              </a:rPr>
              <a:t> is more complex, for it requires the generation of a plan (a thesis) and a counterplan (an antithesis) that reflect plausible but conflicting courses of action.</a:t>
            </a:r>
            <a:r>
              <a:rPr lang="en-US" dirty="0">
                <a:solidFill>
                  <a:schemeClr val="tx1"/>
                </a:solidFill>
                <a:latin typeface="Times New Roman" panose="02020603050405020304" pitchFamily="18" charset="0"/>
                <a:cs typeface="Times New Roman" panose="02020603050405020304" pitchFamily="18" charset="0"/>
              </a:rPr>
              <a:t/>
            </a:r>
            <a:br>
              <a:rPr lang="en-US" dirty="0">
                <a:solidFill>
                  <a:schemeClr val="tx1"/>
                </a:solidFill>
                <a:latin typeface="Times New Roman" panose="02020603050405020304" pitchFamily="18" charset="0"/>
                <a:cs typeface="Times New Roman" panose="02020603050405020304" pitchFamily="18" charset="0"/>
              </a:rPr>
            </a:br>
            <a:endParaRPr lang="en-US" dirty="0"/>
          </a:p>
        </p:txBody>
      </p:sp>
    </p:spTree>
    <p:extLst>
      <p:ext uri="{BB962C8B-B14F-4D97-AF65-F5344CB8AC3E}">
        <p14:creationId xmlns:p14="http://schemas.microsoft.com/office/powerpoint/2010/main" val="2030212258"/>
      </p:ext>
    </p:extLst>
  </p:cSld>
  <p:clrMapOvr>
    <a:masterClrMapping/>
  </p:clrMapOvr>
  <mc:AlternateContent xmlns:mc="http://schemas.openxmlformats.org/markup-compatibility/2006" xmlns:p14="http://schemas.microsoft.com/office/powerpoint/2010/main">
    <mc:Choice Requires="p14">
      <p:transition spd="slow" p14:dur="1600">
        <p14:conveyor dir="l"/>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6" presetClass="exit" presetSubtype="32" fill="hold" grpId="0" nodeType="clickEffect">
                                  <p:stCondLst>
                                    <p:cond delay="0"/>
                                  </p:stCondLst>
                                  <p:childTnLst>
                                    <p:animEffect transition="out" filter="circle(out)">
                                      <p:cBhvr>
                                        <p:cTn id="6" dur="2000"/>
                                        <p:tgtEl>
                                          <p:spTgt spid="2"/>
                                        </p:tgtEl>
                                      </p:cBhvr>
                                    </p:animEffect>
                                    <p:set>
                                      <p:cBhvr>
                                        <p:cTn id="7" dur="1" fill="hold">
                                          <p:stCondLst>
                                            <p:cond delay="1999"/>
                                          </p:stCondLst>
                                        </p:cTn>
                                        <p:tgtEl>
                                          <p:spTgt spid="2"/>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Lst>
  </p:timing>
</p:sld>
</file>

<file path=ppt/slides/slide7.xml><?xml version="1.0" encoding="utf-8"?>
<p:sld xmlns:a="http://schemas.openxmlformats.org/drawingml/2006/main" xmlns:r="http://schemas.openxmlformats.org/officeDocument/2006/relationships" xmlns:p="http://schemas.openxmlformats.org/presentationml/2006/main">
  <p:cSld>
    <p:bg>
      <p:bgPr>
        <a:pattFill prst="divot">
          <a:fgClr>
            <a:schemeClr val="accent1"/>
          </a:fgClr>
          <a:bgClr>
            <a:schemeClr val="bg1"/>
          </a:bgClr>
        </a:pattFill>
        <a:effectLst/>
      </p:bgPr>
    </p:bg>
    <p:spTree>
      <p:nvGrpSpPr>
        <p:cNvPr id="1" name=""/>
        <p:cNvGrpSpPr/>
        <p:nvPr/>
      </p:nvGrpSpPr>
      <p:grpSpPr>
        <a:xfrm>
          <a:off x="0" y="0"/>
          <a:ext cx="0" cy="0"/>
          <a:chOff x="0" y="0"/>
          <a:chExt cx="0" cy="0"/>
        </a:xfrm>
      </p:grpSpPr>
      <p:sp>
        <p:nvSpPr>
          <p:cNvPr id="2" name="Rectangle 1"/>
          <p:cNvSpPr/>
          <p:nvPr/>
        </p:nvSpPr>
        <p:spPr>
          <a:xfrm>
            <a:off x="819703" y="3308779"/>
            <a:ext cx="8686800" cy="4159985"/>
          </a:xfrm>
          <a:prstGeom prst="rect">
            <a:avLst/>
          </a:prstGeom>
        </p:spPr>
        <p:txBody>
          <a:bodyPr>
            <a:spAutoFit/>
          </a:bodyPr>
          <a:lstStyle/>
          <a:p>
            <a:pPr algn="just" rtl="1">
              <a:lnSpc>
                <a:spcPct val="150000"/>
              </a:lnSpc>
              <a:spcAft>
                <a:spcPts val="1000"/>
              </a:spcAft>
            </a:pPr>
            <a:r>
              <a:rPr lang="fa-IR" sz="2800" dirty="0">
                <a:latin typeface="Calibri" panose="020F0502020204030204" pitchFamily="34" charset="0"/>
                <a:ea typeface="Calibri" panose="020F0502020204030204" pitchFamily="34" charset="0"/>
                <a:cs typeface="2  Titr" panose="00000700000000000000" pitchFamily="2" charset="-78"/>
              </a:rPr>
              <a:t>مدیران راهبردی به بحثی بین طرفداران طرح و مخالفان آن پرداخته و در مورد این که کدام طرح به بهترین عملکرد منتهی می شود قضاوت می کنند</a:t>
            </a:r>
            <a:r>
              <a:rPr lang="fa-IR" sz="2800" dirty="0" smtClean="0">
                <a:latin typeface="Calibri" panose="020F0502020204030204" pitchFamily="34" charset="0"/>
                <a:ea typeface="Calibri" panose="020F0502020204030204" pitchFamily="34" charset="0"/>
                <a:cs typeface="2  Titr" panose="00000700000000000000" pitchFamily="2" charset="-78"/>
              </a:rPr>
              <a:t>.</a:t>
            </a:r>
          </a:p>
          <a:p>
            <a:pPr algn="just" rtl="1">
              <a:lnSpc>
                <a:spcPct val="150000"/>
              </a:lnSpc>
              <a:spcAft>
                <a:spcPts val="1000"/>
              </a:spcAft>
            </a:pPr>
            <a:r>
              <a:rPr lang="en-US" sz="2800" b="1" dirty="0">
                <a:latin typeface="Times New Roman" panose="02020603050405020304" pitchFamily="18" charset="0"/>
                <a:ea typeface="+mj-ea"/>
                <a:cs typeface="Times New Roman" panose="02020603050405020304" pitchFamily="18" charset="0"/>
              </a:rPr>
              <a:t> debate </a:t>
            </a:r>
            <a:r>
              <a:rPr lang="fa-IR" sz="2800" b="1" dirty="0">
                <a:latin typeface="Times New Roman" panose="02020603050405020304" pitchFamily="18" charset="0"/>
                <a:ea typeface="+mj-ea"/>
                <a:cs typeface="Times New Roman" panose="02020603050405020304" pitchFamily="18" charset="0"/>
              </a:rPr>
              <a:t>=</a:t>
            </a:r>
            <a:r>
              <a:rPr lang="en-US" sz="2800" b="1" dirty="0">
                <a:latin typeface="Times New Roman" panose="02020603050405020304" pitchFamily="18" charset="0"/>
                <a:ea typeface="+mj-ea"/>
                <a:cs typeface="Times New Roman" panose="02020603050405020304" pitchFamily="18" charset="0"/>
              </a:rPr>
              <a:t>consideration</a:t>
            </a:r>
            <a:r>
              <a:rPr lang="fa-IR" sz="2800" dirty="0">
                <a:latin typeface="Calibri" panose="020F0502020204030204" pitchFamily="34" charset="0"/>
                <a:ea typeface="Calibri" panose="020F0502020204030204" pitchFamily="34" charset="0"/>
                <a:cs typeface="2  Titr" panose="00000700000000000000" pitchFamily="2" charset="-78"/>
              </a:rPr>
              <a:t>=مناظره</a:t>
            </a:r>
          </a:p>
          <a:p>
            <a:pPr algn="just" rtl="1">
              <a:lnSpc>
                <a:spcPct val="150000"/>
              </a:lnSpc>
              <a:spcAft>
                <a:spcPts val="1000"/>
              </a:spcAft>
            </a:pPr>
            <a:endParaRPr lang="en-US" sz="2800" dirty="0">
              <a:effectLst/>
              <a:latin typeface="Calibri" panose="020F0502020204030204" pitchFamily="34" charset="0"/>
              <a:ea typeface="Calibri" panose="020F0502020204030204" pitchFamily="34" charset="0"/>
              <a:cs typeface="2  Titr" panose="00000700000000000000" pitchFamily="2" charset="-78"/>
            </a:endParaRPr>
          </a:p>
        </p:txBody>
      </p:sp>
      <p:sp>
        <p:nvSpPr>
          <p:cNvPr id="3" name="Title 2"/>
          <p:cNvSpPr>
            <a:spLocks noGrp="1"/>
          </p:cNvSpPr>
          <p:nvPr>
            <p:ph type="title"/>
          </p:nvPr>
        </p:nvSpPr>
        <p:spPr>
          <a:xfrm>
            <a:off x="613641" y="427990"/>
            <a:ext cx="8633922" cy="2773680"/>
          </a:xfrm>
        </p:spPr>
        <p:txBody>
          <a:bodyPr>
            <a:normAutofit fontScale="90000"/>
          </a:bodyPr>
          <a:lstStyle/>
          <a:p>
            <a:pPr>
              <a:lnSpc>
                <a:spcPct val="150000"/>
              </a:lnSpc>
            </a:pPr>
            <a:r>
              <a:rPr lang="en-US" b="1" dirty="0">
                <a:solidFill>
                  <a:schemeClr val="tx1"/>
                </a:solidFill>
                <a:latin typeface="Times New Roman" panose="02020603050405020304" pitchFamily="18" charset="0"/>
                <a:cs typeface="Times New Roman" panose="02020603050405020304" pitchFamily="18" charset="0"/>
              </a:rPr>
              <a:t>Strategic managers listen to a debate between advocates of the plan and counterplan and then make a judgment of which plan will lead to the higher performance</a:t>
            </a:r>
            <a:r>
              <a:rPr lang="en-US" b="1" dirty="0">
                <a:solidFill>
                  <a:schemeClr val="tx1"/>
                </a:solidFill>
              </a:rPr>
              <a:t>.</a:t>
            </a:r>
            <a:r>
              <a:rPr lang="en-US" dirty="0">
                <a:solidFill>
                  <a:schemeClr val="tx1"/>
                </a:solidFill>
              </a:rPr>
              <a:t/>
            </a:r>
            <a:br>
              <a:rPr lang="en-US" dirty="0">
                <a:solidFill>
                  <a:schemeClr val="tx1"/>
                </a:solidFill>
              </a:rPr>
            </a:br>
            <a:r>
              <a:rPr lang="fa-IR" b="1" dirty="0">
                <a:solidFill>
                  <a:schemeClr val="tx1"/>
                </a:solidFill>
              </a:rPr>
              <a:t> </a:t>
            </a:r>
            <a:r>
              <a:rPr lang="en-US" dirty="0">
                <a:solidFill>
                  <a:schemeClr val="tx1"/>
                </a:solidFill>
              </a:rPr>
              <a:t/>
            </a:r>
            <a:br>
              <a:rPr lang="en-US" dirty="0">
                <a:solidFill>
                  <a:schemeClr val="tx1"/>
                </a:solidFill>
              </a:rPr>
            </a:br>
            <a:endParaRPr lang="en-US" dirty="0">
              <a:solidFill>
                <a:schemeClr val="tx1"/>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843145410"/>
      </p:ext>
    </p:extLst>
  </p:cSld>
  <p:clrMapOvr>
    <a:masterClrMapping/>
  </p:clrMapOvr>
  <mc:AlternateContent xmlns:mc="http://schemas.openxmlformats.org/markup-compatibility/2006" xmlns:p14="http://schemas.microsoft.com/office/powerpoint/2010/main">
    <mc:Choice Requires="p14">
      <p:transition spd="slow" p14:dur="1600">
        <p14:conveyor dir="l"/>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6"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wipe(down)">
                                      <p:cBhvr>
                                        <p:cTn id="7" dur="580">
                                          <p:stCondLst>
                                            <p:cond delay="0"/>
                                          </p:stCondLst>
                                        </p:cTn>
                                        <p:tgtEl>
                                          <p:spTgt spid="2"/>
                                        </p:tgtEl>
                                      </p:cBhvr>
                                    </p:animEffect>
                                    <p:anim calcmode="lin" valueType="num">
                                      <p:cBhvr>
                                        <p:cTn id="8" dur="1822" tmFilter="0,0; 0.14,0.36; 0.43,0.73; 0.71,0.91; 1.0,1.0">
                                          <p:stCondLst>
                                            <p:cond delay="0"/>
                                          </p:stCondLst>
                                        </p:cTn>
                                        <p:tgtEl>
                                          <p:spTgt spid="2"/>
                                        </p:tgtEl>
                                        <p:attrNameLst>
                                          <p:attrName>ppt_x</p:attrName>
                                        </p:attrNameLst>
                                      </p:cBhvr>
                                      <p:tavLst>
                                        <p:tav tm="0">
                                          <p:val>
                                            <p:strVal val="#ppt_x-0.25"/>
                                          </p:val>
                                        </p:tav>
                                        <p:tav tm="100000">
                                          <p:val>
                                            <p:strVal val="#ppt_x"/>
                                          </p:val>
                                        </p:tav>
                                      </p:tavLst>
                                    </p:anim>
                                    <p:anim calcmode="lin" valueType="num">
                                      <p:cBhvr>
                                        <p:cTn id="9" dur="664" tmFilter="0.0,0.0; 0.25,0.07; 0.50,0.2; 0.75,0.467; 1.0,1.0">
                                          <p:stCondLst>
                                            <p:cond delay="0"/>
                                          </p:stCondLst>
                                        </p:cTn>
                                        <p:tgtEl>
                                          <p:spTgt spid="2"/>
                                        </p:tgtEl>
                                        <p:attrNameLst>
                                          <p:attrName>ppt_y</p:attrName>
                                        </p:attrNameLst>
                                      </p:cBhvr>
                                      <p:tavLst>
                                        <p:tav tm="0" fmla="#ppt_y-sin(pi*$)/3">
                                          <p:val>
                                            <p:fltVal val="0.5"/>
                                          </p:val>
                                        </p:tav>
                                        <p:tav tm="100000">
                                          <p:val>
                                            <p:fltVal val="1"/>
                                          </p:val>
                                        </p:tav>
                                      </p:tavLst>
                                    </p:anim>
                                    <p:anim calcmode="lin" valueType="num">
                                      <p:cBhvr>
                                        <p:cTn id="10" dur="664" tmFilter="0, 0; 0.125,0.2665; 0.25,0.4; 0.375,0.465; 0.5,0.5;  0.625,0.535; 0.75,0.6; 0.875,0.7335; 1,1">
                                          <p:stCondLst>
                                            <p:cond delay="664"/>
                                          </p:stCondLst>
                                        </p:cTn>
                                        <p:tgtEl>
                                          <p:spTgt spid="2"/>
                                        </p:tgtEl>
                                        <p:attrNameLst>
                                          <p:attrName>ppt_y</p:attrName>
                                        </p:attrNameLst>
                                      </p:cBhvr>
                                      <p:tavLst>
                                        <p:tav tm="0" fmla="#ppt_y-sin(pi*$)/9">
                                          <p:val>
                                            <p:fltVal val="0"/>
                                          </p:val>
                                        </p:tav>
                                        <p:tav tm="100000">
                                          <p:val>
                                            <p:fltVal val="1"/>
                                          </p:val>
                                        </p:tav>
                                      </p:tavLst>
                                    </p:anim>
                                    <p:anim calcmode="lin" valueType="num">
                                      <p:cBhvr>
                                        <p:cTn id="11" dur="332" tmFilter="0, 0; 0.125,0.2665; 0.25,0.4; 0.375,0.465; 0.5,0.5;  0.625,0.535; 0.75,0.6; 0.875,0.7335; 1,1">
                                          <p:stCondLst>
                                            <p:cond delay="1324"/>
                                          </p:stCondLst>
                                        </p:cTn>
                                        <p:tgtEl>
                                          <p:spTgt spid="2"/>
                                        </p:tgtEl>
                                        <p:attrNameLst>
                                          <p:attrName>ppt_y</p:attrName>
                                        </p:attrNameLst>
                                      </p:cBhvr>
                                      <p:tavLst>
                                        <p:tav tm="0" fmla="#ppt_y-sin(pi*$)/27">
                                          <p:val>
                                            <p:fltVal val="0"/>
                                          </p:val>
                                        </p:tav>
                                        <p:tav tm="100000">
                                          <p:val>
                                            <p:fltVal val="1"/>
                                          </p:val>
                                        </p:tav>
                                      </p:tavLst>
                                    </p:anim>
                                    <p:anim calcmode="lin" valueType="num">
                                      <p:cBhvr>
                                        <p:cTn id="12" dur="164" tmFilter="0, 0; 0.125,0.2665; 0.25,0.4; 0.375,0.465; 0.5,0.5;  0.625,0.535; 0.75,0.6; 0.875,0.7335; 1,1">
                                          <p:stCondLst>
                                            <p:cond delay="1656"/>
                                          </p:stCondLst>
                                        </p:cTn>
                                        <p:tgtEl>
                                          <p:spTgt spid="2"/>
                                        </p:tgtEl>
                                        <p:attrNameLst>
                                          <p:attrName>ppt_y</p:attrName>
                                        </p:attrNameLst>
                                      </p:cBhvr>
                                      <p:tavLst>
                                        <p:tav tm="0" fmla="#ppt_y-sin(pi*$)/81">
                                          <p:val>
                                            <p:fltVal val="0"/>
                                          </p:val>
                                        </p:tav>
                                        <p:tav tm="100000">
                                          <p:val>
                                            <p:fltVal val="1"/>
                                          </p:val>
                                        </p:tav>
                                      </p:tavLst>
                                    </p:anim>
                                    <p:animScale>
                                      <p:cBhvr>
                                        <p:cTn id="13" dur="26">
                                          <p:stCondLst>
                                            <p:cond delay="650"/>
                                          </p:stCondLst>
                                        </p:cTn>
                                        <p:tgtEl>
                                          <p:spTgt spid="2"/>
                                        </p:tgtEl>
                                      </p:cBhvr>
                                      <p:to x="100000" y="60000"/>
                                    </p:animScale>
                                    <p:animScale>
                                      <p:cBhvr>
                                        <p:cTn id="14" dur="166" decel="50000">
                                          <p:stCondLst>
                                            <p:cond delay="676"/>
                                          </p:stCondLst>
                                        </p:cTn>
                                        <p:tgtEl>
                                          <p:spTgt spid="2"/>
                                        </p:tgtEl>
                                      </p:cBhvr>
                                      <p:to x="100000" y="100000"/>
                                    </p:animScale>
                                    <p:animScale>
                                      <p:cBhvr>
                                        <p:cTn id="15" dur="26">
                                          <p:stCondLst>
                                            <p:cond delay="1312"/>
                                          </p:stCondLst>
                                        </p:cTn>
                                        <p:tgtEl>
                                          <p:spTgt spid="2"/>
                                        </p:tgtEl>
                                      </p:cBhvr>
                                      <p:to x="100000" y="80000"/>
                                    </p:animScale>
                                    <p:animScale>
                                      <p:cBhvr>
                                        <p:cTn id="16" dur="166" decel="50000">
                                          <p:stCondLst>
                                            <p:cond delay="1338"/>
                                          </p:stCondLst>
                                        </p:cTn>
                                        <p:tgtEl>
                                          <p:spTgt spid="2"/>
                                        </p:tgtEl>
                                      </p:cBhvr>
                                      <p:to x="100000" y="100000"/>
                                    </p:animScale>
                                    <p:animScale>
                                      <p:cBhvr>
                                        <p:cTn id="17" dur="26">
                                          <p:stCondLst>
                                            <p:cond delay="1642"/>
                                          </p:stCondLst>
                                        </p:cTn>
                                        <p:tgtEl>
                                          <p:spTgt spid="2"/>
                                        </p:tgtEl>
                                      </p:cBhvr>
                                      <p:to x="100000" y="90000"/>
                                    </p:animScale>
                                    <p:animScale>
                                      <p:cBhvr>
                                        <p:cTn id="18" dur="166" decel="50000">
                                          <p:stCondLst>
                                            <p:cond delay="1668"/>
                                          </p:stCondLst>
                                        </p:cTn>
                                        <p:tgtEl>
                                          <p:spTgt spid="2"/>
                                        </p:tgtEl>
                                      </p:cBhvr>
                                      <p:to x="100000" y="100000"/>
                                    </p:animScale>
                                    <p:animScale>
                                      <p:cBhvr>
                                        <p:cTn id="19" dur="26">
                                          <p:stCondLst>
                                            <p:cond delay="1808"/>
                                          </p:stCondLst>
                                        </p:cTn>
                                        <p:tgtEl>
                                          <p:spTgt spid="2"/>
                                        </p:tgtEl>
                                      </p:cBhvr>
                                      <p:to x="100000" y="95000"/>
                                    </p:animScale>
                                    <p:animScale>
                                      <p:cBhvr>
                                        <p:cTn id="20" dur="166" decel="50000">
                                          <p:stCondLst>
                                            <p:cond delay="1834"/>
                                          </p:stCondLst>
                                        </p:cTn>
                                        <p:tgtEl>
                                          <p:spTgt spid="2"/>
                                        </p:tgtEl>
                                      </p:cBhvr>
                                      <p:to x="100000" y="100000"/>
                                    </p:animScale>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Lst>
  </p:timing>
</p:sld>
</file>

<file path=ppt/slides/slide8.xml><?xml version="1.0" encoding="utf-8"?>
<p:sld xmlns:a="http://schemas.openxmlformats.org/drawingml/2006/main" xmlns:r="http://schemas.openxmlformats.org/officeDocument/2006/relationships" xmlns:p="http://schemas.openxmlformats.org/presentationml/2006/main">
  <p:cSld>
    <p:bg>
      <p:bgPr>
        <a:pattFill prst="smConfetti">
          <a:fgClr>
            <a:schemeClr val="accent1"/>
          </a:fgClr>
          <a:bgClr>
            <a:schemeClr val="bg1"/>
          </a:bgClr>
        </a:pattFill>
        <a:effectLst/>
      </p:bgPr>
    </p:bg>
    <p:spTree>
      <p:nvGrpSpPr>
        <p:cNvPr id="1" name=""/>
        <p:cNvGrpSpPr/>
        <p:nvPr/>
      </p:nvGrpSpPr>
      <p:grpSpPr>
        <a:xfrm>
          <a:off x="0" y="0"/>
          <a:ext cx="0" cy="0"/>
          <a:chOff x="0" y="0"/>
          <a:chExt cx="0" cy="0"/>
        </a:xfrm>
      </p:grpSpPr>
      <p:sp>
        <p:nvSpPr>
          <p:cNvPr id="2" name="Rectangle 1"/>
          <p:cNvSpPr/>
          <p:nvPr/>
        </p:nvSpPr>
        <p:spPr>
          <a:xfrm>
            <a:off x="334434" y="3232597"/>
            <a:ext cx="10007301" cy="4503797"/>
          </a:xfrm>
          <a:prstGeom prst="rect">
            <a:avLst/>
          </a:prstGeom>
        </p:spPr>
        <p:txBody>
          <a:bodyPr wrap="square">
            <a:spAutoFit/>
          </a:bodyPr>
          <a:lstStyle/>
          <a:p>
            <a:pPr algn="just" rtl="1">
              <a:lnSpc>
                <a:spcPct val="150000"/>
              </a:lnSpc>
              <a:spcAft>
                <a:spcPts val="1000"/>
              </a:spcAft>
            </a:pPr>
            <a:r>
              <a:rPr lang="fa-IR" sz="2400" dirty="0">
                <a:latin typeface="Calibri" panose="020F0502020204030204" pitchFamily="34" charset="0"/>
                <a:ea typeface="Calibri" panose="020F0502020204030204" pitchFamily="34" charset="0"/>
                <a:cs typeface="2  Titr" panose="00000700000000000000" pitchFamily="2" charset="-78"/>
              </a:rPr>
              <a:t>هدف این بحث نشان دادن مشکلات موجود در </a:t>
            </a:r>
            <a:r>
              <a:rPr lang="fa-IR" sz="2400" dirty="0" smtClean="0">
                <a:latin typeface="Calibri" panose="020F0502020204030204" pitchFamily="34" charset="0"/>
                <a:ea typeface="Calibri" panose="020F0502020204030204" pitchFamily="34" charset="0"/>
                <a:cs typeface="2  Titr" panose="00000700000000000000" pitchFamily="2" charset="-78"/>
              </a:rPr>
              <a:t>تعاریف، </a:t>
            </a:r>
            <a:r>
              <a:rPr lang="fa-IR" sz="2400" dirty="0">
                <a:latin typeface="Calibri" panose="020F0502020204030204" pitchFamily="34" charset="0"/>
                <a:ea typeface="Calibri" panose="020F0502020204030204" pitchFamily="34" charset="0"/>
                <a:cs typeface="2  Titr" panose="00000700000000000000" pitchFamily="2" charset="-78"/>
              </a:rPr>
              <a:t>رویه های عملی توصیه شده و مفروضات هر دو طرح می باشد. در نتیجه ای اقدام ، مدیران راهبردی می توانند یک درک جدید و فراگیر از مشکل را به دست آورده که همان طرح نهایی را شکل می دهد</a:t>
            </a:r>
            <a:r>
              <a:rPr lang="fa-IR" sz="2400" dirty="0" smtClean="0">
                <a:latin typeface="Calibri" panose="020F0502020204030204" pitchFamily="34" charset="0"/>
                <a:ea typeface="Calibri" panose="020F0502020204030204" pitchFamily="34" charset="0"/>
                <a:cs typeface="2  Titr" panose="00000700000000000000" pitchFamily="2" charset="-78"/>
              </a:rPr>
              <a:t>.</a:t>
            </a:r>
          </a:p>
          <a:p>
            <a:pPr algn="just" rtl="1">
              <a:lnSpc>
                <a:spcPct val="150000"/>
              </a:lnSpc>
              <a:spcAft>
                <a:spcPts val="1000"/>
              </a:spcAft>
            </a:pPr>
            <a:r>
              <a:rPr lang="en-US" sz="3200" b="1" dirty="0">
                <a:latin typeface="Times New Roman" panose="02020603050405020304" pitchFamily="18" charset="0"/>
                <a:ea typeface="+mj-ea"/>
                <a:cs typeface="Times New Roman" panose="02020603050405020304" pitchFamily="18" charset="0"/>
              </a:rPr>
              <a:t>Conceptualization</a:t>
            </a:r>
            <a:r>
              <a:rPr lang="fa-IR" sz="3200" b="1" dirty="0">
                <a:latin typeface="Times New Roman" panose="02020603050405020304" pitchFamily="18" charset="0"/>
                <a:ea typeface="+mj-ea"/>
                <a:cs typeface="Times New Roman" panose="02020603050405020304" pitchFamily="18" charset="0"/>
              </a:rPr>
              <a:t>=</a:t>
            </a:r>
            <a:r>
              <a:rPr lang="en-US" sz="3200" b="1" dirty="0">
                <a:latin typeface="Times New Roman" panose="02020603050405020304" pitchFamily="18" charset="0"/>
                <a:ea typeface="+mj-ea"/>
                <a:cs typeface="Times New Roman" panose="02020603050405020304" pitchFamily="18" charset="0"/>
              </a:rPr>
              <a:t>Concept </a:t>
            </a:r>
            <a:r>
              <a:rPr lang="fa-IR" sz="2800" b="1" dirty="0" smtClean="0"/>
              <a:t>=</a:t>
            </a:r>
            <a:r>
              <a:rPr lang="fa-IR" sz="2800" dirty="0">
                <a:latin typeface="Calibri" panose="020F0502020204030204" pitchFamily="34" charset="0"/>
                <a:ea typeface="Calibri" panose="020F0502020204030204" pitchFamily="34" charset="0"/>
                <a:cs typeface="2  Titr" panose="00000700000000000000" pitchFamily="2" charset="-78"/>
              </a:rPr>
              <a:t>مفهوم</a:t>
            </a:r>
            <a:r>
              <a:rPr lang="fa-IR" sz="2800" b="1" dirty="0" smtClean="0"/>
              <a:t>	</a:t>
            </a:r>
            <a:endParaRPr lang="fa-IR" sz="2800" dirty="0" smtClean="0">
              <a:latin typeface="Calibri" panose="020F0502020204030204" pitchFamily="34" charset="0"/>
              <a:ea typeface="Calibri" panose="020F0502020204030204" pitchFamily="34" charset="0"/>
              <a:cs typeface="2  Titr" panose="00000700000000000000" pitchFamily="2" charset="-78"/>
            </a:endParaRPr>
          </a:p>
          <a:p>
            <a:pPr algn="just" rtl="1">
              <a:lnSpc>
                <a:spcPct val="150000"/>
              </a:lnSpc>
              <a:spcAft>
                <a:spcPts val="1000"/>
              </a:spcAft>
            </a:pPr>
            <a:endParaRPr lang="en-US" sz="2800" dirty="0">
              <a:effectLst/>
              <a:latin typeface="Calibri" panose="020F0502020204030204" pitchFamily="34" charset="0"/>
              <a:ea typeface="Calibri" panose="020F0502020204030204" pitchFamily="34" charset="0"/>
              <a:cs typeface="2  Titr" panose="00000700000000000000" pitchFamily="2" charset="-78"/>
            </a:endParaRPr>
          </a:p>
        </p:txBody>
      </p:sp>
      <p:sp>
        <p:nvSpPr>
          <p:cNvPr id="3" name="Title 2"/>
          <p:cNvSpPr>
            <a:spLocks noGrp="1"/>
          </p:cNvSpPr>
          <p:nvPr>
            <p:ph type="title"/>
          </p:nvPr>
        </p:nvSpPr>
        <p:spPr>
          <a:xfrm>
            <a:off x="334434" y="232410"/>
            <a:ext cx="9496848" cy="2510790"/>
          </a:xfrm>
        </p:spPr>
        <p:txBody>
          <a:bodyPr>
            <a:normAutofit fontScale="90000"/>
          </a:bodyPr>
          <a:lstStyle/>
          <a:p>
            <a:r>
              <a:rPr lang="en-US" b="1" dirty="0">
                <a:solidFill>
                  <a:schemeClr val="tx1"/>
                </a:solidFill>
                <a:latin typeface="Times New Roman" panose="02020603050405020304" pitchFamily="18" charset="0"/>
                <a:cs typeface="Times New Roman" panose="02020603050405020304" pitchFamily="18" charset="0"/>
              </a:rPr>
              <a:t>The purpose of the debate is to reveal problems with definitions, recommended courses of action, and </a:t>
            </a:r>
            <a:r>
              <a:rPr lang="en-US" b="1" dirty="0" smtClean="0">
                <a:solidFill>
                  <a:schemeClr val="tx1"/>
                </a:solidFill>
                <a:latin typeface="Times New Roman" panose="02020603050405020304" pitchFamily="18" charset="0"/>
                <a:cs typeface="Times New Roman" panose="02020603050405020304" pitchFamily="18" charset="0"/>
              </a:rPr>
              <a:t>assumptions </a:t>
            </a:r>
            <a:r>
              <a:rPr lang="en-US" b="1" dirty="0">
                <a:solidFill>
                  <a:schemeClr val="tx1"/>
                </a:solidFill>
                <a:latin typeface="Times New Roman" panose="02020603050405020304" pitchFamily="18" charset="0"/>
                <a:cs typeface="Times New Roman" panose="02020603050405020304" pitchFamily="18" charset="0"/>
              </a:rPr>
              <a:t>of both plans. As a result of this exercise, strategic managers are able to form a new and more encompassing conceptualization of the problem, which becomes the final plan (a synthesis). </a:t>
            </a:r>
            <a:r>
              <a:rPr lang="en-US" dirty="0">
                <a:latin typeface="Times New Roman" panose="02020603050405020304" pitchFamily="18" charset="0"/>
                <a:cs typeface="Times New Roman" panose="02020603050405020304" pitchFamily="18" charset="0"/>
              </a:rPr>
              <a:t/>
            </a:r>
            <a:br>
              <a:rPr lang="en-US" dirty="0">
                <a:latin typeface="Times New Roman" panose="02020603050405020304" pitchFamily="18" charset="0"/>
                <a:cs typeface="Times New Roman" panose="02020603050405020304" pitchFamily="18" charset="0"/>
              </a:rPr>
            </a:br>
            <a:r>
              <a:rPr lang="fa-IR" b="1" dirty="0"/>
              <a:t> </a:t>
            </a:r>
            <a:r>
              <a:rPr lang="en-US" dirty="0"/>
              <a:t/>
            </a:r>
            <a:br>
              <a:rPr lang="en-US" dirty="0"/>
            </a:br>
            <a:endParaRPr lang="en-US" dirty="0">
              <a:solidFill>
                <a:schemeClr val="tx1"/>
              </a:solidFill>
            </a:endParaRPr>
          </a:p>
        </p:txBody>
      </p:sp>
    </p:spTree>
    <p:extLst>
      <p:ext uri="{BB962C8B-B14F-4D97-AF65-F5344CB8AC3E}">
        <p14:creationId xmlns:p14="http://schemas.microsoft.com/office/powerpoint/2010/main" val="1724043659"/>
      </p:ext>
    </p:extLst>
  </p:cSld>
  <p:clrMapOvr>
    <a:masterClrMapping/>
  </p:clrMapOvr>
  <mc:AlternateContent xmlns:mc="http://schemas.openxmlformats.org/markup-compatibility/2006" xmlns:p14="http://schemas.microsoft.com/office/powerpoint/2010/main">
    <mc:Choice Requires="p14">
      <p:transition spd="slow" p14:dur="1600">
        <p14:conveyor dir="l"/>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1" presetClass="entr" presetSubtype="1"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wheel(1)">
                                      <p:cBhvr>
                                        <p:cTn id="7" dur="20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Lst>
  </p:timing>
</p:sld>
</file>

<file path=ppt/slides/slide9.xml><?xml version="1.0" encoding="utf-8"?>
<p:sld xmlns:a="http://schemas.openxmlformats.org/drawingml/2006/main" xmlns:r="http://schemas.openxmlformats.org/officeDocument/2006/relationships" xmlns:p="http://schemas.openxmlformats.org/presentationml/2006/main">
  <p:cSld>
    <p:bg>
      <p:bgPr>
        <a:pattFill prst="pct20">
          <a:fgClr>
            <a:schemeClr val="accent1"/>
          </a:fgClr>
          <a:bgClr>
            <a:schemeClr val="bg1"/>
          </a:bgClr>
        </a:pattFill>
        <a:effectLst/>
      </p:bgPr>
    </p:bg>
    <p:spTree>
      <p:nvGrpSpPr>
        <p:cNvPr id="1" name=""/>
        <p:cNvGrpSpPr/>
        <p:nvPr/>
      </p:nvGrpSpPr>
      <p:grpSpPr>
        <a:xfrm>
          <a:off x="0" y="0"/>
          <a:ext cx="0" cy="0"/>
          <a:chOff x="0" y="0"/>
          <a:chExt cx="0" cy="0"/>
        </a:xfrm>
      </p:grpSpPr>
      <p:sp>
        <p:nvSpPr>
          <p:cNvPr id="2" name="Rectangle 1"/>
          <p:cNvSpPr/>
          <p:nvPr/>
        </p:nvSpPr>
        <p:spPr>
          <a:xfrm>
            <a:off x="559033" y="3369866"/>
            <a:ext cx="10091795" cy="3488134"/>
          </a:xfrm>
          <a:prstGeom prst="rect">
            <a:avLst/>
          </a:prstGeom>
        </p:spPr>
        <p:txBody>
          <a:bodyPr wrap="square">
            <a:spAutoFit/>
          </a:bodyPr>
          <a:lstStyle/>
          <a:p>
            <a:pPr algn="just" rtl="1">
              <a:lnSpc>
                <a:spcPct val="150000"/>
              </a:lnSpc>
              <a:spcAft>
                <a:spcPts val="1000"/>
              </a:spcAft>
            </a:pPr>
            <a:r>
              <a:rPr lang="fa-IR" sz="3200" dirty="0" smtClean="0">
                <a:latin typeface="Calibri" panose="020F0502020204030204" pitchFamily="34" charset="0"/>
                <a:ea typeface="Calibri" panose="020F0502020204030204" pitchFamily="34" charset="0"/>
                <a:cs typeface="2  Titr" panose="00000700000000000000" pitchFamily="2" charset="-78"/>
              </a:rPr>
              <a:t> </a:t>
            </a:r>
            <a:r>
              <a:rPr lang="fa-IR" sz="4000" dirty="0" smtClean="0">
                <a:latin typeface="Calibri" panose="020F0502020204030204" pitchFamily="34" charset="0"/>
                <a:ea typeface="Calibri" panose="020F0502020204030204" pitchFamily="34" charset="0"/>
                <a:cs typeface="2  Titr" panose="00000700000000000000" pitchFamily="2" charset="-78"/>
              </a:rPr>
              <a:t>پرسش </a:t>
            </a:r>
            <a:r>
              <a:rPr lang="fa-IR" sz="4000" dirty="0">
                <a:latin typeface="Calibri" panose="020F0502020204030204" pitchFamily="34" charset="0"/>
                <a:ea typeface="Calibri" panose="020F0502020204030204" pitchFamily="34" charset="0"/>
                <a:cs typeface="2  Titr" panose="00000700000000000000" pitchFamily="2" charset="-78"/>
              </a:rPr>
              <a:t>منطقی </a:t>
            </a:r>
            <a:r>
              <a:rPr lang="fa-IR" sz="3600" dirty="0">
                <a:latin typeface="Calibri" panose="020F0502020204030204" pitchFamily="34" charset="0"/>
                <a:ea typeface="Calibri" panose="020F0502020204030204" pitchFamily="34" charset="0"/>
                <a:cs typeface="2  Titr" panose="00000700000000000000" pitchFamily="2" charset="-78"/>
              </a:rPr>
              <a:t>می تواند به شیوه ای راهبردی باعث ارتقا </a:t>
            </a:r>
            <a:r>
              <a:rPr lang="fa-IR" sz="3600" dirty="0" smtClean="0">
                <a:latin typeface="Calibri" panose="020F0502020204030204" pitchFamily="34" charset="0"/>
                <a:ea typeface="Calibri" panose="020F0502020204030204" pitchFamily="34" charset="0"/>
                <a:cs typeface="2  Titr" panose="00000700000000000000" pitchFamily="2" charset="-78"/>
              </a:rPr>
              <a:t>تفکر گردد</a:t>
            </a:r>
            <a:r>
              <a:rPr lang="fa-IR" sz="3200" dirty="0" smtClean="0">
                <a:latin typeface="Calibri" panose="020F0502020204030204" pitchFamily="34" charset="0"/>
                <a:ea typeface="Calibri" panose="020F0502020204030204" pitchFamily="34" charset="0"/>
                <a:cs typeface="2  Titr" panose="00000700000000000000" pitchFamily="2" charset="-78"/>
              </a:rPr>
              <a:t>.</a:t>
            </a:r>
          </a:p>
          <a:p>
            <a:pPr algn="just" rtl="1">
              <a:lnSpc>
                <a:spcPct val="150000"/>
              </a:lnSpc>
              <a:spcAft>
                <a:spcPts val="1000"/>
              </a:spcAft>
            </a:pPr>
            <a:r>
              <a:rPr lang="en-US" sz="3600" b="1" dirty="0">
                <a:latin typeface="Times New Roman" panose="02020603050405020304" pitchFamily="18" charset="0"/>
                <a:ea typeface="+mj-ea"/>
                <a:cs typeface="Times New Roman" panose="02020603050405020304" pitchFamily="18" charset="0"/>
              </a:rPr>
              <a:t>inquiry </a:t>
            </a:r>
            <a:r>
              <a:rPr lang="fa-IR" sz="3600" b="1" dirty="0">
                <a:latin typeface="Times New Roman" panose="02020603050405020304" pitchFamily="18" charset="0"/>
                <a:ea typeface="+mj-ea"/>
                <a:cs typeface="Times New Roman" panose="02020603050405020304" pitchFamily="18" charset="0"/>
              </a:rPr>
              <a:t>=</a:t>
            </a:r>
            <a:r>
              <a:rPr lang="en-US" sz="3200" b="1" dirty="0" smtClean="0"/>
              <a:t>asking</a:t>
            </a:r>
            <a:r>
              <a:rPr lang="fa-IR" sz="3200" b="1" dirty="0" smtClean="0"/>
              <a:t>=</a:t>
            </a:r>
            <a:r>
              <a:rPr lang="fa-IR" sz="3200" b="1" dirty="0"/>
              <a:t>پرس و </a:t>
            </a:r>
            <a:r>
              <a:rPr lang="fa-IR" sz="3200" b="1" dirty="0" smtClean="0"/>
              <a:t>جو</a:t>
            </a:r>
            <a:endParaRPr lang="fa-IR" sz="3200" dirty="0" smtClean="0">
              <a:latin typeface="Calibri" panose="020F0502020204030204" pitchFamily="34" charset="0"/>
              <a:ea typeface="Calibri" panose="020F0502020204030204" pitchFamily="34" charset="0"/>
              <a:cs typeface="2  Titr" panose="00000700000000000000" pitchFamily="2" charset="-78"/>
            </a:endParaRPr>
          </a:p>
          <a:p>
            <a:pPr algn="just" rtl="1">
              <a:lnSpc>
                <a:spcPct val="150000"/>
              </a:lnSpc>
              <a:spcAft>
                <a:spcPts val="1000"/>
              </a:spcAft>
            </a:pPr>
            <a:r>
              <a:rPr lang="fa-IR" sz="2400" dirty="0" smtClean="0">
                <a:effectLst/>
                <a:latin typeface="Calibri" panose="020F0502020204030204" pitchFamily="34" charset="0"/>
                <a:ea typeface="Calibri" panose="020F0502020204030204" pitchFamily="34" charset="0"/>
                <a:cs typeface="2  Titr" panose="00000700000000000000" pitchFamily="2" charset="-78"/>
              </a:rPr>
              <a:t>  </a:t>
            </a:r>
            <a:endParaRPr lang="en-US" sz="2400" dirty="0" smtClean="0">
              <a:effectLst/>
              <a:latin typeface="Calibri" panose="020F0502020204030204" pitchFamily="34" charset="0"/>
              <a:ea typeface="Calibri" panose="020F0502020204030204" pitchFamily="34" charset="0"/>
              <a:cs typeface="2  Titr" panose="00000700000000000000" pitchFamily="2" charset="-78"/>
            </a:endParaRPr>
          </a:p>
        </p:txBody>
      </p:sp>
      <p:sp>
        <p:nvSpPr>
          <p:cNvPr id="3" name="Title 2"/>
          <p:cNvSpPr>
            <a:spLocks noGrp="1"/>
          </p:cNvSpPr>
          <p:nvPr>
            <p:ph type="title"/>
          </p:nvPr>
        </p:nvSpPr>
        <p:spPr>
          <a:xfrm>
            <a:off x="676274" y="1066800"/>
            <a:ext cx="8902065" cy="1320800"/>
          </a:xfrm>
        </p:spPr>
        <p:txBody>
          <a:bodyPr>
            <a:noAutofit/>
          </a:bodyPr>
          <a:lstStyle/>
          <a:p>
            <a:pPr>
              <a:lnSpc>
                <a:spcPct val="150000"/>
              </a:lnSpc>
            </a:pPr>
            <a:r>
              <a:rPr lang="en-US" b="1" dirty="0">
                <a:solidFill>
                  <a:schemeClr val="tx1"/>
                </a:solidFill>
                <a:latin typeface="Times New Roman" panose="02020603050405020304" pitchFamily="18" charset="0"/>
                <a:cs typeface="Times New Roman" panose="02020603050405020304" pitchFamily="18" charset="0"/>
              </a:rPr>
              <a:t>Dialectic inquiry can promote thinking strategically. </a:t>
            </a:r>
            <a:r>
              <a:rPr lang="en-US" dirty="0">
                <a:solidFill>
                  <a:schemeClr val="tx1"/>
                </a:solidFill>
                <a:latin typeface="Times New Roman" panose="02020603050405020304" pitchFamily="18" charset="0"/>
                <a:cs typeface="Times New Roman" panose="02020603050405020304" pitchFamily="18" charset="0"/>
              </a:rPr>
              <a:t/>
            </a:r>
            <a:br>
              <a:rPr lang="en-US" dirty="0">
                <a:solidFill>
                  <a:schemeClr val="tx1"/>
                </a:solidFill>
                <a:latin typeface="Times New Roman" panose="02020603050405020304" pitchFamily="18" charset="0"/>
                <a:cs typeface="Times New Roman" panose="02020603050405020304" pitchFamily="18" charset="0"/>
              </a:rPr>
            </a:br>
            <a:endParaRPr lang="en-US" dirty="0">
              <a:solidFill>
                <a:schemeClr val="tx1"/>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4241098261"/>
      </p:ext>
    </p:extLst>
  </p:cSld>
  <p:clrMapOvr>
    <a:masterClrMapping/>
  </p:clrMapOvr>
  <mc:AlternateContent xmlns:mc="http://schemas.openxmlformats.org/markup-compatibility/2006" xmlns:p14="http://schemas.microsoft.com/office/powerpoint/2010/main">
    <mc:Choice Requires="p14">
      <p:transition spd="slow" p14:dur="1600">
        <p14:conveyor dir="l"/>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1"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p:cTn id="7" dur="1000" fill="hold"/>
                                        <p:tgtEl>
                                          <p:spTgt spid="2"/>
                                        </p:tgtEl>
                                        <p:attrNameLst>
                                          <p:attrName>ppt_w</p:attrName>
                                        </p:attrNameLst>
                                      </p:cBhvr>
                                      <p:tavLst>
                                        <p:tav tm="0">
                                          <p:val>
                                            <p:fltVal val="0"/>
                                          </p:val>
                                        </p:tav>
                                        <p:tav tm="100000">
                                          <p:val>
                                            <p:strVal val="#ppt_w"/>
                                          </p:val>
                                        </p:tav>
                                      </p:tavLst>
                                    </p:anim>
                                    <p:anim calcmode="lin" valueType="num">
                                      <p:cBhvr>
                                        <p:cTn id="8" dur="1000" fill="hold"/>
                                        <p:tgtEl>
                                          <p:spTgt spid="2"/>
                                        </p:tgtEl>
                                        <p:attrNameLst>
                                          <p:attrName>ppt_h</p:attrName>
                                        </p:attrNameLst>
                                      </p:cBhvr>
                                      <p:tavLst>
                                        <p:tav tm="0">
                                          <p:val>
                                            <p:fltVal val="0"/>
                                          </p:val>
                                        </p:tav>
                                        <p:tav tm="100000">
                                          <p:val>
                                            <p:strVal val="#ppt_h"/>
                                          </p:val>
                                        </p:tav>
                                      </p:tavLst>
                                    </p:anim>
                                    <p:anim calcmode="lin" valueType="num">
                                      <p:cBhvr>
                                        <p:cTn id="9" dur="1000" fill="hold"/>
                                        <p:tgtEl>
                                          <p:spTgt spid="2"/>
                                        </p:tgtEl>
                                        <p:attrNameLst>
                                          <p:attrName>style.rotation</p:attrName>
                                        </p:attrNameLst>
                                      </p:cBhvr>
                                      <p:tavLst>
                                        <p:tav tm="0">
                                          <p:val>
                                            <p:fltVal val="90"/>
                                          </p:val>
                                        </p:tav>
                                        <p:tav tm="100000">
                                          <p:val>
                                            <p:fltVal val="0"/>
                                          </p:val>
                                        </p:tav>
                                      </p:tavLst>
                                    </p:anim>
                                    <p:animEffect transition="in" filter="fade">
                                      <p:cBhvr>
                                        <p:cTn id="10" dur="10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Lst>
  </p:timing>
</p:sld>
</file>

<file path=ppt/slides/slide10.xml><?xml version="1.0" encoding="utf-8"?>
<p:sld xmlns:a="http://schemas.openxmlformats.org/drawingml/2006/main" xmlns:r="http://schemas.openxmlformats.org/officeDocument/2006/relationships" xmlns:p="http://schemas.openxmlformats.org/presentationml/2006/main">
  <p:cSld>
    <p:bg>
      <p:bgPr>
        <a:pattFill prst="pct5">
          <a:fgClr>
            <a:schemeClr val="accent1"/>
          </a:fgClr>
          <a:bgClr>
            <a:schemeClr val="bg1"/>
          </a:bgClr>
        </a:pattFill>
        <a:effectLst/>
      </p:bgPr>
    </p:bg>
    <p:spTree>
      <p:nvGrpSpPr>
        <p:cNvPr id="1" name=""/>
        <p:cNvGrpSpPr/>
        <p:nvPr/>
      </p:nvGrpSpPr>
      <p:grpSpPr>
        <a:xfrm>
          <a:off x="0" y="0"/>
          <a:ext cx="0" cy="0"/>
          <a:chOff x="0" y="0"/>
          <a:chExt cx="0" cy="0"/>
        </a:xfrm>
      </p:grpSpPr>
      <p:sp>
        <p:nvSpPr>
          <p:cNvPr id="2" name="Rectangle 1"/>
          <p:cNvSpPr/>
          <p:nvPr/>
        </p:nvSpPr>
        <p:spPr>
          <a:xfrm>
            <a:off x="511494" y="2711857"/>
            <a:ext cx="8972550" cy="4172937"/>
          </a:xfrm>
          <a:prstGeom prst="rect">
            <a:avLst/>
          </a:prstGeom>
        </p:spPr>
        <p:txBody>
          <a:bodyPr wrap="square">
            <a:spAutoFit/>
          </a:bodyPr>
          <a:lstStyle/>
          <a:p>
            <a:pPr algn="just" rtl="1">
              <a:lnSpc>
                <a:spcPct val="150000"/>
              </a:lnSpc>
              <a:spcAft>
                <a:spcPts val="1000"/>
              </a:spcAft>
            </a:pPr>
            <a:r>
              <a:rPr lang="fa-IR" sz="2800" dirty="0" smtClean="0">
                <a:latin typeface="Calibri" panose="020F0502020204030204" pitchFamily="34" charset="0"/>
                <a:ea typeface="Calibri" panose="020F0502020204030204" pitchFamily="34" charset="0"/>
                <a:cs typeface="2  Titr" panose="00000700000000000000" pitchFamily="2" charset="-78"/>
              </a:rPr>
              <a:t>روشی دیگر برای مقابله با تعصبات شناختی، که توسط برنده جایزه نوبل دانیل کاهنمان و همکارانش مورد حمایت قرار گرفته، به عنوان دیدگاه بیرونی شناخته می شود.</a:t>
            </a:r>
          </a:p>
          <a:p>
            <a:pPr algn="just" rtl="1">
              <a:lnSpc>
                <a:spcPct val="150000"/>
              </a:lnSpc>
              <a:spcAft>
                <a:spcPts val="1000"/>
              </a:spcAft>
            </a:pPr>
            <a:r>
              <a:rPr lang="en-US" sz="2800" b="1" dirty="0" smtClean="0"/>
              <a:t>Associates</a:t>
            </a:r>
            <a:r>
              <a:rPr lang="fa-IR" sz="2800" b="1" dirty="0" smtClean="0"/>
              <a:t>=</a:t>
            </a:r>
            <a:r>
              <a:rPr lang="en-US" sz="2800" b="1" dirty="0" smtClean="0"/>
              <a:t>colleague</a:t>
            </a:r>
            <a:r>
              <a:rPr lang="fa-IR" sz="2800" b="1" dirty="0" smtClean="0"/>
              <a:t>=</a:t>
            </a:r>
            <a:r>
              <a:rPr lang="fa-IR" sz="2800" b="1" dirty="0"/>
              <a:t>همکاران</a:t>
            </a:r>
            <a:endParaRPr lang="fa-IR" sz="2800" dirty="0" smtClean="0">
              <a:latin typeface="Calibri" panose="020F0502020204030204" pitchFamily="34" charset="0"/>
              <a:ea typeface="Calibri" panose="020F0502020204030204" pitchFamily="34" charset="0"/>
              <a:cs typeface="2  Titr" panose="00000700000000000000" pitchFamily="2" charset="-78"/>
            </a:endParaRPr>
          </a:p>
          <a:p>
            <a:pPr algn="just" rtl="1">
              <a:lnSpc>
                <a:spcPct val="150000"/>
              </a:lnSpc>
              <a:spcAft>
                <a:spcPts val="1000"/>
              </a:spcAft>
            </a:pPr>
            <a:r>
              <a:rPr lang="en-US" sz="2800" b="1" dirty="0" smtClean="0"/>
              <a:t>illusion </a:t>
            </a:r>
            <a:r>
              <a:rPr lang="fa-IR" sz="2800" b="1" dirty="0" smtClean="0"/>
              <a:t>=</a:t>
            </a:r>
            <a:r>
              <a:rPr lang="en-US" sz="2800" b="1" dirty="0" smtClean="0"/>
              <a:t>False belief </a:t>
            </a:r>
            <a:r>
              <a:rPr lang="fa-IR" sz="2800" b="1" dirty="0" smtClean="0"/>
              <a:t>=وهم</a:t>
            </a:r>
            <a:endParaRPr lang="en-US" sz="2800" dirty="0" smtClean="0">
              <a:cs typeface="2  Titr" panose="00000700000000000000" pitchFamily="2" charset="-78"/>
            </a:endParaRPr>
          </a:p>
        </p:txBody>
      </p:sp>
      <p:sp>
        <p:nvSpPr>
          <p:cNvPr id="3" name="Title 2"/>
          <p:cNvSpPr>
            <a:spLocks noGrp="1"/>
          </p:cNvSpPr>
          <p:nvPr>
            <p:ph type="title"/>
          </p:nvPr>
        </p:nvSpPr>
        <p:spPr>
          <a:xfrm>
            <a:off x="362904" y="207010"/>
            <a:ext cx="9653586" cy="1277620"/>
          </a:xfrm>
        </p:spPr>
        <p:txBody>
          <a:bodyPr>
            <a:normAutofit fontScale="90000"/>
          </a:bodyPr>
          <a:lstStyle/>
          <a:p>
            <a:pPr>
              <a:lnSpc>
                <a:spcPct val="150000"/>
              </a:lnSpc>
            </a:pPr>
            <a:r>
              <a:rPr lang="en-US" b="1" dirty="0">
                <a:solidFill>
                  <a:schemeClr val="tx1"/>
                </a:solidFill>
                <a:latin typeface="Times New Roman" panose="02020603050405020304" pitchFamily="18" charset="0"/>
                <a:cs typeface="Times New Roman" panose="02020603050405020304" pitchFamily="18" charset="0"/>
              </a:rPr>
              <a:t>Another technique for countering cognitive biases, championed by Nobel Prize winner Daniel </a:t>
            </a:r>
            <a:r>
              <a:rPr lang="en-US" b="1" dirty="0" err="1">
                <a:solidFill>
                  <a:schemeClr val="tx1"/>
                </a:solidFill>
                <a:latin typeface="Times New Roman" panose="02020603050405020304" pitchFamily="18" charset="0"/>
                <a:cs typeface="Times New Roman" panose="02020603050405020304" pitchFamily="18" charset="0"/>
              </a:rPr>
              <a:t>Kahneman</a:t>
            </a:r>
            <a:r>
              <a:rPr lang="en-US" b="1" dirty="0">
                <a:solidFill>
                  <a:schemeClr val="tx1"/>
                </a:solidFill>
                <a:latin typeface="Times New Roman" panose="02020603050405020304" pitchFamily="18" charset="0"/>
                <a:cs typeface="Times New Roman" panose="02020603050405020304" pitchFamily="18" charset="0"/>
              </a:rPr>
              <a:t> and his associates, is known as the outside view.</a:t>
            </a:r>
            <a:r>
              <a:rPr lang="en-US" dirty="0">
                <a:solidFill>
                  <a:schemeClr val="tx1"/>
                </a:solidFill>
                <a:latin typeface="Times New Roman" panose="02020603050405020304" pitchFamily="18" charset="0"/>
                <a:cs typeface="Times New Roman" panose="02020603050405020304" pitchFamily="18" charset="0"/>
              </a:rPr>
              <a:t/>
            </a:r>
            <a:br>
              <a:rPr lang="en-US" dirty="0">
                <a:solidFill>
                  <a:schemeClr val="tx1"/>
                </a:solidFill>
                <a:latin typeface="Times New Roman" panose="02020603050405020304" pitchFamily="18" charset="0"/>
                <a:cs typeface="Times New Roman" panose="02020603050405020304" pitchFamily="18" charset="0"/>
              </a:rPr>
            </a:br>
            <a:endParaRPr lang="en-US" dirty="0">
              <a:solidFill>
                <a:schemeClr val="tx1"/>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081076145"/>
      </p:ext>
    </p:extLst>
  </p:cSld>
  <p:clrMapOvr>
    <a:masterClrMapping/>
  </p:clrMapOvr>
  <mc:AlternateContent xmlns:mc="http://schemas.openxmlformats.org/markup-compatibility/2006" xmlns:p14="http://schemas.microsoft.com/office/powerpoint/2010/main">
    <mc:Choice Requires="p14">
      <p:transition spd="slow" p14:dur="1600">
        <p14:conveyor dir="l"/>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p:cTn id="7" dur="500" fill="hold"/>
                                        <p:tgtEl>
                                          <p:spTgt spid="2"/>
                                        </p:tgtEl>
                                        <p:attrNameLst>
                                          <p:attrName>ppt_w</p:attrName>
                                        </p:attrNameLst>
                                      </p:cBhvr>
                                      <p:tavLst>
                                        <p:tav tm="0">
                                          <p:val>
                                            <p:fltVal val="0"/>
                                          </p:val>
                                        </p:tav>
                                        <p:tav tm="100000">
                                          <p:val>
                                            <p:strVal val="#ppt_w"/>
                                          </p:val>
                                        </p:tav>
                                      </p:tavLst>
                                    </p:anim>
                                    <p:anim calcmode="lin" valueType="num">
                                      <p:cBhvr>
                                        <p:cTn id="8" dur="500" fill="hold"/>
                                        <p:tgtEl>
                                          <p:spTgt spid="2"/>
                                        </p:tgtEl>
                                        <p:attrNameLst>
                                          <p:attrName>ppt_h</p:attrName>
                                        </p:attrNameLst>
                                      </p:cBhvr>
                                      <p:tavLst>
                                        <p:tav tm="0">
                                          <p:val>
                                            <p:fltVal val="0"/>
                                          </p:val>
                                        </p:tav>
                                        <p:tav tm="100000">
                                          <p:val>
                                            <p:strVal val="#ppt_h"/>
                                          </p:val>
                                        </p:tav>
                                      </p:tavLst>
                                    </p:anim>
                                    <p:animEffect transition="in" filter="fade">
                                      <p:cBhvr>
                                        <p:cTn id="9" dur="5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546947" y="-345440"/>
            <a:ext cx="9729893" cy="4010002"/>
          </a:xfrm>
        </p:spPr>
        <p:txBody>
          <a:bodyPr/>
          <a:lstStyle/>
          <a:p>
            <a:pPr algn="l">
              <a:lnSpc>
                <a:spcPct val="150000"/>
              </a:lnSpc>
            </a:pPr>
            <a:r>
              <a:rPr lang="en-US" sz="2800" b="1" dirty="0">
                <a:solidFill>
                  <a:schemeClr val="tx1"/>
                </a:solidFill>
                <a:latin typeface="Times New Roman" panose="02020603050405020304" pitchFamily="18" charset="0"/>
                <a:cs typeface="Times New Roman" panose="02020603050405020304" pitchFamily="18" charset="0"/>
              </a:rPr>
              <a:t>The outside view requires planners to identify a reference class of analogous past strategic initiatives, determine whether those initiatives succeeded or failed, and evaluate the project at hand against those prior initiatives. </a:t>
            </a:r>
            <a:r>
              <a:rPr lang="en-US" sz="2800" dirty="0">
                <a:solidFill>
                  <a:schemeClr val="tx1"/>
                </a:solidFill>
                <a:latin typeface="Times New Roman" panose="02020603050405020304" pitchFamily="18" charset="0"/>
                <a:cs typeface="Times New Roman" panose="02020603050405020304" pitchFamily="18" charset="0"/>
              </a:rPr>
              <a:t/>
            </a:r>
            <a:br>
              <a:rPr lang="en-US" sz="2800" dirty="0">
                <a:solidFill>
                  <a:schemeClr val="tx1"/>
                </a:solidFill>
                <a:latin typeface="Times New Roman" panose="02020603050405020304" pitchFamily="18" charset="0"/>
                <a:cs typeface="Times New Roman" panose="02020603050405020304" pitchFamily="18" charset="0"/>
              </a:rPr>
            </a:br>
            <a:endParaRPr lang="en-US" sz="2800" dirty="0">
              <a:solidFill>
                <a:schemeClr val="tx1"/>
              </a:solidFill>
              <a:latin typeface="Times New Roman" panose="02020603050405020304" pitchFamily="18" charset="0"/>
              <a:cs typeface="Times New Roman" panose="02020603050405020304" pitchFamily="18" charset="0"/>
            </a:endParaRPr>
          </a:p>
        </p:txBody>
      </p:sp>
      <p:sp>
        <p:nvSpPr>
          <p:cNvPr id="3" name="Subtitle 2"/>
          <p:cNvSpPr>
            <a:spLocks noGrp="1"/>
          </p:cNvSpPr>
          <p:nvPr>
            <p:ph type="subTitle" idx="1"/>
          </p:nvPr>
        </p:nvSpPr>
        <p:spPr>
          <a:xfrm>
            <a:off x="472440" y="2963391"/>
            <a:ext cx="9804400" cy="3688547"/>
          </a:xfrm>
        </p:spPr>
        <p:txBody>
          <a:bodyPr>
            <a:noAutofit/>
          </a:bodyPr>
          <a:lstStyle/>
          <a:p>
            <a:pPr>
              <a:lnSpc>
                <a:spcPct val="150000"/>
              </a:lnSpc>
            </a:pPr>
            <a:r>
              <a:rPr lang="fa-IR" sz="2800" dirty="0">
                <a:solidFill>
                  <a:schemeClr val="tx1"/>
                </a:solidFill>
                <a:latin typeface="Calibri" panose="020F0502020204030204" pitchFamily="34" charset="0"/>
                <a:ea typeface="Calibri" panose="020F0502020204030204" pitchFamily="34" charset="0"/>
                <a:cs typeface="2  Titr" panose="00000700000000000000" pitchFamily="2" charset="-78"/>
              </a:rPr>
              <a:t>دیدگاه بیرونی طراحان را موظف می کند تا طبقه بندی ارجاعی از اقدامات راهبردی گذشته را ارائه نموده و تعیین کنند که آیا این اقدامات موفق بوده یا با شکست مواجه شده اند و پروژه را نسبت به اقدامات قبلی مورد ارزیابی قرار </a:t>
            </a:r>
            <a:r>
              <a:rPr lang="fa-IR" sz="2800" dirty="0" smtClean="0">
                <a:solidFill>
                  <a:schemeClr val="tx1"/>
                </a:solidFill>
                <a:latin typeface="Calibri" panose="020F0502020204030204" pitchFamily="34" charset="0"/>
                <a:ea typeface="Calibri" panose="020F0502020204030204" pitchFamily="34" charset="0"/>
                <a:cs typeface="2  Titr" panose="00000700000000000000" pitchFamily="2" charset="-78"/>
              </a:rPr>
              <a:t>دهند</a:t>
            </a:r>
            <a:r>
              <a:rPr lang="fa-IR" sz="2800" dirty="0">
                <a:solidFill>
                  <a:schemeClr val="tx1"/>
                </a:solidFill>
                <a:latin typeface="Calibri" panose="020F0502020204030204" pitchFamily="34" charset="0"/>
                <a:ea typeface="Calibri" panose="020F0502020204030204" pitchFamily="34" charset="0"/>
                <a:cs typeface="2  Titr" panose="00000700000000000000" pitchFamily="2" charset="-78"/>
              </a:rPr>
              <a:t>.</a:t>
            </a:r>
            <a:endParaRPr lang="fa-IR" sz="2800" dirty="0" smtClean="0">
              <a:solidFill>
                <a:schemeClr val="tx1"/>
              </a:solidFill>
              <a:latin typeface="Calibri" panose="020F0502020204030204" pitchFamily="34" charset="0"/>
              <a:ea typeface="Calibri" panose="020F0502020204030204" pitchFamily="34" charset="0"/>
              <a:cs typeface="2  Titr" panose="00000700000000000000" pitchFamily="2" charset="-78"/>
            </a:endParaRPr>
          </a:p>
        </p:txBody>
      </p:sp>
    </p:spTree>
    <p:extLst>
      <p:ext uri="{BB962C8B-B14F-4D97-AF65-F5344CB8AC3E}">
        <p14:creationId xmlns:p14="http://schemas.microsoft.com/office/powerpoint/2010/main" val="2910807296"/>
      </p:ext>
    </p:extLst>
  </p:cSld>
  <p:clrMapOvr>
    <a:masterClrMapping/>
  </p:clrMapOvr>
  <mc:AlternateContent xmlns:mc="http://schemas.openxmlformats.org/markup-compatibility/2006" xmlns:p14="http://schemas.microsoft.com/office/powerpoint/2010/main">
    <mc:Choice Requires="p14">
      <p:transition spd="slow" p14:dur="1600">
        <p14:conveyor dir="l"/>
      </p:transition>
    </mc:Choice>
    <mc:Fallback xmlns="">
      <p:transition spd="slow">
        <p:fade/>
      </p:transition>
    </mc:Fallback>
  </mc:AlternateContent>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bg>
      <p:bgPr>
        <a:pattFill prst="smConfetti">
          <a:fgClr>
            <a:schemeClr val="accent1"/>
          </a:fgClr>
          <a:bgClr>
            <a:schemeClr val="bg1"/>
          </a:bgClr>
        </a:pattFill>
        <a:effectLst/>
      </p:bgPr>
    </p:bg>
    <p:spTree>
      <p:nvGrpSpPr>
        <p:cNvPr id="1" name=""/>
        <p:cNvGrpSpPr/>
        <p:nvPr/>
      </p:nvGrpSpPr>
      <p:grpSpPr>
        <a:xfrm>
          <a:off x="0" y="0"/>
          <a:ext cx="0" cy="0"/>
          <a:chOff x="0" y="0"/>
          <a:chExt cx="0" cy="0"/>
        </a:xfrm>
      </p:grpSpPr>
      <p:sp>
        <p:nvSpPr>
          <p:cNvPr id="2" name="Rectangle 1"/>
          <p:cNvSpPr/>
          <p:nvPr/>
        </p:nvSpPr>
        <p:spPr>
          <a:xfrm>
            <a:off x="0" y="2285150"/>
            <a:ext cx="9750584" cy="5191036"/>
          </a:xfrm>
          <a:prstGeom prst="rect">
            <a:avLst/>
          </a:prstGeom>
        </p:spPr>
        <p:txBody>
          <a:bodyPr wrap="square">
            <a:spAutoFit/>
          </a:bodyPr>
          <a:lstStyle/>
          <a:p>
            <a:pPr algn="just" rtl="1">
              <a:lnSpc>
                <a:spcPct val="150000"/>
              </a:lnSpc>
              <a:spcAft>
                <a:spcPts val="1000"/>
              </a:spcAft>
            </a:pPr>
            <a:r>
              <a:rPr lang="fa-IR" sz="2800" dirty="0">
                <a:latin typeface="Calibri" panose="020F0502020204030204" pitchFamily="34" charset="0"/>
                <a:ea typeface="Calibri" panose="020F0502020204030204" pitchFamily="34" charset="0"/>
                <a:cs typeface="2  Titr" panose="00000700000000000000" pitchFamily="2" charset="-78"/>
              </a:rPr>
              <a:t>طبق نظر کاهنمان ، </a:t>
            </a:r>
            <a:endParaRPr lang="fa-IR" sz="2800" dirty="0" smtClean="0">
              <a:latin typeface="Calibri" panose="020F0502020204030204" pitchFamily="34" charset="0"/>
              <a:ea typeface="Calibri" panose="020F0502020204030204" pitchFamily="34" charset="0"/>
              <a:cs typeface="2  Titr" panose="00000700000000000000" pitchFamily="2" charset="-78"/>
            </a:endParaRPr>
          </a:p>
          <a:p>
            <a:pPr lvl="1" algn="just" rtl="1">
              <a:lnSpc>
                <a:spcPct val="150000"/>
              </a:lnSpc>
              <a:spcAft>
                <a:spcPts val="1000"/>
              </a:spcAft>
            </a:pPr>
            <a:r>
              <a:rPr lang="fa-IR" sz="2800" dirty="0" smtClean="0">
                <a:latin typeface="Calibri" panose="020F0502020204030204" pitchFamily="34" charset="0"/>
                <a:ea typeface="Calibri" panose="020F0502020204030204" pitchFamily="34" charset="0"/>
                <a:cs typeface="2  Titr" panose="00000700000000000000" pitchFamily="2" charset="-78"/>
              </a:rPr>
              <a:t>این </a:t>
            </a:r>
            <a:r>
              <a:rPr lang="fa-IR" sz="2800" dirty="0">
                <a:latin typeface="Calibri" panose="020F0502020204030204" pitchFamily="34" charset="0"/>
                <a:ea typeface="Calibri" panose="020F0502020204030204" pitchFamily="34" charset="0"/>
                <a:cs typeface="2  Titr" panose="00000700000000000000" pitchFamily="2" charset="-78"/>
              </a:rPr>
              <a:t>تکنیک به طور خاص برای مقابله با تعصباتی از قبیل توهم کنترل ، منطق قضاوت بر اساس تشابه و نمایش گری مفید واقع می شود</a:t>
            </a:r>
            <a:r>
              <a:rPr lang="fa-IR" sz="2800" dirty="0" smtClean="0">
                <a:latin typeface="Calibri" panose="020F0502020204030204" pitchFamily="34" charset="0"/>
                <a:ea typeface="Calibri" panose="020F0502020204030204" pitchFamily="34" charset="0"/>
                <a:cs typeface="2  Titr" panose="00000700000000000000" pitchFamily="2" charset="-78"/>
              </a:rPr>
              <a:t>.</a:t>
            </a:r>
          </a:p>
          <a:p>
            <a:pPr lvl="1" algn="just" rtl="1">
              <a:lnSpc>
                <a:spcPct val="150000"/>
              </a:lnSpc>
              <a:spcAft>
                <a:spcPts val="1000"/>
              </a:spcAft>
            </a:pPr>
            <a:r>
              <a:rPr lang="en-US" sz="2800" b="1" dirty="0"/>
              <a:t>Particularly</a:t>
            </a:r>
            <a:r>
              <a:rPr lang="fa-IR" sz="2800" b="1" dirty="0"/>
              <a:t>=</a:t>
            </a:r>
            <a:r>
              <a:rPr lang="en-US" sz="2800" b="1" dirty="0"/>
              <a:t>specifically</a:t>
            </a:r>
            <a:r>
              <a:rPr lang="fa-IR" sz="2800" b="1" dirty="0" smtClean="0"/>
              <a:t>=ویژه</a:t>
            </a:r>
          </a:p>
          <a:p>
            <a:pPr lvl="1" algn="just" rtl="1">
              <a:lnSpc>
                <a:spcPct val="150000"/>
              </a:lnSpc>
              <a:spcAft>
                <a:spcPts val="1000"/>
              </a:spcAft>
            </a:pPr>
            <a:r>
              <a:rPr lang="en-US" sz="2800" b="1" dirty="0"/>
              <a:t>illusion </a:t>
            </a:r>
            <a:r>
              <a:rPr lang="fa-IR" sz="2800" b="1" dirty="0"/>
              <a:t>=</a:t>
            </a:r>
            <a:r>
              <a:rPr lang="en-US" sz="2800" b="1" dirty="0"/>
              <a:t>False belief </a:t>
            </a:r>
            <a:r>
              <a:rPr lang="fa-IR" sz="2800" b="1" dirty="0"/>
              <a:t>=وهم</a:t>
            </a:r>
            <a:endParaRPr lang="en-US" sz="2800" dirty="0">
              <a:cs typeface="2  Titr" panose="00000700000000000000" pitchFamily="2" charset="-78"/>
            </a:endParaRPr>
          </a:p>
          <a:p>
            <a:pPr lvl="1" algn="just" rtl="1">
              <a:lnSpc>
                <a:spcPct val="150000"/>
              </a:lnSpc>
              <a:spcAft>
                <a:spcPts val="1000"/>
              </a:spcAft>
            </a:pPr>
            <a:endParaRPr lang="fa-IR" sz="2800" b="1" dirty="0" smtClean="0"/>
          </a:p>
          <a:p>
            <a:pPr lvl="1" algn="just" rtl="1">
              <a:lnSpc>
                <a:spcPct val="150000"/>
              </a:lnSpc>
              <a:spcAft>
                <a:spcPts val="1000"/>
              </a:spcAft>
            </a:pPr>
            <a:endParaRPr lang="en-US" sz="2800" dirty="0">
              <a:effectLst/>
              <a:latin typeface="Calibri" panose="020F0502020204030204" pitchFamily="34" charset="0"/>
              <a:ea typeface="Calibri" panose="020F0502020204030204" pitchFamily="34" charset="0"/>
              <a:cs typeface="2  Titr" panose="00000700000000000000" pitchFamily="2" charset="-78"/>
            </a:endParaRPr>
          </a:p>
        </p:txBody>
      </p:sp>
      <p:sp>
        <p:nvSpPr>
          <p:cNvPr id="3" name="Title 2"/>
          <p:cNvSpPr>
            <a:spLocks noGrp="1"/>
          </p:cNvSpPr>
          <p:nvPr>
            <p:ph type="title"/>
          </p:nvPr>
        </p:nvSpPr>
        <p:spPr>
          <a:xfrm>
            <a:off x="484821" y="279400"/>
            <a:ext cx="10056179" cy="3302000"/>
          </a:xfrm>
        </p:spPr>
        <p:txBody>
          <a:bodyPr>
            <a:normAutofit/>
          </a:bodyPr>
          <a:lstStyle/>
          <a:p>
            <a:pPr>
              <a:lnSpc>
                <a:spcPct val="150000"/>
              </a:lnSpc>
            </a:pPr>
            <a:r>
              <a:rPr lang="en-US" sz="2800" b="1" dirty="0">
                <a:solidFill>
                  <a:schemeClr val="tx1"/>
                </a:solidFill>
                <a:latin typeface="Times New Roman" panose="02020603050405020304" pitchFamily="18" charset="0"/>
                <a:cs typeface="Times New Roman" panose="02020603050405020304" pitchFamily="18" charset="0"/>
              </a:rPr>
              <a:t>According to </a:t>
            </a:r>
            <a:r>
              <a:rPr lang="en-US" sz="2800" b="1" dirty="0" err="1">
                <a:solidFill>
                  <a:schemeClr val="tx1"/>
                </a:solidFill>
                <a:latin typeface="Times New Roman" panose="02020603050405020304" pitchFamily="18" charset="0"/>
                <a:cs typeface="Times New Roman" panose="02020603050405020304" pitchFamily="18" charset="0"/>
              </a:rPr>
              <a:t>Kahneman</a:t>
            </a:r>
            <a:r>
              <a:rPr lang="en-US" sz="2800" b="1" dirty="0">
                <a:solidFill>
                  <a:schemeClr val="tx1"/>
                </a:solidFill>
                <a:latin typeface="Times New Roman" panose="02020603050405020304" pitchFamily="18" charset="0"/>
                <a:cs typeface="Times New Roman" panose="02020603050405020304" pitchFamily="18" charset="0"/>
              </a:rPr>
              <a:t>, this technique is particularly useful for countering biases such as the illusion of control (hubris), reasoning by analogy and representativeness</a:t>
            </a:r>
            <a:r>
              <a:rPr lang="en-US" sz="2800" b="1" dirty="0">
                <a:solidFill>
                  <a:schemeClr val="tx1"/>
                </a:solidFill>
              </a:rPr>
              <a:t>. </a:t>
            </a:r>
            <a:r>
              <a:rPr lang="en-US" sz="2800" dirty="0"/>
              <a:t/>
            </a:r>
            <a:br>
              <a:rPr lang="en-US" sz="2800" dirty="0"/>
            </a:br>
            <a:r>
              <a:rPr lang="fa-IR" sz="2800" b="1" dirty="0"/>
              <a:t> </a:t>
            </a:r>
            <a:r>
              <a:rPr lang="en-US" sz="2800" dirty="0"/>
              <a:t/>
            </a:r>
            <a:br>
              <a:rPr lang="en-US" sz="2800" dirty="0"/>
            </a:br>
            <a:endParaRPr lang="en-US" sz="2800" dirty="0">
              <a:solidFill>
                <a:schemeClr val="tx1"/>
              </a:solidFill>
            </a:endParaRPr>
          </a:p>
        </p:txBody>
      </p:sp>
    </p:spTree>
    <p:extLst>
      <p:ext uri="{BB962C8B-B14F-4D97-AF65-F5344CB8AC3E}">
        <p14:creationId xmlns:p14="http://schemas.microsoft.com/office/powerpoint/2010/main" val="2425975759"/>
      </p:ext>
    </p:extLst>
  </p:cSld>
  <p:clrMapOvr>
    <a:masterClrMapping/>
  </p:clrMapOvr>
  <mc:AlternateContent xmlns:mc="http://schemas.openxmlformats.org/markup-compatibility/2006" xmlns:p14="http://schemas.microsoft.com/office/powerpoint/2010/main">
    <mc:Choice Requires="p14">
      <p:transition spd="slow" p14:dur="1600">
        <p14:conveyor dir="l"/>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6"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wipe(down)">
                                      <p:cBhvr>
                                        <p:cTn id="7" dur="580">
                                          <p:stCondLst>
                                            <p:cond delay="0"/>
                                          </p:stCondLst>
                                        </p:cTn>
                                        <p:tgtEl>
                                          <p:spTgt spid="2"/>
                                        </p:tgtEl>
                                      </p:cBhvr>
                                    </p:animEffect>
                                    <p:anim calcmode="lin" valueType="num">
                                      <p:cBhvr>
                                        <p:cTn id="8" dur="1822" tmFilter="0,0; 0.14,0.36; 0.43,0.73; 0.71,0.91; 1.0,1.0">
                                          <p:stCondLst>
                                            <p:cond delay="0"/>
                                          </p:stCondLst>
                                        </p:cTn>
                                        <p:tgtEl>
                                          <p:spTgt spid="2"/>
                                        </p:tgtEl>
                                        <p:attrNameLst>
                                          <p:attrName>ppt_x</p:attrName>
                                        </p:attrNameLst>
                                      </p:cBhvr>
                                      <p:tavLst>
                                        <p:tav tm="0">
                                          <p:val>
                                            <p:strVal val="#ppt_x-0.25"/>
                                          </p:val>
                                        </p:tav>
                                        <p:tav tm="100000">
                                          <p:val>
                                            <p:strVal val="#ppt_x"/>
                                          </p:val>
                                        </p:tav>
                                      </p:tavLst>
                                    </p:anim>
                                    <p:anim calcmode="lin" valueType="num">
                                      <p:cBhvr>
                                        <p:cTn id="9" dur="664" tmFilter="0.0,0.0; 0.25,0.07; 0.50,0.2; 0.75,0.467; 1.0,1.0">
                                          <p:stCondLst>
                                            <p:cond delay="0"/>
                                          </p:stCondLst>
                                        </p:cTn>
                                        <p:tgtEl>
                                          <p:spTgt spid="2"/>
                                        </p:tgtEl>
                                        <p:attrNameLst>
                                          <p:attrName>ppt_y</p:attrName>
                                        </p:attrNameLst>
                                      </p:cBhvr>
                                      <p:tavLst>
                                        <p:tav tm="0" fmla="#ppt_y-sin(pi*$)/3">
                                          <p:val>
                                            <p:fltVal val="0.5"/>
                                          </p:val>
                                        </p:tav>
                                        <p:tav tm="100000">
                                          <p:val>
                                            <p:fltVal val="1"/>
                                          </p:val>
                                        </p:tav>
                                      </p:tavLst>
                                    </p:anim>
                                    <p:anim calcmode="lin" valueType="num">
                                      <p:cBhvr>
                                        <p:cTn id="10" dur="664" tmFilter="0, 0; 0.125,0.2665; 0.25,0.4; 0.375,0.465; 0.5,0.5;  0.625,0.535; 0.75,0.6; 0.875,0.7335; 1,1">
                                          <p:stCondLst>
                                            <p:cond delay="664"/>
                                          </p:stCondLst>
                                        </p:cTn>
                                        <p:tgtEl>
                                          <p:spTgt spid="2"/>
                                        </p:tgtEl>
                                        <p:attrNameLst>
                                          <p:attrName>ppt_y</p:attrName>
                                        </p:attrNameLst>
                                      </p:cBhvr>
                                      <p:tavLst>
                                        <p:tav tm="0" fmla="#ppt_y-sin(pi*$)/9">
                                          <p:val>
                                            <p:fltVal val="0"/>
                                          </p:val>
                                        </p:tav>
                                        <p:tav tm="100000">
                                          <p:val>
                                            <p:fltVal val="1"/>
                                          </p:val>
                                        </p:tav>
                                      </p:tavLst>
                                    </p:anim>
                                    <p:anim calcmode="lin" valueType="num">
                                      <p:cBhvr>
                                        <p:cTn id="11" dur="332" tmFilter="0, 0; 0.125,0.2665; 0.25,0.4; 0.375,0.465; 0.5,0.5;  0.625,0.535; 0.75,0.6; 0.875,0.7335; 1,1">
                                          <p:stCondLst>
                                            <p:cond delay="1324"/>
                                          </p:stCondLst>
                                        </p:cTn>
                                        <p:tgtEl>
                                          <p:spTgt spid="2"/>
                                        </p:tgtEl>
                                        <p:attrNameLst>
                                          <p:attrName>ppt_y</p:attrName>
                                        </p:attrNameLst>
                                      </p:cBhvr>
                                      <p:tavLst>
                                        <p:tav tm="0" fmla="#ppt_y-sin(pi*$)/27">
                                          <p:val>
                                            <p:fltVal val="0"/>
                                          </p:val>
                                        </p:tav>
                                        <p:tav tm="100000">
                                          <p:val>
                                            <p:fltVal val="1"/>
                                          </p:val>
                                        </p:tav>
                                      </p:tavLst>
                                    </p:anim>
                                    <p:anim calcmode="lin" valueType="num">
                                      <p:cBhvr>
                                        <p:cTn id="12" dur="164" tmFilter="0, 0; 0.125,0.2665; 0.25,0.4; 0.375,0.465; 0.5,0.5;  0.625,0.535; 0.75,0.6; 0.875,0.7335; 1,1">
                                          <p:stCondLst>
                                            <p:cond delay="1656"/>
                                          </p:stCondLst>
                                        </p:cTn>
                                        <p:tgtEl>
                                          <p:spTgt spid="2"/>
                                        </p:tgtEl>
                                        <p:attrNameLst>
                                          <p:attrName>ppt_y</p:attrName>
                                        </p:attrNameLst>
                                      </p:cBhvr>
                                      <p:tavLst>
                                        <p:tav tm="0" fmla="#ppt_y-sin(pi*$)/81">
                                          <p:val>
                                            <p:fltVal val="0"/>
                                          </p:val>
                                        </p:tav>
                                        <p:tav tm="100000">
                                          <p:val>
                                            <p:fltVal val="1"/>
                                          </p:val>
                                        </p:tav>
                                      </p:tavLst>
                                    </p:anim>
                                    <p:animScale>
                                      <p:cBhvr>
                                        <p:cTn id="13" dur="26">
                                          <p:stCondLst>
                                            <p:cond delay="650"/>
                                          </p:stCondLst>
                                        </p:cTn>
                                        <p:tgtEl>
                                          <p:spTgt spid="2"/>
                                        </p:tgtEl>
                                      </p:cBhvr>
                                      <p:to x="100000" y="60000"/>
                                    </p:animScale>
                                    <p:animScale>
                                      <p:cBhvr>
                                        <p:cTn id="14" dur="166" decel="50000">
                                          <p:stCondLst>
                                            <p:cond delay="676"/>
                                          </p:stCondLst>
                                        </p:cTn>
                                        <p:tgtEl>
                                          <p:spTgt spid="2"/>
                                        </p:tgtEl>
                                      </p:cBhvr>
                                      <p:to x="100000" y="100000"/>
                                    </p:animScale>
                                    <p:animScale>
                                      <p:cBhvr>
                                        <p:cTn id="15" dur="26">
                                          <p:stCondLst>
                                            <p:cond delay="1312"/>
                                          </p:stCondLst>
                                        </p:cTn>
                                        <p:tgtEl>
                                          <p:spTgt spid="2"/>
                                        </p:tgtEl>
                                      </p:cBhvr>
                                      <p:to x="100000" y="80000"/>
                                    </p:animScale>
                                    <p:animScale>
                                      <p:cBhvr>
                                        <p:cTn id="16" dur="166" decel="50000">
                                          <p:stCondLst>
                                            <p:cond delay="1338"/>
                                          </p:stCondLst>
                                        </p:cTn>
                                        <p:tgtEl>
                                          <p:spTgt spid="2"/>
                                        </p:tgtEl>
                                      </p:cBhvr>
                                      <p:to x="100000" y="100000"/>
                                    </p:animScale>
                                    <p:animScale>
                                      <p:cBhvr>
                                        <p:cTn id="17" dur="26">
                                          <p:stCondLst>
                                            <p:cond delay="1642"/>
                                          </p:stCondLst>
                                        </p:cTn>
                                        <p:tgtEl>
                                          <p:spTgt spid="2"/>
                                        </p:tgtEl>
                                      </p:cBhvr>
                                      <p:to x="100000" y="90000"/>
                                    </p:animScale>
                                    <p:animScale>
                                      <p:cBhvr>
                                        <p:cTn id="18" dur="166" decel="50000">
                                          <p:stCondLst>
                                            <p:cond delay="1668"/>
                                          </p:stCondLst>
                                        </p:cTn>
                                        <p:tgtEl>
                                          <p:spTgt spid="2"/>
                                        </p:tgtEl>
                                      </p:cBhvr>
                                      <p:to x="100000" y="100000"/>
                                    </p:animScale>
                                    <p:animScale>
                                      <p:cBhvr>
                                        <p:cTn id="19" dur="26">
                                          <p:stCondLst>
                                            <p:cond delay="1808"/>
                                          </p:stCondLst>
                                        </p:cTn>
                                        <p:tgtEl>
                                          <p:spTgt spid="2"/>
                                        </p:tgtEl>
                                      </p:cBhvr>
                                      <p:to x="100000" y="95000"/>
                                    </p:animScale>
                                    <p:animScale>
                                      <p:cBhvr>
                                        <p:cTn id="20" dur="166" decel="50000">
                                          <p:stCondLst>
                                            <p:cond delay="1834"/>
                                          </p:stCondLst>
                                        </p:cTn>
                                        <p:tgtEl>
                                          <p:spTgt spid="2"/>
                                        </p:tgtEl>
                                      </p:cBhvr>
                                      <p:to x="100000" y="100000"/>
                                    </p:animScale>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Lst>
  </p:timing>
</p:sld>
</file>

<file path=ppt/slides/slide13.xml><?xml version="1.0" encoding="utf-8"?>
<p:sld xmlns:a="http://schemas.openxmlformats.org/drawingml/2006/main" xmlns:r="http://schemas.openxmlformats.org/officeDocument/2006/relationships" xmlns:p="http://schemas.openxmlformats.org/presentationml/2006/main">
  <p:cSld>
    <p:bg>
      <p:bgPr>
        <a:pattFill prst="ltDnDiag">
          <a:fgClr>
            <a:schemeClr val="accent1"/>
          </a:fgClr>
          <a:bgClr>
            <a:schemeClr val="bg1"/>
          </a:bgClr>
        </a:pattFill>
        <a:effectLst/>
      </p:bgPr>
    </p:bg>
    <p:spTree>
      <p:nvGrpSpPr>
        <p:cNvPr id="1" name=""/>
        <p:cNvGrpSpPr/>
        <p:nvPr/>
      </p:nvGrpSpPr>
      <p:grpSpPr>
        <a:xfrm>
          <a:off x="0" y="0"/>
          <a:ext cx="0" cy="0"/>
          <a:chOff x="0" y="0"/>
          <a:chExt cx="0" cy="0"/>
        </a:xfrm>
      </p:grpSpPr>
      <p:sp>
        <p:nvSpPr>
          <p:cNvPr id="2" name="Rectangle 1"/>
          <p:cNvSpPr/>
          <p:nvPr/>
        </p:nvSpPr>
        <p:spPr>
          <a:xfrm>
            <a:off x="218942" y="2790869"/>
            <a:ext cx="11462197" cy="4673074"/>
          </a:xfrm>
          <a:prstGeom prst="rect">
            <a:avLst/>
          </a:prstGeom>
        </p:spPr>
        <p:txBody>
          <a:bodyPr wrap="square">
            <a:spAutoFit/>
          </a:bodyPr>
          <a:lstStyle/>
          <a:p>
            <a:pPr algn="just" rtl="1">
              <a:spcAft>
                <a:spcPts val="1000"/>
              </a:spcAft>
            </a:pPr>
            <a:r>
              <a:rPr lang="fa-IR" sz="2400" dirty="0" smtClean="0">
                <a:latin typeface="Calibri" panose="020F0502020204030204" pitchFamily="34" charset="0"/>
                <a:ea typeface="Calibri" panose="020F0502020204030204" pitchFamily="34" charset="0"/>
                <a:cs typeface="2  Titr" panose="00000700000000000000" pitchFamily="2" charset="-78"/>
              </a:rPr>
              <a:t>بنابراین به </a:t>
            </a:r>
            <a:r>
              <a:rPr lang="fa-IR" sz="2400" dirty="0">
                <a:latin typeface="Calibri" panose="020F0502020204030204" pitchFamily="34" charset="0"/>
                <a:ea typeface="Calibri" panose="020F0502020204030204" pitchFamily="34" charset="0"/>
                <a:cs typeface="2  Titr" panose="00000700000000000000" pitchFamily="2" charset="-78"/>
              </a:rPr>
              <a:t>عنوان </a:t>
            </a:r>
            <a:r>
              <a:rPr lang="fa-IR" sz="2400" dirty="0" smtClean="0">
                <a:latin typeface="Calibri" panose="020F0502020204030204" pitchFamily="34" charset="0"/>
                <a:ea typeface="Calibri" panose="020F0502020204030204" pitchFamily="34" charset="0"/>
                <a:cs typeface="2  Titr" panose="00000700000000000000" pitchFamily="2" charset="-78"/>
              </a:rPr>
              <a:t>مثال،</a:t>
            </a:r>
          </a:p>
          <a:p>
            <a:pPr algn="just" rtl="1">
              <a:spcAft>
                <a:spcPts val="1000"/>
              </a:spcAft>
            </a:pPr>
            <a:r>
              <a:rPr lang="fa-IR" sz="2400" dirty="0" smtClean="0">
                <a:latin typeface="Calibri" panose="020F0502020204030204" pitchFamily="34" charset="0"/>
                <a:ea typeface="Calibri" panose="020F0502020204030204" pitchFamily="34" charset="0"/>
                <a:cs typeface="2  Titr" panose="00000700000000000000" pitchFamily="2" charset="-78"/>
              </a:rPr>
              <a:t>وقتی </a:t>
            </a:r>
            <a:r>
              <a:rPr lang="fa-IR" sz="2400" dirty="0">
                <a:latin typeface="Calibri" panose="020F0502020204030204" pitchFamily="34" charset="0"/>
                <a:ea typeface="Calibri" panose="020F0502020204030204" pitchFamily="34" charset="0"/>
                <a:cs typeface="2  Titr" panose="00000700000000000000" pitchFamily="2" charset="-78"/>
              </a:rPr>
              <a:t>طراحان یک اکتساب احتمالی را مد نظر قرار می دهند باید به سوابق اکتساب های ایجاد شده توسط سایر بنگاه های تجاری نیز توجه کنند، و تعیین کنند که آیا این موارد موفقیت آمیز بوده اند یا با شکست مواجه شده اند و همچنین اکتساب احتمالی را نسبت به گروه مرجع مورد ارزیابی قرار دهند</a:t>
            </a:r>
            <a:r>
              <a:rPr lang="fa-IR" sz="2400" dirty="0" smtClean="0">
                <a:latin typeface="Calibri" panose="020F0502020204030204" pitchFamily="34" charset="0"/>
                <a:ea typeface="Calibri" panose="020F0502020204030204" pitchFamily="34" charset="0"/>
                <a:cs typeface="2  Titr" panose="00000700000000000000" pitchFamily="2" charset="-78"/>
              </a:rPr>
              <a:t>.</a:t>
            </a:r>
          </a:p>
          <a:p>
            <a:pPr algn="just" rtl="1">
              <a:spcAft>
                <a:spcPts val="1000"/>
              </a:spcAft>
            </a:pPr>
            <a:r>
              <a:rPr lang="en-US" sz="2800" b="1" dirty="0" smtClean="0"/>
              <a:t>Acquisitions</a:t>
            </a:r>
            <a:r>
              <a:rPr lang="fa-IR" sz="2800" b="1" dirty="0" smtClean="0"/>
              <a:t>=</a:t>
            </a:r>
            <a:r>
              <a:rPr lang="en-US" sz="2800" b="1" dirty="0" smtClean="0"/>
              <a:t>receiving</a:t>
            </a:r>
            <a:r>
              <a:rPr lang="fa-IR" sz="2800" b="1" dirty="0" smtClean="0"/>
              <a:t>=</a:t>
            </a:r>
            <a:r>
              <a:rPr lang="fa-IR" sz="2800" b="1" dirty="0"/>
              <a:t>جمع </a:t>
            </a:r>
            <a:r>
              <a:rPr lang="fa-IR" sz="2800" b="1" dirty="0" smtClean="0"/>
              <a:t>آوری</a:t>
            </a:r>
          </a:p>
          <a:p>
            <a:pPr algn="just" rtl="1">
              <a:spcAft>
                <a:spcPts val="1000"/>
              </a:spcAft>
            </a:pPr>
            <a:r>
              <a:rPr lang="en-US" sz="2800" b="1" dirty="0" smtClean="0"/>
              <a:t>Evaluate</a:t>
            </a:r>
            <a:r>
              <a:rPr lang="fa-IR" sz="2800" b="1" dirty="0" smtClean="0"/>
              <a:t>=</a:t>
            </a:r>
            <a:r>
              <a:rPr lang="en-US" sz="2800" b="1" dirty="0" smtClean="0"/>
              <a:t>judge</a:t>
            </a:r>
            <a:r>
              <a:rPr lang="fa-IR" sz="2800" b="1" dirty="0" smtClean="0"/>
              <a:t>=ارزیابی</a:t>
            </a:r>
          </a:p>
          <a:p>
            <a:pPr algn="just" rtl="1">
              <a:spcAft>
                <a:spcPts val="1000"/>
              </a:spcAft>
            </a:pPr>
            <a:r>
              <a:rPr lang="en-US" sz="2800" b="1" dirty="0" smtClean="0"/>
              <a:t>Reference</a:t>
            </a:r>
            <a:r>
              <a:rPr lang="fa-IR" sz="2800" b="1" dirty="0" smtClean="0"/>
              <a:t>=</a:t>
            </a:r>
            <a:r>
              <a:rPr lang="en-US" sz="2800" b="1" dirty="0"/>
              <a:t>Remark </a:t>
            </a:r>
            <a:r>
              <a:rPr lang="fa-IR" sz="2800" b="1" dirty="0" smtClean="0"/>
              <a:t>=</a:t>
            </a:r>
            <a:r>
              <a:rPr lang="fa-IR" sz="2800" b="1" dirty="0"/>
              <a:t>مرجع</a:t>
            </a:r>
            <a:endParaRPr lang="fa-IR" sz="2800" dirty="0" smtClean="0">
              <a:latin typeface="Calibri" panose="020F0502020204030204" pitchFamily="34" charset="0"/>
              <a:ea typeface="Calibri" panose="020F0502020204030204" pitchFamily="34" charset="0"/>
              <a:cs typeface="2  Titr" panose="00000700000000000000" pitchFamily="2" charset="-78"/>
            </a:endParaRPr>
          </a:p>
          <a:p>
            <a:pPr algn="just" rtl="1">
              <a:spcAft>
                <a:spcPts val="1000"/>
              </a:spcAft>
            </a:pPr>
            <a:endParaRPr lang="en-US" sz="2800" dirty="0">
              <a:effectLst/>
              <a:latin typeface="Calibri" panose="020F0502020204030204" pitchFamily="34" charset="0"/>
              <a:ea typeface="Calibri" panose="020F0502020204030204" pitchFamily="34" charset="0"/>
              <a:cs typeface="2  Titr" panose="00000700000000000000" pitchFamily="2" charset="-78"/>
            </a:endParaRPr>
          </a:p>
        </p:txBody>
      </p:sp>
      <p:sp>
        <p:nvSpPr>
          <p:cNvPr id="3" name="Title 2"/>
          <p:cNvSpPr>
            <a:spLocks noGrp="1"/>
          </p:cNvSpPr>
          <p:nvPr>
            <p:ph type="title"/>
          </p:nvPr>
        </p:nvSpPr>
        <p:spPr>
          <a:xfrm>
            <a:off x="549415" y="323850"/>
            <a:ext cx="8596668" cy="1320800"/>
          </a:xfrm>
        </p:spPr>
        <p:txBody>
          <a:bodyPr>
            <a:noAutofit/>
          </a:bodyPr>
          <a:lstStyle/>
          <a:p>
            <a:r>
              <a:rPr lang="en-US" sz="2800" b="1" dirty="0">
                <a:solidFill>
                  <a:schemeClr val="tx1"/>
                </a:solidFill>
                <a:latin typeface="Times New Roman" panose="02020603050405020304" pitchFamily="18" charset="0"/>
                <a:cs typeface="Times New Roman" panose="02020603050405020304" pitchFamily="18" charset="0"/>
              </a:rPr>
              <a:t>Thus, for example, when considering a potential acquisition planners should look at the track record of acquisitions made by other enterprises (the reference class), determine whether they succeeded or failed, and objectively evaluate the potential acquisition against that reference class. </a:t>
            </a:r>
            <a:r>
              <a:rPr lang="en-US" sz="2800" dirty="0">
                <a:solidFill>
                  <a:schemeClr val="tx1"/>
                </a:solidFill>
                <a:latin typeface="Times New Roman" panose="02020603050405020304" pitchFamily="18" charset="0"/>
                <a:cs typeface="Times New Roman" panose="02020603050405020304" pitchFamily="18" charset="0"/>
              </a:rPr>
              <a:t/>
            </a:r>
            <a:br>
              <a:rPr lang="en-US" sz="2800" dirty="0">
                <a:solidFill>
                  <a:schemeClr val="tx1"/>
                </a:solidFill>
                <a:latin typeface="Times New Roman" panose="02020603050405020304" pitchFamily="18" charset="0"/>
                <a:cs typeface="Times New Roman" panose="02020603050405020304" pitchFamily="18" charset="0"/>
              </a:rPr>
            </a:br>
            <a:endParaRPr lang="en-US" sz="2800" dirty="0">
              <a:solidFill>
                <a:schemeClr val="tx1"/>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4081635459"/>
      </p:ext>
    </p:extLst>
  </p:cSld>
  <p:clrMapOvr>
    <a:masterClrMapping/>
  </p:clrMapOvr>
  <mc:AlternateContent xmlns:mc="http://schemas.openxmlformats.org/markup-compatibility/2006" xmlns:p14="http://schemas.microsoft.com/office/powerpoint/2010/main">
    <mc:Choice Requires="p14">
      <p:transition spd="slow" p14:dur="1600">
        <p14:conveyor dir="l"/>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randombar(horizontal)">
                                      <p:cBhvr>
                                        <p:cTn id="7" dur="5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Lst>
  </p:timing>
</p:sld>
</file>

<file path=ppt/slides/slide14.xml><?xml version="1.0" encoding="utf-8"?>
<p:sld xmlns:a="http://schemas.openxmlformats.org/drawingml/2006/main" xmlns:r="http://schemas.openxmlformats.org/officeDocument/2006/relationships" xmlns:p="http://schemas.openxmlformats.org/presentationml/2006/main">
  <p:cSld>
    <p:bg>
      <p:bgPr>
        <a:pattFill prst="weave">
          <a:fgClr>
            <a:schemeClr val="accent1"/>
          </a:fgClr>
          <a:bgClr>
            <a:schemeClr val="bg1"/>
          </a:bgClr>
        </a:pattFill>
        <a:effectLst/>
      </p:bgPr>
    </p:bg>
    <p:spTree>
      <p:nvGrpSpPr>
        <p:cNvPr id="1" name=""/>
        <p:cNvGrpSpPr/>
        <p:nvPr/>
      </p:nvGrpSpPr>
      <p:grpSpPr>
        <a:xfrm>
          <a:off x="0" y="0"/>
          <a:ext cx="0" cy="0"/>
          <a:chOff x="0" y="0"/>
          <a:chExt cx="0" cy="0"/>
        </a:xfrm>
      </p:grpSpPr>
      <p:sp>
        <p:nvSpPr>
          <p:cNvPr id="2" name="Rectangle 1"/>
          <p:cNvSpPr/>
          <p:nvPr/>
        </p:nvSpPr>
        <p:spPr>
          <a:xfrm>
            <a:off x="320759" y="3000534"/>
            <a:ext cx="11411893" cy="3857466"/>
          </a:xfrm>
          <a:prstGeom prst="rect">
            <a:avLst/>
          </a:prstGeom>
        </p:spPr>
        <p:txBody>
          <a:bodyPr wrap="square">
            <a:spAutoFit/>
          </a:bodyPr>
          <a:lstStyle/>
          <a:p>
            <a:pPr algn="just" rtl="1">
              <a:lnSpc>
                <a:spcPct val="150000"/>
              </a:lnSpc>
              <a:spcAft>
                <a:spcPts val="1000"/>
              </a:spcAft>
            </a:pPr>
            <a:r>
              <a:rPr lang="fa-IR" sz="2400" dirty="0" err="1" smtClean="0">
                <a:latin typeface="Calibri" panose="020F0502020204030204" pitchFamily="34" charset="0"/>
                <a:ea typeface="Calibri" panose="020F0502020204030204" pitchFamily="34" charset="0"/>
                <a:cs typeface="2  Titr" panose="00000700000000000000" pitchFamily="2" charset="-78"/>
              </a:rPr>
              <a:t>کاهنمان</a:t>
            </a:r>
            <a:r>
              <a:rPr lang="fa-IR" sz="2400" dirty="0" smtClean="0">
                <a:latin typeface="Calibri" panose="020F0502020204030204" pitchFamily="34" charset="0"/>
                <a:ea typeface="Calibri" panose="020F0502020204030204" pitchFamily="34" charset="0"/>
                <a:cs typeface="2  Titr" panose="00000700000000000000" pitchFamily="2" charset="-78"/>
              </a:rPr>
              <a:t> </a:t>
            </a:r>
            <a:r>
              <a:rPr lang="fa-IR" sz="2400" dirty="0">
                <a:latin typeface="Calibri" panose="020F0502020204030204" pitchFamily="34" charset="0"/>
                <a:ea typeface="Calibri" panose="020F0502020204030204" pitchFamily="34" charset="0"/>
                <a:cs typeface="2  Titr" panose="00000700000000000000" pitchFamily="2" charset="-78"/>
              </a:rPr>
              <a:t>ادعا می کند که این </a:t>
            </a:r>
            <a:r>
              <a:rPr lang="fa-IR" sz="2400" dirty="0" smtClean="0">
                <a:latin typeface="Calibri" panose="020F0502020204030204" pitchFamily="34" charset="0"/>
                <a:ea typeface="Calibri" panose="020F0502020204030204" pitchFamily="34" charset="0"/>
                <a:cs typeface="2  Titr" panose="00000700000000000000" pitchFamily="2" charset="-78"/>
              </a:rPr>
              <a:t>نوع" </a:t>
            </a:r>
            <a:r>
              <a:rPr lang="fa-IR" sz="2400" dirty="0">
                <a:latin typeface="Calibri" panose="020F0502020204030204" pitchFamily="34" charset="0"/>
                <a:ea typeface="Calibri" panose="020F0502020204030204" pitchFamily="34" charset="0"/>
                <a:cs typeface="2  Titr" panose="00000700000000000000" pitchFamily="2" charset="-78"/>
              </a:rPr>
              <a:t>بررسی حقیقت" در برابر یک نمونه بزرگ از رویداد های گذشته منجر به جلوگیری از </a:t>
            </a:r>
            <a:r>
              <a:rPr lang="fa-IR" sz="2400" dirty="0" smtClean="0">
                <a:latin typeface="Calibri" panose="020F0502020204030204" pitchFamily="34" charset="0"/>
                <a:ea typeface="Calibri" panose="020F0502020204030204" pitchFamily="34" charset="0"/>
                <a:cs typeface="2  Titr" panose="00000700000000000000" pitchFamily="2" charset="-78"/>
              </a:rPr>
              <a:t>خوش بینی </a:t>
            </a:r>
            <a:r>
              <a:rPr lang="fa-IR" sz="2400" dirty="0">
                <a:latin typeface="Calibri" panose="020F0502020204030204" pitchFamily="34" charset="0"/>
                <a:ea typeface="Calibri" panose="020F0502020204030204" pitchFamily="34" charset="0"/>
                <a:cs typeface="2  Titr" panose="00000700000000000000" pitchFamily="2" charset="-78"/>
              </a:rPr>
              <a:t>ذاتی توسط طراحان شده و ارزیابی های واقع گرایانه تر و طرح های بهتری را موجب می گردد</a:t>
            </a:r>
            <a:r>
              <a:rPr lang="fa-IR" sz="2400" dirty="0" smtClean="0">
                <a:latin typeface="Calibri" panose="020F0502020204030204" pitchFamily="34" charset="0"/>
                <a:ea typeface="Calibri" panose="020F0502020204030204" pitchFamily="34" charset="0"/>
                <a:cs typeface="2  Titr" panose="00000700000000000000" pitchFamily="2" charset="-78"/>
              </a:rPr>
              <a:t>.</a:t>
            </a:r>
          </a:p>
          <a:p>
            <a:pPr algn="just" rtl="1">
              <a:lnSpc>
                <a:spcPct val="150000"/>
              </a:lnSpc>
              <a:spcAft>
                <a:spcPts val="1000"/>
              </a:spcAft>
            </a:pPr>
            <a:r>
              <a:rPr lang="en-US" sz="2800" b="1" dirty="0"/>
              <a:t>inherent </a:t>
            </a:r>
            <a:r>
              <a:rPr lang="fa-IR" sz="2800" b="1" dirty="0" smtClean="0"/>
              <a:t>=</a:t>
            </a:r>
            <a:r>
              <a:rPr lang="en-US" sz="2800" b="1" dirty="0" smtClean="0"/>
              <a:t>basic</a:t>
            </a:r>
            <a:r>
              <a:rPr lang="fa-IR" sz="2800" b="1" dirty="0" smtClean="0"/>
              <a:t>=ذاتی</a:t>
            </a:r>
          </a:p>
          <a:p>
            <a:pPr algn="just" rtl="1">
              <a:lnSpc>
                <a:spcPct val="150000"/>
              </a:lnSpc>
              <a:spcAft>
                <a:spcPts val="1000"/>
              </a:spcAft>
            </a:pPr>
            <a:r>
              <a:rPr lang="en-US" sz="2800" b="1" dirty="0" smtClean="0"/>
              <a:t>Assessments</a:t>
            </a:r>
            <a:r>
              <a:rPr lang="fa-IR" sz="2800" b="1" dirty="0" smtClean="0"/>
              <a:t>=</a:t>
            </a:r>
            <a:r>
              <a:rPr lang="en-US" sz="2800" b="1" dirty="0" smtClean="0"/>
              <a:t>evaluation</a:t>
            </a:r>
            <a:r>
              <a:rPr lang="fa-IR" sz="2800" b="1" dirty="0" smtClean="0"/>
              <a:t>=</a:t>
            </a:r>
            <a:r>
              <a:rPr lang="fa-IR" sz="2800" b="1" dirty="0"/>
              <a:t>ارزیابی</a:t>
            </a:r>
            <a:endParaRPr lang="en-US" sz="2800" dirty="0">
              <a:effectLst/>
              <a:latin typeface="Calibri" panose="020F0502020204030204" pitchFamily="34" charset="0"/>
              <a:ea typeface="Calibri" panose="020F0502020204030204" pitchFamily="34" charset="0"/>
              <a:cs typeface="2  Titr" panose="00000700000000000000" pitchFamily="2" charset="-78"/>
            </a:endParaRPr>
          </a:p>
        </p:txBody>
      </p:sp>
      <p:sp>
        <p:nvSpPr>
          <p:cNvPr id="3" name="Title 2"/>
          <p:cNvSpPr>
            <a:spLocks noGrp="1"/>
          </p:cNvSpPr>
          <p:nvPr>
            <p:ph type="title"/>
          </p:nvPr>
        </p:nvSpPr>
        <p:spPr>
          <a:xfrm>
            <a:off x="537634" y="234950"/>
            <a:ext cx="8596668" cy="1320800"/>
          </a:xfrm>
        </p:spPr>
        <p:txBody>
          <a:bodyPr>
            <a:normAutofit fontScale="90000"/>
          </a:bodyPr>
          <a:lstStyle/>
          <a:p>
            <a:pPr>
              <a:lnSpc>
                <a:spcPct val="150000"/>
              </a:lnSpc>
            </a:pPr>
            <a:r>
              <a:rPr lang="en-US" b="1" dirty="0" err="1">
                <a:solidFill>
                  <a:schemeClr val="tx1"/>
                </a:solidFill>
                <a:latin typeface="Times New Roman" panose="02020603050405020304" pitchFamily="18" charset="0"/>
                <a:cs typeface="Times New Roman" panose="02020603050405020304" pitchFamily="18" charset="0"/>
              </a:rPr>
              <a:t>Kahneman</a:t>
            </a:r>
            <a:r>
              <a:rPr lang="en-US" b="1" dirty="0">
                <a:solidFill>
                  <a:schemeClr val="tx1"/>
                </a:solidFill>
                <a:latin typeface="Times New Roman" panose="02020603050405020304" pitchFamily="18" charset="0"/>
                <a:cs typeface="Times New Roman" panose="02020603050405020304" pitchFamily="18" charset="0"/>
              </a:rPr>
              <a:t> argues that such a “reality check” against a large sample of prior events tends to constrain the inherent optimism of planners and produce more realistic assessments and plans</a:t>
            </a:r>
            <a:r>
              <a:rPr lang="fa-IR" b="1" dirty="0">
                <a:solidFill>
                  <a:schemeClr val="tx1"/>
                </a:solidFill>
                <a:latin typeface="Times New Roman" panose="02020603050405020304" pitchFamily="18" charset="0"/>
                <a:cs typeface="Times New Roman" panose="02020603050405020304" pitchFamily="18" charset="0"/>
              </a:rPr>
              <a:t>.</a:t>
            </a:r>
            <a:r>
              <a:rPr lang="en-US" dirty="0">
                <a:solidFill>
                  <a:schemeClr val="tx1"/>
                </a:solidFill>
                <a:latin typeface="Times New Roman" panose="02020603050405020304" pitchFamily="18" charset="0"/>
                <a:cs typeface="Times New Roman" panose="02020603050405020304" pitchFamily="18" charset="0"/>
              </a:rPr>
              <a:t/>
            </a:r>
            <a:br>
              <a:rPr lang="en-US" dirty="0">
                <a:solidFill>
                  <a:schemeClr val="tx1"/>
                </a:solidFill>
                <a:latin typeface="Times New Roman" panose="02020603050405020304" pitchFamily="18" charset="0"/>
                <a:cs typeface="Times New Roman" panose="02020603050405020304" pitchFamily="18" charset="0"/>
              </a:rPr>
            </a:br>
            <a:r>
              <a:rPr lang="fa-IR" b="1" dirty="0">
                <a:solidFill>
                  <a:schemeClr val="tx1"/>
                </a:solidFill>
                <a:latin typeface="Times New Roman" panose="02020603050405020304" pitchFamily="18" charset="0"/>
                <a:cs typeface="Times New Roman" panose="02020603050405020304" pitchFamily="18" charset="0"/>
              </a:rPr>
              <a:t> </a:t>
            </a:r>
            <a:r>
              <a:rPr lang="en-US" dirty="0">
                <a:solidFill>
                  <a:schemeClr val="tx1"/>
                </a:solidFill>
                <a:latin typeface="Times New Roman" panose="02020603050405020304" pitchFamily="18" charset="0"/>
                <a:cs typeface="Times New Roman" panose="02020603050405020304" pitchFamily="18" charset="0"/>
              </a:rPr>
              <a:t/>
            </a:r>
            <a:br>
              <a:rPr lang="en-US" dirty="0">
                <a:solidFill>
                  <a:schemeClr val="tx1"/>
                </a:solidFill>
                <a:latin typeface="Times New Roman" panose="02020603050405020304" pitchFamily="18" charset="0"/>
                <a:cs typeface="Times New Roman" panose="02020603050405020304" pitchFamily="18" charset="0"/>
              </a:rPr>
            </a:br>
            <a:endParaRPr lang="en-US" dirty="0">
              <a:solidFill>
                <a:schemeClr val="tx1"/>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702876294"/>
      </p:ext>
    </p:extLst>
  </p:cSld>
  <p:clrMapOvr>
    <a:masterClrMapping/>
  </p:clrMapOvr>
  <mc:AlternateContent xmlns:mc="http://schemas.openxmlformats.org/markup-compatibility/2006" xmlns:p14="http://schemas.microsoft.com/office/powerpoint/2010/main">
    <mc:Choice Requires="p14">
      <p:transition spd="slow" p14:dur="1600">
        <p14:conveyor dir="l"/>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6" presetClass="entr" presetSubtype="16"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circle(in)">
                                      <p:cBhvr>
                                        <p:cTn id="7" dur="20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Lst>
  </p:timing>
</p:sld>
</file>

<file path=ppt/slides/slide15.xml><?xml version="1.0" encoding="utf-8"?>
<p:sld xmlns:a="http://schemas.openxmlformats.org/drawingml/2006/main" xmlns:r="http://schemas.openxmlformats.org/officeDocument/2006/relationships" xmlns:p="http://schemas.openxmlformats.org/presentationml/2006/main">
  <p:cSld>
    <p:bg>
      <p:bgPr>
        <a:pattFill prst="dotDmnd">
          <a:fgClr>
            <a:schemeClr val="accent1"/>
          </a:fgClr>
          <a:bgClr>
            <a:schemeClr val="bg1"/>
          </a:bgClr>
        </a:pattFill>
        <a:effectLst/>
      </p:bgPr>
    </p:bg>
    <p:spTree>
      <p:nvGrpSpPr>
        <p:cNvPr id="1" name=""/>
        <p:cNvGrpSpPr/>
        <p:nvPr/>
      </p:nvGrpSpPr>
      <p:grpSpPr>
        <a:xfrm>
          <a:off x="0" y="0"/>
          <a:ext cx="0" cy="0"/>
          <a:chOff x="0" y="0"/>
          <a:chExt cx="0" cy="0"/>
        </a:xfrm>
      </p:grpSpPr>
      <p:sp>
        <p:nvSpPr>
          <p:cNvPr id="2" name="Rectangle 1"/>
          <p:cNvSpPr/>
          <p:nvPr/>
        </p:nvSpPr>
        <p:spPr>
          <a:xfrm>
            <a:off x="335893" y="2743040"/>
            <a:ext cx="11242213" cy="5001369"/>
          </a:xfrm>
          <a:prstGeom prst="rect">
            <a:avLst/>
          </a:prstGeom>
        </p:spPr>
        <p:txBody>
          <a:bodyPr wrap="square">
            <a:spAutoFit/>
          </a:bodyPr>
          <a:lstStyle/>
          <a:p>
            <a:pPr algn="just" rtl="1">
              <a:lnSpc>
                <a:spcPct val="150000"/>
              </a:lnSpc>
              <a:spcAft>
                <a:spcPts val="1000"/>
              </a:spcAft>
            </a:pPr>
            <a:r>
              <a:rPr lang="fa-IR" sz="2800" dirty="0">
                <a:latin typeface="Calibri" panose="020F0502020204030204" pitchFamily="34" charset="0"/>
                <a:ea typeface="Calibri" panose="020F0502020204030204" pitchFamily="34" charset="0"/>
                <a:cs typeface="2  Titr" panose="00000700000000000000" pitchFamily="2" charset="-78"/>
              </a:rPr>
              <a:t>رهبری راهبردی</a:t>
            </a:r>
            <a:endParaRPr lang="en-US" sz="2800" dirty="0" smtClean="0">
              <a:effectLst/>
              <a:latin typeface="Calibri" panose="020F0502020204030204" pitchFamily="34" charset="0"/>
              <a:ea typeface="Calibri" panose="020F0502020204030204" pitchFamily="34" charset="0"/>
              <a:cs typeface="2  Titr" panose="00000700000000000000" pitchFamily="2" charset="-78"/>
            </a:endParaRPr>
          </a:p>
          <a:p>
            <a:pPr algn="just" rtl="1">
              <a:lnSpc>
                <a:spcPct val="150000"/>
              </a:lnSpc>
              <a:spcAft>
                <a:spcPts val="1000"/>
              </a:spcAft>
            </a:pPr>
            <a:r>
              <a:rPr lang="fa-IR" sz="2800" dirty="0">
                <a:latin typeface="Calibri" panose="020F0502020204030204" pitchFamily="34" charset="0"/>
                <a:ea typeface="Calibri" panose="020F0502020204030204" pitchFamily="34" charset="0"/>
                <a:cs typeface="2  Titr" panose="00000700000000000000" pitchFamily="2" charset="-78"/>
              </a:rPr>
              <a:t>یکی از </a:t>
            </a:r>
            <a:r>
              <a:rPr lang="fa-IR" sz="2800" dirty="0" smtClean="0">
                <a:latin typeface="Calibri" panose="020F0502020204030204" pitchFamily="34" charset="0"/>
                <a:ea typeface="Calibri" panose="020F0502020204030204" pitchFamily="34" charset="0"/>
                <a:cs typeface="2  Titr" panose="00000700000000000000" pitchFamily="2" charset="-78"/>
              </a:rPr>
              <a:t>نقش های </a:t>
            </a:r>
            <a:r>
              <a:rPr lang="fa-IR" sz="2800" dirty="0">
                <a:latin typeface="Calibri" panose="020F0502020204030204" pitchFamily="34" charset="0"/>
                <a:ea typeface="Calibri" panose="020F0502020204030204" pitchFamily="34" charset="0"/>
                <a:cs typeface="2  Titr" panose="00000700000000000000" pitchFamily="2" charset="-78"/>
              </a:rPr>
              <a:t>راهبردی کلیدی برای مدیران عمومی و عملکردی استفاده از تمام </a:t>
            </a:r>
            <a:r>
              <a:rPr lang="fa-IR" sz="2800" dirty="0" smtClean="0">
                <a:latin typeface="Calibri" panose="020F0502020204030204" pitchFamily="34" charset="0"/>
                <a:ea typeface="Calibri" panose="020F0502020204030204" pitchFamily="34" charset="0"/>
                <a:cs typeface="2  Titr" panose="00000700000000000000" pitchFamily="2" charset="-78"/>
              </a:rPr>
              <a:t>آگاهی</a:t>
            </a:r>
            <a:r>
              <a:rPr lang="fa-IR" sz="2800" dirty="0">
                <a:latin typeface="Calibri" panose="020F0502020204030204" pitchFamily="34" charset="0"/>
                <a:ea typeface="Calibri" panose="020F0502020204030204" pitchFamily="34" charset="0"/>
                <a:cs typeface="2  Titr" panose="00000700000000000000" pitchFamily="2" charset="-78"/>
              </a:rPr>
              <a:t>، انرژی و شوق خود برای ارائه رهبری راهبردی برای زیر دستان و  توسعه یک سازمان با عملکرد عالی می باشد</a:t>
            </a:r>
            <a:r>
              <a:rPr lang="fa-IR" sz="2800" dirty="0" smtClean="0">
                <a:latin typeface="Calibri" panose="020F0502020204030204" pitchFamily="34" charset="0"/>
                <a:ea typeface="Calibri" panose="020F0502020204030204" pitchFamily="34" charset="0"/>
                <a:cs typeface="2  Titr" panose="00000700000000000000" pitchFamily="2" charset="-78"/>
              </a:rPr>
              <a:t>.</a:t>
            </a:r>
          </a:p>
          <a:p>
            <a:pPr algn="just" rtl="1">
              <a:lnSpc>
                <a:spcPct val="150000"/>
              </a:lnSpc>
              <a:spcAft>
                <a:spcPts val="1000"/>
              </a:spcAft>
            </a:pPr>
            <a:r>
              <a:rPr lang="en-US" sz="2800" b="1" dirty="0" smtClean="0"/>
              <a:t>Enthusiasm</a:t>
            </a:r>
            <a:r>
              <a:rPr lang="fa-IR" sz="2800" b="1" dirty="0" smtClean="0"/>
              <a:t>=</a:t>
            </a:r>
            <a:r>
              <a:rPr lang="en-US" sz="2800" b="1" dirty="0" smtClean="0"/>
              <a:t>excitement</a:t>
            </a:r>
            <a:r>
              <a:rPr lang="fa-IR" sz="2800" b="1" dirty="0" smtClean="0"/>
              <a:t>=اشتیاق</a:t>
            </a:r>
          </a:p>
          <a:p>
            <a:pPr algn="just" rtl="1">
              <a:lnSpc>
                <a:spcPct val="150000"/>
              </a:lnSpc>
              <a:spcAft>
                <a:spcPts val="1000"/>
              </a:spcAft>
            </a:pPr>
            <a:endParaRPr lang="en-US" sz="2800" dirty="0">
              <a:effectLst/>
              <a:latin typeface="Calibri" panose="020F0502020204030204" pitchFamily="34" charset="0"/>
              <a:ea typeface="Calibri" panose="020F0502020204030204" pitchFamily="34" charset="0"/>
              <a:cs typeface="2  Titr" panose="00000700000000000000" pitchFamily="2" charset="-78"/>
            </a:endParaRPr>
          </a:p>
        </p:txBody>
      </p:sp>
      <p:sp>
        <p:nvSpPr>
          <p:cNvPr id="4" name="Rectangle 3"/>
          <p:cNvSpPr/>
          <p:nvPr/>
        </p:nvSpPr>
        <p:spPr>
          <a:xfrm>
            <a:off x="411481" y="49248"/>
            <a:ext cx="9687242" cy="3421449"/>
          </a:xfrm>
          <a:prstGeom prst="rect">
            <a:avLst/>
          </a:prstGeom>
        </p:spPr>
        <p:txBody>
          <a:bodyPr wrap="square">
            <a:spAutoFit/>
          </a:bodyPr>
          <a:lstStyle/>
          <a:p>
            <a:pPr>
              <a:lnSpc>
                <a:spcPct val="150000"/>
              </a:lnSpc>
              <a:spcAft>
                <a:spcPts val="1000"/>
              </a:spcAft>
            </a:pPr>
            <a:r>
              <a:rPr lang="en-US" sz="3200" b="1" dirty="0">
                <a:latin typeface="Times New Roman" panose="02020603050405020304" pitchFamily="18" charset="0"/>
                <a:ea typeface="Times New Roman" panose="02020603050405020304" pitchFamily="18" charset="0"/>
                <a:cs typeface="Arial" panose="020B0604020202020204" pitchFamily="34" charset="0"/>
              </a:rPr>
              <a:t>Strategic Leadership</a:t>
            </a:r>
            <a:endParaRPr lang="en-US" sz="3200" dirty="0">
              <a:latin typeface="Calibri" panose="020F0502020204030204" pitchFamily="34" charset="0"/>
              <a:ea typeface="Times New Roman" panose="02020603050405020304" pitchFamily="18" charset="0"/>
              <a:cs typeface="Arial" panose="020B0604020202020204" pitchFamily="34" charset="0"/>
            </a:endParaRPr>
          </a:p>
          <a:p>
            <a:pPr>
              <a:spcAft>
                <a:spcPts val="1000"/>
              </a:spcAft>
            </a:pPr>
            <a:r>
              <a:rPr lang="en-US" sz="3200" b="1" dirty="0">
                <a:latin typeface="Times New Roman" panose="02020603050405020304" pitchFamily="18" charset="0"/>
                <a:ea typeface="Times New Roman" panose="02020603050405020304" pitchFamily="18" charset="0"/>
                <a:cs typeface="Arial" panose="020B0604020202020204" pitchFamily="34" charset="0"/>
              </a:rPr>
              <a:t>One of the key strategic roles of both general and functional managers is to use all their knowledge, energy, and enthusiasm to provide strategic leadership for their subordinates and develop a high-performing organization. </a:t>
            </a:r>
            <a:endParaRPr lang="en-US" sz="3200" dirty="0">
              <a:effectLst/>
              <a:latin typeface="Calibri" panose="020F0502020204030204" pitchFamily="34" charset="0"/>
              <a:ea typeface="Times New Roman" panose="02020603050405020304" pitchFamily="18" charset="0"/>
              <a:cs typeface="Arial" panose="020B0604020202020204" pitchFamily="34" charset="0"/>
            </a:endParaRPr>
          </a:p>
        </p:txBody>
      </p:sp>
    </p:spTree>
    <p:extLst>
      <p:ext uri="{BB962C8B-B14F-4D97-AF65-F5344CB8AC3E}">
        <p14:creationId xmlns:p14="http://schemas.microsoft.com/office/powerpoint/2010/main" val="4122541222"/>
      </p:ext>
    </p:extLst>
  </p:cSld>
  <p:clrMapOvr>
    <a:masterClrMapping/>
  </p:clrMapOvr>
  <mc:AlternateContent xmlns:mc="http://schemas.openxmlformats.org/markup-compatibility/2006" xmlns:p14="http://schemas.microsoft.com/office/powerpoint/2010/main">
    <mc:Choice Requires="p14">
      <p:transition spd="slow" p14:dur="1600">
        <p14:conveyor dir="l"/>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barn(inVertical)">
                                      <p:cBhvr>
                                        <p:cTn id="7" dur="5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Lst>
  </p:timing>
</p:sld>
</file>

<file path=ppt/slides/slide16.xml><?xml version="1.0" encoding="utf-8"?>
<p:sld xmlns:a="http://schemas.openxmlformats.org/drawingml/2006/main" xmlns:r="http://schemas.openxmlformats.org/officeDocument/2006/relationships" xmlns:p="http://schemas.openxmlformats.org/presentationml/2006/main">
  <p:cSld>
    <p:bg>
      <p:bgPr>
        <a:pattFill prst="pct10">
          <a:fgClr>
            <a:schemeClr val="accent1"/>
          </a:fgClr>
          <a:bgClr>
            <a:schemeClr val="bg1"/>
          </a:bgClr>
        </a:pattFill>
        <a:effectLst/>
      </p:bgPr>
    </p:bg>
    <p:spTree>
      <p:nvGrpSpPr>
        <p:cNvPr id="1" name=""/>
        <p:cNvGrpSpPr/>
        <p:nvPr/>
      </p:nvGrpSpPr>
      <p:grpSpPr>
        <a:xfrm>
          <a:off x="0" y="0"/>
          <a:ext cx="0" cy="0"/>
          <a:chOff x="0" y="0"/>
          <a:chExt cx="0" cy="0"/>
        </a:xfrm>
      </p:grpSpPr>
      <p:sp>
        <p:nvSpPr>
          <p:cNvPr id="2" name="Rectangle 1"/>
          <p:cNvSpPr/>
          <p:nvPr/>
        </p:nvSpPr>
        <p:spPr>
          <a:xfrm>
            <a:off x="465772" y="2415758"/>
            <a:ext cx="11022183" cy="4442242"/>
          </a:xfrm>
          <a:prstGeom prst="rect">
            <a:avLst/>
          </a:prstGeom>
        </p:spPr>
        <p:txBody>
          <a:bodyPr wrap="square">
            <a:spAutoFit/>
          </a:bodyPr>
          <a:lstStyle/>
          <a:p>
            <a:pPr algn="just" rtl="1">
              <a:spcAft>
                <a:spcPts val="1000"/>
              </a:spcAft>
            </a:pPr>
            <a:r>
              <a:rPr lang="fa-IR" sz="2000" dirty="0">
                <a:latin typeface="Calibri" panose="020F0502020204030204" pitchFamily="34" charset="0"/>
                <a:ea typeface="Calibri" panose="020F0502020204030204" pitchFamily="34" charset="0"/>
                <a:cs typeface="2  Titr" panose="00000700000000000000" pitchFamily="2" charset="-78"/>
              </a:rPr>
              <a:t>مولفان متعددی </a:t>
            </a:r>
            <a:r>
              <a:rPr lang="fa-IR" sz="2000" dirty="0" smtClean="0">
                <a:latin typeface="Calibri" panose="020F0502020204030204" pitchFamily="34" charset="0"/>
                <a:ea typeface="Calibri" panose="020F0502020204030204" pitchFamily="34" charset="0"/>
                <a:cs typeface="2  Titr" panose="00000700000000000000" pitchFamily="2" charset="-78"/>
              </a:rPr>
              <a:t>ویژگی </a:t>
            </a:r>
            <a:r>
              <a:rPr lang="fa-IR" sz="2000" dirty="0">
                <a:latin typeface="Calibri" panose="020F0502020204030204" pitchFamily="34" charset="0"/>
                <a:ea typeface="Calibri" panose="020F0502020204030204" pitchFamily="34" charset="0"/>
                <a:cs typeface="2  Titr" panose="00000700000000000000" pitchFamily="2" charset="-78"/>
              </a:rPr>
              <a:t>های کلیدی بی شماری را از رهبران راهبردی موفق بر شمرده اند که منجر به </a:t>
            </a:r>
            <a:r>
              <a:rPr lang="fa-IR" sz="2000" dirty="0" smtClean="0">
                <a:latin typeface="Calibri" panose="020F0502020204030204" pitchFamily="34" charset="0"/>
                <a:ea typeface="Calibri" panose="020F0502020204030204" pitchFamily="34" charset="0"/>
                <a:cs typeface="2  Titr" panose="00000700000000000000" pitchFamily="2" charset="-78"/>
              </a:rPr>
              <a:t>ارتقاء </a:t>
            </a:r>
            <a:r>
              <a:rPr lang="fa-IR" sz="2000" dirty="0">
                <a:latin typeface="Calibri" panose="020F0502020204030204" pitchFamily="34" charset="0"/>
                <a:ea typeface="Calibri" panose="020F0502020204030204" pitchFamily="34" charset="0"/>
                <a:cs typeface="2  Titr" panose="00000700000000000000" pitchFamily="2" charset="-78"/>
              </a:rPr>
              <a:t>عملکرد می گردد : </a:t>
            </a:r>
            <a:endParaRPr lang="fa-IR" sz="2000" dirty="0" smtClean="0">
              <a:latin typeface="Calibri" panose="020F0502020204030204" pitchFamily="34" charset="0"/>
              <a:ea typeface="Calibri" panose="020F0502020204030204" pitchFamily="34" charset="0"/>
              <a:cs typeface="2  Titr" panose="00000700000000000000" pitchFamily="2" charset="-78"/>
            </a:endParaRPr>
          </a:p>
          <a:p>
            <a:pPr algn="just" rtl="1">
              <a:spcAft>
                <a:spcPts val="1000"/>
              </a:spcAft>
            </a:pPr>
            <a:r>
              <a:rPr lang="fa-IR" sz="2000" dirty="0" smtClean="0">
                <a:latin typeface="Calibri" panose="020F0502020204030204" pitchFamily="34" charset="0"/>
                <a:ea typeface="Calibri" panose="020F0502020204030204" pitchFamily="34" charset="0"/>
                <a:cs typeface="2  Titr" panose="00000700000000000000" pitchFamily="2" charset="-78"/>
              </a:rPr>
              <a:t>(1)بصیرت</a:t>
            </a:r>
            <a:r>
              <a:rPr lang="fa-IR" sz="2000" dirty="0">
                <a:latin typeface="Calibri" panose="020F0502020204030204" pitchFamily="34" charset="0"/>
                <a:ea typeface="Calibri" panose="020F0502020204030204" pitchFamily="34" charset="0"/>
                <a:cs typeface="2  Titr" panose="00000700000000000000" pitchFamily="2" charset="-78"/>
              </a:rPr>
              <a:t>، فصاحت و سازگاری </a:t>
            </a:r>
            <a:endParaRPr lang="fa-IR" sz="2000" dirty="0" smtClean="0">
              <a:latin typeface="Calibri" panose="020F0502020204030204" pitchFamily="34" charset="0"/>
              <a:ea typeface="Calibri" panose="020F0502020204030204" pitchFamily="34" charset="0"/>
              <a:cs typeface="2  Titr" panose="00000700000000000000" pitchFamily="2" charset="-78"/>
            </a:endParaRPr>
          </a:p>
          <a:p>
            <a:pPr algn="just" rtl="1">
              <a:spcAft>
                <a:spcPts val="1000"/>
              </a:spcAft>
            </a:pPr>
            <a:r>
              <a:rPr lang="fa-IR" sz="2000" dirty="0" smtClean="0">
                <a:latin typeface="Calibri" panose="020F0502020204030204" pitchFamily="34" charset="0"/>
                <a:ea typeface="Calibri" panose="020F0502020204030204" pitchFamily="34" charset="0"/>
                <a:cs typeface="2  Titr" panose="00000700000000000000" pitchFamily="2" charset="-78"/>
              </a:rPr>
              <a:t>(</a:t>
            </a:r>
            <a:r>
              <a:rPr lang="fa-IR" sz="2000" dirty="0">
                <a:latin typeface="Calibri" panose="020F0502020204030204" pitchFamily="34" charset="0"/>
                <a:ea typeface="Calibri" panose="020F0502020204030204" pitchFamily="34" charset="0"/>
                <a:cs typeface="2  Titr" panose="00000700000000000000" pitchFamily="2" charset="-78"/>
              </a:rPr>
              <a:t>2) تعهد </a:t>
            </a:r>
            <a:endParaRPr lang="fa-IR" sz="2000" dirty="0" smtClean="0">
              <a:latin typeface="Calibri" panose="020F0502020204030204" pitchFamily="34" charset="0"/>
              <a:ea typeface="Calibri" panose="020F0502020204030204" pitchFamily="34" charset="0"/>
              <a:cs typeface="2  Titr" panose="00000700000000000000" pitchFamily="2" charset="-78"/>
            </a:endParaRPr>
          </a:p>
          <a:p>
            <a:pPr algn="just" rtl="1">
              <a:spcAft>
                <a:spcPts val="1000"/>
              </a:spcAft>
            </a:pPr>
            <a:r>
              <a:rPr lang="fa-IR" sz="2000" dirty="0" smtClean="0">
                <a:latin typeface="Calibri" panose="020F0502020204030204" pitchFamily="34" charset="0"/>
                <a:ea typeface="Calibri" panose="020F0502020204030204" pitchFamily="34" charset="0"/>
                <a:cs typeface="2  Titr" panose="00000700000000000000" pitchFamily="2" charset="-78"/>
              </a:rPr>
              <a:t>(</a:t>
            </a:r>
            <a:r>
              <a:rPr lang="fa-IR" sz="2000" dirty="0">
                <a:latin typeface="Calibri" panose="020F0502020204030204" pitchFamily="34" charset="0"/>
                <a:ea typeface="Calibri" panose="020F0502020204030204" pitchFamily="34" charset="0"/>
                <a:cs typeface="2  Titr" panose="00000700000000000000" pitchFamily="2" charset="-78"/>
              </a:rPr>
              <a:t>3) مطلع بودن </a:t>
            </a:r>
            <a:endParaRPr lang="fa-IR" sz="2000" dirty="0" smtClean="0">
              <a:latin typeface="Calibri" panose="020F0502020204030204" pitchFamily="34" charset="0"/>
              <a:ea typeface="Calibri" panose="020F0502020204030204" pitchFamily="34" charset="0"/>
              <a:cs typeface="2  Titr" panose="00000700000000000000" pitchFamily="2" charset="-78"/>
            </a:endParaRPr>
          </a:p>
          <a:p>
            <a:pPr algn="just" rtl="1">
              <a:spcAft>
                <a:spcPts val="1000"/>
              </a:spcAft>
            </a:pPr>
            <a:r>
              <a:rPr lang="fa-IR" sz="2000" dirty="0" smtClean="0">
                <a:latin typeface="Calibri" panose="020F0502020204030204" pitchFamily="34" charset="0"/>
                <a:ea typeface="Calibri" panose="020F0502020204030204" pitchFamily="34" charset="0"/>
                <a:cs typeface="2  Titr" panose="00000700000000000000" pitchFamily="2" charset="-78"/>
              </a:rPr>
              <a:t> </a:t>
            </a:r>
            <a:r>
              <a:rPr lang="fa-IR" sz="2000" dirty="0">
                <a:latin typeface="Calibri" panose="020F0502020204030204" pitchFamily="34" charset="0"/>
                <a:ea typeface="Calibri" panose="020F0502020204030204" pitchFamily="34" charset="0"/>
                <a:cs typeface="2  Titr" panose="00000700000000000000" pitchFamily="2" charset="-78"/>
              </a:rPr>
              <a:t>(4) تمایل به محول کردن امور و توانمند سازی افراد </a:t>
            </a:r>
            <a:endParaRPr lang="fa-IR" sz="2000" dirty="0" smtClean="0">
              <a:latin typeface="Calibri" panose="020F0502020204030204" pitchFamily="34" charset="0"/>
              <a:ea typeface="Calibri" panose="020F0502020204030204" pitchFamily="34" charset="0"/>
              <a:cs typeface="2  Titr" panose="00000700000000000000" pitchFamily="2" charset="-78"/>
            </a:endParaRPr>
          </a:p>
          <a:p>
            <a:pPr algn="just" rtl="1">
              <a:spcAft>
                <a:spcPts val="1000"/>
              </a:spcAft>
            </a:pPr>
            <a:r>
              <a:rPr lang="fa-IR" sz="2000" dirty="0" smtClean="0">
                <a:latin typeface="Calibri" panose="020F0502020204030204" pitchFamily="34" charset="0"/>
                <a:ea typeface="Calibri" panose="020F0502020204030204" pitchFamily="34" charset="0"/>
                <a:cs typeface="2  Titr" panose="00000700000000000000" pitchFamily="2" charset="-78"/>
              </a:rPr>
              <a:t> </a:t>
            </a:r>
            <a:r>
              <a:rPr lang="fa-IR" sz="2000" dirty="0">
                <a:latin typeface="Calibri" panose="020F0502020204030204" pitchFamily="34" charset="0"/>
                <a:ea typeface="Calibri" panose="020F0502020204030204" pitchFamily="34" charset="0"/>
                <a:cs typeface="2  Titr" panose="00000700000000000000" pitchFamily="2" charset="-78"/>
              </a:rPr>
              <a:t>(5) استفاده زیرکانه از قدرت </a:t>
            </a:r>
            <a:endParaRPr lang="fa-IR" sz="2000" dirty="0" smtClean="0">
              <a:latin typeface="Calibri" panose="020F0502020204030204" pitchFamily="34" charset="0"/>
              <a:ea typeface="Calibri" panose="020F0502020204030204" pitchFamily="34" charset="0"/>
              <a:cs typeface="2  Titr" panose="00000700000000000000" pitchFamily="2" charset="-78"/>
            </a:endParaRPr>
          </a:p>
          <a:p>
            <a:pPr algn="just" rtl="1">
              <a:spcAft>
                <a:spcPts val="1000"/>
              </a:spcAft>
            </a:pPr>
            <a:r>
              <a:rPr lang="fa-IR" sz="2000" dirty="0" smtClean="0">
                <a:latin typeface="Calibri" panose="020F0502020204030204" pitchFamily="34" charset="0"/>
                <a:ea typeface="Calibri" panose="020F0502020204030204" pitchFamily="34" charset="0"/>
                <a:cs typeface="2  Titr" panose="00000700000000000000" pitchFamily="2" charset="-78"/>
              </a:rPr>
              <a:t> </a:t>
            </a:r>
            <a:r>
              <a:rPr lang="fa-IR" sz="2000" dirty="0">
                <a:latin typeface="Calibri" panose="020F0502020204030204" pitchFamily="34" charset="0"/>
                <a:ea typeface="Calibri" panose="020F0502020204030204" pitchFamily="34" charset="0"/>
                <a:cs typeface="2  Titr" panose="00000700000000000000" pitchFamily="2" charset="-78"/>
              </a:rPr>
              <a:t>(6) هوش </a:t>
            </a:r>
            <a:r>
              <a:rPr lang="fa-IR" sz="2000" dirty="0" smtClean="0">
                <a:latin typeface="Calibri" panose="020F0502020204030204" pitchFamily="34" charset="0"/>
                <a:ea typeface="Calibri" panose="020F0502020204030204" pitchFamily="34" charset="0"/>
                <a:cs typeface="2  Titr" panose="00000700000000000000" pitchFamily="2" charset="-78"/>
              </a:rPr>
              <a:t>هیجانی</a:t>
            </a:r>
          </a:p>
          <a:p>
            <a:pPr algn="just" rtl="1">
              <a:spcAft>
                <a:spcPts val="1000"/>
              </a:spcAft>
            </a:pPr>
            <a:r>
              <a:rPr lang="en-US" sz="2800" b="1" dirty="0" smtClean="0"/>
              <a:t>identified</a:t>
            </a:r>
            <a:r>
              <a:rPr lang="fa-IR" sz="2800" b="1" dirty="0" smtClean="0"/>
              <a:t>=</a:t>
            </a:r>
            <a:r>
              <a:rPr lang="en-US" sz="2800" b="1" dirty="0" smtClean="0"/>
              <a:t>label</a:t>
            </a:r>
            <a:r>
              <a:rPr lang="fa-IR" sz="2800" b="1" dirty="0" smtClean="0"/>
              <a:t>=</a:t>
            </a:r>
            <a:r>
              <a:rPr lang="fa-IR" sz="2800" b="1" dirty="0"/>
              <a:t>شناخته شده </a:t>
            </a:r>
            <a:endParaRPr lang="fa-IR" sz="2800" b="1" dirty="0" smtClean="0"/>
          </a:p>
          <a:p>
            <a:pPr algn="just" rtl="1">
              <a:spcAft>
                <a:spcPts val="1000"/>
              </a:spcAft>
            </a:pPr>
            <a:r>
              <a:rPr lang="en-US" sz="2800" b="1" dirty="0" smtClean="0"/>
              <a:t>Intelligence</a:t>
            </a:r>
            <a:r>
              <a:rPr lang="fa-IR" sz="2800" b="1" dirty="0" smtClean="0"/>
              <a:t>=</a:t>
            </a:r>
            <a:r>
              <a:rPr lang="en-US" sz="2800" b="1" dirty="0"/>
              <a:t>Understand </a:t>
            </a:r>
            <a:r>
              <a:rPr lang="fa-IR" sz="2800" b="1" dirty="0" smtClean="0"/>
              <a:t>=</a:t>
            </a:r>
            <a:r>
              <a:rPr lang="fa-IR" sz="2800" b="1" dirty="0"/>
              <a:t>هوش</a:t>
            </a:r>
            <a:endParaRPr lang="en-US" sz="2800" dirty="0">
              <a:effectLst/>
              <a:latin typeface="Calibri" panose="020F0502020204030204" pitchFamily="34" charset="0"/>
              <a:ea typeface="Calibri" panose="020F0502020204030204" pitchFamily="34" charset="0"/>
              <a:cs typeface="2  Titr" panose="00000700000000000000" pitchFamily="2" charset="-78"/>
            </a:endParaRPr>
          </a:p>
        </p:txBody>
      </p:sp>
      <p:sp>
        <p:nvSpPr>
          <p:cNvPr id="3" name="Rectangle 2"/>
          <p:cNvSpPr/>
          <p:nvPr/>
        </p:nvSpPr>
        <p:spPr>
          <a:xfrm>
            <a:off x="240030" y="160018"/>
            <a:ext cx="9555480" cy="2246769"/>
          </a:xfrm>
          <a:prstGeom prst="rect">
            <a:avLst/>
          </a:prstGeom>
        </p:spPr>
        <p:txBody>
          <a:bodyPr wrap="square">
            <a:spAutoFit/>
          </a:bodyPr>
          <a:lstStyle/>
          <a:p>
            <a:pPr>
              <a:spcAft>
                <a:spcPts val="1000"/>
              </a:spcAft>
            </a:pPr>
            <a:r>
              <a:rPr lang="fa-IR" b="1" dirty="0">
                <a:latin typeface="Calibri" panose="020F0502020204030204" pitchFamily="34" charset="0"/>
                <a:ea typeface="Times New Roman" panose="02020603050405020304" pitchFamily="18" charset="0"/>
                <a:cs typeface="Times New Roman" panose="02020603050405020304" pitchFamily="18" charset="0"/>
              </a:rPr>
              <a:t> </a:t>
            </a:r>
            <a:r>
              <a:rPr lang="en-US" sz="2800" b="1" dirty="0" smtClean="0">
                <a:latin typeface="Times New Roman" panose="02020603050405020304" pitchFamily="18" charset="0"/>
                <a:ea typeface="Times New Roman" panose="02020603050405020304" pitchFamily="18" charset="0"/>
                <a:cs typeface="Arial" panose="020B0604020202020204" pitchFamily="34" charset="0"/>
              </a:rPr>
              <a:t>Several </a:t>
            </a:r>
            <a:r>
              <a:rPr lang="en-US" sz="2800" b="1" dirty="0">
                <a:latin typeface="Times New Roman" panose="02020603050405020304" pitchFamily="18" charset="0"/>
                <a:ea typeface="Times New Roman" panose="02020603050405020304" pitchFamily="18" charset="0"/>
                <a:cs typeface="Arial" panose="020B0604020202020204" pitchFamily="34" charset="0"/>
              </a:rPr>
              <a:t>authors have identified a few key characteristics of good strategic leaders that do lead to high performance: (1) vision, eloquence, and consistency, (2) commitment, (3) being well informed, (3) willingness to delegate and empower, (5) astute use of power, and (6) emotional intelligence.</a:t>
            </a:r>
            <a:endParaRPr lang="en-US" sz="2800" dirty="0">
              <a:effectLst/>
              <a:latin typeface="Calibri" panose="020F0502020204030204" pitchFamily="34" charset="0"/>
              <a:ea typeface="Times New Roman" panose="02020603050405020304" pitchFamily="18" charset="0"/>
              <a:cs typeface="Arial" panose="020B0604020202020204" pitchFamily="34" charset="0"/>
            </a:endParaRPr>
          </a:p>
        </p:txBody>
      </p:sp>
    </p:spTree>
    <p:extLst>
      <p:ext uri="{BB962C8B-B14F-4D97-AF65-F5344CB8AC3E}">
        <p14:creationId xmlns:p14="http://schemas.microsoft.com/office/powerpoint/2010/main" val="1211400448"/>
      </p:ext>
    </p:extLst>
  </p:cSld>
  <p:clrMapOvr>
    <a:masterClrMapping/>
  </p:clrMapOvr>
  <mc:AlternateContent xmlns:mc="http://schemas.openxmlformats.org/markup-compatibility/2006" xmlns:p14="http://schemas.microsoft.com/office/powerpoint/2010/main">
    <mc:Choice Requires="p14">
      <p:transition spd="slow" p14:dur="1600">
        <p14:conveyor dir="l"/>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fade">
                                      <p:cBhvr>
                                        <p:cTn id="7" dur="5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Lst>
  </p:timing>
</p:sld>
</file>

<file path=ppt/slides/slide17.xml><?xml version="1.0" encoding="utf-8"?>
<p:sld xmlns:a="http://schemas.openxmlformats.org/drawingml/2006/main" xmlns:r="http://schemas.openxmlformats.org/officeDocument/2006/relationships" xmlns:p="http://schemas.openxmlformats.org/presentationml/2006/main">
  <p:cSld>
    <p:bg>
      <p:bgPr>
        <a:pattFill prst="smConfetti">
          <a:fgClr>
            <a:schemeClr val="accent1"/>
          </a:fgClr>
          <a:bgClr>
            <a:schemeClr val="bg1"/>
          </a:bgClr>
        </a:pattFill>
        <a:effectLst/>
      </p:bgPr>
    </p:bg>
    <p:spTree>
      <p:nvGrpSpPr>
        <p:cNvPr id="1" name=""/>
        <p:cNvGrpSpPr/>
        <p:nvPr/>
      </p:nvGrpSpPr>
      <p:grpSpPr>
        <a:xfrm>
          <a:off x="0" y="0"/>
          <a:ext cx="0" cy="0"/>
          <a:chOff x="0" y="0"/>
          <a:chExt cx="0" cy="0"/>
        </a:xfrm>
      </p:grpSpPr>
      <p:sp>
        <p:nvSpPr>
          <p:cNvPr id="2" name="Rectangle 1"/>
          <p:cNvSpPr/>
          <p:nvPr/>
        </p:nvSpPr>
        <p:spPr>
          <a:xfrm>
            <a:off x="-1" y="3298051"/>
            <a:ext cx="11423561" cy="3621504"/>
          </a:xfrm>
          <a:prstGeom prst="rect">
            <a:avLst/>
          </a:prstGeom>
        </p:spPr>
        <p:txBody>
          <a:bodyPr wrap="square">
            <a:spAutoFit/>
          </a:bodyPr>
          <a:lstStyle/>
          <a:p>
            <a:pPr algn="just" rtl="1">
              <a:spcAft>
                <a:spcPts val="1000"/>
              </a:spcAft>
            </a:pPr>
            <a:r>
              <a:rPr lang="fa-IR" sz="2000" dirty="0">
                <a:latin typeface="Calibri" panose="020F0502020204030204" pitchFamily="34" charset="0"/>
                <a:ea typeface="Calibri" panose="020F0502020204030204" pitchFamily="34" charset="0"/>
                <a:cs typeface="2  Farnaz" panose="00000400000000000000" pitchFamily="2" charset="-78"/>
              </a:rPr>
              <a:t>بصیرت ، فصاحت و سازگاری</a:t>
            </a:r>
            <a:endParaRPr lang="en-US" sz="2000" dirty="0" smtClean="0">
              <a:effectLst/>
              <a:latin typeface="Calibri" panose="020F0502020204030204" pitchFamily="34" charset="0"/>
              <a:ea typeface="Calibri" panose="020F0502020204030204" pitchFamily="34" charset="0"/>
              <a:cs typeface="2  Farnaz" panose="00000400000000000000" pitchFamily="2" charset="-78"/>
            </a:endParaRPr>
          </a:p>
          <a:p>
            <a:pPr algn="just" rtl="1">
              <a:spcAft>
                <a:spcPts val="1000"/>
              </a:spcAft>
            </a:pPr>
            <a:r>
              <a:rPr lang="fa-IR" sz="2000" dirty="0">
                <a:latin typeface="Calibri" panose="020F0502020204030204" pitchFamily="34" charset="0"/>
                <a:ea typeface="Calibri" panose="020F0502020204030204" pitchFamily="34" charset="0"/>
                <a:cs typeface="2  Titr" panose="00000700000000000000" pitchFamily="2" charset="-78"/>
              </a:rPr>
              <a:t>یکی از وظایف کلیدی رهبری ایجاد جهت گیری در سازمان است</a:t>
            </a:r>
            <a:r>
              <a:rPr lang="fa-IR" sz="2000" dirty="0" smtClean="0">
                <a:latin typeface="Calibri" panose="020F0502020204030204" pitchFamily="34" charset="0"/>
                <a:ea typeface="Calibri" panose="020F0502020204030204" pitchFamily="34" charset="0"/>
                <a:cs typeface="2  Titr" panose="00000700000000000000" pitchFamily="2" charset="-78"/>
              </a:rPr>
              <a:t>.</a:t>
            </a:r>
          </a:p>
          <a:p>
            <a:pPr algn="just" rtl="1">
              <a:spcAft>
                <a:spcPts val="1000"/>
              </a:spcAft>
            </a:pPr>
            <a:r>
              <a:rPr lang="fa-IR" sz="2000" dirty="0" smtClean="0">
                <a:latin typeface="Calibri" panose="020F0502020204030204" pitchFamily="34" charset="0"/>
                <a:ea typeface="Calibri" panose="020F0502020204030204" pitchFamily="34" charset="0"/>
                <a:cs typeface="2  Titr" panose="00000700000000000000" pitchFamily="2" charset="-78"/>
              </a:rPr>
              <a:t>به </a:t>
            </a:r>
            <a:r>
              <a:rPr lang="fa-IR" sz="2000" dirty="0">
                <a:latin typeface="Calibri" panose="020F0502020204030204" pitchFamily="34" charset="0"/>
                <a:ea typeface="Calibri" panose="020F0502020204030204" pitchFamily="34" charset="0"/>
                <a:cs typeface="2  Titr" panose="00000700000000000000" pitchFamily="2" charset="-78"/>
              </a:rPr>
              <a:t>نظر می رسد که رهبران قوی دارای دیدگاه های صریح و جبارانه ای از مسیر حرکت سازمانی بوده ، به قدر کافی برای برقراری ارتباط بین دیدگاه های خود و دیگران فصاحت داشته و می توانند به افراد انگیزه داده و به طور مداوم دیدگاه های خود را تصریح نمایند تا این دیدگاه ها به بخشی از فرهنگ سازمانی مبدل گردند</a:t>
            </a:r>
            <a:r>
              <a:rPr lang="fa-IR" sz="2000" dirty="0" smtClean="0">
                <a:latin typeface="Calibri" panose="020F0502020204030204" pitchFamily="34" charset="0"/>
                <a:ea typeface="Calibri" panose="020F0502020204030204" pitchFamily="34" charset="0"/>
                <a:cs typeface="2  Titr" panose="00000700000000000000" pitchFamily="2" charset="-78"/>
              </a:rPr>
              <a:t>.</a:t>
            </a:r>
          </a:p>
          <a:p>
            <a:pPr algn="just" rtl="1">
              <a:spcAft>
                <a:spcPts val="1000"/>
              </a:spcAft>
            </a:pPr>
            <a:r>
              <a:rPr lang="en-US" sz="2800" b="1" dirty="0" smtClean="0"/>
              <a:t>Direction</a:t>
            </a:r>
            <a:r>
              <a:rPr lang="fa-IR" sz="2800" b="1" dirty="0" smtClean="0"/>
              <a:t>=</a:t>
            </a:r>
            <a:r>
              <a:rPr lang="en-US" sz="2800" b="1" dirty="0" smtClean="0"/>
              <a:t>management</a:t>
            </a:r>
            <a:r>
              <a:rPr lang="fa-IR" sz="2800" b="1" dirty="0" smtClean="0"/>
              <a:t>=جهت</a:t>
            </a:r>
          </a:p>
          <a:p>
            <a:pPr algn="just" rtl="1">
              <a:spcAft>
                <a:spcPts val="1000"/>
              </a:spcAft>
            </a:pPr>
            <a:r>
              <a:rPr lang="en-US" sz="2800" b="1" dirty="0" smtClean="0"/>
              <a:t>Articulate</a:t>
            </a:r>
            <a:r>
              <a:rPr lang="fa-IR" sz="2800" b="1" dirty="0" smtClean="0"/>
              <a:t>=</a:t>
            </a:r>
            <a:r>
              <a:rPr lang="en-US" sz="2800" b="1" dirty="0" smtClean="0"/>
              <a:t>clearly</a:t>
            </a:r>
            <a:r>
              <a:rPr lang="fa-IR" sz="2800" b="1" dirty="0" smtClean="0"/>
              <a:t>=</a:t>
            </a:r>
            <a:r>
              <a:rPr lang="fa-IR" sz="2800" b="1" dirty="0"/>
              <a:t>بیان</a:t>
            </a:r>
            <a:endParaRPr lang="en-US" sz="2800" dirty="0">
              <a:effectLst/>
              <a:latin typeface="Calibri" panose="020F0502020204030204" pitchFamily="34" charset="0"/>
              <a:ea typeface="Calibri" panose="020F0502020204030204" pitchFamily="34" charset="0"/>
              <a:cs typeface="2  Titr" panose="00000700000000000000" pitchFamily="2" charset="-78"/>
            </a:endParaRPr>
          </a:p>
        </p:txBody>
      </p:sp>
      <p:sp>
        <p:nvSpPr>
          <p:cNvPr id="3" name="Rectangle 2"/>
          <p:cNvSpPr/>
          <p:nvPr/>
        </p:nvSpPr>
        <p:spPr>
          <a:xfrm>
            <a:off x="274320" y="114300"/>
            <a:ext cx="9646920" cy="3303468"/>
          </a:xfrm>
          <a:prstGeom prst="rect">
            <a:avLst/>
          </a:prstGeom>
        </p:spPr>
        <p:txBody>
          <a:bodyPr wrap="square">
            <a:spAutoFit/>
          </a:bodyPr>
          <a:lstStyle/>
          <a:p>
            <a:pPr>
              <a:spcAft>
                <a:spcPts val="1000"/>
              </a:spcAft>
            </a:pPr>
            <a:r>
              <a:rPr lang="en-US" sz="2400" b="1" dirty="0">
                <a:latin typeface="Times New Roman" panose="02020603050405020304" pitchFamily="18" charset="0"/>
                <a:ea typeface="Times New Roman" panose="02020603050405020304" pitchFamily="18" charset="0"/>
                <a:cs typeface="Arial" panose="020B0604020202020204" pitchFamily="34" charset="0"/>
              </a:rPr>
              <a:t> </a:t>
            </a:r>
            <a:r>
              <a:rPr lang="en-US" sz="2400" b="1" dirty="0" smtClean="0">
                <a:latin typeface="Times New Roman" panose="02020603050405020304" pitchFamily="18" charset="0"/>
                <a:ea typeface="Times New Roman" panose="02020603050405020304" pitchFamily="18" charset="0"/>
                <a:cs typeface="Arial" panose="020B0604020202020204" pitchFamily="34" charset="0"/>
              </a:rPr>
              <a:t>Vision</a:t>
            </a:r>
            <a:r>
              <a:rPr lang="en-US" sz="2400" b="1" dirty="0">
                <a:latin typeface="Times New Roman" panose="02020603050405020304" pitchFamily="18" charset="0"/>
                <a:ea typeface="Times New Roman" panose="02020603050405020304" pitchFamily="18" charset="0"/>
                <a:cs typeface="Arial" panose="020B0604020202020204" pitchFamily="34" charset="0"/>
              </a:rPr>
              <a:t>, Eloquence, and Consistency </a:t>
            </a:r>
            <a:endParaRPr lang="en-US" sz="2400" dirty="0">
              <a:latin typeface="Calibri" panose="020F0502020204030204" pitchFamily="34" charset="0"/>
              <a:ea typeface="Times New Roman" panose="02020603050405020304" pitchFamily="18" charset="0"/>
              <a:cs typeface="Arial" panose="020B0604020202020204" pitchFamily="34" charset="0"/>
            </a:endParaRPr>
          </a:p>
          <a:p>
            <a:pPr>
              <a:spcAft>
                <a:spcPts val="1000"/>
              </a:spcAft>
            </a:pPr>
            <a:r>
              <a:rPr lang="en-US" sz="2400" b="1" dirty="0">
                <a:latin typeface="Times New Roman" panose="02020603050405020304" pitchFamily="18" charset="0"/>
                <a:ea typeface="Times New Roman" panose="02020603050405020304" pitchFamily="18" charset="0"/>
                <a:cs typeface="Arial" panose="020B0604020202020204" pitchFamily="34" charset="0"/>
              </a:rPr>
              <a:t>One of the key tasks of leadership is to give an organization a sense of direction. </a:t>
            </a:r>
            <a:endParaRPr lang="en-US" sz="2400" dirty="0">
              <a:latin typeface="Calibri" panose="020F0502020204030204" pitchFamily="34" charset="0"/>
              <a:ea typeface="Times New Roman" panose="02020603050405020304" pitchFamily="18" charset="0"/>
              <a:cs typeface="Arial" panose="020B0604020202020204" pitchFamily="34" charset="0"/>
            </a:endParaRPr>
          </a:p>
          <a:p>
            <a:pPr>
              <a:spcAft>
                <a:spcPts val="1000"/>
              </a:spcAft>
            </a:pPr>
            <a:r>
              <a:rPr lang="en-US" sz="2400" b="1" dirty="0">
                <a:latin typeface="Times New Roman" panose="02020603050405020304" pitchFamily="18" charset="0"/>
                <a:ea typeface="Times New Roman" panose="02020603050405020304" pitchFamily="18" charset="0"/>
                <a:cs typeface="Arial" panose="020B0604020202020204" pitchFamily="34" charset="0"/>
              </a:rPr>
              <a:t>Strong leaders seem to have clear and compelling visions of where their organizations should go, are eloquent enough to communicate their visions to others within their organization in terms that energize people, and consistently articulate their visions until they become part of the organization’s culture.</a:t>
            </a:r>
            <a:endParaRPr lang="en-US" sz="2400" dirty="0">
              <a:effectLst/>
              <a:latin typeface="Calibri" panose="020F0502020204030204" pitchFamily="34" charset="0"/>
              <a:ea typeface="Times New Roman" panose="02020603050405020304" pitchFamily="18" charset="0"/>
              <a:cs typeface="Arial" panose="020B0604020202020204" pitchFamily="34" charset="0"/>
            </a:endParaRPr>
          </a:p>
        </p:txBody>
      </p:sp>
    </p:spTree>
    <p:extLst>
      <p:ext uri="{BB962C8B-B14F-4D97-AF65-F5344CB8AC3E}">
        <p14:creationId xmlns:p14="http://schemas.microsoft.com/office/powerpoint/2010/main" val="907215569"/>
      </p:ext>
    </p:extLst>
  </p:cSld>
  <p:clrMapOvr>
    <a:masterClrMapping/>
  </p:clrMapOvr>
  <mc:AlternateContent xmlns:mc="http://schemas.openxmlformats.org/markup-compatibility/2006" xmlns:p14="http://schemas.microsoft.com/office/powerpoint/2010/main">
    <mc:Choice Requires="p14">
      <p:transition spd="slow" p14:dur="1600">
        <p14:conveyor dir="l"/>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Lst>
  </p:timing>
</p:sld>
</file>

<file path=ppt/slides/slide18.xml><?xml version="1.0" encoding="utf-8"?>
<p:sld xmlns:a="http://schemas.openxmlformats.org/drawingml/2006/main" xmlns:r="http://schemas.openxmlformats.org/officeDocument/2006/relationships" xmlns:p="http://schemas.openxmlformats.org/presentationml/2006/main">
  <p:cSld>
    <p:bg>
      <p:bgPr>
        <a:pattFill prst="divot">
          <a:fgClr>
            <a:schemeClr val="accent1"/>
          </a:fgClr>
          <a:bgClr>
            <a:schemeClr val="bg1"/>
          </a:bgClr>
        </a:pattFill>
        <a:effectLst/>
      </p:bgPr>
    </p:bg>
    <p:spTree>
      <p:nvGrpSpPr>
        <p:cNvPr id="1" name=""/>
        <p:cNvGrpSpPr/>
        <p:nvPr/>
      </p:nvGrpSpPr>
      <p:grpSpPr>
        <a:xfrm>
          <a:off x="0" y="0"/>
          <a:ext cx="0" cy="0"/>
          <a:chOff x="0" y="0"/>
          <a:chExt cx="0" cy="0"/>
        </a:xfrm>
      </p:grpSpPr>
      <p:sp>
        <p:nvSpPr>
          <p:cNvPr id="2" name="Rectangle 1"/>
          <p:cNvSpPr/>
          <p:nvPr/>
        </p:nvSpPr>
        <p:spPr>
          <a:xfrm>
            <a:off x="660177" y="2678674"/>
            <a:ext cx="8558117" cy="3749744"/>
          </a:xfrm>
          <a:prstGeom prst="rect">
            <a:avLst/>
          </a:prstGeom>
        </p:spPr>
        <p:txBody>
          <a:bodyPr wrap="square">
            <a:spAutoFit/>
          </a:bodyPr>
          <a:lstStyle/>
          <a:p>
            <a:pPr algn="just" rtl="1">
              <a:spcAft>
                <a:spcPts val="1000"/>
              </a:spcAft>
            </a:pPr>
            <a:r>
              <a:rPr lang="fa-IR" sz="2800" dirty="0">
                <a:latin typeface="Calibri" panose="020F0502020204030204" pitchFamily="34" charset="0"/>
                <a:ea typeface="Calibri" panose="020F0502020204030204" pitchFamily="34" charset="0"/>
                <a:cs typeface="2  Titr" panose="00000700000000000000" pitchFamily="2" charset="-78"/>
              </a:rPr>
              <a:t>نمونه هایی از رهبران تجاری قدرتمند را می </a:t>
            </a:r>
            <a:r>
              <a:rPr lang="fa-IR" sz="2800" dirty="0" smtClean="0">
                <a:latin typeface="Calibri" panose="020F0502020204030204" pitchFamily="34" charset="0"/>
                <a:ea typeface="Calibri" panose="020F0502020204030204" pitchFamily="34" charset="0"/>
                <a:cs typeface="2  Titr" panose="00000700000000000000" pitchFamily="2" charset="-78"/>
              </a:rPr>
              <a:t>توان</a:t>
            </a:r>
          </a:p>
          <a:p>
            <a:pPr algn="just" rtl="1">
              <a:spcAft>
                <a:spcPts val="1000"/>
              </a:spcAft>
            </a:pPr>
            <a:r>
              <a:rPr lang="fa-IR" sz="2800" dirty="0" smtClean="0">
                <a:latin typeface="Calibri" panose="020F0502020204030204" pitchFamily="34" charset="0"/>
                <a:ea typeface="Calibri" panose="020F0502020204030204" pitchFamily="34" charset="0"/>
                <a:cs typeface="2  Titr" panose="00000700000000000000" pitchFamily="2" charset="-78"/>
              </a:rPr>
              <a:t> </a:t>
            </a:r>
            <a:r>
              <a:rPr lang="fa-IR" sz="2800" dirty="0">
                <a:latin typeface="Calibri" panose="020F0502020204030204" pitchFamily="34" charset="0"/>
                <a:ea typeface="Calibri" panose="020F0502020204030204" pitchFamily="34" charset="0"/>
                <a:cs typeface="2  Titr" panose="00000700000000000000" pitchFamily="2" charset="-78"/>
              </a:rPr>
              <a:t>بیل گیتس </a:t>
            </a:r>
            <a:endParaRPr lang="fa-IR" sz="2800" dirty="0" smtClean="0">
              <a:latin typeface="Calibri" panose="020F0502020204030204" pitchFamily="34" charset="0"/>
              <a:ea typeface="Calibri" panose="020F0502020204030204" pitchFamily="34" charset="0"/>
              <a:cs typeface="2  Titr" panose="00000700000000000000" pitchFamily="2" charset="-78"/>
            </a:endParaRPr>
          </a:p>
          <a:p>
            <a:pPr algn="just" rtl="1">
              <a:spcAft>
                <a:spcPts val="1000"/>
              </a:spcAft>
            </a:pPr>
            <a:r>
              <a:rPr lang="fa-IR" sz="2800" dirty="0" smtClean="0">
                <a:latin typeface="Calibri" panose="020F0502020204030204" pitchFamily="34" charset="0"/>
                <a:ea typeface="Calibri" panose="020F0502020204030204" pitchFamily="34" charset="0"/>
                <a:cs typeface="2  Titr" panose="00000700000000000000" pitchFamily="2" charset="-78"/>
              </a:rPr>
              <a:t> </a:t>
            </a:r>
            <a:r>
              <a:rPr lang="fa-IR" sz="2800" dirty="0">
                <a:latin typeface="Calibri" panose="020F0502020204030204" pitchFamily="34" charset="0"/>
                <a:ea typeface="Calibri" panose="020F0502020204030204" pitchFamily="34" charset="0"/>
                <a:cs typeface="2  Titr" panose="00000700000000000000" pitchFamily="2" charset="-78"/>
              </a:rPr>
              <a:t>مایکروسافت </a:t>
            </a:r>
            <a:endParaRPr lang="fa-IR" sz="2800" dirty="0" smtClean="0">
              <a:latin typeface="Calibri" panose="020F0502020204030204" pitchFamily="34" charset="0"/>
              <a:ea typeface="Calibri" panose="020F0502020204030204" pitchFamily="34" charset="0"/>
              <a:cs typeface="2  Titr" panose="00000700000000000000" pitchFamily="2" charset="-78"/>
            </a:endParaRPr>
          </a:p>
          <a:p>
            <a:pPr algn="just" rtl="1">
              <a:spcAft>
                <a:spcPts val="1000"/>
              </a:spcAft>
            </a:pPr>
            <a:r>
              <a:rPr lang="fa-IR" sz="2800" dirty="0" smtClean="0">
                <a:latin typeface="Calibri" panose="020F0502020204030204" pitchFamily="34" charset="0"/>
                <a:ea typeface="Calibri" panose="020F0502020204030204" pitchFamily="34" charset="0"/>
                <a:cs typeface="2  Titr" panose="00000700000000000000" pitchFamily="2" charset="-78"/>
              </a:rPr>
              <a:t>جک </a:t>
            </a:r>
            <a:r>
              <a:rPr lang="fa-IR" sz="2800" dirty="0">
                <a:latin typeface="Calibri" panose="020F0502020204030204" pitchFamily="34" charset="0"/>
                <a:ea typeface="Calibri" panose="020F0502020204030204" pitchFamily="34" charset="0"/>
                <a:cs typeface="2  Titr" panose="00000700000000000000" pitchFamily="2" charset="-78"/>
              </a:rPr>
              <a:t>ولش ، رئیس کل سابق </a:t>
            </a:r>
            <a:r>
              <a:rPr lang="en-US" sz="2800" dirty="0" smtClean="0">
                <a:effectLst/>
                <a:latin typeface="Calibri" panose="020F0502020204030204" pitchFamily="34" charset="0"/>
                <a:ea typeface="Calibri" panose="020F0502020204030204" pitchFamily="34" charset="0"/>
                <a:cs typeface="2  Titr" panose="00000700000000000000" pitchFamily="2" charset="-78"/>
              </a:rPr>
              <a:t>GE</a:t>
            </a:r>
            <a:r>
              <a:rPr lang="fa-IR" sz="2800" dirty="0">
                <a:latin typeface="Calibri" panose="020F0502020204030204" pitchFamily="34" charset="0"/>
                <a:ea typeface="Calibri" panose="020F0502020204030204" pitchFamily="34" charset="0"/>
                <a:cs typeface="2  Titr" panose="00000700000000000000" pitchFamily="2" charset="-78"/>
              </a:rPr>
              <a:t> و </a:t>
            </a:r>
            <a:endParaRPr lang="fa-IR" sz="2800" dirty="0" smtClean="0">
              <a:latin typeface="Calibri" panose="020F0502020204030204" pitchFamily="34" charset="0"/>
              <a:ea typeface="Calibri" panose="020F0502020204030204" pitchFamily="34" charset="0"/>
              <a:cs typeface="2  Titr" panose="00000700000000000000" pitchFamily="2" charset="-78"/>
            </a:endParaRPr>
          </a:p>
          <a:p>
            <a:pPr algn="just" rtl="1">
              <a:spcAft>
                <a:spcPts val="1000"/>
              </a:spcAft>
            </a:pPr>
            <a:r>
              <a:rPr lang="fa-IR" sz="2800" dirty="0" smtClean="0">
                <a:latin typeface="Calibri" panose="020F0502020204030204" pitchFamily="34" charset="0"/>
                <a:ea typeface="Calibri" panose="020F0502020204030204" pitchFamily="34" charset="0"/>
                <a:cs typeface="2  Titr" panose="00000700000000000000" pitchFamily="2" charset="-78"/>
              </a:rPr>
              <a:t>سم </a:t>
            </a:r>
            <a:r>
              <a:rPr lang="fa-IR" sz="2800" dirty="0">
                <a:latin typeface="Calibri" panose="020F0502020204030204" pitchFamily="34" charset="0"/>
                <a:ea typeface="Calibri" panose="020F0502020204030204" pitchFamily="34" charset="0"/>
                <a:cs typeface="2  Titr" panose="00000700000000000000" pitchFamily="2" charset="-78"/>
              </a:rPr>
              <a:t>والتون بنیانگذار والمارت </a:t>
            </a:r>
            <a:endParaRPr lang="fa-IR" sz="2800" dirty="0" smtClean="0">
              <a:latin typeface="Calibri" panose="020F0502020204030204" pitchFamily="34" charset="0"/>
              <a:ea typeface="Calibri" panose="020F0502020204030204" pitchFamily="34" charset="0"/>
              <a:cs typeface="2  Titr" panose="00000700000000000000" pitchFamily="2" charset="-78"/>
            </a:endParaRPr>
          </a:p>
          <a:p>
            <a:pPr algn="just" rtl="1">
              <a:spcAft>
                <a:spcPts val="1000"/>
              </a:spcAft>
            </a:pPr>
            <a:r>
              <a:rPr lang="fa-IR" sz="2800" dirty="0" smtClean="0">
                <a:latin typeface="Calibri" panose="020F0502020204030204" pitchFamily="34" charset="0"/>
                <a:ea typeface="Calibri" panose="020F0502020204030204" pitchFamily="34" charset="0"/>
                <a:cs typeface="2  Titr" panose="00000700000000000000" pitchFamily="2" charset="-78"/>
              </a:rPr>
              <a:t>دانست</a:t>
            </a:r>
            <a:r>
              <a:rPr lang="fa-IR" sz="2800" dirty="0">
                <a:latin typeface="Calibri" panose="020F0502020204030204" pitchFamily="34" charset="0"/>
                <a:ea typeface="Calibri" panose="020F0502020204030204" pitchFamily="34" charset="0"/>
                <a:cs typeface="2  Titr" panose="00000700000000000000" pitchFamily="2" charset="-78"/>
              </a:rPr>
              <a:t>.</a:t>
            </a:r>
            <a:endParaRPr lang="en-US" sz="2800" dirty="0">
              <a:effectLst/>
              <a:latin typeface="Calibri" panose="020F0502020204030204" pitchFamily="34" charset="0"/>
              <a:ea typeface="Calibri" panose="020F0502020204030204" pitchFamily="34" charset="0"/>
              <a:cs typeface="2  Titr" panose="00000700000000000000" pitchFamily="2" charset="-78"/>
            </a:endParaRPr>
          </a:p>
        </p:txBody>
      </p:sp>
      <p:sp>
        <p:nvSpPr>
          <p:cNvPr id="4" name="Rectangle 3"/>
          <p:cNvSpPr/>
          <p:nvPr/>
        </p:nvSpPr>
        <p:spPr>
          <a:xfrm>
            <a:off x="297179" y="327036"/>
            <a:ext cx="8921115" cy="2229393"/>
          </a:xfrm>
          <a:prstGeom prst="rect">
            <a:avLst/>
          </a:prstGeom>
        </p:spPr>
        <p:txBody>
          <a:bodyPr wrap="square">
            <a:spAutoFit/>
          </a:bodyPr>
          <a:lstStyle/>
          <a:p>
            <a:pPr>
              <a:lnSpc>
                <a:spcPct val="150000"/>
              </a:lnSpc>
              <a:spcAft>
                <a:spcPts val="1000"/>
              </a:spcAft>
            </a:pPr>
            <a:r>
              <a:rPr lang="fa-IR" b="1" dirty="0">
                <a:latin typeface="Calibri" panose="020F0502020204030204" pitchFamily="34" charset="0"/>
                <a:ea typeface="Times New Roman" panose="02020603050405020304" pitchFamily="18" charset="0"/>
                <a:cs typeface="Times New Roman" panose="02020603050405020304" pitchFamily="18" charset="0"/>
              </a:rPr>
              <a:t> </a:t>
            </a:r>
            <a:r>
              <a:rPr lang="en-US" sz="3200" b="1" dirty="0" smtClean="0">
                <a:latin typeface="Times New Roman" panose="02020603050405020304" pitchFamily="18" charset="0"/>
                <a:ea typeface="Times New Roman" panose="02020603050405020304" pitchFamily="18" charset="0"/>
                <a:cs typeface="Arial" panose="020B0604020202020204" pitchFamily="34" charset="0"/>
              </a:rPr>
              <a:t>Examples </a:t>
            </a:r>
            <a:r>
              <a:rPr lang="en-US" sz="3200" b="1" dirty="0">
                <a:latin typeface="Times New Roman" panose="02020603050405020304" pitchFamily="18" charset="0"/>
                <a:ea typeface="Times New Roman" panose="02020603050405020304" pitchFamily="18" charset="0"/>
                <a:cs typeface="Arial" panose="020B0604020202020204" pitchFamily="34" charset="0"/>
              </a:rPr>
              <a:t>of strong business leaders include Microsoft’s Bill Gates, Jack Welch, the former CEO of GE and Sam Walton, Walmart’s founder. </a:t>
            </a:r>
            <a:endParaRPr lang="en-US" sz="3200" dirty="0">
              <a:effectLst/>
              <a:latin typeface="Calibri" panose="020F0502020204030204" pitchFamily="34" charset="0"/>
              <a:ea typeface="Times New Roman" panose="02020603050405020304" pitchFamily="18" charset="0"/>
              <a:cs typeface="Arial" panose="020B0604020202020204" pitchFamily="34" charset="0"/>
            </a:endParaRPr>
          </a:p>
        </p:txBody>
      </p:sp>
    </p:spTree>
    <p:extLst>
      <p:ext uri="{BB962C8B-B14F-4D97-AF65-F5344CB8AC3E}">
        <p14:creationId xmlns:p14="http://schemas.microsoft.com/office/powerpoint/2010/main" val="532677961"/>
      </p:ext>
    </p:extLst>
  </p:cSld>
  <p:clrMapOvr>
    <a:masterClrMapping/>
  </p:clrMapOvr>
  <mc:AlternateContent xmlns:mc="http://schemas.openxmlformats.org/markup-compatibility/2006" xmlns:p14="http://schemas.microsoft.com/office/powerpoint/2010/main">
    <mc:Choice Requires="p14">
      <p:transition spd="slow" p14:dur="1600">
        <p14:conveyor dir="l"/>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randombar(horizontal)">
                                      <p:cBhvr>
                                        <p:cTn id="7" dur="5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Lst>
  </p:timing>
</p:sld>
</file>

<file path=ppt/slides/slide19.xml><?xml version="1.0" encoding="utf-8"?>
<p:sld xmlns:a="http://schemas.openxmlformats.org/drawingml/2006/main" xmlns:r="http://schemas.openxmlformats.org/officeDocument/2006/relationships" xmlns:p="http://schemas.openxmlformats.org/presentationml/2006/main">
  <p:cSld>
    <p:bg>
      <p:bgPr>
        <a:pattFill prst="pct10">
          <a:fgClr>
            <a:schemeClr val="accent1"/>
          </a:fgClr>
          <a:bgClr>
            <a:schemeClr val="bg1"/>
          </a:bgClr>
        </a:pattFill>
        <a:effectLst/>
      </p:bgPr>
    </p:bg>
    <p:spTree>
      <p:nvGrpSpPr>
        <p:cNvPr id="1" name=""/>
        <p:cNvGrpSpPr/>
        <p:nvPr/>
      </p:nvGrpSpPr>
      <p:grpSpPr>
        <a:xfrm>
          <a:off x="0" y="0"/>
          <a:ext cx="0" cy="0"/>
          <a:chOff x="0" y="0"/>
          <a:chExt cx="0" cy="0"/>
        </a:xfrm>
      </p:grpSpPr>
      <p:sp>
        <p:nvSpPr>
          <p:cNvPr id="2" name="Rectangle 1"/>
          <p:cNvSpPr/>
          <p:nvPr/>
        </p:nvSpPr>
        <p:spPr>
          <a:xfrm>
            <a:off x="256751" y="2816314"/>
            <a:ext cx="10625897" cy="3913892"/>
          </a:xfrm>
          <a:prstGeom prst="rect">
            <a:avLst/>
          </a:prstGeom>
        </p:spPr>
        <p:txBody>
          <a:bodyPr wrap="square">
            <a:spAutoFit/>
          </a:bodyPr>
          <a:lstStyle/>
          <a:p>
            <a:pPr algn="just" rtl="1">
              <a:lnSpc>
                <a:spcPct val="150000"/>
              </a:lnSpc>
              <a:spcAft>
                <a:spcPts val="1000"/>
              </a:spcAft>
            </a:pPr>
            <a:r>
              <a:rPr lang="fa-IR" sz="3200" dirty="0">
                <a:latin typeface="Calibri" panose="020F0502020204030204" pitchFamily="34" charset="0"/>
                <a:ea typeface="Calibri" panose="020F0502020204030204" pitchFamily="34" charset="0"/>
                <a:cs typeface="2  Titr" panose="00000700000000000000" pitchFamily="2" charset="-78"/>
              </a:rPr>
              <a:t>برای سال ها ، دیدگاه بیل گیتس از دنیایی که در آن یک رایانه با سیستم عامل ویندوز بر روی هر میز کاری وجود داشته باشد نیروی محرک و انگیزه بخش مایکروسافت بوده است</a:t>
            </a:r>
            <a:r>
              <a:rPr lang="fa-IR" sz="3200" dirty="0" smtClean="0">
                <a:latin typeface="Calibri" panose="020F0502020204030204" pitchFamily="34" charset="0"/>
                <a:ea typeface="Calibri" panose="020F0502020204030204" pitchFamily="34" charset="0"/>
                <a:cs typeface="2  Titr" panose="00000700000000000000" pitchFamily="2" charset="-78"/>
              </a:rPr>
              <a:t>.</a:t>
            </a:r>
          </a:p>
          <a:p>
            <a:pPr algn="just" rtl="1">
              <a:lnSpc>
                <a:spcPct val="150000"/>
              </a:lnSpc>
              <a:spcAft>
                <a:spcPts val="1000"/>
              </a:spcAft>
            </a:pPr>
            <a:r>
              <a:rPr lang="en-US" sz="3200" b="1" dirty="0" smtClean="0"/>
              <a:t>Personal</a:t>
            </a:r>
            <a:r>
              <a:rPr lang="fa-IR" sz="3200" b="1" dirty="0" smtClean="0"/>
              <a:t>=</a:t>
            </a:r>
            <a:r>
              <a:rPr lang="en-US" sz="3200" b="1" dirty="0" smtClean="0"/>
              <a:t>private</a:t>
            </a:r>
            <a:r>
              <a:rPr lang="fa-IR" sz="3200" b="1" dirty="0" smtClean="0"/>
              <a:t>=</a:t>
            </a:r>
            <a:r>
              <a:rPr lang="fa-IR" sz="3200" b="1" dirty="0"/>
              <a:t>شخصی</a:t>
            </a:r>
            <a:endParaRPr lang="en-US" sz="3200" dirty="0" smtClean="0">
              <a:effectLst/>
              <a:latin typeface="Calibri" panose="020F0502020204030204" pitchFamily="34" charset="0"/>
              <a:ea typeface="Calibri" panose="020F0502020204030204" pitchFamily="34" charset="0"/>
              <a:cs typeface="2  Titr" panose="00000700000000000000" pitchFamily="2" charset="-78"/>
            </a:endParaRPr>
          </a:p>
        </p:txBody>
      </p:sp>
      <p:sp>
        <p:nvSpPr>
          <p:cNvPr id="3" name="Rectangle 2"/>
          <p:cNvSpPr/>
          <p:nvPr/>
        </p:nvSpPr>
        <p:spPr>
          <a:xfrm>
            <a:off x="655319" y="438974"/>
            <a:ext cx="9331643" cy="3002873"/>
          </a:xfrm>
          <a:prstGeom prst="rect">
            <a:avLst/>
          </a:prstGeom>
        </p:spPr>
        <p:txBody>
          <a:bodyPr wrap="square">
            <a:spAutoFit/>
          </a:bodyPr>
          <a:lstStyle/>
          <a:p>
            <a:pPr>
              <a:lnSpc>
                <a:spcPct val="150000"/>
              </a:lnSpc>
              <a:spcAft>
                <a:spcPts val="1000"/>
              </a:spcAft>
            </a:pPr>
            <a:r>
              <a:rPr lang="en-US" sz="3200" b="1" dirty="0">
                <a:latin typeface="Times New Roman" panose="02020603050405020304" pitchFamily="18" charset="0"/>
                <a:ea typeface="Times New Roman" panose="02020603050405020304" pitchFamily="18" charset="0"/>
                <a:cs typeface="Arial" panose="020B0604020202020204" pitchFamily="34" charset="0"/>
              </a:rPr>
              <a:t>For years, Bill Gates’ vision of a world in which there would be a Windows-based personal computer on every desk was a driving force at Microsoft. </a:t>
            </a:r>
            <a:endParaRPr lang="en-US" sz="3200" dirty="0">
              <a:latin typeface="Calibri" panose="020F0502020204030204" pitchFamily="34" charset="0"/>
              <a:ea typeface="Times New Roman" panose="02020603050405020304" pitchFamily="18" charset="0"/>
              <a:cs typeface="Arial" panose="020B0604020202020204" pitchFamily="34" charset="0"/>
            </a:endParaRPr>
          </a:p>
          <a:p>
            <a:pPr>
              <a:lnSpc>
                <a:spcPct val="115000"/>
              </a:lnSpc>
              <a:spcAft>
                <a:spcPts val="1000"/>
              </a:spcAft>
            </a:pPr>
            <a:r>
              <a:rPr lang="fa-IR" sz="3200" b="1" dirty="0">
                <a:latin typeface="Calibri" panose="020F0502020204030204" pitchFamily="34" charset="0"/>
                <a:ea typeface="Times New Roman" panose="02020603050405020304" pitchFamily="18" charset="0"/>
                <a:cs typeface="Times New Roman" panose="02020603050405020304" pitchFamily="18" charset="0"/>
              </a:rPr>
              <a:t> </a:t>
            </a:r>
            <a:endParaRPr lang="en-US" sz="3200" dirty="0">
              <a:effectLst/>
              <a:latin typeface="Calibri" panose="020F0502020204030204" pitchFamily="34" charset="0"/>
              <a:ea typeface="Times New Roman" panose="02020603050405020304" pitchFamily="18" charset="0"/>
              <a:cs typeface="Arial" panose="020B0604020202020204" pitchFamily="34" charset="0"/>
            </a:endParaRPr>
          </a:p>
        </p:txBody>
      </p:sp>
    </p:spTree>
    <p:extLst>
      <p:ext uri="{BB962C8B-B14F-4D97-AF65-F5344CB8AC3E}">
        <p14:creationId xmlns:p14="http://schemas.microsoft.com/office/powerpoint/2010/main" val="92017656"/>
      </p:ext>
    </p:extLst>
  </p:cSld>
  <p:clrMapOvr>
    <a:masterClrMapping/>
  </p:clrMapOvr>
  <mc:AlternateContent xmlns:mc="http://schemas.openxmlformats.org/markup-compatibility/2006" xmlns:p14="http://schemas.microsoft.com/office/powerpoint/2010/main">
    <mc:Choice Requires="p14">
      <p:transition spd="slow" p14:dur="1600">
        <p14:conveyor dir="l"/>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2" presetClass="entr" presetSubtype="4"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wipe(down)">
                                      <p:cBhvr>
                                        <p:cTn id="7" dur="5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294569" y="3145474"/>
            <a:ext cx="10691110" cy="3113673"/>
          </a:xfrm>
          <a:prstGeom prst="rect">
            <a:avLst/>
          </a:prstGeom>
        </p:spPr>
        <p:txBody>
          <a:bodyPr wrap="square">
            <a:spAutoFit/>
          </a:bodyPr>
          <a:lstStyle/>
          <a:p>
            <a:pPr algn="just" rtl="1">
              <a:lnSpc>
                <a:spcPct val="150000"/>
              </a:lnSpc>
              <a:spcAft>
                <a:spcPts val="1000"/>
              </a:spcAft>
            </a:pPr>
            <a:r>
              <a:rPr lang="fa-IR" sz="2400" dirty="0">
                <a:latin typeface="Calibri" panose="020F0502020204030204" pitchFamily="34" charset="0"/>
                <a:ea typeface="Calibri" panose="020F0502020204030204" pitchFamily="34" charset="0"/>
                <a:cs typeface="2  Titr" panose="00000700000000000000" pitchFamily="2" charset="-78"/>
              </a:rPr>
              <a:t>اخیراً، این دیدگاه به دیدگاه جهانی تبدیل شده که طبق آن</a:t>
            </a:r>
            <a:br>
              <a:rPr lang="fa-IR" sz="2400" dirty="0">
                <a:latin typeface="Calibri" panose="020F0502020204030204" pitchFamily="34" charset="0"/>
                <a:ea typeface="Calibri" panose="020F0502020204030204" pitchFamily="34" charset="0"/>
                <a:cs typeface="2  Titr" panose="00000700000000000000" pitchFamily="2" charset="-78"/>
              </a:rPr>
            </a:br>
            <a:r>
              <a:rPr lang="fa-IR" sz="2400" dirty="0">
                <a:latin typeface="Calibri" panose="020F0502020204030204" pitchFamily="34" charset="0"/>
                <a:ea typeface="Calibri" panose="020F0502020204030204" pitchFamily="34" charset="0"/>
                <a:cs typeface="2  Titr" panose="00000700000000000000" pitchFamily="2" charset="-78"/>
              </a:rPr>
              <a:t> نرم افزار های مبتنی بر ویندوز را می توان در تمام رایانه یافت ، از رایانه های شخصی گرفته تا کنسول های بازی ویدئویی ، تلفن های همراه و نوت بوک و لپ تاپ ها</a:t>
            </a:r>
            <a:r>
              <a:rPr lang="fa-IR" sz="2400" dirty="0" smtClean="0">
                <a:latin typeface="Calibri" panose="020F0502020204030204" pitchFamily="34" charset="0"/>
                <a:ea typeface="Calibri" panose="020F0502020204030204" pitchFamily="34" charset="0"/>
                <a:cs typeface="2  Titr" panose="00000700000000000000" pitchFamily="2" charset="-78"/>
              </a:rPr>
              <a:t>.</a:t>
            </a:r>
          </a:p>
          <a:p>
            <a:pPr algn="just" rtl="1">
              <a:lnSpc>
                <a:spcPct val="150000"/>
              </a:lnSpc>
              <a:spcAft>
                <a:spcPts val="1000"/>
              </a:spcAft>
            </a:pPr>
            <a:r>
              <a:rPr lang="en-US" sz="3200" b="1" dirty="0" smtClean="0"/>
              <a:t>Evolve</a:t>
            </a:r>
            <a:r>
              <a:rPr lang="fa-IR" sz="3200" b="1" dirty="0" smtClean="0"/>
              <a:t>=</a:t>
            </a:r>
            <a:r>
              <a:rPr lang="en-US" sz="3200" b="1" dirty="0" smtClean="0"/>
              <a:t>develop</a:t>
            </a:r>
            <a:r>
              <a:rPr lang="fa-IR" sz="3200" b="1" dirty="0" smtClean="0"/>
              <a:t>=</a:t>
            </a:r>
            <a:r>
              <a:rPr lang="fa-IR" sz="3200" b="1" dirty="0"/>
              <a:t>تکامل </a:t>
            </a:r>
            <a:r>
              <a:rPr lang="fa-IR" sz="3200" b="1" dirty="0" smtClean="0"/>
              <a:t>یابد</a:t>
            </a:r>
            <a:endParaRPr lang="fa-IR" sz="3200" dirty="0" smtClean="0">
              <a:latin typeface="Calibri" panose="020F0502020204030204" pitchFamily="34" charset="0"/>
              <a:ea typeface="Calibri" panose="020F0502020204030204" pitchFamily="34" charset="0"/>
              <a:cs typeface="2  Titr" panose="00000700000000000000" pitchFamily="2" charset="-78"/>
            </a:endParaRPr>
          </a:p>
        </p:txBody>
      </p:sp>
      <p:sp>
        <p:nvSpPr>
          <p:cNvPr id="3" name="Rectangle 2"/>
          <p:cNvSpPr/>
          <p:nvPr/>
        </p:nvSpPr>
        <p:spPr>
          <a:xfrm>
            <a:off x="579120" y="219706"/>
            <a:ext cx="8702040" cy="2554545"/>
          </a:xfrm>
          <a:prstGeom prst="rect">
            <a:avLst/>
          </a:prstGeom>
        </p:spPr>
        <p:txBody>
          <a:bodyPr wrap="square">
            <a:spAutoFit/>
          </a:bodyPr>
          <a:lstStyle/>
          <a:p>
            <a:pPr>
              <a:spcAft>
                <a:spcPts val="1000"/>
              </a:spcAft>
            </a:pPr>
            <a:r>
              <a:rPr lang="en-US" sz="3200" b="1" dirty="0">
                <a:latin typeface="Times New Roman" panose="02020603050405020304" pitchFamily="18" charset="0"/>
                <a:ea typeface="Times New Roman" panose="02020603050405020304" pitchFamily="18" charset="0"/>
                <a:cs typeface="Arial" panose="020B0604020202020204" pitchFamily="34" charset="0"/>
              </a:rPr>
              <a:t>More recently, the vision has evolved into one of a world in which Windows-based software can be found on any computing device— from PCs and servers to video game consoles (X-B ox), cell phones, and handheld computers. </a:t>
            </a:r>
            <a:endParaRPr lang="en-US" sz="3200" dirty="0">
              <a:latin typeface="Calibri" panose="020F0502020204030204" pitchFamily="34" charset="0"/>
              <a:ea typeface="Times New Roman" panose="02020603050405020304" pitchFamily="18" charset="0"/>
              <a:cs typeface="Arial" panose="020B0604020202020204" pitchFamily="34" charset="0"/>
            </a:endParaRPr>
          </a:p>
        </p:txBody>
      </p:sp>
    </p:spTree>
    <p:extLst>
      <p:ext uri="{BB962C8B-B14F-4D97-AF65-F5344CB8AC3E}">
        <p14:creationId xmlns:p14="http://schemas.microsoft.com/office/powerpoint/2010/main" val="2112844536"/>
      </p:ext>
    </p:extLst>
  </p:cSld>
  <p:clrMapOvr>
    <a:masterClrMapping/>
  </p:clrMapOvr>
  <mc:AlternateContent xmlns:mc="http://schemas.openxmlformats.org/markup-compatibility/2006" xmlns:p14="http://schemas.microsoft.com/office/powerpoint/2010/main">
    <mc:Choice Requires="p14">
      <p:transition spd="slow" p14:dur="1600">
        <p14:conveyor dir="l"/>
      </p:transition>
    </mc:Choice>
    <mc:Fallback xmlns="">
      <p:transition spd="slow">
        <p:fade/>
      </p:transition>
    </mc:Fallback>
  </mc:AlternateContent>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bg>
      <p:bgPr>
        <a:pattFill prst="smConfetti">
          <a:fgClr>
            <a:schemeClr val="accent1"/>
          </a:fgClr>
          <a:bgClr>
            <a:schemeClr val="bg1"/>
          </a:bgClr>
        </a:pattFill>
        <a:effectLst/>
      </p:bgPr>
    </p:bg>
    <p:spTree>
      <p:nvGrpSpPr>
        <p:cNvPr id="1" name=""/>
        <p:cNvGrpSpPr/>
        <p:nvPr/>
      </p:nvGrpSpPr>
      <p:grpSpPr>
        <a:xfrm>
          <a:off x="0" y="0"/>
          <a:ext cx="0" cy="0"/>
          <a:chOff x="0" y="0"/>
          <a:chExt cx="0" cy="0"/>
        </a:xfrm>
      </p:grpSpPr>
      <p:sp>
        <p:nvSpPr>
          <p:cNvPr id="2" name="Rectangle 1"/>
          <p:cNvSpPr/>
          <p:nvPr/>
        </p:nvSpPr>
        <p:spPr>
          <a:xfrm>
            <a:off x="732326" y="3327906"/>
            <a:ext cx="9315450" cy="3113673"/>
          </a:xfrm>
          <a:prstGeom prst="rect">
            <a:avLst/>
          </a:prstGeom>
        </p:spPr>
        <p:txBody>
          <a:bodyPr wrap="square">
            <a:spAutoFit/>
          </a:bodyPr>
          <a:lstStyle/>
          <a:p>
            <a:pPr algn="just" rtl="1">
              <a:lnSpc>
                <a:spcPct val="150000"/>
              </a:lnSpc>
              <a:spcAft>
                <a:spcPts val="1000"/>
              </a:spcAft>
            </a:pPr>
            <a:r>
              <a:rPr lang="fa-IR" sz="3200" dirty="0">
                <a:latin typeface="Calibri" panose="020F0502020204030204" pitchFamily="34" charset="0"/>
                <a:ea typeface="Calibri" panose="020F0502020204030204" pitchFamily="34" charset="0"/>
                <a:cs typeface="2  Titr" panose="00000700000000000000" pitchFamily="2" charset="-78"/>
              </a:rPr>
              <a:t>در </a:t>
            </a:r>
            <a:r>
              <a:rPr lang="en-US" sz="3200" dirty="0" smtClean="0">
                <a:effectLst/>
                <a:latin typeface="Calibri" panose="020F0502020204030204" pitchFamily="34" charset="0"/>
                <a:ea typeface="Calibri" panose="020F0502020204030204" pitchFamily="34" charset="0"/>
                <a:cs typeface="2  Titr" panose="00000700000000000000" pitchFamily="2" charset="-78"/>
              </a:rPr>
              <a:t>GE</a:t>
            </a:r>
            <a:r>
              <a:rPr lang="fa-IR" sz="3200" dirty="0" smtClean="0">
                <a:latin typeface="Calibri" panose="020F0502020204030204" pitchFamily="34" charset="0"/>
                <a:ea typeface="Calibri" panose="020F0502020204030204" pitchFamily="34" charset="0"/>
                <a:cs typeface="2  Titr" panose="00000700000000000000" pitchFamily="2" charset="-78"/>
              </a:rPr>
              <a:t>، </a:t>
            </a:r>
            <a:r>
              <a:rPr lang="fa-IR" sz="3200" dirty="0">
                <a:latin typeface="Calibri" panose="020F0502020204030204" pitchFamily="34" charset="0"/>
                <a:ea typeface="Calibri" panose="020F0502020204030204" pitchFamily="34" charset="0"/>
                <a:cs typeface="2  Titr" panose="00000700000000000000" pitchFamily="2" charset="-78"/>
              </a:rPr>
              <a:t>جک ولش مسئول تصریح دیدگاهی ساده اما قدرت مند بود که </a:t>
            </a:r>
            <a:r>
              <a:rPr lang="en-US" sz="3200" dirty="0" smtClean="0">
                <a:effectLst/>
                <a:latin typeface="Calibri" panose="020F0502020204030204" pitchFamily="34" charset="0"/>
                <a:ea typeface="Calibri" panose="020F0502020204030204" pitchFamily="34" charset="0"/>
                <a:cs typeface="2  Titr" panose="00000700000000000000" pitchFamily="2" charset="-78"/>
              </a:rPr>
              <a:t>G</a:t>
            </a:r>
            <a:r>
              <a:rPr lang="en-US" sz="3200" dirty="0">
                <a:latin typeface="Calibri" panose="020F0502020204030204" pitchFamily="34" charset="0"/>
                <a:ea typeface="Calibri" panose="020F0502020204030204" pitchFamily="34" charset="0"/>
                <a:cs typeface="2  Titr" panose="00000700000000000000" pitchFamily="2" charset="-78"/>
              </a:rPr>
              <a:t>E</a:t>
            </a:r>
            <a:r>
              <a:rPr lang="fa-IR" sz="3200" dirty="0" smtClean="0">
                <a:latin typeface="Calibri" panose="020F0502020204030204" pitchFamily="34" charset="0"/>
                <a:ea typeface="Calibri" panose="020F0502020204030204" pitchFamily="34" charset="0"/>
                <a:cs typeface="2  Titr" panose="00000700000000000000" pitchFamily="2" charset="-78"/>
              </a:rPr>
              <a:t> </a:t>
            </a:r>
            <a:r>
              <a:rPr lang="fa-IR" sz="3200" dirty="0">
                <a:latin typeface="Calibri" panose="020F0502020204030204" pitchFamily="34" charset="0"/>
                <a:ea typeface="Calibri" panose="020F0502020204030204" pitchFamily="34" charset="0"/>
                <a:cs typeface="2  Titr" panose="00000700000000000000" pitchFamily="2" charset="-78"/>
              </a:rPr>
              <a:t>باید در تمامی تجارت هایی که وارد می شود اول یا دوم باشد یا از </a:t>
            </a:r>
            <a:r>
              <a:rPr lang="fa-IR" sz="3200" dirty="0" smtClean="0">
                <a:latin typeface="Calibri" panose="020F0502020204030204" pitchFamily="34" charset="0"/>
                <a:ea typeface="Calibri" panose="020F0502020204030204" pitchFamily="34" charset="0"/>
                <a:cs typeface="2  Titr" panose="00000700000000000000" pitchFamily="2" charset="-78"/>
              </a:rPr>
              <a:t>آن </a:t>
            </a:r>
            <a:r>
              <a:rPr lang="fa-IR" sz="3200" dirty="0">
                <a:latin typeface="Calibri" panose="020F0502020204030204" pitchFamily="34" charset="0"/>
                <a:ea typeface="Calibri" panose="020F0502020204030204" pitchFamily="34" charset="0"/>
                <a:cs typeface="2  Titr" panose="00000700000000000000" pitchFamily="2" charset="-78"/>
              </a:rPr>
              <a:t>تجارت خارج شود</a:t>
            </a:r>
            <a:r>
              <a:rPr lang="fa-IR" sz="3200" dirty="0" smtClean="0">
                <a:latin typeface="Calibri" panose="020F0502020204030204" pitchFamily="34" charset="0"/>
                <a:ea typeface="Calibri" panose="020F0502020204030204" pitchFamily="34" charset="0"/>
                <a:cs typeface="2  Titr" panose="00000700000000000000" pitchFamily="2" charset="-78"/>
              </a:rPr>
              <a:t>.</a:t>
            </a:r>
          </a:p>
          <a:p>
            <a:pPr algn="just" rtl="1">
              <a:lnSpc>
                <a:spcPct val="150000"/>
              </a:lnSpc>
              <a:spcAft>
                <a:spcPts val="1000"/>
              </a:spcAft>
            </a:pPr>
            <a:r>
              <a:rPr lang="fa-IR" sz="3200" dirty="0" smtClean="0">
                <a:latin typeface="Calibri" panose="020F0502020204030204" pitchFamily="34" charset="0"/>
                <a:ea typeface="Calibri" panose="020F0502020204030204" pitchFamily="34" charset="0"/>
                <a:cs typeface="2  Titr" panose="00000700000000000000" pitchFamily="2" charset="-78"/>
              </a:rPr>
              <a:t> </a:t>
            </a:r>
            <a:endParaRPr lang="fa-IR" sz="3200" dirty="0">
              <a:latin typeface="Calibri" panose="020F0502020204030204" pitchFamily="34" charset="0"/>
              <a:ea typeface="Calibri" panose="020F0502020204030204" pitchFamily="34" charset="0"/>
              <a:cs typeface="2  Titr" panose="00000700000000000000" pitchFamily="2" charset="-78"/>
            </a:endParaRPr>
          </a:p>
        </p:txBody>
      </p:sp>
      <p:sp>
        <p:nvSpPr>
          <p:cNvPr id="4" name="Rectangle 3"/>
          <p:cNvSpPr/>
          <p:nvPr/>
        </p:nvSpPr>
        <p:spPr>
          <a:xfrm>
            <a:off x="217170" y="359849"/>
            <a:ext cx="9566910" cy="2968057"/>
          </a:xfrm>
          <a:prstGeom prst="rect">
            <a:avLst/>
          </a:prstGeom>
        </p:spPr>
        <p:txBody>
          <a:bodyPr wrap="square">
            <a:spAutoFit/>
          </a:bodyPr>
          <a:lstStyle/>
          <a:p>
            <a:pPr>
              <a:lnSpc>
                <a:spcPct val="150000"/>
              </a:lnSpc>
              <a:spcAft>
                <a:spcPts val="1000"/>
              </a:spcAft>
            </a:pPr>
            <a:r>
              <a:rPr lang="en-US" sz="3200" b="1" dirty="0">
                <a:latin typeface="Times New Roman" panose="02020603050405020304" pitchFamily="18" charset="0"/>
                <a:ea typeface="Times New Roman" panose="02020603050405020304" pitchFamily="18" charset="0"/>
                <a:cs typeface="Arial" panose="020B0604020202020204" pitchFamily="34" charset="0"/>
              </a:rPr>
              <a:t>At GE, Jack Welch was responsible for articulating the simple but powerful vision that GE should be first or second in every business in which it competed, or exit from that business. </a:t>
            </a:r>
            <a:endParaRPr lang="en-US" sz="3200" dirty="0">
              <a:effectLst/>
              <a:latin typeface="Calibri" panose="020F0502020204030204" pitchFamily="34" charset="0"/>
              <a:ea typeface="Times New Roman" panose="02020603050405020304" pitchFamily="18" charset="0"/>
              <a:cs typeface="Arial" panose="020B0604020202020204" pitchFamily="34" charset="0"/>
            </a:endParaRPr>
          </a:p>
        </p:txBody>
      </p:sp>
    </p:spTree>
    <p:extLst>
      <p:ext uri="{BB962C8B-B14F-4D97-AF65-F5344CB8AC3E}">
        <p14:creationId xmlns:p14="http://schemas.microsoft.com/office/powerpoint/2010/main" val="686138270"/>
      </p:ext>
    </p:extLst>
  </p:cSld>
  <p:clrMapOvr>
    <a:masterClrMapping/>
  </p:clrMapOvr>
  <mc:AlternateContent xmlns:mc="http://schemas.openxmlformats.org/markup-compatibility/2006" xmlns:p14="http://schemas.microsoft.com/office/powerpoint/2010/main">
    <mc:Choice Requires="p14">
      <p:transition spd="slow" p14:dur="1600">
        <p14:conveyor dir="l"/>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fade">
                                      <p:cBhvr>
                                        <p:cTn id="7" dur="1000"/>
                                        <p:tgtEl>
                                          <p:spTgt spid="2"/>
                                        </p:tgtEl>
                                      </p:cBhvr>
                                    </p:animEffect>
                                    <p:anim calcmode="lin" valueType="num">
                                      <p:cBhvr>
                                        <p:cTn id="8" dur="1000" fill="hold"/>
                                        <p:tgtEl>
                                          <p:spTgt spid="2"/>
                                        </p:tgtEl>
                                        <p:attrNameLst>
                                          <p:attrName>ppt_x</p:attrName>
                                        </p:attrNameLst>
                                      </p:cBhvr>
                                      <p:tavLst>
                                        <p:tav tm="0">
                                          <p:val>
                                            <p:strVal val="#ppt_x"/>
                                          </p:val>
                                        </p:tav>
                                        <p:tav tm="100000">
                                          <p:val>
                                            <p:strVal val="#ppt_x"/>
                                          </p:val>
                                        </p:tav>
                                      </p:tavLst>
                                    </p:anim>
                                    <p:anim calcmode="lin" valueType="num">
                                      <p:cBhvr>
                                        <p:cTn id="9" dur="1000" fill="hold"/>
                                        <p:tgtEl>
                                          <p:spTgt spid="2"/>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560070" y="758666"/>
            <a:ext cx="9132570" cy="2554545"/>
          </a:xfrm>
          <a:prstGeom prst="rect">
            <a:avLst/>
          </a:prstGeom>
        </p:spPr>
        <p:txBody>
          <a:bodyPr wrap="square">
            <a:spAutoFit/>
          </a:bodyPr>
          <a:lstStyle/>
          <a:p>
            <a:pPr>
              <a:spcAft>
                <a:spcPts val="1000"/>
              </a:spcAft>
            </a:pPr>
            <a:r>
              <a:rPr lang="en-US" sz="3200" b="1" dirty="0">
                <a:latin typeface="Times New Roman" panose="02020603050405020304" pitchFamily="18" charset="0"/>
                <a:ea typeface="Times New Roman" panose="02020603050405020304" pitchFamily="18" charset="0"/>
                <a:cs typeface="Arial" panose="020B0604020202020204" pitchFamily="34" charset="0"/>
              </a:rPr>
              <a:t>Similarly, it was Sam Walton who established and articulated the vision that has been central to Walmart’s success— passing on cost savings from suppliers and operating efficiencies to customers in the form of everyday low prices</a:t>
            </a:r>
            <a:r>
              <a:rPr lang="fa-IR" sz="3200" b="1" dirty="0">
                <a:latin typeface="Times New Roman" panose="02020603050405020304" pitchFamily="18" charset="0"/>
                <a:ea typeface="Times New Roman" panose="02020603050405020304" pitchFamily="18" charset="0"/>
                <a:cs typeface="Arial" panose="020B0604020202020204" pitchFamily="34" charset="0"/>
              </a:rPr>
              <a:t>.</a:t>
            </a:r>
            <a:endParaRPr lang="en-US" sz="3200" dirty="0">
              <a:latin typeface="Calibri" panose="020F0502020204030204" pitchFamily="34" charset="0"/>
              <a:ea typeface="Times New Roman" panose="02020603050405020304" pitchFamily="18" charset="0"/>
              <a:cs typeface="Arial" panose="020B0604020202020204" pitchFamily="34" charset="0"/>
            </a:endParaRPr>
          </a:p>
        </p:txBody>
      </p:sp>
      <p:sp>
        <p:nvSpPr>
          <p:cNvPr id="3" name="Rectangle 2"/>
          <p:cNvSpPr/>
          <p:nvPr/>
        </p:nvSpPr>
        <p:spPr>
          <a:xfrm>
            <a:off x="663101" y="3313211"/>
            <a:ext cx="10593034" cy="3270126"/>
          </a:xfrm>
          <a:prstGeom prst="rect">
            <a:avLst/>
          </a:prstGeom>
        </p:spPr>
        <p:txBody>
          <a:bodyPr wrap="square">
            <a:spAutoFit/>
          </a:bodyPr>
          <a:lstStyle/>
          <a:p>
            <a:pPr algn="just" rtl="1">
              <a:lnSpc>
                <a:spcPct val="150000"/>
              </a:lnSpc>
              <a:spcAft>
                <a:spcPts val="1000"/>
              </a:spcAft>
            </a:pPr>
            <a:r>
              <a:rPr lang="fa-IR" sz="2800" dirty="0">
                <a:latin typeface="Calibri" panose="020F0502020204030204" pitchFamily="34" charset="0"/>
                <a:ea typeface="Calibri" panose="020F0502020204030204" pitchFamily="34" charset="0"/>
                <a:cs typeface="2  Titr" panose="00000700000000000000" pitchFamily="2" charset="-78"/>
              </a:rPr>
              <a:t>به طور مشابه ، سم والتون بود که دیدگاه مرکزی موفقیت والمارت را ایجاد و تصریح نمود – او با دور زدن واسطه ها باعث ایجاد کارایی در فروشگاه های خود شد و اجناس ارزان قیمت را هر روزه در اختیار مصرف کنندگان قرار داد.</a:t>
            </a:r>
            <a:endParaRPr lang="en-US" sz="2800" dirty="0">
              <a:latin typeface="Calibri" panose="020F0502020204030204" pitchFamily="34" charset="0"/>
              <a:ea typeface="Calibri" panose="020F0502020204030204" pitchFamily="34" charset="0"/>
              <a:cs typeface="2  Titr" panose="00000700000000000000" pitchFamily="2" charset="-78"/>
            </a:endParaRPr>
          </a:p>
        </p:txBody>
      </p:sp>
    </p:spTree>
    <p:extLst>
      <p:ext uri="{BB962C8B-B14F-4D97-AF65-F5344CB8AC3E}">
        <p14:creationId xmlns:p14="http://schemas.microsoft.com/office/powerpoint/2010/main" val="3062887343"/>
      </p:ext>
    </p:extLst>
  </p:cSld>
  <p:clrMapOvr>
    <a:masterClrMapping/>
  </p:clrMapOvr>
  <mc:AlternateContent xmlns:mc="http://schemas.openxmlformats.org/markup-compatibility/2006" xmlns:p14="http://schemas.microsoft.com/office/powerpoint/2010/main">
    <mc:Choice Requires="p14">
      <p:transition spd="slow" p14:dur="1600">
        <p14:conveyor dir="l"/>
      </p:transition>
    </mc:Choice>
    <mc:Fallback xmlns="">
      <p:transition spd="slow">
        <p:fade/>
      </p:transition>
    </mc:Fallback>
  </mc:AlternateContent>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bg>
      <p:bgPr>
        <a:pattFill prst="pct10">
          <a:fgClr>
            <a:schemeClr val="accent1"/>
          </a:fgClr>
          <a:bgClr>
            <a:schemeClr val="bg1"/>
          </a:bgClr>
        </a:pattFill>
        <a:effectLst/>
      </p:bgPr>
    </p:bg>
    <p:spTree>
      <p:nvGrpSpPr>
        <p:cNvPr id="1" name=""/>
        <p:cNvGrpSpPr/>
        <p:nvPr/>
      </p:nvGrpSpPr>
      <p:grpSpPr>
        <a:xfrm>
          <a:off x="0" y="0"/>
          <a:ext cx="0" cy="0"/>
          <a:chOff x="0" y="0"/>
          <a:chExt cx="0" cy="0"/>
        </a:xfrm>
      </p:grpSpPr>
      <p:sp>
        <p:nvSpPr>
          <p:cNvPr id="2" name="Rectangle 1"/>
          <p:cNvSpPr/>
          <p:nvPr/>
        </p:nvSpPr>
        <p:spPr>
          <a:xfrm>
            <a:off x="601979" y="3113508"/>
            <a:ext cx="10293547" cy="3493264"/>
          </a:xfrm>
          <a:prstGeom prst="rect">
            <a:avLst/>
          </a:prstGeom>
        </p:spPr>
        <p:txBody>
          <a:bodyPr wrap="square">
            <a:spAutoFit/>
          </a:bodyPr>
          <a:lstStyle/>
          <a:p>
            <a:pPr algn="just" rtl="1">
              <a:spcAft>
                <a:spcPts val="1000"/>
              </a:spcAft>
            </a:pPr>
            <a:r>
              <a:rPr lang="fa-IR" sz="2800" dirty="0">
                <a:latin typeface="Calibri" panose="020F0502020204030204" pitchFamily="34" charset="0"/>
                <a:ea typeface="Calibri" panose="020F0502020204030204" pitchFamily="34" charset="0"/>
                <a:cs typeface="2  Titr" panose="00000700000000000000" pitchFamily="2" charset="-78"/>
              </a:rPr>
              <a:t>تعهد</a:t>
            </a:r>
            <a:endParaRPr lang="en-US" sz="2800" dirty="0" smtClean="0">
              <a:effectLst/>
              <a:latin typeface="Calibri" panose="020F0502020204030204" pitchFamily="34" charset="0"/>
              <a:ea typeface="Calibri" panose="020F0502020204030204" pitchFamily="34" charset="0"/>
              <a:cs typeface="2  Titr" panose="00000700000000000000" pitchFamily="2" charset="-78"/>
            </a:endParaRPr>
          </a:p>
          <a:p>
            <a:pPr algn="just" rtl="1">
              <a:spcAft>
                <a:spcPts val="1000"/>
              </a:spcAft>
            </a:pPr>
            <a:r>
              <a:rPr lang="fa-IR" sz="2800" dirty="0">
                <a:latin typeface="Calibri" panose="020F0502020204030204" pitchFamily="34" charset="0"/>
                <a:ea typeface="Calibri" panose="020F0502020204030204" pitchFamily="34" charset="0"/>
                <a:cs typeface="2  Titr" panose="00000700000000000000" pitchFamily="2" charset="-78"/>
              </a:rPr>
              <a:t>رهبران قوی تعهد خود را به دیدگاه ها و مدل تجاری خود از طریق اعمال و الفاظ نشان می </a:t>
            </a:r>
            <a:r>
              <a:rPr lang="fa-IR" sz="2800" dirty="0" smtClean="0">
                <a:latin typeface="Calibri" panose="020F0502020204030204" pitchFamily="34" charset="0"/>
                <a:ea typeface="Calibri" panose="020F0502020204030204" pitchFamily="34" charset="0"/>
                <a:cs typeface="2  Titr" panose="00000700000000000000" pitchFamily="2" charset="-78"/>
              </a:rPr>
              <a:t>دهند و آنها </a:t>
            </a:r>
            <a:r>
              <a:rPr lang="fa-IR" sz="2800" dirty="0">
                <a:latin typeface="Calibri" panose="020F0502020204030204" pitchFamily="34" charset="0"/>
                <a:ea typeface="Calibri" panose="020F0502020204030204" pitchFamily="34" charset="0"/>
                <a:cs typeface="2  Titr" panose="00000700000000000000" pitchFamily="2" charset="-78"/>
              </a:rPr>
              <a:t>معمولا مصداق ارزش های خود هستند. </a:t>
            </a:r>
            <a:endParaRPr lang="fa-IR" sz="2800" dirty="0" smtClean="0">
              <a:latin typeface="Calibri" panose="020F0502020204030204" pitchFamily="34" charset="0"/>
              <a:ea typeface="Calibri" panose="020F0502020204030204" pitchFamily="34" charset="0"/>
              <a:cs typeface="2  Titr" panose="00000700000000000000" pitchFamily="2" charset="-78"/>
            </a:endParaRPr>
          </a:p>
          <a:p>
            <a:pPr algn="just" rtl="1">
              <a:spcAft>
                <a:spcPts val="1000"/>
              </a:spcAft>
            </a:pPr>
            <a:r>
              <a:rPr lang="fa-IR" sz="2800" dirty="0" smtClean="0">
                <a:latin typeface="Calibri" panose="020F0502020204030204" pitchFamily="34" charset="0"/>
                <a:ea typeface="Calibri" panose="020F0502020204030204" pitchFamily="34" charset="0"/>
                <a:cs typeface="2  Titr" panose="00000700000000000000" pitchFamily="2" charset="-78"/>
              </a:rPr>
              <a:t>رئیس </a:t>
            </a:r>
            <a:r>
              <a:rPr lang="fa-IR" sz="2800" dirty="0">
                <a:latin typeface="Calibri" panose="020F0502020204030204" pitchFamily="34" charset="0"/>
                <a:ea typeface="Calibri" panose="020F0502020204030204" pitchFamily="34" charset="0"/>
                <a:cs typeface="2  Titr" panose="00000700000000000000" pitchFamily="2" charset="-78"/>
              </a:rPr>
              <a:t>کل سابق </a:t>
            </a:r>
            <a:r>
              <a:rPr lang="en-US" sz="2800" dirty="0" smtClean="0">
                <a:effectLst/>
                <a:latin typeface="Calibri" panose="020F0502020204030204" pitchFamily="34" charset="0"/>
                <a:ea typeface="Calibri" panose="020F0502020204030204" pitchFamily="34" charset="0"/>
                <a:cs typeface="2  Titr" panose="00000700000000000000" pitchFamily="2" charset="-78"/>
              </a:rPr>
              <a:t>Nucor</a:t>
            </a:r>
            <a:r>
              <a:rPr lang="fa-IR" sz="2800" dirty="0">
                <a:latin typeface="Calibri" panose="020F0502020204030204" pitchFamily="34" charset="0"/>
                <a:ea typeface="Calibri" panose="020F0502020204030204" pitchFamily="34" charset="0"/>
                <a:cs typeface="2  Titr" panose="00000700000000000000" pitchFamily="2" charset="-78"/>
              </a:rPr>
              <a:t> را به یاد </a:t>
            </a:r>
            <a:r>
              <a:rPr lang="fa-IR" sz="2800" dirty="0" smtClean="0">
                <a:latin typeface="Calibri" panose="020F0502020204030204" pitchFamily="34" charset="0"/>
                <a:ea typeface="Calibri" panose="020F0502020204030204" pitchFamily="34" charset="0"/>
                <a:cs typeface="2  Titr" panose="00000700000000000000" pitchFamily="2" charset="-78"/>
              </a:rPr>
              <a:t>بیاورید، </a:t>
            </a:r>
            <a:r>
              <a:rPr lang="fa-IR" sz="2800" dirty="0">
                <a:latin typeface="Calibri" panose="020F0502020204030204" pitchFamily="34" charset="0"/>
                <a:ea typeface="Calibri" panose="020F0502020204030204" pitchFamily="34" charset="0"/>
                <a:cs typeface="2  Titr" panose="00000700000000000000" pitchFamily="2" charset="-78"/>
              </a:rPr>
              <a:t>او کسی نبود جز کـــِـن آیورسون </a:t>
            </a:r>
            <a:r>
              <a:rPr lang="fa-IR" sz="2800" dirty="0" smtClean="0">
                <a:latin typeface="Calibri" panose="020F0502020204030204" pitchFamily="34" charset="0"/>
                <a:ea typeface="Calibri" panose="020F0502020204030204" pitchFamily="34" charset="0"/>
                <a:cs typeface="2  Titr" panose="00000700000000000000" pitchFamily="2" charset="-78"/>
              </a:rPr>
              <a:t>.</a:t>
            </a:r>
          </a:p>
          <a:p>
            <a:pPr algn="just" rtl="1">
              <a:spcAft>
                <a:spcPts val="1000"/>
              </a:spcAft>
            </a:pPr>
            <a:r>
              <a:rPr lang="en-US" sz="2800" b="1" dirty="0" smtClean="0"/>
              <a:t>Commitment</a:t>
            </a:r>
            <a:r>
              <a:rPr lang="fa-IR" sz="2800" b="1" dirty="0" smtClean="0"/>
              <a:t>=</a:t>
            </a:r>
            <a:r>
              <a:rPr lang="en-US" sz="2800" b="1" dirty="0" smtClean="0"/>
              <a:t>assurance</a:t>
            </a:r>
            <a:r>
              <a:rPr lang="fa-IR" sz="2800" b="1" dirty="0" smtClean="0"/>
              <a:t>=</a:t>
            </a:r>
            <a:r>
              <a:rPr lang="fa-IR" sz="2800" b="1" dirty="0"/>
              <a:t>تعهد</a:t>
            </a:r>
            <a:endParaRPr lang="en-US" sz="2800" dirty="0">
              <a:effectLst/>
              <a:latin typeface="Calibri" panose="020F0502020204030204" pitchFamily="34" charset="0"/>
              <a:ea typeface="Calibri" panose="020F0502020204030204" pitchFamily="34" charset="0"/>
              <a:cs typeface="2  Titr" panose="00000700000000000000" pitchFamily="2" charset="-78"/>
            </a:endParaRPr>
          </a:p>
        </p:txBody>
      </p:sp>
      <p:sp>
        <p:nvSpPr>
          <p:cNvPr id="3" name="Rectangle 2"/>
          <p:cNvSpPr/>
          <p:nvPr/>
        </p:nvSpPr>
        <p:spPr>
          <a:xfrm>
            <a:off x="398780" y="141400"/>
            <a:ext cx="9456420" cy="3052118"/>
          </a:xfrm>
          <a:prstGeom prst="rect">
            <a:avLst/>
          </a:prstGeom>
        </p:spPr>
        <p:txBody>
          <a:bodyPr wrap="square">
            <a:spAutoFit/>
          </a:bodyPr>
          <a:lstStyle/>
          <a:p>
            <a:pPr>
              <a:lnSpc>
                <a:spcPct val="115000"/>
              </a:lnSpc>
              <a:spcAft>
                <a:spcPts val="1000"/>
              </a:spcAft>
            </a:pPr>
            <a:r>
              <a:rPr lang="en-US" sz="3200" b="1" dirty="0">
                <a:latin typeface="Times New Roman" panose="02020603050405020304" pitchFamily="18" charset="0"/>
                <a:ea typeface="Times New Roman" panose="02020603050405020304" pitchFamily="18" charset="0"/>
                <a:cs typeface="Arial" panose="020B0604020202020204" pitchFamily="34" charset="0"/>
              </a:rPr>
              <a:t>Commitment </a:t>
            </a:r>
            <a:endParaRPr lang="en-US" sz="3200" dirty="0">
              <a:latin typeface="Calibri" panose="020F0502020204030204" pitchFamily="34" charset="0"/>
              <a:ea typeface="Times New Roman" panose="02020603050405020304" pitchFamily="18" charset="0"/>
              <a:cs typeface="Arial" panose="020B0604020202020204" pitchFamily="34" charset="0"/>
            </a:endParaRPr>
          </a:p>
          <a:p>
            <a:pPr>
              <a:lnSpc>
                <a:spcPct val="115000"/>
              </a:lnSpc>
              <a:spcAft>
                <a:spcPts val="1000"/>
              </a:spcAft>
            </a:pPr>
            <a:r>
              <a:rPr lang="en-US" sz="3200" b="1" dirty="0">
                <a:latin typeface="Times New Roman" panose="02020603050405020304" pitchFamily="18" charset="0"/>
                <a:ea typeface="Times New Roman" panose="02020603050405020304" pitchFamily="18" charset="0"/>
                <a:cs typeface="Arial" panose="020B0604020202020204" pitchFamily="34" charset="0"/>
              </a:rPr>
              <a:t>Strong leaders demonstrate their commitment to their vision and business model by actions and words, and they often lead by example. Consider Nucor’s former CEO, Ken Iverson. </a:t>
            </a:r>
            <a:endParaRPr lang="en-US" sz="3200" dirty="0">
              <a:effectLst/>
              <a:latin typeface="Calibri" panose="020F0502020204030204" pitchFamily="34" charset="0"/>
              <a:ea typeface="Times New Roman" panose="02020603050405020304" pitchFamily="18" charset="0"/>
              <a:cs typeface="Arial" panose="020B0604020202020204" pitchFamily="34" charset="0"/>
            </a:endParaRPr>
          </a:p>
        </p:txBody>
      </p:sp>
    </p:spTree>
    <p:extLst>
      <p:ext uri="{BB962C8B-B14F-4D97-AF65-F5344CB8AC3E}">
        <p14:creationId xmlns:p14="http://schemas.microsoft.com/office/powerpoint/2010/main" val="3668404912"/>
      </p:ext>
    </p:extLst>
  </p:cSld>
  <p:clrMapOvr>
    <a:masterClrMapping/>
  </p:clrMapOvr>
  <mc:AlternateContent xmlns:mc="http://schemas.openxmlformats.org/markup-compatibility/2006" xmlns:p14="http://schemas.microsoft.com/office/powerpoint/2010/main">
    <mc:Choice Requires="p14">
      <p:transition spd="slow" p14:dur="1600">
        <p14:conveyor dir="l"/>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fade">
                                      <p:cBhvr>
                                        <p:cTn id="7" dur="5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Lst>
  </p:timing>
</p:sld>
</file>

<file path=ppt/slides/slide24.xml><?xml version="1.0" encoding="utf-8"?>
<p:sld xmlns:a="http://schemas.openxmlformats.org/drawingml/2006/main" xmlns:r="http://schemas.openxmlformats.org/officeDocument/2006/relationships" xmlns:p="http://schemas.openxmlformats.org/presentationml/2006/main">
  <p:cSld>
    <p:bg>
      <p:bgPr>
        <a:pattFill prst="pct5">
          <a:fgClr>
            <a:schemeClr val="accent1"/>
          </a:fgClr>
          <a:bgClr>
            <a:schemeClr val="bg1"/>
          </a:bgClr>
        </a:pattFill>
        <a:effectLst/>
      </p:bgPr>
    </p:bg>
    <p:spTree>
      <p:nvGrpSpPr>
        <p:cNvPr id="1" name=""/>
        <p:cNvGrpSpPr/>
        <p:nvPr/>
      </p:nvGrpSpPr>
      <p:grpSpPr>
        <a:xfrm>
          <a:off x="0" y="0"/>
          <a:ext cx="0" cy="0"/>
          <a:chOff x="0" y="0"/>
          <a:chExt cx="0" cy="0"/>
        </a:xfrm>
      </p:grpSpPr>
      <p:sp>
        <p:nvSpPr>
          <p:cNvPr id="2" name="Rectangle 1"/>
          <p:cNvSpPr/>
          <p:nvPr/>
        </p:nvSpPr>
        <p:spPr>
          <a:xfrm>
            <a:off x="141668" y="2915021"/>
            <a:ext cx="11140225" cy="4534575"/>
          </a:xfrm>
          <a:prstGeom prst="rect">
            <a:avLst/>
          </a:prstGeom>
        </p:spPr>
        <p:txBody>
          <a:bodyPr wrap="square">
            <a:spAutoFit/>
          </a:bodyPr>
          <a:lstStyle/>
          <a:p>
            <a:pPr algn="just" rtl="1">
              <a:spcAft>
                <a:spcPts val="1000"/>
              </a:spcAft>
            </a:pPr>
            <a:r>
              <a:rPr lang="fa-IR" sz="3200" dirty="0">
                <a:latin typeface="Calibri" panose="020F0502020204030204" pitchFamily="34" charset="0"/>
                <a:ea typeface="Calibri" panose="020F0502020204030204" pitchFamily="34" charset="0"/>
                <a:cs typeface="2  Titr" panose="00000700000000000000" pitchFamily="2" charset="-78"/>
              </a:rPr>
              <a:t>نوکور یک تولید کننده متفاوت فولاد است که هزینه های تولیدی آن در این صنعت در دنیا از همه رقبا کمتر است. این مساله منجر به 30 سال عملکرد سود آور در صنعتی شده که اغلب سایر کمپانی ها  در آن دچار مشکلات مالی هستند و ایت به خاطر تمرکز شدید بر کاهش هزینه ها است</a:t>
            </a:r>
            <a:r>
              <a:rPr lang="fa-IR" sz="3200" dirty="0" smtClean="0">
                <a:latin typeface="Calibri" panose="020F0502020204030204" pitchFamily="34" charset="0"/>
                <a:ea typeface="Calibri" panose="020F0502020204030204" pitchFamily="34" charset="0"/>
                <a:cs typeface="2  Titr" panose="00000700000000000000" pitchFamily="2" charset="-78"/>
              </a:rPr>
              <a:t>.</a:t>
            </a:r>
          </a:p>
          <a:p>
            <a:pPr algn="just" rtl="1">
              <a:spcAft>
                <a:spcPts val="1000"/>
              </a:spcAft>
            </a:pPr>
            <a:r>
              <a:rPr lang="en-US" sz="3200" b="1" dirty="0" smtClean="0"/>
              <a:t>Performance</a:t>
            </a:r>
            <a:r>
              <a:rPr lang="fa-IR" sz="3200" b="1" dirty="0" smtClean="0"/>
              <a:t>=</a:t>
            </a:r>
            <a:r>
              <a:rPr lang="en-US" sz="3200" b="1" dirty="0" smtClean="0"/>
              <a:t>accomplishment</a:t>
            </a:r>
            <a:r>
              <a:rPr lang="fa-IR" sz="3200" b="1" dirty="0" smtClean="0"/>
              <a:t>=</a:t>
            </a:r>
            <a:r>
              <a:rPr lang="fa-IR" sz="3200" b="1" dirty="0"/>
              <a:t>عملکرد</a:t>
            </a:r>
            <a:endParaRPr lang="en-US" sz="3200" dirty="0" smtClean="0">
              <a:latin typeface="Calibri" panose="020F0502020204030204" pitchFamily="34" charset="0"/>
              <a:ea typeface="Calibri" panose="020F0502020204030204" pitchFamily="34" charset="0"/>
              <a:cs typeface="2  Titr" panose="00000700000000000000" pitchFamily="2" charset="-78"/>
            </a:endParaRPr>
          </a:p>
          <a:p>
            <a:pPr algn="just" rtl="1">
              <a:lnSpc>
                <a:spcPct val="150000"/>
              </a:lnSpc>
              <a:spcAft>
                <a:spcPts val="1000"/>
              </a:spcAft>
            </a:pPr>
            <a:endParaRPr lang="en-US" sz="3200" dirty="0">
              <a:effectLst/>
              <a:latin typeface="Calibri" panose="020F0502020204030204" pitchFamily="34" charset="0"/>
              <a:ea typeface="Calibri" panose="020F0502020204030204" pitchFamily="34" charset="0"/>
              <a:cs typeface="2  Titr" panose="00000700000000000000" pitchFamily="2" charset="-78"/>
            </a:endParaRPr>
          </a:p>
        </p:txBody>
      </p:sp>
      <p:sp>
        <p:nvSpPr>
          <p:cNvPr id="3" name="Rectangle 2"/>
          <p:cNvSpPr/>
          <p:nvPr/>
        </p:nvSpPr>
        <p:spPr>
          <a:xfrm>
            <a:off x="531019" y="0"/>
            <a:ext cx="9047798" cy="3046988"/>
          </a:xfrm>
          <a:prstGeom prst="rect">
            <a:avLst/>
          </a:prstGeom>
        </p:spPr>
        <p:txBody>
          <a:bodyPr wrap="square">
            <a:spAutoFit/>
          </a:bodyPr>
          <a:lstStyle/>
          <a:p>
            <a:pPr>
              <a:spcAft>
                <a:spcPts val="1000"/>
              </a:spcAft>
            </a:pPr>
            <a:r>
              <a:rPr lang="en-US" sz="3200" b="1" dirty="0">
                <a:latin typeface="Times New Roman" panose="02020603050405020304" pitchFamily="18" charset="0"/>
                <a:ea typeface="Times New Roman" panose="02020603050405020304" pitchFamily="18" charset="0"/>
                <a:cs typeface="Arial" panose="020B0604020202020204" pitchFamily="34" charset="0"/>
              </a:rPr>
              <a:t>Nucor is a very efficient steelmaker with perhaps the lowest cost structure in the steel industry. It has turned in 30 years of profitable performance in an industry where most other companies have lost money because of a relentless focus on cost minimization. </a:t>
            </a:r>
            <a:endParaRPr lang="en-US" sz="3200" dirty="0">
              <a:effectLst/>
              <a:latin typeface="Calibri" panose="020F0502020204030204" pitchFamily="34" charset="0"/>
              <a:ea typeface="Times New Roman" panose="02020603050405020304" pitchFamily="18" charset="0"/>
              <a:cs typeface="Arial" panose="020B0604020202020204" pitchFamily="34" charset="0"/>
            </a:endParaRPr>
          </a:p>
        </p:txBody>
      </p:sp>
    </p:spTree>
    <p:extLst>
      <p:ext uri="{BB962C8B-B14F-4D97-AF65-F5344CB8AC3E}">
        <p14:creationId xmlns:p14="http://schemas.microsoft.com/office/powerpoint/2010/main" val="4058075148"/>
      </p:ext>
    </p:extLst>
  </p:cSld>
  <p:clrMapOvr>
    <a:masterClrMapping/>
  </p:clrMapOvr>
  <mc:AlternateContent xmlns:mc="http://schemas.openxmlformats.org/markup-compatibility/2006" xmlns:p14="http://schemas.microsoft.com/office/powerpoint/2010/main">
    <mc:Choice Requires="p14">
      <p:transition spd="slow" p14:dur="1600">
        <p14:conveyor dir="l"/>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1" presetClass="entr" presetSubtype="1"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wheel(1)">
                                      <p:cBhvr>
                                        <p:cTn id="7" dur="20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228600" y="3619652"/>
            <a:ext cx="10923055" cy="3082895"/>
          </a:xfrm>
          <a:prstGeom prst="rect">
            <a:avLst/>
          </a:prstGeom>
        </p:spPr>
        <p:txBody>
          <a:bodyPr wrap="square">
            <a:spAutoFit/>
          </a:bodyPr>
          <a:lstStyle/>
          <a:p>
            <a:pPr algn="just" rtl="1">
              <a:lnSpc>
                <a:spcPct val="150000"/>
              </a:lnSpc>
              <a:spcAft>
                <a:spcPts val="1000"/>
              </a:spcAft>
            </a:pPr>
            <a:r>
              <a:rPr lang="fa-IR" sz="2400" dirty="0">
                <a:latin typeface="Calibri" panose="020F0502020204030204" pitchFamily="34" charset="0"/>
                <a:ea typeface="Calibri" panose="020F0502020204030204" pitchFamily="34" charset="0"/>
                <a:cs typeface="2  Titr" panose="00000700000000000000" pitchFamily="2" charset="-78"/>
              </a:rPr>
              <a:t>او در مقام رئیس کل ، نمونه ای را بنیان نهاد : او تلفن خود را پاسخ می داد ، تنها یک منشی استخدام کرده بود ، یک اتومبیل قدیمی سوار می شد و و از این مساله احساس غرور می کرد که حقوق پایۀ او در </a:t>
            </a:r>
            <a:r>
              <a:rPr lang="en-US" sz="2400" dirty="0">
                <a:latin typeface="Calibri" panose="020F0502020204030204" pitchFamily="34" charset="0"/>
                <a:ea typeface="Calibri" panose="020F0502020204030204" pitchFamily="34" charset="0"/>
                <a:cs typeface="2  Titr" panose="00000700000000000000" pitchFamily="2" charset="-78"/>
              </a:rPr>
              <a:t>Fortune 500</a:t>
            </a:r>
            <a:r>
              <a:rPr lang="fa-IR" sz="2400" dirty="0">
                <a:latin typeface="Calibri" panose="020F0502020204030204" pitchFamily="34" charset="0"/>
                <a:ea typeface="Calibri" panose="020F0502020204030204" pitchFamily="34" charset="0"/>
                <a:cs typeface="2  Titr" panose="00000700000000000000" pitchFamily="2" charset="-78"/>
              </a:rPr>
              <a:t> از همه پایین تر بود</a:t>
            </a:r>
            <a:r>
              <a:rPr lang="fa-IR" sz="2400" dirty="0" smtClean="0">
                <a:latin typeface="Calibri" panose="020F0502020204030204" pitchFamily="34" charset="0"/>
                <a:ea typeface="Calibri" panose="020F0502020204030204" pitchFamily="34" charset="0"/>
                <a:cs typeface="2  Titr" panose="00000700000000000000" pitchFamily="2" charset="-78"/>
              </a:rPr>
              <a:t>.</a:t>
            </a:r>
          </a:p>
          <a:p>
            <a:pPr algn="just" rtl="1">
              <a:lnSpc>
                <a:spcPct val="150000"/>
              </a:lnSpc>
              <a:spcAft>
                <a:spcPts val="1000"/>
              </a:spcAft>
            </a:pPr>
            <a:r>
              <a:rPr lang="en-US" sz="2800" b="1" dirty="0" smtClean="0"/>
              <a:t>Secretary</a:t>
            </a:r>
            <a:r>
              <a:rPr lang="fa-IR" sz="2800" b="1" dirty="0" smtClean="0"/>
              <a:t>=</a:t>
            </a:r>
            <a:r>
              <a:rPr lang="en-US" sz="2800" b="1" dirty="0"/>
              <a:t>Office working </a:t>
            </a:r>
            <a:r>
              <a:rPr lang="fa-IR" sz="2800" b="1" dirty="0" smtClean="0"/>
              <a:t>=</a:t>
            </a:r>
            <a:r>
              <a:rPr lang="fa-IR" sz="2800" b="1" dirty="0"/>
              <a:t>دبیر</a:t>
            </a:r>
            <a:endParaRPr lang="en-US" sz="2800" dirty="0">
              <a:latin typeface="Calibri" panose="020F0502020204030204" pitchFamily="34" charset="0"/>
              <a:ea typeface="Calibri" panose="020F0502020204030204" pitchFamily="34" charset="0"/>
              <a:cs typeface="2  Titr" panose="00000700000000000000" pitchFamily="2" charset="-78"/>
            </a:endParaRPr>
          </a:p>
        </p:txBody>
      </p:sp>
      <p:sp>
        <p:nvSpPr>
          <p:cNvPr id="3" name="Rectangle 2"/>
          <p:cNvSpPr/>
          <p:nvPr/>
        </p:nvSpPr>
        <p:spPr>
          <a:xfrm>
            <a:off x="228600" y="0"/>
            <a:ext cx="9681210" cy="3452227"/>
          </a:xfrm>
          <a:prstGeom prst="rect">
            <a:avLst/>
          </a:prstGeom>
        </p:spPr>
        <p:txBody>
          <a:bodyPr wrap="square">
            <a:spAutoFit/>
          </a:bodyPr>
          <a:lstStyle/>
          <a:p>
            <a:pPr>
              <a:spcAft>
                <a:spcPts val="1000"/>
              </a:spcAft>
            </a:pPr>
            <a:r>
              <a:rPr lang="fa-IR" b="1" dirty="0">
                <a:latin typeface="Calibri" panose="020F0502020204030204" pitchFamily="34" charset="0"/>
                <a:ea typeface="Times New Roman" panose="02020603050405020304" pitchFamily="18" charset="0"/>
                <a:cs typeface="Times New Roman" panose="02020603050405020304" pitchFamily="18" charset="0"/>
              </a:rPr>
              <a:t> </a:t>
            </a:r>
            <a:endParaRPr lang="en-US" sz="1400" dirty="0">
              <a:latin typeface="Calibri" panose="020F0502020204030204" pitchFamily="34" charset="0"/>
              <a:ea typeface="Times New Roman" panose="02020603050405020304" pitchFamily="18" charset="0"/>
              <a:cs typeface="Arial" panose="020B0604020202020204" pitchFamily="34" charset="0"/>
            </a:endParaRPr>
          </a:p>
          <a:p>
            <a:pPr>
              <a:spcAft>
                <a:spcPts val="1000"/>
              </a:spcAft>
            </a:pPr>
            <a:r>
              <a:rPr lang="en-US" sz="3200" b="1" dirty="0">
                <a:latin typeface="Times New Roman" panose="02020603050405020304" pitchFamily="18" charset="0"/>
                <a:ea typeface="Times New Roman" panose="02020603050405020304" pitchFamily="18" charset="0"/>
                <a:cs typeface="Arial" panose="020B0604020202020204" pitchFamily="34" charset="0"/>
              </a:rPr>
              <a:t>In his tenure as CEO, Iverson set the example: he answered his own phone, employed only one secretary, drove an old car, flew coach class, and was proud of the fact that his base salary was the lowest in the Fortune 500 (Iverson made most of his money from performance-based pay bonuses). </a:t>
            </a:r>
            <a:endParaRPr lang="en-US" sz="3200" dirty="0">
              <a:effectLst/>
              <a:latin typeface="Calibri" panose="020F0502020204030204" pitchFamily="34" charset="0"/>
              <a:ea typeface="Times New Roman" panose="02020603050405020304" pitchFamily="18" charset="0"/>
              <a:cs typeface="Arial" panose="020B0604020202020204" pitchFamily="34" charset="0"/>
            </a:endParaRPr>
          </a:p>
        </p:txBody>
      </p:sp>
    </p:spTree>
    <p:extLst>
      <p:ext uri="{BB962C8B-B14F-4D97-AF65-F5344CB8AC3E}">
        <p14:creationId xmlns:p14="http://schemas.microsoft.com/office/powerpoint/2010/main" val="75263006"/>
      </p:ext>
    </p:extLst>
  </p:cSld>
  <p:clrMapOvr>
    <a:masterClrMapping/>
  </p:clrMapOvr>
  <mc:AlternateContent xmlns:mc="http://schemas.openxmlformats.org/markup-compatibility/2006" xmlns:p14="http://schemas.microsoft.com/office/powerpoint/2010/main">
    <mc:Choice Requires="p14">
      <p:transition spd="slow" p14:dur="1600">
        <p14:conveyor dir="l"/>
      </p:transition>
    </mc:Choice>
    <mc:Fallback xmlns="">
      <p:transition spd="slow">
        <p:fade/>
      </p:transition>
    </mc:Fallback>
  </mc:AlternateContent>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bg>
      <p:bgPr>
        <a:pattFill prst="pct10">
          <a:fgClr>
            <a:schemeClr val="accent1"/>
          </a:fgClr>
          <a:bgClr>
            <a:schemeClr val="bg1"/>
          </a:bgClr>
        </a:pattFill>
        <a:effectLst/>
      </p:bgPr>
    </p:bg>
    <p:spTree>
      <p:nvGrpSpPr>
        <p:cNvPr id="1" name=""/>
        <p:cNvGrpSpPr/>
        <p:nvPr/>
      </p:nvGrpSpPr>
      <p:grpSpPr>
        <a:xfrm>
          <a:off x="0" y="0"/>
          <a:ext cx="0" cy="0"/>
          <a:chOff x="0" y="0"/>
          <a:chExt cx="0" cy="0"/>
        </a:xfrm>
      </p:grpSpPr>
      <p:sp>
        <p:nvSpPr>
          <p:cNvPr id="2" name="Rectangle 1"/>
          <p:cNvSpPr/>
          <p:nvPr/>
        </p:nvSpPr>
        <p:spPr>
          <a:xfrm>
            <a:off x="371192" y="2706675"/>
            <a:ext cx="10344031" cy="4965462"/>
          </a:xfrm>
          <a:prstGeom prst="rect">
            <a:avLst/>
          </a:prstGeom>
        </p:spPr>
        <p:txBody>
          <a:bodyPr wrap="square">
            <a:spAutoFit/>
          </a:bodyPr>
          <a:lstStyle/>
          <a:p>
            <a:pPr algn="just" rtl="1">
              <a:lnSpc>
                <a:spcPct val="150000"/>
              </a:lnSpc>
              <a:spcAft>
                <a:spcPts val="1000"/>
              </a:spcAft>
            </a:pPr>
            <a:r>
              <a:rPr lang="fa-IR" sz="2800" dirty="0">
                <a:latin typeface="Calibri" panose="020F0502020204030204" pitchFamily="34" charset="0"/>
                <a:ea typeface="Calibri" panose="020F0502020204030204" pitchFamily="34" charset="0"/>
                <a:cs typeface="2  Titr" panose="00000700000000000000" pitchFamily="2" charset="-78"/>
              </a:rPr>
              <a:t>تعهد یک علامت مهم برای کارمندان بود که نشان می داد ایورسون برای کاهش هزینه ها تا حد امکان هر کاری انجام می داد. این مساله باعث شد تا او احترام کارمندان نوکور را بدست </a:t>
            </a:r>
            <a:r>
              <a:rPr lang="fa-IR" sz="2800" dirty="0" smtClean="0">
                <a:latin typeface="Calibri" panose="020F0502020204030204" pitchFamily="34" charset="0"/>
                <a:ea typeface="Calibri" panose="020F0502020204030204" pitchFamily="34" charset="0"/>
                <a:cs typeface="2  Titr" panose="00000700000000000000" pitchFamily="2" charset="-78"/>
              </a:rPr>
              <a:t>آورده، </a:t>
            </a:r>
            <a:r>
              <a:rPr lang="fa-IR" sz="2800" dirty="0">
                <a:latin typeface="Calibri" panose="020F0502020204030204" pitchFamily="34" charset="0"/>
                <a:ea typeface="Calibri" panose="020F0502020204030204" pitchFamily="34" charset="0"/>
                <a:cs typeface="2  Titr" panose="00000700000000000000" pitchFamily="2" charset="-78"/>
              </a:rPr>
              <a:t>که این نیز به آن ها انگیزه تلاش بیشتری را می داد. </a:t>
            </a:r>
            <a:endParaRPr lang="fa-IR" sz="2800" dirty="0" smtClean="0">
              <a:latin typeface="Calibri" panose="020F0502020204030204" pitchFamily="34" charset="0"/>
              <a:ea typeface="Calibri" panose="020F0502020204030204" pitchFamily="34" charset="0"/>
              <a:cs typeface="2  Titr" panose="00000700000000000000" pitchFamily="2" charset="-78"/>
            </a:endParaRPr>
          </a:p>
          <a:p>
            <a:pPr algn="just" rtl="1">
              <a:lnSpc>
                <a:spcPct val="150000"/>
              </a:lnSpc>
              <a:spcAft>
                <a:spcPts val="1000"/>
              </a:spcAft>
            </a:pPr>
            <a:r>
              <a:rPr lang="en-US" sz="3200" b="1" dirty="0">
                <a:latin typeface="Times New Roman" panose="02020603050405020304" pitchFamily="18" charset="0"/>
                <a:ea typeface="Times New Roman" panose="02020603050405020304" pitchFamily="18" charset="0"/>
              </a:rPr>
              <a:t>Powerful</a:t>
            </a:r>
            <a:r>
              <a:rPr lang="fa-IR" sz="3200" b="1" dirty="0">
                <a:latin typeface="Times New Roman" panose="02020603050405020304" pitchFamily="18" charset="0"/>
                <a:ea typeface="Times New Roman" panose="02020603050405020304" pitchFamily="18" charset="0"/>
              </a:rPr>
              <a:t>=</a:t>
            </a:r>
            <a:r>
              <a:rPr lang="en-US" sz="3200" b="1" dirty="0">
                <a:latin typeface="Times New Roman" panose="02020603050405020304" pitchFamily="18" charset="0"/>
                <a:ea typeface="Times New Roman" panose="02020603050405020304" pitchFamily="18" charset="0"/>
              </a:rPr>
              <a:t>Strong</a:t>
            </a:r>
            <a:r>
              <a:rPr lang="fa-IR" sz="3200" b="1" dirty="0">
                <a:latin typeface="Times New Roman" panose="02020603050405020304" pitchFamily="18" charset="0"/>
                <a:ea typeface="Times New Roman" panose="02020603050405020304" pitchFamily="18" charset="0"/>
              </a:rPr>
              <a:t>=</a:t>
            </a:r>
            <a:r>
              <a:rPr lang="fa-IR" sz="2800" dirty="0">
                <a:latin typeface="Calibri" panose="020F0502020204030204" pitchFamily="34" charset="0"/>
                <a:ea typeface="Calibri" panose="020F0502020204030204" pitchFamily="34" charset="0"/>
                <a:cs typeface="2  Titr" panose="00000700000000000000" pitchFamily="2" charset="-78"/>
              </a:rPr>
              <a:t>قدرتمند</a:t>
            </a:r>
          </a:p>
          <a:p>
            <a:pPr algn="just" rtl="1">
              <a:lnSpc>
                <a:spcPct val="150000"/>
              </a:lnSpc>
              <a:spcAft>
                <a:spcPts val="1000"/>
              </a:spcAft>
            </a:pPr>
            <a:endParaRPr lang="fa-IR" sz="2800" dirty="0" smtClean="0">
              <a:latin typeface="Calibri" panose="020F0502020204030204" pitchFamily="34" charset="0"/>
              <a:ea typeface="Calibri" panose="020F0502020204030204" pitchFamily="34" charset="0"/>
              <a:cs typeface="2  Titr" panose="00000700000000000000" pitchFamily="2" charset="-78"/>
            </a:endParaRPr>
          </a:p>
        </p:txBody>
      </p:sp>
      <p:sp>
        <p:nvSpPr>
          <p:cNvPr id="3" name="Rectangle 2"/>
          <p:cNvSpPr/>
          <p:nvPr/>
        </p:nvSpPr>
        <p:spPr>
          <a:xfrm>
            <a:off x="113824" y="156285"/>
            <a:ext cx="9681686" cy="2923877"/>
          </a:xfrm>
          <a:prstGeom prst="rect">
            <a:avLst/>
          </a:prstGeom>
        </p:spPr>
        <p:txBody>
          <a:bodyPr wrap="square">
            <a:spAutoFit/>
          </a:bodyPr>
          <a:lstStyle/>
          <a:p>
            <a:pPr>
              <a:lnSpc>
                <a:spcPct val="115000"/>
              </a:lnSpc>
              <a:spcAft>
                <a:spcPts val="1000"/>
              </a:spcAft>
            </a:pPr>
            <a:r>
              <a:rPr lang="fa-IR" sz="3200" b="1" dirty="0">
                <a:latin typeface="Calibri" panose="020F0502020204030204" pitchFamily="34" charset="0"/>
                <a:ea typeface="Times New Roman" panose="02020603050405020304" pitchFamily="18" charset="0"/>
                <a:cs typeface="Times New Roman" panose="02020603050405020304" pitchFamily="18" charset="0"/>
              </a:rPr>
              <a:t> </a:t>
            </a:r>
            <a:r>
              <a:rPr lang="en-US" sz="3200" b="1" dirty="0" smtClean="0">
                <a:latin typeface="Times New Roman" panose="02020603050405020304" pitchFamily="18" charset="0"/>
                <a:ea typeface="Times New Roman" panose="02020603050405020304" pitchFamily="18" charset="0"/>
              </a:rPr>
              <a:t>This </a:t>
            </a:r>
            <a:r>
              <a:rPr lang="en-US" sz="3200" b="1" dirty="0">
                <a:latin typeface="Times New Roman" panose="02020603050405020304" pitchFamily="18" charset="0"/>
                <a:ea typeface="Times New Roman" panose="02020603050405020304" pitchFamily="18" charset="0"/>
              </a:rPr>
              <a:t>commitment was a powerful signal to employees that Iverson was serious about doing everything possible to minimize costs. It earned him the respect of Nucor employees, which made them more willing to work hard</a:t>
            </a:r>
            <a:endParaRPr lang="en-US" sz="3200" dirty="0"/>
          </a:p>
        </p:txBody>
      </p:sp>
    </p:spTree>
    <p:extLst>
      <p:ext uri="{BB962C8B-B14F-4D97-AF65-F5344CB8AC3E}">
        <p14:creationId xmlns:p14="http://schemas.microsoft.com/office/powerpoint/2010/main" val="158649795"/>
      </p:ext>
    </p:extLst>
  </p:cSld>
  <p:clrMapOvr>
    <a:masterClrMapping/>
  </p:clrMapOvr>
  <mc:AlternateContent xmlns:mc="http://schemas.openxmlformats.org/markup-compatibility/2006" xmlns:p14="http://schemas.microsoft.com/office/powerpoint/2010/main">
    <mc:Choice Requires="p14">
      <p:transition spd="slow" p14:dur="1600">
        <p14:conveyor dir="l"/>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1" presetClass="entr" presetSubtype="1"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wheel(1)">
                                      <p:cBhvr>
                                        <p:cTn id="7" dur="20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393128" y="2572052"/>
            <a:ext cx="9607639" cy="4483279"/>
          </a:xfrm>
          <a:prstGeom prst="rect">
            <a:avLst/>
          </a:prstGeom>
        </p:spPr>
        <p:txBody>
          <a:bodyPr wrap="square">
            <a:spAutoFit/>
          </a:bodyPr>
          <a:lstStyle/>
          <a:p>
            <a:pPr algn="just" rtl="1">
              <a:spcAft>
                <a:spcPts val="1000"/>
              </a:spcAft>
            </a:pPr>
            <a:r>
              <a:rPr lang="fa-IR" sz="2800" dirty="0">
                <a:latin typeface="Calibri" panose="020F0502020204030204" pitchFamily="34" charset="0"/>
                <a:ea typeface="Calibri" panose="020F0502020204030204" pitchFamily="34" charset="0"/>
                <a:cs typeface="2  Titr" panose="00000700000000000000" pitchFamily="2" charset="-78"/>
              </a:rPr>
              <a:t>اگر چه ایورسون بازنشسته شده است، میراث او در قالب یک فرهنگ سازمانی مبتنی بر کاهش هزینه ها به بقای خود ادامه داده که توسط او در نوکور ایجاد گردید و همانند سایر رهبران بزرگ، تاثیر او فراتر از حد یک رهبر بوده است</a:t>
            </a:r>
            <a:r>
              <a:rPr lang="fa-IR" sz="2800" dirty="0" smtClean="0">
                <a:latin typeface="Calibri" panose="020F0502020204030204" pitchFamily="34" charset="0"/>
                <a:ea typeface="Calibri" panose="020F0502020204030204" pitchFamily="34" charset="0"/>
                <a:cs typeface="2  Titr" panose="00000700000000000000" pitchFamily="2" charset="-78"/>
              </a:rPr>
              <a:t>.</a:t>
            </a:r>
          </a:p>
          <a:p>
            <a:pPr algn="just" rtl="1">
              <a:spcAft>
                <a:spcPts val="1000"/>
              </a:spcAft>
            </a:pPr>
            <a:r>
              <a:rPr lang="en-US" sz="2800" b="1" dirty="0"/>
              <a:t>Legacy</a:t>
            </a:r>
            <a:r>
              <a:rPr lang="fa-IR" sz="2800" b="1" dirty="0"/>
              <a:t>=</a:t>
            </a:r>
            <a:r>
              <a:rPr lang="en-US" sz="2800" b="1" dirty="0" err="1"/>
              <a:t>heritagc</a:t>
            </a:r>
            <a:r>
              <a:rPr lang="fa-IR" sz="2800" b="1" dirty="0" smtClean="0"/>
              <a:t>=میراث</a:t>
            </a:r>
          </a:p>
          <a:p>
            <a:pPr algn="just" rtl="1">
              <a:spcAft>
                <a:spcPts val="1000"/>
              </a:spcAft>
            </a:pPr>
            <a:r>
              <a:rPr lang="en-US" sz="2800" b="1" dirty="0" smtClean="0"/>
              <a:t>Organization</a:t>
            </a:r>
            <a:r>
              <a:rPr lang="fa-IR" sz="2800" b="1" dirty="0" smtClean="0"/>
              <a:t>=</a:t>
            </a:r>
            <a:r>
              <a:rPr lang="en-US" sz="2800" b="1" dirty="0" smtClean="0"/>
              <a:t>arranging</a:t>
            </a:r>
            <a:r>
              <a:rPr lang="fa-IR" sz="2800" b="1" dirty="0" smtClean="0"/>
              <a:t>=سازمان</a:t>
            </a:r>
          </a:p>
          <a:p>
            <a:pPr algn="just" rtl="1">
              <a:spcAft>
                <a:spcPts val="1000"/>
              </a:spcAft>
            </a:pPr>
            <a:r>
              <a:rPr lang="en-US" sz="2800" b="1" dirty="0" smtClean="0"/>
              <a:t>Impact</a:t>
            </a:r>
            <a:r>
              <a:rPr lang="fa-IR" sz="2800" b="1" dirty="0" smtClean="0"/>
              <a:t>=</a:t>
            </a:r>
            <a:r>
              <a:rPr lang="en-US" sz="2800" b="1" dirty="0" smtClean="0"/>
              <a:t>force</a:t>
            </a:r>
            <a:r>
              <a:rPr lang="fa-IR" sz="2800" b="1" dirty="0" smtClean="0"/>
              <a:t>=</a:t>
            </a:r>
            <a:r>
              <a:rPr lang="fa-IR" sz="2800" b="1" dirty="0"/>
              <a:t>تأثیر</a:t>
            </a:r>
            <a:endParaRPr lang="fa-IR" sz="2800" dirty="0">
              <a:latin typeface="Calibri" panose="020F0502020204030204" pitchFamily="34" charset="0"/>
              <a:ea typeface="Calibri" panose="020F0502020204030204" pitchFamily="34" charset="0"/>
              <a:cs typeface="2  Titr" panose="00000700000000000000" pitchFamily="2" charset="-78"/>
            </a:endParaRPr>
          </a:p>
          <a:p>
            <a:pPr algn="just" rtl="1">
              <a:spcAft>
                <a:spcPts val="1000"/>
              </a:spcAft>
            </a:pPr>
            <a:endParaRPr lang="en-US" sz="2800" dirty="0">
              <a:latin typeface="Calibri" panose="020F0502020204030204" pitchFamily="34" charset="0"/>
              <a:ea typeface="Calibri" panose="020F0502020204030204" pitchFamily="34" charset="0"/>
              <a:cs typeface="2  Titr" panose="00000700000000000000" pitchFamily="2" charset="-78"/>
            </a:endParaRPr>
          </a:p>
        </p:txBody>
      </p:sp>
      <p:sp>
        <p:nvSpPr>
          <p:cNvPr id="3" name="Rectangle 2"/>
          <p:cNvSpPr/>
          <p:nvPr/>
        </p:nvSpPr>
        <p:spPr>
          <a:xfrm>
            <a:off x="251460" y="334006"/>
            <a:ext cx="8949690" cy="1877437"/>
          </a:xfrm>
          <a:prstGeom prst="rect">
            <a:avLst/>
          </a:prstGeom>
        </p:spPr>
        <p:txBody>
          <a:bodyPr wrap="square">
            <a:spAutoFit/>
          </a:bodyPr>
          <a:lstStyle/>
          <a:p>
            <a:pPr>
              <a:spcAft>
                <a:spcPts val="1000"/>
              </a:spcAft>
            </a:pPr>
            <a:r>
              <a:rPr lang="en-US" sz="2800" b="1" dirty="0">
                <a:latin typeface="Times New Roman" panose="02020603050405020304" pitchFamily="18" charset="0"/>
                <a:ea typeface="Times New Roman" panose="02020603050405020304" pitchFamily="18" charset="0"/>
                <a:cs typeface="Arial" panose="020B0604020202020204" pitchFamily="34" charset="0"/>
              </a:rPr>
              <a:t>Although Iverson has </a:t>
            </a:r>
            <a:r>
              <a:rPr lang="en-US" sz="3200" b="1" dirty="0">
                <a:latin typeface="Times New Roman" panose="02020603050405020304" pitchFamily="18" charset="0"/>
                <a:ea typeface="Times New Roman" panose="02020603050405020304" pitchFamily="18" charset="0"/>
                <a:cs typeface="Arial" panose="020B0604020202020204" pitchFamily="34" charset="0"/>
              </a:rPr>
              <a:t>retired</a:t>
            </a:r>
            <a:r>
              <a:rPr lang="en-US" sz="2800" b="1" dirty="0">
                <a:latin typeface="Times New Roman" panose="02020603050405020304" pitchFamily="18" charset="0"/>
                <a:ea typeface="Times New Roman" panose="02020603050405020304" pitchFamily="18" charset="0"/>
                <a:cs typeface="Arial" panose="020B0604020202020204" pitchFamily="34" charset="0"/>
              </a:rPr>
              <a:t>, his legacy lives on in the cost- conscious organization culture that has been built at Nucor, and, like all other great leaders, his impact will go beyond his tenure as a leader</a:t>
            </a:r>
            <a:r>
              <a:rPr lang="fa-IR" sz="2800" b="1" dirty="0">
                <a:latin typeface="Times New Roman" panose="02020603050405020304" pitchFamily="18" charset="0"/>
                <a:ea typeface="Times New Roman" panose="02020603050405020304" pitchFamily="18" charset="0"/>
                <a:cs typeface="Arial" panose="020B0604020202020204" pitchFamily="34" charset="0"/>
              </a:rPr>
              <a:t>.</a:t>
            </a:r>
            <a:endParaRPr lang="en-US" sz="2800" dirty="0">
              <a:effectLst/>
              <a:latin typeface="Calibri" panose="020F0502020204030204" pitchFamily="34" charset="0"/>
              <a:ea typeface="Times New Roman" panose="02020603050405020304" pitchFamily="18" charset="0"/>
              <a:cs typeface="Arial" panose="020B0604020202020204" pitchFamily="34" charset="0"/>
            </a:endParaRPr>
          </a:p>
        </p:txBody>
      </p:sp>
    </p:spTree>
    <p:extLst>
      <p:ext uri="{BB962C8B-B14F-4D97-AF65-F5344CB8AC3E}">
        <p14:creationId xmlns:p14="http://schemas.microsoft.com/office/powerpoint/2010/main" val="1137113271"/>
      </p:ext>
    </p:extLst>
  </p:cSld>
  <p:clrMapOvr>
    <a:masterClrMapping/>
  </p:clrMapOvr>
  <mc:AlternateContent xmlns:mc="http://schemas.openxmlformats.org/markup-compatibility/2006" xmlns:p14="http://schemas.microsoft.com/office/powerpoint/2010/main">
    <mc:Choice Requires="p14">
      <p:transition spd="slow" p14:dur="1600">
        <p14:conveyor dir="l"/>
      </p:transition>
    </mc:Choice>
    <mc:Fallback xmlns="">
      <p:transition spd="slow">
        <p:fade/>
      </p:transition>
    </mc:Fallback>
  </mc:AlternateContent>
  <p:timing>
    <p:tnLst>
      <p:par>
        <p:cTn id="1" dur="indefinite" restart="never" nodeType="tmRoot"/>
      </p:par>
    </p:tnLst>
  </p:timing>
</p:sld>
</file>

<file path=ppt/theme/theme1.xml><?xml version="1.0" encoding="utf-8"?>
<a:theme xmlns:a="http://schemas.openxmlformats.org/drawingml/2006/main" name="Facet">
  <a:themeElements>
    <a:clrScheme name="Facet">
      <a:dk1>
        <a:sysClr val="windowText" lastClr="000000"/>
      </a:dk1>
      <a:lt1>
        <a:sysClr val="window" lastClr="FFFFFF"/>
      </a:lt1>
      <a:dk2>
        <a:srgbClr val="2C3C43"/>
      </a:dk2>
      <a:lt2>
        <a:srgbClr val="EBEBEB"/>
      </a:lt2>
      <a:accent1>
        <a:srgbClr val="90C226"/>
      </a:accent1>
      <a:accent2>
        <a:srgbClr val="54A021"/>
      </a:accent2>
      <a:accent3>
        <a:srgbClr val="E6B91E"/>
      </a:accent3>
      <a:accent4>
        <a:srgbClr val="E76618"/>
      </a:accent4>
      <a:accent5>
        <a:srgbClr val="C42F1A"/>
      </a:accent5>
      <a:accent6>
        <a:srgbClr val="918655"/>
      </a:accent6>
      <a:hlink>
        <a:srgbClr val="99CA3C"/>
      </a:hlink>
      <a:folHlink>
        <a:srgbClr val="B9D181"/>
      </a:folHlink>
    </a:clrScheme>
    <a:fontScheme name="Custom 2">
      <a:majorFont>
        <a:latin typeface="Times New Roman"/>
        <a:ea typeface=""/>
        <a:cs typeface="B Titr"/>
      </a:majorFont>
      <a:minorFont>
        <a:latin typeface="Times New Roman"/>
        <a:ea typeface=""/>
        <a:cs typeface="B Mitra"/>
      </a:minorFont>
    </a:fontScheme>
    <a:fmtScheme name="Facet">
      <a:fillStyleLst>
        <a:solidFill>
          <a:schemeClr val="phClr"/>
        </a:solidFill>
        <a:gradFill rotWithShape="1">
          <a:gsLst>
            <a:gs pos="0">
              <a:schemeClr val="phClr">
                <a:tint val="65000"/>
                <a:lumMod val="110000"/>
              </a:schemeClr>
            </a:gs>
            <a:gs pos="88000">
              <a:schemeClr val="phClr">
                <a:tint val="90000"/>
              </a:schemeClr>
            </a:gs>
          </a:gsLst>
          <a:lin ang="5400000" scaled="0"/>
        </a:gradFill>
        <a:gradFill rotWithShape="1">
          <a:gsLst>
            <a:gs pos="0">
              <a:schemeClr val="phClr">
                <a:tint val="96000"/>
                <a:lumMod val="100000"/>
              </a:schemeClr>
            </a:gs>
            <a:gs pos="78000">
              <a:schemeClr val="phClr">
                <a:shade val="94000"/>
                <a:lumMod val="94000"/>
              </a:schemeClr>
            </a:gs>
          </a:gsLst>
          <a:lin ang="5400000" scaled="0"/>
        </a:gradFill>
      </a:fillStyleLst>
      <a:lnStyleLst>
        <a:ln w="12700" cap="rnd" cmpd="sng" algn="ctr">
          <a:solidFill>
            <a:schemeClr val="phClr"/>
          </a:solidFill>
          <a:prstDash val="solid"/>
        </a:ln>
        <a:ln w="19050" cap="rnd" cmpd="sng" algn="ctr">
          <a:solidFill>
            <a:schemeClr val="phClr"/>
          </a:solidFill>
          <a:prstDash val="solid"/>
        </a:ln>
        <a:ln w="25400" cap="rnd" cmpd="sng" algn="ctr">
          <a:solidFill>
            <a:schemeClr val="phClr"/>
          </a:solidFill>
          <a:prstDash val="solid"/>
        </a:ln>
      </a:lnStyleLst>
      <a:effectStyleLst>
        <a:effectStyle>
          <a:effectLst/>
        </a:effectStyle>
        <a:effectStyle>
          <a:effectLst>
            <a:outerShdw blurRad="38100" dist="25400" dir="5400000" rotWithShape="0">
              <a:srgbClr val="000000">
                <a:alpha val="35000"/>
              </a:srgbClr>
            </a:outerShdw>
          </a:effectLst>
        </a:effectStyle>
        <a:effectStyle>
          <a:effectLst>
            <a:outerShdw blurRad="50800" dist="38100" dir="5400000" rotWithShape="0">
              <a:srgbClr val="000000">
                <a:alpha val="35000"/>
              </a:srgbClr>
            </a:outerShdw>
          </a:effectLst>
          <a:scene3d>
            <a:camera prst="orthographicFront">
              <a:rot lat="0" lon="0" rev="0"/>
            </a:camera>
            <a:lightRig rig="threePt" dir="tl"/>
          </a:scene3d>
          <a:sp3d prstMaterial="plastic">
            <a:bevelT w="0" h="0"/>
          </a:sp3d>
        </a:effectStyle>
      </a:effectStyleLst>
      <a:bgFillStyleLst>
        <a:solidFill>
          <a:schemeClr val="phClr"/>
        </a:solidFill>
        <a:gradFill rotWithShape="1">
          <a:gsLst>
            <a:gs pos="0">
              <a:schemeClr val="phClr">
                <a:tint val="90000"/>
                <a:lumMod val="104000"/>
              </a:schemeClr>
            </a:gs>
            <a:gs pos="94000">
              <a:schemeClr val="phClr">
                <a:shade val="96000"/>
                <a:lumMod val="82000"/>
              </a:schemeClr>
            </a:gs>
          </a:gsLst>
          <a:lin ang="5400000" scaled="0"/>
        </a:gradFill>
        <a:gradFill rotWithShape="1">
          <a:gsLst>
            <a:gs pos="0">
              <a:schemeClr val="phClr">
                <a:tint val="90000"/>
                <a:lumMod val="110000"/>
              </a:schemeClr>
            </a:gs>
            <a:gs pos="100000">
              <a:schemeClr val="phClr">
                <a:shade val="94000"/>
                <a:lumMod val="96000"/>
              </a:schemeClr>
            </a:gs>
          </a:gsLst>
          <a:path path="circle">
            <a:fillToRect l="50000" t="50000" r="100000" b="100000"/>
          </a:path>
        </a:gradFill>
      </a:bgFillStyleLst>
    </a:fmtScheme>
  </a:themeElements>
  <a:objectDefaults/>
  <a:extraClrSchemeLst/>
  <a:extLst>
    <a:ext uri="{05A4C25C-085E-4340-85A3-A5531E510DB2}">
      <thm15:themeFamily xmlns:thm15="http://schemas.microsoft.com/office/thememl/2012/main" name="Facet" id="{C0C680CD-088A-49FC-A102-D699147F32B2}" vid="{CFBC31BA-B70F-4F30-BCAA-4F3011E16C4D}"/>
    </a:ext>
  </a:extLst>
</a:theme>
</file>

<file path=docProps/app.xml><?xml version="1.0" encoding="utf-8"?>
<Properties xmlns="http://schemas.openxmlformats.org/officeDocument/2006/extended-properties" xmlns:vt="http://schemas.openxmlformats.org/officeDocument/2006/docPropsVTypes">
  <Template>Facet</Template>
  <TotalTime>529</TotalTime>
  <Words>1964</Words>
  <Application>Microsoft Office PowerPoint</Application>
  <PresentationFormat>Widescreen</PresentationFormat>
  <Paragraphs>121</Paragraphs>
  <Slides>27</Slides>
  <Notes>0</Notes>
  <HiddenSlides>0</HiddenSlides>
  <MMClips>0</MMClips>
  <ScaleCrop>false</ScaleCrop>
  <HeadingPairs>
    <vt:vector size="6" baseType="variant">
      <vt:variant>
        <vt:lpstr>Fonts Used</vt:lpstr>
      </vt:variant>
      <vt:variant>
        <vt:i4>8</vt:i4>
      </vt:variant>
      <vt:variant>
        <vt:lpstr>Theme</vt:lpstr>
      </vt:variant>
      <vt:variant>
        <vt:i4>1</vt:i4>
      </vt:variant>
      <vt:variant>
        <vt:lpstr>Slide Titles</vt:lpstr>
      </vt:variant>
      <vt:variant>
        <vt:i4>27</vt:i4>
      </vt:variant>
    </vt:vector>
  </HeadingPairs>
  <TitlesOfParts>
    <vt:vector size="36" baseType="lpstr">
      <vt:lpstr>2  Farnaz</vt:lpstr>
      <vt:lpstr>2  Titr</vt:lpstr>
      <vt:lpstr>Arial</vt:lpstr>
      <vt:lpstr>B Mitra</vt:lpstr>
      <vt:lpstr>B Titr</vt:lpstr>
      <vt:lpstr>Calibri</vt:lpstr>
      <vt:lpstr>Times New Roman</vt:lpstr>
      <vt:lpstr>Wingdings 3</vt:lpstr>
      <vt:lpstr>Facet</vt:lpstr>
      <vt:lpstr>PowerPoint Presentation</vt:lpstr>
      <vt:lpstr>     ارتقا تصمیم گیری </vt:lpstr>
      <vt:lpstr>Two techniques known to enhance strategic thinking and counteract groupthink and cognitive biases are devil’s advocacy and dialectic inquiry. </vt:lpstr>
      <vt:lpstr>Devil’s advocacy requires the generation of both a plan and a critical analysis of the plan. One member of the decision- making group acts as the devil’s advocate, bringing out all the reasons that might make the proposal unacceptable.</vt:lpstr>
      <vt:lpstr>In this way, decision makers can become aware of the possible perils of recommended courses of action.  </vt:lpstr>
      <vt:lpstr>Dialectic inquiry is more complex, for it requires the generation of a plan (a thesis) and a counterplan (an antithesis) that reflect plausible but conflicting courses of action. </vt:lpstr>
      <vt:lpstr>Strategic managers listen to a debate between advocates of the plan and counterplan and then make a judgment of which plan will lead to the higher performance.   </vt:lpstr>
      <vt:lpstr>The purpose of the debate is to reveal problems with definitions, recommended courses of action, and assumptions of both plans. As a result of this exercise, strategic managers are able to form a new and more encompassing conceptualization of the problem, which becomes the final plan (a synthesis).    </vt:lpstr>
      <vt:lpstr>Dialectic inquiry can promote thinking strategically.  </vt:lpstr>
      <vt:lpstr>Another technique for countering cognitive biases, championed by Nobel Prize winner Daniel Kahneman and his associates, is known as the outside view. </vt:lpstr>
      <vt:lpstr>The outside view requires planners to identify a reference class of analogous past strategic initiatives, determine whether those initiatives succeeded or failed, and evaluate the project at hand against those prior initiatives.  </vt:lpstr>
      <vt:lpstr>According to Kahneman, this technique is particularly useful for countering biases such as the illusion of control (hubris), reasoning by analogy and representativeness.    </vt:lpstr>
      <vt:lpstr>Thus, for example, when considering a potential acquisition planners should look at the track record of acquisitions made by other enterprises (the reference class), determine whether they succeeded or failed, and objectively evaluate the potential acquisition against that reference class.  </vt:lpstr>
      <vt:lpstr>Kahneman argues that such a “reality check” against a large sample of prior events tends to constrain the inherent optimism of planners and produce more realistic assessments and plans.   </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ارتقا تصمیم گیری</dc:title>
  <dc:creator>ROYAN1</dc:creator>
  <cp:lastModifiedBy>RAD</cp:lastModifiedBy>
  <cp:revision>98</cp:revision>
  <dcterms:created xsi:type="dcterms:W3CDTF">2015-11-19T12:30:14Z</dcterms:created>
  <dcterms:modified xsi:type="dcterms:W3CDTF">2015-12-21T02:17:46Z</dcterms:modified>
</cp:coreProperties>
</file>