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48"/>
  </p:notesMasterIdLst>
  <p:sldIdLst>
    <p:sldId id="594" r:id="rId2"/>
    <p:sldId id="596" r:id="rId3"/>
    <p:sldId id="595" r:id="rId4"/>
    <p:sldId id="550" r:id="rId5"/>
    <p:sldId id="551" r:id="rId6"/>
    <p:sldId id="552" r:id="rId7"/>
    <p:sldId id="553" r:id="rId8"/>
    <p:sldId id="554" r:id="rId9"/>
    <p:sldId id="556" r:id="rId10"/>
    <p:sldId id="557" r:id="rId11"/>
    <p:sldId id="558" r:id="rId12"/>
    <p:sldId id="559" r:id="rId13"/>
    <p:sldId id="560" r:id="rId14"/>
    <p:sldId id="561" r:id="rId15"/>
    <p:sldId id="562" r:id="rId16"/>
    <p:sldId id="563" r:id="rId17"/>
    <p:sldId id="564" r:id="rId18"/>
    <p:sldId id="565" r:id="rId19"/>
    <p:sldId id="566" r:id="rId20"/>
    <p:sldId id="567" r:id="rId21"/>
    <p:sldId id="568" r:id="rId22"/>
    <p:sldId id="569" r:id="rId23"/>
    <p:sldId id="570" r:id="rId24"/>
    <p:sldId id="571" r:id="rId25"/>
    <p:sldId id="573" r:id="rId26"/>
    <p:sldId id="572" r:id="rId27"/>
    <p:sldId id="574" r:id="rId28"/>
    <p:sldId id="575" r:id="rId29"/>
    <p:sldId id="576" r:id="rId30"/>
    <p:sldId id="577" r:id="rId31"/>
    <p:sldId id="578" r:id="rId32"/>
    <p:sldId id="579" r:id="rId33"/>
    <p:sldId id="580" r:id="rId34"/>
    <p:sldId id="581" r:id="rId35"/>
    <p:sldId id="582" r:id="rId36"/>
    <p:sldId id="583" r:id="rId37"/>
    <p:sldId id="584" r:id="rId38"/>
    <p:sldId id="585" r:id="rId39"/>
    <p:sldId id="586" r:id="rId40"/>
    <p:sldId id="587" r:id="rId41"/>
    <p:sldId id="588" r:id="rId42"/>
    <p:sldId id="589" r:id="rId43"/>
    <p:sldId id="590" r:id="rId44"/>
    <p:sldId id="591" r:id="rId45"/>
    <p:sldId id="592" r:id="rId46"/>
    <p:sldId id="593" r:id="rId47"/>
  </p:sldIdLst>
  <p:sldSz cx="9144000" cy="6858000" type="screen4x3"/>
  <p:notesSz cx="6858000" cy="9144000"/>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FF00"/>
    <a:srgbClr val="FF3399"/>
    <a:srgbClr val="FFFF00"/>
    <a:srgbClr val="0000CC"/>
    <a:srgbClr val="000066"/>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p:scale>
          <a:sx n="70" d="100"/>
          <a:sy n="70" d="100"/>
        </p:scale>
        <p:origin x="-114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15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5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5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15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CE02729D-8E6D-41B7-8C61-1E64AAB65A32}" type="slidenum">
              <a:rPr lang="en-US"/>
              <a:pPr>
                <a:defRPr/>
              </a:pPr>
              <a:t>‹#›</a:t>
            </a:fld>
            <a:endParaRPr lang="en-US"/>
          </a:p>
        </p:txBody>
      </p:sp>
    </p:spTree>
    <p:extLst>
      <p:ext uri="{BB962C8B-B14F-4D97-AF65-F5344CB8AC3E}">
        <p14:creationId xmlns:p14="http://schemas.microsoft.com/office/powerpoint/2010/main" val="2216022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008855AC-4959-4049-8262-4BD2098391E8}" type="slidenum">
              <a:rPr lang="en-US" smtClean="0"/>
              <a:pPr/>
              <a:t>1</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fa-I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FD9A70-C8A5-4E6B-97C1-D986AC985C2B}" type="slidenum">
              <a:rPr lang="en-US" smtClean="0"/>
              <a:pPr>
                <a:defRPr/>
              </a:pPr>
              <a:t>‹#›</a:t>
            </a:fld>
            <a:endParaRPr lang="en-US"/>
          </a:p>
        </p:txBody>
      </p:sp>
    </p:spTree>
    <p:extLst>
      <p:ext uri="{BB962C8B-B14F-4D97-AF65-F5344CB8AC3E}">
        <p14:creationId xmlns:p14="http://schemas.microsoft.com/office/powerpoint/2010/main" val="375098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1BF0E8-3BF4-4DEB-A51C-095EAEA459DC}" type="slidenum">
              <a:rPr lang="en-US" smtClean="0"/>
              <a:pPr>
                <a:defRPr/>
              </a:pPr>
              <a:t>‹#›</a:t>
            </a:fld>
            <a:endParaRPr lang="en-US"/>
          </a:p>
        </p:txBody>
      </p:sp>
    </p:spTree>
    <p:extLst>
      <p:ext uri="{BB962C8B-B14F-4D97-AF65-F5344CB8AC3E}">
        <p14:creationId xmlns:p14="http://schemas.microsoft.com/office/powerpoint/2010/main" val="253056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A3ADBF-E2E9-435A-8499-F307C5FF39BD}" type="slidenum">
              <a:rPr lang="en-US" smtClean="0"/>
              <a:pPr>
                <a:defRPr/>
              </a:pPr>
              <a:t>‹#›</a:t>
            </a:fld>
            <a:endParaRPr lang="en-US"/>
          </a:p>
        </p:txBody>
      </p:sp>
    </p:spTree>
    <p:extLst>
      <p:ext uri="{BB962C8B-B14F-4D97-AF65-F5344CB8AC3E}">
        <p14:creationId xmlns:p14="http://schemas.microsoft.com/office/powerpoint/2010/main" val="106602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4"/>
          <p:cNvSpPr>
            <a:spLocks noGrp="1" noChangeArrowheads="1"/>
          </p:cNvSpPr>
          <p:nvPr>
            <p:ph type="dt" sz="half" idx="10"/>
          </p:nvPr>
        </p:nvSpPr>
        <p:spPr/>
        <p:txBody>
          <a:bodyPr/>
          <a:lstStyle>
            <a:lvl1pPr>
              <a:defRPr/>
            </a:lvl1pPr>
          </a:lstStyle>
          <a:p>
            <a:pPr>
              <a:defRPr/>
            </a:pPr>
            <a:endParaRPr lang="en-US"/>
          </a:p>
        </p:txBody>
      </p:sp>
      <p:sp>
        <p:nvSpPr>
          <p:cNvPr id="4" name="Rectangle 45"/>
          <p:cNvSpPr>
            <a:spLocks noGrp="1" noChangeArrowheads="1"/>
          </p:cNvSpPr>
          <p:nvPr>
            <p:ph type="ftr" sz="quarter" idx="11"/>
          </p:nvPr>
        </p:nvSpPr>
        <p:spPr/>
        <p:txBody>
          <a:bodyPr/>
          <a:lstStyle>
            <a:lvl1pPr>
              <a:defRPr/>
            </a:lvl1pPr>
          </a:lstStyle>
          <a:p>
            <a:pPr>
              <a:defRPr/>
            </a:pPr>
            <a:endParaRPr lang="en-US"/>
          </a:p>
        </p:txBody>
      </p:sp>
      <p:sp>
        <p:nvSpPr>
          <p:cNvPr id="5" name="Rectangle 46"/>
          <p:cNvSpPr>
            <a:spLocks noGrp="1" noChangeArrowheads="1"/>
          </p:cNvSpPr>
          <p:nvPr>
            <p:ph type="sldNum" sz="quarter" idx="12"/>
          </p:nvPr>
        </p:nvSpPr>
        <p:spPr/>
        <p:txBody>
          <a:bodyPr/>
          <a:lstStyle>
            <a:lvl1pPr>
              <a:defRPr/>
            </a:lvl1pPr>
          </a:lstStyle>
          <a:p>
            <a:pPr>
              <a:defRPr/>
            </a:pPr>
            <a:fld id="{8A9AC87B-5095-4349-B0F4-EFE98D23BC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2DDDB3-551A-4D55-9B87-F0264D4FEF9C}" type="slidenum">
              <a:rPr lang="en-US" smtClean="0"/>
              <a:pPr>
                <a:defRPr/>
              </a:pPr>
              <a:t>‹#›</a:t>
            </a:fld>
            <a:endParaRPr lang="en-US"/>
          </a:p>
        </p:txBody>
      </p:sp>
    </p:spTree>
    <p:extLst>
      <p:ext uri="{BB962C8B-B14F-4D97-AF65-F5344CB8AC3E}">
        <p14:creationId xmlns:p14="http://schemas.microsoft.com/office/powerpoint/2010/main" val="221036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37C4C4-2298-401C-BC17-C6C7509B4069}" type="slidenum">
              <a:rPr lang="en-US" smtClean="0"/>
              <a:pPr>
                <a:defRPr/>
              </a:pPr>
              <a:t>‹#›</a:t>
            </a:fld>
            <a:endParaRPr lang="en-US"/>
          </a:p>
        </p:txBody>
      </p:sp>
    </p:spTree>
    <p:extLst>
      <p:ext uri="{BB962C8B-B14F-4D97-AF65-F5344CB8AC3E}">
        <p14:creationId xmlns:p14="http://schemas.microsoft.com/office/powerpoint/2010/main" val="288538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7C24C2-E137-427F-B4CB-EF404CFDD4C7}" type="slidenum">
              <a:rPr lang="en-US" smtClean="0"/>
              <a:pPr>
                <a:defRPr/>
              </a:pPr>
              <a:t>‹#›</a:t>
            </a:fld>
            <a:endParaRPr lang="en-US"/>
          </a:p>
        </p:txBody>
      </p:sp>
    </p:spTree>
    <p:extLst>
      <p:ext uri="{BB962C8B-B14F-4D97-AF65-F5344CB8AC3E}">
        <p14:creationId xmlns:p14="http://schemas.microsoft.com/office/powerpoint/2010/main" val="60621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3D8385A-370C-4F64-B004-143D764C8A85}" type="slidenum">
              <a:rPr lang="en-US" smtClean="0"/>
              <a:pPr>
                <a:defRPr/>
              </a:pPr>
              <a:t>‹#›</a:t>
            </a:fld>
            <a:endParaRPr lang="en-US"/>
          </a:p>
        </p:txBody>
      </p:sp>
    </p:spTree>
    <p:extLst>
      <p:ext uri="{BB962C8B-B14F-4D97-AF65-F5344CB8AC3E}">
        <p14:creationId xmlns:p14="http://schemas.microsoft.com/office/powerpoint/2010/main" val="175665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8F4E7-4A26-4687-9F97-F4244C7C8ACC}" type="slidenum">
              <a:rPr lang="en-US" smtClean="0"/>
              <a:pPr>
                <a:defRPr/>
              </a:pPr>
              <a:t>‹#›</a:t>
            </a:fld>
            <a:endParaRPr lang="en-US"/>
          </a:p>
        </p:txBody>
      </p:sp>
    </p:spTree>
    <p:extLst>
      <p:ext uri="{BB962C8B-B14F-4D97-AF65-F5344CB8AC3E}">
        <p14:creationId xmlns:p14="http://schemas.microsoft.com/office/powerpoint/2010/main" val="97195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D497666-C480-4048-A02C-2090785E7D66}" type="slidenum">
              <a:rPr lang="en-US" smtClean="0"/>
              <a:pPr>
                <a:defRPr/>
              </a:pPr>
              <a:t>‹#›</a:t>
            </a:fld>
            <a:endParaRPr lang="en-US"/>
          </a:p>
        </p:txBody>
      </p:sp>
    </p:spTree>
    <p:extLst>
      <p:ext uri="{BB962C8B-B14F-4D97-AF65-F5344CB8AC3E}">
        <p14:creationId xmlns:p14="http://schemas.microsoft.com/office/powerpoint/2010/main" val="37526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3C9FAE-02B6-4CFA-8918-32B5E6688DF8}" type="slidenum">
              <a:rPr lang="en-US" smtClean="0"/>
              <a:pPr>
                <a:defRPr/>
              </a:pPr>
              <a:t>‹#›</a:t>
            </a:fld>
            <a:endParaRPr lang="en-US"/>
          </a:p>
        </p:txBody>
      </p:sp>
    </p:spTree>
    <p:extLst>
      <p:ext uri="{BB962C8B-B14F-4D97-AF65-F5344CB8AC3E}">
        <p14:creationId xmlns:p14="http://schemas.microsoft.com/office/powerpoint/2010/main" val="23009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6EA03F-B946-4796-9684-B8326318011A}" type="slidenum">
              <a:rPr lang="en-US" smtClean="0"/>
              <a:pPr>
                <a:defRPr/>
              </a:pPr>
              <a:t>‹#›</a:t>
            </a:fld>
            <a:endParaRPr lang="en-US"/>
          </a:p>
        </p:txBody>
      </p:sp>
    </p:spTree>
    <p:extLst>
      <p:ext uri="{BB962C8B-B14F-4D97-AF65-F5344CB8AC3E}">
        <p14:creationId xmlns:p14="http://schemas.microsoft.com/office/powerpoint/2010/main" val="70534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CDF8E3-0FBF-4198-BDA2-BAA3502BD518}" type="slidenum">
              <a:rPr lang="en-US" smtClean="0"/>
              <a:pPr>
                <a:defRPr/>
              </a:pPr>
              <a:t>‹#›</a:t>
            </a:fld>
            <a:endParaRPr lang="en-US"/>
          </a:p>
        </p:txBody>
      </p:sp>
    </p:spTree>
    <p:extLst>
      <p:ext uri="{BB962C8B-B14F-4D97-AF65-F5344CB8AC3E}">
        <p14:creationId xmlns:p14="http://schemas.microsoft.com/office/powerpoint/2010/main" val="74410589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4.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1.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4.bin"/><Relationship Id="rId14" Type="http://schemas.openxmlformats.org/officeDocument/2006/relationships/image" Target="../media/image25.emf"/></Relationships>
</file>

<file path=ppt/slides/_rels/slide2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oleObject" Target="../embeddings/oleObject8.bin"/><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500166" y="1928802"/>
            <a:ext cx="5929354" cy="2308324"/>
          </a:xfrm>
          <a:prstGeom prst="rect">
            <a:avLst/>
          </a:prstGeom>
          <a:noFill/>
          <a:ln w="9525">
            <a:noFill/>
            <a:miter lim="800000"/>
            <a:headEnd/>
            <a:tailEnd/>
          </a:ln>
          <a:effectLst/>
        </p:spPr>
        <p:txBody>
          <a:bodyPr wrap="square">
            <a:spAutoFit/>
          </a:bodyPr>
          <a:lstStyle/>
          <a:p>
            <a:pPr algn="ctr" rtl="1">
              <a:spcBef>
                <a:spcPct val="50000"/>
              </a:spcBef>
              <a:defRPr/>
            </a:pPr>
            <a:r>
              <a:rPr lang="fa-IR" sz="4800" dirty="0" smtClean="0">
                <a:effectLst>
                  <a:outerShdw blurRad="38100" dist="38100" dir="2700000" algn="tl">
                    <a:srgbClr val="000000"/>
                  </a:outerShdw>
                </a:effectLst>
                <a:cs typeface="B Nazanin" pitchFamily="2" charset="-78"/>
              </a:rPr>
              <a:t>سیستم های کنترل ديجيتال</a:t>
            </a:r>
          </a:p>
          <a:p>
            <a:pPr algn="ctr" rtl="1">
              <a:spcBef>
                <a:spcPct val="50000"/>
              </a:spcBef>
              <a:defRPr/>
            </a:pPr>
            <a:r>
              <a:rPr lang="en-US" sz="3600" dirty="0" smtClean="0">
                <a:effectLst>
                  <a:outerShdw blurRad="38100" dist="38100" dir="2700000" algn="tl">
                    <a:srgbClr val="000000"/>
                  </a:outerShdw>
                </a:effectLst>
                <a:cs typeface="B Nazanin" pitchFamily="2" charset="-78"/>
              </a:rPr>
              <a:t>Digital Control Systems</a:t>
            </a:r>
            <a:endParaRPr lang="fa-IR" sz="3600" dirty="0" smtClean="0">
              <a:effectLst>
                <a:outerShdw blurRad="38100" dist="38100" dir="2700000" algn="tl">
                  <a:srgbClr val="000000"/>
                </a:outerShdw>
              </a:effectLst>
              <a:cs typeface="B Nazanin" pitchFamily="2" charset="-78"/>
            </a:endParaRPr>
          </a:p>
          <a:p>
            <a:pPr algn="ctr" rtl="1">
              <a:spcBef>
                <a:spcPct val="50000"/>
              </a:spcBef>
              <a:defRPr/>
            </a:pPr>
            <a:r>
              <a:rPr lang="fa-IR" sz="2800" dirty="0" smtClean="0">
                <a:effectLst>
                  <a:outerShdw blurRad="38100" dist="38100" dir="2700000" algn="tl">
                    <a:srgbClr val="000000"/>
                  </a:outerShdw>
                </a:effectLst>
                <a:cs typeface="B Nazanin" pitchFamily="2" charset="-78"/>
              </a:rPr>
              <a:t>محمدرضا رمضانی</a:t>
            </a:r>
            <a:endParaRPr lang="fa-IR" sz="2400" dirty="0" smtClean="0">
              <a:effectLst>
                <a:outerShdw blurRad="38100" dist="38100" dir="2700000" algn="tl">
                  <a:srgbClr val="000000"/>
                </a:outerShdw>
              </a:effectLst>
              <a:latin typeface="Arial" charset="0"/>
              <a:cs typeface="B Nazanin" pitchFamily="2" charset="-78"/>
            </a:endParaRPr>
          </a:p>
        </p:txBody>
      </p:sp>
      <p:sp>
        <p:nvSpPr>
          <p:cNvPr id="5" name="Text Box 7"/>
          <p:cNvSpPr txBox="1">
            <a:spLocks noChangeArrowheads="1"/>
          </p:cNvSpPr>
          <p:nvPr/>
        </p:nvSpPr>
        <p:spPr bwMode="auto">
          <a:xfrm>
            <a:off x="2884488" y="333375"/>
            <a:ext cx="3313112" cy="579438"/>
          </a:xfrm>
          <a:prstGeom prst="rect">
            <a:avLst/>
          </a:prstGeom>
          <a:noFill/>
          <a:ln w="9525">
            <a:noFill/>
            <a:miter lim="800000"/>
            <a:headEnd/>
            <a:tailEnd/>
          </a:ln>
          <a:effectLst/>
        </p:spPr>
        <p:txBody>
          <a:bodyPr>
            <a:spAutoFit/>
          </a:bodyPr>
          <a:lstStyle/>
          <a:p>
            <a:pPr algn="ctr" rtl="1">
              <a:spcBef>
                <a:spcPct val="50000"/>
              </a:spcBef>
              <a:defRPr/>
            </a:pPr>
            <a:r>
              <a:rPr lang="fa-IR" sz="3200" dirty="0">
                <a:solidFill>
                  <a:srgbClr val="FFFF00"/>
                </a:solidFill>
                <a:effectLst>
                  <a:outerShdw blurRad="38100" dist="38100" dir="2700000" algn="tl">
                    <a:srgbClr val="000000"/>
                  </a:outerShdw>
                </a:effectLst>
                <a:latin typeface="Arial" charset="0"/>
                <a:cs typeface="B Nazanin" pitchFamily="2" charset="-78"/>
              </a:rPr>
              <a:t>بسم ا... الرحمن الرحيم</a:t>
            </a:r>
            <a:endParaRPr lang="en-US" sz="3200" dirty="0">
              <a:solidFill>
                <a:srgbClr val="FFFF00"/>
              </a:solidFill>
              <a:effectLst>
                <a:outerShdw blurRad="38100" dist="38100" dir="2700000" algn="tl">
                  <a:srgbClr val="000000"/>
                </a:outerShdw>
              </a:effectLst>
              <a:latin typeface="Arial" charset="0"/>
              <a:cs typeface="B Nazanin" pitchFamily="2" charset="-78"/>
            </a:endParaRPr>
          </a:p>
        </p:txBody>
      </p:sp>
      <p:sp>
        <p:nvSpPr>
          <p:cNvPr id="6" name="Slide Number Placeholder 5"/>
          <p:cNvSpPr>
            <a:spLocks noGrp="1"/>
          </p:cNvSpPr>
          <p:nvPr>
            <p:ph type="sldNum" sz="quarter" idx="12"/>
          </p:nvPr>
        </p:nvSpPr>
        <p:spPr/>
        <p:txBody>
          <a:bodyPr/>
          <a:lstStyle/>
          <a:p>
            <a:pPr>
              <a:defRPr/>
            </a:pPr>
            <a:fld id="{622DDDB3-551A-4D55-9B87-F0264D4FEF9C}"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179388" y="274638"/>
            <a:ext cx="8507412" cy="1143000"/>
          </a:xfrm>
        </p:spPr>
        <p:txBody>
          <a:bodyPr/>
          <a:lstStyle/>
          <a:p>
            <a:endParaRPr lang="en-US"/>
          </a:p>
        </p:txBody>
      </p:sp>
      <p:sp>
        <p:nvSpPr>
          <p:cNvPr id="392195" name="Rectangle 3"/>
          <p:cNvSpPr>
            <a:spLocks noGrp="1" noChangeArrowheads="1"/>
          </p:cNvSpPr>
          <p:nvPr>
            <p:ph idx="1"/>
          </p:nvPr>
        </p:nvSpPr>
        <p:spPr>
          <a:xfrm>
            <a:off x="250825" y="1557338"/>
            <a:ext cx="8229600" cy="4525962"/>
          </a:xfrm>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10</a:t>
            </a:fld>
            <a:endParaRPr lang="en-US"/>
          </a:p>
        </p:txBody>
      </p:sp>
      <p:pic>
        <p:nvPicPr>
          <p:cNvPr id="392196" name="Picture 4"/>
          <p:cNvPicPr>
            <a:picLocks noChangeAspect="1" noChangeArrowheads="1"/>
          </p:cNvPicPr>
          <p:nvPr/>
        </p:nvPicPr>
        <p:blipFill>
          <a:blip r:embed="rId2" cstate="print"/>
          <a:srcRect/>
          <a:stretch>
            <a:fillRect/>
          </a:stretch>
        </p:blipFill>
        <p:spPr bwMode="auto">
          <a:xfrm>
            <a:off x="571472" y="571480"/>
            <a:ext cx="8001000" cy="57356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endParaRPr lang="en-US"/>
          </a:p>
        </p:txBody>
      </p:sp>
      <p:sp>
        <p:nvSpPr>
          <p:cNvPr id="393219"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11</a:t>
            </a:fld>
            <a:endParaRPr lang="en-US"/>
          </a:p>
        </p:txBody>
      </p:sp>
      <p:pic>
        <p:nvPicPr>
          <p:cNvPr id="393220" name="Picture 4"/>
          <p:cNvPicPr>
            <a:picLocks noChangeAspect="1" noChangeArrowheads="1"/>
          </p:cNvPicPr>
          <p:nvPr/>
        </p:nvPicPr>
        <p:blipFill>
          <a:blip r:embed="rId2" cstate="print"/>
          <a:srcRect/>
          <a:stretch>
            <a:fillRect/>
          </a:stretch>
        </p:blipFill>
        <p:spPr bwMode="auto">
          <a:xfrm>
            <a:off x="642910" y="642918"/>
            <a:ext cx="8039100" cy="58007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endParaRPr lang="en-US"/>
          </a:p>
        </p:txBody>
      </p:sp>
      <p:sp>
        <p:nvSpPr>
          <p:cNvPr id="394243"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12</a:t>
            </a:fld>
            <a:endParaRPr lang="en-US"/>
          </a:p>
        </p:txBody>
      </p:sp>
      <p:pic>
        <p:nvPicPr>
          <p:cNvPr id="394244" name="Picture 4"/>
          <p:cNvPicPr>
            <a:picLocks noChangeAspect="1" noChangeArrowheads="1"/>
          </p:cNvPicPr>
          <p:nvPr/>
        </p:nvPicPr>
        <p:blipFill>
          <a:blip r:embed="rId2" cstate="print"/>
          <a:srcRect/>
          <a:stretch>
            <a:fillRect/>
          </a:stretch>
        </p:blipFill>
        <p:spPr bwMode="auto">
          <a:xfrm>
            <a:off x="357158" y="571480"/>
            <a:ext cx="8543925" cy="58356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endParaRPr lang="en-US"/>
          </a:p>
        </p:txBody>
      </p:sp>
      <p:sp>
        <p:nvSpPr>
          <p:cNvPr id="395267"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13</a:t>
            </a:fld>
            <a:endParaRPr lang="en-US"/>
          </a:p>
        </p:txBody>
      </p:sp>
      <p:pic>
        <p:nvPicPr>
          <p:cNvPr id="395268" name="Picture 4"/>
          <p:cNvPicPr>
            <a:picLocks noChangeAspect="1" noChangeArrowheads="1"/>
          </p:cNvPicPr>
          <p:nvPr/>
        </p:nvPicPr>
        <p:blipFill>
          <a:blip r:embed="rId2" cstate="print"/>
          <a:srcRect/>
          <a:stretch>
            <a:fillRect/>
          </a:stretch>
        </p:blipFill>
        <p:spPr bwMode="auto">
          <a:xfrm>
            <a:off x="357158" y="428604"/>
            <a:ext cx="8534400" cy="58499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endParaRPr lang="en-US"/>
          </a:p>
        </p:txBody>
      </p:sp>
      <p:sp>
        <p:nvSpPr>
          <p:cNvPr id="396291"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14</a:t>
            </a:fld>
            <a:endParaRPr lang="en-US"/>
          </a:p>
        </p:txBody>
      </p:sp>
      <p:pic>
        <p:nvPicPr>
          <p:cNvPr id="396292" name="Picture 4"/>
          <p:cNvPicPr>
            <a:picLocks noChangeAspect="1" noChangeArrowheads="1"/>
          </p:cNvPicPr>
          <p:nvPr/>
        </p:nvPicPr>
        <p:blipFill>
          <a:blip r:embed="rId2" cstate="print"/>
          <a:srcRect/>
          <a:stretch>
            <a:fillRect/>
          </a:stretch>
        </p:blipFill>
        <p:spPr bwMode="auto">
          <a:xfrm>
            <a:off x="285720" y="285728"/>
            <a:ext cx="8572500" cy="59594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500034" y="285728"/>
            <a:ext cx="8229600" cy="1143000"/>
          </a:xfrm>
        </p:spPr>
        <p:txBody>
          <a:bodyPr/>
          <a:lstStyle/>
          <a:p>
            <a:endParaRPr lang="en-US" dirty="0"/>
          </a:p>
        </p:txBody>
      </p:sp>
      <p:pic>
        <p:nvPicPr>
          <p:cNvPr id="440325" name="Picture 5"/>
          <p:cNvPicPr>
            <a:picLocks noGrp="1" noChangeAspect="1" noChangeArrowheads="1"/>
          </p:cNvPicPr>
          <p:nvPr>
            <p:ph idx="1"/>
          </p:nvPr>
        </p:nvPicPr>
        <p:blipFill>
          <a:blip r:embed="rId2" cstate="print"/>
          <a:stretch>
            <a:fillRect/>
          </a:stretch>
        </p:blipFill>
        <p:spPr>
          <a:xfrm>
            <a:off x="1600200" y="3334264"/>
            <a:ext cx="5943600" cy="1057835"/>
          </a:xfrm>
          <a:noFill/>
          <a:ln/>
        </p:spPr>
      </p:pic>
      <p:sp>
        <p:nvSpPr>
          <p:cNvPr id="6" name="Slide Number Placeholder 5"/>
          <p:cNvSpPr>
            <a:spLocks noGrp="1"/>
          </p:cNvSpPr>
          <p:nvPr>
            <p:ph type="sldNum" sz="quarter" idx="12"/>
          </p:nvPr>
        </p:nvSpPr>
        <p:spPr/>
        <p:txBody>
          <a:bodyPr/>
          <a:lstStyle/>
          <a:p>
            <a:pPr>
              <a:defRPr/>
            </a:pPr>
            <a:fld id="{622DDDB3-551A-4D55-9B87-F0264D4FEF9C}" type="slidenum">
              <a:rPr lang="en-US" smtClean="0"/>
              <a:pPr>
                <a:defRPr/>
              </a:pPr>
              <a:t>15</a:t>
            </a:fld>
            <a:endParaRPr lang="en-US"/>
          </a:p>
        </p:txBody>
      </p:sp>
      <p:pic>
        <p:nvPicPr>
          <p:cNvPr id="440324" name="Picture 4"/>
          <p:cNvPicPr>
            <a:picLocks noChangeAspect="1" noChangeArrowheads="1"/>
          </p:cNvPicPr>
          <p:nvPr/>
        </p:nvPicPr>
        <p:blipFill>
          <a:blip r:embed="rId3" cstate="print"/>
          <a:srcRect/>
          <a:stretch>
            <a:fillRect/>
          </a:stretch>
        </p:blipFill>
        <p:spPr bwMode="auto">
          <a:xfrm>
            <a:off x="957266" y="1271583"/>
            <a:ext cx="6327775" cy="2735263"/>
          </a:xfrm>
          <a:prstGeom prst="rect">
            <a:avLst/>
          </a:prstGeom>
          <a:noFill/>
          <a:ln w="9525">
            <a:noFill/>
            <a:miter lim="800000"/>
            <a:headEnd/>
            <a:tailEnd/>
          </a:ln>
          <a:effectLst/>
        </p:spPr>
      </p:pic>
      <p:sp>
        <p:nvSpPr>
          <p:cNvPr id="440326" name="Text Box 6"/>
          <p:cNvSpPr txBox="1">
            <a:spLocks noChangeArrowheads="1"/>
          </p:cNvSpPr>
          <p:nvPr/>
        </p:nvSpPr>
        <p:spPr bwMode="auto">
          <a:xfrm>
            <a:off x="6958058" y="3529027"/>
            <a:ext cx="469900" cy="457200"/>
          </a:xfrm>
          <a:prstGeom prst="rect">
            <a:avLst/>
          </a:prstGeom>
          <a:noFill/>
          <a:ln w="9525">
            <a:noFill/>
            <a:miter lim="800000"/>
            <a:headEnd/>
            <a:tailEnd/>
          </a:ln>
          <a:effectLst/>
        </p:spPr>
        <p:txBody>
          <a:bodyPr>
            <a:spAutoFit/>
          </a:bodyPr>
          <a:lstStyle/>
          <a:p>
            <a:r>
              <a:rPr lang="en-US" sz="2400" b="1" dirty="0">
                <a:solidFill>
                  <a:schemeClr val="accent4">
                    <a:lumMod val="10000"/>
                  </a:schemeClr>
                </a:solidFill>
                <a:latin typeface="Arial" charset="0"/>
              </a:rPr>
              <a:t>is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endParaRPr lang="en-US"/>
          </a:p>
        </p:txBody>
      </p:sp>
      <p:sp>
        <p:nvSpPr>
          <p:cNvPr id="398339"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16</a:t>
            </a:fld>
            <a:endParaRPr lang="en-US"/>
          </a:p>
        </p:txBody>
      </p:sp>
      <p:pic>
        <p:nvPicPr>
          <p:cNvPr id="398340" name="Picture 4"/>
          <p:cNvPicPr>
            <a:picLocks noChangeAspect="1" noChangeArrowheads="1"/>
          </p:cNvPicPr>
          <p:nvPr/>
        </p:nvPicPr>
        <p:blipFill>
          <a:blip r:embed="rId2" cstate="print"/>
          <a:srcRect/>
          <a:stretch>
            <a:fillRect/>
          </a:stretch>
        </p:blipFill>
        <p:spPr bwMode="auto">
          <a:xfrm>
            <a:off x="357158" y="571480"/>
            <a:ext cx="8534400" cy="587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endParaRPr lang="en-US"/>
          </a:p>
        </p:txBody>
      </p:sp>
      <p:sp>
        <p:nvSpPr>
          <p:cNvPr id="399363"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17</a:t>
            </a:fld>
            <a:endParaRPr lang="en-US"/>
          </a:p>
        </p:txBody>
      </p:sp>
      <p:pic>
        <p:nvPicPr>
          <p:cNvPr id="399364" name="Picture 4"/>
          <p:cNvPicPr>
            <a:picLocks noChangeAspect="1" noChangeArrowheads="1"/>
          </p:cNvPicPr>
          <p:nvPr/>
        </p:nvPicPr>
        <p:blipFill>
          <a:blip r:embed="rId2" cstate="print"/>
          <a:srcRect/>
          <a:stretch>
            <a:fillRect/>
          </a:stretch>
        </p:blipFill>
        <p:spPr bwMode="auto">
          <a:xfrm>
            <a:off x="214282" y="500042"/>
            <a:ext cx="8696325" cy="5900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endParaRPr lang="en-US"/>
          </a:p>
        </p:txBody>
      </p:sp>
      <p:sp>
        <p:nvSpPr>
          <p:cNvPr id="400387"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18</a:t>
            </a:fld>
            <a:endParaRPr lang="en-US"/>
          </a:p>
        </p:txBody>
      </p:sp>
      <p:pic>
        <p:nvPicPr>
          <p:cNvPr id="400388" name="Picture 4"/>
          <p:cNvPicPr>
            <a:picLocks noChangeAspect="1" noChangeArrowheads="1"/>
          </p:cNvPicPr>
          <p:nvPr/>
        </p:nvPicPr>
        <p:blipFill>
          <a:blip r:embed="rId2" cstate="print"/>
          <a:srcRect/>
          <a:stretch>
            <a:fillRect/>
          </a:stretch>
        </p:blipFill>
        <p:spPr bwMode="auto">
          <a:xfrm>
            <a:off x="428596" y="428604"/>
            <a:ext cx="8362950" cy="5840413"/>
          </a:xfrm>
          <a:prstGeom prst="rect">
            <a:avLst/>
          </a:prstGeom>
          <a:noFill/>
          <a:ln w="9525">
            <a:noFill/>
            <a:miter lim="800000"/>
            <a:headEnd/>
            <a:tailEnd/>
          </a:ln>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endParaRPr lang="en-US"/>
          </a:p>
        </p:txBody>
      </p:sp>
      <p:sp>
        <p:nvSpPr>
          <p:cNvPr id="401411"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19</a:t>
            </a:fld>
            <a:endParaRPr lang="en-US"/>
          </a:p>
        </p:txBody>
      </p:sp>
      <p:pic>
        <p:nvPicPr>
          <p:cNvPr id="401412" name="Picture 4"/>
          <p:cNvPicPr>
            <a:picLocks noChangeAspect="1" noChangeArrowheads="1"/>
          </p:cNvPicPr>
          <p:nvPr/>
        </p:nvPicPr>
        <p:blipFill>
          <a:blip r:embed="rId2" cstate="print"/>
          <a:srcRect/>
          <a:stretch>
            <a:fillRect/>
          </a:stretch>
        </p:blipFill>
        <p:spPr bwMode="auto">
          <a:xfrm>
            <a:off x="428596" y="500042"/>
            <a:ext cx="8448675" cy="5849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8308BD2-3F18-4C3B-A1D8-A5B560B2A4B2}" type="slidenum">
              <a:rPr lang="en-US" smtClean="0"/>
              <a:pPr>
                <a:defRPr/>
              </a:pPr>
              <a:t>2</a:t>
            </a:fld>
            <a:endParaRPr lang="en-US"/>
          </a:p>
        </p:txBody>
      </p:sp>
      <p:sp>
        <p:nvSpPr>
          <p:cNvPr id="4" name="Rectangle 5"/>
          <p:cNvSpPr>
            <a:spLocks noChangeArrowheads="1"/>
          </p:cNvSpPr>
          <p:nvPr/>
        </p:nvSpPr>
        <p:spPr bwMode="auto">
          <a:xfrm>
            <a:off x="404648" y="2950190"/>
            <a:ext cx="8215370" cy="1815882"/>
          </a:xfrm>
          <a:prstGeom prst="rect">
            <a:avLst/>
          </a:prstGeom>
          <a:noFill/>
          <a:ln w="9525">
            <a:noFill/>
            <a:miter lim="800000"/>
            <a:headEnd/>
            <a:tailEnd/>
          </a:ln>
        </p:spPr>
        <p:txBody>
          <a:bodyPr wrap="square">
            <a:spAutoFit/>
          </a:bodyPr>
          <a:lstStyle/>
          <a:p>
            <a:pPr algn="just" rtl="1"/>
            <a:r>
              <a:rPr lang="fa-IR" sz="2400" dirty="0" smtClean="0">
                <a:cs typeface="B Titr" pitchFamily="2" charset="-78"/>
              </a:rPr>
              <a:t>مراجع</a:t>
            </a:r>
            <a:endParaRPr lang="en-US" sz="2400" dirty="0" smtClean="0">
              <a:cs typeface="B Titr" pitchFamily="2" charset="-78"/>
            </a:endParaRPr>
          </a:p>
          <a:p>
            <a:pPr algn="just" rtl="1"/>
            <a:endParaRPr lang="en-US" sz="2800" dirty="0" smtClean="0">
              <a:cs typeface="B Titr" pitchFamily="2" charset="-78"/>
            </a:endParaRPr>
          </a:p>
          <a:p>
            <a:pPr rtl="1"/>
            <a:r>
              <a:rPr lang="en-US" sz="2000" dirty="0" smtClean="0"/>
              <a:t>1. K</a:t>
            </a:r>
            <a:r>
              <a:rPr lang="en-US" sz="2000" dirty="0"/>
              <a:t>. Ogata, Discrete-time control systems, Prentice Hall, </a:t>
            </a:r>
            <a:r>
              <a:rPr lang="en-US" sz="2000" dirty="0" smtClean="0"/>
              <a:t>1995</a:t>
            </a:r>
            <a:endParaRPr lang="fa-IR" sz="2000" dirty="0" smtClean="0"/>
          </a:p>
          <a:p>
            <a:pPr algn="r" rtl="1"/>
            <a:r>
              <a:rPr lang="en-US" sz="2000" dirty="0" smtClean="0"/>
              <a:t>2 </a:t>
            </a:r>
            <a:r>
              <a:rPr lang="fa-IR" sz="2000" dirty="0" smtClean="0"/>
              <a:t>–</a:t>
            </a:r>
            <a:r>
              <a:rPr lang="fa-IR" sz="2000" smtClean="0">
                <a:cs typeface="B Nazanin" panose="00000400000000000000" pitchFamily="2" charset="-78"/>
              </a:rPr>
              <a:t>اسلایدهای درس </a:t>
            </a:r>
            <a:r>
              <a:rPr lang="fa-IR" sz="2000" dirty="0" smtClean="0">
                <a:cs typeface="B Nazanin" panose="00000400000000000000" pitchFamily="2" charset="-78"/>
              </a:rPr>
              <a:t>کنترل دیجیتال دانشگاه علم و صنعت دکتر بلندی</a:t>
            </a:r>
            <a:r>
              <a:rPr lang="en-US" sz="2000" dirty="0" smtClean="0">
                <a:cs typeface="B Nazanin" panose="00000400000000000000" pitchFamily="2" charset="-78"/>
              </a:rPr>
              <a:t> </a:t>
            </a:r>
            <a:r>
              <a:rPr lang="fa-IR" sz="2000" dirty="0" smtClean="0">
                <a:cs typeface="B Nazanin" panose="00000400000000000000" pitchFamily="2" charset="-78"/>
              </a:rPr>
              <a:t> و دکتر اسمعیل زاده</a:t>
            </a:r>
            <a:endParaRPr lang="en-US" sz="2000" dirty="0" smtClean="0">
              <a:cs typeface="B Nazanin" panose="00000400000000000000" pitchFamily="2" charset="-78"/>
            </a:endParaRPr>
          </a:p>
          <a:p>
            <a:pPr algn="r" rtl="1"/>
            <a:endParaRPr lang="en-US" sz="2000" dirty="0">
              <a:solidFill>
                <a:srgbClr val="FF0000"/>
              </a:solidFill>
              <a:cs typeface="B Titr" pitchFamily="2" charset="-78"/>
            </a:endParaRPr>
          </a:p>
        </p:txBody>
      </p:sp>
    </p:spTree>
    <p:extLst>
      <p:ext uri="{BB962C8B-B14F-4D97-AF65-F5344CB8AC3E}">
        <p14:creationId xmlns:p14="http://schemas.microsoft.com/office/powerpoint/2010/main" val="3006688265"/>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endParaRPr lang="en-US"/>
          </a:p>
        </p:txBody>
      </p:sp>
      <p:sp>
        <p:nvSpPr>
          <p:cNvPr id="402435"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20</a:t>
            </a:fld>
            <a:endParaRPr lang="en-US"/>
          </a:p>
        </p:txBody>
      </p:sp>
      <p:pic>
        <p:nvPicPr>
          <p:cNvPr id="402436" name="Picture 4"/>
          <p:cNvPicPr>
            <a:picLocks noChangeAspect="1" noChangeArrowheads="1"/>
          </p:cNvPicPr>
          <p:nvPr/>
        </p:nvPicPr>
        <p:blipFill>
          <a:blip r:embed="rId2" cstate="print"/>
          <a:srcRect/>
          <a:stretch>
            <a:fillRect/>
          </a:stretch>
        </p:blipFill>
        <p:spPr bwMode="auto">
          <a:xfrm>
            <a:off x="357158" y="714356"/>
            <a:ext cx="8629650" cy="562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endParaRPr lang="en-US"/>
          </a:p>
        </p:txBody>
      </p:sp>
      <p:sp>
        <p:nvSpPr>
          <p:cNvPr id="403459"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21</a:t>
            </a:fld>
            <a:endParaRPr lang="en-US"/>
          </a:p>
        </p:txBody>
      </p:sp>
      <p:pic>
        <p:nvPicPr>
          <p:cNvPr id="403460" name="Picture 4"/>
          <p:cNvPicPr>
            <a:picLocks noChangeAspect="1" noChangeArrowheads="1"/>
          </p:cNvPicPr>
          <p:nvPr/>
        </p:nvPicPr>
        <p:blipFill>
          <a:blip r:embed="rId2" cstate="print"/>
          <a:srcRect/>
          <a:stretch>
            <a:fillRect/>
          </a:stretch>
        </p:blipFill>
        <p:spPr bwMode="auto">
          <a:xfrm>
            <a:off x="357158" y="785794"/>
            <a:ext cx="8562975" cy="557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endParaRPr lang="en-US"/>
          </a:p>
        </p:txBody>
      </p:sp>
      <p:sp>
        <p:nvSpPr>
          <p:cNvPr id="404483"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22</a:t>
            </a:fld>
            <a:endParaRPr lang="en-US"/>
          </a:p>
        </p:txBody>
      </p:sp>
      <p:pic>
        <p:nvPicPr>
          <p:cNvPr id="404484" name="Picture 4"/>
          <p:cNvPicPr>
            <a:picLocks noChangeAspect="1" noChangeArrowheads="1"/>
          </p:cNvPicPr>
          <p:nvPr/>
        </p:nvPicPr>
        <p:blipFill>
          <a:blip r:embed="rId2" cstate="print"/>
          <a:srcRect/>
          <a:stretch>
            <a:fillRect/>
          </a:stretch>
        </p:blipFill>
        <p:spPr bwMode="auto">
          <a:xfrm>
            <a:off x="214282" y="642918"/>
            <a:ext cx="8734425" cy="5686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endParaRPr lang="en-US"/>
          </a:p>
        </p:txBody>
      </p:sp>
      <p:sp>
        <p:nvSpPr>
          <p:cNvPr id="405507"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23</a:t>
            </a:fld>
            <a:endParaRPr lang="en-US"/>
          </a:p>
        </p:txBody>
      </p:sp>
      <p:pic>
        <p:nvPicPr>
          <p:cNvPr id="405508" name="Picture 4"/>
          <p:cNvPicPr>
            <a:picLocks noChangeAspect="1" noChangeArrowheads="1"/>
          </p:cNvPicPr>
          <p:nvPr/>
        </p:nvPicPr>
        <p:blipFill>
          <a:blip r:embed="rId2" cstate="print"/>
          <a:srcRect/>
          <a:stretch>
            <a:fillRect/>
          </a:stretch>
        </p:blipFill>
        <p:spPr bwMode="auto">
          <a:xfrm>
            <a:off x="285720" y="500042"/>
            <a:ext cx="8591550" cy="5824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endParaRPr lang="en-US"/>
          </a:p>
        </p:txBody>
      </p:sp>
      <p:sp>
        <p:nvSpPr>
          <p:cNvPr id="407555"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24</a:t>
            </a:fld>
            <a:endParaRPr lang="en-US"/>
          </a:p>
        </p:txBody>
      </p:sp>
      <p:pic>
        <p:nvPicPr>
          <p:cNvPr id="407556" name="Picture 4"/>
          <p:cNvPicPr>
            <a:picLocks noChangeAspect="1" noChangeArrowheads="1"/>
          </p:cNvPicPr>
          <p:nvPr/>
        </p:nvPicPr>
        <p:blipFill>
          <a:blip r:embed="rId2" cstate="print"/>
          <a:srcRect/>
          <a:stretch>
            <a:fillRect/>
          </a:stretch>
        </p:blipFill>
        <p:spPr bwMode="auto">
          <a:xfrm>
            <a:off x="357158" y="571480"/>
            <a:ext cx="8420100" cy="5738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endParaRPr lang="en-US"/>
          </a:p>
        </p:txBody>
      </p:sp>
      <p:sp>
        <p:nvSpPr>
          <p:cNvPr id="408579"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25</a:t>
            </a:fld>
            <a:endParaRPr lang="en-US"/>
          </a:p>
        </p:txBody>
      </p:sp>
      <p:pic>
        <p:nvPicPr>
          <p:cNvPr id="408580" name="Picture 4"/>
          <p:cNvPicPr>
            <a:picLocks noChangeAspect="1" noChangeArrowheads="1"/>
          </p:cNvPicPr>
          <p:nvPr/>
        </p:nvPicPr>
        <p:blipFill>
          <a:blip r:embed="rId2" cstate="print"/>
          <a:srcRect/>
          <a:stretch>
            <a:fillRect/>
          </a:stretch>
        </p:blipFill>
        <p:spPr bwMode="auto">
          <a:xfrm>
            <a:off x="142844" y="571480"/>
            <a:ext cx="8829675" cy="59499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8274" name="Text Box 2"/>
          <p:cNvSpPr txBox="1">
            <a:spLocks noChangeArrowheads="1"/>
          </p:cNvSpPr>
          <p:nvPr/>
        </p:nvSpPr>
        <p:spPr bwMode="auto">
          <a:xfrm>
            <a:off x="468313" y="333375"/>
            <a:ext cx="8353425" cy="1815882"/>
          </a:xfrm>
          <a:prstGeom prst="rect">
            <a:avLst/>
          </a:prstGeom>
          <a:noFill/>
          <a:ln w="9525">
            <a:noFill/>
            <a:miter lim="800000"/>
            <a:headEnd/>
            <a:tailEnd/>
          </a:ln>
          <a:effectLst/>
        </p:spPr>
        <p:txBody>
          <a:bodyPr>
            <a:spAutoFit/>
          </a:bodyPr>
          <a:lstStyle/>
          <a:p>
            <a:pPr algn="just" rtl="1">
              <a:spcBef>
                <a:spcPct val="50000"/>
              </a:spcBef>
              <a:buFont typeface="Wingdings" pitchFamily="2" charset="2"/>
              <a:buChar char="q"/>
            </a:pPr>
            <a:r>
              <a:rPr lang="fa-IR" sz="2800" b="1" dirty="0">
                <a:solidFill>
                  <a:srgbClr val="00FFFF"/>
                </a:solidFill>
                <a:cs typeface="B Nazanin" pitchFamily="2" charset="-78"/>
              </a:rPr>
              <a:t> </a:t>
            </a:r>
            <a:endParaRPr lang="fa-IR" sz="2800" b="1" u="sng" dirty="0">
              <a:solidFill>
                <a:srgbClr val="FF00FF"/>
              </a:solidFill>
              <a:cs typeface="B Nazanin" pitchFamily="2" charset="-78"/>
            </a:endParaRPr>
          </a:p>
          <a:p>
            <a:pPr algn="just" rtl="1">
              <a:spcBef>
                <a:spcPct val="50000"/>
              </a:spcBef>
              <a:buFont typeface="Wingdings" pitchFamily="2" charset="2"/>
              <a:buNone/>
            </a:pPr>
            <a:r>
              <a:rPr lang="fa-IR" sz="2400" b="1" dirty="0">
                <a:cs typeface="B Nazanin" pitchFamily="2" charset="-78"/>
              </a:rPr>
              <a:t>فرآيند بوجود آوردن يک سيگنال زمان </a:t>
            </a:r>
            <a:r>
              <a:rPr lang="ar-SA" sz="2400" b="1" dirty="0">
                <a:cs typeface="B Nazanin" pitchFamily="2" charset="-78"/>
              </a:rPr>
              <a:t>–</a:t>
            </a:r>
            <a:r>
              <a:rPr lang="fa-IR" sz="2400" b="1" dirty="0">
                <a:cs typeface="B Nazanin" pitchFamily="2" charset="-78"/>
              </a:rPr>
              <a:t> پيوسته </a:t>
            </a:r>
            <a:r>
              <a:rPr lang="en-US" sz="2400" b="1" i="1" dirty="0">
                <a:latin typeface="Times New Roman" pitchFamily="18" charset="0"/>
                <a:cs typeface="B Nazanin" pitchFamily="2" charset="-78"/>
              </a:rPr>
              <a:t>h(t)</a:t>
            </a:r>
            <a:r>
              <a:rPr lang="fa-IR" sz="2400" b="1" dirty="0">
                <a:cs typeface="B Nazanin" pitchFamily="2" charset="-78"/>
              </a:rPr>
              <a:t> از يک دنباله زمان </a:t>
            </a:r>
            <a:r>
              <a:rPr lang="ar-SA" sz="2400" b="1" dirty="0">
                <a:cs typeface="B Nazanin" pitchFamily="2" charset="-78"/>
              </a:rPr>
              <a:t>–</a:t>
            </a:r>
            <a:r>
              <a:rPr lang="fa-IR" sz="2400" b="1" dirty="0">
                <a:cs typeface="B Nazanin" pitchFamily="2" charset="-78"/>
              </a:rPr>
              <a:t> گسسته </a:t>
            </a:r>
            <a:r>
              <a:rPr lang="en-US" sz="2400" b="1" i="1" dirty="0">
                <a:latin typeface="Times New Roman" pitchFamily="18" charset="0"/>
                <a:cs typeface="B Nazanin" pitchFamily="2" charset="-78"/>
              </a:rPr>
              <a:t>X(</a:t>
            </a:r>
            <a:r>
              <a:rPr lang="en-US" sz="2400" b="1" i="1" dirty="0" err="1">
                <a:latin typeface="Times New Roman" pitchFamily="18" charset="0"/>
                <a:cs typeface="B Nazanin" pitchFamily="2" charset="-78"/>
              </a:rPr>
              <a:t>kT</a:t>
            </a:r>
            <a:r>
              <a:rPr lang="en-US" sz="2400" b="1" i="1" dirty="0">
                <a:latin typeface="Times New Roman" pitchFamily="18" charset="0"/>
                <a:cs typeface="B Nazanin" pitchFamily="2" charset="-78"/>
              </a:rPr>
              <a:t>)</a:t>
            </a:r>
            <a:r>
              <a:rPr lang="fa-IR" sz="2400" b="1" dirty="0">
                <a:cs typeface="B Nazanin" pitchFamily="2" charset="-78"/>
              </a:rPr>
              <a:t> است. در فاصله زمانی                               سيگنال </a:t>
            </a:r>
            <a:r>
              <a:rPr lang="en-US" sz="2400" b="1" i="1" dirty="0">
                <a:latin typeface="Times New Roman" pitchFamily="18" charset="0"/>
                <a:cs typeface="B Nazanin" pitchFamily="2" charset="-78"/>
              </a:rPr>
              <a:t>h(t)</a:t>
            </a:r>
            <a:r>
              <a:rPr lang="fa-IR" sz="2400" b="1" dirty="0">
                <a:cs typeface="B Nazanin" pitchFamily="2" charset="-78"/>
              </a:rPr>
              <a:t> را می توان يک چند جمله ای بر حسب       به صورت زير تقريب زد :</a:t>
            </a:r>
          </a:p>
        </p:txBody>
      </p:sp>
      <p:graphicFrame>
        <p:nvGraphicFramePr>
          <p:cNvPr id="438275" name="Object 3"/>
          <p:cNvGraphicFramePr>
            <a:graphicFrameLocks noGrp="1" noChangeAspect="1"/>
          </p:cNvGraphicFramePr>
          <p:nvPr>
            <p:ph/>
          </p:nvPr>
        </p:nvGraphicFramePr>
        <p:xfrm>
          <a:off x="2714625" y="1358900"/>
          <a:ext cx="2114550" cy="417513"/>
        </p:xfrm>
        <a:graphic>
          <a:graphicData uri="http://schemas.openxmlformats.org/presentationml/2006/ole">
            <mc:AlternateContent xmlns:mc="http://schemas.openxmlformats.org/markup-compatibility/2006">
              <mc:Choice xmlns:v="urn:schemas-microsoft-com:vml" Requires="v">
                <p:oleObj spid="_x0000_s378888" name="Equation" r:id="rId3" imgW="1028520" imgH="203040" progId="Equation.3">
                  <p:embed/>
                </p:oleObj>
              </mc:Choice>
              <mc:Fallback>
                <p:oleObj name="Equation" r:id="rId3" imgW="102852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1358900"/>
                        <a:ext cx="2114550"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10"/>
          <p:cNvSpPr>
            <a:spLocks noGrp="1"/>
          </p:cNvSpPr>
          <p:nvPr>
            <p:ph type="sldNum" sz="quarter" idx="12"/>
          </p:nvPr>
        </p:nvSpPr>
        <p:spPr/>
        <p:txBody>
          <a:bodyPr/>
          <a:lstStyle/>
          <a:p>
            <a:pPr>
              <a:defRPr/>
            </a:pPr>
            <a:fld id="{8A9AC87B-5095-4349-B0F4-EFE98D23BCD1}" type="slidenum">
              <a:rPr lang="en-US" smtClean="0"/>
              <a:pPr>
                <a:defRPr/>
              </a:pPr>
              <a:t>26</a:t>
            </a:fld>
            <a:endParaRPr lang="en-US"/>
          </a:p>
        </p:txBody>
      </p:sp>
      <p:graphicFrame>
        <p:nvGraphicFramePr>
          <p:cNvPr id="438276" name="Object 4"/>
          <p:cNvGraphicFramePr>
            <a:graphicFrameLocks noChangeAspect="1"/>
          </p:cNvGraphicFramePr>
          <p:nvPr/>
        </p:nvGraphicFramePr>
        <p:xfrm>
          <a:off x="5072066" y="1785926"/>
          <a:ext cx="261937" cy="287337"/>
        </p:xfrm>
        <a:graphic>
          <a:graphicData uri="http://schemas.openxmlformats.org/presentationml/2006/ole">
            <mc:AlternateContent xmlns:mc="http://schemas.openxmlformats.org/markup-compatibility/2006">
              <mc:Choice xmlns:v="urn:schemas-microsoft-com:vml" Requires="v">
                <p:oleObj spid="_x0000_s378889" name="Equation" r:id="rId5" imgW="126720" imgH="139680" progId="Equation.3">
                  <p:embed/>
                </p:oleObj>
              </mc:Choice>
              <mc:Fallback>
                <p:oleObj name="Equation" r:id="rId5" imgW="126720" imgH="1396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066" y="1785926"/>
                        <a:ext cx="261937"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277" name="Object 5"/>
          <p:cNvGraphicFramePr>
            <a:graphicFrameLocks noChangeAspect="1"/>
          </p:cNvGraphicFramePr>
          <p:nvPr/>
        </p:nvGraphicFramePr>
        <p:xfrm>
          <a:off x="6227763" y="3573463"/>
          <a:ext cx="1584325" cy="481012"/>
        </p:xfrm>
        <a:graphic>
          <a:graphicData uri="http://schemas.openxmlformats.org/presentationml/2006/ole">
            <mc:AlternateContent xmlns:mc="http://schemas.openxmlformats.org/markup-compatibility/2006">
              <mc:Choice xmlns:v="urn:schemas-microsoft-com:vml" Requires="v">
                <p:oleObj spid="_x0000_s378890" name="Equation" r:id="rId7" imgW="583920" imgH="177480" progId="Equation.3">
                  <p:embed/>
                </p:oleObj>
              </mc:Choice>
              <mc:Fallback>
                <p:oleObj name="Equation" r:id="rId7" imgW="58392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7763" y="3573463"/>
                        <a:ext cx="1584325"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278" name="Object 6"/>
          <p:cNvGraphicFramePr>
            <a:graphicFrameLocks noChangeAspect="1"/>
          </p:cNvGraphicFramePr>
          <p:nvPr/>
        </p:nvGraphicFramePr>
        <p:xfrm>
          <a:off x="468313" y="2349500"/>
          <a:ext cx="7920037" cy="784225"/>
        </p:xfrm>
        <a:graphic>
          <a:graphicData uri="http://schemas.openxmlformats.org/presentationml/2006/ole">
            <mc:AlternateContent xmlns:mc="http://schemas.openxmlformats.org/markup-compatibility/2006">
              <mc:Choice xmlns:v="urn:schemas-microsoft-com:vml" Requires="v">
                <p:oleObj spid="_x0000_s378891" name="Equation" r:id="rId9" imgW="2438280" imgH="241200" progId="Equation.3">
                  <p:embed/>
                </p:oleObj>
              </mc:Choice>
              <mc:Fallback>
                <p:oleObj name="Equation" r:id="rId9" imgW="243828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2349500"/>
                        <a:ext cx="792003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8279" name="Text Box 7"/>
          <p:cNvSpPr txBox="1">
            <a:spLocks noChangeArrowheads="1"/>
          </p:cNvSpPr>
          <p:nvPr/>
        </p:nvSpPr>
        <p:spPr bwMode="auto">
          <a:xfrm>
            <a:off x="5651500" y="3573463"/>
            <a:ext cx="3168650" cy="461665"/>
          </a:xfrm>
          <a:prstGeom prst="rect">
            <a:avLst/>
          </a:prstGeom>
          <a:noFill/>
          <a:ln w="9525">
            <a:noFill/>
            <a:miter lim="800000"/>
            <a:headEnd/>
            <a:tailEnd/>
          </a:ln>
          <a:effectLst/>
        </p:spPr>
        <p:txBody>
          <a:bodyPr>
            <a:spAutoFit/>
          </a:bodyPr>
          <a:lstStyle/>
          <a:p>
            <a:pPr algn="r" rtl="1">
              <a:spcBef>
                <a:spcPct val="50000"/>
              </a:spcBef>
            </a:pPr>
            <a:r>
              <a:rPr lang="fa-IR" sz="2400" b="1">
                <a:cs typeface="B Nazanin" pitchFamily="2" charset="-78"/>
              </a:rPr>
              <a:t>که در آن                         .</a:t>
            </a:r>
            <a:endParaRPr lang="en-GB" sz="2400" b="1">
              <a:cs typeface="B Nazanin" pitchFamily="2" charset="-78"/>
            </a:endParaRPr>
          </a:p>
        </p:txBody>
      </p:sp>
      <p:graphicFrame>
        <p:nvGraphicFramePr>
          <p:cNvPr id="438280" name="Object 8"/>
          <p:cNvGraphicFramePr>
            <a:graphicFrameLocks noChangeAspect="1"/>
          </p:cNvGraphicFramePr>
          <p:nvPr/>
        </p:nvGraphicFramePr>
        <p:xfrm>
          <a:off x="2339975" y="4149725"/>
          <a:ext cx="3051175" cy="677863"/>
        </p:xfrm>
        <a:graphic>
          <a:graphicData uri="http://schemas.openxmlformats.org/presentationml/2006/ole">
            <mc:AlternateContent xmlns:mc="http://schemas.openxmlformats.org/markup-compatibility/2006">
              <mc:Choice xmlns:v="urn:schemas-microsoft-com:vml" Requires="v">
                <p:oleObj spid="_x0000_s378892" name="Equation" r:id="rId11" imgW="914400" imgH="203040" progId="Equation.3">
                  <p:embed/>
                </p:oleObj>
              </mc:Choice>
              <mc:Fallback>
                <p:oleObj name="Equation" r:id="rId11" imgW="91440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9975" y="4149725"/>
                        <a:ext cx="3051175"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8281" name="Text Box 9"/>
          <p:cNvSpPr txBox="1">
            <a:spLocks noChangeArrowheads="1"/>
          </p:cNvSpPr>
          <p:nvPr/>
        </p:nvSpPr>
        <p:spPr bwMode="auto">
          <a:xfrm>
            <a:off x="7596188" y="4724400"/>
            <a:ext cx="1152525" cy="461665"/>
          </a:xfrm>
          <a:prstGeom prst="rect">
            <a:avLst/>
          </a:prstGeom>
          <a:noFill/>
          <a:ln w="9525">
            <a:noFill/>
            <a:miter lim="800000"/>
            <a:headEnd/>
            <a:tailEnd/>
          </a:ln>
          <a:effectLst/>
        </p:spPr>
        <p:txBody>
          <a:bodyPr>
            <a:spAutoFit/>
          </a:bodyPr>
          <a:lstStyle/>
          <a:p>
            <a:pPr algn="r" rtl="1">
              <a:spcBef>
                <a:spcPct val="50000"/>
              </a:spcBef>
            </a:pPr>
            <a:r>
              <a:rPr lang="fa-IR" sz="2400" b="1">
                <a:cs typeface="B Nazanin" pitchFamily="2" charset="-78"/>
              </a:rPr>
              <a:t>بنابراين :</a:t>
            </a:r>
            <a:endParaRPr lang="en-GB" sz="2400" b="1">
              <a:cs typeface="B Nazanin" pitchFamily="2" charset="-78"/>
            </a:endParaRPr>
          </a:p>
        </p:txBody>
      </p:sp>
      <p:graphicFrame>
        <p:nvGraphicFramePr>
          <p:cNvPr id="438282" name="Object 10"/>
          <p:cNvGraphicFramePr>
            <a:graphicFrameLocks noChangeAspect="1"/>
          </p:cNvGraphicFramePr>
          <p:nvPr/>
        </p:nvGraphicFramePr>
        <p:xfrm>
          <a:off x="611188" y="5516563"/>
          <a:ext cx="7653337" cy="692150"/>
        </p:xfrm>
        <a:graphic>
          <a:graphicData uri="http://schemas.openxmlformats.org/presentationml/2006/ole">
            <mc:AlternateContent xmlns:mc="http://schemas.openxmlformats.org/markup-compatibility/2006">
              <mc:Choice xmlns:v="urn:schemas-microsoft-com:vml" Requires="v">
                <p:oleObj spid="_x0000_s378893" name="Equation" r:id="rId13" imgW="2666880" imgH="241200" progId="Equation.3">
                  <p:embed/>
                </p:oleObj>
              </mc:Choice>
              <mc:Fallback>
                <p:oleObj name="Equation" r:id="rId13" imgW="2666880" imgH="241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188" y="5516563"/>
                        <a:ext cx="7653337" cy="692150"/>
                      </a:xfrm>
                      <a:prstGeom prst="rect">
                        <a:avLst/>
                      </a:prstGeom>
                      <a:solidFill>
                        <a:srgbClr val="0000FF"/>
                      </a:solidFill>
                    </p:spPr>
                  </p:pic>
                </p:oleObj>
              </mc:Fallback>
            </mc:AlternateContent>
          </a:graphicData>
        </a:graphic>
      </p:graphicFrame>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38278"/>
                                        </p:tgtEl>
                                        <p:attrNameLst>
                                          <p:attrName>style.visibility</p:attrName>
                                        </p:attrNameLst>
                                      </p:cBhvr>
                                      <p:to>
                                        <p:strVal val="visible"/>
                                      </p:to>
                                    </p:set>
                                    <p:anim from="(-#ppt_w/2)" to="(#ppt_x)" calcmode="lin" valueType="num">
                                      <p:cBhvr>
                                        <p:cTn id="7" dur="600" fill="hold">
                                          <p:stCondLst>
                                            <p:cond delay="0"/>
                                          </p:stCondLst>
                                        </p:cTn>
                                        <p:tgtEl>
                                          <p:spTgt spid="438278"/>
                                        </p:tgtEl>
                                        <p:attrNameLst>
                                          <p:attrName>ppt_x</p:attrName>
                                        </p:attrNameLst>
                                      </p:cBhvr>
                                    </p:anim>
                                    <p:anim from="0" to="-1.0" calcmode="lin" valueType="num">
                                      <p:cBhvr>
                                        <p:cTn id="8" dur="200" decel="50000" autoRev="1" fill="hold">
                                          <p:stCondLst>
                                            <p:cond delay="600"/>
                                          </p:stCondLst>
                                        </p:cTn>
                                        <p:tgtEl>
                                          <p:spTgt spid="438278"/>
                                        </p:tgtEl>
                                        <p:attrNameLst>
                                          <p:attrName>xshear</p:attrName>
                                        </p:attrNameLst>
                                      </p:cBhvr>
                                    </p:anim>
                                    <p:animScale>
                                      <p:cBhvr>
                                        <p:cTn id="9" dur="200" decel="100000" autoRev="1" fill="hold">
                                          <p:stCondLst>
                                            <p:cond delay="600"/>
                                          </p:stCondLst>
                                        </p:cTn>
                                        <p:tgtEl>
                                          <p:spTgt spid="438278"/>
                                        </p:tgtEl>
                                      </p:cBhvr>
                                      <p:from x="100000" y="100000"/>
                                      <p:to x="80000" y="100000"/>
                                    </p:animScale>
                                    <p:anim by="(#ppt_h/3+#ppt_w*0.1)" calcmode="lin" valueType="num">
                                      <p:cBhvr additive="sum">
                                        <p:cTn id="10" dur="200" decel="100000" autoRev="1" fill="hold">
                                          <p:stCondLst>
                                            <p:cond delay="600"/>
                                          </p:stCondLst>
                                        </p:cTn>
                                        <p:tgtEl>
                                          <p:spTgt spid="43827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438277"/>
                                        </p:tgtEl>
                                        <p:attrNameLst>
                                          <p:attrName>style.visibility</p:attrName>
                                        </p:attrNameLst>
                                      </p:cBhvr>
                                      <p:to>
                                        <p:strVal val="visible"/>
                                      </p:to>
                                    </p:set>
                                    <p:anim calcmode="lin" valueType="num">
                                      <p:cBhvr>
                                        <p:cTn id="15" dur="1000" fill="hold"/>
                                        <p:tgtEl>
                                          <p:spTgt spid="438277"/>
                                        </p:tgtEl>
                                        <p:attrNameLst>
                                          <p:attrName>ppt_x</p:attrName>
                                        </p:attrNameLst>
                                      </p:cBhvr>
                                      <p:tavLst>
                                        <p:tav tm="0">
                                          <p:val>
                                            <p:strVal val="#ppt_x-.2"/>
                                          </p:val>
                                        </p:tav>
                                        <p:tav tm="100000">
                                          <p:val>
                                            <p:strVal val="#ppt_x"/>
                                          </p:val>
                                        </p:tav>
                                      </p:tavLst>
                                    </p:anim>
                                    <p:anim calcmode="lin" valueType="num">
                                      <p:cBhvr>
                                        <p:cTn id="16" dur="1000" fill="hold"/>
                                        <p:tgtEl>
                                          <p:spTgt spid="43827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38277"/>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438279"/>
                                        </p:tgtEl>
                                        <p:attrNameLst>
                                          <p:attrName>style.visibility</p:attrName>
                                        </p:attrNameLst>
                                      </p:cBhvr>
                                      <p:to>
                                        <p:strVal val="visible"/>
                                      </p:to>
                                    </p:set>
                                    <p:anim calcmode="lin" valueType="num">
                                      <p:cBhvr>
                                        <p:cTn id="20" dur="1000" fill="hold"/>
                                        <p:tgtEl>
                                          <p:spTgt spid="438279"/>
                                        </p:tgtEl>
                                        <p:attrNameLst>
                                          <p:attrName>ppt_x</p:attrName>
                                        </p:attrNameLst>
                                      </p:cBhvr>
                                      <p:tavLst>
                                        <p:tav tm="0">
                                          <p:val>
                                            <p:strVal val="#ppt_x-.2"/>
                                          </p:val>
                                        </p:tav>
                                        <p:tav tm="100000">
                                          <p:val>
                                            <p:strVal val="#ppt_x"/>
                                          </p:val>
                                        </p:tav>
                                      </p:tavLst>
                                    </p:anim>
                                    <p:anim calcmode="lin" valueType="num">
                                      <p:cBhvr>
                                        <p:cTn id="21" dur="1000" fill="hold"/>
                                        <p:tgtEl>
                                          <p:spTgt spid="43827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38279"/>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438280"/>
                                        </p:tgtEl>
                                        <p:attrNameLst>
                                          <p:attrName>style.visibility</p:attrName>
                                        </p:attrNameLst>
                                      </p:cBhvr>
                                      <p:to>
                                        <p:strVal val="visible"/>
                                      </p:to>
                                    </p:set>
                                    <p:animEffect transition="in" filter="fade">
                                      <p:cBhvr>
                                        <p:cTn id="27" dur="1000"/>
                                        <p:tgtEl>
                                          <p:spTgt spid="438280"/>
                                        </p:tgtEl>
                                      </p:cBhvr>
                                    </p:animEffect>
                                    <p:anim calcmode="lin" valueType="num">
                                      <p:cBhvr>
                                        <p:cTn id="28" dur="1000" fill="hold"/>
                                        <p:tgtEl>
                                          <p:spTgt spid="438280"/>
                                        </p:tgtEl>
                                        <p:attrNameLst>
                                          <p:attrName>ppt_x</p:attrName>
                                        </p:attrNameLst>
                                      </p:cBhvr>
                                      <p:tavLst>
                                        <p:tav tm="0">
                                          <p:val>
                                            <p:strVal val="#ppt_x"/>
                                          </p:val>
                                        </p:tav>
                                        <p:tav tm="100000">
                                          <p:val>
                                            <p:strVal val="#ppt_x"/>
                                          </p:val>
                                        </p:tav>
                                      </p:tavLst>
                                    </p:anim>
                                    <p:anim calcmode="lin" valueType="num">
                                      <p:cBhvr>
                                        <p:cTn id="29" dur="1000" fill="hold"/>
                                        <p:tgtEl>
                                          <p:spTgt spid="43828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438281"/>
                                        </p:tgtEl>
                                        <p:attrNameLst>
                                          <p:attrName>style.visibility</p:attrName>
                                        </p:attrNameLst>
                                      </p:cBhvr>
                                      <p:to>
                                        <p:strVal val="visible"/>
                                      </p:to>
                                    </p:set>
                                    <p:animEffect transition="in" filter="fade">
                                      <p:cBhvr>
                                        <p:cTn id="34" dur="1000"/>
                                        <p:tgtEl>
                                          <p:spTgt spid="438281"/>
                                        </p:tgtEl>
                                      </p:cBhvr>
                                    </p:animEffect>
                                    <p:anim calcmode="lin" valueType="num">
                                      <p:cBhvr>
                                        <p:cTn id="35" dur="1000" fill="hold"/>
                                        <p:tgtEl>
                                          <p:spTgt spid="438281"/>
                                        </p:tgtEl>
                                        <p:attrNameLst>
                                          <p:attrName>ppt_x</p:attrName>
                                        </p:attrNameLst>
                                      </p:cBhvr>
                                      <p:tavLst>
                                        <p:tav tm="0">
                                          <p:val>
                                            <p:strVal val="#ppt_x"/>
                                          </p:val>
                                        </p:tav>
                                        <p:tav tm="100000">
                                          <p:val>
                                            <p:strVal val="#ppt_x"/>
                                          </p:val>
                                        </p:tav>
                                      </p:tavLst>
                                    </p:anim>
                                    <p:anim calcmode="lin" valueType="num">
                                      <p:cBhvr>
                                        <p:cTn id="36" dur="1000" fill="hold"/>
                                        <p:tgtEl>
                                          <p:spTgt spid="43828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438282"/>
                                        </p:tgtEl>
                                        <p:attrNameLst>
                                          <p:attrName>style.visibility</p:attrName>
                                        </p:attrNameLst>
                                      </p:cBhvr>
                                      <p:to>
                                        <p:strVal val="visible"/>
                                      </p:to>
                                    </p:set>
                                    <p:animEffect transition="in" filter="fade">
                                      <p:cBhvr>
                                        <p:cTn id="39" dur="1000"/>
                                        <p:tgtEl>
                                          <p:spTgt spid="438282"/>
                                        </p:tgtEl>
                                      </p:cBhvr>
                                    </p:animEffect>
                                    <p:anim calcmode="lin" valueType="num">
                                      <p:cBhvr>
                                        <p:cTn id="40" dur="1000" fill="hold"/>
                                        <p:tgtEl>
                                          <p:spTgt spid="438282"/>
                                        </p:tgtEl>
                                        <p:attrNameLst>
                                          <p:attrName>ppt_x</p:attrName>
                                        </p:attrNameLst>
                                      </p:cBhvr>
                                      <p:tavLst>
                                        <p:tav tm="0">
                                          <p:val>
                                            <p:strVal val="#ppt_x"/>
                                          </p:val>
                                        </p:tav>
                                        <p:tav tm="100000">
                                          <p:val>
                                            <p:strVal val="#ppt_x"/>
                                          </p:val>
                                        </p:tav>
                                      </p:tavLst>
                                    </p:anim>
                                    <p:anim calcmode="lin" valueType="num">
                                      <p:cBhvr>
                                        <p:cTn id="41" dur="1000" fill="hold"/>
                                        <p:tgtEl>
                                          <p:spTgt spid="4382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9" grpId="0"/>
      <p:bldP spid="438281"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323850" y="404813"/>
            <a:ext cx="8496300" cy="1066800"/>
          </a:xfrm>
          <a:prstGeom prst="rect">
            <a:avLst/>
          </a:prstGeom>
          <a:noFill/>
          <a:ln w="9525">
            <a:noFill/>
            <a:miter lim="800000"/>
            <a:headEnd/>
            <a:tailEnd/>
          </a:ln>
          <a:effectLst/>
        </p:spPr>
        <p:txBody>
          <a:bodyPr>
            <a:spAutoFit/>
          </a:bodyPr>
          <a:lstStyle/>
          <a:p>
            <a:pPr algn="r" rtl="1">
              <a:spcBef>
                <a:spcPct val="50000"/>
              </a:spcBef>
              <a:buFont typeface="Wingdings" pitchFamily="2" charset="2"/>
              <a:buChar char="q"/>
            </a:pPr>
            <a:r>
              <a:rPr lang="fa-IR" sz="2400" b="1">
                <a:solidFill>
                  <a:srgbClr val="00FF00"/>
                </a:solidFill>
                <a:cs typeface="B Nazanin" pitchFamily="2" charset="-78"/>
              </a:rPr>
              <a:t> </a:t>
            </a:r>
            <a:r>
              <a:rPr lang="fa-IR" sz="2800" b="1" u="sng">
                <a:solidFill>
                  <a:srgbClr val="FF00FF"/>
                </a:solidFill>
                <a:cs typeface="B Nazanin" pitchFamily="2" charset="-78"/>
              </a:rPr>
              <a:t>نگهدار مرتبه </a:t>
            </a:r>
            <a:r>
              <a:rPr lang="en-US" sz="2800" b="1" u="sng">
                <a:solidFill>
                  <a:srgbClr val="FF00FF"/>
                </a:solidFill>
                <a:cs typeface="B Nazanin" pitchFamily="2" charset="-78"/>
              </a:rPr>
              <a:t>n</a:t>
            </a:r>
            <a:r>
              <a:rPr lang="fa-IR" sz="2800" b="1" u="sng">
                <a:solidFill>
                  <a:srgbClr val="FF00FF"/>
                </a:solidFill>
                <a:cs typeface="B Nazanin" pitchFamily="2" charset="-78"/>
              </a:rPr>
              <a:t> ام</a:t>
            </a:r>
            <a:endParaRPr lang="fa-IR" sz="2800" b="1" u="sng">
              <a:solidFill>
                <a:srgbClr val="00FF00"/>
              </a:solidFill>
              <a:cs typeface="B Nazanin" pitchFamily="2" charset="-78"/>
            </a:endParaRPr>
          </a:p>
          <a:p>
            <a:pPr algn="r" rtl="1">
              <a:spcBef>
                <a:spcPct val="50000"/>
              </a:spcBef>
            </a:pPr>
            <a:endParaRPr lang="en-GB" sz="2400" b="1">
              <a:cs typeface="B Nazanin" pitchFamily="2" charset="-78"/>
            </a:endParaRPr>
          </a:p>
        </p:txBody>
      </p:sp>
      <p:sp>
        <p:nvSpPr>
          <p:cNvPr id="448515" name="Text Box 3"/>
          <p:cNvSpPr txBox="1">
            <a:spLocks noChangeArrowheads="1"/>
          </p:cNvSpPr>
          <p:nvPr/>
        </p:nvSpPr>
        <p:spPr bwMode="auto">
          <a:xfrm>
            <a:off x="468313" y="2060575"/>
            <a:ext cx="8496300" cy="830997"/>
          </a:xfrm>
          <a:prstGeom prst="rect">
            <a:avLst/>
          </a:prstGeom>
          <a:noFill/>
          <a:ln w="9525">
            <a:noFill/>
            <a:miter lim="800000"/>
            <a:headEnd/>
            <a:tailEnd/>
          </a:ln>
          <a:effectLst/>
        </p:spPr>
        <p:txBody>
          <a:bodyPr>
            <a:spAutoFit/>
          </a:bodyPr>
          <a:lstStyle/>
          <a:p>
            <a:pPr algn="r" rtl="1">
              <a:spcBef>
                <a:spcPct val="50000"/>
              </a:spcBef>
              <a:buFont typeface="Wingdings" pitchFamily="2" charset="2"/>
              <a:buChar char="ü"/>
            </a:pPr>
            <a:r>
              <a:rPr lang="fa-IR" sz="2400" b="1" dirty="0">
                <a:solidFill>
                  <a:srgbClr val="FFFF00"/>
                </a:solidFill>
                <a:cs typeface="B Nazanin" pitchFamily="2" charset="-78"/>
              </a:rPr>
              <a:t> </a:t>
            </a:r>
            <a:r>
              <a:rPr lang="fa-IR" sz="2400" b="1" dirty="0">
                <a:cs typeface="B Nazanin" pitchFamily="2" charset="-78"/>
              </a:rPr>
              <a:t>نگهدار مرتبه </a:t>
            </a:r>
            <a:r>
              <a:rPr lang="en-US" sz="2400" b="1" dirty="0">
                <a:cs typeface="B Nazanin" pitchFamily="2" charset="-78"/>
              </a:rPr>
              <a:t>n</a:t>
            </a:r>
            <a:r>
              <a:rPr lang="fa-IR" sz="2400" b="1" dirty="0">
                <a:cs typeface="B Nazanin" pitchFamily="2" charset="-78"/>
              </a:rPr>
              <a:t> ام، </a:t>
            </a:r>
            <a:r>
              <a:rPr lang="en-US" sz="2400" b="1" dirty="0">
                <a:cs typeface="B Nazanin" pitchFamily="2" charset="-78"/>
              </a:rPr>
              <a:t>n+1</a:t>
            </a:r>
            <a:r>
              <a:rPr lang="fa-IR" sz="2400" b="1" dirty="0">
                <a:cs typeface="B Nazanin" pitchFamily="2" charset="-78"/>
              </a:rPr>
              <a:t> داده گسسته قبلی را </a:t>
            </a:r>
            <a:r>
              <a:rPr lang="fa-IR" sz="2400" b="1" dirty="0" smtClean="0">
                <a:cs typeface="B Nazanin" pitchFamily="2" charset="-78"/>
              </a:rPr>
              <a:t>برای به </a:t>
            </a:r>
            <a:r>
              <a:rPr lang="fa-IR" sz="2400" b="1" dirty="0">
                <a:cs typeface="B Nazanin" pitchFamily="2" charset="-78"/>
              </a:rPr>
              <a:t>وجود آوردن يک سيگنال            </a:t>
            </a:r>
            <a:r>
              <a:rPr lang="en-US" sz="2400" b="1" dirty="0">
                <a:cs typeface="B Nazanin" pitchFamily="2" charset="-78"/>
              </a:rPr>
              <a:t>		</a:t>
            </a:r>
            <a:r>
              <a:rPr lang="fa-IR" sz="2400" b="1" dirty="0">
                <a:cs typeface="B Nazanin" pitchFamily="2" charset="-78"/>
              </a:rPr>
              <a:t>بکار می برد. يعنی :</a:t>
            </a:r>
            <a:endParaRPr lang="en-GB" sz="2400" b="1" dirty="0">
              <a:cs typeface="B Nazanin" pitchFamily="2" charset="-78"/>
            </a:endParaRPr>
          </a:p>
        </p:txBody>
      </p:sp>
      <p:graphicFrame>
        <p:nvGraphicFramePr>
          <p:cNvPr id="448516" name="Object 4"/>
          <p:cNvGraphicFramePr>
            <a:graphicFrameLocks noGrp="1" noChangeAspect="1"/>
          </p:cNvGraphicFramePr>
          <p:nvPr>
            <p:ph/>
          </p:nvPr>
        </p:nvGraphicFramePr>
        <p:xfrm>
          <a:off x="6643688" y="2500313"/>
          <a:ext cx="1171575" cy="390525"/>
        </p:xfrm>
        <a:graphic>
          <a:graphicData uri="http://schemas.openxmlformats.org/presentationml/2006/ole">
            <mc:AlternateContent xmlns:mc="http://schemas.openxmlformats.org/markup-compatibility/2006">
              <mc:Choice xmlns:v="urn:schemas-microsoft-com:vml" Requires="v">
                <p:oleObj spid="_x0000_s379909" name="Equation" r:id="rId3" imgW="609480" imgH="203040" progId="Equation.3">
                  <p:embed/>
                </p:oleObj>
              </mc:Choice>
              <mc:Fallback>
                <p:oleObj name="Equation" r:id="rId3" imgW="60948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2500313"/>
                        <a:ext cx="11715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8A9AC87B-5095-4349-B0F4-EFE98D23BCD1}" type="slidenum">
              <a:rPr lang="en-US" smtClean="0"/>
              <a:pPr>
                <a:defRPr/>
              </a:pPr>
              <a:t>27</a:t>
            </a:fld>
            <a:endParaRPr lang="en-US"/>
          </a:p>
        </p:txBody>
      </p:sp>
      <p:graphicFrame>
        <p:nvGraphicFramePr>
          <p:cNvPr id="448517" name="Object 5"/>
          <p:cNvGraphicFramePr>
            <a:graphicFrameLocks noChangeAspect="1"/>
          </p:cNvGraphicFramePr>
          <p:nvPr/>
        </p:nvGraphicFramePr>
        <p:xfrm>
          <a:off x="1331913" y="3213100"/>
          <a:ext cx="6432550" cy="592138"/>
        </p:xfrm>
        <a:graphic>
          <a:graphicData uri="http://schemas.openxmlformats.org/presentationml/2006/ole">
            <mc:AlternateContent xmlns:mc="http://schemas.openxmlformats.org/markup-compatibility/2006">
              <mc:Choice xmlns:v="urn:schemas-microsoft-com:vml" Requires="v">
                <p:oleObj spid="_x0000_s379910" name="Equation" r:id="rId5" imgW="2209680" imgH="203040" progId="Equation.3">
                  <p:embed/>
                </p:oleObj>
              </mc:Choice>
              <mc:Fallback>
                <p:oleObj name="Equation" r:id="rId5" imgW="220968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3213100"/>
                        <a:ext cx="6432550" cy="592138"/>
                      </a:xfrm>
                      <a:prstGeom prst="rect">
                        <a:avLst/>
                      </a:prstGeom>
                      <a:solidFill>
                        <a:srgbClr val="0000FF"/>
                      </a:solidFill>
                    </p:spPr>
                  </p:pic>
                </p:oleObj>
              </mc:Fallback>
            </mc:AlternateContent>
          </a:graphicData>
        </a:graphic>
      </p:graphicFrame>
      <p:graphicFrame>
        <p:nvGraphicFramePr>
          <p:cNvPr id="448518" name="Object 6"/>
          <p:cNvGraphicFramePr>
            <a:graphicFrameLocks noChangeAspect="1"/>
          </p:cNvGraphicFramePr>
          <p:nvPr/>
        </p:nvGraphicFramePr>
        <p:xfrm>
          <a:off x="1187450" y="4941888"/>
          <a:ext cx="960438" cy="517525"/>
        </p:xfrm>
        <a:graphic>
          <a:graphicData uri="http://schemas.openxmlformats.org/presentationml/2006/ole">
            <mc:AlternateContent xmlns:mc="http://schemas.openxmlformats.org/markup-compatibility/2006">
              <mc:Choice xmlns:v="urn:schemas-microsoft-com:vml" Requires="v">
                <p:oleObj spid="_x0000_s379911" name="Equation" r:id="rId7" imgW="330120" imgH="177480" progId="Equation.3">
                  <p:embed/>
                </p:oleObj>
              </mc:Choice>
              <mc:Fallback>
                <p:oleObj name="Equation" r:id="rId7" imgW="33012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450" y="4941888"/>
                        <a:ext cx="960438"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8519" name="AutoShape 7"/>
          <p:cNvSpPr>
            <a:spLocks noChangeArrowheads="1"/>
          </p:cNvSpPr>
          <p:nvPr/>
        </p:nvSpPr>
        <p:spPr bwMode="auto">
          <a:xfrm>
            <a:off x="2700338" y="5013325"/>
            <a:ext cx="2447925" cy="503238"/>
          </a:xfrm>
          <a:prstGeom prst="notchedRightArrow">
            <a:avLst>
              <a:gd name="adj1" fmla="val 50000"/>
              <a:gd name="adj2" fmla="val 121609"/>
            </a:avLst>
          </a:prstGeom>
          <a:gradFill rotWithShape="1">
            <a:gsLst>
              <a:gs pos="0">
                <a:srgbClr val="FF33CC">
                  <a:gamma/>
                  <a:shade val="46275"/>
                  <a:invGamma/>
                </a:srgbClr>
              </a:gs>
              <a:gs pos="50000">
                <a:srgbClr val="FF33CC"/>
              </a:gs>
              <a:gs pos="100000">
                <a:srgbClr val="FF33CC">
                  <a:gamma/>
                  <a:shade val="46275"/>
                  <a:invGamma/>
                </a:srgbClr>
              </a:gs>
            </a:gsLst>
            <a:lin ang="18900000" scaled="1"/>
          </a:gradFill>
          <a:ln w="9525">
            <a:solidFill>
              <a:schemeClr val="tx1"/>
            </a:solidFill>
            <a:miter lim="800000"/>
            <a:headEnd/>
            <a:tailEnd/>
          </a:ln>
          <a:effectLst/>
        </p:spPr>
        <p:txBody>
          <a:bodyPr wrap="none" anchor="ctr"/>
          <a:lstStyle/>
          <a:p>
            <a:pPr algn="r" rtl="1"/>
            <a:endParaRPr lang="en-GB">
              <a:cs typeface="B Nazanin" pitchFamily="2" charset="-78"/>
            </a:endParaRPr>
          </a:p>
        </p:txBody>
      </p:sp>
      <p:sp>
        <p:nvSpPr>
          <p:cNvPr id="448520" name="Text Box 8"/>
          <p:cNvSpPr txBox="1">
            <a:spLocks noChangeArrowheads="1"/>
          </p:cNvSpPr>
          <p:nvPr/>
        </p:nvSpPr>
        <p:spPr bwMode="auto">
          <a:xfrm>
            <a:off x="5148263" y="5013325"/>
            <a:ext cx="2879725" cy="457200"/>
          </a:xfrm>
          <a:prstGeom prst="rect">
            <a:avLst/>
          </a:prstGeom>
          <a:noFill/>
          <a:ln w="9525">
            <a:noFill/>
            <a:miter lim="800000"/>
            <a:headEnd/>
            <a:tailEnd/>
          </a:ln>
          <a:effectLst/>
        </p:spPr>
        <p:txBody>
          <a:bodyPr>
            <a:spAutoFit/>
          </a:bodyPr>
          <a:lstStyle/>
          <a:p>
            <a:pPr algn="ctr" rtl="1">
              <a:spcBef>
                <a:spcPct val="50000"/>
              </a:spcBef>
            </a:pPr>
            <a:r>
              <a:rPr lang="fa-IR" sz="2400" b="1">
                <a:solidFill>
                  <a:srgbClr val="00FF00"/>
                </a:solidFill>
                <a:cs typeface="B Nazanin" pitchFamily="2" charset="-78"/>
              </a:rPr>
              <a:t>نگهدار مرتبه اول</a:t>
            </a:r>
            <a:endParaRPr lang="en-GB" sz="2400" b="1">
              <a:solidFill>
                <a:srgbClr val="00FF00"/>
              </a:solidFill>
              <a:cs typeface="B Nazanin" pitchFamily="2" charset="-78"/>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48516"/>
                                        </p:tgtEl>
                                        <p:attrNameLst>
                                          <p:attrName>style.visibility</p:attrName>
                                        </p:attrNameLst>
                                      </p:cBhvr>
                                      <p:to>
                                        <p:strVal val="visible"/>
                                      </p:to>
                                    </p:set>
                                    <p:animEffect transition="in" filter="slide(fromBottom)">
                                      <p:cBhvr>
                                        <p:cTn id="7" dur="500"/>
                                        <p:tgtEl>
                                          <p:spTgt spid="4485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48515"/>
                                        </p:tgtEl>
                                        <p:attrNameLst>
                                          <p:attrName>style.visibility</p:attrName>
                                        </p:attrNameLst>
                                      </p:cBhvr>
                                      <p:to>
                                        <p:strVal val="visible"/>
                                      </p:to>
                                    </p:set>
                                    <p:animEffect transition="in" filter="slide(fromBottom)">
                                      <p:cBhvr>
                                        <p:cTn id="10" dur="500"/>
                                        <p:tgtEl>
                                          <p:spTgt spid="44851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48517"/>
                                        </p:tgtEl>
                                        <p:attrNameLst>
                                          <p:attrName>style.visibility</p:attrName>
                                        </p:attrNameLst>
                                      </p:cBhvr>
                                      <p:to>
                                        <p:strVal val="visible"/>
                                      </p:to>
                                    </p:set>
                                    <p:animEffect transition="in" filter="slide(fromBottom)">
                                      <p:cBhvr>
                                        <p:cTn id="15" dur="500"/>
                                        <p:tgtEl>
                                          <p:spTgt spid="448517"/>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448518"/>
                                        </p:tgtEl>
                                        <p:attrNameLst>
                                          <p:attrName>style.visibility</p:attrName>
                                        </p:attrNameLst>
                                      </p:cBhvr>
                                      <p:to>
                                        <p:strVal val="visible"/>
                                      </p:to>
                                    </p:set>
                                    <p:anim calcmode="lin" valueType="num">
                                      <p:cBhvr>
                                        <p:cTn id="20" dur="1000" fill="hold"/>
                                        <p:tgtEl>
                                          <p:spTgt spid="448518"/>
                                        </p:tgtEl>
                                        <p:attrNameLst>
                                          <p:attrName>ppt_x</p:attrName>
                                        </p:attrNameLst>
                                      </p:cBhvr>
                                      <p:tavLst>
                                        <p:tav tm="0">
                                          <p:val>
                                            <p:strVal val="#ppt_x-.2"/>
                                          </p:val>
                                        </p:tav>
                                        <p:tav tm="100000">
                                          <p:val>
                                            <p:strVal val="#ppt_x"/>
                                          </p:val>
                                        </p:tav>
                                      </p:tavLst>
                                    </p:anim>
                                    <p:anim calcmode="lin" valueType="num">
                                      <p:cBhvr>
                                        <p:cTn id="21" dur="1000" fill="hold"/>
                                        <p:tgtEl>
                                          <p:spTgt spid="44851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48518"/>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448519"/>
                                        </p:tgtEl>
                                        <p:attrNameLst>
                                          <p:attrName>style.visibility</p:attrName>
                                        </p:attrNameLst>
                                      </p:cBhvr>
                                      <p:to>
                                        <p:strVal val="visible"/>
                                      </p:to>
                                    </p:set>
                                    <p:anim calcmode="lin" valueType="num">
                                      <p:cBhvr>
                                        <p:cTn id="25" dur="1000" fill="hold"/>
                                        <p:tgtEl>
                                          <p:spTgt spid="448519"/>
                                        </p:tgtEl>
                                        <p:attrNameLst>
                                          <p:attrName>ppt_x</p:attrName>
                                        </p:attrNameLst>
                                      </p:cBhvr>
                                      <p:tavLst>
                                        <p:tav tm="0">
                                          <p:val>
                                            <p:strVal val="#ppt_x-.2"/>
                                          </p:val>
                                        </p:tav>
                                        <p:tav tm="100000">
                                          <p:val>
                                            <p:strVal val="#ppt_x"/>
                                          </p:val>
                                        </p:tav>
                                      </p:tavLst>
                                    </p:anim>
                                    <p:anim calcmode="lin" valueType="num">
                                      <p:cBhvr>
                                        <p:cTn id="26" dur="1000" fill="hold"/>
                                        <p:tgtEl>
                                          <p:spTgt spid="44851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48519"/>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448520"/>
                                        </p:tgtEl>
                                        <p:attrNameLst>
                                          <p:attrName>style.visibility</p:attrName>
                                        </p:attrNameLst>
                                      </p:cBhvr>
                                      <p:to>
                                        <p:strVal val="visible"/>
                                      </p:to>
                                    </p:set>
                                    <p:anim calcmode="lin" valueType="num">
                                      <p:cBhvr>
                                        <p:cTn id="30" dur="1000" fill="hold"/>
                                        <p:tgtEl>
                                          <p:spTgt spid="448520"/>
                                        </p:tgtEl>
                                        <p:attrNameLst>
                                          <p:attrName>ppt_x</p:attrName>
                                        </p:attrNameLst>
                                      </p:cBhvr>
                                      <p:tavLst>
                                        <p:tav tm="0">
                                          <p:val>
                                            <p:strVal val="#ppt_x-.2"/>
                                          </p:val>
                                        </p:tav>
                                        <p:tav tm="100000">
                                          <p:val>
                                            <p:strVal val="#ppt_x"/>
                                          </p:val>
                                        </p:tav>
                                      </p:tavLst>
                                    </p:anim>
                                    <p:anim calcmode="lin" valueType="num">
                                      <p:cBhvr>
                                        <p:cTn id="31" dur="1000" fill="hold"/>
                                        <p:tgtEl>
                                          <p:spTgt spid="44852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48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p:bldP spid="448519" grpId="0" animBg="1"/>
      <p:bldP spid="448520"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9538" name="Text Box 2"/>
          <p:cNvSpPr txBox="1">
            <a:spLocks noChangeArrowheads="1"/>
          </p:cNvSpPr>
          <p:nvPr/>
        </p:nvSpPr>
        <p:spPr bwMode="auto">
          <a:xfrm>
            <a:off x="323850" y="285728"/>
            <a:ext cx="8496300" cy="2554545"/>
          </a:xfrm>
          <a:prstGeom prst="rect">
            <a:avLst/>
          </a:prstGeom>
          <a:noFill/>
          <a:ln w="9525">
            <a:noFill/>
            <a:miter lim="800000"/>
            <a:headEnd/>
            <a:tailEnd/>
          </a:ln>
          <a:effectLst/>
        </p:spPr>
        <p:txBody>
          <a:bodyPr>
            <a:spAutoFit/>
          </a:bodyPr>
          <a:lstStyle/>
          <a:p>
            <a:pPr algn="r" rtl="1">
              <a:spcBef>
                <a:spcPct val="50000"/>
              </a:spcBef>
              <a:buFont typeface="Wingdings" pitchFamily="2" charset="2"/>
              <a:buChar char="q"/>
            </a:pPr>
            <a:r>
              <a:rPr lang="fa-IR" sz="2400" b="1" dirty="0">
                <a:solidFill>
                  <a:srgbClr val="00FF00"/>
                </a:solidFill>
                <a:cs typeface="B Nazanin" pitchFamily="2" charset="-78"/>
              </a:rPr>
              <a:t> </a:t>
            </a:r>
            <a:r>
              <a:rPr lang="fa-IR" sz="2800" b="1" u="sng" dirty="0">
                <a:solidFill>
                  <a:srgbClr val="FF33CC"/>
                </a:solidFill>
                <a:cs typeface="B Nazanin" pitchFamily="2" charset="-78"/>
              </a:rPr>
              <a:t>نکته</a:t>
            </a:r>
          </a:p>
          <a:p>
            <a:pPr algn="just" rtl="1">
              <a:spcBef>
                <a:spcPct val="50000"/>
              </a:spcBef>
            </a:pPr>
            <a:r>
              <a:rPr lang="fa-IR" sz="2400" b="1" dirty="0">
                <a:cs typeface="B Nazanin" pitchFamily="2" charset="-78"/>
              </a:rPr>
              <a:t>به علت اينکه يک نگهدار مرتبه بالا برای برونيابی يک سيگنال زمان </a:t>
            </a:r>
            <a:r>
              <a:rPr lang="ar-SA" sz="2400" b="1" dirty="0">
                <a:cs typeface="B Nazanin" pitchFamily="2" charset="-78"/>
              </a:rPr>
              <a:t>–</a:t>
            </a:r>
            <a:r>
              <a:rPr lang="fa-IR" sz="2400" b="1" dirty="0">
                <a:cs typeface="B Nazanin" pitchFamily="2" charset="-78"/>
              </a:rPr>
              <a:t> پيوسته ميان لحظه کنونی نمونه برداری و لحظه بعدی نمونه برداری از نمونه های قبلی استفاده می کند، با افزايش تعداد نمونه های </a:t>
            </a:r>
            <a:r>
              <a:rPr lang="fa-IR" sz="2400" b="1" dirty="0" smtClean="0">
                <a:cs typeface="B Nazanin" pitchFamily="2" charset="-78"/>
              </a:rPr>
              <a:t>قبلی، </a:t>
            </a:r>
            <a:r>
              <a:rPr lang="fa-IR" sz="2400" b="1" dirty="0">
                <a:cs typeface="B Nazanin" pitchFamily="2" charset="-78"/>
              </a:rPr>
              <a:t>دقت تقريب زنی سيگنال زمان پيوسته بهتر می شود. </a:t>
            </a:r>
            <a:r>
              <a:rPr lang="fa-IR" sz="2400" b="1" dirty="0">
                <a:solidFill>
                  <a:srgbClr val="FF0000"/>
                </a:solidFill>
                <a:cs typeface="B Nazanin" pitchFamily="2" charset="-78"/>
              </a:rPr>
              <a:t>اما اين دقت بهتر به بهای تاخير زمانی بيشتر حاصل می شود.</a:t>
            </a:r>
            <a:r>
              <a:rPr lang="fa-IR" sz="2400" b="1" dirty="0">
                <a:solidFill>
                  <a:srgbClr val="FF66FF"/>
                </a:solidFill>
                <a:cs typeface="B Nazanin" pitchFamily="2" charset="-78"/>
              </a:rPr>
              <a:t> </a:t>
            </a:r>
            <a:endParaRPr lang="en-GB" sz="2400" b="1" dirty="0">
              <a:solidFill>
                <a:srgbClr val="FF66FF"/>
              </a:solidFill>
              <a:cs typeface="B Nazanin" pitchFamily="2" charset="-78"/>
            </a:endParaRPr>
          </a:p>
        </p:txBody>
      </p:sp>
      <p:sp>
        <p:nvSpPr>
          <p:cNvPr id="449539" name="Text Box 3"/>
          <p:cNvSpPr txBox="1">
            <a:spLocks noChangeArrowheads="1"/>
          </p:cNvSpPr>
          <p:nvPr/>
        </p:nvSpPr>
        <p:spPr bwMode="auto">
          <a:xfrm>
            <a:off x="250825" y="2781300"/>
            <a:ext cx="8496300" cy="1877437"/>
          </a:xfrm>
          <a:prstGeom prst="rect">
            <a:avLst/>
          </a:prstGeom>
          <a:noFill/>
          <a:ln w="9525">
            <a:noFill/>
            <a:miter lim="800000"/>
            <a:headEnd/>
            <a:tailEnd/>
          </a:ln>
          <a:effectLst/>
        </p:spPr>
        <p:txBody>
          <a:bodyPr>
            <a:spAutoFit/>
          </a:bodyPr>
          <a:lstStyle/>
          <a:p>
            <a:pPr algn="r" rtl="1">
              <a:spcBef>
                <a:spcPct val="50000"/>
              </a:spcBef>
              <a:buFont typeface="Wingdings" pitchFamily="2" charset="2"/>
              <a:buChar char="q"/>
            </a:pPr>
            <a:r>
              <a:rPr lang="fa-IR" sz="2400" b="1">
                <a:solidFill>
                  <a:srgbClr val="FF33CC"/>
                </a:solidFill>
                <a:cs typeface="B Nazanin" pitchFamily="2" charset="-78"/>
              </a:rPr>
              <a:t> </a:t>
            </a:r>
            <a:r>
              <a:rPr lang="fa-IR" sz="2800" b="1" u="sng">
                <a:solidFill>
                  <a:srgbClr val="FF33CC"/>
                </a:solidFill>
                <a:cs typeface="B Nazanin" pitchFamily="2" charset="-78"/>
              </a:rPr>
              <a:t>نکته</a:t>
            </a:r>
          </a:p>
          <a:p>
            <a:pPr algn="just" rtl="1">
              <a:spcBef>
                <a:spcPct val="50000"/>
              </a:spcBef>
              <a:buFont typeface="Wingdings" pitchFamily="2" charset="2"/>
              <a:buNone/>
            </a:pPr>
            <a:r>
              <a:rPr lang="fa-IR" sz="2400" b="1">
                <a:cs typeface="B Nazanin" pitchFamily="2" charset="-78"/>
              </a:rPr>
              <a:t>در سيستم های کنترل حلقه بسته، هر تاخير زمانی اضافه شده در حلقه، پايداری سيستم را کاهش خواهد داد و در برخی موارد حتی ممکن است ناپايداری سيستم را نيز موجب شود.</a:t>
            </a:r>
            <a:r>
              <a:rPr lang="fa-IR" sz="2800" b="1" u="sng">
                <a:cs typeface="B Nazanin" pitchFamily="2" charset="-78"/>
              </a:rPr>
              <a:t> </a:t>
            </a:r>
          </a:p>
        </p:txBody>
      </p:sp>
      <p:sp>
        <p:nvSpPr>
          <p:cNvPr id="449540" name="Text Box 4"/>
          <p:cNvSpPr txBox="1">
            <a:spLocks noChangeArrowheads="1"/>
          </p:cNvSpPr>
          <p:nvPr/>
        </p:nvSpPr>
        <p:spPr bwMode="auto">
          <a:xfrm>
            <a:off x="285720" y="4648216"/>
            <a:ext cx="8496300" cy="1066800"/>
          </a:xfrm>
          <a:prstGeom prst="rect">
            <a:avLst/>
          </a:prstGeom>
          <a:noFill/>
          <a:ln w="9525">
            <a:noFill/>
            <a:miter lim="800000"/>
            <a:headEnd/>
            <a:tailEnd/>
          </a:ln>
          <a:effectLst/>
        </p:spPr>
        <p:txBody>
          <a:bodyPr>
            <a:spAutoFit/>
          </a:bodyPr>
          <a:lstStyle/>
          <a:p>
            <a:pPr algn="r" rtl="1">
              <a:spcBef>
                <a:spcPct val="50000"/>
              </a:spcBef>
              <a:buFont typeface="Wingdings" pitchFamily="2" charset="2"/>
              <a:buChar char="q"/>
            </a:pPr>
            <a:r>
              <a:rPr lang="fa-IR" sz="2400" b="1" dirty="0">
                <a:solidFill>
                  <a:srgbClr val="FF33CC"/>
                </a:solidFill>
                <a:cs typeface="B Nazanin" pitchFamily="2" charset="-78"/>
              </a:rPr>
              <a:t> </a:t>
            </a:r>
            <a:r>
              <a:rPr lang="fa-IR" sz="2800" b="1" u="sng" dirty="0">
                <a:solidFill>
                  <a:srgbClr val="FF33CC"/>
                </a:solidFill>
                <a:cs typeface="B Nazanin" pitchFamily="2" charset="-78"/>
              </a:rPr>
              <a:t>نکته</a:t>
            </a:r>
          </a:p>
          <a:p>
            <a:pPr algn="just" rtl="1">
              <a:spcBef>
                <a:spcPct val="50000"/>
              </a:spcBef>
              <a:buFont typeface="Wingdings" pitchFamily="2" charset="2"/>
              <a:buNone/>
            </a:pPr>
            <a:r>
              <a:rPr lang="fa-IR" sz="2400" b="1" dirty="0">
                <a:cs typeface="B Nazanin" pitchFamily="2" charset="-78"/>
              </a:rPr>
              <a:t>ساده ترين مدار نگه دار زمانی بدست می آيد که </a:t>
            </a:r>
            <a:r>
              <a:rPr lang="en-US" sz="2400" b="1" i="1" dirty="0">
                <a:cs typeface="B Nazanin" pitchFamily="2" charset="-78"/>
              </a:rPr>
              <a:t>n=0</a:t>
            </a:r>
            <a:r>
              <a:rPr lang="fa-IR" sz="2400" b="1" dirty="0">
                <a:cs typeface="B Nazanin" pitchFamily="2" charset="-78"/>
              </a:rPr>
              <a:t> باشد :</a:t>
            </a:r>
            <a:endParaRPr lang="fa-IR" sz="2800" b="1" u="sng" dirty="0">
              <a:cs typeface="B Nazanin" pitchFamily="2" charset="-78"/>
            </a:endParaRPr>
          </a:p>
        </p:txBody>
      </p:sp>
      <p:graphicFrame>
        <p:nvGraphicFramePr>
          <p:cNvPr id="449541" name="Object 5"/>
          <p:cNvGraphicFramePr>
            <a:graphicFrameLocks noGrp="1" noChangeAspect="1"/>
          </p:cNvGraphicFramePr>
          <p:nvPr>
            <p:ph/>
          </p:nvPr>
        </p:nvGraphicFramePr>
        <p:xfrm>
          <a:off x="2630488" y="5805488"/>
          <a:ext cx="3449637" cy="627062"/>
        </p:xfrm>
        <a:graphic>
          <a:graphicData uri="http://schemas.openxmlformats.org/presentationml/2006/ole">
            <mc:AlternateContent xmlns:mc="http://schemas.openxmlformats.org/markup-compatibility/2006">
              <mc:Choice xmlns:v="urn:schemas-microsoft-com:vml" Requires="v">
                <p:oleObj spid="_x0000_s380931" name="Equation" r:id="rId3" imgW="1117440" imgH="203040" progId="Equation.3">
                  <p:embed/>
                </p:oleObj>
              </mc:Choice>
              <mc:Fallback>
                <p:oleObj name="Equation" r:id="rId3" imgW="11174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488" y="5805488"/>
                        <a:ext cx="3449637"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8A9AC87B-5095-4349-B0F4-EFE98D23BCD1}" type="slidenum">
              <a:rPr lang="en-US" smtClean="0"/>
              <a:pPr>
                <a:defRPr/>
              </a:pPr>
              <a:t>28</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9539"/>
                                        </p:tgtEl>
                                        <p:attrNameLst>
                                          <p:attrName>style.visibility</p:attrName>
                                        </p:attrNameLst>
                                      </p:cBhvr>
                                      <p:to>
                                        <p:strVal val="visible"/>
                                      </p:to>
                                    </p:set>
                                    <p:anim calcmode="lin" valueType="num">
                                      <p:cBhvr>
                                        <p:cTn id="7" dur="1000" fill="hold"/>
                                        <p:tgtEl>
                                          <p:spTgt spid="449539"/>
                                        </p:tgtEl>
                                        <p:attrNameLst>
                                          <p:attrName>ppt_w</p:attrName>
                                        </p:attrNameLst>
                                      </p:cBhvr>
                                      <p:tavLst>
                                        <p:tav tm="0">
                                          <p:val>
                                            <p:fltVal val="0"/>
                                          </p:val>
                                        </p:tav>
                                        <p:tav tm="100000">
                                          <p:val>
                                            <p:strVal val="#ppt_w"/>
                                          </p:val>
                                        </p:tav>
                                      </p:tavLst>
                                    </p:anim>
                                    <p:anim calcmode="lin" valueType="num">
                                      <p:cBhvr>
                                        <p:cTn id="8" dur="1000" fill="hold"/>
                                        <p:tgtEl>
                                          <p:spTgt spid="449539"/>
                                        </p:tgtEl>
                                        <p:attrNameLst>
                                          <p:attrName>ppt_h</p:attrName>
                                        </p:attrNameLst>
                                      </p:cBhvr>
                                      <p:tavLst>
                                        <p:tav tm="0">
                                          <p:val>
                                            <p:fltVal val="0"/>
                                          </p:val>
                                        </p:tav>
                                        <p:tav tm="100000">
                                          <p:val>
                                            <p:strVal val="#ppt_h"/>
                                          </p:val>
                                        </p:tav>
                                      </p:tavLst>
                                    </p:anim>
                                    <p:anim calcmode="lin" valueType="num">
                                      <p:cBhvr>
                                        <p:cTn id="9" dur="1000" fill="hold"/>
                                        <p:tgtEl>
                                          <p:spTgt spid="4495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95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49540"/>
                                        </p:tgtEl>
                                        <p:attrNameLst>
                                          <p:attrName>style.visibility</p:attrName>
                                        </p:attrNameLst>
                                      </p:cBhvr>
                                      <p:to>
                                        <p:strVal val="visible"/>
                                      </p:to>
                                    </p:set>
                                    <p:anim calcmode="lin" valueType="num">
                                      <p:cBhvr>
                                        <p:cTn id="15" dur="1000" fill="hold"/>
                                        <p:tgtEl>
                                          <p:spTgt spid="449540"/>
                                        </p:tgtEl>
                                        <p:attrNameLst>
                                          <p:attrName>ppt_w</p:attrName>
                                        </p:attrNameLst>
                                      </p:cBhvr>
                                      <p:tavLst>
                                        <p:tav tm="0">
                                          <p:val>
                                            <p:fltVal val="0"/>
                                          </p:val>
                                        </p:tav>
                                        <p:tav tm="100000">
                                          <p:val>
                                            <p:strVal val="#ppt_w"/>
                                          </p:val>
                                        </p:tav>
                                      </p:tavLst>
                                    </p:anim>
                                    <p:anim calcmode="lin" valueType="num">
                                      <p:cBhvr>
                                        <p:cTn id="16" dur="1000" fill="hold"/>
                                        <p:tgtEl>
                                          <p:spTgt spid="449540"/>
                                        </p:tgtEl>
                                        <p:attrNameLst>
                                          <p:attrName>ppt_h</p:attrName>
                                        </p:attrNameLst>
                                      </p:cBhvr>
                                      <p:tavLst>
                                        <p:tav tm="0">
                                          <p:val>
                                            <p:fltVal val="0"/>
                                          </p:val>
                                        </p:tav>
                                        <p:tav tm="100000">
                                          <p:val>
                                            <p:strVal val="#ppt_h"/>
                                          </p:val>
                                        </p:tav>
                                      </p:tavLst>
                                    </p:anim>
                                    <p:anim calcmode="lin" valueType="num">
                                      <p:cBhvr>
                                        <p:cTn id="17" dur="1000" fill="hold"/>
                                        <p:tgtEl>
                                          <p:spTgt spid="44954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49540"/>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449541"/>
                                        </p:tgtEl>
                                        <p:attrNameLst>
                                          <p:attrName>style.visibility</p:attrName>
                                        </p:attrNameLst>
                                      </p:cBhvr>
                                      <p:to>
                                        <p:strVal val="visible"/>
                                      </p:to>
                                    </p:set>
                                    <p:anim calcmode="lin" valueType="num">
                                      <p:cBhvr>
                                        <p:cTn id="21" dur="1000" fill="hold"/>
                                        <p:tgtEl>
                                          <p:spTgt spid="449541"/>
                                        </p:tgtEl>
                                        <p:attrNameLst>
                                          <p:attrName>ppt_w</p:attrName>
                                        </p:attrNameLst>
                                      </p:cBhvr>
                                      <p:tavLst>
                                        <p:tav tm="0">
                                          <p:val>
                                            <p:fltVal val="0"/>
                                          </p:val>
                                        </p:tav>
                                        <p:tav tm="100000">
                                          <p:val>
                                            <p:strVal val="#ppt_w"/>
                                          </p:val>
                                        </p:tav>
                                      </p:tavLst>
                                    </p:anim>
                                    <p:anim calcmode="lin" valueType="num">
                                      <p:cBhvr>
                                        <p:cTn id="22" dur="1000" fill="hold"/>
                                        <p:tgtEl>
                                          <p:spTgt spid="449541"/>
                                        </p:tgtEl>
                                        <p:attrNameLst>
                                          <p:attrName>ppt_h</p:attrName>
                                        </p:attrNameLst>
                                      </p:cBhvr>
                                      <p:tavLst>
                                        <p:tav tm="0">
                                          <p:val>
                                            <p:fltVal val="0"/>
                                          </p:val>
                                        </p:tav>
                                        <p:tav tm="100000">
                                          <p:val>
                                            <p:strVal val="#ppt_h"/>
                                          </p:val>
                                        </p:tav>
                                      </p:tavLst>
                                    </p:anim>
                                    <p:anim calcmode="lin" valueType="num">
                                      <p:cBhvr>
                                        <p:cTn id="23" dur="1000" fill="hold"/>
                                        <p:tgtEl>
                                          <p:spTgt spid="44954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495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p:bldP spid="4495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endParaRPr lang="en-US"/>
          </a:p>
        </p:txBody>
      </p:sp>
      <p:sp>
        <p:nvSpPr>
          <p:cNvPr id="474115"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29</a:t>
            </a:fld>
            <a:endParaRPr lang="en-US"/>
          </a:p>
        </p:txBody>
      </p:sp>
      <p:pic>
        <p:nvPicPr>
          <p:cNvPr id="474116" name="Picture 4"/>
          <p:cNvPicPr>
            <a:picLocks noChangeAspect="1" noChangeArrowheads="1"/>
          </p:cNvPicPr>
          <p:nvPr/>
        </p:nvPicPr>
        <p:blipFill>
          <a:blip r:embed="rId2" cstate="print"/>
          <a:srcRect/>
          <a:stretch>
            <a:fillRect/>
          </a:stretch>
        </p:blipFill>
        <p:spPr bwMode="auto">
          <a:xfrm>
            <a:off x="357158" y="428604"/>
            <a:ext cx="8401050" cy="6016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6"/>
          <p:cNvSpPr txBox="1">
            <a:spLocks noChangeArrowheads="1"/>
          </p:cNvSpPr>
          <p:nvPr/>
        </p:nvSpPr>
        <p:spPr bwMode="auto">
          <a:xfrm>
            <a:off x="642910" y="214291"/>
            <a:ext cx="7993062" cy="4185761"/>
          </a:xfrm>
          <a:prstGeom prst="rect">
            <a:avLst/>
          </a:prstGeom>
          <a:noFill/>
          <a:ln w="9525">
            <a:noFill/>
            <a:miter lim="800000"/>
            <a:headEnd/>
            <a:tailEnd/>
          </a:ln>
        </p:spPr>
        <p:txBody>
          <a:bodyPr wrap="square">
            <a:spAutoFit/>
          </a:bodyPr>
          <a:lstStyle/>
          <a:p>
            <a:pPr algn="just" rtl="1">
              <a:lnSpc>
                <a:spcPct val="150000"/>
              </a:lnSpc>
              <a:spcBef>
                <a:spcPct val="50000"/>
              </a:spcBef>
              <a:buFont typeface="Arial" pitchFamily="34" charset="0"/>
              <a:buChar char="•"/>
            </a:pPr>
            <a:r>
              <a:rPr lang="fa-IR" sz="2800" dirty="0" smtClean="0">
                <a:cs typeface="B Nazanin" pitchFamily="2" charset="-78"/>
              </a:rPr>
              <a:t> سرفصل مطالب</a:t>
            </a:r>
          </a:p>
          <a:p>
            <a:pPr algn="just" rtl="1">
              <a:lnSpc>
                <a:spcPct val="150000"/>
              </a:lnSpc>
              <a:spcBef>
                <a:spcPct val="50000"/>
              </a:spcBef>
              <a:buFont typeface="Arial" pitchFamily="34" charset="0"/>
              <a:buChar char="•"/>
            </a:pPr>
            <a:r>
              <a:rPr lang="fa-IR" sz="2800" dirty="0" smtClean="0">
                <a:cs typeface="B Nazanin" pitchFamily="2" charset="-78"/>
              </a:rPr>
              <a:t> </a:t>
            </a:r>
            <a:r>
              <a:rPr lang="fa-IR" sz="2800" dirty="0" smtClean="0">
                <a:cs typeface="B Nazanin" pitchFamily="2" charset="-78"/>
                <a:hlinkClick r:id="rId2" action="ppaction://hlinksldjump"/>
              </a:rPr>
              <a:t>نظریه نمونه برداری ضربه ای</a:t>
            </a:r>
            <a:endParaRPr lang="fa-IR" sz="2800" dirty="0" smtClean="0">
              <a:cs typeface="B Nazanin" pitchFamily="2" charset="-78"/>
            </a:endParaRPr>
          </a:p>
          <a:p>
            <a:pPr algn="just" rtl="1">
              <a:lnSpc>
                <a:spcPct val="150000"/>
              </a:lnSpc>
              <a:spcBef>
                <a:spcPct val="50000"/>
              </a:spcBef>
              <a:buFont typeface="Arial" pitchFamily="34" charset="0"/>
              <a:buChar char="•"/>
            </a:pPr>
            <a:r>
              <a:rPr lang="fa-IR" sz="2800" dirty="0" smtClean="0">
                <a:cs typeface="B Nazanin" pitchFamily="2" charset="-78"/>
                <a:hlinkClick r:id="rId3" action="ppaction://hlinksldjump"/>
              </a:rPr>
              <a:t>سیستم های کنترل زمان گسسته و نمونه بردارهای ضربه ای</a:t>
            </a:r>
            <a:endParaRPr lang="en-US" sz="2800" b="1" u="sng" dirty="0" smtClean="0">
              <a:solidFill>
                <a:srgbClr val="FF0000"/>
              </a:solidFill>
              <a:effectLst>
                <a:outerShdw blurRad="38100" dist="38100" dir="2700000" algn="tl">
                  <a:srgbClr val="000000"/>
                </a:outerShdw>
              </a:effectLst>
              <a:cs typeface="B Nazanin" pitchFamily="2" charset="-78"/>
            </a:endParaRPr>
          </a:p>
          <a:p>
            <a:pPr algn="just" rtl="1">
              <a:lnSpc>
                <a:spcPct val="150000"/>
              </a:lnSpc>
              <a:spcBef>
                <a:spcPct val="50000"/>
              </a:spcBef>
              <a:buFont typeface="Arial" pitchFamily="34" charset="0"/>
              <a:buChar char="•"/>
            </a:pPr>
            <a:r>
              <a:rPr lang="fa-IR" sz="2800" dirty="0" smtClean="0">
                <a:cs typeface="B Nazanin" pitchFamily="2" charset="-78"/>
              </a:rPr>
              <a:t> </a:t>
            </a:r>
            <a:r>
              <a:rPr lang="fa-IR" sz="2800" dirty="0" smtClean="0">
                <a:cs typeface="B Nazanin" pitchFamily="2" charset="-78"/>
                <a:hlinkClick r:id="rId4" action="ppaction://hlinksldjump"/>
              </a:rPr>
              <a:t>نگهدارنده مرتبه صفر </a:t>
            </a:r>
            <a:endParaRPr lang="fa-IR" sz="2800" dirty="0" smtClean="0">
              <a:cs typeface="B Nazanin" pitchFamily="2" charset="-78"/>
            </a:endParaRPr>
          </a:p>
          <a:p>
            <a:pPr algn="just" rtl="1">
              <a:lnSpc>
                <a:spcPct val="150000"/>
              </a:lnSpc>
              <a:spcBef>
                <a:spcPct val="50000"/>
              </a:spcBef>
            </a:pPr>
            <a:r>
              <a:rPr lang="fa-IR" sz="2800" dirty="0" smtClean="0">
                <a:cs typeface="B Nazanin" pitchFamily="2" charset="-78"/>
              </a:rPr>
              <a:t> </a:t>
            </a:r>
            <a:endParaRPr lang="en-US" sz="2800" dirty="0">
              <a:cs typeface="B Nazanin" pitchFamily="2" charset="-78"/>
            </a:endParaRPr>
          </a:p>
        </p:txBody>
      </p:sp>
      <p:sp>
        <p:nvSpPr>
          <p:cNvPr id="5" name="Slide Number Placeholder 4"/>
          <p:cNvSpPr>
            <a:spLocks noGrp="1"/>
          </p:cNvSpPr>
          <p:nvPr>
            <p:ph type="sldNum" sz="quarter" idx="12"/>
          </p:nvPr>
        </p:nvSpPr>
        <p:spPr/>
        <p:txBody>
          <a:bodyPr/>
          <a:lstStyle/>
          <a:p>
            <a:pPr>
              <a:defRPr/>
            </a:pPr>
            <a:fld id="{D8308BD2-3F18-4C3B-A1D8-A5B560B2A4B2}" type="slidenum">
              <a:rPr lang="en-US" smtClean="0"/>
              <a:pPr>
                <a:defRPr/>
              </a:pPr>
              <a:t>3</a:t>
            </a:fld>
            <a:endParaRPr lang="en-US"/>
          </a:p>
        </p:txBody>
      </p:sp>
    </p:spTree>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endParaRPr lang="en-US"/>
          </a:p>
        </p:txBody>
      </p:sp>
      <p:sp>
        <p:nvSpPr>
          <p:cNvPr id="475139"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30</a:t>
            </a:fld>
            <a:endParaRPr lang="en-US"/>
          </a:p>
        </p:txBody>
      </p:sp>
      <p:pic>
        <p:nvPicPr>
          <p:cNvPr id="475140" name="Picture 4"/>
          <p:cNvPicPr>
            <a:picLocks noChangeAspect="1" noChangeArrowheads="1"/>
          </p:cNvPicPr>
          <p:nvPr/>
        </p:nvPicPr>
        <p:blipFill>
          <a:blip r:embed="rId2" cstate="print"/>
          <a:srcRect/>
          <a:stretch>
            <a:fillRect/>
          </a:stretch>
        </p:blipFill>
        <p:spPr bwMode="auto">
          <a:xfrm>
            <a:off x="357158" y="571480"/>
            <a:ext cx="8429625" cy="579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endParaRPr lang="en-US"/>
          </a:p>
        </p:txBody>
      </p:sp>
      <p:sp>
        <p:nvSpPr>
          <p:cNvPr id="476163"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31</a:t>
            </a:fld>
            <a:endParaRPr lang="en-US"/>
          </a:p>
        </p:txBody>
      </p:sp>
      <p:pic>
        <p:nvPicPr>
          <p:cNvPr id="476164" name="Picture 4"/>
          <p:cNvPicPr>
            <a:picLocks noChangeAspect="1" noChangeArrowheads="1"/>
          </p:cNvPicPr>
          <p:nvPr/>
        </p:nvPicPr>
        <p:blipFill>
          <a:blip r:embed="rId2" cstate="print"/>
          <a:srcRect/>
          <a:stretch>
            <a:fillRect/>
          </a:stretch>
        </p:blipFill>
        <p:spPr bwMode="auto">
          <a:xfrm>
            <a:off x="428596" y="428604"/>
            <a:ext cx="8248650" cy="5902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endParaRPr lang="en-US"/>
          </a:p>
        </p:txBody>
      </p:sp>
      <p:sp>
        <p:nvSpPr>
          <p:cNvPr id="415747" name="Rectangle 3"/>
          <p:cNvSpPr>
            <a:spLocks noGrp="1" noChangeArrowheads="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22DDDB3-551A-4D55-9B87-F0264D4FEF9C}" type="slidenum">
              <a:rPr lang="en-US" smtClean="0"/>
              <a:pPr>
                <a:defRPr/>
              </a:pPr>
              <a:t>32</a:t>
            </a:fld>
            <a:endParaRPr lang="en-US"/>
          </a:p>
        </p:txBody>
      </p:sp>
      <p:pic>
        <p:nvPicPr>
          <p:cNvPr id="415748" name="Picture 4"/>
          <p:cNvPicPr>
            <a:picLocks noChangeAspect="1" noChangeArrowheads="1"/>
          </p:cNvPicPr>
          <p:nvPr/>
        </p:nvPicPr>
        <p:blipFill>
          <a:blip r:embed="rId2" cstate="print"/>
          <a:srcRect/>
          <a:stretch>
            <a:fillRect/>
          </a:stretch>
        </p:blipFill>
        <p:spPr bwMode="auto">
          <a:xfrm>
            <a:off x="285720" y="357166"/>
            <a:ext cx="8582025" cy="6007100"/>
          </a:xfrm>
          <a:prstGeom prst="rect">
            <a:avLst/>
          </a:prstGeom>
          <a:noFill/>
          <a:ln w="9525">
            <a:noFill/>
            <a:miter lim="800000"/>
            <a:headEnd/>
            <a:tailEnd/>
          </a:ln>
          <a:effectLst/>
        </p:spPr>
      </p:pic>
      <p:sp>
        <p:nvSpPr>
          <p:cNvPr id="415749" name="Text Box 5"/>
          <p:cNvSpPr txBox="1">
            <a:spLocks noChangeArrowheads="1"/>
          </p:cNvSpPr>
          <p:nvPr/>
        </p:nvSpPr>
        <p:spPr bwMode="auto">
          <a:xfrm>
            <a:off x="7104063" y="566738"/>
            <a:ext cx="728662" cy="457200"/>
          </a:xfrm>
          <a:prstGeom prst="rect">
            <a:avLst/>
          </a:prstGeom>
          <a:noFill/>
          <a:ln w="9525">
            <a:noFill/>
            <a:miter lim="800000"/>
            <a:headEnd/>
            <a:tailEnd/>
          </a:ln>
          <a:effectLst/>
        </p:spPr>
        <p:txBody>
          <a:bodyPr wrap="none">
            <a:spAutoFit/>
          </a:bodyPr>
          <a:lstStyle/>
          <a:p>
            <a:r>
              <a:rPr lang="fa-IR" sz="2400" b="1">
                <a:latin typeface="Arial" charset="0"/>
              </a:rPr>
              <a:t>یعنی:</a:t>
            </a:r>
            <a:endParaRPr lang="en-US" sz="2400" b="1">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endParaRPr lang="en-US"/>
          </a:p>
        </p:txBody>
      </p:sp>
      <p:sp>
        <p:nvSpPr>
          <p:cNvPr id="433155"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33</a:t>
            </a:fld>
            <a:endParaRPr lang="en-US"/>
          </a:p>
        </p:txBody>
      </p:sp>
      <p:pic>
        <p:nvPicPr>
          <p:cNvPr id="433156" name="Picture 4"/>
          <p:cNvPicPr>
            <a:picLocks noChangeAspect="1" noChangeArrowheads="1"/>
          </p:cNvPicPr>
          <p:nvPr/>
        </p:nvPicPr>
        <p:blipFill>
          <a:blip r:embed="rId2" cstate="print"/>
          <a:srcRect/>
          <a:stretch>
            <a:fillRect/>
          </a:stretch>
        </p:blipFill>
        <p:spPr bwMode="auto">
          <a:xfrm>
            <a:off x="428596" y="642918"/>
            <a:ext cx="8315325" cy="585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endParaRPr lang="en-US"/>
          </a:p>
        </p:txBody>
      </p:sp>
      <p:sp>
        <p:nvSpPr>
          <p:cNvPr id="432131"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34</a:t>
            </a:fld>
            <a:endParaRPr lang="en-US"/>
          </a:p>
        </p:txBody>
      </p:sp>
      <p:pic>
        <p:nvPicPr>
          <p:cNvPr id="432132" name="Picture 4"/>
          <p:cNvPicPr>
            <a:picLocks noChangeAspect="1" noChangeArrowheads="1"/>
          </p:cNvPicPr>
          <p:nvPr/>
        </p:nvPicPr>
        <p:blipFill>
          <a:blip r:embed="rId2" cstate="print"/>
          <a:srcRect/>
          <a:stretch>
            <a:fillRect/>
          </a:stretch>
        </p:blipFill>
        <p:spPr bwMode="auto">
          <a:xfrm>
            <a:off x="500034" y="500042"/>
            <a:ext cx="8239125" cy="5826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endParaRPr lang="en-US"/>
          </a:p>
        </p:txBody>
      </p:sp>
      <p:sp>
        <p:nvSpPr>
          <p:cNvPr id="431107"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35</a:t>
            </a:fld>
            <a:endParaRPr lang="en-US"/>
          </a:p>
        </p:txBody>
      </p:sp>
      <p:pic>
        <p:nvPicPr>
          <p:cNvPr id="431108" name="Picture 4"/>
          <p:cNvPicPr>
            <a:picLocks noChangeAspect="1" noChangeArrowheads="1"/>
          </p:cNvPicPr>
          <p:nvPr/>
        </p:nvPicPr>
        <p:blipFill>
          <a:blip r:embed="rId2" cstate="print"/>
          <a:srcRect/>
          <a:stretch>
            <a:fillRect/>
          </a:stretch>
        </p:blipFill>
        <p:spPr bwMode="auto">
          <a:xfrm>
            <a:off x="357158" y="714356"/>
            <a:ext cx="8477250" cy="5672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endParaRPr lang="en-US"/>
          </a:p>
        </p:txBody>
      </p:sp>
      <p:sp>
        <p:nvSpPr>
          <p:cNvPr id="430083"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36</a:t>
            </a:fld>
            <a:endParaRPr lang="en-US"/>
          </a:p>
        </p:txBody>
      </p:sp>
      <p:pic>
        <p:nvPicPr>
          <p:cNvPr id="430084" name="Picture 4"/>
          <p:cNvPicPr>
            <a:picLocks noChangeAspect="1" noChangeArrowheads="1"/>
          </p:cNvPicPr>
          <p:nvPr/>
        </p:nvPicPr>
        <p:blipFill>
          <a:blip r:embed="rId2" cstate="print"/>
          <a:srcRect/>
          <a:stretch>
            <a:fillRect/>
          </a:stretch>
        </p:blipFill>
        <p:spPr bwMode="auto">
          <a:xfrm>
            <a:off x="428596" y="857232"/>
            <a:ext cx="8343900" cy="559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endParaRPr lang="en-US"/>
          </a:p>
        </p:txBody>
      </p:sp>
      <p:sp>
        <p:nvSpPr>
          <p:cNvPr id="429059"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37</a:t>
            </a:fld>
            <a:endParaRPr lang="en-US"/>
          </a:p>
        </p:txBody>
      </p:sp>
      <p:pic>
        <p:nvPicPr>
          <p:cNvPr id="429060" name="Picture 4"/>
          <p:cNvPicPr>
            <a:picLocks noChangeAspect="1" noChangeArrowheads="1"/>
          </p:cNvPicPr>
          <p:nvPr/>
        </p:nvPicPr>
        <p:blipFill>
          <a:blip r:embed="rId2" cstate="print"/>
          <a:srcRect/>
          <a:stretch>
            <a:fillRect/>
          </a:stretch>
        </p:blipFill>
        <p:spPr bwMode="auto">
          <a:xfrm>
            <a:off x="500034" y="571480"/>
            <a:ext cx="8220075" cy="57816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endParaRPr lang="en-US"/>
          </a:p>
        </p:txBody>
      </p:sp>
      <p:sp>
        <p:nvSpPr>
          <p:cNvPr id="428035"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38</a:t>
            </a:fld>
            <a:endParaRPr lang="en-US"/>
          </a:p>
        </p:txBody>
      </p:sp>
      <p:pic>
        <p:nvPicPr>
          <p:cNvPr id="428036" name="Picture 4"/>
          <p:cNvPicPr>
            <a:picLocks noChangeAspect="1" noChangeArrowheads="1"/>
          </p:cNvPicPr>
          <p:nvPr/>
        </p:nvPicPr>
        <p:blipFill>
          <a:blip r:embed="rId2" cstate="print"/>
          <a:srcRect/>
          <a:stretch>
            <a:fillRect/>
          </a:stretch>
        </p:blipFill>
        <p:spPr bwMode="auto">
          <a:xfrm>
            <a:off x="214282" y="642918"/>
            <a:ext cx="8715375" cy="55721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endParaRPr lang="en-US"/>
          </a:p>
        </p:txBody>
      </p:sp>
      <p:sp>
        <p:nvSpPr>
          <p:cNvPr id="427011"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39</a:t>
            </a:fld>
            <a:endParaRPr lang="en-US"/>
          </a:p>
        </p:txBody>
      </p:sp>
      <p:pic>
        <p:nvPicPr>
          <p:cNvPr id="427012" name="Picture 4"/>
          <p:cNvPicPr>
            <a:picLocks noChangeAspect="1" noChangeArrowheads="1"/>
          </p:cNvPicPr>
          <p:nvPr/>
        </p:nvPicPr>
        <p:blipFill>
          <a:blip r:embed="rId2" cstate="print"/>
          <a:srcRect/>
          <a:stretch>
            <a:fillRect/>
          </a:stretch>
        </p:blipFill>
        <p:spPr bwMode="auto">
          <a:xfrm>
            <a:off x="157193" y="714356"/>
            <a:ext cx="8772525" cy="57054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endParaRPr lang="en-US"/>
          </a:p>
        </p:txBody>
      </p:sp>
      <p:sp>
        <p:nvSpPr>
          <p:cNvPr id="437251"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4</a:t>
            </a:fld>
            <a:endParaRPr lang="en-US"/>
          </a:p>
        </p:txBody>
      </p:sp>
      <p:pic>
        <p:nvPicPr>
          <p:cNvPr id="437252" name="Picture 4"/>
          <p:cNvPicPr>
            <a:picLocks noChangeAspect="1" noChangeArrowheads="1"/>
          </p:cNvPicPr>
          <p:nvPr/>
        </p:nvPicPr>
        <p:blipFill>
          <a:blip r:embed="rId2" cstate="print"/>
          <a:srcRect/>
          <a:stretch>
            <a:fillRect/>
          </a:stretch>
        </p:blipFill>
        <p:spPr bwMode="auto">
          <a:xfrm>
            <a:off x="1142976" y="1643050"/>
            <a:ext cx="6715172" cy="446750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endParaRPr lang="en-US"/>
          </a:p>
        </p:txBody>
      </p:sp>
      <p:sp>
        <p:nvSpPr>
          <p:cNvPr id="425987"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40</a:t>
            </a:fld>
            <a:endParaRPr lang="en-US"/>
          </a:p>
        </p:txBody>
      </p:sp>
      <p:pic>
        <p:nvPicPr>
          <p:cNvPr id="425988" name="Picture 4"/>
          <p:cNvPicPr>
            <a:picLocks noChangeAspect="1" noChangeArrowheads="1"/>
          </p:cNvPicPr>
          <p:nvPr/>
        </p:nvPicPr>
        <p:blipFill>
          <a:blip r:embed="rId2" cstate="print"/>
          <a:srcRect/>
          <a:stretch>
            <a:fillRect/>
          </a:stretch>
        </p:blipFill>
        <p:spPr bwMode="auto">
          <a:xfrm>
            <a:off x="285720" y="500042"/>
            <a:ext cx="8629650" cy="59166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endParaRPr lang="en-US"/>
          </a:p>
        </p:txBody>
      </p:sp>
      <p:sp>
        <p:nvSpPr>
          <p:cNvPr id="424963"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41</a:t>
            </a:fld>
            <a:endParaRPr lang="en-US"/>
          </a:p>
        </p:txBody>
      </p:sp>
      <p:pic>
        <p:nvPicPr>
          <p:cNvPr id="424964" name="Picture 4"/>
          <p:cNvPicPr>
            <a:picLocks noChangeAspect="1" noChangeArrowheads="1"/>
          </p:cNvPicPr>
          <p:nvPr/>
        </p:nvPicPr>
        <p:blipFill>
          <a:blip r:embed="rId2" cstate="print"/>
          <a:srcRect/>
          <a:stretch>
            <a:fillRect/>
          </a:stretch>
        </p:blipFill>
        <p:spPr bwMode="auto">
          <a:xfrm>
            <a:off x="190531" y="500042"/>
            <a:ext cx="8810625" cy="59404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endParaRPr lang="en-US"/>
          </a:p>
        </p:txBody>
      </p:sp>
      <p:sp>
        <p:nvSpPr>
          <p:cNvPr id="423939"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42</a:t>
            </a:fld>
            <a:endParaRPr lang="en-US"/>
          </a:p>
        </p:txBody>
      </p:sp>
      <p:pic>
        <p:nvPicPr>
          <p:cNvPr id="423940" name="Picture 4"/>
          <p:cNvPicPr>
            <a:picLocks noChangeAspect="1" noChangeArrowheads="1"/>
          </p:cNvPicPr>
          <p:nvPr/>
        </p:nvPicPr>
        <p:blipFill>
          <a:blip r:embed="rId2" cstate="print"/>
          <a:srcRect/>
          <a:stretch>
            <a:fillRect/>
          </a:stretch>
        </p:blipFill>
        <p:spPr bwMode="auto">
          <a:xfrm>
            <a:off x="357158" y="428604"/>
            <a:ext cx="8410575" cy="5773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endParaRPr lang="en-US"/>
          </a:p>
        </p:txBody>
      </p:sp>
      <p:sp>
        <p:nvSpPr>
          <p:cNvPr id="422915"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43</a:t>
            </a:fld>
            <a:endParaRPr lang="en-US"/>
          </a:p>
        </p:txBody>
      </p:sp>
      <p:pic>
        <p:nvPicPr>
          <p:cNvPr id="422916" name="Picture 4"/>
          <p:cNvPicPr>
            <a:picLocks noChangeAspect="1" noChangeArrowheads="1"/>
          </p:cNvPicPr>
          <p:nvPr/>
        </p:nvPicPr>
        <p:blipFill>
          <a:blip r:embed="rId2" cstate="print"/>
          <a:srcRect/>
          <a:stretch>
            <a:fillRect/>
          </a:stretch>
        </p:blipFill>
        <p:spPr bwMode="auto">
          <a:xfrm>
            <a:off x="357158" y="500042"/>
            <a:ext cx="8515350" cy="5807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endParaRPr lang="en-US"/>
          </a:p>
        </p:txBody>
      </p:sp>
      <p:sp>
        <p:nvSpPr>
          <p:cNvPr id="421891"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44</a:t>
            </a:fld>
            <a:endParaRPr lang="en-US"/>
          </a:p>
        </p:txBody>
      </p:sp>
      <p:pic>
        <p:nvPicPr>
          <p:cNvPr id="421892" name="Picture 4"/>
          <p:cNvPicPr>
            <a:picLocks noChangeAspect="1" noChangeArrowheads="1"/>
          </p:cNvPicPr>
          <p:nvPr/>
        </p:nvPicPr>
        <p:blipFill>
          <a:blip r:embed="rId2" cstate="print"/>
          <a:srcRect/>
          <a:stretch>
            <a:fillRect/>
          </a:stretch>
        </p:blipFill>
        <p:spPr bwMode="auto">
          <a:xfrm>
            <a:off x="214282" y="642918"/>
            <a:ext cx="8724900" cy="5830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endParaRPr lang="en-US"/>
          </a:p>
        </p:txBody>
      </p:sp>
      <p:sp>
        <p:nvSpPr>
          <p:cNvPr id="420867"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45</a:t>
            </a:fld>
            <a:endParaRPr lang="en-US"/>
          </a:p>
        </p:txBody>
      </p:sp>
      <p:pic>
        <p:nvPicPr>
          <p:cNvPr id="420868" name="Picture 4"/>
          <p:cNvPicPr>
            <a:picLocks noChangeAspect="1" noChangeArrowheads="1"/>
          </p:cNvPicPr>
          <p:nvPr/>
        </p:nvPicPr>
        <p:blipFill>
          <a:blip r:embed="rId2" cstate="print"/>
          <a:srcRect/>
          <a:stretch>
            <a:fillRect/>
          </a:stretch>
        </p:blipFill>
        <p:spPr bwMode="auto">
          <a:xfrm>
            <a:off x="214282" y="714356"/>
            <a:ext cx="8696325" cy="5786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endParaRPr lang="en-US"/>
          </a:p>
        </p:txBody>
      </p:sp>
      <p:sp>
        <p:nvSpPr>
          <p:cNvPr id="419843"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622DDDB3-551A-4D55-9B87-F0264D4FEF9C}" type="slidenum">
              <a:rPr lang="en-US" smtClean="0"/>
              <a:pPr>
                <a:defRPr/>
              </a:pPr>
              <a:t>46</a:t>
            </a:fld>
            <a:endParaRPr lang="en-US"/>
          </a:p>
        </p:txBody>
      </p:sp>
      <p:pic>
        <p:nvPicPr>
          <p:cNvPr id="419844" name="Picture 4"/>
          <p:cNvPicPr>
            <a:picLocks noChangeAspect="1" noChangeArrowheads="1"/>
          </p:cNvPicPr>
          <p:nvPr/>
        </p:nvPicPr>
        <p:blipFill>
          <a:blip r:embed="rId2" cstate="print"/>
          <a:srcRect/>
          <a:stretch>
            <a:fillRect/>
          </a:stretch>
        </p:blipFill>
        <p:spPr bwMode="auto">
          <a:xfrm>
            <a:off x="285720" y="928670"/>
            <a:ext cx="8677275" cy="5362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ext Box 2"/>
          <p:cNvSpPr txBox="1">
            <a:spLocks noChangeArrowheads="1"/>
          </p:cNvSpPr>
          <p:nvPr/>
        </p:nvSpPr>
        <p:spPr bwMode="auto">
          <a:xfrm>
            <a:off x="2843213" y="0"/>
            <a:ext cx="3313112" cy="641350"/>
          </a:xfrm>
          <a:prstGeom prst="rect">
            <a:avLst/>
          </a:prstGeom>
          <a:noFill/>
          <a:ln w="9525">
            <a:noFill/>
            <a:miter lim="800000"/>
            <a:headEnd/>
            <a:tailEnd/>
          </a:ln>
          <a:effectLst/>
        </p:spPr>
        <p:txBody>
          <a:bodyPr>
            <a:spAutoFit/>
          </a:bodyPr>
          <a:lstStyle/>
          <a:p>
            <a:pPr algn="ctr" rtl="1">
              <a:spcBef>
                <a:spcPct val="50000"/>
              </a:spcBef>
            </a:pPr>
            <a:r>
              <a:rPr lang="fa-IR" sz="3600" b="1" u="sng" dirty="0">
                <a:solidFill>
                  <a:srgbClr val="FF0000"/>
                </a:solidFill>
                <a:effectLst>
                  <a:outerShdw blurRad="38100" dist="38100" dir="2700000" algn="tl">
                    <a:srgbClr val="000000"/>
                  </a:outerShdw>
                </a:effectLst>
                <a:cs typeface="B Nazanin" pitchFamily="2" charset="-78"/>
              </a:rPr>
              <a:t>فصل سوم</a:t>
            </a:r>
            <a:endParaRPr lang="en-US" sz="3600" b="1" u="sng" dirty="0">
              <a:solidFill>
                <a:srgbClr val="FF0000"/>
              </a:solidFill>
              <a:effectLst>
                <a:outerShdw blurRad="38100" dist="38100" dir="2700000" algn="tl">
                  <a:srgbClr val="000000"/>
                </a:outerShdw>
              </a:effectLst>
              <a:cs typeface="B Nazanin" pitchFamily="2" charset="-78"/>
            </a:endParaRPr>
          </a:p>
        </p:txBody>
      </p:sp>
      <p:sp>
        <p:nvSpPr>
          <p:cNvPr id="434179" name="Text Box 3"/>
          <p:cNvSpPr txBox="1">
            <a:spLocks noChangeArrowheads="1"/>
          </p:cNvSpPr>
          <p:nvPr/>
        </p:nvSpPr>
        <p:spPr bwMode="auto">
          <a:xfrm>
            <a:off x="1692275" y="836613"/>
            <a:ext cx="5688013" cy="579437"/>
          </a:xfrm>
          <a:prstGeom prst="rect">
            <a:avLst/>
          </a:prstGeom>
          <a:noFill/>
          <a:ln w="9525">
            <a:noFill/>
            <a:miter lim="800000"/>
            <a:headEnd/>
            <a:tailEnd/>
          </a:ln>
          <a:effectLst/>
        </p:spPr>
        <p:txBody>
          <a:bodyPr>
            <a:spAutoFit/>
          </a:bodyPr>
          <a:lstStyle/>
          <a:p>
            <a:pPr algn="ctr" rtl="1">
              <a:spcBef>
                <a:spcPct val="50000"/>
              </a:spcBef>
            </a:pPr>
            <a:r>
              <a:rPr lang="fa-IR" sz="3200" b="1" u="sng">
                <a:solidFill>
                  <a:srgbClr val="FF0000"/>
                </a:solidFill>
                <a:effectLst>
                  <a:outerShdw blurRad="38100" dist="38100" dir="2700000" algn="tl">
                    <a:srgbClr val="000000"/>
                  </a:outerShdw>
                </a:effectLst>
                <a:cs typeface="B Nazanin" pitchFamily="2" charset="-78"/>
              </a:rPr>
              <a:t>مطالب زمينه ای برای تحليل حوزه </a:t>
            </a:r>
            <a:r>
              <a:rPr lang="ar-SA" sz="3200" b="1" u="sng">
                <a:solidFill>
                  <a:srgbClr val="FF0000"/>
                </a:solidFill>
                <a:effectLst>
                  <a:outerShdw blurRad="38100" dist="38100" dir="2700000" algn="tl">
                    <a:srgbClr val="000000"/>
                  </a:outerShdw>
                </a:effectLst>
                <a:cs typeface="B Nazanin" pitchFamily="2" charset="-78"/>
              </a:rPr>
              <a:t>–</a:t>
            </a:r>
            <a:r>
              <a:rPr lang="fa-IR" sz="3200" b="1" u="sng">
                <a:solidFill>
                  <a:srgbClr val="FF0000"/>
                </a:solidFill>
                <a:effectLst>
                  <a:outerShdw blurRad="38100" dist="38100" dir="2700000" algn="tl">
                    <a:srgbClr val="000000"/>
                  </a:outerShdw>
                </a:effectLst>
                <a:cs typeface="B Nazanin" pitchFamily="2" charset="-78"/>
              </a:rPr>
              <a:t> </a:t>
            </a:r>
            <a:r>
              <a:rPr lang="en-US" sz="3200" b="1" u="sng">
                <a:solidFill>
                  <a:srgbClr val="FF0000"/>
                </a:solidFill>
                <a:effectLst>
                  <a:outerShdw blurRad="38100" dist="38100" dir="2700000" algn="tl">
                    <a:srgbClr val="000000"/>
                  </a:outerShdw>
                </a:effectLst>
                <a:cs typeface="B Nazanin" pitchFamily="2" charset="-78"/>
              </a:rPr>
              <a:t>z</a:t>
            </a:r>
            <a:r>
              <a:rPr lang="fa-IR" sz="3200" b="1" u="sng">
                <a:solidFill>
                  <a:srgbClr val="FF0000"/>
                </a:solidFill>
                <a:effectLst>
                  <a:outerShdw blurRad="38100" dist="38100" dir="2700000" algn="tl">
                    <a:srgbClr val="000000"/>
                  </a:outerShdw>
                </a:effectLst>
                <a:cs typeface="B Nazanin" pitchFamily="2" charset="-78"/>
              </a:rPr>
              <a:t> </a:t>
            </a:r>
            <a:endParaRPr lang="en-US" sz="3200" b="1" u="sng">
              <a:solidFill>
                <a:srgbClr val="FF0000"/>
              </a:solidFill>
              <a:effectLst>
                <a:outerShdw blurRad="38100" dist="38100" dir="2700000" algn="tl">
                  <a:srgbClr val="000000"/>
                </a:outerShdw>
              </a:effectLst>
              <a:cs typeface="B Nazanin" pitchFamily="2" charset="-78"/>
            </a:endParaRPr>
          </a:p>
        </p:txBody>
      </p:sp>
      <p:sp>
        <p:nvSpPr>
          <p:cNvPr id="434180" name="Text Box 4"/>
          <p:cNvSpPr txBox="1">
            <a:spLocks noChangeArrowheads="1"/>
          </p:cNvSpPr>
          <p:nvPr/>
        </p:nvSpPr>
        <p:spPr bwMode="auto">
          <a:xfrm>
            <a:off x="611188" y="1700213"/>
            <a:ext cx="8137525" cy="1569660"/>
          </a:xfrm>
          <a:prstGeom prst="rect">
            <a:avLst/>
          </a:prstGeom>
          <a:noFill/>
          <a:ln w="9525">
            <a:noFill/>
            <a:miter lim="800000"/>
            <a:headEnd/>
            <a:tailEnd/>
          </a:ln>
          <a:effectLst/>
        </p:spPr>
        <p:txBody>
          <a:bodyPr>
            <a:spAutoFit/>
          </a:bodyPr>
          <a:lstStyle/>
          <a:p>
            <a:pPr algn="just" rtl="1">
              <a:spcBef>
                <a:spcPct val="50000"/>
              </a:spcBef>
            </a:pPr>
            <a:r>
              <a:rPr lang="fa-IR" sz="3600" b="1" u="sng">
                <a:solidFill>
                  <a:srgbClr val="FF00FF"/>
                </a:solidFill>
                <a:effectLst>
                  <a:outerShdw blurRad="38100" dist="38100" dir="2700000" algn="tl">
                    <a:srgbClr val="000000"/>
                  </a:outerShdw>
                </a:effectLst>
                <a:cs typeface="B Nazanin" pitchFamily="2" charset="-78"/>
              </a:rPr>
              <a:t>مقدمه</a:t>
            </a:r>
          </a:p>
          <a:p>
            <a:pPr algn="just" rtl="1">
              <a:spcBef>
                <a:spcPct val="50000"/>
              </a:spcBef>
            </a:pPr>
            <a:r>
              <a:rPr lang="fa-IR" sz="2400" b="1">
                <a:cs typeface="B Nazanin" pitchFamily="2" charset="-78"/>
              </a:rPr>
              <a:t>اين فصل مطالب زمينه ای لازم را برای تحليل و طراحی سيستم های کنترل زمان </a:t>
            </a:r>
            <a:r>
              <a:rPr lang="ar-SA" sz="2400" b="1">
                <a:cs typeface="B Nazanin" pitchFamily="2" charset="-78"/>
              </a:rPr>
              <a:t>–</a:t>
            </a:r>
            <a:r>
              <a:rPr lang="fa-IR" sz="2400" b="1">
                <a:cs typeface="B Nazanin" pitchFamily="2" charset="-78"/>
              </a:rPr>
              <a:t> گسسته  </a:t>
            </a:r>
            <a:r>
              <a:rPr lang="en-US" sz="2400" b="1">
                <a:solidFill>
                  <a:srgbClr val="FFFF00"/>
                </a:solidFill>
                <a:cs typeface="B Nazanin" pitchFamily="2" charset="-78"/>
              </a:rPr>
              <a:t>SISO </a:t>
            </a:r>
            <a:r>
              <a:rPr lang="fa-IR" sz="2400" b="1">
                <a:cs typeface="B Nazanin" pitchFamily="2" charset="-78"/>
              </a:rPr>
              <a:t> و </a:t>
            </a:r>
            <a:r>
              <a:rPr lang="en-US" sz="2400" b="1">
                <a:cs typeface="B Nazanin" pitchFamily="2" charset="-78"/>
              </a:rPr>
              <a:t> </a:t>
            </a:r>
            <a:r>
              <a:rPr lang="en-US" sz="2400" b="1">
                <a:solidFill>
                  <a:srgbClr val="FFFF00"/>
                </a:solidFill>
                <a:cs typeface="B Nazanin" pitchFamily="2" charset="-78"/>
              </a:rPr>
              <a:t>Time invariant</a:t>
            </a:r>
            <a:r>
              <a:rPr lang="fa-IR" sz="2400" b="1">
                <a:cs typeface="B Nazanin" pitchFamily="2" charset="-78"/>
              </a:rPr>
              <a:t> در حوزه </a:t>
            </a:r>
            <a:r>
              <a:rPr lang="en-US" sz="2400" b="1">
                <a:cs typeface="B Nazanin" pitchFamily="2" charset="-78"/>
              </a:rPr>
              <a:t>z</a:t>
            </a:r>
            <a:r>
              <a:rPr lang="fa-IR" sz="2400" b="1">
                <a:cs typeface="B Nazanin" pitchFamily="2" charset="-78"/>
              </a:rPr>
              <a:t> را  ارائه می دهد.</a:t>
            </a:r>
            <a:endParaRPr lang="en-US" sz="2400" b="1">
              <a:cs typeface="B Nazanin" pitchFamily="2" charset="-78"/>
            </a:endParaRPr>
          </a:p>
        </p:txBody>
      </p:sp>
      <p:sp>
        <p:nvSpPr>
          <p:cNvPr id="434181" name="Text Box 5"/>
          <p:cNvSpPr txBox="1">
            <a:spLocks noChangeArrowheads="1"/>
          </p:cNvSpPr>
          <p:nvPr/>
        </p:nvSpPr>
        <p:spPr bwMode="auto">
          <a:xfrm>
            <a:off x="611188" y="4005263"/>
            <a:ext cx="8137525" cy="1569660"/>
          </a:xfrm>
          <a:prstGeom prst="rect">
            <a:avLst/>
          </a:prstGeom>
          <a:noFill/>
          <a:ln w="9525">
            <a:noFill/>
            <a:miter lim="800000"/>
            <a:headEnd/>
            <a:tailEnd/>
          </a:ln>
          <a:effectLst/>
        </p:spPr>
        <p:txBody>
          <a:bodyPr>
            <a:spAutoFit/>
          </a:bodyPr>
          <a:lstStyle/>
          <a:p>
            <a:pPr algn="just" rtl="1">
              <a:spcBef>
                <a:spcPct val="50000"/>
              </a:spcBef>
              <a:buFont typeface="Wingdings" pitchFamily="2" charset="2"/>
              <a:buChar char="q"/>
            </a:pPr>
            <a:r>
              <a:rPr lang="fa-IR" sz="2400" b="1">
                <a:solidFill>
                  <a:srgbClr val="00FFFF"/>
                </a:solidFill>
                <a:cs typeface="B Nazanin" pitchFamily="2" charset="-78"/>
              </a:rPr>
              <a:t> </a:t>
            </a:r>
            <a:r>
              <a:rPr lang="fa-IR" sz="2400" b="1">
                <a:cs typeface="B Nazanin" pitchFamily="2" charset="-78"/>
              </a:rPr>
              <a:t>مزيت اصلی روش تبديل </a:t>
            </a:r>
            <a:r>
              <a:rPr lang="en-US" sz="2400" b="1">
                <a:cs typeface="B Nazanin" pitchFamily="2" charset="-78"/>
              </a:rPr>
              <a:t>Z</a:t>
            </a:r>
            <a:r>
              <a:rPr lang="fa-IR" sz="2400" b="1">
                <a:cs typeface="B Nazanin" pitchFamily="2" charset="-78"/>
              </a:rPr>
              <a:t> آن است که مهندسين را قادر می سازد که </a:t>
            </a:r>
            <a:r>
              <a:rPr lang="fa-IR" sz="2400" b="1">
                <a:solidFill>
                  <a:srgbClr val="FFFF00"/>
                </a:solidFill>
                <a:cs typeface="B Nazanin" pitchFamily="2" charset="-78"/>
              </a:rPr>
              <a:t>روشهای طراحی زمان </a:t>
            </a:r>
            <a:r>
              <a:rPr lang="ar-SA" sz="2400" b="1">
                <a:solidFill>
                  <a:srgbClr val="FFFF00"/>
                </a:solidFill>
                <a:cs typeface="B Nazanin" pitchFamily="2" charset="-78"/>
              </a:rPr>
              <a:t>–</a:t>
            </a:r>
            <a:r>
              <a:rPr lang="fa-IR" sz="2400" b="1">
                <a:solidFill>
                  <a:srgbClr val="FFFF00"/>
                </a:solidFill>
                <a:cs typeface="B Nazanin" pitchFamily="2" charset="-78"/>
              </a:rPr>
              <a:t> پيوسته مرسوم</a:t>
            </a:r>
            <a:r>
              <a:rPr lang="fa-IR" sz="2400" b="1">
                <a:cs typeface="B Nazanin" pitchFamily="2" charset="-78"/>
              </a:rPr>
              <a:t> را به سيستم های زمان </a:t>
            </a:r>
            <a:r>
              <a:rPr lang="ar-SA" sz="2400" b="1">
                <a:cs typeface="B Nazanin" pitchFamily="2" charset="-78"/>
              </a:rPr>
              <a:t>–</a:t>
            </a:r>
            <a:r>
              <a:rPr lang="fa-IR" sz="2400" b="1">
                <a:cs typeface="B Nazanin" pitchFamily="2" charset="-78"/>
              </a:rPr>
              <a:t> گسسته ای که ممکن است قسمتی </a:t>
            </a:r>
            <a:r>
              <a:rPr lang="fa-IR" sz="2400" b="1">
                <a:solidFill>
                  <a:srgbClr val="FFFF00"/>
                </a:solidFill>
                <a:cs typeface="B Nazanin" pitchFamily="2" charset="-78"/>
              </a:rPr>
              <a:t>زمان </a:t>
            </a:r>
            <a:r>
              <a:rPr lang="ar-SA" sz="2400" b="1">
                <a:solidFill>
                  <a:srgbClr val="FFFF00"/>
                </a:solidFill>
                <a:cs typeface="B Nazanin" pitchFamily="2" charset="-78"/>
              </a:rPr>
              <a:t>–</a:t>
            </a:r>
            <a:r>
              <a:rPr lang="fa-IR" sz="2400" b="1">
                <a:solidFill>
                  <a:srgbClr val="FFFF00"/>
                </a:solidFill>
                <a:cs typeface="B Nazanin" pitchFamily="2" charset="-78"/>
              </a:rPr>
              <a:t> گسسته و قسمتی زمان </a:t>
            </a:r>
            <a:r>
              <a:rPr lang="ar-SA" sz="2400" b="1">
                <a:solidFill>
                  <a:srgbClr val="FFFF00"/>
                </a:solidFill>
                <a:cs typeface="B Nazanin" pitchFamily="2" charset="-78"/>
              </a:rPr>
              <a:t>–</a:t>
            </a:r>
            <a:r>
              <a:rPr lang="fa-IR" sz="2400" b="1">
                <a:solidFill>
                  <a:srgbClr val="FFFF00"/>
                </a:solidFill>
                <a:cs typeface="B Nazanin" pitchFamily="2" charset="-78"/>
              </a:rPr>
              <a:t> پيوسته</a:t>
            </a:r>
            <a:r>
              <a:rPr lang="fa-IR" sz="2400" b="1">
                <a:cs typeface="B Nazanin" pitchFamily="2" charset="-78"/>
              </a:rPr>
              <a:t> باشند، اعمال کنند.</a:t>
            </a:r>
            <a:endParaRPr lang="en-US" sz="2400" b="1">
              <a:cs typeface="B Nazanin" pitchFamily="2" charset="-78"/>
            </a:endParaRPr>
          </a:p>
        </p:txBody>
      </p:sp>
      <p:sp>
        <p:nvSpPr>
          <p:cNvPr id="6" name="Slide Number Placeholder 5"/>
          <p:cNvSpPr>
            <a:spLocks noGrp="1"/>
          </p:cNvSpPr>
          <p:nvPr>
            <p:ph type="sldNum" sz="quarter" idx="12"/>
          </p:nvPr>
        </p:nvSpPr>
        <p:spPr/>
        <p:txBody>
          <a:bodyPr/>
          <a:lstStyle/>
          <a:p>
            <a:pPr>
              <a:defRPr/>
            </a:pPr>
            <a:fld id="{8A9AC87B-5095-4349-B0F4-EFE98D23BCD1}" type="slidenum">
              <a:rPr lang="en-US" smtClean="0"/>
              <a:pPr>
                <a:defRPr/>
              </a:pPr>
              <a:t>5</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34181"/>
                                        </p:tgtEl>
                                        <p:attrNameLst>
                                          <p:attrName>style.visibility</p:attrName>
                                        </p:attrNameLst>
                                      </p:cBhvr>
                                      <p:to>
                                        <p:strVal val="visible"/>
                                      </p:to>
                                    </p:set>
                                    <p:anim calcmode="lin" valueType="num">
                                      <p:cBhvr>
                                        <p:cTn id="7" dur="500" fill="hold"/>
                                        <p:tgtEl>
                                          <p:spTgt spid="43418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4181"/>
                                        </p:tgtEl>
                                        <p:attrNameLst>
                                          <p:attrName>ppt_y</p:attrName>
                                        </p:attrNameLst>
                                      </p:cBhvr>
                                      <p:tavLst>
                                        <p:tav tm="0">
                                          <p:val>
                                            <p:strVal val="#ppt_y"/>
                                          </p:val>
                                        </p:tav>
                                        <p:tav tm="100000">
                                          <p:val>
                                            <p:strVal val="#ppt_y"/>
                                          </p:val>
                                        </p:tav>
                                      </p:tavLst>
                                    </p:anim>
                                    <p:anim calcmode="lin" valueType="num">
                                      <p:cBhvr>
                                        <p:cTn id="9" dur="500" fill="hold"/>
                                        <p:tgtEl>
                                          <p:spTgt spid="43418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418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4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5202" name="Text Box 2"/>
          <p:cNvSpPr txBox="1">
            <a:spLocks noChangeArrowheads="1"/>
          </p:cNvSpPr>
          <p:nvPr/>
        </p:nvSpPr>
        <p:spPr bwMode="auto">
          <a:xfrm>
            <a:off x="468313" y="260350"/>
            <a:ext cx="7920037" cy="461665"/>
          </a:xfrm>
          <a:prstGeom prst="rect">
            <a:avLst/>
          </a:prstGeom>
          <a:noFill/>
          <a:ln w="9525">
            <a:noFill/>
            <a:miter lim="800000"/>
            <a:headEnd/>
            <a:tailEnd/>
          </a:ln>
          <a:effectLst/>
        </p:spPr>
        <p:txBody>
          <a:bodyPr>
            <a:spAutoFit/>
          </a:bodyPr>
          <a:lstStyle/>
          <a:p>
            <a:pPr algn="ctr" rtl="1">
              <a:spcBef>
                <a:spcPct val="50000"/>
              </a:spcBef>
            </a:pPr>
            <a:r>
              <a:rPr lang="fa-IR" sz="2400" b="1" u="sng" dirty="0">
                <a:solidFill>
                  <a:srgbClr val="FF0000"/>
                </a:solidFill>
                <a:effectLst>
                  <a:outerShdw blurRad="38100" dist="38100" dir="2700000" algn="tl">
                    <a:srgbClr val="000000"/>
                  </a:outerShdw>
                </a:effectLst>
                <a:cs typeface="B Nazanin" pitchFamily="2" charset="-78"/>
              </a:rPr>
              <a:t>کاربرد پذيری و محدوديتهای تحليل و طراحی حوزه </a:t>
            </a:r>
            <a:r>
              <a:rPr lang="en-US" sz="2400" b="1" u="sng" dirty="0">
                <a:solidFill>
                  <a:srgbClr val="FF0000"/>
                </a:solidFill>
                <a:effectLst>
                  <a:outerShdw blurRad="38100" dist="38100" dir="2700000" algn="tl">
                    <a:srgbClr val="000000"/>
                  </a:outerShdw>
                </a:effectLst>
                <a:cs typeface="B Nazanin" pitchFamily="2" charset="-78"/>
              </a:rPr>
              <a:t>z</a:t>
            </a:r>
            <a:r>
              <a:rPr lang="fa-IR" sz="2400" b="1" u="sng" dirty="0">
                <a:solidFill>
                  <a:srgbClr val="FF0000"/>
                </a:solidFill>
                <a:effectLst>
                  <a:outerShdw blurRad="38100" dist="38100" dir="2700000" algn="tl">
                    <a:srgbClr val="000000"/>
                  </a:outerShdw>
                </a:effectLst>
                <a:cs typeface="B Nazanin" pitchFamily="2" charset="-78"/>
              </a:rPr>
              <a:t> </a:t>
            </a:r>
            <a:endParaRPr lang="en-US" sz="2400" b="1" u="sng" dirty="0">
              <a:solidFill>
                <a:srgbClr val="FF0000"/>
              </a:solidFill>
              <a:effectLst>
                <a:outerShdw blurRad="38100" dist="38100" dir="2700000" algn="tl">
                  <a:srgbClr val="000000"/>
                </a:outerShdw>
              </a:effectLst>
              <a:cs typeface="B Nazanin" pitchFamily="2" charset="-78"/>
            </a:endParaRPr>
          </a:p>
        </p:txBody>
      </p:sp>
      <p:sp>
        <p:nvSpPr>
          <p:cNvPr id="435203" name="Text Box 3"/>
          <p:cNvSpPr txBox="1">
            <a:spLocks noChangeArrowheads="1"/>
          </p:cNvSpPr>
          <p:nvPr/>
        </p:nvSpPr>
        <p:spPr bwMode="auto">
          <a:xfrm>
            <a:off x="684213" y="1052513"/>
            <a:ext cx="8137525" cy="707886"/>
          </a:xfrm>
          <a:prstGeom prst="rect">
            <a:avLst/>
          </a:prstGeom>
          <a:noFill/>
          <a:ln w="9525">
            <a:noFill/>
            <a:miter lim="800000"/>
            <a:headEnd/>
            <a:tailEnd/>
          </a:ln>
          <a:effectLst/>
        </p:spPr>
        <p:txBody>
          <a:bodyPr>
            <a:spAutoFit/>
          </a:bodyPr>
          <a:lstStyle/>
          <a:p>
            <a:pPr algn="just" rtl="1">
              <a:spcBef>
                <a:spcPct val="50000"/>
              </a:spcBef>
              <a:buFont typeface="Wingdings" pitchFamily="2" charset="2"/>
              <a:buNone/>
            </a:pPr>
            <a:r>
              <a:rPr lang="fa-IR" sz="2000" b="1" dirty="0">
                <a:cs typeface="B Nazanin" pitchFamily="2" charset="-78"/>
              </a:rPr>
              <a:t>تحليل و طراحی حوزه </a:t>
            </a:r>
            <a:r>
              <a:rPr lang="en-US" sz="2000" b="1" dirty="0">
                <a:cs typeface="B Nazanin" pitchFamily="2" charset="-78"/>
              </a:rPr>
              <a:t>z</a:t>
            </a:r>
            <a:r>
              <a:rPr lang="fa-IR" sz="2000" b="1" dirty="0">
                <a:cs typeface="B Nazanin" pitchFamily="2" charset="-78"/>
              </a:rPr>
              <a:t> سيستم های کنترل زمان </a:t>
            </a:r>
            <a:r>
              <a:rPr lang="ar-SA" sz="2000" b="1" dirty="0">
                <a:cs typeface="B Nazanin" pitchFamily="2" charset="-78"/>
              </a:rPr>
              <a:t>–</a:t>
            </a:r>
            <a:r>
              <a:rPr lang="fa-IR" sz="2000" b="1" dirty="0">
                <a:cs typeface="B Nazanin" pitchFamily="2" charset="-78"/>
              </a:rPr>
              <a:t> گسسته سرراست و مفيد است. ليکن </a:t>
            </a:r>
            <a:r>
              <a:rPr lang="fa-IR" sz="2000" b="1" dirty="0">
                <a:solidFill>
                  <a:srgbClr val="FFFF00"/>
                </a:solidFill>
                <a:cs typeface="B Nazanin" pitchFamily="2" charset="-78"/>
              </a:rPr>
              <a:t>روش تبديل </a:t>
            </a:r>
            <a:r>
              <a:rPr lang="en-US" sz="2000" b="1" dirty="0">
                <a:solidFill>
                  <a:srgbClr val="FFFF00"/>
                </a:solidFill>
                <a:cs typeface="B Nazanin" pitchFamily="2" charset="-78"/>
              </a:rPr>
              <a:t>z</a:t>
            </a:r>
            <a:r>
              <a:rPr lang="fa-IR" sz="2000" b="1" dirty="0">
                <a:solidFill>
                  <a:srgbClr val="FFFF00"/>
                </a:solidFill>
                <a:cs typeface="B Nazanin" pitchFamily="2" charset="-78"/>
              </a:rPr>
              <a:t> محدوديتهايی دربر دارد </a:t>
            </a:r>
            <a:r>
              <a:rPr lang="fa-IR" sz="2000" b="1" dirty="0">
                <a:cs typeface="B Nazanin" pitchFamily="2" charset="-78"/>
              </a:rPr>
              <a:t>که به صورت زير بيان می شوند:</a:t>
            </a:r>
            <a:endParaRPr lang="en-US" sz="2000" b="1" dirty="0">
              <a:cs typeface="B Nazanin" pitchFamily="2" charset="-78"/>
            </a:endParaRPr>
          </a:p>
        </p:txBody>
      </p:sp>
      <p:sp>
        <p:nvSpPr>
          <p:cNvPr id="435204" name="Text Box 4"/>
          <p:cNvSpPr txBox="1">
            <a:spLocks noChangeArrowheads="1"/>
          </p:cNvSpPr>
          <p:nvPr/>
        </p:nvSpPr>
        <p:spPr bwMode="auto">
          <a:xfrm>
            <a:off x="684213" y="2205038"/>
            <a:ext cx="8137525" cy="1631216"/>
          </a:xfrm>
          <a:prstGeom prst="rect">
            <a:avLst/>
          </a:prstGeom>
          <a:noFill/>
          <a:ln w="9525">
            <a:noFill/>
            <a:miter lim="800000"/>
            <a:headEnd/>
            <a:tailEnd/>
          </a:ln>
          <a:effectLst/>
        </p:spPr>
        <p:txBody>
          <a:bodyPr>
            <a:spAutoFit/>
          </a:bodyPr>
          <a:lstStyle/>
          <a:p>
            <a:pPr algn="just" rtl="1">
              <a:spcBef>
                <a:spcPct val="50000"/>
              </a:spcBef>
              <a:buFont typeface="Wingdings" pitchFamily="2" charset="2"/>
              <a:buChar char="q"/>
            </a:pPr>
            <a:r>
              <a:rPr lang="fa-IR" sz="2000" b="1" dirty="0">
                <a:solidFill>
                  <a:srgbClr val="66FF66"/>
                </a:solidFill>
                <a:cs typeface="B Nazanin" pitchFamily="2" charset="-78"/>
              </a:rPr>
              <a:t> </a:t>
            </a:r>
            <a:r>
              <a:rPr lang="fa-IR" sz="2000" b="1" dirty="0">
                <a:cs typeface="B Nazanin" pitchFamily="2" charset="-78"/>
              </a:rPr>
              <a:t>از لحاظ رياضی، فرآيند نمونه برداری با نمونه برداری ضربه ای تقريب زده می شود. يعنی، سيگنال نمونه برداری شده با قطاری از ضربه ها که شدت آنها با اندازه سيگنال ورودی در لحظه های نمونه برداری برابر است، تقريب زده می شود. </a:t>
            </a:r>
            <a:r>
              <a:rPr lang="fa-IR" sz="2000" b="1" dirty="0">
                <a:solidFill>
                  <a:schemeClr val="folHlink"/>
                </a:solidFill>
                <a:cs typeface="B Nazanin" pitchFamily="2" charset="-78"/>
              </a:rPr>
              <a:t>اين رفتار رياضی تنها وقتی معتبر است که طول زمان نمونه برداری </a:t>
            </a:r>
            <a:r>
              <a:rPr lang="fa-IR" sz="2000" b="1" dirty="0" smtClean="0">
                <a:solidFill>
                  <a:schemeClr val="folHlink"/>
                </a:solidFill>
                <a:cs typeface="B Nazanin" pitchFamily="2" charset="-78"/>
              </a:rPr>
              <a:t>در </a:t>
            </a:r>
            <a:r>
              <a:rPr lang="fa-IR" sz="2000" b="1" dirty="0">
                <a:solidFill>
                  <a:schemeClr val="folHlink"/>
                </a:solidFill>
                <a:cs typeface="B Nazanin" pitchFamily="2" charset="-78"/>
              </a:rPr>
              <a:t>مقايسه با </a:t>
            </a:r>
            <a:r>
              <a:rPr lang="fa-IR" sz="2000" b="1" dirty="0" smtClean="0">
                <a:solidFill>
                  <a:schemeClr val="folHlink"/>
                </a:solidFill>
                <a:cs typeface="B Nazanin" pitchFamily="2" charset="-78"/>
              </a:rPr>
              <a:t>بزرگ </a:t>
            </a:r>
            <a:r>
              <a:rPr lang="fa-IR" sz="2000" b="1" dirty="0">
                <a:solidFill>
                  <a:schemeClr val="folHlink"/>
                </a:solidFill>
                <a:cs typeface="B Nazanin" pitchFamily="2" charset="-78"/>
              </a:rPr>
              <a:t>ترين ثابت زمانی موجود در سيستم </a:t>
            </a:r>
            <a:r>
              <a:rPr lang="fa-IR" sz="2000" b="1" dirty="0" smtClean="0">
                <a:solidFill>
                  <a:schemeClr val="folHlink"/>
                </a:solidFill>
                <a:cs typeface="B Nazanin" pitchFamily="2" charset="-78"/>
              </a:rPr>
              <a:t>کوچک </a:t>
            </a:r>
            <a:r>
              <a:rPr lang="fa-IR" sz="2000" b="1" dirty="0">
                <a:solidFill>
                  <a:schemeClr val="folHlink"/>
                </a:solidFill>
                <a:cs typeface="B Nazanin" pitchFamily="2" charset="-78"/>
              </a:rPr>
              <a:t>باشد</a:t>
            </a:r>
            <a:r>
              <a:rPr lang="fa-IR" sz="2000" b="1" dirty="0">
                <a:solidFill>
                  <a:srgbClr val="3333CC"/>
                </a:solidFill>
                <a:cs typeface="B Nazanin" pitchFamily="2" charset="-78"/>
              </a:rPr>
              <a:t>.</a:t>
            </a:r>
            <a:endParaRPr lang="en-US" sz="2000" b="1" dirty="0">
              <a:solidFill>
                <a:srgbClr val="3333CC"/>
              </a:solidFill>
              <a:cs typeface="B Nazanin" pitchFamily="2" charset="-78"/>
            </a:endParaRPr>
          </a:p>
        </p:txBody>
      </p:sp>
      <p:sp>
        <p:nvSpPr>
          <p:cNvPr id="435205" name="Text Box 5"/>
          <p:cNvSpPr txBox="1">
            <a:spLocks noChangeArrowheads="1"/>
          </p:cNvSpPr>
          <p:nvPr/>
        </p:nvSpPr>
        <p:spPr bwMode="auto">
          <a:xfrm>
            <a:off x="684213" y="4292600"/>
            <a:ext cx="8137525" cy="1938992"/>
          </a:xfrm>
          <a:prstGeom prst="rect">
            <a:avLst/>
          </a:prstGeom>
          <a:noFill/>
          <a:ln w="9525">
            <a:noFill/>
            <a:miter lim="800000"/>
            <a:headEnd/>
            <a:tailEnd/>
          </a:ln>
          <a:effectLst/>
        </p:spPr>
        <p:txBody>
          <a:bodyPr>
            <a:spAutoFit/>
          </a:bodyPr>
          <a:lstStyle/>
          <a:p>
            <a:pPr algn="just" rtl="1">
              <a:spcBef>
                <a:spcPct val="50000"/>
              </a:spcBef>
              <a:buFont typeface="Wingdings" pitchFamily="2" charset="2"/>
              <a:buChar char="q"/>
            </a:pPr>
            <a:r>
              <a:rPr lang="fa-IR" sz="2000" b="1" dirty="0">
                <a:solidFill>
                  <a:srgbClr val="66FF66"/>
                </a:solidFill>
                <a:cs typeface="B Nazanin" pitchFamily="2" charset="-78"/>
              </a:rPr>
              <a:t> </a:t>
            </a:r>
            <a:r>
              <a:rPr lang="fa-IR" sz="2000" b="1" dirty="0">
                <a:cs typeface="B Nazanin" pitchFamily="2" charset="-78"/>
              </a:rPr>
              <a:t>روش تبديل </a:t>
            </a:r>
            <a:r>
              <a:rPr lang="en-US" sz="2000" b="1" dirty="0">
                <a:cs typeface="B Nazanin" pitchFamily="2" charset="-78"/>
              </a:rPr>
              <a:t>Z</a:t>
            </a:r>
            <a:r>
              <a:rPr lang="fa-IR" sz="2000" b="1" dirty="0">
                <a:cs typeface="B Nazanin" pitchFamily="2" charset="-78"/>
              </a:rPr>
              <a:t> تنها برای سيستم هايی نتايج دقيق ارائه می دهد که بتوان در آنها سيگنال های موجود را با مقادير آنها در زمانهای نمونه برداری دقيقاٌ نمايش داد. يعنی، </a:t>
            </a:r>
            <a:r>
              <a:rPr lang="fa-IR" sz="2000" b="1" dirty="0">
                <a:solidFill>
                  <a:srgbClr val="FFFF00"/>
                </a:solidFill>
                <a:cs typeface="B Nazanin" pitchFamily="2" charset="-78"/>
              </a:rPr>
              <a:t>سيگنالهايی که ميان دو لحظه نمونه برداری متوالی، خيلی از هم متفاوت نباشند</a:t>
            </a:r>
            <a:r>
              <a:rPr lang="fa-IR" sz="2000" b="1" dirty="0">
                <a:cs typeface="B Nazanin" pitchFamily="2" charset="-78"/>
              </a:rPr>
              <a:t>. عکس تبديل </a:t>
            </a:r>
            <a:r>
              <a:rPr lang="en-US" sz="2000" b="1" dirty="0">
                <a:cs typeface="B Nazanin" pitchFamily="2" charset="-78"/>
              </a:rPr>
              <a:t>z</a:t>
            </a:r>
            <a:r>
              <a:rPr lang="fa-IR" sz="2000" b="1" dirty="0">
                <a:cs typeface="B Nazanin" pitchFamily="2" charset="-78"/>
              </a:rPr>
              <a:t> خروجی سيستم، </a:t>
            </a:r>
            <a:r>
              <a:rPr lang="en-US" sz="2000" b="1" i="1" dirty="0">
                <a:latin typeface="Times New Roman" pitchFamily="18" charset="0"/>
                <a:cs typeface="B Nazanin" pitchFamily="2" charset="-78"/>
              </a:rPr>
              <a:t>X(z)</a:t>
            </a:r>
            <a:r>
              <a:rPr lang="fa-IR" sz="2000" b="1" dirty="0">
                <a:cs typeface="B Nazanin" pitchFamily="2" charset="-78"/>
              </a:rPr>
              <a:t> ، فقط مقدار </a:t>
            </a:r>
            <a:r>
              <a:rPr lang="en-US" sz="2000" b="1" i="1" dirty="0">
                <a:latin typeface="Times New Roman" pitchFamily="18" charset="0"/>
                <a:cs typeface="B Nazanin" pitchFamily="2" charset="-78"/>
              </a:rPr>
              <a:t>x(</a:t>
            </a:r>
            <a:r>
              <a:rPr lang="en-US" sz="2000" b="1" i="1" dirty="0" err="1">
                <a:latin typeface="Times New Roman" pitchFamily="18" charset="0"/>
                <a:cs typeface="B Nazanin" pitchFamily="2" charset="-78"/>
              </a:rPr>
              <a:t>kT</a:t>
            </a:r>
            <a:r>
              <a:rPr lang="en-US" sz="2000" b="1" i="1" dirty="0">
                <a:latin typeface="Times New Roman" pitchFamily="18" charset="0"/>
                <a:cs typeface="B Nazanin" pitchFamily="2" charset="-78"/>
              </a:rPr>
              <a:t>)</a:t>
            </a:r>
            <a:r>
              <a:rPr lang="fa-IR" sz="2000" b="1" dirty="0">
                <a:cs typeface="B Nazanin" pitchFamily="2" charset="-78"/>
              </a:rPr>
              <a:t> را که برابر </a:t>
            </a:r>
            <a:r>
              <a:rPr lang="en-US" sz="2000" b="1" i="1" dirty="0">
                <a:latin typeface="Times New Roman" pitchFamily="18" charset="0"/>
                <a:cs typeface="B Nazanin" pitchFamily="2" charset="-78"/>
              </a:rPr>
              <a:t>x(t)</a:t>
            </a:r>
            <a:r>
              <a:rPr lang="fa-IR" sz="2000" b="1" dirty="0">
                <a:cs typeface="B Nazanin" pitchFamily="2" charset="-78"/>
              </a:rPr>
              <a:t> در لحظه های نمونه برداری است به دست می دهد. در مورد رفتار خروجی ميان دو لحظه نمونه برداری متوالی هيچ اطلاعاتی در دسترس نيست.</a:t>
            </a:r>
            <a:endParaRPr lang="en-US" sz="2000" b="1" dirty="0">
              <a:solidFill>
                <a:srgbClr val="FF00FF"/>
              </a:solidFill>
              <a:cs typeface="B Nazanin" pitchFamily="2" charset="-78"/>
            </a:endParaRPr>
          </a:p>
        </p:txBody>
      </p:sp>
      <p:sp>
        <p:nvSpPr>
          <p:cNvPr id="6" name="Slide Number Placeholder 5"/>
          <p:cNvSpPr>
            <a:spLocks noGrp="1"/>
          </p:cNvSpPr>
          <p:nvPr>
            <p:ph type="sldNum" sz="quarter" idx="12"/>
          </p:nvPr>
        </p:nvSpPr>
        <p:spPr/>
        <p:txBody>
          <a:bodyPr/>
          <a:lstStyle/>
          <a:p>
            <a:pPr>
              <a:defRPr/>
            </a:pPr>
            <a:fld id="{8A9AC87B-5095-4349-B0F4-EFE98D23BCD1}" type="slidenum">
              <a:rPr lang="en-US" smtClean="0"/>
              <a:pPr>
                <a:defRPr/>
              </a:pPr>
              <a:t>6</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35204"/>
                                        </p:tgtEl>
                                        <p:attrNameLst>
                                          <p:attrName>style.visibility</p:attrName>
                                        </p:attrNameLst>
                                      </p:cBhvr>
                                      <p:to>
                                        <p:strVal val="visible"/>
                                      </p:to>
                                    </p:set>
                                    <p:anim calcmode="lin" valueType="num">
                                      <p:cBhvr>
                                        <p:cTn id="7" dur="500" fill="hold"/>
                                        <p:tgtEl>
                                          <p:spTgt spid="43520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5204"/>
                                        </p:tgtEl>
                                        <p:attrNameLst>
                                          <p:attrName>ppt_y</p:attrName>
                                        </p:attrNameLst>
                                      </p:cBhvr>
                                      <p:tavLst>
                                        <p:tav tm="0">
                                          <p:val>
                                            <p:strVal val="#ppt_y"/>
                                          </p:val>
                                        </p:tav>
                                        <p:tav tm="100000">
                                          <p:val>
                                            <p:strVal val="#ppt_y"/>
                                          </p:val>
                                        </p:tav>
                                      </p:tavLst>
                                    </p:anim>
                                    <p:anim calcmode="lin" valueType="num">
                                      <p:cBhvr>
                                        <p:cTn id="9" dur="500" fill="hold"/>
                                        <p:tgtEl>
                                          <p:spTgt spid="43520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520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520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35205">
                                            <p:txEl>
                                              <p:pRg st="0" end="0"/>
                                            </p:txEl>
                                          </p:spTgt>
                                        </p:tgtEl>
                                        <p:attrNameLst>
                                          <p:attrName>style.visibility</p:attrName>
                                        </p:attrNameLst>
                                      </p:cBhvr>
                                      <p:to>
                                        <p:strVal val="visible"/>
                                      </p:to>
                                    </p:set>
                                    <p:anim calcmode="lin" valueType="num">
                                      <p:cBhvr>
                                        <p:cTn id="16" dur="500" fill="hold"/>
                                        <p:tgtEl>
                                          <p:spTgt spid="43520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3520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3520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3520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352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71406" y="984577"/>
            <a:ext cx="8748713" cy="1015663"/>
          </a:xfrm>
          <a:prstGeom prst="rect">
            <a:avLst/>
          </a:prstGeom>
          <a:noFill/>
          <a:ln w="9525">
            <a:noFill/>
            <a:miter lim="800000"/>
            <a:headEnd/>
            <a:tailEnd/>
          </a:ln>
          <a:effectLst/>
        </p:spPr>
        <p:txBody>
          <a:bodyPr>
            <a:spAutoFit/>
          </a:bodyPr>
          <a:lstStyle/>
          <a:p>
            <a:pPr algn="just" rtl="1">
              <a:spcBef>
                <a:spcPct val="50000"/>
              </a:spcBef>
              <a:buFont typeface="Wingdings" pitchFamily="2" charset="2"/>
              <a:buChar char="q"/>
            </a:pPr>
            <a:r>
              <a:rPr lang="fa-IR" sz="2400" b="1" dirty="0">
                <a:solidFill>
                  <a:srgbClr val="66FF66"/>
                </a:solidFill>
                <a:cs typeface="B Nazanin" pitchFamily="2" charset="-78"/>
              </a:rPr>
              <a:t> </a:t>
            </a:r>
            <a:r>
              <a:rPr lang="fa-IR" sz="2400" b="1" dirty="0">
                <a:cs typeface="B Nazanin" pitchFamily="2" charset="-78"/>
              </a:rPr>
              <a:t>برای پيدا کردن پاسخ ميان دو لحظه نمونه برداری چندين روش در دسترس است </a:t>
            </a:r>
          </a:p>
          <a:p>
            <a:pPr algn="just" rtl="1">
              <a:spcBef>
                <a:spcPct val="50000"/>
              </a:spcBef>
              <a:buFont typeface="Wingdings" pitchFamily="2" charset="2"/>
              <a:buNone/>
            </a:pPr>
            <a:r>
              <a:rPr lang="fa-IR" sz="2400" b="1" dirty="0">
                <a:solidFill>
                  <a:srgbClr val="FF00FF"/>
                </a:solidFill>
                <a:cs typeface="B Nazanin" pitchFamily="2" charset="-78"/>
              </a:rPr>
              <a:t>1- </a:t>
            </a:r>
            <a:r>
              <a:rPr lang="fa-IR" sz="2400" b="1" dirty="0">
                <a:cs typeface="B Nazanin" pitchFamily="2" charset="-78"/>
              </a:rPr>
              <a:t>تبديل </a:t>
            </a:r>
            <a:r>
              <a:rPr lang="en-US" sz="2400" b="1" i="1" dirty="0">
                <a:latin typeface="Times New Roman" pitchFamily="18" charset="0"/>
                <a:cs typeface="B Nazanin" pitchFamily="2" charset="-78"/>
              </a:rPr>
              <a:t>Z</a:t>
            </a:r>
            <a:r>
              <a:rPr lang="fa-IR" sz="2400" b="1" dirty="0">
                <a:cs typeface="B Nazanin" pitchFamily="2" charset="-78"/>
              </a:rPr>
              <a:t> اصلاح شده           </a:t>
            </a:r>
            <a:r>
              <a:rPr lang="fa-IR" sz="2400" b="1" dirty="0">
                <a:solidFill>
                  <a:srgbClr val="FF00FF"/>
                </a:solidFill>
                <a:cs typeface="B Nazanin" pitchFamily="2" charset="-78"/>
              </a:rPr>
              <a:t>2- </a:t>
            </a:r>
            <a:r>
              <a:rPr lang="fa-IR" sz="2400" b="1" dirty="0">
                <a:cs typeface="B Nazanin" pitchFamily="2" charset="-78"/>
              </a:rPr>
              <a:t>روش تبديل لاپلاس</a:t>
            </a:r>
            <a:r>
              <a:rPr lang="fa-IR" sz="2400" b="1" dirty="0">
                <a:solidFill>
                  <a:srgbClr val="FF00FF"/>
                </a:solidFill>
                <a:cs typeface="B Nazanin" pitchFamily="2" charset="-78"/>
              </a:rPr>
              <a:t>         3- </a:t>
            </a:r>
            <a:r>
              <a:rPr lang="fa-IR" sz="2400" b="1" dirty="0">
                <a:cs typeface="B Nazanin" pitchFamily="2" charset="-78"/>
              </a:rPr>
              <a:t>روش فضای حالت</a:t>
            </a:r>
            <a:endParaRPr lang="en-US" sz="2400" b="1" dirty="0">
              <a:solidFill>
                <a:srgbClr val="FF00FF"/>
              </a:solidFill>
              <a:cs typeface="B Nazanin" pitchFamily="2" charset="-78"/>
            </a:endParaRPr>
          </a:p>
        </p:txBody>
      </p:sp>
      <p:sp>
        <p:nvSpPr>
          <p:cNvPr id="436227" name="Text Box 3"/>
          <p:cNvSpPr txBox="1">
            <a:spLocks noChangeArrowheads="1"/>
          </p:cNvSpPr>
          <p:nvPr/>
        </p:nvSpPr>
        <p:spPr bwMode="auto">
          <a:xfrm>
            <a:off x="468313" y="2775892"/>
            <a:ext cx="8353425" cy="1938992"/>
          </a:xfrm>
          <a:prstGeom prst="rect">
            <a:avLst/>
          </a:prstGeom>
          <a:noFill/>
          <a:ln w="9525">
            <a:noFill/>
            <a:miter lim="800000"/>
            <a:headEnd/>
            <a:tailEnd/>
          </a:ln>
          <a:effectLst/>
        </p:spPr>
        <p:txBody>
          <a:bodyPr>
            <a:spAutoFit/>
          </a:bodyPr>
          <a:lstStyle/>
          <a:p>
            <a:pPr algn="just" rtl="1">
              <a:spcBef>
                <a:spcPct val="50000"/>
              </a:spcBef>
              <a:buFont typeface="Wingdings" pitchFamily="2" charset="2"/>
              <a:buChar char="q"/>
            </a:pPr>
            <a:r>
              <a:rPr lang="fa-IR" sz="2400" b="1" dirty="0">
                <a:solidFill>
                  <a:srgbClr val="66FF66"/>
                </a:solidFill>
                <a:cs typeface="B Nazanin" pitchFamily="2" charset="-78"/>
              </a:rPr>
              <a:t> </a:t>
            </a:r>
            <a:r>
              <a:rPr lang="fa-IR" sz="2400" b="1" dirty="0">
                <a:cs typeface="B Nazanin" pitchFamily="2" charset="-78"/>
              </a:rPr>
              <a:t>روش تبديل </a:t>
            </a:r>
            <a:r>
              <a:rPr lang="en-US" sz="2400" b="1" dirty="0">
                <a:cs typeface="B Nazanin" pitchFamily="2" charset="-78"/>
              </a:rPr>
              <a:t>Z</a:t>
            </a:r>
            <a:r>
              <a:rPr lang="fa-IR" sz="2400" b="1" dirty="0">
                <a:cs typeface="B Nazanin" pitchFamily="2" charset="-78"/>
              </a:rPr>
              <a:t> که توابع تبديل پالسی را بکار می برد، اساساٌ برای تحليل و ترکيب </a:t>
            </a:r>
            <a:r>
              <a:rPr lang="fa-IR" sz="2400" b="1" dirty="0">
                <a:solidFill>
                  <a:srgbClr val="FFFF00"/>
                </a:solidFill>
                <a:cs typeface="B Nazanin" pitchFamily="2" charset="-78"/>
              </a:rPr>
              <a:t>سيستم های کنترل زمان </a:t>
            </a:r>
            <a:r>
              <a:rPr lang="ar-SA" sz="2400" b="1" dirty="0">
                <a:solidFill>
                  <a:srgbClr val="FFFF00"/>
                </a:solidFill>
                <a:cs typeface="B Nazanin" pitchFamily="2" charset="-78"/>
              </a:rPr>
              <a:t>–</a:t>
            </a:r>
            <a:r>
              <a:rPr lang="fa-IR" sz="2400" b="1" dirty="0">
                <a:solidFill>
                  <a:srgbClr val="FFFF00"/>
                </a:solidFill>
                <a:cs typeface="B Nazanin" pitchFamily="2" charset="-78"/>
              </a:rPr>
              <a:t> گسسته خطی تغيير ناپذير با زمان تک ورودی </a:t>
            </a:r>
            <a:r>
              <a:rPr lang="ar-SA" sz="2400" b="1" dirty="0">
                <a:solidFill>
                  <a:srgbClr val="FFFF00"/>
                </a:solidFill>
                <a:cs typeface="B Nazanin" pitchFamily="2" charset="-78"/>
              </a:rPr>
              <a:t>–</a:t>
            </a:r>
            <a:r>
              <a:rPr lang="fa-IR" sz="2400" b="1" dirty="0">
                <a:solidFill>
                  <a:srgbClr val="FFFF00"/>
                </a:solidFill>
                <a:cs typeface="B Nazanin" pitchFamily="2" charset="-78"/>
              </a:rPr>
              <a:t> تک خروجی </a:t>
            </a:r>
            <a:r>
              <a:rPr lang="fa-IR" sz="2400" b="1" dirty="0">
                <a:cs typeface="B Nazanin" pitchFamily="2" charset="-78"/>
              </a:rPr>
              <a:t>سودمند است. برای سيستم های کنترل زمان </a:t>
            </a:r>
            <a:r>
              <a:rPr lang="ar-SA" sz="2400" b="1" dirty="0">
                <a:cs typeface="B Nazanin" pitchFamily="2" charset="-78"/>
              </a:rPr>
              <a:t>–</a:t>
            </a:r>
            <a:r>
              <a:rPr lang="fa-IR" sz="2400" b="1" dirty="0">
                <a:cs typeface="B Nazanin" pitchFamily="2" charset="-78"/>
              </a:rPr>
              <a:t> گسسته خطی يا غير خطی تغيير ناپذير با زمان چند ورودی </a:t>
            </a:r>
            <a:r>
              <a:rPr lang="ar-SA" sz="2400" b="1" dirty="0">
                <a:cs typeface="B Nazanin" pitchFamily="2" charset="-78"/>
              </a:rPr>
              <a:t>–</a:t>
            </a:r>
            <a:r>
              <a:rPr lang="fa-IR" sz="2400" b="1" dirty="0">
                <a:cs typeface="B Nazanin" pitchFamily="2" charset="-78"/>
              </a:rPr>
              <a:t> چند خروجی </a:t>
            </a:r>
            <a:r>
              <a:rPr lang="fa-IR" sz="2400" b="1" dirty="0">
                <a:solidFill>
                  <a:srgbClr val="FF33CC"/>
                </a:solidFill>
                <a:cs typeface="B Nazanin" pitchFamily="2" charset="-78"/>
              </a:rPr>
              <a:t>روش فضای حالت</a:t>
            </a:r>
            <a:r>
              <a:rPr lang="fa-IR" sz="2400" b="1" dirty="0">
                <a:cs typeface="B Nazanin" pitchFamily="2" charset="-78"/>
              </a:rPr>
              <a:t> مناسب تر است. </a:t>
            </a:r>
            <a:endParaRPr lang="en-US" sz="2400" b="1" dirty="0">
              <a:cs typeface="B Nazanin" pitchFamily="2" charset="-78"/>
            </a:endParaRPr>
          </a:p>
        </p:txBody>
      </p:sp>
      <p:sp>
        <p:nvSpPr>
          <p:cNvPr id="4" name="Slide Number Placeholder 3"/>
          <p:cNvSpPr>
            <a:spLocks noGrp="1"/>
          </p:cNvSpPr>
          <p:nvPr>
            <p:ph type="sldNum" sz="quarter" idx="12"/>
          </p:nvPr>
        </p:nvSpPr>
        <p:spPr/>
        <p:txBody>
          <a:bodyPr/>
          <a:lstStyle/>
          <a:p>
            <a:pPr>
              <a:defRPr/>
            </a:pPr>
            <a:fld id="{8A9AC87B-5095-4349-B0F4-EFE98D23BCD1}" type="slidenum">
              <a:rPr lang="en-US" smtClean="0"/>
              <a:pPr>
                <a:defRPr/>
              </a:pPr>
              <a:t>7</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36227">
                                            <p:txEl>
                                              <p:pRg st="0" end="0"/>
                                            </p:txEl>
                                          </p:spTgt>
                                        </p:tgtEl>
                                        <p:attrNameLst>
                                          <p:attrName>style.visibility</p:attrName>
                                        </p:attrNameLst>
                                      </p:cBhvr>
                                      <p:to>
                                        <p:strVal val="visible"/>
                                      </p:to>
                                    </p:set>
                                    <p:anim calcmode="lin" valueType="num">
                                      <p:cBhvr>
                                        <p:cTn id="7" dur="500" fill="hold"/>
                                        <p:tgtEl>
                                          <p:spTgt spid="4362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622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3622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622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6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9298" name="Text Box 2"/>
          <p:cNvSpPr txBox="1">
            <a:spLocks noChangeArrowheads="1"/>
          </p:cNvSpPr>
          <p:nvPr/>
        </p:nvSpPr>
        <p:spPr bwMode="auto">
          <a:xfrm>
            <a:off x="755650" y="260350"/>
            <a:ext cx="7632700" cy="523220"/>
          </a:xfrm>
          <a:prstGeom prst="rect">
            <a:avLst/>
          </a:prstGeom>
          <a:noFill/>
          <a:ln w="9525">
            <a:noFill/>
            <a:miter lim="800000"/>
            <a:headEnd/>
            <a:tailEnd/>
          </a:ln>
          <a:effectLst/>
        </p:spPr>
        <p:txBody>
          <a:bodyPr>
            <a:spAutoFit/>
          </a:bodyPr>
          <a:lstStyle/>
          <a:p>
            <a:pPr algn="ctr" rtl="1">
              <a:spcBef>
                <a:spcPct val="50000"/>
              </a:spcBef>
            </a:pPr>
            <a:r>
              <a:rPr lang="fa-IR" sz="2800" b="1" u="sng" dirty="0">
                <a:solidFill>
                  <a:srgbClr val="FF0000"/>
                </a:solidFill>
                <a:effectLst>
                  <a:outerShdw blurRad="38100" dist="38100" dir="2700000" algn="tl">
                    <a:srgbClr val="000000"/>
                  </a:outerShdw>
                </a:effectLst>
                <a:cs typeface="B Nazanin" pitchFamily="2" charset="-78"/>
              </a:rPr>
              <a:t>سيستم های کنترل زمان </a:t>
            </a:r>
            <a:r>
              <a:rPr lang="ar-SA" sz="2800" b="1" u="sng" dirty="0">
                <a:solidFill>
                  <a:srgbClr val="FF0000"/>
                </a:solidFill>
                <a:effectLst>
                  <a:outerShdw blurRad="38100" dist="38100" dir="2700000" algn="tl">
                    <a:srgbClr val="000000"/>
                  </a:outerShdw>
                </a:effectLst>
                <a:cs typeface="B Nazanin" pitchFamily="2" charset="-78"/>
              </a:rPr>
              <a:t>–</a:t>
            </a:r>
            <a:r>
              <a:rPr lang="fa-IR" sz="2800" b="1" u="sng" dirty="0">
                <a:solidFill>
                  <a:srgbClr val="FF0000"/>
                </a:solidFill>
                <a:effectLst>
                  <a:outerShdw blurRad="38100" dist="38100" dir="2700000" algn="tl">
                    <a:srgbClr val="000000"/>
                  </a:outerShdw>
                </a:effectLst>
                <a:cs typeface="B Nazanin" pitchFamily="2" charset="-78"/>
              </a:rPr>
              <a:t> گسسته و نمونه برداری ضربه ای</a:t>
            </a:r>
            <a:endParaRPr lang="en-US" sz="2800" b="1" u="sng" dirty="0">
              <a:solidFill>
                <a:srgbClr val="FF0000"/>
              </a:solidFill>
              <a:effectLst>
                <a:outerShdw blurRad="38100" dist="38100" dir="2700000" algn="tl">
                  <a:srgbClr val="000000"/>
                </a:outerShdw>
              </a:effectLst>
              <a:cs typeface="B Nazanin" pitchFamily="2" charset="-78"/>
            </a:endParaRPr>
          </a:p>
        </p:txBody>
      </p:sp>
      <p:sp>
        <p:nvSpPr>
          <p:cNvPr id="439299" name="Text Box 3"/>
          <p:cNvSpPr txBox="1">
            <a:spLocks noChangeArrowheads="1"/>
          </p:cNvSpPr>
          <p:nvPr/>
        </p:nvSpPr>
        <p:spPr bwMode="auto">
          <a:xfrm>
            <a:off x="611188" y="4365625"/>
            <a:ext cx="8353425" cy="923330"/>
          </a:xfrm>
          <a:prstGeom prst="rect">
            <a:avLst/>
          </a:prstGeom>
          <a:noFill/>
          <a:ln w="9525">
            <a:noFill/>
            <a:miter lim="800000"/>
            <a:headEnd/>
            <a:tailEnd/>
          </a:ln>
          <a:effectLst/>
        </p:spPr>
        <p:txBody>
          <a:bodyPr>
            <a:spAutoFit/>
          </a:bodyPr>
          <a:lstStyle/>
          <a:p>
            <a:pPr algn="just" rtl="1">
              <a:spcBef>
                <a:spcPct val="50000"/>
              </a:spcBef>
              <a:buFont typeface="Wingdings" pitchFamily="2" charset="2"/>
              <a:buChar char="q"/>
            </a:pPr>
            <a:r>
              <a:rPr lang="fa-IR" sz="2400" b="1">
                <a:solidFill>
                  <a:srgbClr val="00FFFF"/>
                </a:solidFill>
                <a:cs typeface="B Nazanin" pitchFamily="2" charset="-78"/>
              </a:rPr>
              <a:t> </a:t>
            </a:r>
            <a:r>
              <a:rPr lang="fa-IR" sz="2400" b="1" u="sng">
                <a:solidFill>
                  <a:srgbClr val="FF00FF"/>
                </a:solidFill>
                <a:cs typeface="B Nazanin" pitchFamily="2" charset="-78"/>
              </a:rPr>
              <a:t>نگهدار داده ها</a:t>
            </a:r>
          </a:p>
          <a:p>
            <a:pPr algn="just" rtl="1">
              <a:spcBef>
                <a:spcPct val="50000"/>
              </a:spcBef>
              <a:buFont typeface="Wingdings" pitchFamily="2" charset="2"/>
              <a:buNone/>
            </a:pPr>
            <a:r>
              <a:rPr lang="fa-IR" sz="2000" b="1">
                <a:cs typeface="B Nazanin" pitchFamily="2" charset="-78"/>
              </a:rPr>
              <a:t>مداری است که داده های نمونه برداری شده را به يک سيگنال زمان </a:t>
            </a:r>
            <a:r>
              <a:rPr lang="ar-SA" sz="2000" b="1">
                <a:cs typeface="B Nazanin" pitchFamily="2" charset="-78"/>
              </a:rPr>
              <a:t>–</a:t>
            </a:r>
            <a:r>
              <a:rPr lang="fa-IR" sz="2000" b="1">
                <a:cs typeface="B Nazanin" pitchFamily="2" charset="-78"/>
              </a:rPr>
              <a:t> پيوسته تبديل می کند.</a:t>
            </a:r>
          </a:p>
        </p:txBody>
      </p:sp>
      <p:sp>
        <p:nvSpPr>
          <p:cNvPr id="439300" name="Text Box 4"/>
          <p:cNvSpPr txBox="1">
            <a:spLocks noChangeArrowheads="1"/>
          </p:cNvSpPr>
          <p:nvPr/>
        </p:nvSpPr>
        <p:spPr bwMode="auto">
          <a:xfrm>
            <a:off x="539750" y="1341438"/>
            <a:ext cx="8353425" cy="2154436"/>
          </a:xfrm>
          <a:prstGeom prst="rect">
            <a:avLst/>
          </a:prstGeom>
          <a:noFill/>
          <a:ln w="9525">
            <a:noFill/>
            <a:miter lim="800000"/>
            <a:headEnd/>
            <a:tailEnd/>
          </a:ln>
          <a:effectLst/>
        </p:spPr>
        <p:txBody>
          <a:bodyPr>
            <a:spAutoFit/>
          </a:bodyPr>
          <a:lstStyle/>
          <a:p>
            <a:pPr algn="just" rtl="1">
              <a:spcBef>
                <a:spcPct val="50000"/>
              </a:spcBef>
              <a:buFont typeface="Wingdings" pitchFamily="2" charset="2"/>
              <a:buChar char="q"/>
            </a:pPr>
            <a:r>
              <a:rPr lang="fa-IR" sz="2000" b="1" u="sng" dirty="0">
                <a:solidFill>
                  <a:srgbClr val="00FFFF"/>
                </a:solidFill>
                <a:cs typeface="B Nazanin" pitchFamily="2" charset="-78"/>
              </a:rPr>
              <a:t> </a:t>
            </a:r>
            <a:r>
              <a:rPr lang="fa-IR" sz="2400" b="1" u="sng" dirty="0">
                <a:solidFill>
                  <a:srgbClr val="FF00FF"/>
                </a:solidFill>
                <a:cs typeface="B Nazanin" pitchFamily="2" charset="-78"/>
              </a:rPr>
              <a:t>نمونه برداری ضربه ای</a:t>
            </a:r>
          </a:p>
          <a:p>
            <a:pPr algn="just" rtl="1">
              <a:spcBef>
                <a:spcPct val="50000"/>
              </a:spcBef>
              <a:buFont typeface="Wingdings" pitchFamily="2" charset="2"/>
              <a:buNone/>
            </a:pPr>
            <a:r>
              <a:rPr lang="fa-IR" sz="2000" b="1" dirty="0">
                <a:cs typeface="B Nazanin" pitchFamily="2" charset="-78"/>
              </a:rPr>
              <a:t>در نمونه بردار معمولی، کليدی بسته می شود تا يک سيگنال ورودی را در هر دوره تناوب نمونه برداری </a:t>
            </a:r>
            <a:r>
              <a:rPr lang="en-US" sz="2000" b="1" dirty="0">
                <a:cs typeface="B Nazanin" pitchFamily="2" charset="-78"/>
              </a:rPr>
              <a:t>T</a:t>
            </a:r>
            <a:r>
              <a:rPr lang="fa-IR" sz="2000" b="1" dirty="0">
                <a:cs typeface="B Nazanin" pitchFamily="2" charset="-78"/>
              </a:rPr>
              <a:t> بپذيرد. در عمل، </a:t>
            </a:r>
            <a:r>
              <a:rPr lang="fa-IR" sz="2000" b="1" dirty="0">
                <a:solidFill>
                  <a:srgbClr val="66FF33"/>
                </a:solidFill>
                <a:cs typeface="B Nazanin" pitchFamily="2" charset="-78"/>
              </a:rPr>
              <a:t>مدت نمونه برداری در مقايسه با پر اهميت ترين ثابت زمانی دستگاه بسيار کوتاه است. </a:t>
            </a:r>
            <a:r>
              <a:rPr lang="fa-IR" sz="2000" b="1" dirty="0">
                <a:cs typeface="B Nazanin" pitchFamily="2" charset="-78"/>
              </a:rPr>
              <a:t>يک نمونه بردار، سيگنال زمان </a:t>
            </a:r>
            <a:r>
              <a:rPr lang="ar-SA" sz="2000" b="1" dirty="0">
                <a:cs typeface="B Nazanin" pitchFamily="2" charset="-78"/>
              </a:rPr>
              <a:t>–</a:t>
            </a:r>
            <a:r>
              <a:rPr lang="fa-IR" sz="2000" b="1" dirty="0">
                <a:cs typeface="B Nazanin" pitchFamily="2" charset="-78"/>
              </a:rPr>
              <a:t> پيوسته  را به قطاری از پالسها که در لحظه های نمونه برداری  </a:t>
            </a:r>
            <a:r>
              <a:rPr lang="en-US" sz="2000" b="1" i="1" dirty="0">
                <a:latin typeface="Times New Roman" pitchFamily="18" charset="0"/>
                <a:cs typeface="B Nazanin" pitchFamily="2" charset="-78"/>
              </a:rPr>
              <a:t>t=0,T,2T,…</a:t>
            </a:r>
            <a:r>
              <a:rPr lang="fa-IR" sz="2000" b="1" dirty="0">
                <a:cs typeface="B Nazanin" pitchFamily="2" charset="-78"/>
              </a:rPr>
              <a:t>   ظاهر می شوند تبديل می کند، که در آن </a:t>
            </a:r>
            <a:r>
              <a:rPr lang="en-US" sz="2000" b="1" dirty="0">
                <a:cs typeface="B Nazanin" pitchFamily="2" charset="-78"/>
              </a:rPr>
              <a:t>T</a:t>
            </a:r>
            <a:r>
              <a:rPr lang="fa-IR" sz="2000" b="1" dirty="0">
                <a:cs typeface="B Nazanin" pitchFamily="2" charset="-78"/>
              </a:rPr>
              <a:t> دوره تناوب نمونه برداری است.</a:t>
            </a:r>
            <a:endParaRPr lang="en-US" sz="2000" b="1" dirty="0">
              <a:solidFill>
                <a:srgbClr val="66FF33"/>
              </a:solidFill>
              <a:cs typeface="B Nazanin" pitchFamily="2" charset="-78"/>
            </a:endParaRPr>
          </a:p>
        </p:txBody>
      </p:sp>
      <p:sp>
        <p:nvSpPr>
          <p:cNvPr id="5" name="Slide Number Placeholder 4"/>
          <p:cNvSpPr>
            <a:spLocks noGrp="1"/>
          </p:cNvSpPr>
          <p:nvPr>
            <p:ph type="sldNum" sz="quarter" idx="12"/>
          </p:nvPr>
        </p:nvSpPr>
        <p:spPr/>
        <p:txBody>
          <a:bodyPr/>
          <a:lstStyle/>
          <a:p>
            <a:pPr>
              <a:defRPr/>
            </a:pPr>
            <a:fld id="{8A9AC87B-5095-4349-B0F4-EFE98D23BCD1}" type="slidenum">
              <a:rPr lang="en-US" smtClean="0"/>
              <a:pPr>
                <a:defRPr/>
              </a:pPr>
              <a:t>8</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39299"/>
                                        </p:tgtEl>
                                        <p:attrNameLst>
                                          <p:attrName>style.visibility</p:attrName>
                                        </p:attrNameLst>
                                      </p:cBhvr>
                                      <p:to>
                                        <p:strVal val="visible"/>
                                      </p:to>
                                    </p:set>
                                    <p:anim calcmode="lin" valueType="num">
                                      <p:cBhvr>
                                        <p:cTn id="7" dur="500" fill="hold"/>
                                        <p:tgtEl>
                                          <p:spTgt spid="43929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9299"/>
                                        </p:tgtEl>
                                        <p:attrNameLst>
                                          <p:attrName>ppt_y</p:attrName>
                                        </p:attrNameLst>
                                      </p:cBhvr>
                                      <p:tavLst>
                                        <p:tav tm="0">
                                          <p:val>
                                            <p:strVal val="#ppt_y"/>
                                          </p:val>
                                        </p:tav>
                                        <p:tav tm="100000">
                                          <p:val>
                                            <p:strVal val="#ppt_y"/>
                                          </p:val>
                                        </p:tav>
                                      </p:tavLst>
                                    </p:anim>
                                    <p:anim calcmode="lin" valueType="num">
                                      <p:cBhvr>
                                        <p:cTn id="9" dur="500" fill="hold"/>
                                        <p:tgtEl>
                                          <p:spTgt spid="43929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92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9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endParaRPr lang="en-US"/>
          </a:p>
        </p:txBody>
      </p:sp>
      <p:pic>
        <p:nvPicPr>
          <p:cNvPr id="391171" name="Picture 3"/>
          <p:cNvPicPr>
            <a:picLocks noGrp="1" noChangeAspect="1" noChangeArrowheads="1"/>
          </p:cNvPicPr>
          <p:nvPr>
            <p:ph idx="1"/>
          </p:nvPr>
        </p:nvPicPr>
        <p:blipFill>
          <a:blip r:embed="rId2" cstate="print"/>
          <a:srcRect/>
          <a:stretch>
            <a:fillRect/>
          </a:stretch>
        </p:blipFill>
        <p:spPr>
          <a:xfrm>
            <a:off x="500034" y="571480"/>
            <a:ext cx="8229600" cy="5865813"/>
          </a:xfrm>
        </p:spPr>
      </p:pic>
      <p:sp>
        <p:nvSpPr>
          <p:cNvPr id="4" name="Slide Number Placeholder 3"/>
          <p:cNvSpPr>
            <a:spLocks noGrp="1"/>
          </p:cNvSpPr>
          <p:nvPr>
            <p:ph type="sldNum" sz="quarter" idx="12"/>
          </p:nvPr>
        </p:nvSpPr>
        <p:spPr/>
        <p:txBody>
          <a:bodyPr/>
          <a:lstStyle/>
          <a:p>
            <a:pPr>
              <a:defRPr/>
            </a:pPr>
            <a:fld id="{622DDDB3-551A-4D55-9B87-F0264D4FEF9C}"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50&quot;/&gt;&lt;/object&gt;&lt;object type=&quot;3&quot; unique_id=&quot;11114&quot;&gt;&lt;property id=&quot;20148&quot; value=&quot;5&quot;/&gt;&lt;property id=&quot;20300&quot; value=&quot;Slide 2&quot;/&gt;&lt;property id=&quot;20307&quot; value=&quot;550&quot;/&gt;&lt;/object&gt;&lt;object type=&quot;3&quot; unique_id=&quot;11115&quot;&gt;&lt;property id=&quot;20148&quot; value=&quot;5&quot;/&gt;&lt;property id=&quot;20300&quot; value=&quot;Slide 3&quot;/&gt;&lt;property id=&quot;20307&quot; value=&quot;551&quot;/&gt;&lt;/object&gt;&lt;object type=&quot;3&quot; unique_id=&quot;11116&quot;&gt;&lt;property id=&quot;20148&quot; value=&quot;5&quot;/&gt;&lt;property id=&quot;20300&quot; value=&quot;Slide 4&quot;/&gt;&lt;property id=&quot;20307&quot; value=&quot;552&quot;/&gt;&lt;/object&gt;&lt;object type=&quot;3&quot; unique_id=&quot;11117&quot;&gt;&lt;property id=&quot;20148&quot; value=&quot;5&quot;/&gt;&lt;property id=&quot;20300&quot; value=&quot;Slide 5&quot;/&gt;&lt;property id=&quot;20307&quot; value=&quot;553&quot;/&gt;&lt;/object&gt;&lt;object type=&quot;3&quot; unique_id=&quot;11118&quot;&gt;&lt;property id=&quot;20148&quot; value=&quot;5&quot;/&gt;&lt;property id=&quot;20300&quot; value=&quot;Slide 6&quot;/&gt;&lt;property id=&quot;20307&quot; value=&quot;554&quot;/&gt;&lt;/object&gt;&lt;object type=&quot;3&quot; unique_id=&quot;11120&quot;&gt;&lt;property id=&quot;20148&quot; value=&quot;5&quot;/&gt;&lt;property id=&quot;20300&quot; value=&quot;Slide 7&quot;/&gt;&lt;property id=&quot;20307&quot; value=&quot;556&quot;/&gt;&lt;/object&gt;&lt;object type=&quot;3&quot; unique_id=&quot;11121&quot;&gt;&lt;property id=&quot;20148&quot; value=&quot;5&quot;/&gt;&lt;property id=&quot;20300&quot; value=&quot;Slide 8&quot;/&gt;&lt;property id=&quot;20307&quot; value=&quot;557&quot;/&gt;&lt;/object&gt;&lt;object type=&quot;3&quot; unique_id=&quot;11122&quot;&gt;&lt;property id=&quot;20148&quot; value=&quot;5&quot;/&gt;&lt;property id=&quot;20300&quot; value=&quot;Slide 9&quot;/&gt;&lt;property id=&quot;20307&quot; value=&quot;558&quot;/&gt;&lt;/object&gt;&lt;object type=&quot;3&quot; unique_id=&quot;11123&quot;&gt;&lt;property id=&quot;20148&quot; value=&quot;5&quot;/&gt;&lt;property id=&quot;20300&quot; value=&quot;Slide 10&quot;/&gt;&lt;property id=&quot;20307&quot; value=&quot;559&quot;/&gt;&lt;/object&gt;&lt;object type=&quot;3&quot; unique_id=&quot;11124&quot;&gt;&lt;property id=&quot;20148&quot; value=&quot;5&quot;/&gt;&lt;property id=&quot;20300&quot; value=&quot;Slide 11&quot;/&gt;&lt;property id=&quot;20307&quot; value=&quot;560&quot;/&gt;&lt;/object&gt;&lt;object type=&quot;3&quot; unique_id=&quot;11125&quot;&gt;&lt;property id=&quot;20148&quot; value=&quot;5&quot;/&gt;&lt;property id=&quot;20300&quot; value=&quot;Slide 12&quot;/&gt;&lt;property id=&quot;20307&quot; value=&quot;561&quot;/&gt;&lt;/object&gt;&lt;object type=&quot;3&quot; unique_id=&quot;11126&quot;&gt;&lt;property id=&quot;20148&quot; value=&quot;5&quot;/&gt;&lt;property id=&quot;20300&quot; value=&quot;Slide 13&quot;/&gt;&lt;property id=&quot;20307&quot; value=&quot;562&quot;/&gt;&lt;/object&gt;&lt;object type=&quot;3&quot; unique_id=&quot;11127&quot;&gt;&lt;property id=&quot;20148&quot; value=&quot;5&quot;/&gt;&lt;property id=&quot;20300&quot; value=&quot;Slide 14&quot;/&gt;&lt;property id=&quot;20307&quot; value=&quot;563&quot;/&gt;&lt;/object&gt;&lt;object type=&quot;3&quot; unique_id=&quot;11128&quot;&gt;&lt;property id=&quot;20148&quot; value=&quot;5&quot;/&gt;&lt;property id=&quot;20300&quot; value=&quot;Slide 15&quot;/&gt;&lt;property id=&quot;20307&quot; value=&quot;564&quot;/&gt;&lt;/object&gt;&lt;object type=&quot;3&quot; unique_id=&quot;11129&quot;&gt;&lt;property id=&quot;20148&quot; value=&quot;5&quot;/&gt;&lt;property id=&quot;20300&quot; value=&quot;Slide 16&quot;/&gt;&lt;property id=&quot;20307&quot; value=&quot;565&quot;/&gt;&lt;/object&gt;&lt;object type=&quot;3&quot; unique_id=&quot;11130&quot;&gt;&lt;property id=&quot;20148&quot; value=&quot;5&quot;/&gt;&lt;property id=&quot;20300&quot; value=&quot;Slide 17&quot;/&gt;&lt;property id=&quot;20307&quot; value=&quot;566&quot;/&gt;&lt;/object&gt;&lt;object type=&quot;3&quot; unique_id=&quot;11131&quot;&gt;&lt;property id=&quot;20148&quot; value=&quot;5&quot;/&gt;&lt;property id=&quot;20300&quot; value=&quot;Slide 18&quot;/&gt;&lt;property id=&quot;20307&quot; value=&quot;567&quot;/&gt;&lt;/object&gt;&lt;object type=&quot;3&quot; unique_id=&quot;11132&quot;&gt;&lt;property id=&quot;20148&quot; value=&quot;5&quot;/&gt;&lt;property id=&quot;20300&quot; value=&quot;Slide 19&quot;/&gt;&lt;property id=&quot;20307&quot; value=&quot;568&quot;/&gt;&lt;/object&gt;&lt;object type=&quot;3&quot; unique_id=&quot;11133&quot;&gt;&lt;property id=&quot;20148&quot; value=&quot;5&quot;/&gt;&lt;property id=&quot;20300&quot; value=&quot;Slide 20&quot;/&gt;&lt;property id=&quot;20307&quot; value=&quot;569&quot;/&gt;&lt;/object&gt;&lt;object type=&quot;3&quot; unique_id=&quot;11134&quot;&gt;&lt;property id=&quot;20148&quot; value=&quot;5&quot;/&gt;&lt;property id=&quot;20300&quot; value=&quot;Slide 21&quot;/&gt;&lt;property id=&quot;20307&quot; value=&quot;570&quot;/&gt;&lt;/object&gt;&lt;object type=&quot;3&quot; unique_id=&quot;11135&quot;&gt;&lt;property id=&quot;20148&quot; value=&quot;5&quot;/&gt;&lt;property id=&quot;20300&quot; value=&quot;Slide 22&quot;/&gt;&lt;property id=&quot;20307&quot; value=&quot;571&quot;/&gt;&lt;/object&gt;&lt;object type=&quot;3&quot; unique_id=&quot;11136&quot;&gt;&lt;property id=&quot;20148&quot; value=&quot;5&quot;/&gt;&lt;property id=&quot;20300&quot; value=&quot;Slide 24&quot;/&gt;&lt;property id=&quot;20307&quot; value=&quot;572&quot;/&gt;&lt;/object&gt;&lt;object type=&quot;3&quot; unique_id=&quot;11137&quot;&gt;&lt;property id=&quot;20148&quot; value=&quot;5&quot;/&gt;&lt;property id=&quot;20300&quot; value=&quot;Slide 23&quot;/&gt;&lt;property id=&quot;20307&quot; value=&quot;573&quot;/&gt;&lt;/object&gt;&lt;object type=&quot;3&quot; unique_id=&quot;11138&quot;&gt;&lt;property id=&quot;20148&quot; value=&quot;5&quot;/&gt;&lt;property id=&quot;20300&quot; value=&quot;Slide 25&quot;/&gt;&lt;property id=&quot;20307&quot; value=&quot;574&quot;/&gt;&lt;/object&gt;&lt;object type=&quot;3&quot; unique_id=&quot;11139&quot;&gt;&lt;property id=&quot;20148&quot; value=&quot;5&quot;/&gt;&lt;property id=&quot;20300&quot; value=&quot;Slide 26&quot;/&gt;&lt;property id=&quot;20307&quot; value=&quot;575&quot;/&gt;&lt;/object&gt;&lt;object type=&quot;3&quot; unique_id=&quot;11140&quot;&gt;&lt;property id=&quot;20148&quot; value=&quot;5&quot;/&gt;&lt;property id=&quot;20300&quot; value=&quot;Slide 27&quot;/&gt;&lt;property id=&quot;20307&quot; value=&quot;576&quot;/&gt;&lt;/object&gt;&lt;object type=&quot;3&quot; unique_id=&quot;11141&quot;&gt;&lt;property id=&quot;20148&quot; value=&quot;5&quot;/&gt;&lt;property id=&quot;20300&quot; value=&quot;Slide 28&quot;/&gt;&lt;property id=&quot;20307&quot; value=&quot;577&quot;/&gt;&lt;/object&gt;&lt;object type=&quot;3&quot; unique_id=&quot;11142&quot;&gt;&lt;property id=&quot;20148&quot; value=&quot;5&quot;/&gt;&lt;property id=&quot;20300&quot; value=&quot;Slide 29&quot;/&gt;&lt;property id=&quot;20307&quot; value=&quot;578&quot;/&gt;&lt;/object&gt;&lt;object type=&quot;3&quot; unique_id=&quot;11143&quot;&gt;&lt;property id=&quot;20148&quot; value=&quot;5&quot;/&gt;&lt;property id=&quot;20300&quot; value=&quot;Slide 30&quot;/&gt;&lt;property id=&quot;20307&quot; value=&quot;579&quot;/&gt;&lt;/object&gt;&lt;object type=&quot;3&quot; unique_id=&quot;11144&quot;&gt;&lt;property id=&quot;20148&quot; value=&quot;5&quot;/&gt;&lt;property id=&quot;20300&quot; value=&quot;Slide 31&quot;/&gt;&lt;property id=&quot;20307&quot; value=&quot;580&quot;/&gt;&lt;/object&gt;&lt;object type=&quot;3&quot; unique_id=&quot;11145&quot;&gt;&lt;property id=&quot;20148&quot; value=&quot;5&quot;/&gt;&lt;property id=&quot;20300&quot; value=&quot;Slide 32&quot;/&gt;&lt;property id=&quot;20307&quot; value=&quot;581&quot;/&gt;&lt;/object&gt;&lt;object type=&quot;3&quot; unique_id=&quot;11146&quot;&gt;&lt;property id=&quot;20148&quot; value=&quot;5&quot;/&gt;&lt;property id=&quot;20300&quot; value=&quot;Slide 33&quot;/&gt;&lt;property id=&quot;20307&quot; value=&quot;582&quot;/&gt;&lt;/object&gt;&lt;object type=&quot;3&quot; unique_id=&quot;11147&quot;&gt;&lt;property id=&quot;20148&quot; value=&quot;5&quot;/&gt;&lt;property id=&quot;20300&quot; value=&quot;Slide 34&quot;/&gt;&lt;property id=&quot;20307&quot; value=&quot;583&quot;/&gt;&lt;/object&gt;&lt;object type=&quot;3&quot; unique_id=&quot;11148&quot;&gt;&lt;property id=&quot;20148&quot; value=&quot;5&quot;/&gt;&lt;property id=&quot;20300&quot; value=&quot;Slide 35&quot;/&gt;&lt;property id=&quot;20307&quot; value=&quot;584&quot;/&gt;&lt;/object&gt;&lt;object type=&quot;3&quot; unique_id=&quot;11149&quot;&gt;&lt;property id=&quot;20148&quot; value=&quot;5&quot;/&gt;&lt;property id=&quot;20300&quot; value=&quot;Slide 36&quot;/&gt;&lt;property id=&quot;20307&quot; value=&quot;585&quot;/&gt;&lt;/object&gt;&lt;object type=&quot;3&quot; unique_id=&quot;11150&quot;&gt;&lt;property id=&quot;20148&quot; value=&quot;5&quot;/&gt;&lt;property id=&quot;20300&quot; value=&quot;Slide 37&quot;/&gt;&lt;property id=&quot;20307&quot; value=&quot;586&quot;/&gt;&lt;/object&gt;&lt;object type=&quot;3&quot; unique_id=&quot;11151&quot;&gt;&lt;property id=&quot;20148&quot; value=&quot;5&quot;/&gt;&lt;property id=&quot;20300&quot; value=&quot;Slide 38&quot;/&gt;&lt;property id=&quot;20307&quot; value=&quot;587&quot;/&gt;&lt;/object&gt;&lt;object type=&quot;3&quot; unique_id=&quot;11152&quot;&gt;&lt;property id=&quot;20148&quot; value=&quot;5&quot;/&gt;&lt;property id=&quot;20300&quot; value=&quot;Slide 39&quot;/&gt;&lt;property id=&quot;20307&quot; value=&quot;588&quot;/&gt;&lt;/object&gt;&lt;object type=&quot;3&quot; unique_id=&quot;11153&quot;&gt;&lt;property id=&quot;20148&quot; value=&quot;5&quot;/&gt;&lt;property id=&quot;20300&quot; value=&quot;Slide 40&quot;/&gt;&lt;property id=&quot;20307&quot; value=&quot;589&quot;/&gt;&lt;/object&gt;&lt;object type=&quot;3&quot; unique_id=&quot;11154&quot;&gt;&lt;property id=&quot;20148&quot; value=&quot;5&quot;/&gt;&lt;property id=&quot;20300&quot; value=&quot;Slide 41&quot;/&gt;&lt;property id=&quot;20307&quot; value=&quot;590&quot;/&gt;&lt;/object&gt;&lt;object type=&quot;3&quot; unique_id=&quot;11155&quot;&gt;&lt;property id=&quot;20148&quot; value=&quot;5&quot;/&gt;&lt;property id=&quot;20300&quot; value=&quot;Slide 42&quot;/&gt;&lt;property id=&quot;20307&quot; value=&quot;591&quot;/&gt;&lt;/object&gt;&lt;object type=&quot;3&quot; unique_id=&quot;11156&quot;&gt;&lt;property id=&quot;20148&quot; value=&quot;5&quot;/&gt;&lt;property id=&quot;20300&quot; value=&quot;Slide 43&quot;/&gt;&lt;property id=&quot;20307&quot; value=&quot;592&quot;/&gt;&lt;/object&gt;&lt;object type=&quot;3&quot; unique_id=&quot;11157&quot;&gt;&lt;property id=&quot;20148&quot; value=&quot;5&quot;/&gt;&lt;property id=&quot;20300&quot; value=&quot;Slide 44&quot;/&gt;&lt;property id=&quot;20307&quot; value=&quot;59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2376</TotalTime>
  <Words>813</Words>
  <Application>Microsoft Office PowerPoint</Application>
  <PresentationFormat>On-screen Show (4:3)</PresentationFormat>
  <Paragraphs>92</Paragraphs>
  <Slides>46</Slides>
  <Notes>1</Notes>
  <HiddenSlides>19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FARHAD</dc:creator>
  <cp:lastModifiedBy>Ramezani</cp:lastModifiedBy>
  <cp:revision>291</cp:revision>
  <dcterms:created xsi:type="dcterms:W3CDTF">2006-11-11T19:15:35Z</dcterms:created>
  <dcterms:modified xsi:type="dcterms:W3CDTF">2014-04-07T19:06:22Z</dcterms:modified>
</cp:coreProperties>
</file>