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87" r:id="rId3"/>
    <p:sldMasterId id="2147483705" r:id="rId4"/>
    <p:sldMasterId id="2147483723" r:id="rId5"/>
    <p:sldMasterId id="2147483741" r:id="rId6"/>
    <p:sldMasterId id="2147483759" r:id="rId7"/>
  </p:sldMasterIdLst>
  <p:sldIdLst>
    <p:sldId id="256" r:id="rId8"/>
    <p:sldId id="257" r:id="rId9"/>
    <p:sldId id="258" r:id="rId10"/>
    <p:sldId id="259" r:id="rId11"/>
    <p:sldId id="260" r:id="rId12"/>
    <p:sldId id="261" r:id="rId13"/>
    <p:sldId id="262" r:id="rId14"/>
    <p:sldId id="26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1/25/2016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91216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16297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70295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1/25/2016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5930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1529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73645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65671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98958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37743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7463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1/25/2016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70128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03780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67753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06736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316157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7227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51398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43686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06597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055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1/25/2016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1/25/2016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1/25/2016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1/25/2016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5088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3523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1/25/2016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9800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615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7409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6227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8328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8071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817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2340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1/25/2016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7599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1/25/2016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95591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1/25/2016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1/25/2016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3326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7117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9484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24712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1/25/2016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1920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1/25/2016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3313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9904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1/25/2016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1691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5649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48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9899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6406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2142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76774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83814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1/25/2016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1615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1/25/2016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365828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1/25/2016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50357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1958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221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3387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1/25/2016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37530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1/25/2016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43854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8535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1/25/2016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59467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86242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29566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34645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25843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45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58167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36035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1/25/2016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45156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1/25/2016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26251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1/25/2016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47879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21028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95474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27233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1/25/2016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4446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1/25/2016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117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87271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1/25/2016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0599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83652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80146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61495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75897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82394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356109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18021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1/25/2016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304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1/25/2016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736559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1/25/2016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0619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53071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28695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70424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1/25/2016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85110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18530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1007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9120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541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61192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60725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53474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50990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40402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02286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26189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753648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88123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9598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5.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7.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1.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6.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theme" Target="../theme/theme7.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image" Target="../media/image11.png"/><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1/25/2016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1/25/2016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141220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1/25/2016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1436304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1/25/2016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1276495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1/25/2016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6135480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1/25/2016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8844803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1/25/2016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67393410"/>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4.pn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3.xml"/><Relationship Id="rId5" Type="http://schemas.openxmlformats.org/officeDocument/2006/relationships/image" Target="../media/image20.jp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335" y="257578"/>
            <a:ext cx="73914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23946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5786" y="475568"/>
            <a:ext cx="3271234" cy="1107996"/>
          </a:xfrm>
          <a:prstGeom prst="rect">
            <a:avLst/>
          </a:prstGeom>
          <a:noFill/>
        </p:spPr>
        <p:txBody>
          <a:bodyPr wrap="square" rtlCol="0">
            <a:spAutoFit/>
          </a:bodyPr>
          <a:lstStyle/>
          <a:p>
            <a:r>
              <a:rPr lang="fa-IR" sz="6600" dirty="0" smtClean="0">
                <a:latin typeface="IranNastaliq" panose="02020505000000020003" pitchFamily="18" charset="0"/>
                <a:cs typeface="IranNastaliq" panose="02020505000000020003" pitchFamily="18" charset="0"/>
              </a:rPr>
              <a:t>الفبای زیست فناوری</a:t>
            </a:r>
            <a:endParaRPr lang="en-US" sz="6600" dirty="0">
              <a:latin typeface="IranNastaliq" panose="02020505000000020003" pitchFamily="18" charset="0"/>
              <a:cs typeface="IranNastaliq" panose="02020505000000020003" pitchFamily="18" charset="0"/>
            </a:endParaRPr>
          </a:p>
        </p:txBody>
      </p:sp>
      <p:sp>
        <p:nvSpPr>
          <p:cNvPr id="5" name="TextBox 4"/>
          <p:cNvSpPr txBox="1"/>
          <p:nvPr/>
        </p:nvSpPr>
        <p:spPr>
          <a:xfrm rot="2433492">
            <a:off x="8643211" y="1163203"/>
            <a:ext cx="2768957" cy="830997"/>
          </a:xfrm>
          <a:prstGeom prst="rect">
            <a:avLst/>
          </a:prstGeom>
          <a:noFill/>
        </p:spPr>
        <p:txBody>
          <a:bodyPr wrap="square" rtlCol="0">
            <a:spAutoFit/>
          </a:bodyPr>
          <a:lstStyle/>
          <a:p>
            <a:r>
              <a:rPr lang="fa-IR" sz="4800" dirty="0" smtClean="0">
                <a:latin typeface="IranNastaliq" panose="02020505000000020003" pitchFamily="18" charset="0"/>
                <a:cs typeface="IranNastaliq" panose="02020505000000020003" pitchFamily="18" charset="0"/>
              </a:rPr>
              <a:t>گردآورنده : محمد محنتی وگروه</a:t>
            </a:r>
            <a:endParaRPr lang="en-US" sz="4800" dirty="0">
              <a:latin typeface="IranNastaliq" panose="02020505000000020003" pitchFamily="18" charset="0"/>
              <a:cs typeface="IranNastaliq" panose="02020505000000020003" pitchFamily="18" charset="0"/>
            </a:endParaRPr>
          </a:p>
        </p:txBody>
      </p:sp>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9093" y="2331076"/>
            <a:ext cx="6162650" cy="3786389"/>
          </a:xfrm>
          <a:prstGeom prst="rect">
            <a:avLst/>
          </a:prstGeom>
        </p:spPr>
      </p:pic>
      <p:sp>
        <p:nvSpPr>
          <p:cNvPr id="7" name="TextBox 6"/>
          <p:cNvSpPr txBox="1"/>
          <p:nvPr/>
        </p:nvSpPr>
        <p:spPr>
          <a:xfrm rot="19600259">
            <a:off x="93188" y="1163205"/>
            <a:ext cx="3480687" cy="830997"/>
          </a:xfrm>
          <a:prstGeom prst="rect">
            <a:avLst/>
          </a:prstGeom>
          <a:noFill/>
        </p:spPr>
        <p:txBody>
          <a:bodyPr wrap="square" rtlCol="0">
            <a:spAutoFit/>
          </a:bodyPr>
          <a:lstStyle/>
          <a:p>
            <a:r>
              <a:rPr lang="fa-IR" sz="4800" dirty="0" smtClean="0">
                <a:latin typeface="IranNastaliq" panose="02020505000000020003" pitchFamily="18" charset="0"/>
                <a:cs typeface="IranNastaliq" panose="02020505000000020003" pitchFamily="18" charset="0"/>
              </a:rPr>
              <a:t>دبیر مربوطه : جناب آقای خدایی</a:t>
            </a:r>
            <a:endParaRPr lang="en-US" sz="4800" dirty="0">
              <a:latin typeface="IranNastaliq" panose="02020505000000020003" pitchFamily="18" charset="0"/>
              <a:cs typeface="IranNastaliq" panose="02020505000000020003" pitchFamily="18" charset="0"/>
            </a:endParaRPr>
          </a:p>
        </p:txBody>
      </p:sp>
      <p:pic>
        <p:nvPicPr>
          <p:cNvPr id="8" name="Sleep Aw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8133" y="6018727"/>
            <a:ext cx="609600" cy="6096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5305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6" repeatCount="indefinite" fill="hold" display="0">
                  <p:stCondLst>
                    <p:cond delay="indefinite"/>
                  </p:stCondLst>
                  <p:endCondLst>
                    <p:cond evt="onStopAudio" delay="0">
                      <p:tgtEl>
                        <p:sldTgt/>
                      </p:tgtEl>
                    </p:cond>
                  </p:endCondLst>
                </p:cTn>
                <p:tgtEl>
                  <p:spTgt spid="8"/>
                </p:tgtEl>
              </p:cMediaNode>
            </p:audio>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6068" y="1146217"/>
            <a:ext cx="10934163" cy="1238801"/>
          </a:xfrm>
          <a:prstGeom prst="rect">
            <a:avLst/>
          </a:prstGeom>
          <a:noFill/>
        </p:spPr>
        <p:txBody>
          <a:bodyPr wrap="square" rtlCol="0">
            <a:spAutoFit/>
          </a:bodyPr>
          <a:lstStyle/>
          <a:p>
            <a:pPr algn="r" rtl="1">
              <a:lnSpc>
                <a:spcPct val="150000"/>
              </a:lnSpc>
            </a:pPr>
            <a:r>
              <a:rPr lang="fa-IR" sz="2400" b="1" dirty="0" smtClean="0">
                <a:cs typeface="B Nazanin" panose="00000400000000000000" pitchFamily="2" charset="-78"/>
              </a:rPr>
              <a:t>الف) سر انگتشان خود را به طور کامل با جوهر رنگ کنید سپس روی کاغذ طوری فشار دهید تا نقش خط های آن روی کاغذ بیفتد آیا نقش این خطوط در همه ی انگشتان شما یکسان است؟ </a:t>
            </a:r>
            <a:r>
              <a:rPr lang="fa-IR" sz="2800" b="1" dirty="0" smtClean="0">
                <a:solidFill>
                  <a:srgbClr val="00B050"/>
                </a:solidFill>
                <a:cs typeface="B Nazanin" panose="00000400000000000000" pitchFamily="2" charset="-78"/>
              </a:rPr>
              <a:t>خیر</a:t>
            </a:r>
            <a:endParaRPr lang="en-US" sz="2800" b="1" dirty="0">
              <a:solidFill>
                <a:srgbClr val="00B050"/>
              </a:solidFill>
              <a:cs typeface="B Nazanin" panose="00000400000000000000" pitchFamily="2" charset="-78"/>
            </a:endParaRPr>
          </a:p>
        </p:txBody>
      </p:sp>
      <p:sp>
        <p:nvSpPr>
          <p:cNvPr id="5" name="TextBox 4"/>
          <p:cNvSpPr txBox="1"/>
          <p:nvPr/>
        </p:nvSpPr>
        <p:spPr>
          <a:xfrm>
            <a:off x="2768958" y="2756080"/>
            <a:ext cx="9221273" cy="1384995"/>
          </a:xfrm>
          <a:prstGeom prst="rect">
            <a:avLst/>
          </a:prstGeom>
          <a:noFill/>
        </p:spPr>
        <p:txBody>
          <a:bodyPr wrap="square" rtlCol="0">
            <a:spAutoFit/>
          </a:bodyPr>
          <a:lstStyle/>
          <a:p>
            <a:pPr algn="r" rtl="1">
              <a:lnSpc>
                <a:spcPct val="150000"/>
              </a:lnSpc>
            </a:pPr>
            <a:r>
              <a:rPr lang="fa-IR" sz="2400" b="1" dirty="0" smtClean="0">
                <a:cs typeface="B Nazanin" panose="00000400000000000000" pitchFamily="2" charset="-78"/>
              </a:rPr>
              <a:t>ب)اثر انگشت اشاره دوقلوهای همسان را تهیه کنید. آیا اثر انگشت یکسانی دارند؟ </a:t>
            </a:r>
            <a:r>
              <a:rPr lang="fa-IR" sz="2800" b="1" dirty="0" smtClean="0">
                <a:solidFill>
                  <a:srgbClr val="00B050"/>
                </a:solidFill>
                <a:cs typeface="B Nazanin" panose="00000400000000000000" pitchFamily="2" charset="-78"/>
              </a:rPr>
              <a:t>خیر هیچ فردی اثر انگشت یکسان ندارد،حتی دوقلو های کاملا یک شکل اند.</a:t>
            </a:r>
            <a:endParaRPr lang="en-US" sz="2800" b="1" dirty="0">
              <a:solidFill>
                <a:srgbClr val="00B050"/>
              </a:solidFill>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2358" y="3830127"/>
            <a:ext cx="3777095" cy="28680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Content Placeholder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337682" y="2339331"/>
            <a:ext cx="2637338" cy="3603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5757" y="6457235"/>
            <a:ext cx="1957589" cy="400110"/>
          </a:xfrm>
          <a:prstGeom prst="rect">
            <a:avLst/>
          </a:prstGeom>
          <a:noFill/>
        </p:spPr>
        <p:txBody>
          <a:bodyPr wrap="square" rtlCol="0">
            <a:spAutoFit/>
          </a:bodyPr>
          <a:lstStyle/>
          <a:p>
            <a:r>
              <a:rPr lang="fa-IR" sz="2000" b="1" dirty="0" smtClean="0">
                <a:solidFill>
                  <a:schemeClr val="accent6">
                    <a:lumMod val="60000"/>
                    <a:lumOff val="40000"/>
                  </a:schemeClr>
                </a:solidFill>
                <a:cs typeface="B Nazanin" panose="00000400000000000000" pitchFamily="2" charset="-78"/>
              </a:rPr>
              <a:t>صفحه ی 56 فعالیت</a:t>
            </a:r>
            <a:endParaRPr lang="en-US" sz="2000" b="1" dirty="0">
              <a:solidFill>
                <a:schemeClr val="accent6">
                  <a:lumMod val="60000"/>
                  <a:lumOff val="40000"/>
                </a:schemeClr>
              </a:solidFill>
              <a:cs typeface="B Nazanin" panose="00000400000000000000" pitchFamily="2" charset="-78"/>
            </a:endParaRPr>
          </a:p>
        </p:txBody>
      </p:sp>
    </p:spTree>
    <p:extLst>
      <p:ext uri="{BB962C8B-B14F-4D97-AF65-F5344CB8AC3E}">
        <p14:creationId xmlns:p14="http://schemas.microsoft.com/office/powerpoint/2010/main" val="27748010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5640" y="351334"/>
            <a:ext cx="6967470" cy="3307457"/>
          </a:xfrm>
          <a:prstGeom prst="rect">
            <a:avLst/>
          </a:prstGeom>
          <a:noFill/>
        </p:spPr>
        <p:txBody>
          <a:bodyPr wrap="square" rtlCol="0">
            <a:spAutoFit/>
          </a:bodyPr>
          <a:lstStyle/>
          <a:p>
            <a:pPr algn="just" rtl="1">
              <a:lnSpc>
                <a:spcPct val="150000"/>
              </a:lnSpc>
            </a:pPr>
            <a:r>
              <a:rPr lang="fa-IR" sz="2400" b="1" dirty="0" smtClean="0">
                <a:cs typeface="B Nazanin" panose="00000400000000000000" pitchFamily="2" charset="-78"/>
              </a:rPr>
              <a:t>اثر انگشت چه کاربردی در زندگی اجتماعی دارد؟ </a:t>
            </a:r>
            <a:r>
              <a:rPr lang="fa-IR" sz="2800" b="1" dirty="0" smtClean="0">
                <a:solidFill>
                  <a:srgbClr val="00B050"/>
                </a:solidFill>
                <a:cs typeface="B Nazanin" panose="00000400000000000000" pitchFamily="2" charset="-78"/>
              </a:rPr>
              <a:t>برای شناسایی هویت افراد به کار می رود به عنوان مثال برای تشکیل پرونده های قضایی افراد یا دستگاه حضور غیاب پرسنل یا ورود به سیستم بعضی (از رایانه ها یا تلفن های همراه از اثر انگشت برای تشخیص هویت فرد استفاده می شود)</a:t>
            </a:r>
            <a:endParaRPr lang="en-US" sz="2800" b="1" dirty="0">
              <a:solidFill>
                <a:srgbClr val="00B050"/>
              </a:solidFill>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2317" y="3790575"/>
            <a:ext cx="2970793" cy="24536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6403" y="3902403"/>
            <a:ext cx="3219718" cy="22299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380" y="2005062"/>
            <a:ext cx="2301925" cy="38633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649" y="338560"/>
            <a:ext cx="2270564" cy="3789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0" y="6457890"/>
            <a:ext cx="2743200" cy="400110"/>
          </a:xfrm>
          <a:prstGeom prst="rect">
            <a:avLst/>
          </a:prstGeom>
          <a:noFill/>
        </p:spPr>
        <p:txBody>
          <a:bodyPr wrap="square" rtlCol="0">
            <a:spAutoFit/>
          </a:bodyPr>
          <a:lstStyle/>
          <a:p>
            <a:r>
              <a:rPr lang="fa-IR" sz="2000" b="1" dirty="0" smtClean="0">
                <a:solidFill>
                  <a:schemeClr val="accent6">
                    <a:lumMod val="60000"/>
                    <a:lumOff val="40000"/>
                  </a:schemeClr>
                </a:solidFill>
                <a:cs typeface="B Nazanin" panose="00000400000000000000" pitchFamily="2" charset="-78"/>
              </a:rPr>
              <a:t>ادامه ی صفحه ی 56 فعالیت</a:t>
            </a:r>
            <a:endParaRPr lang="en-US" sz="2000" b="1" dirty="0">
              <a:solidFill>
                <a:schemeClr val="accent6">
                  <a:lumMod val="60000"/>
                  <a:lumOff val="40000"/>
                </a:schemeClr>
              </a:solidFill>
              <a:cs typeface="B Nazanin" panose="00000400000000000000" pitchFamily="2" charset="-78"/>
            </a:endParaRPr>
          </a:p>
        </p:txBody>
      </p:sp>
    </p:spTree>
    <p:extLst>
      <p:ext uri="{BB962C8B-B14F-4D97-AF65-F5344CB8AC3E}">
        <p14:creationId xmlns:p14="http://schemas.microsoft.com/office/powerpoint/2010/main" val="41420359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3608" y="1154162"/>
            <a:ext cx="8834907" cy="2308324"/>
          </a:xfrm>
          <a:prstGeom prst="rect">
            <a:avLst/>
          </a:prstGeom>
          <a:noFill/>
        </p:spPr>
        <p:txBody>
          <a:bodyPr wrap="square" rtlCol="0">
            <a:spAutoFit/>
          </a:bodyPr>
          <a:lstStyle/>
          <a:p>
            <a:pPr algn="r" rtl="1">
              <a:lnSpc>
                <a:spcPct val="150000"/>
              </a:lnSpc>
            </a:pPr>
            <a:r>
              <a:rPr lang="fa-IR" sz="2400" b="1" dirty="0" smtClean="0">
                <a:cs typeface="B Nazanin" panose="00000400000000000000" pitchFamily="2" charset="-78"/>
              </a:rPr>
              <a:t>از قطعه ی موجود در لیوان شماره ی 1 گیاه سیب زمینی رشد می کند اما از بقیه قطعه های گیاه سیب زمینی رشد نمی کند،زیرا شرایط مناسب برای رشد این گیاه را ندارد.</a:t>
            </a:r>
          </a:p>
          <a:p>
            <a:pPr algn="r" rtl="1">
              <a:lnSpc>
                <a:spcPct val="150000"/>
              </a:lnSpc>
            </a:pPr>
            <a:endParaRPr lang="fa-IR" sz="2400" b="1" dirty="0" smtClean="0">
              <a:cs typeface="B Nazanin" panose="00000400000000000000" pitchFamily="2" charset="-78"/>
            </a:endParaRPr>
          </a:p>
          <a:p>
            <a:pPr algn="r" rtl="1">
              <a:lnSpc>
                <a:spcPct val="150000"/>
              </a:lnSpc>
            </a:pPr>
            <a:endParaRPr lang="en-US" sz="2400" b="1" dirty="0">
              <a:cs typeface="B Nazanin" panose="00000400000000000000" pitchFamily="2" charset="-78"/>
            </a:endParaRPr>
          </a:p>
        </p:txBody>
      </p:sp>
      <p:sp>
        <p:nvSpPr>
          <p:cNvPr id="6" name="TextBox 5"/>
          <p:cNvSpPr txBox="1"/>
          <p:nvPr/>
        </p:nvSpPr>
        <p:spPr>
          <a:xfrm>
            <a:off x="1038900" y="0"/>
            <a:ext cx="10779615" cy="1154162"/>
          </a:xfrm>
          <a:prstGeom prst="rect">
            <a:avLst/>
          </a:prstGeom>
          <a:noFill/>
        </p:spPr>
        <p:txBody>
          <a:bodyPr wrap="square" rtlCol="0">
            <a:spAutoFit/>
          </a:bodyPr>
          <a:lstStyle/>
          <a:p>
            <a:pPr algn="r" rtl="1">
              <a:lnSpc>
                <a:spcPct val="150000"/>
              </a:lnSpc>
            </a:pPr>
            <a:r>
              <a:rPr lang="fa-IR" sz="2400" b="1" dirty="0" smtClean="0">
                <a:cs typeface="B Nazanin" panose="00000400000000000000" pitchFamily="2" charset="-78"/>
              </a:rPr>
              <a:t>پ)پیش بینی می کنید از کدام قطعه ،گیاه سیب زمینی رشد می کند و از کدام قطعه ها رشد نمی کند؟ چه استدلالی برای این پیش بینی دارید؟</a:t>
            </a:r>
            <a:endParaRPr lang="en-US" sz="2400" b="1" dirty="0">
              <a:cs typeface="B Nazanin" panose="00000400000000000000" pitchFamily="2" charset="-78"/>
            </a:endParaRPr>
          </a:p>
        </p:txBody>
      </p:sp>
      <p:graphicFrame>
        <p:nvGraphicFramePr>
          <p:cNvPr id="9" name="Table 8"/>
          <p:cNvGraphicFramePr>
            <a:graphicFrameLocks noGrp="1"/>
          </p:cNvGraphicFramePr>
          <p:nvPr>
            <p:extLst>
              <p:ext uri="{D42A27DB-BD31-4B8C-83A1-F6EECF244321}">
                <p14:modId xmlns:p14="http://schemas.microsoft.com/office/powerpoint/2010/main" val="1109299444"/>
              </p:ext>
            </p:extLst>
          </p:nvPr>
        </p:nvGraphicFramePr>
        <p:xfrm>
          <a:off x="3273381" y="2311330"/>
          <a:ext cx="8255360" cy="3209490"/>
        </p:xfrm>
        <a:graphic>
          <a:graphicData uri="http://schemas.openxmlformats.org/drawingml/2006/table">
            <a:tbl>
              <a:tblPr firstRow="1" bandRow="1">
                <a:tableStyleId>{F5AB1C69-6EDB-4FF4-983F-18BD219EF322}</a:tableStyleId>
              </a:tblPr>
              <a:tblGrid>
                <a:gridCol w="2063840"/>
                <a:gridCol w="2063840"/>
                <a:gridCol w="2063840"/>
                <a:gridCol w="2063840"/>
              </a:tblGrid>
              <a:tr h="83205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fa-IR" sz="2000" dirty="0" smtClean="0">
                          <a:cs typeface="B Nazanin" panose="00000400000000000000" pitchFamily="2" charset="-78"/>
                        </a:rPr>
                        <a:t>لیوان شماره (4)</a:t>
                      </a: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fa-IR" sz="2000" dirty="0" smtClean="0">
                          <a:cs typeface="B Nazanin" panose="00000400000000000000" pitchFamily="2" charset="-78"/>
                        </a:rPr>
                        <a:t>لیوان شماره (3)</a:t>
                      </a:r>
                      <a:endParaRPr lang="en-US" sz="2000" dirty="0" smtClean="0">
                        <a:cs typeface="B Nazanin" panose="00000400000000000000" pitchFamily="2" charset="-78"/>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fa-IR" sz="2000" dirty="0" smtClean="0">
                          <a:cs typeface="B Nazanin" panose="00000400000000000000" pitchFamily="2" charset="-78"/>
                        </a:rPr>
                        <a:t>لیوان شماره (2)</a:t>
                      </a:r>
                      <a:endParaRPr lang="en-US" sz="2000" dirty="0" smtClean="0">
                        <a:cs typeface="B Nazanin" panose="00000400000000000000" pitchFamily="2" charset="-78"/>
                      </a:endParaRPr>
                    </a:p>
                  </a:txBody>
                  <a:tcPr/>
                </a:tc>
                <a:tc>
                  <a:txBody>
                    <a:bodyPr/>
                    <a:lstStyle/>
                    <a:p>
                      <a:pPr algn="ctr" rtl="1">
                        <a:lnSpc>
                          <a:spcPct val="150000"/>
                        </a:lnSpc>
                      </a:pPr>
                      <a:r>
                        <a:rPr lang="fa-IR" sz="2000" dirty="0" smtClean="0">
                          <a:cs typeface="B Nazanin" panose="00000400000000000000" pitchFamily="2" charset="-78"/>
                        </a:rPr>
                        <a:t>لیوان شماره (1)</a:t>
                      </a:r>
                      <a:endParaRPr lang="en-US" sz="2000" dirty="0">
                        <a:cs typeface="B Nazanin" panose="00000400000000000000" pitchFamily="2" charset="-78"/>
                      </a:endParaRPr>
                    </a:p>
                  </a:txBody>
                  <a:tcPr/>
                </a:tc>
              </a:tr>
              <a:tr h="1966662">
                <a:tc>
                  <a:txBody>
                    <a:bodyPr/>
                    <a:lstStyle/>
                    <a:p>
                      <a:pPr algn="ctr" rtl="1">
                        <a:lnSpc>
                          <a:spcPct val="150000"/>
                        </a:lnSpc>
                      </a:pPr>
                      <a:r>
                        <a:rPr lang="fa-IR" sz="2000" b="1" dirty="0" smtClean="0">
                          <a:cs typeface="B Nazanin" panose="00000400000000000000" pitchFamily="2" charset="-78"/>
                        </a:rPr>
                        <a:t>همه ی بخش خوراکی قطعه ی سیب زمینی برداشته شده است بنایر این شرایط رشد برای آن مهیا نیست.</a:t>
                      </a:r>
                      <a:endParaRPr lang="en-US" sz="2000" b="1" dirty="0">
                        <a:cs typeface="B Nazanin" panose="00000400000000000000" pitchFamily="2" charset="-78"/>
                      </a:endParaRPr>
                    </a:p>
                  </a:txBody>
                  <a:tcPr/>
                </a:tc>
                <a:tc>
                  <a:txBody>
                    <a:bodyPr/>
                    <a:lstStyle/>
                    <a:p>
                      <a:pPr algn="ctr" rtl="1">
                        <a:lnSpc>
                          <a:spcPct val="150000"/>
                        </a:lnSpc>
                      </a:pPr>
                      <a:r>
                        <a:rPr lang="fa-IR" sz="2000" b="1" dirty="0" smtClean="0">
                          <a:cs typeface="B Nazanin" panose="00000400000000000000" pitchFamily="2" charset="-78"/>
                        </a:rPr>
                        <a:t>آب</a:t>
                      </a:r>
                      <a:r>
                        <a:rPr lang="fa-IR" sz="2000" b="1" baseline="0" dirty="0" smtClean="0">
                          <a:cs typeface="B Nazanin" panose="00000400000000000000" pitchFamily="2" charset="-78"/>
                        </a:rPr>
                        <a:t> کافی نداشته است بنابراین شرایط رشد را ندارد</a:t>
                      </a:r>
                      <a:endParaRPr lang="en-US" sz="2000" b="1" dirty="0">
                        <a:cs typeface="B Nazanin" panose="00000400000000000000" pitchFamily="2" charset="-78"/>
                      </a:endParaRPr>
                    </a:p>
                  </a:txBody>
                  <a:tcPr/>
                </a:tc>
                <a:tc>
                  <a:txBody>
                    <a:bodyPr/>
                    <a:lstStyle/>
                    <a:p>
                      <a:pPr algn="ctr" rtl="1">
                        <a:lnSpc>
                          <a:spcPct val="150000"/>
                        </a:lnSpc>
                      </a:pPr>
                      <a:r>
                        <a:rPr lang="fa-IR" sz="2000" b="1" dirty="0" smtClean="0">
                          <a:cs typeface="B Nazanin" panose="00000400000000000000" pitchFamily="2" charset="-78"/>
                        </a:rPr>
                        <a:t>در معرض آفتاب قرار نگرفته است،</a:t>
                      </a:r>
                      <a:r>
                        <a:rPr lang="fa-IR" sz="2000" b="1" baseline="0" dirty="0" smtClean="0">
                          <a:cs typeface="B Nazanin" panose="00000400000000000000" pitchFamily="2" charset="-78"/>
                        </a:rPr>
                        <a:t>بنابراین شرایط رشد برای آن فراهم نیست</a:t>
                      </a:r>
                      <a:endParaRPr lang="en-US" sz="2000" b="1" dirty="0">
                        <a:cs typeface="B Nazanin" panose="00000400000000000000" pitchFamily="2" charset="-78"/>
                      </a:endParaRPr>
                    </a:p>
                  </a:txBody>
                  <a:tcPr/>
                </a:tc>
                <a:tc>
                  <a:txBody>
                    <a:bodyPr/>
                    <a:lstStyle/>
                    <a:p>
                      <a:pPr algn="ctr" rtl="1">
                        <a:lnSpc>
                          <a:spcPct val="150000"/>
                        </a:lnSpc>
                      </a:pPr>
                      <a:r>
                        <a:rPr lang="fa-IR" sz="2000" b="1" dirty="0" smtClean="0">
                          <a:cs typeface="B Nazanin" panose="00000400000000000000" pitchFamily="2" charset="-78"/>
                        </a:rPr>
                        <a:t>شرایط رشد</a:t>
                      </a:r>
                      <a:r>
                        <a:rPr lang="fa-IR" sz="2000" b="1" baseline="0" dirty="0" smtClean="0">
                          <a:cs typeface="B Nazanin" panose="00000400000000000000" pitchFamily="2" charset="-78"/>
                        </a:rPr>
                        <a:t> را دارد و محصول می دهد</a:t>
                      </a:r>
                      <a:endParaRPr lang="en-US" sz="2000" b="1" dirty="0">
                        <a:cs typeface="B Nazanin" panose="00000400000000000000" pitchFamily="2" charset="-78"/>
                      </a:endParaRPr>
                    </a:p>
                  </a:txBody>
                  <a:tcPr/>
                </a:tc>
              </a:tr>
            </a:tbl>
          </a:graphicData>
        </a:graphic>
      </p:graphicFrame>
      <p:sp>
        <p:nvSpPr>
          <p:cNvPr id="10" name="Rectangle 9"/>
          <p:cNvSpPr/>
          <p:nvPr/>
        </p:nvSpPr>
        <p:spPr>
          <a:xfrm>
            <a:off x="2060620" y="5386375"/>
            <a:ext cx="9757895" cy="1292662"/>
          </a:xfrm>
          <a:prstGeom prst="rect">
            <a:avLst/>
          </a:prstGeom>
        </p:spPr>
        <p:txBody>
          <a:bodyPr wrap="square">
            <a:spAutoFit/>
          </a:bodyPr>
          <a:lstStyle/>
          <a:p>
            <a:pPr algn="r" rtl="1">
              <a:lnSpc>
                <a:spcPct val="150000"/>
              </a:lnSpc>
            </a:pPr>
            <a:r>
              <a:rPr lang="fa-IR" sz="2400" b="1" dirty="0">
                <a:cs typeface="B Nazanin" panose="00000400000000000000" pitchFamily="2" charset="-78"/>
              </a:rPr>
              <a:t>ت)هر روز لیوان ها را مشاهده کنید و مشاهدات خود را در جدولی بنویسید. نتیجه یآزمایش را در کلاس گزارش کنید. آیا نتیجه ی آزمایش،پیش بینی شما را تایید می کند؟ </a:t>
            </a:r>
            <a:r>
              <a:rPr lang="fa-IR" sz="2800" b="1" dirty="0">
                <a:solidFill>
                  <a:srgbClr val="FFFF00"/>
                </a:solidFill>
                <a:cs typeface="B Nazanin" panose="00000400000000000000" pitchFamily="2" charset="-78"/>
              </a:rPr>
              <a:t>بله</a:t>
            </a:r>
            <a:endParaRPr lang="en-US" sz="2800" b="1" dirty="0">
              <a:solidFill>
                <a:srgbClr val="FFFF00"/>
              </a:solidFill>
              <a:cs typeface="B Nazanin" panose="00000400000000000000" pitchFamily="2" charset="-78"/>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053" y="3186100"/>
            <a:ext cx="2076450" cy="2200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05" y="605305"/>
            <a:ext cx="2472746" cy="24727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146796" y="6309705"/>
            <a:ext cx="2238113" cy="369332"/>
          </a:xfrm>
          <a:prstGeom prst="rect">
            <a:avLst/>
          </a:prstGeom>
        </p:spPr>
        <p:txBody>
          <a:bodyPr wrap="none">
            <a:spAutoFit/>
          </a:bodyPr>
          <a:lstStyle/>
          <a:p>
            <a:r>
              <a:rPr lang="fa-IR" b="1" dirty="0" smtClean="0">
                <a:solidFill>
                  <a:srgbClr val="FFFF00"/>
                </a:solidFill>
                <a:cs typeface="B Nazanin" panose="00000400000000000000" pitchFamily="2" charset="-78"/>
              </a:rPr>
              <a:t> </a:t>
            </a:r>
            <a:r>
              <a:rPr lang="fa-IR" b="1" dirty="0">
                <a:solidFill>
                  <a:srgbClr val="FFFF00"/>
                </a:solidFill>
                <a:cs typeface="B Nazanin" panose="00000400000000000000" pitchFamily="2" charset="-78"/>
              </a:rPr>
              <a:t>صفحه </a:t>
            </a:r>
            <a:r>
              <a:rPr lang="fa-IR" b="1" dirty="0" smtClean="0">
                <a:solidFill>
                  <a:srgbClr val="FFFF00"/>
                </a:solidFill>
                <a:cs typeface="B Nazanin" panose="00000400000000000000" pitchFamily="2" charset="-78"/>
              </a:rPr>
              <a:t>ی59 آزمایش کنید</a:t>
            </a:r>
            <a:endParaRPr lang="en-US" b="1" dirty="0">
              <a:solidFill>
                <a:srgbClr val="FFFF00"/>
              </a:solidFill>
              <a:cs typeface="B Nazanin" panose="00000400000000000000" pitchFamily="2" charset="-78"/>
            </a:endParaRPr>
          </a:p>
        </p:txBody>
      </p:sp>
    </p:spTree>
    <p:extLst>
      <p:ext uri="{BB962C8B-B14F-4D97-AF65-F5344CB8AC3E}">
        <p14:creationId xmlns:p14="http://schemas.microsoft.com/office/powerpoint/2010/main" val="385238914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ppt_w</p:attrName>
                                        </p:attrNameLst>
                                      </p:cBhvr>
                                      <p:tavLst>
                                        <p:tav tm="0" fmla="#ppt_w*sin(2.5*pi*$)">
                                          <p:val>
                                            <p:fltVal val="0"/>
                                          </p:val>
                                        </p:tav>
                                        <p:tav tm="100000">
                                          <p:val>
                                            <p:fltVal val="1"/>
                                          </p:val>
                                        </p:tav>
                                      </p:tavLst>
                                    </p:anim>
                                    <p:anim calcmode="lin" valueType="num">
                                      <p:cBhvr>
                                        <p:cTn id="14" dur="2000" fill="hold"/>
                                        <p:tgtEl>
                                          <p:spTgt spid="11"/>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anim calcmode="lin" valueType="num">
                                      <p:cBhvr>
                                        <p:cTn id="18" dur="2000" fill="hold"/>
                                        <p:tgtEl>
                                          <p:spTgt spid="12"/>
                                        </p:tgtEl>
                                        <p:attrNameLst>
                                          <p:attrName>ppt_w</p:attrName>
                                        </p:attrNameLst>
                                      </p:cBhvr>
                                      <p:tavLst>
                                        <p:tav tm="0" fmla="#ppt_w*sin(2.5*pi*$)">
                                          <p:val>
                                            <p:fltVal val="0"/>
                                          </p:val>
                                        </p:tav>
                                        <p:tav tm="100000">
                                          <p:val>
                                            <p:fltVal val="1"/>
                                          </p:val>
                                        </p:tav>
                                      </p:tavLst>
                                    </p:anim>
                                    <p:anim calcmode="lin" valueType="num">
                                      <p:cBhvr>
                                        <p:cTn id="1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3346" y="1821780"/>
            <a:ext cx="9839459" cy="671247"/>
          </a:xfrm>
          <a:prstGeom prst="rect">
            <a:avLst/>
          </a:prstGeom>
          <a:noFill/>
        </p:spPr>
        <p:txBody>
          <a:bodyPr wrap="square" rtlCol="0">
            <a:spAutoFit/>
          </a:bodyPr>
          <a:lstStyle/>
          <a:p>
            <a:pPr algn="r" rtl="1">
              <a:lnSpc>
                <a:spcPct val="150000"/>
              </a:lnSpc>
            </a:pPr>
            <a:r>
              <a:rPr lang="fa-IR" sz="2400" b="1" dirty="0" smtClean="0">
                <a:solidFill>
                  <a:srgbClr val="00B050"/>
                </a:solidFill>
                <a:cs typeface="B Nazanin" panose="00000400000000000000" pitchFamily="2" charset="-78"/>
              </a:rPr>
              <a:t>انواع خوراکی های دودی مثل ماهی ،برنج،گوشت،سوسیس،کالباس،سس و پنیر های دودی.</a:t>
            </a:r>
            <a:endParaRPr lang="en-US" sz="2400" b="1" dirty="0">
              <a:solidFill>
                <a:srgbClr val="00B050"/>
              </a:solidFill>
              <a:cs typeface="B Nazanin" panose="00000400000000000000" pitchFamily="2" charset="-78"/>
            </a:endParaRPr>
          </a:p>
        </p:txBody>
      </p:sp>
      <p:sp>
        <p:nvSpPr>
          <p:cNvPr id="6" name="TextBox 5"/>
          <p:cNvSpPr txBox="1"/>
          <p:nvPr/>
        </p:nvSpPr>
        <p:spPr>
          <a:xfrm>
            <a:off x="2305318" y="2372853"/>
            <a:ext cx="9517487" cy="1200329"/>
          </a:xfrm>
          <a:prstGeom prst="rect">
            <a:avLst/>
          </a:prstGeom>
          <a:noFill/>
        </p:spPr>
        <p:txBody>
          <a:bodyPr wrap="square" rtlCol="0">
            <a:spAutoFit/>
          </a:bodyPr>
          <a:lstStyle/>
          <a:p>
            <a:pPr algn="r" rtl="1">
              <a:lnSpc>
                <a:spcPct val="150000"/>
              </a:lnSpc>
            </a:pPr>
            <a:r>
              <a:rPr lang="fa-IR" sz="2400" b="1" dirty="0" smtClean="0">
                <a:solidFill>
                  <a:srgbClr val="00B050"/>
                </a:solidFill>
                <a:cs typeface="B Nazanin" panose="00000400000000000000" pitchFamily="2" charset="-78"/>
              </a:rPr>
              <a:t>ترکیب های شیمیای که در قسمت های سوخته ی خوراکی های کبابی یا سرخ شده وجود دارند</a:t>
            </a:r>
            <a:endParaRPr lang="en-US" sz="2400" b="1" dirty="0">
              <a:solidFill>
                <a:srgbClr val="00B050"/>
              </a:solidFill>
              <a:cs typeface="B Nazanin" panose="00000400000000000000" pitchFamily="2" charset="-78"/>
            </a:endParaRPr>
          </a:p>
        </p:txBody>
      </p:sp>
      <p:sp>
        <p:nvSpPr>
          <p:cNvPr id="7" name="TextBox 6"/>
          <p:cNvSpPr txBox="1"/>
          <p:nvPr/>
        </p:nvSpPr>
        <p:spPr>
          <a:xfrm>
            <a:off x="2305318" y="3441680"/>
            <a:ext cx="9569002" cy="3416320"/>
          </a:xfrm>
          <a:prstGeom prst="rect">
            <a:avLst/>
          </a:prstGeom>
          <a:noFill/>
        </p:spPr>
        <p:txBody>
          <a:bodyPr wrap="square" rtlCol="0">
            <a:spAutoFit/>
          </a:bodyPr>
          <a:lstStyle/>
          <a:p>
            <a:pPr algn="r" rtl="1">
              <a:lnSpc>
                <a:spcPct val="150000"/>
              </a:lnSpc>
            </a:pPr>
            <a:r>
              <a:rPr lang="fa-IR" sz="2400" b="1" dirty="0" smtClean="0">
                <a:solidFill>
                  <a:srgbClr val="00B050"/>
                </a:solidFill>
                <a:cs typeface="B Nazanin" panose="00000400000000000000" pitchFamily="2" charset="-78"/>
              </a:rPr>
              <a:t>برخی شیرین کننده های مصنوعی مانند آسپارتام </a:t>
            </a:r>
          </a:p>
          <a:p>
            <a:pPr algn="r" rtl="1">
              <a:lnSpc>
                <a:spcPct val="150000"/>
              </a:lnSpc>
            </a:pPr>
            <a:r>
              <a:rPr lang="fa-IR" sz="2400" b="1" dirty="0" smtClean="0">
                <a:solidFill>
                  <a:srgbClr val="00B050"/>
                </a:solidFill>
                <a:cs typeface="B Nazanin" panose="00000400000000000000" pitchFamily="2" charset="-78"/>
              </a:rPr>
              <a:t>غذا های چرب و سرخ کردنی </a:t>
            </a:r>
          </a:p>
          <a:p>
            <a:pPr algn="r" rtl="1">
              <a:lnSpc>
                <a:spcPct val="150000"/>
              </a:lnSpc>
            </a:pPr>
            <a:r>
              <a:rPr lang="fa-IR" sz="2400" b="1" dirty="0" smtClean="0">
                <a:solidFill>
                  <a:srgbClr val="00B050"/>
                </a:solidFill>
                <a:cs typeface="B Nazanin" panose="00000400000000000000" pitchFamily="2" charset="-78"/>
              </a:rPr>
              <a:t>گوشت های فراوری شده مانند سوسیس و کالباس </a:t>
            </a:r>
          </a:p>
          <a:p>
            <a:pPr algn="r" rtl="1">
              <a:lnSpc>
                <a:spcPct val="150000"/>
              </a:lnSpc>
            </a:pPr>
            <a:r>
              <a:rPr lang="fa-IR" sz="2400" b="1" dirty="0" smtClean="0">
                <a:solidFill>
                  <a:srgbClr val="00B050"/>
                </a:solidFill>
                <a:cs typeface="B Nazanin" panose="00000400000000000000" pitchFamily="2" charset="-78"/>
              </a:rPr>
              <a:t>نوشیدنی های الکلی </a:t>
            </a:r>
          </a:p>
          <a:p>
            <a:pPr algn="r" rtl="1">
              <a:lnSpc>
                <a:spcPct val="150000"/>
              </a:lnSpc>
            </a:pPr>
            <a:r>
              <a:rPr lang="fa-IR" sz="2400" b="1" dirty="0" smtClean="0">
                <a:solidFill>
                  <a:srgbClr val="00B050"/>
                </a:solidFill>
                <a:cs typeface="B Nazanin" panose="00000400000000000000" pitchFamily="2" charset="-78"/>
              </a:rPr>
              <a:t>روغن های جامد و هیدروژنه</a:t>
            </a:r>
          </a:p>
          <a:p>
            <a:pPr algn="r" rtl="1">
              <a:lnSpc>
                <a:spcPct val="150000"/>
              </a:lnSpc>
            </a:pPr>
            <a:r>
              <a:rPr lang="fa-IR" sz="2400" b="1" dirty="0" smtClean="0">
                <a:solidFill>
                  <a:srgbClr val="00B050"/>
                </a:solidFill>
                <a:cs typeface="B Nazanin" panose="00000400000000000000" pitchFamily="2" charset="-78"/>
              </a:rPr>
              <a:t>غذا های شور،خوراکی های حاوی چربی (ترانس)،مانند چیپس ، پفک یا اسنک های دیگر</a:t>
            </a:r>
            <a:endParaRPr lang="en-US" sz="2400" b="1" dirty="0">
              <a:solidFill>
                <a:srgbClr val="00B050"/>
              </a:solidFill>
              <a:cs typeface="B Nazanin" panose="00000400000000000000" pitchFamily="2" charset="-78"/>
            </a:endParaRPr>
          </a:p>
        </p:txBody>
      </p:sp>
      <p:sp>
        <p:nvSpPr>
          <p:cNvPr id="8" name="TextBox 7"/>
          <p:cNvSpPr txBox="1"/>
          <p:nvPr/>
        </p:nvSpPr>
        <p:spPr>
          <a:xfrm>
            <a:off x="2794716" y="303452"/>
            <a:ext cx="9028089" cy="1477328"/>
          </a:xfrm>
          <a:prstGeom prst="rect">
            <a:avLst/>
          </a:prstGeom>
          <a:noFill/>
        </p:spPr>
        <p:txBody>
          <a:bodyPr wrap="square" rtlCol="0">
            <a:spAutoFit/>
          </a:bodyPr>
          <a:lstStyle/>
          <a:p>
            <a:pPr algn="r" rtl="1">
              <a:lnSpc>
                <a:spcPct val="150000"/>
              </a:lnSpc>
            </a:pPr>
            <a:r>
              <a:rPr lang="fa-IR" sz="2000" b="1" dirty="0" smtClean="0">
                <a:cs typeface="B Nazanin" panose="00000400000000000000" pitchFamily="2" charset="-78"/>
              </a:rPr>
              <a:t>تغذیه ی سالم در پیشگیری از سرطات موثر است در دو گروه با مراجعه به منابع علمی متعبر درباره ی موارد زیر اطلاعاتی جمع آوری کنید و در کلاس ارائه دهید.</a:t>
            </a:r>
          </a:p>
          <a:p>
            <a:pPr algn="r" rtl="1">
              <a:lnSpc>
                <a:spcPct val="150000"/>
              </a:lnSpc>
            </a:pPr>
            <a:endParaRPr lang="en-US" sz="2000" b="1" dirty="0">
              <a:cs typeface="B Nazanin" panose="00000400000000000000" pitchFamily="2" charset="-78"/>
            </a:endParaRPr>
          </a:p>
        </p:txBody>
      </p:sp>
      <p:sp>
        <p:nvSpPr>
          <p:cNvPr id="9" name="TextBox 8"/>
          <p:cNvSpPr txBox="1"/>
          <p:nvPr/>
        </p:nvSpPr>
        <p:spPr>
          <a:xfrm>
            <a:off x="5666704" y="1338748"/>
            <a:ext cx="6156101" cy="515526"/>
          </a:xfrm>
          <a:prstGeom prst="rect">
            <a:avLst/>
          </a:prstGeom>
          <a:noFill/>
        </p:spPr>
        <p:txBody>
          <a:bodyPr wrap="square" rtlCol="0">
            <a:spAutoFit/>
          </a:bodyPr>
          <a:lstStyle/>
          <a:p>
            <a:pPr algn="r" rtl="1">
              <a:lnSpc>
                <a:spcPct val="150000"/>
              </a:lnSpc>
            </a:pPr>
            <a:r>
              <a:rPr lang="fa-IR" sz="2000" b="1" dirty="0" smtClean="0">
                <a:cs typeface="B Nazanin" panose="00000400000000000000" pitchFamily="2" charset="-78"/>
              </a:rPr>
              <a:t>گروه الف) نوع تغذیه ای که احتمال سرطان را افزتیش کمی دهد.</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054" y="3111578"/>
            <a:ext cx="2860302" cy="2142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16" y="3053811"/>
            <a:ext cx="2945666" cy="2200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p:cNvSpPr txBox="1"/>
          <p:nvPr/>
        </p:nvSpPr>
        <p:spPr>
          <a:xfrm>
            <a:off x="25757" y="6457235"/>
            <a:ext cx="1957589" cy="400110"/>
          </a:xfrm>
          <a:prstGeom prst="rect">
            <a:avLst/>
          </a:prstGeom>
          <a:noFill/>
        </p:spPr>
        <p:txBody>
          <a:bodyPr wrap="square" rtlCol="0">
            <a:spAutoFit/>
          </a:bodyPr>
          <a:lstStyle/>
          <a:p>
            <a:r>
              <a:rPr lang="fa-IR" sz="2000" b="1" dirty="0" smtClean="0">
                <a:solidFill>
                  <a:srgbClr val="FFFF00"/>
                </a:solidFill>
                <a:cs typeface="B Nazanin" panose="00000400000000000000" pitchFamily="2" charset="-78"/>
              </a:rPr>
              <a:t>صفحه ی 64 فعالیت</a:t>
            </a:r>
            <a:endParaRPr lang="en-US" sz="2000" b="1" dirty="0">
              <a:solidFill>
                <a:srgbClr val="FFFF00"/>
              </a:solidFill>
              <a:cs typeface="B Nazanin" panose="00000400000000000000" pitchFamily="2" charset="-78"/>
            </a:endParaRPr>
          </a:p>
        </p:txBody>
      </p:sp>
    </p:spTree>
    <p:extLst>
      <p:ext uri="{BB962C8B-B14F-4D97-AF65-F5344CB8AC3E}">
        <p14:creationId xmlns:p14="http://schemas.microsoft.com/office/powerpoint/2010/main" val="34626610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5750" y="1014302"/>
            <a:ext cx="5434501" cy="515526"/>
          </a:xfrm>
          <a:prstGeom prst="rect">
            <a:avLst/>
          </a:prstGeom>
        </p:spPr>
        <p:txBody>
          <a:bodyPr wrap="none">
            <a:spAutoFit/>
          </a:bodyPr>
          <a:lstStyle/>
          <a:p>
            <a:pPr algn="r" rtl="1">
              <a:lnSpc>
                <a:spcPct val="150000"/>
              </a:lnSpc>
            </a:pPr>
            <a:r>
              <a:rPr lang="fa-IR" sz="2000" b="1" dirty="0">
                <a:cs typeface="B Nazanin" panose="00000400000000000000" pitchFamily="2" charset="-78"/>
              </a:rPr>
              <a:t>گروه ب ) نوع تغذیه ای که در پیشگیری از سرطان نقش دارد.</a:t>
            </a:r>
            <a:endParaRPr lang="en-US" sz="2000" b="1" dirty="0">
              <a:cs typeface="B Nazanin" panose="00000400000000000000" pitchFamily="2" charset="-78"/>
            </a:endParaRPr>
          </a:p>
        </p:txBody>
      </p:sp>
      <p:sp>
        <p:nvSpPr>
          <p:cNvPr id="5" name="TextBox 4"/>
          <p:cNvSpPr txBox="1"/>
          <p:nvPr/>
        </p:nvSpPr>
        <p:spPr>
          <a:xfrm>
            <a:off x="3324741" y="1777285"/>
            <a:ext cx="8345510" cy="2816156"/>
          </a:xfrm>
          <a:prstGeom prst="rect">
            <a:avLst/>
          </a:prstGeom>
          <a:noFill/>
        </p:spPr>
        <p:txBody>
          <a:bodyPr wrap="square" rtlCol="0">
            <a:spAutoFit/>
          </a:bodyPr>
          <a:lstStyle/>
          <a:p>
            <a:pPr algn="just" rtl="1">
              <a:lnSpc>
                <a:spcPct val="150000"/>
              </a:lnSpc>
            </a:pPr>
            <a:r>
              <a:rPr lang="fa-IR" sz="2400" b="1" dirty="0" smtClean="0">
                <a:solidFill>
                  <a:srgbClr val="00B050"/>
                </a:solidFill>
                <a:cs typeface="B Nazanin" panose="00000400000000000000" pitchFamily="2" charset="-78"/>
              </a:rPr>
              <a:t>مصرف غذا های کم چرب،غلات،سبزی ها و میوه ها، منابع حاوی ویتامین ث ، مصرف غذا های پخته شده به جای سرخ شده و مصرف گوشت سفید به جای گوشت قرمز مواد غذایی در پیش گیری سرطان نقش دارند. عبارت اند از : گوجه فرنگی،چای مخصوص(چای سبز)،انگور،توت فرنگی وتمشک ، خانواده ی کلم ، سبزیجات برگ دار سبز و تیره وزردچوبه از این نوع هستند.</a:t>
            </a:r>
            <a:endParaRPr lang="en-US" sz="2400" b="1" dirty="0">
              <a:solidFill>
                <a:srgbClr val="00B050"/>
              </a:solidFill>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67" y="678818"/>
            <a:ext cx="2997900" cy="2196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67" y="3404508"/>
            <a:ext cx="2879083" cy="2377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4314" y="4593441"/>
            <a:ext cx="3186499" cy="1918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2330" y="4683353"/>
            <a:ext cx="4167921" cy="1382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142636" y="6349334"/>
            <a:ext cx="2598640" cy="400110"/>
          </a:xfrm>
          <a:prstGeom prst="rect">
            <a:avLst/>
          </a:prstGeom>
          <a:noFill/>
        </p:spPr>
        <p:txBody>
          <a:bodyPr wrap="square" rtlCol="0">
            <a:spAutoFit/>
          </a:bodyPr>
          <a:lstStyle/>
          <a:p>
            <a:r>
              <a:rPr lang="fa-IR" sz="2000" b="1" dirty="0" smtClean="0">
                <a:solidFill>
                  <a:srgbClr val="FFFF00"/>
                </a:solidFill>
                <a:cs typeface="B Nazanin" panose="00000400000000000000" pitchFamily="2" charset="-78"/>
              </a:rPr>
              <a:t>ادامه ی صفحه ی 64 فعالیت</a:t>
            </a:r>
            <a:endParaRPr lang="en-US" sz="2000" b="1" dirty="0">
              <a:solidFill>
                <a:srgbClr val="FFFF00"/>
              </a:solidFill>
              <a:cs typeface="B Nazanin" panose="00000400000000000000" pitchFamily="2" charset="-78"/>
            </a:endParaRPr>
          </a:p>
        </p:txBody>
      </p:sp>
    </p:spTree>
    <p:extLst>
      <p:ext uri="{BB962C8B-B14F-4D97-AF65-F5344CB8AC3E}">
        <p14:creationId xmlns:p14="http://schemas.microsoft.com/office/powerpoint/2010/main" val="3809114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3637417" y="1798043"/>
            <a:ext cx="4610636" cy="2846231"/>
          </a:xfrm>
          <a:prstGeom prst="double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3637417" y="2559438"/>
            <a:ext cx="8435662" cy="1323439"/>
          </a:xfrm>
          <a:prstGeom prst="rect">
            <a:avLst/>
          </a:prstGeom>
          <a:noFill/>
        </p:spPr>
        <p:txBody>
          <a:bodyPr wrap="square" rtlCol="0">
            <a:spAutoFit/>
          </a:bodyPr>
          <a:lstStyle/>
          <a:p>
            <a:r>
              <a:rPr lang="en-US" sz="8000" b="1" dirty="0" smtClean="0">
                <a:latin typeface="Adobe Song Std L" panose="02020300000000000000" pitchFamily="18" charset="-128"/>
                <a:ea typeface="Adobe Song Std L" panose="02020300000000000000" pitchFamily="18" charset="-128"/>
              </a:rPr>
              <a:t>THE END</a:t>
            </a:r>
            <a:endParaRPr lang="en-US" sz="8000" b="1" dirty="0">
              <a:latin typeface="Adobe Song Std L" panose="02020300000000000000" pitchFamily="18" charset="-128"/>
              <a:ea typeface="Adobe Song Std L" panose="02020300000000000000" pitchFamily="18" charset="-128"/>
            </a:endParaRPr>
          </a:p>
        </p:txBody>
      </p:sp>
      <p:sp>
        <p:nvSpPr>
          <p:cNvPr id="2" name="TextBox 1"/>
          <p:cNvSpPr txBox="1"/>
          <p:nvPr/>
        </p:nvSpPr>
        <p:spPr>
          <a:xfrm>
            <a:off x="1855951" y="5051726"/>
            <a:ext cx="8173567" cy="707886"/>
          </a:xfrm>
          <a:prstGeom prst="rect">
            <a:avLst/>
          </a:prstGeom>
          <a:noFill/>
        </p:spPr>
        <p:txBody>
          <a:bodyPr wrap="square" rtlCol="0">
            <a:spAutoFit/>
          </a:bodyPr>
          <a:lstStyle/>
          <a:p>
            <a:pPr algn="ctr"/>
            <a:r>
              <a:rPr lang="fa-IR" sz="2000" b="1" dirty="0" smtClean="0">
                <a:cs typeface="B Nazanin" panose="00000400000000000000" pitchFamily="2" charset="-78"/>
              </a:rPr>
              <a:t>اعضاء گروه که فعالیت داشته اند: 1-محمد محنتی2-علی چایچی3-ذوالفقاری 4-رضایی تبار</a:t>
            </a:r>
          </a:p>
          <a:p>
            <a:pPr algn="ctr"/>
            <a:r>
              <a:rPr lang="fa-IR" sz="2000" b="1" dirty="0" smtClean="0">
                <a:cs typeface="B Nazanin" panose="00000400000000000000" pitchFamily="2" charset="-78"/>
              </a:rPr>
              <a:t>کلاس 803 مدرسه ی سلمان پارسی شیفت رجایی</a:t>
            </a:r>
            <a:endParaRPr lang="en-US" sz="2000" b="1" dirty="0">
              <a:cs typeface="B Nazanin" panose="00000400000000000000" pitchFamily="2" charset="-78"/>
            </a:endParaRPr>
          </a:p>
        </p:txBody>
      </p:sp>
    </p:spTree>
    <p:extLst>
      <p:ext uri="{BB962C8B-B14F-4D97-AF65-F5344CB8AC3E}">
        <p14:creationId xmlns:p14="http://schemas.microsoft.com/office/powerpoint/2010/main" val="273156339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_rels/theme7.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3.xml><?xml version="1.0" encoding="utf-8"?>
<a:theme xmlns:a="http://schemas.openxmlformats.org/drawingml/2006/main" name="2_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4.xml><?xml version="1.0" encoding="utf-8"?>
<a:theme xmlns:a="http://schemas.openxmlformats.org/drawingml/2006/main" name="3_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5.xml><?xml version="1.0" encoding="utf-8"?>
<a:theme xmlns:a="http://schemas.openxmlformats.org/drawingml/2006/main" name="4_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6.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7.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TM04033937[[fn=Vapor Trail]]</Template>
  <TotalTime>132</TotalTime>
  <Words>561</Words>
  <Application>Microsoft Office PowerPoint</Application>
  <PresentationFormat>Widescreen</PresentationFormat>
  <Paragraphs>37</Paragraphs>
  <Slides>8</Slides>
  <Notes>0</Notes>
  <HiddenSlides>0</HiddenSlides>
  <MMClips>1</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8</vt:i4>
      </vt:variant>
    </vt:vector>
  </HeadingPairs>
  <TitlesOfParts>
    <vt:vector size="24" baseType="lpstr">
      <vt:lpstr>Adobe Song Std L</vt:lpstr>
      <vt:lpstr>Arial</vt:lpstr>
      <vt:lpstr>B Nazanin</vt:lpstr>
      <vt:lpstr>Bookman Old Style</vt:lpstr>
      <vt:lpstr>Century Gothic</vt:lpstr>
      <vt:lpstr>IranNastaliq</vt:lpstr>
      <vt:lpstr>Rockwell</vt:lpstr>
      <vt:lpstr>Trebuchet MS</vt:lpstr>
      <vt:lpstr>Tw Cen MT</vt:lpstr>
      <vt:lpstr>Vapor Trail</vt:lpstr>
      <vt:lpstr>1_Vapor Trail</vt:lpstr>
      <vt:lpstr>2_Vapor Trail</vt:lpstr>
      <vt:lpstr>3_Vapor Trail</vt:lpstr>
      <vt:lpstr>4_Vapor Trail</vt:lpstr>
      <vt:lpstr>Damask</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MEHNATI ~</dc:creator>
  <cp:lastModifiedBy>~ MEHNATI ~</cp:lastModifiedBy>
  <cp:revision>15</cp:revision>
  <dcterms:created xsi:type="dcterms:W3CDTF">2016-01-25T09:23:01Z</dcterms:created>
  <dcterms:modified xsi:type="dcterms:W3CDTF">2016-01-25T11:47:08Z</dcterms:modified>
</cp:coreProperties>
</file>