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FFFF00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417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680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7440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29796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4432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9235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0258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7125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973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415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041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67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376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121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31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236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84594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264" y="659066"/>
            <a:ext cx="9009887" cy="4047045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fa-IR" sz="6600" b="1" dirty="0" smtClean="0">
                <a:solidFill>
                  <a:srgbClr val="FFFF00"/>
                </a:solidFill>
                <a:cs typeface="B Titr" pitchFamily="2" charset="-78"/>
              </a:rPr>
              <a:t>تئوری سازمان</a:t>
            </a:r>
            <a:r>
              <a:rPr lang="fa-IR" sz="5400" b="1" dirty="0" smtClean="0">
                <a:solidFill>
                  <a:srgbClr val="FFFF00"/>
                </a:solidFill>
                <a:cs typeface="B Titr" pitchFamily="2" charset="-78"/>
              </a:rPr>
              <a:t/>
            </a:r>
            <a:br>
              <a:rPr lang="fa-IR" sz="5400" b="1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5400" b="1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fa-IR" sz="4400" dirty="0" smtClean="0">
                <a:solidFill>
                  <a:srgbClr val="FFFF00"/>
                </a:solidFill>
                <a:cs typeface="B Titr" pitchFamily="2" charset="-78"/>
              </a:rPr>
              <a:t/>
            </a:r>
            <a:br>
              <a:rPr lang="fa-IR" sz="4400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5400" b="1" dirty="0" smtClean="0">
                <a:solidFill>
                  <a:srgbClr val="FFC000"/>
                </a:solidFill>
                <a:cs typeface="B Titr" pitchFamily="2" charset="-78"/>
              </a:rPr>
              <a:t>ساختار و طرح سازمانی</a:t>
            </a:r>
            <a:endParaRPr lang="en-US" sz="5400" b="1" dirty="0">
              <a:solidFill>
                <a:srgbClr val="FFC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432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17" y="257571"/>
            <a:ext cx="10252493" cy="632766"/>
          </a:xfrm>
          <a:solidFill>
            <a:srgbClr val="FFFF00"/>
          </a:solidFill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accent4">
                    <a:lumMod val="50000"/>
                  </a:schemeClr>
                </a:solidFill>
                <a:cs typeface="B Zar" pitchFamily="2" charset="-78"/>
              </a:rPr>
              <a:t>سازمان صنعتی به عنوان یک سیستم باز</a:t>
            </a:r>
            <a:endParaRPr lang="en-US" dirty="0">
              <a:solidFill>
                <a:schemeClr val="accent4">
                  <a:lumMod val="50000"/>
                </a:schemeClr>
              </a:solidFill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890337"/>
            <a:ext cx="10241280" cy="554655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35905" y="1648326"/>
            <a:ext cx="1937084" cy="111893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cs typeface="B Zar" pitchFamily="2" charset="-78"/>
              </a:rPr>
              <a:t>هسته پردازش فنی</a:t>
            </a:r>
          </a:p>
          <a:p>
            <a:pPr algn="ctr" rtl="1"/>
            <a:r>
              <a:rPr lang="fa-IR" dirty="0" smtClean="0">
                <a:cs typeface="B Zar" pitchFamily="2" charset="-78"/>
              </a:rPr>
              <a:t>(تبدیل مواد خام به کالاهای تکمیل شده)</a:t>
            </a:r>
            <a:endParaRPr lang="en-US" dirty="0">
              <a:cs typeface="B Za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82853" y="1708484"/>
            <a:ext cx="1251284" cy="1106905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ستاده ها:</a:t>
            </a:r>
          </a:p>
          <a:p>
            <a:pPr algn="ctr"/>
            <a:r>
              <a:rPr lang="fa-IR" dirty="0" smtClean="0">
                <a:cs typeface="B Zar" pitchFamily="2" charset="-78"/>
              </a:rPr>
              <a:t>کالاهای تکمیل شده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83841" y="1828800"/>
            <a:ext cx="1106905" cy="9144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مشاریان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045369" y="1600200"/>
            <a:ext cx="1900990" cy="111893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Zar" pitchFamily="2" charset="-78"/>
              </a:rPr>
              <a:t>نهاده ها:</a:t>
            </a:r>
          </a:p>
          <a:p>
            <a:pPr algn="ctr"/>
            <a:r>
              <a:rPr lang="fa-IR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Zar" pitchFamily="2" charset="-78"/>
              </a:rPr>
              <a:t>مواد اولیه</a:t>
            </a:r>
          </a:p>
          <a:p>
            <a:pPr algn="ctr"/>
            <a:r>
              <a:rPr lang="fa-IR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Zar" pitchFamily="2" charset="-78"/>
              </a:rPr>
              <a:t>نیروی کار</a:t>
            </a:r>
          </a:p>
          <a:p>
            <a:pPr algn="ctr"/>
            <a:r>
              <a:rPr lang="fa-IR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Zar" pitchFamily="2" charset="-78"/>
              </a:rPr>
              <a:t>سرمایه</a:t>
            </a:r>
            <a:endParaRPr lang="en-US" sz="1600" b="1" dirty="0" smtClean="0">
              <a:solidFill>
                <a:schemeClr val="accent2">
                  <a:lumMod val="20000"/>
                  <a:lumOff val="80000"/>
                </a:schemeClr>
              </a:solidFill>
              <a:cs typeface="B Zar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67277" y="4307320"/>
            <a:ext cx="1900990" cy="6978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حصول درآمد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688054" y="3344778"/>
            <a:ext cx="1565610" cy="55345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حمایت از مصرف کنندگان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58571" y="5274350"/>
            <a:ext cx="1352050" cy="33237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دستمزدها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319344" y="4049372"/>
            <a:ext cx="1431758" cy="37824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Zar" pitchFamily="2" charset="-78"/>
              </a:rPr>
              <a:t>دولت</a:t>
            </a:r>
            <a:endParaRPr lang="en-US" dirty="0">
              <a:cs typeface="B Zar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11210" y="5754106"/>
            <a:ext cx="1311442" cy="32184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200" dirty="0" smtClean="0"/>
              <a:t>پرداخت به سهامداران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3850078" y="5445041"/>
            <a:ext cx="1708485" cy="354179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نیروی کار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729996" y="4655473"/>
            <a:ext cx="1356561" cy="33763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باز پرداخت وام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857601" y="4942724"/>
            <a:ext cx="1700964" cy="36320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مؤسسات مالی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874141" y="5919537"/>
            <a:ext cx="1660358" cy="38501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تولیدکنندگان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8" idx="1"/>
          </p:cNvCxnSpPr>
          <p:nvPr/>
        </p:nvCxnSpPr>
        <p:spPr>
          <a:xfrm flipV="1">
            <a:off x="3994484" y="2207795"/>
            <a:ext cx="541421" cy="601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493043" y="2306053"/>
            <a:ext cx="711297" cy="1203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8426116" y="2290011"/>
            <a:ext cx="711297" cy="1203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547940" y="2779294"/>
            <a:ext cx="890334" cy="121519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9666087" y="2746492"/>
            <a:ext cx="19334" cy="157284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 rot="5400000">
            <a:off x="6778590" y="1761425"/>
            <a:ext cx="1371600" cy="3383280"/>
          </a:xfrm>
          <a:prstGeom prst="bentConnector2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 rot="10800000" flipV="1">
            <a:off x="5510436" y="4451684"/>
            <a:ext cx="3380902" cy="173254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 rot="10800000" flipV="1">
            <a:off x="5530491" y="4523873"/>
            <a:ext cx="3312720" cy="118711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/>
          <p:nvPr/>
        </p:nvCxnSpPr>
        <p:spPr>
          <a:xfrm rot="10800000" flipV="1">
            <a:off x="5526483" y="4391542"/>
            <a:ext cx="3328763" cy="77402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398179" y="2775283"/>
            <a:ext cx="890334" cy="121519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21" idx="1"/>
          </p:cNvCxnSpPr>
          <p:nvPr/>
        </p:nvCxnSpPr>
        <p:spPr>
          <a:xfrm rot="10800000">
            <a:off x="2165685" y="2707105"/>
            <a:ext cx="1691917" cy="2417220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67"/>
          <p:cNvCxnSpPr>
            <a:stCxn id="19" idx="1"/>
          </p:cNvCxnSpPr>
          <p:nvPr/>
        </p:nvCxnSpPr>
        <p:spPr>
          <a:xfrm rot="10800000">
            <a:off x="2514600" y="2731169"/>
            <a:ext cx="1335478" cy="2890963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67"/>
          <p:cNvCxnSpPr>
            <a:stCxn id="22" idx="1"/>
          </p:cNvCxnSpPr>
          <p:nvPr/>
        </p:nvCxnSpPr>
        <p:spPr>
          <a:xfrm rot="10800000">
            <a:off x="2791327" y="2743200"/>
            <a:ext cx="1082815" cy="3368842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 rot="18370189">
            <a:off x="4024477" y="3203682"/>
            <a:ext cx="1191127" cy="34636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مقررات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 rot="18370189">
            <a:off x="4813556" y="3277204"/>
            <a:ext cx="1191127" cy="31946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اعمال نفوذ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90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86219"/>
          </a:xfrm>
        </p:spPr>
        <p:txBody>
          <a:bodyPr/>
          <a:lstStyle/>
          <a:p>
            <a:pPr algn="r"/>
            <a:r>
              <a:rPr lang="fa-IR" sz="3200" dirty="0">
                <a:solidFill>
                  <a:srgbClr val="FFFF99"/>
                </a:solidFill>
                <a:cs typeface="B Titr" pitchFamily="2" charset="-78"/>
              </a:rPr>
              <a:t>ویژگیهای </a:t>
            </a:r>
            <a:r>
              <a:rPr lang="fa-IR" sz="3200" dirty="0" smtClean="0">
                <a:solidFill>
                  <a:srgbClr val="FFFF99"/>
                </a:solidFill>
                <a:cs typeface="B Titr" pitchFamily="2" charset="-78"/>
              </a:rPr>
              <a:t>یک سیستم باز:</a:t>
            </a:r>
            <a:r>
              <a:rPr lang="en-US" sz="3200" dirty="0" smtClean="0">
                <a:solidFill>
                  <a:srgbClr val="FFFF99"/>
                </a:solidFill>
                <a:cs typeface="B Titr" pitchFamily="2" charset="-78"/>
              </a:rPr>
              <a:t/>
            </a:r>
            <a:br>
              <a:rPr lang="en-US" sz="3200" dirty="0" smtClean="0">
                <a:solidFill>
                  <a:srgbClr val="FFFF99"/>
                </a:solidFill>
                <a:cs typeface="B Titr" pitchFamily="2" charset="-78"/>
              </a:rPr>
            </a:br>
            <a:endParaRPr lang="en-US" sz="3200" dirty="0">
              <a:solidFill>
                <a:srgbClr val="FFFF99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790" y="1383214"/>
            <a:ext cx="6294938" cy="5137902"/>
          </a:xfrm>
        </p:spPr>
        <p:txBody>
          <a:bodyPr>
            <a:noAutofit/>
          </a:bodyPr>
          <a:lstStyle/>
          <a:p>
            <a:pPr marL="0" lvl="0" indent="0" algn="r" rtl="1">
              <a:buNone/>
            </a:pP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1- آگاهی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از محیط 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marL="0" lvl="0" indent="0" algn="r" rtl="1">
              <a:buNone/>
            </a:pP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2- بازخورد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marL="0" lvl="0" indent="0" algn="r" rtl="1">
              <a:buNone/>
            </a:pP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3- ویژگیهای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دورانی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marL="0" lvl="0" indent="0" algn="r" rtl="1">
              <a:buNone/>
            </a:pP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4- آنتروپی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منفی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marL="0" lvl="0" indent="0" algn="r" rtl="1">
              <a:buNone/>
            </a:pP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5- ثبات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وضعیت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marL="0" lvl="0" indent="0" algn="r" rtl="1">
              <a:buNone/>
            </a:pP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6- حرکت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به سوی رشد و تسعه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marL="0" lvl="0" indent="0" algn="r" rtl="1">
              <a:buNone/>
            </a:pP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7- تعادل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بین فعالیت های نگهدارنده و انطباقی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marL="0" indent="0" algn="r" rtl="1">
              <a:buNone/>
            </a:pP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8- همپایانی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2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445" y="1708484"/>
            <a:ext cx="9905998" cy="2458035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FFFF99"/>
                </a:solidFill>
                <a:cs typeface="B Titr" pitchFamily="2" charset="-78"/>
              </a:rPr>
              <a:t>اهمیت دیدگاه سیستمی: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sz="3200" dirty="0" smtClean="0">
                <a:solidFill>
                  <a:srgbClr val="FFFF99"/>
                </a:solidFill>
                <a:cs typeface="B Zar" pitchFamily="2" charset="-78"/>
              </a:rPr>
              <a:t>دیدگاه سیستمی به مدیران حال و آینده اجازه میدهدکه سازمان را به عنوان یک کل که مشتمل بر سیستم های فرعی متعدد و اجزای مرتبط به هم است مورد توجه قرار دهند.</a:t>
            </a:r>
            <a:endParaRPr lang="en-US" dirty="0">
              <a:solidFill>
                <a:srgbClr val="FFFF99"/>
              </a:solidFill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37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350" y="721894"/>
            <a:ext cx="9905998" cy="5799222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FFFF99"/>
                </a:solidFill>
                <a:cs typeface="B Titr" pitchFamily="2" charset="-78"/>
              </a:rPr>
              <a:t>دیدگاه </a:t>
            </a:r>
            <a:r>
              <a:rPr lang="fa-IR" dirty="0">
                <a:solidFill>
                  <a:srgbClr val="FFFF99"/>
                </a:solidFill>
                <a:cs typeface="B Titr" pitchFamily="2" charset="-78"/>
              </a:rPr>
              <a:t>چرخه </a:t>
            </a:r>
            <a:r>
              <a:rPr lang="fa-IR" dirty="0" smtClean="0">
                <a:solidFill>
                  <a:srgbClr val="FFFF99"/>
                </a:solidFill>
                <a:cs typeface="B Titr" pitchFamily="2" charset="-78"/>
              </a:rPr>
              <a:t>حیات:</a:t>
            </a:r>
            <a:br>
              <a:rPr lang="fa-IR" dirty="0" smtClean="0">
                <a:solidFill>
                  <a:srgbClr val="FFFF99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rgbClr val="FFFF99"/>
                </a:solidFill>
                <a:cs typeface="B Titr" pitchFamily="2" charset="-78"/>
              </a:rPr>
              <a:t>تعریف :</a:t>
            </a:r>
            <a:r>
              <a:rPr lang="fa-IR" dirty="0" smtClean="0">
                <a:solidFill>
                  <a:srgbClr val="FFFF99"/>
                </a:solidFill>
                <a:cs typeface="B Titr" pitchFamily="2" charset="-78"/>
              </a:rPr>
              <a:t/>
            </a:r>
            <a:br>
              <a:rPr lang="fa-IR" dirty="0" smtClean="0">
                <a:solidFill>
                  <a:srgbClr val="FFFF99"/>
                </a:solidFill>
                <a:cs typeface="B Titr" pitchFamily="2" charset="-78"/>
              </a:rPr>
            </a:b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سازمانها دارای چرخه حیات بوده و از طریق گذراندن یک سلسله مراحل و تغییرات متوالی و معین در طی زمان تکامل میابند.</a:t>
            </a:r>
            <a:b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</a:b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/>
            </a:r>
            <a:b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</a:br>
            <a:r>
              <a:rPr lang="fa-IR" sz="2400" dirty="0" smtClean="0">
                <a:solidFill>
                  <a:srgbClr val="FFFF99"/>
                </a:solidFill>
                <a:cs typeface="B Titr" pitchFamily="2" charset="-78"/>
              </a:rPr>
              <a:t>مراحل:</a:t>
            </a:r>
            <a:br>
              <a:rPr lang="fa-IR" sz="2400" dirty="0" smtClean="0">
                <a:solidFill>
                  <a:srgbClr val="FFFF99"/>
                </a:solidFill>
                <a:cs typeface="B Titr" pitchFamily="2" charset="-78"/>
              </a:rPr>
            </a:br>
            <a:r>
              <a:rPr lang="fa-IR" sz="2400" dirty="0" smtClean="0">
                <a:solidFill>
                  <a:srgbClr val="FFFF99"/>
                </a:solidFill>
                <a:cs typeface="B Titr" pitchFamily="2" charset="-78"/>
              </a:rPr>
              <a:t/>
            </a:r>
            <a:br>
              <a:rPr lang="fa-IR" sz="2400" dirty="0" smtClean="0">
                <a:solidFill>
                  <a:srgbClr val="FFFF99"/>
                </a:solidFill>
                <a:cs typeface="B Titr" pitchFamily="2" charset="-78"/>
              </a:rPr>
            </a:b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1- مرحله کارآفرینی</a:t>
            </a:r>
            <a:b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</a:b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2-مرحله شکل گیری اولیه</a:t>
            </a:r>
            <a:b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</a:b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3-مرحله رسمیت و کنترل</a:t>
            </a:r>
            <a:b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</a:b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4- مرحله پیچیده شدن ساختار</a:t>
            </a:r>
            <a:b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</a:b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5-مرحله افول</a:t>
            </a:r>
            <a:b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</a:br>
            <a:r>
              <a:rPr lang="en-US" dirty="0">
                <a:solidFill>
                  <a:srgbClr val="FFFF99"/>
                </a:solidFill>
                <a:cs typeface="B Titr" pitchFamily="2" charset="-78"/>
              </a:rPr>
              <a:t/>
            </a:r>
            <a:br>
              <a:rPr lang="en-US" dirty="0">
                <a:solidFill>
                  <a:srgbClr val="FFFF99"/>
                </a:solidFill>
                <a:cs typeface="B Titr" pitchFamily="2" charset="-78"/>
              </a:rPr>
            </a:br>
            <a:endParaRPr lang="en-US" dirty="0">
              <a:solidFill>
                <a:srgbClr val="FFFF99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0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اهمیت دیدگاه سیستمی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15297" y="4312508"/>
            <a:ext cx="8058882" cy="669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2012493" y="1215189"/>
            <a:ext cx="1658" cy="32208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98391" y="3910263"/>
            <a:ext cx="7490" cy="294773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29392" y="1196640"/>
            <a:ext cx="27711" cy="566136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241324" y="1636678"/>
            <a:ext cx="12990" cy="522132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 rot="21405494">
            <a:off x="2983822" y="729049"/>
            <a:ext cx="5740047" cy="3093089"/>
          </a:xfrm>
          <a:custGeom>
            <a:avLst/>
            <a:gdLst>
              <a:gd name="connsiteX0" fmla="*/ 0 w 4704348"/>
              <a:gd name="connsiteY0" fmla="*/ 2360195 h 2360195"/>
              <a:gd name="connsiteX1" fmla="*/ 1491916 w 4704348"/>
              <a:gd name="connsiteY1" fmla="*/ 1927058 h 2360195"/>
              <a:gd name="connsiteX2" fmla="*/ 2370221 w 4704348"/>
              <a:gd name="connsiteY2" fmla="*/ 290763 h 2360195"/>
              <a:gd name="connsiteX3" fmla="*/ 3441032 w 4704348"/>
              <a:gd name="connsiteY3" fmla="*/ 182479 h 2360195"/>
              <a:gd name="connsiteX4" fmla="*/ 4704348 w 4704348"/>
              <a:gd name="connsiteY4" fmla="*/ 1241258 h 2360195"/>
              <a:gd name="connsiteX5" fmla="*/ 4704348 w 4704348"/>
              <a:gd name="connsiteY5" fmla="*/ 1241258 h 2360195"/>
              <a:gd name="connsiteX0" fmla="*/ 0 w 4880811"/>
              <a:gd name="connsiteY0" fmla="*/ 2360195 h 2360195"/>
              <a:gd name="connsiteX1" fmla="*/ 1491916 w 4880811"/>
              <a:gd name="connsiteY1" fmla="*/ 1927058 h 2360195"/>
              <a:gd name="connsiteX2" fmla="*/ 2370221 w 4880811"/>
              <a:gd name="connsiteY2" fmla="*/ 290763 h 2360195"/>
              <a:gd name="connsiteX3" fmla="*/ 3441032 w 4880811"/>
              <a:gd name="connsiteY3" fmla="*/ 182479 h 2360195"/>
              <a:gd name="connsiteX4" fmla="*/ 4704348 w 4880811"/>
              <a:gd name="connsiteY4" fmla="*/ 1241258 h 2360195"/>
              <a:gd name="connsiteX5" fmla="*/ 4499811 w 4880811"/>
              <a:gd name="connsiteY5" fmla="*/ 1060784 h 2360195"/>
              <a:gd name="connsiteX0" fmla="*/ 0 w 4567990"/>
              <a:gd name="connsiteY0" fmla="*/ 2360195 h 2360195"/>
              <a:gd name="connsiteX1" fmla="*/ 1491916 w 4567990"/>
              <a:gd name="connsiteY1" fmla="*/ 1927058 h 2360195"/>
              <a:gd name="connsiteX2" fmla="*/ 2370221 w 4567990"/>
              <a:gd name="connsiteY2" fmla="*/ 290763 h 2360195"/>
              <a:gd name="connsiteX3" fmla="*/ 3441032 w 4567990"/>
              <a:gd name="connsiteY3" fmla="*/ 182479 h 2360195"/>
              <a:gd name="connsiteX4" fmla="*/ 4271211 w 4567990"/>
              <a:gd name="connsiteY4" fmla="*/ 808122 h 2360195"/>
              <a:gd name="connsiteX5" fmla="*/ 4499811 w 4567990"/>
              <a:gd name="connsiteY5" fmla="*/ 1060784 h 2360195"/>
              <a:gd name="connsiteX0" fmla="*/ 0 w 4567990"/>
              <a:gd name="connsiteY0" fmla="*/ 2376237 h 2376237"/>
              <a:gd name="connsiteX1" fmla="*/ 1491916 w 4567990"/>
              <a:gd name="connsiteY1" fmla="*/ 1943100 h 2376237"/>
              <a:gd name="connsiteX2" fmla="*/ 2370221 w 4567990"/>
              <a:gd name="connsiteY2" fmla="*/ 306805 h 2376237"/>
              <a:gd name="connsiteX3" fmla="*/ 3416969 w 4567990"/>
              <a:gd name="connsiteY3" fmla="*/ 102269 h 2376237"/>
              <a:gd name="connsiteX4" fmla="*/ 4271211 w 4567990"/>
              <a:gd name="connsiteY4" fmla="*/ 824164 h 2376237"/>
              <a:gd name="connsiteX5" fmla="*/ 4499811 w 4567990"/>
              <a:gd name="connsiteY5" fmla="*/ 1076826 h 2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67990" h="2376237">
                <a:moveTo>
                  <a:pt x="0" y="2376237"/>
                </a:moveTo>
                <a:cubicBezTo>
                  <a:pt x="548439" y="2332121"/>
                  <a:pt x="1096879" y="2288005"/>
                  <a:pt x="1491916" y="1943100"/>
                </a:cubicBezTo>
                <a:cubicBezTo>
                  <a:pt x="1886953" y="1598195"/>
                  <a:pt x="2049379" y="613610"/>
                  <a:pt x="2370221" y="306805"/>
                </a:cubicBezTo>
                <a:cubicBezTo>
                  <a:pt x="2691063" y="0"/>
                  <a:pt x="3100137" y="16043"/>
                  <a:pt x="3416969" y="102269"/>
                </a:cubicBezTo>
                <a:cubicBezTo>
                  <a:pt x="3733801" y="188496"/>
                  <a:pt x="4090737" y="661738"/>
                  <a:pt x="4271211" y="824164"/>
                </a:cubicBezTo>
                <a:cubicBezTo>
                  <a:pt x="4451685" y="986590"/>
                  <a:pt x="4567990" y="1136984"/>
                  <a:pt x="4499811" y="1076826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954287" y="4559973"/>
            <a:ext cx="1636294" cy="229802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Zar" pitchFamily="2" charset="-78"/>
              </a:rPr>
              <a:t>1- مرحله کارآفرینی</a:t>
            </a:r>
          </a:p>
          <a:p>
            <a:pPr algn="ctr"/>
            <a:r>
              <a:rPr lang="fa-IR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Zar" pitchFamily="2" charset="-78"/>
              </a:rPr>
              <a:t>*اهداف مبهم</a:t>
            </a:r>
          </a:p>
          <a:p>
            <a:pPr algn="ctr"/>
            <a:r>
              <a:rPr lang="fa-IR" dirty="0" smtClean="0">
                <a:solidFill>
                  <a:schemeClr val="accent2">
                    <a:lumMod val="20000"/>
                    <a:lumOff val="80000"/>
                  </a:schemeClr>
                </a:solidFill>
                <a:cs typeface="B Zar" pitchFamily="2" charset="-78"/>
              </a:rPr>
              <a:t>* خلاقیت بالا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  <a:cs typeface="B Zar" pitchFamily="2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037271" y="4543926"/>
            <a:ext cx="1636294" cy="231407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 smtClean="0">
                <a:cs typeface="B Zar" pitchFamily="2" charset="-78"/>
              </a:rPr>
              <a:t>2- مرحله شکل گیری اولیه</a:t>
            </a:r>
          </a:p>
          <a:p>
            <a:pPr algn="ctr" rtl="1"/>
            <a:r>
              <a:rPr lang="fa-IR" sz="1600" dirty="0" smtClean="0">
                <a:cs typeface="B Zar" pitchFamily="2" charset="-78"/>
              </a:rPr>
              <a:t>* ارتباطات و ساختار</a:t>
            </a:r>
          </a:p>
          <a:p>
            <a:pPr algn="ctr" rtl="1"/>
            <a:r>
              <a:rPr lang="fa-IR" sz="1600" dirty="0" smtClean="0">
                <a:cs typeface="B Zar" pitchFamily="2" charset="-78"/>
              </a:rPr>
              <a:t>غیر رسمی</a:t>
            </a:r>
          </a:p>
          <a:p>
            <a:pPr algn="ctr" rtl="1"/>
            <a:r>
              <a:rPr lang="fa-IR" sz="1600" dirty="0" smtClean="0">
                <a:cs typeface="B Zar" pitchFamily="2" charset="-78"/>
              </a:rPr>
              <a:t>* تعهد بالا</a:t>
            </a:r>
            <a:endParaRPr lang="en-US" sz="1600" dirty="0">
              <a:cs typeface="B Zar" pitchFamily="2" charset="-78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55957" y="4600724"/>
            <a:ext cx="1062681" cy="225727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 smtClean="0">
                <a:cs typeface="B Zar" pitchFamily="2" charset="-78"/>
              </a:rPr>
              <a:t>3-مرحله رسمیت و کنترل</a:t>
            </a:r>
          </a:p>
          <a:p>
            <a:pPr algn="ctr" rtl="1">
              <a:buFont typeface="Arial" charset="0"/>
              <a:buChar char="•"/>
            </a:pPr>
            <a:r>
              <a:rPr lang="fa-IR" sz="1600" dirty="0" smtClean="0">
                <a:cs typeface="B Zar" pitchFamily="2" charset="-78"/>
              </a:rPr>
              <a:t>رسمی بودن قوانین</a:t>
            </a:r>
          </a:p>
          <a:p>
            <a:pPr algn="ctr" rtl="1">
              <a:buFont typeface="Arial" charset="0"/>
              <a:buChar char="•"/>
            </a:pPr>
            <a:r>
              <a:rPr lang="fa-IR" sz="1600" dirty="0" smtClean="0">
                <a:cs typeface="B Zar" pitchFamily="2" charset="-78"/>
              </a:rPr>
              <a:t>ساختار ثابت</a:t>
            </a:r>
          </a:p>
          <a:p>
            <a:pPr algn="ctr" rtl="1">
              <a:buFont typeface="Arial" charset="0"/>
              <a:buChar char="•"/>
            </a:pPr>
            <a:r>
              <a:rPr lang="fa-IR" sz="1600" dirty="0" smtClean="0">
                <a:cs typeface="B Zar" pitchFamily="2" charset="-78"/>
              </a:rPr>
              <a:t>تأکید بر کارایی</a:t>
            </a:r>
            <a:endParaRPr lang="en-US" sz="1600" dirty="0">
              <a:cs typeface="B Zar" pitchFamily="2" charset="-78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460135" y="4559969"/>
            <a:ext cx="1351130" cy="229803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cs typeface="B Zar" pitchFamily="2" charset="-78"/>
              </a:rPr>
              <a:t>5- مرحله افول</a:t>
            </a:r>
          </a:p>
          <a:p>
            <a:pPr algn="ctr" rtl="1">
              <a:buFont typeface="Arial" charset="0"/>
              <a:buChar char="•"/>
            </a:pPr>
            <a:r>
              <a:rPr lang="fa-IR" dirty="0" smtClean="0">
                <a:cs typeface="B Zar" pitchFamily="2" charset="-78"/>
              </a:rPr>
              <a:t>ترک خدمت کارکنان</a:t>
            </a:r>
          </a:p>
          <a:p>
            <a:pPr algn="ctr" rtl="1">
              <a:buFont typeface="Arial" charset="0"/>
              <a:buChar char="•"/>
            </a:pPr>
            <a:r>
              <a:rPr lang="fa-IR" dirty="0" smtClean="0">
                <a:cs typeface="B Zar" pitchFamily="2" charset="-78"/>
              </a:rPr>
              <a:t>افزایش تعارض</a:t>
            </a:r>
          </a:p>
          <a:p>
            <a:pPr algn="ctr" rtl="1"/>
            <a:r>
              <a:rPr lang="fa-IR" dirty="0" smtClean="0">
                <a:cs typeface="B Zar" pitchFamily="2" charset="-78"/>
              </a:rPr>
              <a:t>* تمرکز</a:t>
            </a:r>
            <a:endParaRPr lang="en-US" dirty="0">
              <a:cs typeface="B Zar" pitchFamily="2" charset="-78"/>
            </a:endParaRPr>
          </a:p>
        </p:txBody>
      </p:sp>
      <p:sp>
        <p:nvSpPr>
          <p:cNvPr id="49" name="Rectangle 48"/>
          <p:cNvSpPr/>
          <p:nvPr/>
        </p:nvSpPr>
        <p:spPr>
          <a:xfrm rot="19586769">
            <a:off x="2767911" y="3225113"/>
            <a:ext cx="1248032" cy="4201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rgbClr val="002060"/>
                </a:solidFill>
                <a:cs typeface="B Zar" pitchFamily="2" charset="-78"/>
              </a:rPr>
              <a:t>شکل گیری</a:t>
            </a:r>
            <a:endParaRPr lang="en-US" dirty="0">
              <a:solidFill>
                <a:srgbClr val="002060"/>
              </a:solidFill>
              <a:cs typeface="B Zar" pitchFamily="2" charset="-78"/>
            </a:endParaRPr>
          </a:p>
        </p:txBody>
      </p:sp>
      <p:sp>
        <p:nvSpPr>
          <p:cNvPr id="55" name="Rectangle 54"/>
          <p:cNvSpPr/>
          <p:nvPr/>
        </p:nvSpPr>
        <p:spPr>
          <a:xfrm rot="17560911">
            <a:off x="4444207" y="2001976"/>
            <a:ext cx="1054934" cy="4201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rgbClr val="002060"/>
                </a:solidFill>
                <a:cs typeface="B Zar" pitchFamily="2" charset="-78"/>
              </a:rPr>
              <a:t>رشد</a:t>
            </a:r>
            <a:endParaRPr lang="en-US" dirty="0">
              <a:solidFill>
                <a:srgbClr val="002060"/>
              </a:solidFill>
              <a:cs typeface="B Zar" pitchFamily="2" charset="-78"/>
            </a:endParaRPr>
          </a:p>
        </p:txBody>
      </p:sp>
      <p:sp>
        <p:nvSpPr>
          <p:cNvPr id="56" name="Rectangle 55"/>
          <p:cNvSpPr/>
          <p:nvPr/>
        </p:nvSpPr>
        <p:spPr>
          <a:xfrm rot="18712064">
            <a:off x="5103234" y="696278"/>
            <a:ext cx="1054934" cy="4201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rgbClr val="002060"/>
                </a:solidFill>
                <a:cs typeface="B Zar" pitchFamily="2" charset="-78"/>
              </a:rPr>
              <a:t>بلوغ</a:t>
            </a:r>
            <a:endParaRPr lang="en-US" dirty="0">
              <a:solidFill>
                <a:srgbClr val="002060"/>
              </a:solidFill>
              <a:cs typeface="B Zar" pitchFamily="2" charset="-78"/>
            </a:endParaRPr>
          </a:p>
        </p:txBody>
      </p:sp>
      <p:sp>
        <p:nvSpPr>
          <p:cNvPr id="57" name="Rectangle 56"/>
          <p:cNvSpPr/>
          <p:nvPr/>
        </p:nvSpPr>
        <p:spPr>
          <a:xfrm rot="2805372">
            <a:off x="8072975" y="1071099"/>
            <a:ext cx="1054934" cy="4201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solidFill>
                  <a:srgbClr val="002060"/>
                </a:solidFill>
                <a:cs typeface="B Zar" pitchFamily="2" charset="-78"/>
              </a:rPr>
              <a:t>افول</a:t>
            </a:r>
            <a:endParaRPr lang="en-US" dirty="0">
              <a:solidFill>
                <a:srgbClr val="002060"/>
              </a:solidFill>
              <a:cs typeface="B Zar" pitchFamily="2" charset="-78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646508" y="0"/>
            <a:ext cx="2545492" cy="72904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rgbClr val="7030A0"/>
                </a:solidFill>
                <a:cs typeface="B Zar" pitchFamily="2" charset="-78"/>
              </a:rPr>
              <a:t>چرخه حیات سازمان</a:t>
            </a:r>
            <a:endParaRPr lang="en-US" sz="2000" b="1" dirty="0">
              <a:solidFill>
                <a:srgbClr val="7030A0"/>
              </a:solidFill>
              <a:cs typeface="B Zar" pitchFamily="2" charset="-78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092778" y="4555417"/>
            <a:ext cx="1087395" cy="230258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 smtClean="0">
                <a:cs typeface="B Zar" pitchFamily="2" charset="-78"/>
              </a:rPr>
              <a:t>4- مرحله پیچیدگی ساختاری</a:t>
            </a:r>
          </a:p>
          <a:p>
            <a:pPr algn="ctr" rtl="1"/>
            <a:r>
              <a:rPr lang="fa-IR" sz="1600" dirty="0" smtClean="0">
                <a:cs typeface="B Zar" pitchFamily="2" charset="-78"/>
              </a:rPr>
              <a:t>* ساختار پیچیده</a:t>
            </a:r>
          </a:p>
          <a:p>
            <a:pPr algn="ctr" rtl="1"/>
            <a:r>
              <a:rPr lang="fa-IR" sz="1600" dirty="0" smtClean="0">
                <a:cs typeface="B Zar" pitchFamily="2" charset="-78"/>
              </a:rPr>
              <a:t>* عدم تمرکز</a:t>
            </a:r>
          </a:p>
          <a:p>
            <a:pPr algn="ctr" rtl="1">
              <a:buFont typeface="Arial" charset="0"/>
              <a:buChar char="•"/>
            </a:pPr>
            <a:r>
              <a:rPr lang="fa-IR" sz="1600" dirty="0" smtClean="0">
                <a:cs typeface="B Zar" pitchFamily="2" charset="-78"/>
              </a:rPr>
              <a:t>* بازارهای متنوع</a:t>
            </a:r>
          </a:p>
        </p:txBody>
      </p:sp>
    </p:spTree>
    <p:extLst>
      <p:ext uri="{BB962C8B-B14F-4D97-AF65-F5344CB8AC3E}">
        <p14:creationId xmlns:p14="http://schemas.microsoft.com/office/powerpoint/2010/main" xmlns="" val="70137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6111" y="1767840"/>
            <a:ext cx="980236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800" dirty="0" smtClean="0">
                <a:solidFill>
                  <a:srgbClr val="FFFF99"/>
                </a:solidFill>
                <a:cs typeface="B Titr" pitchFamily="2" charset="-78"/>
              </a:rPr>
              <a:t>سازمان چیست؟</a:t>
            </a:r>
          </a:p>
          <a:p>
            <a:pPr algn="r"/>
            <a:endParaRPr lang="fa-IR" dirty="0" smtClean="0">
              <a:solidFill>
                <a:srgbClr val="FFFF99"/>
              </a:solidFill>
            </a:endParaRPr>
          </a:p>
          <a:p>
            <a:pPr algn="r"/>
            <a:endParaRPr lang="fa-IR" dirty="0">
              <a:solidFill>
                <a:srgbClr val="FFFF99"/>
              </a:solidFill>
            </a:endParaRPr>
          </a:p>
          <a:p>
            <a:pPr lvl="1" algn="just" rtl="1"/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سازمان پدیده ایست اجتماعی که به طور آگاهانه هماهنگ شده و دارای حدود و ثغور نسبتا مشخصی بوده که تقریبا به صورت مداوم برای تحقق یک هدف مشترک یا مجموعه ای از اهداف فعالیت میکند.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05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400" dirty="0">
                <a:solidFill>
                  <a:srgbClr val="FFFF99"/>
                </a:solidFill>
                <a:latin typeface="+mn-lt"/>
                <a:ea typeface="+mn-ea"/>
                <a:cs typeface="B Titr" pitchFamily="2" charset="-78"/>
              </a:rPr>
              <a:t>ساختار سازمان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buNone/>
            </a:pP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ما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ساختار را به عنوان یکی از اجزاء سازمان، که از عناصر پیچیدگی، رسمیت و تمرکز تشکیل شده تعریف می کنیم.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algn="just" rtl="1"/>
            <a:r>
              <a:rPr lang="fa-IR" sz="2800" b="1" dirty="0">
                <a:solidFill>
                  <a:srgbClr val="FFFF99"/>
                </a:solidFill>
                <a:cs typeface="B Zar" pitchFamily="2" charset="-78"/>
              </a:rPr>
              <a:t>پیچیدگی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 </a:t>
            </a: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: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حدود تفکیک درون سازمان را نشان می دهد.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algn="just" rtl="1"/>
            <a:r>
              <a:rPr lang="fa-IR" sz="2800" b="1" dirty="0">
                <a:solidFill>
                  <a:srgbClr val="FFFF99"/>
                </a:solidFill>
                <a:cs typeface="B Zar" pitchFamily="2" charset="-78"/>
              </a:rPr>
              <a:t>رسمیت</a:t>
            </a:r>
            <a:r>
              <a:rPr lang="fa-IR" sz="2800" b="1" dirty="0" smtClean="0">
                <a:solidFill>
                  <a:srgbClr val="FFFF99"/>
                </a:solidFill>
                <a:cs typeface="B Zar" pitchFamily="2" charset="-78"/>
              </a:rPr>
              <a:t>: </a:t>
            </a: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حدی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که یک سازمان برای جهت دهی رفتار کارکنانش ،به قوانین ،مقررات و رویه ها متکی است رسمیت نام دارد.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algn="just" rtl="1"/>
            <a:r>
              <a:rPr lang="fa-IR" sz="2800" b="1" dirty="0">
                <a:solidFill>
                  <a:srgbClr val="FFFF99"/>
                </a:solidFill>
                <a:cs typeface="B Zar" pitchFamily="2" charset="-78"/>
              </a:rPr>
              <a:t>تمرکز: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به جایی که اختیار تصمیم گیری در آنجا متمرکز است، اشاره دارد.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32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539" y="1496823"/>
            <a:ext cx="9905998" cy="147857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4000" dirty="0" smtClean="0">
                <a:solidFill>
                  <a:srgbClr val="FFFF99"/>
                </a:solidFill>
                <a:latin typeface="+mn-lt"/>
                <a:ea typeface="+mn-ea"/>
                <a:cs typeface="B Titr" pitchFamily="2" charset="-78"/>
              </a:rPr>
              <a:t>طرح سازمان: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sz="3100" dirty="0" smtClean="0">
                <a:solidFill>
                  <a:srgbClr val="FFFF99"/>
                </a:solidFill>
                <a:latin typeface="+mn-lt"/>
                <a:ea typeface="+mn-ea"/>
                <a:cs typeface="B Zar" pitchFamily="2" charset="-78"/>
              </a:rPr>
              <a:t>به نحوه ساخت و تغییر ساختار، برای تحقق اهداف سازمانی اشاره می کند.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507" y="3151855"/>
            <a:ext cx="9905999" cy="252705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600" cap="all" dirty="0" smtClean="0">
                <a:solidFill>
                  <a:srgbClr val="FFFF99"/>
                </a:solidFill>
                <a:cs typeface="B Titr" pitchFamily="2" charset="-78"/>
              </a:rPr>
              <a:t>نظریه سازمان:</a:t>
            </a:r>
            <a:r>
              <a:rPr lang="fa-IR" sz="1800" dirty="0" smtClean="0"/>
              <a:t> </a:t>
            </a:r>
            <a:endParaRPr lang="en-US" sz="1800" dirty="0" smtClean="0"/>
          </a:p>
          <a:p>
            <a:pPr algn="just" rtl="1">
              <a:buNone/>
            </a:pPr>
            <a:r>
              <a:rPr lang="en-US" sz="2800" cap="all" dirty="0" smtClean="0">
                <a:solidFill>
                  <a:srgbClr val="FFFF99"/>
                </a:solidFill>
                <a:cs typeface="B Zar" pitchFamily="2" charset="-78"/>
              </a:rPr>
              <a:t>  </a:t>
            </a:r>
            <a:r>
              <a:rPr lang="fa-IR" sz="2800" cap="all" dirty="0" smtClean="0">
                <a:solidFill>
                  <a:srgbClr val="FFFF99"/>
                </a:solidFill>
                <a:cs typeface="B Zar" pitchFamily="2" charset="-78"/>
              </a:rPr>
              <a:t>رشته ای است که ساختار و طراح سازمان را مورد مطالعه قرارمیدهد.توصیف </a:t>
            </a:r>
            <a:r>
              <a:rPr lang="fa-IR" sz="2800" cap="all" dirty="0">
                <a:solidFill>
                  <a:srgbClr val="FFFF99"/>
                </a:solidFill>
                <a:cs typeface="B Zar" pitchFamily="2" charset="-78"/>
              </a:rPr>
              <a:t>می کند که سازمان ها در عمل چگونه ساختارمند می شوند و همچنین پیشنهاداتی راجع به اینکه چگونه می توان سازمان ها را به گونه ای بنا کرد که اثر بخشی آنها افزایش یابد، ارائه می دهد.</a:t>
            </a:r>
            <a:endParaRPr lang="en-US" sz="2800" cap="all" dirty="0">
              <a:solidFill>
                <a:srgbClr val="FFFF99"/>
              </a:solidFill>
              <a:cs typeface="B Zar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89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solidFill>
                  <a:srgbClr val="FFFF99"/>
                </a:solidFill>
                <a:latin typeface="+mn-lt"/>
                <a:ea typeface="+mn-ea"/>
                <a:cs typeface="B Titr" pitchFamily="2" charset="-78"/>
              </a:rPr>
              <a:t>مقایسه نظریه سازمان و رفتار سازمانی</a:t>
            </a:r>
            <a:endParaRPr lang="en-US" dirty="0">
              <a:solidFill>
                <a:srgbClr val="FFFF99"/>
              </a:solidFill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>
              <a:buNone/>
            </a:pPr>
            <a:r>
              <a:rPr lang="fa-IR" sz="2800" b="1" cap="all" dirty="0">
                <a:solidFill>
                  <a:srgbClr val="FFFF99"/>
                </a:solidFill>
                <a:cs typeface="B Zar" pitchFamily="2" charset="-78"/>
              </a:rPr>
              <a:t>رفتار سازمانی: </a:t>
            </a:r>
            <a:r>
              <a:rPr lang="fa-IR" sz="2800" cap="all" dirty="0">
                <a:solidFill>
                  <a:srgbClr val="FFFF99"/>
                </a:solidFill>
                <a:cs typeface="B Zar" pitchFamily="2" charset="-78"/>
              </a:rPr>
              <a:t>دیدگاهی خرد نسبت به مسائل داشته و بر افراد و گروههای کوچک تاکید دارد</a:t>
            </a:r>
            <a:endParaRPr lang="en-US" sz="2800" cap="all" dirty="0">
              <a:solidFill>
                <a:srgbClr val="FFFF99"/>
              </a:solidFill>
              <a:cs typeface="B Zar" pitchFamily="2" charset="-78"/>
            </a:endParaRPr>
          </a:p>
          <a:p>
            <a:pPr algn="r" rtl="1"/>
            <a:r>
              <a:rPr lang="fa-IR" sz="2800" cap="all" dirty="0" smtClean="0">
                <a:solidFill>
                  <a:srgbClr val="FFFF99"/>
                </a:solidFill>
                <a:cs typeface="B Zar" pitchFamily="2" charset="-78"/>
              </a:rPr>
              <a:t>موضوعات رفتار فردی: ادراک،ارزشها،یادگیری، انگیزش و شخصیت</a:t>
            </a:r>
            <a:endParaRPr lang="en-US" sz="2800" cap="all" dirty="0" smtClean="0">
              <a:solidFill>
                <a:srgbClr val="FFFF99"/>
              </a:solidFill>
              <a:cs typeface="B Zar" pitchFamily="2" charset="-78"/>
            </a:endParaRPr>
          </a:p>
          <a:p>
            <a:pPr algn="r" rtl="1"/>
            <a:r>
              <a:rPr lang="fa-IR" sz="2800" cap="all" dirty="0" smtClean="0">
                <a:solidFill>
                  <a:srgbClr val="FFFF99"/>
                </a:solidFill>
                <a:cs typeface="B Zar" pitchFamily="2" charset="-78"/>
              </a:rPr>
              <a:t>موضوعات </a:t>
            </a:r>
            <a:r>
              <a:rPr lang="fa-IR" sz="2800" cap="all" dirty="0">
                <a:solidFill>
                  <a:srgbClr val="FFFF99"/>
                </a:solidFill>
                <a:cs typeface="B Zar" pitchFamily="2" charset="-78"/>
              </a:rPr>
              <a:t>رفتار گروهی </a:t>
            </a:r>
            <a:r>
              <a:rPr lang="fa-IR" sz="2800" cap="all" dirty="0" smtClean="0">
                <a:solidFill>
                  <a:srgbClr val="FFFF99"/>
                </a:solidFill>
                <a:cs typeface="B Zar" pitchFamily="2" charset="-78"/>
              </a:rPr>
              <a:t>: </a:t>
            </a:r>
            <a:r>
              <a:rPr lang="fa-IR" sz="2800" cap="all" dirty="0">
                <a:solidFill>
                  <a:srgbClr val="FFFF99"/>
                </a:solidFill>
                <a:cs typeface="B Zar" pitchFamily="2" charset="-78"/>
              </a:rPr>
              <a:t>نقش ها، موقعیت افراد در سازمان،رهبری، قدرت،ارتباطات و تعارض</a:t>
            </a:r>
            <a:endParaRPr lang="en-US" sz="2800" cap="all" dirty="0">
              <a:solidFill>
                <a:srgbClr val="FFFF99"/>
              </a:solidFill>
              <a:cs typeface="B Zar" pitchFamily="2" charset="-78"/>
            </a:endParaRPr>
          </a:p>
          <a:p>
            <a:pPr algn="r" rtl="1">
              <a:buNone/>
            </a:pPr>
            <a:r>
              <a:rPr lang="fa-IR" sz="2800" b="1" cap="all" dirty="0" smtClean="0">
                <a:solidFill>
                  <a:srgbClr val="FFFF99"/>
                </a:solidFill>
                <a:cs typeface="B Zar" pitchFamily="2" charset="-78"/>
              </a:rPr>
              <a:t>نظریه سازمان: </a:t>
            </a:r>
            <a:r>
              <a:rPr lang="fa-IR" sz="2800" cap="all" dirty="0" smtClean="0">
                <a:solidFill>
                  <a:srgbClr val="FFFF99"/>
                </a:solidFill>
                <a:cs typeface="B Zar" pitchFamily="2" charset="-78"/>
              </a:rPr>
              <a:t>دیدگاهی کلان نسبت به مسائل سازمانی دارد.</a:t>
            </a:r>
            <a:endParaRPr lang="en-US" sz="2800" cap="all" dirty="0" smtClean="0">
              <a:solidFill>
                <a:srgbClr val="FFFF99"/>
              </a:solidFill>
              <a:cs typeface="B Zar" pitchFamily="2" charset="-78"/>
            </a:endParaRPr>
          </a:p>
          <a:p>
            <a:pPr algn="r" rtl="1"/>
            <a:r>
              <a:rPr lang="fa-IR" sz="2800" cap="all" dirty="0" smtClean="0">
                <a:solidFill>
                  <a:srgbClr val="FFFF99"/>
                </a:solidFill>
                <a:cs typeface="B Zar" pitchFamily="2" charset="-78"/>
              </a:rPr>
              <a:t>نظریه </a:t>
            </a:r>
            <a:r>
              <a:rPr lang="fa-IR" sz="2800" cap="all" dirty="0">
                <a:solidFill>
                  <a:srgbClr val="FFFF99"/>
                </a:solidFill>
                <a:cs typeface="B Zar" pitchFamily="2" charset="-78"/>
              </a:rPr>
              <a:t>سازمان بر رفتار سازمان ها متمرکز است و تعریفی کلی از اثر بخشی سازمان ارائه می دهد.</a:t>
            </a:r>
            <a:endParaRPr lang="en-US" sz="2800" cap="all" dirty="0">
              <a:solidFill>
                <a:srgbClr val="FFFF99"/>
              </a:solidFill>
              <a:cs typeface="B Zar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220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349" y="0"/>
            <a:ext cx="9843419" cy="1736141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solidFill>
                  <a:srgbClr val="FFFF99"/>
                </a:solidFill>
                <a:cs typeface="B Titr" pitchFamily="2" charset="-78"/>
              </a:rPr>
              <a:t>روشهای مختلف ده گانه نگریستن به سازمانها</a:t>
            </a:r>
            <a:br>
              <a:rPr lang="fa-IR" sz="3200" dirty="0" smtClean="0">
                <a:solidFill>
                  <a:srgbClr val="FFFF99"/>
                </a:solidFill>
                <a:cs typeface="B Titr" pitchFamily="2" charset="-78"/>
              </a:rPr>
            </a:br>
            <a:endParaRPr lang="en-US" sz="3200" dirty="0">
              <a:solidFill>
                <a:srgbClr val="FFFF99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034716"/>
            <a:ext cx="9905999" cy="5293895"/>
          </a:xfrm>
        </p:spPr>
        <p:txBody>
          <a:bodyPr numCol="1">
            <a:normAutofit lnSpcReduction="10000"/>
          </a:bodyPr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1- پدیده </a:t>
            </a:r>
            <a:r>
              <a:rPr lang="fa-IR" b="1" dirty="0">
                <a:solidFill>
                  <a:srgbClr val="FFFF99"/>
                </a:solidFill>
                <a:cs typeface="B Zar" pitchFamily="2" charset="-78"/>
              </a:rPr>
              <a:t>های عقلانی که اهدافی را دنبال می کنند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2- ائتلاف </a:t>
            </a:r>
            <a:r>
              <a:rPr lang="fa-IR" b="1" dirty="0">
                <a:solidFill>
                  <a:srgbClr val="FFFF99"/>
                </a:solidFill>
                <a:cs typeface="B Zar" pitchFamily="2" charset="-78"/>
              </a:rPr>
              <a:t>ذینفعان قدرتمند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3- سیستم </a:t>
            </a:r>
            <a:r>
              <a:rPr lang="fa-IR" b="1" dirty="0">
                <a:solidFill>
                  <a:srgbClr val="FFFF99"/>
                </a:solidFill>
                <a:cs typeface="B Zar" pitchFamily="2" charset="-78"/>
              </a:rPr>
              <a:t>های باز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4- نظامهای </a:t>
            </a:r>
            <a:r>
              <a:rPr lang="fa-IR" b="1" dirty="0">
                <a:solidFill>
                  <a:srgbClr val="FFFF99"/>
                </a:solidFill>
                <a:cs typeface="B Zar" pitchFamily="2" charset="-78"/>
              </a:rPr>
              <a:t>معنا ساز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5- سیستمهای </a:t>
            </a:r>
            <a:r>
              <a:rPr lang="fa-IR" b="1" dirty="0">
                <a:solidFill>
                  <a:srgbClr val="FFFF99"/>
                </a:solidFill>
                <a:cs typeface="B Zar" pitchFamily="2" charset="-78"/>
              </a:rPr>
              <a:t>بهم پیوسته </a:t>
            </a: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منعطف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6- سیستمهای سیاسی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7- ابزار سلطه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8- واحدهای پردازش اطلاعات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9- زندانهای روح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FFFF99"/>
                </a:solidFill>
                <a:cs typeface="B Zar" pitchFamily="2" charset="-78"/>
              </a:rPr>
              <a:t>10- قراردادهای اجتماعی</a:t>
            </a:r>
          </a:p>
          <a:p>
            <a:pPr marL="0" indent="0" algn="r" rtl="1">
              <a:buNone/>
            </a:pPr>
            <a:endParaRPr lang="fa-IR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8830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223" y="1298993"/>
            <a:ext cx="9905999" cy="3541714"/>
          </a:xfrm>
        </p:spPr>
        <p:txBody>
          <a:bodyPr/>
          <a:lstStyle/>
          <a:p>
            <a:pPr algn="r">
              <a:buNone/>
            </a:pPr>
            <a:r>
              <a:rPr lang="fa-IR" sz="3600" dirty="0">
                <a:solidFill>
                  <a:srgbClr val="FFFF99"/>
                </a:solidFill>
                <a:cs typeface="B Titr" pitchFamily="2" charset="-78"/>
              </a:rPr>
              <a:t>استعاره زیستی: </a:t>
            </a:r>
            <a:endParaRPr lang="fa-IR" sz="3600" dirty="0" smtClean="0">
              <a:solidFill>
                <a:srgbClr val="FFFF99"/>
              </a:solidFill>
              <a:cs typeface="B Titr" pitchFamily="2" charset="-78"/>
            </a:endParaRPr>
          </a:p>
          <a:p>
            <a:pPr algn="just" rtl="1">
              <a:buNone/>
            </a:pPr>
            <a:r>
              <a:rPr lang="fa-IR" sz="28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سازمانها </a:t>
            </a:r>
            <a:r>
              <a:rPr lang="fa-IR" sz="2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مانند موجودات زنده رشد می کنند، از مراحل قابل پیش بینی تکامل می گذرند</a:t>
            </a:r>
            <a:r>
              <a:rPr lang="fa-IR" sz="28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، یک </a:t>
            </a:r>
            <a:r>
              <a:rPr lang="fa-IR" sz="2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سلسله مراحل تغییر قابل پیش بینی را نیز طی می کنند و اگر انرژی ای را که صرف تولید ستاده ها می کنند از طریق نهاد های جدید جایگزین نشود</a:t>
            </a:r>
            <a:r>
              <a:rPr lang="fa-IR" sz="28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، از </a:t>
            </a:r>
            <a:r>
              <a:rPr lang="fa-IR" sz="28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Zar" pitchFamily="2" charset="-78"/>
              </a:rPr>
              <a:t>بین می روند.</a:t>
            </a:r>
            <a:endParaRPr lang="en-US" sz="2800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Zar" pitchFamily="2" charset="-78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61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1570" y="1190708"/>
            <a:ext cx="9905999" cy="3541714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>
                <a:solidFill>
                  <a:srgbClr val="FFFF99"/>
                </a:solidFill>
                <a:cs typeface="B Titr" pitchFamily="2" charset="-78"/>
              </a:rPr>
              <a:t>دیدگاه سیستمی</a:t>
            </a:r>
            <a:endParaRPr lang="en-US" dirty="0">
              <a:solidFill>
                <a:srgbClr val="FFFF99"/>
              </a:solidFill>
              <a:cs typeface="B Titr" pitchFamily="2" charset="-78"/>
            </a:endParaRPr>
          </a:p>
          <a:p>
            <a:pPr marL="0" indent="0" algn="just" rtl="1">
              <a:buNone/>
            </a:pP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تعریف یک سیستم: سیستم عبارت است از اجزائ متعامل و دارای وابستگی متقابل که به نحوی تنظیم شده اند که یک کل مجزا از تک تک </a:t>
            </a: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اجزاء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را به وجود می </a:t>
            </a:r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آورند.</a:t>
            </a:r>
            <a:endParaRPr lang="en-US" sz="2800" dirty="0">
              <a:solidFill>
                <a:srgbClr val="FFFF99"/>
              </a:solidFill>
              <a:cs typeface="B Zar" pitchFamily="2" charset="-78"/>
            </a:endParaRPr>
          </a:p>
          <a:p>
            <a:pPr marL="0" indent="0" algn="r" rtl="1">
              <a:buNone/>
            </a:pPr>
            <a:r>
              <a:rPr lang="fa-IR" dirty="0">
                <a:solidFill>
                  <a:srgbClr val="FFFF99"/>
                </a:solidFill>
                <a:cs typeface="B Titr" pitchFamily="2" charset="-78"/>
              </a:rPr>
              <a:t>انواع سیستم</a:t>
            </a:r>
            <a:r>
              <a:rPr lang="fa-IR" dirty="0" smtClean="0">
                <a:solidFill>
                  <a:srgbClr val="FFFF99"/>
                </a:solidFill>
                <a:cs typeface="B Titr" pitchFamily="2" charset="-78"/>
              </a:rPr>
              <a:t>:</a:t>
            </a:r>
            <a:endParaRPr lang="en-US" dirty="0">
              <a:solidFill>
                <a:srgbClr val="FFFF99"/>
              </a:solidFill>
              <a:cs typeface="B Titr" pitchFamily="2" charset="-78"/>
            </a:endParaRPr>
          </a:p>
          <a:p>
            <a:pPr marL="0" indent="0" algn="r" rtl="1"/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سیستمهای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بسته    </a:t>
            </a:r>
            <a:endParaRPr lang="fa-IR" sz="2800" dirty="0" smtClean="0">
              <a:solidFill>
                <a:srgbClr val="FFFF99"/>
              </a:solidFill>
              <a:cs typeface="B Zar" pitchFamily="2" charset="-78"/>
            </a:endParaRPr>
          </a:p>
          <a:p>
            <a:pPr marL="0" indent="0" algn="r" rtl="1"/>
            <a:r>
              <a:rPr lang="fa-IR" sz="2800" dirty="0" smtClean="0">
                <a:solidFill>
                  <a:srgbClr val="FFFF99"/>
                </a:solidFill>
                <a:cs typeface="B Zar" pitchFamily="2" charset="-78"/>
              </a:rPr>
              <a:t>سیستمهای </a:t>
            </a:r>
            <a:r>
              <a:rPr lang="fa-IR" sz="2800" dirty="0">
                <a:solidFill>
                  <a:srgbClr val="FFFF99"/>
                </a:solidFill>
                <a:cs typeface="B Zar" pitchFamily="2" charset="-78"/>
              </a:rPr>
              <a:t>باز</a:t>
            </a:r>
            <a:endParaRPr lang="en-US" dirty="0">
              <a:solidFill>
                <a:srgbClr val="FFFF99"/>
              </a:solidFill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18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984504" y="5425186"/>
            <a:ext cx="1572768" cy="6949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>
                <a:solidFill>
                  <a:srgbClr val="FFFF00"/>
                </a:solidFill>
              </a:rPr>
              <a:t>محیط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17" name="Flowchart: Connector 16"/>
          <p:cNvSpPr/>
          <p:nvPr/>
        </p:nvSpPr>
        <p:spPr>
          <a:xfrm>
            <a:off x="2306193" y="1320292"/>
            <a:ext cx="6059424" cy="4291584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15104" y="3481324"/>
            <a:ext cx="1572768" cy="7477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>
                <a:solidFill>
                  <a:srgbClr val="FFFF00"/>
                </a:solidFill>
              </a:rPr>
              <a:t>فرایند</a:t>
            </a:r>
            <a:r>
              <a:rPr lang="fa-IR" sz="2800" b="1" dirty="0"/>
              <a:t> </a:t>
            </a:r>
            <a:r>
              <a:rPr lang="fa-IR" sz="2800" b="1" dirty="0">
                <a:solidFill>
                  <a:srgbClr val="FFFF00"/>
                </a:solidFill>
              </a:rPr>
              <a:t>تبدیل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14944" y="1538986"/>
            <a:ext cx="1572768" cy="6949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>
                <a:solidFill>
                  <a:srgbClr val="FFFF00"/>
                </a:solidFill>
              </a:rPr>
              <a:t>محیط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51604" y="1541018"/>
            <a:ext cx="1572768" cy="747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>
                <a:solidFill>
                  <a:srgbClr val="FFFF00"/>
                </a:solidFill>
              </a:rPr>
              <a:t>سیستم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68678" y="3481324"/>
            <a:ext cx="1572768" cy="7477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FF00"/>
                </a:solidFill>
              </a:rPr>
              <a:t>نهاده ها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95820" y="3466084"/>
            <a:ext cx="1572768" cy="7477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>
                <a:solidFill>
                  <a:srgbClr val="FFFF00"/>
                </a:solidFill>
              </a:rPr>
              <a:t>ستاده ها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3625215" y="3702939"/>
            <a:ext cx="740410" cy="30454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1763" y="3653290"/>
            <a:ext cx="762066" cy="35969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353568" y="231648"/>
            <a:ext cx="11362944" cy="682752"/>
          </a:xfrm>
          <a:prstGeom prst="rect">
            <a:avLst/>
          </a:prstGeom>
          <a:solidFill>
            <a:srgbClr val="FFFF66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4000" b="1" dirty="0" smtClean="0">
                <a:solidFill>
                  <a:schemeClr val="accent4">
                    <a:lumMod val="75000"/>
                  </a:schemeClr>
                </a:solidFill>
                <a:cs typeface="B Zar" pitchFamily="2" charset="-78"/>
              </a:rPr>
              <a:t> سیستمهای </a:t>
            </a:r>
            <a:r>
              <a:rPr lang="fa-IR" sz="4000" b="1" dirty="0">
                <a:solidFill>
                  <a:schemeClr val="accent4">
                    <a:lumMod val="75000"/>
                  </a:schemeClr>
                </a:solidFill>
                <a:cs typeface="B Zar" pitchFamily="2" charset="-78"/>
              </a:rPr>
              <a:t>باز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97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854</TotalTime>
  <Words>586</Words>
  <Application>Microsoft Office PowerPoint</Application>
  <PresentationFormat>Custom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Circuit</vt:lpstr>
      <vt:lpstr>تئوری سازمان   ساختار و طرح سازمانی</vt:lpstr>
      <vt:lpstr>Slide 2</vt:lpstr>
      <vt:lpstr>ساختار سازمان  </vt:lpstr>
      <vt:lpstr>طرح سازمان:  به نحوه ساخت و تغییر ساختار، برای تحقق اهداف سازمانی اشاره می کند. </vt:lpstr>
      <vt:lpstr>مقایسه نظریه سازمان و رفتار سازمانی</vt:lpstr>
      <vt:lpstr>روشهای مختلف ده گانه نگریستن به سازمانها </vt:lpstr>
      <vt:lpstr>Slide 7</vt:lpstr>
      <vt:lpstr>Slide 8</vt:lpstr>
      <vt:lpstr>Slide 9</vt:lpstr>
      <vt:lpstr>سازمان صنعتی به عنوان یک سیستم باز</vt:lpstr>
      <vt:lpstr>ویژگیهای یک سیستم باز: </vt:lpstr>
      <vt:lpstr>اهمیت دیدگاه سیستمی:  دیدگاه سیستمی به مدیران حال و آینده اجازه میدهدکه سازمان را به عنوان یک کل که مشتمل بر سیستم های فرعی متعدد و اجزای مرتبط به هم است مورد توجه قرار دهند.</vt:lpstr>
      <vt:lpstr>دیدگاه چرخه حیات: تعریف : سازمانها دارای چرخه حیات بوده و از طریق گذراندن یک سلسله مراحل و تغییرات متوالی و معین در طی زمان تکامل میابند.  مراحل:  1- مرحله کارآفرینی 2-مرحله شکل گیری اولیه 3-مرحله رسمیت و کنترل 4- مرحله پیچیده شدن ساختار 5-مرحله افول  </vt:lpstr>
      <vt:lpstr>اهمیت دیدگاه سیستمی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تئوری سازمان   ساختار و طرح سازمانی</dc:title>
  <dc:creator>Ehsan</dc:creator>
  <cp:lastModifiedBy>Parseh</cp:lastModifiedBy>
  <cp:revision>65</cp:revision>
  <dcterms:created xsi:type="dcterms:W3CDTF">2014-02-27T09:27:32Z</dcterms:created>
  <dcterms:modified xsi:type="dcterms:W3CDTF">2014-03-02T06:07:11Z</dcterms:modified>
</cp:coreProperties>
</file>