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59" r:id="rId5"/>
    <p:sldId id="257" r:id="rId6"/>
    <p:sldId id="267" r:id="rId7"/>
    <p:sldId id="258"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6" d="100"/>
          <a:sy n="66" d="100"/>
        </p:scale>
        <p:origin x="-84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322043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82719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142586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4481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3256796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411313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125097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197811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73739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264892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5FEA6A-5309-48A2-AF14-50FC07396BD5}" type="datetimeFigureOut">
              <a:rPr lang="en-US" smtClean="0"/>
              <a:pPr/>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236365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FEA6A-5309-48A2-AF14-50FC07396BD5}" type="datetimeFigureOut">
              <a:rPr lang="en-US" smtClean="0"/>
              <a:pPr/>
              <a:t>10/11/2017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E8241-440D-44EE-B486-FFA37AC74529}" type="slidenum">
              <a:rPr lang="en-US" smtClean="0"/>
              <a:pPr/>
              <a:t>‹#›</a:t>
            </a:fld>
            <a:endParaRPr lang="en-US"/>
          </a:p>
        </p:txBody>
      </p:sp>
    </p:spTree>
    <p:extLst>
      <p:ext uri="{BB962C8B-B14F-4D97-AF65-F5344CB8AC3E}">
        <p14:creationId xmlns:p14="http://schemas.microsoft.com/office/powerpoint/2010/main" xmlns="" val="1494811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1">
                <a:lumMod val="5000"/>
                <a:lumOff val="95000"/>
                <a:alpha val="9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4" name="TextBox 3"/>
          <p:cNvSpPr txBox="1"/>
          <p:nvPr/>
        </p:nvSpPr>
        <p:spPr>
          <a:xfrm>
            <a:off x="4800600" y="984738"/>
            <a:ext cx="1802423" cy="461665"/>
          </a:xfrm>
          <a:prstGeom prst="rect">
            <a:avLst/>
          </a:prstGeom>
          <a:noFill/>
        </p:spPr>
        <p:txBody>
          <a:bodyPr wrap="square" rtlCol="0">
            <a:spAutoFit/>
          </a:bodyPr>
          <a:lstStyle/>
          <a:p>
            <a:pPr algn="ctr"/>
            <a:r>
              <a:rPr lang="fa-IR" sz="2400" dirty="0" smtClean="0">
                <a:cs typeface="B Titr" panose="00000700000000000000" pitchFamily="2" charset="-78"/>
              </a:rPr>
              <a:t>به نام خدا</a:t>
            </a:r>
            <a:endParaRPr lang="en-US" sz="2400" dirty="0">
              <a:cs typeface="B Titr" panose="00000700000000000000" pitchFamily="2" charset="-78"/>
            </a:endParaRPr>
          </a:p>
        </p:txBody>
      </p:sp>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396154" y="2761151"/>
            <a:ext cx="2611314" cy="2390775"/>
          </a:xfrm>
          <a:prstGeom prst="rect">
            <a:avLst/>
          </a:prstGeom>
        </p:spPr>
      </p:pic>
    </p:spTree>
    <p:extLst>
      <p:ext uri="{BB962C8B-B14F-4D97-AF65-F5344CB8AC3E}">
        <p14:creationId xmlns:p14="http://schemas.microsoft.com/office/powerpoint/2010/main" xmlns="" val="256157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4308232" y="204051"/>
            <a:ext cx="2453054" cy="853567"/>
          </a:xfrm>
          <a:prstGeom prst="rect">
            <a:avLst/>
          </a:prstGeom>
        </p:spPr>
        <p:txBody>
          <a:bodyPr wrap="square">
            <a:spAutoFit/>
          </a:bodyPr>
          <a:lstStyle/>
          <a:p>
            <a:pPr algn="ctr" rtl="1">
              <a:lnSpc>
                <a:spcPct val="107000"/>
              </a:lnSpc>
              <a:spcAft>
                <a:spcPts val="800"/>
              </a:spcAft>
            </a:pPr>
            <a:r>
              <a:rPr lang="fa-IR" sz="2000" b="1" dirty="0">
                <a:latin typeface="Calibri" panose="020F0502020204030204" pitchFamily="34" charset="0"/>
                <a:ea typeface="Calibri" panose="020F0502020204030204" pitchFamily="34" charset="0"/>
                <a:cs typeface="B Mitra" panose="00000400000000000000" pitchFamily="2" charset="-78"/>
              </a:rPr>
              <a:t>سازمان</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rtl="1">
              <a:lnSpc>
                <a:spcPct val="107000"/>
              </a:lnSpc>
              <a:spcAft>
                <a:spcPts val="800"/>
              </a:spcAft>
            </a:pPr>
            <a:r>
              <a:rPr lang="fa-IR" sz="2000" b="1" dirty="0">
                <a:latin typeface="Calibri" panose="020F0502020204030204" pitchFamily="34" charset="0"/>
                <a:ea typeface="Calibri" panose="020F0502020204030204" pitchFamily="34" charset="0"/>
                <a:cs typeface="B Mitra" panose="00000400000000000000" pitchFamily="2" charset="-78"/>
              </a:rPr>
              <a:t>(ساختار،فرهنگ،تغییر)</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Pentagon 4"/>
          <p:cNvSpPr/>
          <p:nvPr/>
        </p:nvSpPr>
        <p:spPr>
          <a:xfrm>
            <a:off x="1237252" y="2857499"/>
            <a:ext cx="1980733" cy="96381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a:cs typeface="B Mitra" panose="00000400000000000000" pitchFamily="2" charset="-78"/>
              </a:rPr>
              <a:t>اثربخشی سازمانی</a:t>
            </a:r>
            <a:endParaRPr lang="en-US">
              <a:cs typeface="B Mitra" panose="00000400000000000000" pitchFamily="2" charset="-78"/>
            </a:endParaRPr>
          </a:p>
        </p:txBody>
      </p:sp>
      <p:sp>
        <p:nvSpPr>
          <p:cNvPr id="6" name="Pentagon 5"/>
          <p:cNvSpPr/>
          <p:nvPr/>
        </p:nvSpPr>
        <p:spPr>
          <a:xfrm rot="10800000" flipV="1">
            <a:off x="8590081" y="2857499"/>
            <a:ext cx="2127739" cy="96381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1400" dirty="0"/>
              <a:t>مدیران مسئول کسب وکار</a:t>
            </a:r>
            <a:endParaRPr lang="en-US" sz="1400" dirty="0"/>
          </a:p>
          <a:p>
            <a:pPr algn="r" rtl="1"/>
            <a:r>
              <a:rPr lang="fa-IR" sz="1400" dirty="0"/>
              <a:t> اثربخشی سازمانی ازطریق کاربادیگران هستند</a:t>
            </a:r>
            <a:endParaRPr lang="en-US" sz="1400" dirty="0"/>
          </a:p>
        </p:txBody>
      </p:sp>
      <p:sp>
        <p:nvSpPr>
          <p:cNvPr id="7" name="Rounded Rectangle 6"/>
          <p:cNvSpPr/>
          <p:nvPr/>
        </p:nvSpPr>
        <p:spPr>
          <a:xfrm>
            <a:off x="4765431" y="1222130"/>
            <a:ext cx="18639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000" dirty="0">
                <a:cs typeface="B Mitra" panose="00000400000000000000" pitchFamily="2" charset="-78"/>
              </a:rPr>
              <a:t>شناخت ومدیریت </a:t>
            </a:r>
            <a:endParaRPr lang="en-US" sz="2000" dirty="0">
              <a:cs typeface="B Mitra" panose="00000400000000000000" pitchFamily="2" charset="-78"/>
            </a:endParaRPr>
          </a:p>
          <a:p>
            <a:pPr algn="ctr" rtl="1"/>
            <a:r>
              <a:rPr lang="fa-IR" sz="2000" dirty="0">
                <a:cs typeface="B Mitra" panose="00000400000000000000" pitchFamily="2" charset="-78"/>
              </a:rPr>
              <a:t>رفتارفردی</a:t>
            </a:r>
            <a:endParaRPr lang="en-US" sz="2000" dirty="0">
              <a:cs typeface="B Mitra" panose="00000400000000000000" pitchFamily="2" charset="-78"/>
            </a:endParaRPr>
          </a:p>
        </p:txBody>
      </p:sp>
      <p:sp>
        <p:nvSpPr>
          <p:cNvPr id="8" name="Rounded Rectangle 7"/>
          <p:cNvSpPr/>
          <p:nvPr/>
        </p:nvSpPr>
        <p:spPr>
          <a:xfrm>
            <a:off x="4765431" y="4492869"/>
            <a:ext cx="18639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1600"/>
              <a:t>شناخت ومدیریت فرایندها </a:t>
            </a:r>
            <a:endParaRPr lang="en-US" sz="1600"/>
          </a:p>
          <a:p>
            <a:pPr algn="ctr"/>
            <a:r>
              <a:rPr lang="fa-IR" sz="1600"/>
              <a:t>ومسایل سازمانی</a:t>
            </a:r>
            <a:endParaRPr lang="en-US" sz="1600"/>
          </a:p>
        </p:txBody>
      </p:sp>
      <p:sp>
        <p:nvSpPr>
          <p:cNvPr id="9" name="Oval 8"/>
          <p:cNvSpPr/>
          <p:nvPr/>
        </p:nvSpPr>
        <p:spPr>
          <a:xfrm>
            <a:off x="4536830" y="2857499"/>
            <a:ext cx="2321169" cy="9638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t>شناخت ومدیریت </a:t>
            </a:r>
            <a:r>
              <a:rPr lang="fa-IR" sz="1400" dirty="0" smtClean="0"/>
              <a:t>فرایندهای</a:t>
            </a:r>
            <a:r>
              <a:rPr lang="fa-IR" sz="1600" dirty="0" smtClean="0"/>
              <a:t> </a:t>
            </a:r>
            <a:r>
              <a:rPr lang="fa-IR" sz="1400" dirty="0"/>
              <a:t>گروهی</a:t>
            </a:r>
            <a:r>
              <a:rPr lang="fa-IR" sz="1600" dirty="0"/>
              <a:t> واجتماعی</a:t>
            </a:r>
            <a:endParaRPr lang="en-US" sz="1600" dirty="0"/>
          </a:p>
        </p:txBody>
      </p:sp>
      <p:cxnSp>
        <p:nvCxnSpPr>
          <p:cNvPr id="12" name="Straight Arrow Connector 11"/>
          <p:cNvCxnSpPr>
            <a:stCxn id="6" idx="3"/>
            <a:endCxn id="7" idx="3"/>
          </p:cNvCxnSpPr>
          <p:nvPr/>
        </p:nvCxnSpPr>
        <p:spPr>
          <a:xfrm flipH="1" flipV="1">
            <a:off x="6629400" y="1679330"/>
            <a:ext cx="1960681" cy="166007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4" name="Straight Arrow Connector 13"/>
          <p:cNvCxnSpPr>
            <a:stCxn id="6" idx="3"/>
            <a:endCxn id="9" idx="6"/>
          </p:cNvCxnSpPr>
          <p:nvPr/>
        </p:nvCxnSpPr>
        <p:spPr>
          <a:xfrm flipH="1">
            <a:off x="6857999" y="3339405"/>
            <a:ext cx="1732082"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6" name="Straight Arrow Connector 15"/>
          <p:cNvCxnSpPr>
            <a:stCxn id="6" idx="3"/>
            <a:endCxn id="8" idx="3"/>
          </p:cNvCxnSpPr>
          <p:nvPr/>
        </p:nvCxnSpPr>
        <p:spPr>
          <a:xfrm flipH="1">
            <a:off x="6629400" y="3339405"/>
            <a:ext cx="1960681" cy="161066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8" name="Straight Arrow Connector 17"/>
          <p:cNvCxnSpPr>
            <a:endCxn id="5" idx="3"/>
          </p:cNvCxnSpPr>
          <p:nvPr/>
        </p:nvCxnSpPr>
        <p:spPr>
          <a:xfrm flipH="1">
            <a:off x="3217985" y="1679330"/>
            <a:ext cx="1512276" cy="166007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0" name="Straight Arrow Connector 19"/>
          <p:cNvCxnSpPr>
            <a:stCxn id="9" idx="2"/>
            <a:endCxn id="5" idx="3"/>
          </p:cNvCxnSpPr>
          <p:nvPr/>
        </p:nvCxnSpPr>
        <p:spPr>
          <a:xfrm flipH="1">
            <a:off x="3217985" y="3339405"/>
            <a:ext cx="1318845" cy="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2" name="Straight Arrow Connector 21"/>
          <p:cNvCxnSpPr>
            <a:stCxn id="8" idx="1"/>
            <a:endCxn id="5" idx="3"/>
          </p:cNvCxnSpPr>
          <p:nvPr/>
        </p:nvCxnSpPr>
        <p:spPr>
          <a:xfrm flipH="1" flipV="1">
            <a:off x="3217985" y="3339405"/>
            <a:ext cx="1547446" cy="1610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436492" y="5894161"/>
            <a:ext cx="2795958" cy="338554"/>
          </a:xfrm>
          <a:prstGeom prst="rect">
            <a:avLst/>
          </a:prstGeom>
        </p:spPr>
        <p:txBody>
          <a:bodyPr wrap="none">
            <a:spAutoFit/>
          </a:bodyPr>
          <a:lstStyle/>
          <a:p>
            <a:r>
              <a:rPr lang="fa-IR" sz="1600" b="1" dirty="0">
                <a:latin typeface="Calibri" panose="020F0502020204030204" pitchFamily="34" charset="0"/>
                <a:ea typeface="Calibri" panose="020F0502020204030204" pitchFamily="34" charset="0"/>
                <a:cs typeface="B Mitra" panose="00000400000000000000" pitchFamily="2" charset="-78"/>
              </a:rPr>
              <a:t>نمودار3-1 مسیر(عنوانی)رفتارسازمانی</a:t>
            </a:r>
            <a:endParaRPr lang="en-US" sz="1600" b="1" dirty="0"/>
          </a:p>
        </p:txBody>
      </p:sp>
    </p:spTree>
    <p:extLst>
      <p:ext uri="{BB962C8B-B14F-4D97-AF65-F5344CB8AC3E}">
        <p14:creationId xmlns:p14="http://schemas.microsoft.com/office/powerpoint/2010/main" xmlns="" val="280159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474785" y="464350"/>
            <a:ext cx="11271738" cy="1878206"/>
          </a:xfrm>
          <a:prstGeom prst="rect">
            <a:avLst/>
          </a:prstGeom>
        </p:spPr>
        <p:txBody>
          <a:bodyPr wrap="square">
            <a:spAutoFit/>
          </a:bodyPr>
          <a:lstStyle/>
          <a:p>
            <a:pPr algn="r" rtl="1">
              <a:lnSpc>
                <a:spcPct val="107000"/>
              </a:lnSpc>
              <a:spcAft>
                <a:spcPts val="800"/>
              </a:spcAft>
              <a:tabLst>
                <a:tab pos="2200275" algn="l"/>
              </a:tabLst>
            </a:pPr>
            <a:r>
              <a:rPr lang="fa-IR" sz="2400" b="1" i="1" dirty="0">
                <a:latin typeface="Calibri" panose="020F0502020204030204" pitchFamily="34" charset="0"/>
                <a:ea typeface="Calibri" panose="020F0502020204030204" pitchFamily="34" charset="0"/>
                <a:cs typeface="B Mitra" panose="00000400000000000000" pitchFamily="2" charset="-78"/>
              </a:rPr>
              <a:t>هدف مطالعه رفتارسازمانی چیست؟</a:t>
            </a:r>
            <a:endParaRPr lang="en-US" sz="1600" b="1" i="1" dirty="0" smtClean="0">
              <a:effectLst/>
              <a:latin typeface="Calibri" panose="020F0502020204030204" pitchFamily="34" charset="0"/>
              <a:ea typeface="Calibri" panose="020F0502020204030204" pitchFamily="34" charset="0"/>
              <a:cs typeface="B Mitra" panose="00000400000000000000" pitchFamily="2" charset="-78"/>
            </a:endParaRPr>
          </a:p>
          <a:p>
            <a:pPr algn="r" rtl="1">
              <a:lnSpc>
                <a:spcPct val="107000"/>
              </a:lnSpc>
              <a:spcAft>
                <a:spcPts val="800"/>
              </a:spcAft>
              <a:tabLst>
                <a:tab pos="2200275" algn="l"/>
              </a:tabLst>
            </a:pPr>
            <a:r>
              <a:rPr lang="fa-IR" sz="2400" i="1" dirty="0">
                <a:latin typeface="Calibri" panose="020F0502020204030204" pitchFamily="34" charset="0"/>
                <a:ea typeface="Calibri" panose="020F0502020204030204" pitchFamily="34" charset="0"/>
                <a:cs typeface="B Mitra" panose="00000400000000000000" pitchFamily="2" charset="-78"/>
              </a:rPr>
              <a:t>1-نخستین هدف ازمطالعه رفتارسازمانی،شناخت وتشریح رخدادهایی است که بطورمنظم رخ میدهند،دوم تشریح علل این رخدادهاوسه دیگرکنترل وضعیتها به طریقی است که رفتارمطلوب تداوم یافته ورفتارنامطلوب تکرار نشود.</a:t>
            </a:r>
            <a:endParaRPr lang="en-US" sz="1600" i="1" dirty="0" smtClean="0">
              <a:effectLst/>
              <a:latin typeface="Calibri" panose="020F0502020204030204" pitchFamily="34" charset="0"/>
              <a:ea typeface="Calibri" panose="020F0502020204030204" pitchFamily="34" charset="0"/>
              <a:cs typeface="B Mitra" panose="00000400000000000000" pitchFamily="2" charset="-78"/>
            </a:endParaRPr>
          </a:p>
          <a:p>
            <a:pPr algn="r" rtl="1">
              <a:lnSpc>
                <a:spcPct val="107000"/>
              </a:lnSpc>
              <a:spcAft>
                <a:spcPts val="800"/>
              </a:spcAft>
              <a:tabLst>
                <a:tab pos="2200275" algn="l"/>
              </a:tabLst>
            </a:pPr>
            <a:r>
              <a:rPr lang="fa-IR" sz="2400" i="1" dirty="0">
                <a:latin typeface="Calibri" panose="020F0502020204030204" pitchFamily="34" charset="0"/>
                <a:ea typeface="Calibri" panose="020F0502020204030204" pitchFamily="34" charset="0"/>
                <a:cs typeface="B Mitra" panose="00000400000000000000" pitchFamily="2" charset="-78"/>
              </a:rPr>
              <a:t>2-هدف مطالعه رفتار سازمانی نیل به اثربخشی سازمانی است.</a:t>
            </a:r>
            <a:endParaRPr lang="en-US" sz="1600" i="1" dirty="0">
              <a:effectLst/>
              <a:latin typeface="Calibri" panose="020F0502020204030204" pitchFamily="34" charset="0"/>
              <a:ea typeface="Calibri" panose="020F0502020204030204" pitchFamily="34" charset="0"/>
              <a:cs typeface="B Mitra" panose="00000400000000000000" pitchFamily="2" charset="-78"/>
            </a:endParaRPr>
          </a:p>
        </p:txBody>
      </p:sp>
      <p:sp>
        <p:nvSpPr>
          <p:cNvPr id="5" name="Rectangle 4"/>
          <p:cNvSpPr/>
          <p:nvPr/>
        </p:nvSpPr>
        <p:spPr>
          <a:xfrm>
            <a:off x="3047999" y="2342556"/>
            <a:ext cx="8698524" cy="2873735"/>
          </a:xfrm>
          <a:prstGeom prst="rect">
            <a:avLst/>
          </a:prstGeom>
        </p:spPr>
        <p:txBody>
          <a:bodyPr wrap="square">
            <a:spAutoFit/>
          </a:bodyPr>
          <a:lstStyle/>
          <a:p>
            <a:pPr algn="r" rtl="1">
              <a:lnSpc>
                <a:spcPct val="107000"/>
              </a:lnSpc>
              <a:spcAft>
                <a:spcPts val="800"/>
              </a:spcAft>
              <a:tabLst>
                <a:tab pos="2200275" algn="l"/>
              </a:tabLst>
            </a:pPr>
            <a:r>
              <a:rPr lang="fa-IR" sz="2400" dirty="0">
                <a:latin typeface="Calibri" panose="020F0502020204030204" pitchFamily="34" charset="0"/>
                <a:ea typeface="Calibri" panose="020F0502020204030204" pitchFamily="34" charset="0"/>
                <a:cs typeface="B Mitra" panose="00000400000000000000" pitchFamily="2" charset="-78"/>
              </a:rPr>
              <a:t>3</a:t>
            </a:r>
            <a:r>
              <a:rPr lang="fa-IR" sz="2400" i="1" dirty="0" smtClean="0">
                <a:latin typeface="Calibri" panose="020F0502020204030204" pitchFamily="34" charset="0"/>
                <a:ea typeface="Calibri" panose="020F0502020204030204" pitchFamily="34" charset="0"/>
                <a:cs typeface="B Mitra" panose="00000400000000000000" pitchFamily="2" charset="-78"/>
              </a:rPr>
              <a:t>-مدیران </a:t>
            </a:r>
            <a:r>
              <a:rPr lang="fa-IR" sz="2400" i="1" dirty="0">
                <a:latin typeface="Calibri" panose="020F0502020204030204" pitchFamily="34" charset="0"/>
                <a:ea typeface="Calibri" panose="020F0502020204030204" pitchFamily="34" charset="0"/>
                <a:cs typeface="B Mitra" panose="00000400000000000000" pitchFamily="2" charset="-78"/>
              </a:rPr>
              <a:t>باشناخت ومدیریت رفتارفردی،فراگردهای سازمانی میتوانند به اثربخشی سازمانی برسند.</a:t>
            </a:r>
            <a:endParaRPr lang="en-US" sz="1600" i="1" dirty="0" smtClean="0">
              <a:effectLst/>
              <a:latin typeface="Calibri" panose="020F0502020204030204" pitchFamily="34" charset="0"/>
              <a:ea typeface="Calibri" panose="020F0502020204030204" pitchFamily="34" charset="0"/>
              <a:cs typeface="B Mitra" panose="00000400000000000000" pitchFamily="2" charset="-78"/>
            </a:endParaRPr>
          </a:p>
          <a:p>
            <a:pPr algn="r" rtl="1">
              <a:lnSpc>
                <a:spcPct val="107000"/>
              </a:lnSpc>
              <a:spcAft>
                <a:spcPts val="800"/>
              </a:spcAft>
              <a:tabLst>
                <a:tab pos="2200275" algn="l"/>
              </a:tabLst>
            </a:pPr>
            <a:r>
              <a:rPr lang="fa-IR" sz="2400" i="1" dirty="0">
                <a:latin typeface="Calibri" panose="020F0502020204030204" pitchFamily="34" charset="0"/>
                <a:ea typeface="Calibri" panose="020F0502020204030204" pitchFamily="34" charset="0"/>
                <a:cs typeface="B Mitra" panose="00000400000000000000" pitchFamily="2" charset="-78"/>
              </a:rPr>
              <a:t> </a:t>
            </a:r>
            <a:endParaRPr lang="en-US" sz="1600" i="1" dirty="0" smtClean="0">
              <a:effectLst/>
              <a:latin typeface="Calibri" panose="020F0502020204030204" pitchFamily="34" charset="0"/>
              <a:ea typeface="Calibri" panose="020F0502020204030204" pitchFamily="34" charset="0"/>
              <a:cs typeface="B Mitra" panose="00000400000000000000" pitchFamily="2" charset="-78"/>
            </a:endParaRPr>
          </a:p>
          <a:p>
            <a:pPr algn="r" rtl="1">
              <a:lnSpc>
                <a:spcPct val="107000"/>
              </a:lnSpc>
              <a:spcAft>
                <a:spcPts val="800"/>
              </a:spcAft>
              <a:tabLst>
                <a:tab pos="2200275" algn="l"/>
              </a:tabLst>
            </a:pPr>
            <a:r>
              <a:rPr lang="fa-IR" sz="2400" b="1" i="1" dirty="0">
                <a:latin typeface="Calibri" panose="020F0502020204030204" pitchFamily="34" charset="0"/>
                <a:ea typeface="Calibri" panose="020F0502020204030204" pitchFamily="34" charset="0"/>
                <a:cs typeface="B Mitra" panose="00000400000000000000" pitchFamily="2" charset="-78"/>
              </a:rPr>
              <a:t>چگونه رفتارسازمانی را می آموزیم و به کار می بریم؟</a:t>
            </a:r>
            <a:endParaRPr lang="en-US" sz="1600" b="1" i="1" dirty="0" smtClean="0">
              <a:effectLst/>
              <a:latin typeface="Calibri" panose="020F0502020204030204" pitchFamily="34" charset="0"/>
              <a:ea typeface="Calibri" panose="020F0502020204030204" pitchFamily="34" charset="0"/>
              <a:cs typeface="B Mitra" panose="00000400000000000000" pitchFamily="2" charset="-78"/>
            </a:endParaRPr>
          </a:p>
          <a:p>
            <a:pPr algn="r" rtl="1">
              <a:lnSpc>
                <a:spcPct val="107000"/>
              </a:lnSpc>
              <a:spcAft>
                <a:spcPts val="800"/>
              </a:spcAft>
              <a:tabLst>
                <a:tab pos="2200275" algn="l"/>
              </a:tabLst>
            </a:pPr>
            <a:r>
              <a:rPr lang="fa-IR" sz="2400" i="1" dirty="0">
                <a:latin typeface="Calibri" panose="020F0502020204030204" pitchFamily="34" charset="0"/>
                <a:ea typeface="Calibri" panose="020F0502020204030204" pitchFamily="34" charset="0"/>
                <a:cs typeface="B Mitra" panose="00000400000000000000" pitchFamily="2" charset="-78"/>
              </a:rPr>
              <a:t>1-آموختن نحوه به کارگیری فنون و علوم رفتاری شبیه آموختن چیزهای دیگر،احتیاج به تمرین وممارست دارد.</a:t>
            </a:r>
            <a:endParaRPr lang="en-US" sz="1600" i="1" dirty="0" smtClean="0">
              <a:effectLst/>
              <a:latin typeface="Calibri" panose="020F0502020204030204" pitchFamily="34" charset="0"/>
              <a:ea typeface="Calibri" panose="020F0502020204030204" pitchFamily="34" charset="0"/>
              <a:cs typeface="B Mitra" panose="00000400000000000000" pitchFamily="2" charset="-78"/>
            </a:endParaRPr>
          </a:p>
          <a:p>
            <a:pPr algn="r" rtl="1">
              <a:lnSpc>
                <a:spcPct val="107000"/>
              </a:lnSpc>
              <a:spcAft>
                <a:spcPts val="800"/>
              </a:spcAft>
              <a:tabLst>
                <a:tab pos="2200275" algn="l"/>
              </a:tabLst>
            </a:pPr>
            <a:r>
              <a:rPr lang="fa-IR" sz="2400" i="1" dirty="0">
                <a:latin typeface="Calibri" panose="020F0502020204030204" pitchFamily="34" charset="0"/>
                <a:ea typeface="Calibri" panose="020F0502020204030204" pitchFamily="34" charset="0"/>
                <a:cs typeface="B Mitra" panose="00000400000000000000" pitchFamily="2" charset="-78"/>
              </a:rPr>
              <a:t>2-هرچه بیشتر تمرین شود،دستیابی به بازخور مناسب بیشترباشد احتمال موفقیت افزایش خواهد یافت.</a:t>
            </a:r>
            <a:endParaRPr lang="en-US" sz="1600" i="1" dirty="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xmlns="" val="61083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74785"/>
            <a:ext cx="10515600" cy="5614865"/>
          </a:xfrm>
        </p:spPr>
        <p:txBody>
          <a:bodyPr/>
          <a:lstStyle/>
          <a:p>
            <a:pPr algn="ctr" rtl="1"/>
            <a:endParaRPr lang="fa-IR" dirty="0" smtClean="0">
              <a:cs typeface="B Mitra" panose="00000400000000000000" pitchFamily="2" charset="-78"/>
            </a:endParaRPr>
          </a:p>
          <a:p>
            <a:pPr algn="ctr" rtl="1"/>
            <a:endParaRPr lang="fa-IR" dirty="0">
              <a:cs typeface="B Mitra" panose="00000400000000000000" pitchFamily="2" charset="-78"/>
            </a:endParaRPr>
          </a:p>
          <a:p>
            <a:pPr algn="ctr" rtl="1"/>
            <a:r>
              <a:rPr lang="fa-IR" dirty="0" smtClean="0">
                <a:cs typeface="B Mitra" panose="00000400000000000000" pitchFamily="2" charset="-78"/>
              </a:rPr>
              <a:t>باتشکر از استاد ارجمند جناب اقای دکتر بافنده</a:t>
            </a:r>
          </a:p>
          <a:p>
            <a:pPr algn="ctr" rtl="1"/>
            <a:endParaRPr lang="fa-IR" dirty="0">
              <a:cs typeface="B Mitra" panose="00000400000000000000" pitchFamily="2" charset="-78"/>
            </a:endParaRPr>
          </a:p>
          <a:p>
            <a:pPr algn="ctr" rtl="1"/>
            <a:endParaRPr lang="en-US" dirty="0" smtClean="0">
              <a:cs typeface="B Mitra" panose="00000400000000000000" pitchFamily="2" charset="-78"/>
            </a:endParaRPr>
          </a:p>
          <a:p>
            <a:pPr algn="r" rtl="1"/>
            <a:r>
              <a:rPr lang="fa-IR" dirty="0" smtClean="0">
                <a:cs typeface="B Mitra" panose="00000400000000000000" pitchFamily="2" charset="-78"/>
              </a:rPr>
              <a:t>تهیه کنندگان:</a:t>
            </a:r>
          </a:p>
          <a:p>
            <a:pPr marL="342900" indent="-342900" algn="r" rtl="1">
              <a:buFontTx/>
              <a:buChar char="-"/>
            </a:pPr>
            <a:r>
              <a:rPr lang="fa-IR" dirty="0" smtClean="0">
                <a:cs typeface="B Mitra" panose="00000400000000000000" pitchFamily="2" charset="-78"/>
              </a:rPr>
              <a:t>صبا سلیمی</a:t>
            </a:r>
          </a:p>
          <a:p>
            <a:pPr marL="342900" indent="-342900" algn="r" rtl="1">
              <a:buFontTx/>
              <a:buChar char="-"/>
            </a:pPr>
            <a:r>
              <a:rPr lang="fa-IR" dirty="0" smtClean="0">
                <a:cs typeface="B Mitra" panose="00000400000000000000" pitchFamily="2" charset="-78"/>
              </a:rPr>
              <a:t>حسن روانگرد</a:t>
            </a:r>
            <a:endParaRPr lang="en-US" dirty="0" smtClean="0">
              <a:cs typeface="B Mitra" panose="00000400000000000000" pitchFamily="2" charset="-78"/>
            </a:endParaRPr>
          </a:p>
          <a:p>
            <a:pPr algn="ctr" rtl="1"/>
            <a:endParaRPr lang="en-US" dirty="0">
              <a:cs typeface="B Mitra" panose="00000400000000000000" pitchFamily="2" charset="-78"/>
            </a:endParaRPr>
          </a:p>
          <a:p>
            <a:pPr algn="ctr" rtl="1"/>
            <a:r>
              <a:rPr lang="fa-IR" dirty="0" smtClean="0">
                <a:cs typeface="B Mitra" panose="00000400000000000000" pitchFamily="2" charset="-78"/>
              </a:rPr>
              <a:t>پاییز 1396</a:t>
            </a:r>
            <a:endParaRPr lang="fa-IR" dirty="0" smtClean="0">
              <a:cs typeface="B Mitra" panose="00000400000000000000" pitchFamily="2" charset="-78"/>
            </a:endParaRPr>
          </a:p>
        </p:txBody>
      </p:sp>
    </p:spTree>
    <p:extLst>
      <p:ext uri="{BB962C8B-B14F-4D97-AF65-F5344CB8AC3E}">
        <p14:creationId xmlns:p14="http://schemas.microsoft.com/office/powerpoint/2010/main" xmlns="" val="362090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1631" y="3865440"/>
            <a:ext cx="10515600" cy="1656129"/>
          </a:xfrm>
        </p:spPr>
        <p:txBody>
          <a:bodyPr>
            <a:normAutofit fontScale="92500" lnSpcReduction="20000"/>
          </a:bodyPr>
          <a:lstStyle/>
          <a:p>
            <a:pPr marL="0" lvl="0" indent="0" algn="r" rtl="1">
              <a:lnSpc>
                <a:spcPct val="100000"/>
              </a:lnSpc>
              <a:spcBef>
                <a:spcPts val="0"/>
              </a:spcBef>
              <a:buNone/>
            </a:pPr>
            <a:r>
              <a:rPr lang="fa-IR" i="1" dirty="0">
                <a:solidFill>
                  <a:prstClr val="black"/>
                </a:solidFill>
                <a:cs typeface="B Mitra" panose="00000400000000000000" pitchFamily="2" charset="-78"/>
              </a:rPr>
              <a:t>استاد </a:t>
            </a:r>
            <a:r>
              <a:rPr lang="fa-IR" i="1" dirty="0" smtClean="0">
                <a:solidFill>
                  <a:prstClr val="black"/>
                </a:solidFill>
                <a:cs typeface="B Mitra" panose="00000400000000000000" pitchFamily="2" charset="-78"/>
              </a:rPr>
              <a:t>: جناب </a:t>
            </a:r>
            <a:r>
              <a:rPr lang="fa-IR" i="1" dirty="0">
                <a:solidFill>
                  <a:prstClr val="black"/>
                </a:solidFill>
                <a:cs typeface="B Mitra" panose="00000400000000000000" pitchFamily="2" charset="-78"/>
              </a:rPr>
              <a:t>آقای دکتر بافنده</a:t>
            </a:r>
          </a:p>
          <a:p>
            <a:pPr marL="0" lvl="0" indent="0" algn="r" rtl="1">
              <a:lnSpc>
                <a:spcPct val="100000"/>
              </a:lnSpc>
              <a:spcBef>
                <a:spcPts val="0"/>
              </a:spcBef>
              <a:buNone/>
            </a:pPr>
            <a:endParaRPr lang="fa-IR" sz="2000" i="1" dirty="0">
              <a:solidFill>
                <a:prstClr val="black"/>
              </a:solidFill>
              <a:cs typeface="B Mitra" panose="00000400000000000000" pitchFamily="2" charset="-78"/>
            </a:endParaRPr>
          </a:p>
          <a:p>
            <a:pPr marL="0" lvl="0" indent="0" algn="r" rtl="1">
              <a:lnSpc>
                <a:spcPct val="100000"/>
              </a:lnSpc>
              <a:spcBef>
                <a:spcPts val="0"/>
              </a:spcBef>
              <a:buNone/>
            </a:pPr>
            <a:r>
              <a:rPr lang="fa-IR" i="1" dirty="0">
                <a:solidFill>
                  <a:prstClr val="black"/>
                </a:solidFill>
                <a:cs typeface="B Mitra" panose="00000400000000000000" pitchFamily="2" charset="-78"/>
              </a:rPr>
              <a:t>تهیه </a:t>
            </a:r>
            <a:r>
              <a:rPr lang="fa-IR" i="1" dirty="0" smtClean="0">
                <a:solidFill>
                  <a:prstClr val="black"/>
                </a:solidFill>
                <a:cs typeface="B Mitra" panose="00000400000000000000" pitchFamily="2" charset="-78"/>
              </a:rPr>
              <a:t>کنندگان</a:t>
            </a:r>
            <a:r>
              <a:rPr lang="fa-IR" i="1" dirty="0">
                <a:solidFill>
                  <a:prstClr val="black"/>
                </a:solidFill>
                <a:cs typeface="B Mitra" panose="00000400000000000000" pitchFamily="2" charset="-78"/>
              </a:rPr>
              <a:t>:</a:t>
            </a:r>
          </a:p>
          <a:p>
            <a:pPr marL="342900" lvl="0" indent="-342900" algn="r" rtl="1">
              <a:lnSpc>
                <a:spcPct val="100000"/>
              </a:lnSpc>
              <a:spcBef>
                <a:spcPts val="0"/>
              </a:spcBef>
              <a:buFontTx/>
              <a:buChar char="-"/>
            </a:pPr>
            <a:r>
              <a:rPr lang="fa-IR" i="1" dirty="0" smtClean="0">
                <a:solidFill>
                  <a:prstClr val="black"/>
                </a:solidFill>
                <a:cs typeface="B Mitra" panose="00000400000000000000" pitchFamily="2" charset="-78"/>
              </a:rPr>
              <a:t>صبا سلیمی</a:t>
            </a:r>
            <a:endParaRPr lang="fa-IR" i="1" dirty="0">
              <a:solidFill>
                <a:prstClr val="black"/>
              </a:solidFill>
              <a:cs typeface="B Mitra" panose="00000400000000000000" pitchFamily="2" charset="-78"/>
            </a:endParaRPr>
          </a:p>
          <a:p>
            <a:pPr marL="342900" lvl="0" indent="-342900" algn="r" rtl="1">
              <a:lnSpc>
                <a:spcPct val="100000"/>
              </a:lnSpc>
              <a:spcBef>
                <a:spcPts val="0"/>
              </a:spcBef>
              <a:buFontTx/>
              <a:buChar char="-"/>
            </a:pPr>
            <a:r>
              <a:rPr lang="fa-IR" i="1" dirty="0" smtClean="0">
                <a:solidFill>
                  <a:prstClr val="black"/>
                </a:solidFill>
                <a:cs typeface="B Mitra" panose="00000400000000000000" pitchFamily="2" charset="-78"/>
              </a:rPr>
              <a:t>حسن روانگرد</a:t>
            </a:r>
            <a:endParaRPr lang="en-US" i="1" dirty="0">
              <a:solidFill>
                <a:prstClr val="black"/>
              </a:solidFill>
              <a:cs typeface="B Mitra" panose="00000400000000000000" pitchFamily="2" charset="-78"/>
            </a:endParaRPr>
          </a:p>
          <a:p>
            <a:endParaRPr lang="en-US" sz="3200" i="1" dirty="0">
              <a:cs typeface="B Mitra" panose="00000400000000000000" pitchFamily="2" charset="-78"/>
            </a:endParaRPr>
          </a:p>
        </p:txBody>
      </p:sp>
      <p:sp>
        <p:nvSpPr>
          <p:cNvPr id="4" name="Title 3"/>
          <p:cNvSpPr txBox="1">
            <a:spLocks noGrp="1"/>
          </p:cNvSpPr>
          <p:nvPr>
            <p:ph type="title"/>
          </p:nvPr>
        </p:nvSpPr>
        <p:spPr>
          <a:prstGeom prst="rect">
            <a:avLst/>
          </a:prstGeom>
          <a:noFill/>
        </p:spPr>
        <p:txBody>
          <a:bodyPr wrap="square" rtlCol="0">
            <a:spAutoFit/>
          </a:bodyPr>
          <a:lstStyle/>
          <a:p>
            <a:pPr algn="ctr"/>
            <a:r>
              <a:rPr lang="fa-IR" sz="2800" dirty="0" smtClean="0">
                <a:cs typeface="B Titr" panose="00000700000000000000" pitchFamily="2" charset="-78"/>
              </a:rPr>
              <a:t>موضوع:رفتار سازمانی</a:t>
            </a:r>
            <a:endParaRPr lang="en-US" sz="2800" dirty="0">
              <a:cs typeface="B Titr" panose="00000700000000000000" pitchFamily="2" charset="-78"/>
            </a:endParaRPr>
          </a:p>
        </p:txBody>
      </p:sp>
    </p:spTree>
    <p:extLst>
      <p:ext uri="{BB962C8B-B14F-4D97-AF65-F5344CB8AC3E}">
        <p14:creationId xmlns:p14="http://schemas.microsoft.com/office/powerpoint/2010/main" xmlns="" val="378671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1292470" y="342899"/>
            <a:ext cx="10017369" cy="60754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a:lstStyle>
          <a:p>
            <a:pPr algn="just" rtl="1">
              <a:lnSpc>
                <a:spcPct val="100000"/>
              </a:lnSpc>
            </a:pPr>
            <a:r>
              <a:rPr lang="fa-IR" i="1" dirty="0" smtClean="0">
                <a:solidFill>
                  <a:schemeClr val="tx1">
                    <a:tint val="75000"/>
                  </a:schemeClr>
                </a:solidFill>
                <a:cs typeface="0 Tehran" pitchFamily="2" charset="-78"/>
              </a:rPr>
              <a:t>مطالعه نظام یافته رفتار،به بهبودتوانایی تشریح،پیش بینی،هدایت،کنترل و تغییر رفتارمی انجامد.دراین روش مطالعه،اعتقاد به تصادفی بودن رفتار معنی ندارد.بلکه رفتارهرفرددرجهت رسیدن به هدفی است که آن رابرای خود سودمند میداند.</a:t>
            </a:r>
            <a:endParaRPr lang="en-US" i="1" dirty="0" smtClean="0">
              <a:solidFill>
                <a:schemeClr val="tx1">
                  <a:tint val="75000"/>
                </a:schemeClr>
              </a:solidFill>
              <a:cs typeface="0 Tehran" pitchFamily="2" charset="-78"/>
            </a:endParaRPr>
          </a:p>
          <a:p>
            <a:pPr algn="just" rtl="1">
              <a:lnSpc>
                <a:spcPct val="100000"/>
              </a:lnSpc>
            </a:pPr>
            <a:r>
              <a:rPr lang="fa-IR" i="1" dirty="0" smtClean="0">
                <a:solidFill>
                  <a:schemeClr val="tx1">
                    <a:tint val="75000"/>
                  </a:schemeClr>
                </a:solidFill>
                <a:cs typeface="0 Tehran" pitchFamily="2" charset="-78"/>
              </a:rPr>
              <a:t>(مطالعه نظام یافته یعنی اینکه باید روابط میان پدیده ها را مشاهده کرد وپس ازدرک روابط علت ومعلول ،نتیجه گیری های خودرابراساس شواهد علمی قرارداد.)   </a:t>
            </a: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278390" y="3380641"/>
            <a:ext cx="4045527" cy="2665844"/>
          </a:xfrm>
          <a:prstGeom prst="rect">
            <a:avLst/>
          </a:prstGeom>
        </p:spPr>
      </p:pic>
    </p:spTree>
    <p:extLst>
      <p:ext uri="{BB962C8B-B14F-4D97-AF65-F5344CB8AC3E}">
        <p14:creationId xmlns:p14="http://schemas.microsoft.com/office/powerpoint/2010/main" xmlns="" val="57740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501163"/>
            <a:ext cx="10515600" cy="5588488"/>
          </a:xfrm>
        </p:spPr>
        <p:txBody>
          <a:bodyPr/>
          <a:lstStyle/>
          <a:p>
            <a:pPr algn="just" rtl="1">
              <a:lnSpc>
                <a:spcPct val="100000"/>
              </a:lnSpc>
            </a:pPr>
            <a:r>
              <a:rPr lang="fa-IR" b="1" i="1" dirty="0">
                <a:cs typeface="B Mitra" panose="00000400000000000000" pitchFamily="2" charset="-78"/>
              </a:rPr>
              <a:t>صاحب نظردرعلوم رفتاری کیست؟</a:t>
            </a:r>
          </a:p>
          <a:p>
            <a:pPr algn="just" rtl="1">
              <a:lnSpc>
                <a:spcPct val="100000"/>
              </a:lnSpc>
            </a:pPr>
            <a:r>
              <a:rPr lang="fa-IR" i="1" dirty="0">
                <a:cs typeface="B Mitra" panose="00000400000000000000" pitchFamily="2" charset="-78"/>
              </a:rPr>
              <a:t>محقق علوم رفتاری کسی است که درصدد جمع آوری مفاهیم،نظریه ها وتحقیقات رشته های مختلف علمی باشد.محقق علوم رفتاری مفاهیم ،نظریه ها ونتایج مطالعات تجربی </a:t>
            </a:r>
            <a:r>
              <a:rPr lang="fa-IR" i="1" dirty="0" smtClean="0">
                <a:cs typeface="B Mitra" panose="00000400000000000000" pitchFamily="2" charset="-78"/>
              </a:rPr>
              <a:t>خودرا در رشته </a:t>
            </a:r>
            <a:r>
              <a:rPr lang="fa-IR" i="1" dirty="0">
                <a:cs typeface="B Mitra" panose="00000400000000000000" pitchFamily="2" charset="-78"/>
              </a:rPr>
              <a:t>های مردم شناسی،اقتصاد،علوم سیاسی ،روانشناسی ،جامعه شناسی ترکیب کرده وازرشته های دیگر مهندسی وفیزیک نیز کمک میگیرد.</a:t>
            </a:r>
            <a:endParaRPr lang="en-US" i="1" dirty="0">
              <a:cs typeface="B Mitra" panose="00000400000000000000" pitchFamily="2" charset="-78"/>
            </a:endParaRPr>
          </a:p>
          <a:p>
            <a:pPr algn="just" rtl="1">
              <a:lnSpc>
                <a:spcPct val="100000"/>
              </a:lnSpc>
            </a:pPr>
            <a:r>
              <a:rPr lang="fa-IR" i="1" dirty="0">
                <a:cs typeface="B Mitra" panose="00000400000000000000" pitchFamily="2" charset="-78"/>
              </a:rPr>
              <a:t>علوم رفتاری باید کاربردی باشد که بتواندموجب ارتقا مدیران شود.</a:t>
            </a:r>
            <a:endParaRPr lang="en-US" i="1" dirty="0">
              <a:cs typeface="B Mitra" panose="00000400000000000000" pitchFamily="2" charset="-78"/>
            </a:endParaRPr>
          </a:p>
          <a:p>
            <a:pPr algn="just" rtl="1">
              <a:lnSpc>
                <a:spcPct val="100000"/>
              </a:lnSpc>
            </a:pPr>
            <a:r>
              <a:rPr lang="fa-IR" i="1" dirty="0">
                <a:cs typeface="B Mitra" panose="00000400000000000000" pitchFamily="2" charset="-78"/>
              </a:rPr>
              <a:t>آنچه علوم رفتاری ارایه میکند،راه هایی برای افزایش نسبی تاثیر فرد بر دیگران است.</a:t>
            </a:r>
            <a:endParaRPr lang="en-US" i="1" dirty="0">
              <a:cs typeface="B Mitra" panose="00000400000000000000" pitchFamily="2" charset="-78"/>
            </a:endParaRPr>
          </a:p>
          <a:p>
            <a:pPr algn="r" rtl="1">
              <a:lnSpc>
                <a:spcPct val="100000"/>
              </a:lnSpc>
            </a:pPr>
            <a:endParaRPr lang="en-US" dirty="0" smtClean="0">
              <a:solidFill>
                <a:schemeClr val="tx1">
                  <a:tint val="75000"/>
                </a:schemeClr>
              </a:solidFill>
              <a:cs typeface="B Mitra" panose="00000400000000000000" pitchFamily="2" charset="-78"/>
            </a:endParaRPr>
          </a:p>
          <a:p>
            <a:pPr algn="r" rtl="1">
              <a:lnSpc>
                <a:spcPct val="100000"/>
              </a:lnSpc>
            </a:pPr>
            <a:r>
              <a:rPr lang="fa-IR" i="1" dirty="0" smtClean="0">
                <a:solidFill>
                  <a:schemeClr val="tx1">
                    <a:tint val="75000"/>
                  </a:schemeClr>
                </a:solidFill>
                <a:cs typeface="B Mitra" panose="00000400000000000000" pitchFamily="2" charset="-78"/>
              </a:rPr>
              <a:t>بدین ترتیب میتوان گفت کسانی که بتوانند علل رفتاردیگران را شناخته،رفتارآنان را هدایت وکنترل ودرصورت نیاز تغییر دهند،صاحب نظردرعلوم رفتاری محسوب میشوند.</a:t>
            </a:r>
            <a:endParaRPr lang="en-US" i="1" dirty="0" smtClean="0">
              <a:solidFill>
                <a:schemeClr val="tx1">
                  <a:tint val="75000"/>
                </a:schemeClr>
              </a:solidFill>
              <a:cs typeface="B Mitra" panose="00000400000000000000" pitchFamily="2" charset="-78"/>
            </a:endParaRPr>
          </a:p>
          <a:p>
            <a:pPr algn="r" rtl="1">
              <a:lnSpc>
                <a:spcPct val="100000"/>
              </a:lnSpc>
            </a:pPr>
            <a:r>
              <a:rPr lang="fa-IR" i="1" dirty="0" smtClean="0">
                <a:solidFill>
                  <a:schemeClr val="tx1">
                    <a:tint val="75000"/>
                  </a:schemeClr>
                </a:solidFill>
                <a:cs typeface="B Mitra" panose="00000400000000000000" pitchFamily="2" charset="-78"/>
              </a:rPr>
              <a:t>بعضی ها فکرمیکنند باآزمودن برخی رفتارهای جدید،زودباید جواب بگیرند.درصورتیکه هرچه </a:t>
            </a:r>
            <a:r>
              <a:rPr lang="fa-IR" i="1" dirty="0" smtClean="0">
                <a:solidFill>
                  <a:schemeClr val="tx1">
                    <a:tint val="75000"/>
                  </a:schemeClr>
                </a:solidFill>
                <a:cs typeface="B Mitra" panose="00000400000000000000" pitchFamily="2" charset="-78"/>
              </a:rPr>
              <a:t>تمرین رفتارهای </a:t>
            </a:r>
            <a:r>
              <a:rPr lang="fa-IR" i="1" dirty="0" smtClean="0">
                <a:solidFill>
                  <a:schemeClr val="tx1">
                    <a:tint val="75000"/>
                  </a:schemeClr>
                </a:solidFill>
                <a:cs typeface="B Mitra" panose="00000400000000000000" pitchFamily="2" charset="-78"/>
              </a:rPr>
              <a:t>جدید </a:t>
            </a:r>
            <a:r>
              <a:rPr lang="fa-IR" i="1" dirty="0" smtClean="0">
                <a:solidFill>
                  <a:schemeClr val="tx1">
                    <a:tint val="75000"/>
                  </a:schemeClr>
                </a:solidFill>
                <a:cs typeface="B Mitra" panose="00000400000000000000" pitchFamily="2" charset="-78"/>
              </a:rPr>
              <a:t>بیشتر باشد </a:t>
            </a:r>
            <a:r>
              <a:rPr lang="fa-IR" i="1" dirty="0" smtClean="0">
                <a:solidFill>
                  <a:schemeClr val="tx1">
                    <a:tint val="75000"/>
                  </a:schemeClr>
                </a:solidFill>
                <a:cs typeface="B Mitra" panose="00000400000000000000" pitchFamily="2" charset="-78"/>
              </a:rPr>
              <a:t>دستیابی به بازخورمناسب </a:t>
            </a:r>
            <a:r>
              <a:rPr lang="fa-IR" i="1" dirty="0" smtClean="0">
                <a:solidFill>
                  <a:schemeClr val="tx1">
                    <a:tint val="75000"/>
                  </a:schemeClr>
                </a:solidFill>
                <a:cs typeface="B Mitra" panose="00000400000000000000" pitchFamily="2" charset="-78"/>
              </a:rPr>
              <a:t>بیشتر است.واحتمال </a:t>
            </a:r>
            <a:r>
              <a:rPr lang="fa-IR" i="1" dirty="0" smtClean="0">
                <a:solidFill>
                  <a:schemeClr val="tx1">
                    <a:tint val="75000"/>
                  </a:schemeClr>
                </a:solidFill>
                <a:cs typeface="B Mitra" panose="00000400000000000000" pitchFamily="2" charset="-78"/>
              </a:rPr>
              <a:t>موفقیت افزایش خواهد یافت.</a:t>
            </a:r>
            <a:endParaRPr lang="en-US" i="1" dirty="0" smtClean="0">
              <a:solidFill>
                <a:schemeClr val="tx1">
                  <a:tint val="75000"/>
                </a:schemeClr>
              </a:solidFill>
              <a:cs typeface="B Mitra" panose="00000400000000000000" pitchFamily="2" charset="-78"/>
            </a:endParaRPr>
          </a:p>
          <a:p>
            <a:pPr algn="r" rtl="1"/>
            <a:endParaRPr lang="en-US" i="1" dirty="0"/>
          </a:p>
        </p:txBody>
      </p:sp>
    </p:spTree>
    <p:extLst>
      <p:ext uri="{BB962C8B-B14F-4D97-AF65-F5344CB8AC3E}">
        <p14:creationId xmlns:p14="http://schemas.microsoft.com/office/powerpoint/2010/main" xmlns="" val="3297270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1"/>
          <p:cNvSpPr>
            <a:spLocks noGrp="1"/>
          </p:cNvSpPr>
          <p:nvPr>
            <p:ph type="body" idx="1"/>
          </p:nvPr>
        </p:nvSpPr>
        <p:spPr>
          <a:xfrm>
            <a:off x="937357" y="633779"/>
            <a:ext cx="10515600" cy="5508625"/>
          </a:xfrm>
        </p:spPr>
        <p:txBody>
          <a:bodyPr/>
          <a:lstStyle/>
          <a:p>
            <a:pPr algn="ctr" rtl="1"/>
            <a:r>
              <a:rPr lang="fa-IR" b="1" i="1" dirty="0">
                <a:cs typeface="B Mitra" panose="00000400000000000000" pitchFamily="2" charset="-78"/>
              </a:rPr>
              <a:t>روش تشخیص درمطالعه </a:t>
            </a:r>
            <a:r>
              <a:rPr lang="fa-IR" b="1" i="1" dirty="0" smtClean="0">
                <a:cs typeface="B Mitra" panose="00000400000000000000" pitchFamily="2" charset="-78"/>
              </a:rPr>
              <a:t>رفتارسازمانی</a:t>
            </a:r>
          </a:p>
          <a:p>
            <a:pPr algn="ctr" rtl="1"/>
            <a:endParaRPr lang="en-US" b="1" i="1" dirty="0">
              <a:cs typeface="B Mitra" panose="00000400000000000000" pitchFamily="2" charset="-78"/>
            </a:endParaRPr>
          </a:p>
          <a:p>
            <a:pPr algn="r" rtl="1"/>
            <a:r>
              <a:rPr lang="fa-IR" i="1" dirty="0">
                <a:cs typeface="B Mitra" panose="00000400000000000000" pitchFamily="2" charset="-78"/>
              </a:rPr>
              <a:t>یکی از روشهای مطالعه رفتار روش تشخیص است.این روش به کارگیری چهارچوب های نظری ومفهومی گوناگون را در تجزیه وتحلیل </a:t>
            </a:r>
            <a:r>
              <a:rPr lang="fa-IR" i="1" dirty="0" smtClean="0">
                <a:cs typeface="B Mitra" panose="00000400000000000000" pitchFamily="2" charset="-78"/>
              </a:rPr>
              <a:t>هر وضعیت </a:t>
            </a:r>
            <a:r>
              <a:rPr lang="fa-IR" i="1" dirty="0">
                <a:cs typeface="B Mitra" panose="00000400000000000000" pitchFamily="2" charset="-78"/>
              </a:rPr>
              <a:t>موردنظرقرارمیدهد.</a:t>
            </a:r>
            <a:endParaRPr lang="en-US" i="1" dirty="0">
              <a:cs typeface="B Mitra" panose="00000400000000000000" pitchFamily="2" charset="-78"/>
            </a:endParaRPr>
          </a:p>
          <a:p>
            <a:pPr algn="r" rtl="1"/>
            <a:r>
              <a:rPr lang="fa-IR" i="1" dirty="0">
                <a:cs typeface="B Mitra" panose="00000400000000000000" pitchFamily="2" charset="-78"/>
              </a:rPr>
              <a:t>شناخت وضعیت سازمانی ،مستلزم توانایی تحلیل آن به روشهای مختلف است وتشریح وضعیت براساس یک نظریه نمیتواند مطلوب ونتیجه بخش باشد.چند بعدی نگاه کردن برای شناخت کامل تر یک وضعیت وافزایش دقت شخیص ،یکی از ویژگیهای مهم روش تشخیص است.</a:t>
            </a:r>
            <a:endParaRPr lang="en-US" i="1" dirty="0">
              <a:cs typeface="B Mitra" panose="00000400000000000000" pitchFamily="2" charset="-78"/>
            </a:endParaRPr>
          </a:p>
          <a:p>
            <a:pPr algn="r" rtl="1"/>
            <a:endParaRPr lang="en-US" dirty="0">
              <a:cs typeface="B Mitra"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135448" y="3894282"/>
            <a:ext cx="4119418" cy="2044922"/>
          </a:xfrm>
          <a:prstGeom prst="rect">
            <a:avLst/>
          </a:prstGeom>
        </p:spPr>
      </p:pic>
    </p:spTree>
    <p:extLst>
      <p:ext uri="{BB962C8B-B14F-4D97-AF65-F5344CB8AC3E}">
        <p14:creationId xmlns:p14="http://schemas.microsoft.com/office/powerpoint/2010/main" xmlns="" val="630714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6472"/>
            <a:ext cx="9144000" cy="3075565"/>
          </a:xfrm>
        </p:spPr>
        <p:txBody>
          <a:bodyPr>
            <a:normAutofit/>
          </a:bodyPr>
          <a:lstStyle/>
          <a:p>
            <a:pPr lvl="0" algn="r" rtl="1">
              <a:spcBef>
                <a:spcPts val="1000"/>
              </a:spcBef>
            </a:pPr>
            <a:r>
              <a:rPr lang="fa-IR" sz="2400" i="1" dirty="0">
                <a:solidFill>
                  <a:prstClr val="black">
                    <a:tint val="75000"/>
                  </a:prstClr>
                </a:solidFill>
                <a:latin typeface="Calibri" panose="020F0502020204030204"/>
                <a:ea typeface="+mn-ea"/>
                <a:cs typeface="B Mitra" panose="00000400000000000000" pitchFamily="2" charset="-78"/>
              </a:rPr>
              <a:t>رشته رفتارسازمانی ازعلوم اجتماعی،روان شناسی،جامعه شناسی،مردم شناسی،اقتصاد،علوم سیاسی ومدیریت منشا میگیرد وازتمامی این زمینه ها مدل هایی رابرای مطالعه رفتارافراد درسازمان بکار می گیرد.</a:t>
            </a:r>
            <a:r>
              <a:rPr lang="en-US" sz="2400" i="1" dirty="0">
                <a:solidFill>
                  <a:prstClr val="black">
                    <a:tint val="75000"/>
                  </a:prstClr>
                </a:solidFill>
                <a:latin typeface="Calibri" panose="020F0502020204030204"/>
                <a:ea typeface="+mn-ea"/>
                <a:cs typeface="B Mitra" panose="00000400000000000000" pitchFamily="2" charset="-78"/>
              </a:rPr>
              <a:t/>
            </a:r>
            <a:br>
              <a:rPr lang="en-US" sz="2400" i="1" dirty="0">
                <a:solidFill>
                  <a:prstClr val="black">
                    <a:tint val="75000"/>
                  </a:prstClr>
                </a:solidFill>
                <a:latin typeface="Calibri" panose="020F0502020204030204"/>
                <a:ea typeface="+mn-ea"/>
                <a:cs typeface="B Mitra" panose="00000400000000000000" pitchFamily="2" charset="-78"/>
              </a:rPr>
            </a:br>
            <a:r>
              <a:rPr lang="fa-IR" sz="2400" i="1" dirty="0">
                <a:solidFill>
                  <a:prstClr val="black">
                    <a:tint val="75000"/>
                  </a:prstClr>
                </a:solidFill>
                <a:latin typeface="Calibri" panose="020F0502020204030204"/>
                <a:ea typeface="+mn-ea"/>
                <a:cs typeface="B Mitra" panose="00000400000000000000" pitchFamily="2" charset="-78"/>
              </a:rPr>
              <a:t>آنچه رفتارسازمانی به عنوان یک رشته تحصیلی ارایه میدهد بیش از مجموعه ای از مدل ها ونظریه هاست.</a:t>
            </a:r>
            <a:r>
              <a:rPr lang="en-US" sz="2400" i="1" dirty="0">
                <a:solidFill>
                  <a:prstClr val="black">
                    <a:tint val="75000"/>
                  </a:prstClr>
                </a:solidFill>
                <a:latin typeface="Calibri" panose="020F0502020204030204"/>
                <a:ea typeface="+mn-ea"/>
                <a:cs typeface="B Mitra" panose="00000400000000000000" pitchFamily="2" charset="-78"/>
              </a:rPr>
              <a:t/>
            </a:r>
            <a:br>
              <a:rPr lang="en-US" sz="2400" i="1" dirty="0">
                <a:solidFill>
                  <a:prstClr val="black">
                    <a:tint val="75000"/>
                  </a:prstClr>
                </a:solidFill>
                <a:latin typeface="Calibri" panose="020F0502020204030204"/>
                <a:ea typeface="+mn-ea"/>
                <a:cs typeface="B Mitra" panose="00000400000000000000" pitchFamily="2" charset="-78"/>
              </a:rPr>
            </a:br>
            <a:r>
              <a:rPr lang="fa-IR" sz="2400" i="1" dirty="0">
                <a:solidFill>
                  <a:prstClr val="black">
                    <a:tint val="75000"/>
                  </a:prstClr>
                </a:solidFill>
                <a:latin typeface="Calibri" panose="020F0502020204030204"/>
                <a:ea typeface="+mn-ea"/>
                <a:cs typeface="B Mitra" panose="00000400000000000000" pitchFamily="2" charset="-78"/>
              </a:rPr>
              <a:t>این رشته فرصت بکارگیری هم زمان چندین دیدگاه رابرای شناخت حوادث ویژه به دست میدهد.بدین ترتیب رفتارسازمانی فردرادرشناخت مشکلات ومسایل سازمانی توانمند میسازد.(بکارگیری دانش ومهارت شناسایی یک وضعیت واقعی را،تشخیص می نامند)</a:t>
            </a:r>
            <a:r>
              <a:rPr lang="en-US" sz="2400" i="1" dirty="0">
                <a:solidFill>
                  <a:prstClr val="black">
                    <a:tint val="75000"/>
                  </a:prstClr>
                </a:solidFill>
                <a:latin typeface="Calibri" panose="020F0502020204030204"/>
                <a:ea typeface="+mn-ea"/>
                <a:cs typeface="B Mitra" panose="00000400000000000000" pitchFamily="2" charset="-78"/>
              </a:rPr>
              <a:t/>
            </a:r>
            <a:br>
              <a:rPr lang="en-US" sz="2400" i="1" dirty="0">
                <a:solidFill>
                  <a:prstClr val="black">
                    <a:tint val="75000"/>
                  </a:prstClr>
                </a:solidFill>
                <a:latin typeface="Calibri" panose="020F0502020204030204"/>
                <a:ea typeface="+mn-ea"/>
                <a:cs typeface="B Mitra" panose="00000400000000000000" pitchFamily="2" charset="-78"/>
              </a:rPr>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74473" y="3602037"/>
            <a:ext cx="5043054" cy="2310102"/>
          </a:xfrm>
          <a:prstGeom prst="rect">
            <a:avLst/>
          </a:prstGeom>
        </p:spPr>
      </p:pic>
    </p:spTree>
    <p:extLst>
      <p:ext uri="{BB962C8B-B14F-4D97-AF65-F5344CB8AC3E}">
        <p14:creationId xmlns:p14="http://schemas.microsoft.com/office/powerpoint/2010/main" xmlns="" val="132120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23057" y="536332"/>
            <a:ext cx="10515600" cy="5539154"/>
          </a:xfrm>
        </p:spPr>
        <p:txBody>
          <a:bodyPr>
            <a:normAutofit/>
          </a:bodyPr>
          <a:lstStyle/>
          <a:p>
            <a:pPr algn="r" rtl="1"/>
            <a:r>
              <a:rPr lang="fa-IR" b="1" i="1" dirty="0">
                <a:cs typeface="B Mitra" panose="00000400000000000000" pitchFamily="2" charset="-78"/>
              </a:rPr>
              <a:t>گام اول درتشخیص</a:t>
            </a:r>
            <a:r>
              <a:rPr lang="fa-IR" b="1" i="1" dirty="0" smtClean="0">
                <a:cs typeface="B Mitra" panose="00000400000000000000" pitchFamily="2" charset="-78"/>
              </a:rPr>
              <a:t>:</a:t>
            </a:r>
            <a:r>
              <a:rPr lang="en-US" b="1" i="1" dirty="0" smtClean="0">
                <a:cs typeface="B Mitra" panose="00000400000000000000" pitchFamily="2" charset="-78"/>
              </a:rPr>
              <a:t> </a:t>
            </a:r>
            <a:r>
              <a:rPr lang="fa-IR" sz="2800" i="1" dirty="0" smtClean="0">
                <a:cs typeface="B Mitra" panose="00000400000000000000" pitchFamily="2" charset="-78"/>
              </a:rPr>
              <a:t>وضعیت </a:t>
            </a:r>
            <a:r>
              <a:rPr lang="fa-IR" sz="2800" i="1" dirty="0">
                <a:cs typeface="B Mitra" panose="00000400000000000000" pitchFamily="2" charset="-78"/>
              </a:rPr>
              <a:t>رفتارتشریح میشود وبرای این منظور اتفاقات واقعی یک وضعیت خاص بدون هیچگونه تلاشی برای تشریح علل اتفاقات درمورد اهداف آن گزارش میشودوسپس علل آن معین می شود</a:t>
            </a:r>
            <a:r>
              <a:rPr lang="fa-IR" sz="2800" i="1" dirty="0" smtClean="0">
                <a:cs typeface="B Mitra" panose="00000400000000000000" pitchFamily="2" charset="-78"/>
              </a:rPr>
              <a:t>.</a:t>
            </a:r>
            <a:endParaRPr lang="en-US" sz="2800" i="1" dirty="0" smtClean="0">
              <a:cs typeface="B Mitra" panose="00000400000000000000" pitchFamily="2" charset="-78"/>
            </a:endParaRPr>
          </a:p>
          <a:p>
            <a:pPr algn="r" rtl="1"/>
            <a:r>
              <a:rPr lang="fa-IR" b="1" i="1" dirty="0" smtClean="0">
                <a:cs typeface="B Mitra" panose="00000400000000000000" pitchFamily="2" charset="-78"/>
              </a:rPr>
              <a:t>گام </a:t>
            </a:r>
            <a:r>
              <a:rPr lang="fa-IR" b="1" i="1" dirty="0">
                <a:cs typeface="B Mitra" panose="00000400000000000000" pitchFamily="2" charset="-78"/>
              </a:rPr>
              <a:t>دوم درتشخیص</a:t>
            </a:r>
            <a:r>
              <a:rPr lang="fa-IR" b="1" i="1" dirty="0" smtClean="0">
                <a:cs typeface="B Mitra" panose="00000400000000000000" pitchFamily="2" charset="-78"/>
              </a:rPr>
              <a:t>:</a:t>
            </a:r>
            <a:r>
              <a:rPr lang="en-US" b="1" i="1" dirty="0" smtClean="0">
                <a:cs typeface="B Mitra" panose="00000400000000000000" pitchFamily="2" charset="-78"/>
              </a:rPr>
              <a:t> </a:t>
            </a:r>
            <a:r>
              <a:rPr lang="fa-IR" sz="2800" i="1" dirty="0" smtClean="0">
                <a:cs typeface="B Mitra" panose="00000400000000000000" pitchFamily="2" charset="-78"/>
              </a:rPr>
              <a:t>چندین </a:t>
            </a:r>
            <a:r>
              <a:rPr lang="fa-IR" sz="2800" i="1" dirty="0">
                <a:cs typeface="B Mitra" panose="00000400000000000000" pitchFamily="2" charset="-78"/>
              </a:rPr>
              <a:t>علت بالقوه پیدایش نگرش یا بروز رفتار مشخص شود.</a:t>
            </a:r>
            <a:endParaRPr lang="en-US" sz="2800" i="1" dirty="0">
              <a:cs typeface="B Mitra" panose="00000400000000000000" pitchFamily="2" charset="-78"/>
            </a:endParaRPr>
          </a:p>
          <a:p>
            <a:pPr algn="r" rtl="1"/>
            <a:r>
              <a:rPr lang="fa-IR" sz="2800" i="1" dirty="0">
                <a:cs typeface="B Mitra" panose="00000400000000000000" pitchFamily="2" charset="-78"/>
              </a:rPr>
              <a:t>پژوهشگران سازمانی،روش منظم تری برای تعیین علل رخدادها،نگرش ها ورفتارها به کارمیگیرند.</a:t>
            </a:r>
            <a:endParaRPr lang="en-US" sz="2800" i="1" dirty="0">
              <a:cs typeface="B Mitra" panose="00000400000000000000" pitchFamily="2" charset="-78"/>
            </a:endParaRPr>
          </a:p>
          <a:p>
            <a:pPr algn="r" rtl="1"/>
            <a:r>
              <a:rPr lang="fa-IR" sz="2800" i="1" dirty="0">
                <a:cs typeface="B Mitra" panose="00000400000000000000" pitchFamily="2" charset="-78"/>
              </a:rPr>
              <a:t>آزمایش های آزمایشگاهای،مطالعات میدانی وحتی شبیه سازی از وضعیت های سازمانی میتواند به تشخیص علل نگرش ورفتارهای معین کمک کند.</a:t>
            </a:r>
            <a:endParaRPr lang="en-US" sz="2800" i="1" dirty="0">
              <a:cs typeface="B Mitra" panose="00000400000000000000" pitchFamily="2" charset="-78"/>
            </a:endParaRPr>
          </a:p>
          <a:p>
            <a:pPr algn="r" rtl="1"/>
            <a:r>
              <a:rPr lang="fa-IR" b="1" i="1" dirty="0">
                <a:cs typeface="B Mitra" panose="00000400000000000000" pitchFamily="2" charset="-78"/>
              </a:rPr>
              <a:t>گام سوم تشخیص</a:t>
            </a:r>
            <a:r>
              <a:rPr lang="fa-IR" b="1" i="1" dirty="0" smtClean="0">
                <a:cs typeface="B Mitra" panose="00000400000000000000" pitchFamily="2" charset="-78"/>
              </a:rPr>
              <a:t>:</a:t>
            </a:r>
            <a:r>
              <a:rPr lang="en-US" b="1" i="1" dirty="0" smtClean="0">
                <a:cs typeface="B Mitra" panose="00000400000000000000" pitchFamily="2" charset="-78"/>
              </a:rPr>
              <a:t> </a:t>
            </a:r>
            <a:r>
              <a:rPr lang="fa-IR" sz="2800" i="1" dirty="0" smtClean="0">
                <a:cs typeface="B Mitra" panose="00000400000000000000" pitchFamily="2" charset="-78"/>
              </a:rPr>
              <a:t>تجویزاست </a:t>
            </a:r>
            <a:r>
              <a:rPr lang="fa-IR" sz="2800" i="1" dirty="0">
                <a:cs typeface="B Mitra" panose="00000400000000000000" pitchFamily="2" charset="-78"/>
              </a:rPr>
              <a:t>که شامل شناسایی،بازنگری وارزیابی راه حل های مطلوب مبتنی بر تشخیص های قبلی برای موفقیت های خاص می باشد.</a:t>
            </a:r>
            <a:endParaRPr lang="en-US" sz="2800" i="1" dirty="0">
              <a:cs typeface="B Mitra" panose="00000400000000000000" pitchFamily="2" charset="-78"/>
            </a:endParaRPr>
          </a:p>
          <a:p>
            <a:pPr algn="r" rtl="1"/>
            <a:r>
              <a:rPr lang="fa-IR" b="1" i="1" dirty="0">
                <a:cs typeface="B Mitra" panose="00000400000000000000" pitchFamily="2" charset="-78"/>
              </a:rPr>
              <a:t>گام چهارم تشخیص</a:t>
            </a:r>
            <a:r>
              <a:rPr lang="fa-IR" b="1" i="1" dirty="0" smtClean="0">
                <a:cs typeface="B Mitra" panose="00000400000000000000" pitchFamily="2" charset="-78"/>
              </a:rPr>
              <a:t>:</a:t>
            </a:r>
            <a:r>
              <a:rPr lang="en-US" b="1" i="1" dirty="0" smtClean="0">
                <a:cs typeface="B Mitra" panose="00000400000000000000" pitchFamily="2" charset="-78"/>
              </a:rPr>
              <a:t> </a:t>
            </a:r>
            <a:r>
              <a:rPr lang="fa-IR" sz="2800" i="1" dirty="0" smtClean="0">
                <a:cs typeface="B Mitra" panose="00000400000000000000" pitchFamily="2" charset="-78"/>
              </a:rPr>
              <a:t>اقدام </a:t>
            </a:r>
            <a:r>
              <a:rPr lang="fa-IR" sz="2800" i="1" dirty="0">
                <a:cs typeface="B Mitra" panose="00000400000000000000" pitchFamily="2" charset="-78"/>
              </a:rPr>
              <a:t>یعنی اجرای راه حلهای پیشنهادی است.انسان دربسیاری ازمواقع راه حل صحیح را میداند،ولی نمی تواند بکار ببندد.اودرتبدیل راه حلها به رفتار وعمل بامشکلاتی مواجه است.تلاش براین است که فرصتهایی برای آزمون افکاروچگونگی نتیجه آن درهریک از این چهار وضعیت فراهم شود.</a:t>
            </a:r>
            <a:endParaRPr lang="en-US" sz="2800" i="1" dirty="0">
              <a:cs typeface="B Mitra" panose="00000400000000000000" pitchFamily="2" charset="-78"/>
            </a:endParaRPr>
          </a:p>
          <a:p>
            <a:pPr algn="r" rtl="1"/>
            <a:endParaRPr lang="en-US" sz="2800" i="1" dirty="0">
              <a:cs typeface="B Mitra" panose="00000400000000000000" pitchFamily="2" charset="-78"/>
            </a:endParaRPr>
          </a:p>
        </p:txBody>
      </p:sp>
    </p:spTree>
    <p:extLst>
      <p:ext uri="{BB962C8B-B14F-4D97-AF65-F5344CB8AC3E}">
        <p14:creationId xmlns:p14="http://schemas.microsoft.com/office/powerpoint/2010/main" xmlns="" val="3273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extBox 6"/>
          <p:cNvSpPr txBox="1"/>
          <p:nvPr/>
        </p:nvSpPr>
        <p:spPr>
          <a:xfrm>
            <a:off x="7710853" y="1572065"/>
            <a:ext cx="3349870" cy="369332"/>
          </a:xfrm>
          <a:prstGeom prst="rect">
            <a:avLst/>
          </a:prstGeom>
          <a:noFill/>
        </p:spPr>
        <p:txBody>
          <a:bodyPr wrap="square" rtlCol="0">
            <a:spAutoFit/>
          </a:bodyPr>
          <a:lstStyle/>
          <a:p>
            <a:endParaRPr lang="en-US" dirty="0"/>
          </a:p>
        </p:txBody>
      </p:sp>
      <p:sp>
        <p:nvSpPr>
          <p:cNvPr id="8" name="TextBox 7"/>
          <p:cNvSpPr txBox="1"/>
          <p:nvPr/>
        </p:nvSpPr>
        <p:spPr>
          <a:xfrm>
            <a:off x="7710853" y="1572065"/>
            <a:ext cx="3349870" cy="369332"/>
          </a:xfrm>
          <a:prstGeom prst="rect">
            <a:avLst/>
          </a:prstGeom>
          <a:noFill/>
        </p:spPr>
        <p:txBody>
          <a:bodyPr wrap="square" rtlCol="0">
            <a:spAutoFit/>
          </a:bodyPr>
          <a:lstStyle/>
          <a:p>
            <a:endParaRPr lang="en-US" dirty="0"/>
          </a:p>
        </p:txBody>
      </p:sp>
      <p:sp>
        <p:nvSpPr>
          <p:cNvPr id="12" name="Rounded Rectangle 11"/>
          <p:cNvSpPr/>
          <p:nvPr/>
        </p:nvSpPr>
        <p:spPr>
          <a:xfrm>
            <a:off x="7341576" y="402689"/>
            <a:ext cx="197213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a:cs typeface="B Mitra" panose="00000400000000000000" pitchFamily="2" charset="-78"/>
              </a:rPr>
              <a:t>جمع آوری اطلاعات ازطریق مشاهده پرسشنامه ومصاحبه</a:t>
            </a:r>
            <a:endParaRPr lang="en-US" sz="1600" dirty="0">
              <a:cs typeface="B Mitra" panose="00000400000000000000" pitchFamily="2" charset="-78"/>
            </a:endParaRPr>
          </a:p>
        </p:txBody>
      </p:sp>
      <p:sp>
        <p:nvSpPr>
          <p:cNvPr id="13" name="Rounded Rectangle 12"/>
          <p:cNvSpPr/>
          <p:nvPr/>
        </p:nvSpPr>
        <p:spPr>
          <a:xfrm>
            <a:off x="7341574" y="1824501"/>
            <a:ext cx="1972133" cy="10111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B Mitra" panose="00000400000000000000" pitchFamily="2" charset="-78"/>
              </a:rPr>
              <a:t>تعیین عوامل کلیدی با بکارگیری مفاهیم و نظریه ها</a:t>
            </a:r>
            <a:endParaRPr lang="en-US" dirty="0">
              <a:cs typeface="B Mitra" panose="00000400000000000000" pitchFamily="2" charset="-78"/>
            </a:endParaRPr>
          </a:p>
        </p:txBody>
      </p:sp>
      <p:sp>
        <p:nvSpPr>
          <p:cNvPr id="15" name="Rounded Rectangle 14"/>
          <p:cNvSpPr/>
          <p:nvPr/>
        </p:nvSpPr>
        <p:spPr>
          <a:xfrm>
            <a:off x="7341576" y="3446034"/>
            <a:ext cx="197213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B Mitra" panose="00000400000000000000" pitchFamily="2" charset="-78"/>
              </a:rPr>
              <a:t>تعیین راه حل های مسایل یا طرق تغییر وضعیت</a:t>
            </a:r>
            <a:endParaRPr lang="en-US" dirty="0">
              <a:cs typeface="B Mitra" panose="00000400000000000000" pitchFamily="2" charset="-78"/>
            </a:endParaRPr>
          </a:p>
        </p:txBody>
      </p:sp>
      <p:sp>
        <p:nvSpPr>
          <p:cNvPr id="18" name="Rounded Rectangle 17"/>
          <p:cNvSpPr/>
          <p:nvPr/>
        </p:nvSpPr>
        <p:spPr>
          <a:xfrm>
            <a:off x="7341575" y="5008693"/>
            <a:ext cx="197213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B Mitra" panose="00000400000000000000" pitchFamily="2" charset="-78"/>
              </a:rPr>
              <a:t>اجرای راه حل و ارزیابی آن</a:t>
            </a:r>
            <a:endParaRPr lang="en-US" dirty="0">
              <a:cs typeface="B Mitra" panose="00000400000000000000" pitchFamily="2" charset="-78"/>
            </a:endParaRPr>
          </a:p>
        </p:txBody>
      </p:sp>
      <p:sp>
        <p:nvSpPr>
          <p:cNvPr id="19" name="Rounded Rectangle 18"/>
          <p:cNvSpPr/>
          <p:nvPr/>
        </p:nvSpPr>
        <p:spPr>
          <a:xfrm>
            <a:off x="2866292" y="402689"/>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a:cs typeface="B Mitra" panose="00000400000000000000" pitchFamily="2" charset="-78"/>
              </a:rPr>
              <a:t>تشریح</a:t>
            </a:r>
            <a:endParaRPr lang="en-US" dirty="0">
              <a:cs typeface="B Mitra" panose="00000400000000000000" pitchFamily="2" charset="-78"/>
            </a:endParaRPr>
          </a:p>
        </p:txBody>
      </p:sp>
      <p:sp>
        <p:nvSpPr>
          <p:cNvPr id="20" name="Rounded Rectangle 19"/>
          <p:cNvSpPr/>
          <p:nvPr/>
        </p:nvSpPr>
        <p:spPr>
          <a:xfrm>
            <a:off x="2866292" y="1824501"/>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B Mitra" panose="00000400000000000000" pitchFamily="2" charset="-78"/>
              </a:rPr>
              <a:t>تشخیص</a:t>
            </a:r>
            <a:endParaRPr lang="en-US" dirty="0">
              <a:cs typeface="B Mitra" panose="00000400000000000000" pitchFamily="2" charset="-78"/>
            </a:endParaRPr>
          </a:p>
        </p:txBody>
      </p:sp>
      <p:sp>
        <p:nvSpPr>
          <p:cNvPr id="21" name="Rounded Rectangle 20"/>
          <p:cNvSpPr/>
          <p:nvPr/>
        </p:nvSpPr>
        <p:spPr>
          <a:xfrm>
            <a:off x="2866292" y="3446034"/>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B Mitra" panose="00000400000000000000" pitchFamily="2" charset="-78"/>
              </a:rPr>
              <a:t>تجویز</a:t>
            </a:r>
            <a:endParaRPr lang="en-US" dirty="0">
              <a:cs typeface="B Mitra" panose="00000400000000000000" pitchFamily="2" charset="-78"/>
            </a:endParaRPr>
          </a:p>
        </p:txBody>
      </p:sp>
      <p:sp>
        <p:nvSpPr>
          <p:cNvPr id="22" name="Rounded Rectangle 21"/>
          <p:cNvSpPr/>
          <p:nvPr/>
        </p:nvSpPr>
        <p:spPr>
          <a:xfrm>
            <a:off x="2866292" y="5008693"/>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B Mitra" panose="00000400000000000000" pitchFamily="2" charset="-78"/>
              </a:rPr>
              <a:t>اقدام</a:t>
            </a:r>
            <a:endParaRPr lang="en-US" dirty="0">
              <a:cs typeface="B Mitra" panose="00000400000000000000" pitchFamily="2" charset="-78"/>
            </a:endParaRPr>
          </a:p>
        </p:txBody>
      </p:sp>
      <p:cxnSp>
        <p:nvCxnSpPr>
          <p:cNvPr id="24" name="Straight Arrow Connector 23"/>
          <p:cNvCxnSpPr>
            <a:stCxn id="12" idx="1"/>
            <a:endCxn id="19" idx="3"/>
          </p:cNvCxnSpPr>
          <p:nvPr/>
        </p:nvCxnSpPr>
        <p:spPr>
          <a:xfrm flipH="1">
            <a:off x="3780692" y="859889"/>
            <a:ext cx="35608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3"/>
            <a:endCxn id="13" idx="1"/>
          </p:cNvCxnSpPr>
          <p:nvPr/>
        </p:nvCxnSpPr>
        <p:spPr>
          <a:xfrm>
            <a:off x="3780692" y="859889"/>
            <a:ext cx="3560882" cy="1470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1"/>
            <a:endCxn id="20" idx="3"/>
          </p:cNvCxnSpPr>
          <p:nvPr/>
        </p:nvCxnSpPr>
        <p:spPr>
          <a:xfrm flipH="1" flipV="1">
            <a:off x="3780692" y="2281701"/>
            <a:ext cx="3560882" cy="48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0" idx="3"/>
            <a:endCxn id="15" idx="1"/>
          </p:cNvCxnSpPr>
          <p:nvPr/>
        </p:nvCxnSpPr>
        <p:spPr>
          <a:xfrm>
            <a:off x="3780692" y="2281701"/>
            <a:ext cx="3560884" cy="1621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5" idx="1"/>
            <a:endCxn id="21" idx="3"/>
          </p:cNvCxnSpPr>
          <p:nvPr/>
        </p:nvCxnSpPr>
        <p:spPr>
          <a:xfrm flipH="1">
            <a:off x="3780692" y="3903234"/>
            <a:ext cx="35608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1" idx="3"/>
            <a:endCxn id="18" idx="1"/>
          </p:cNvCxnSpPr>
          <p:nvPr/>
        </p:nvCxnSpPr>
        <p:spPr>
          <a:xfrm>
            <a:off x="3780692" y="3903234"/>
            <a:ext cx="3560883" cy="1562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8" idx="1"/>
            <a:endCxn id="22" idx="3"/>
          </p:cNvCxnSpPr>
          <p:nvPr/>
        </p:nvCxnSpPr>
        <p:spPr>
          <a:xfrm flipH="1">
            <a:off x="3780692" y="5465893"/>
            <a:ext cx="35608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184767" y="6185945"/>
            <a:ext cx="3453188" cy="388696"/>
          </a:xfrm>
          <a:prstGeom prst="rect">
            <a:avLst/>
          </a:prstGeom>
        </p:spPr>
        <p:txBody>
          <a:bodyPr wrap="none">
            <a:spAutoFit/>
          </a:bodyPr>
          <a:lstStyle/>
          <a:p>
            <a:pPr algn="ctr" rtl="1">
              <a:lnSpc>
                <a:spcPct val="107000"/>
              </a:lnSpc>
              <a:spcAft>
                <a:spcPts val="800"/>
              </a:spcAft>
              <a:tabLst>
                <a:tab pos="2295525" algn="l"/>
              </a:tabLst>
            </a:pPr>
            <a:r>
              <a:rPr lang="fa-IR" b="1" dirty="0">
                <a:latin typeface="Calibri" panose="020F0502020204030204" pitchFamily="34" charset="0"/>
                <a:ea typeface="Calibri" panose="020F0502020204030204" pitchFamily="34" charset="0"/>
                <a:cs typeface="B Mitra" panose="00000400000000000000" pitchFamily="2" charset="-78"/>
              </a:rPr>
              <a:t>نمودار1-1  روش تشخیص درمطالعه رفتار</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72265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p:cNvSpPr/>
          <p:nvPr/>
        </p:nvSpPr>
        <p:spPr>
          <a:xfrm>
            <a:off x="826477" y="331177"/>
            <a:ext cx="10928839" cy="1680653"/>
          </a:xfrm>
          <a:prstGeom prst="rect">
            <a:avLst/>
          </a:prstGeom>
        </p:spPr>
        <p:txBody>
          <a:bodyPr wrap="square">
            <a:spAutoFit/>
          </a:bodyPr>
          <a:lstStyle/>
          <a:p>
            <a:pPr algn="ctr" rtl="1">
              <a:lnSpc>
                <a:spcPct val="107000"/>
              </a:lnSpc>
              <a:spcAft>
                <a:spcPts val="800"/>
              </a:spcAft>
            </a:pPr>
            <a:r>
              <a:rPr lang="fa-IR" sz="2400" b="1" i="1" dirty="0">
                <a:latin typeface="Calibri" panose="020F0502020204030204" pitchFamily="34" charset="0"/>
                <a:ea typeface="Calibri" panose="020F0502020204030204" pitchFamily="34" charset="0"/>
                <a:cs typeface="B Mitra" panose="00000400000000000000" pitchFamily="2" charset="-78"/>
              </a:rPr>
              <a:t>سطوح تجزیه وتحلیل </a:t>
            </a:r>
            <a:r>
              <a:rPr lang="fa-IR" sz="2400" b="1" i="1" dirty="0" smtClean="0">
                <a:latin typeface="Calibri" panose="020F0502020204030204" pitchFamily="34" charset="0"/>
                <a:ea typeface="Calibri" panose="020F0502020204030204" pitchFamily="34" charset="0"/>
                <a:cs typeface="B Mitra" panose="00000400000000000000" pitchFamily="2" charset="-78"/>
              </a:rPr>
              <a:t>سازمانی</a:t>
            </a:r>
            <a:endParaRPr lang="en-US" sz="1600" b="1" i="1" dirty="0" smtClean="0">
              <a:effectLst/>
              <a:latin typeface="Calibri" panose="020F0502020204030204" pitchFamily="34" charset="0"/>
              <a:ea typeface="Calibri" panose="020F0502020204030204" pitchFamily="34" charset="0"/>
              <a:cs typeface="B Mitra" panose="00000400000000000000" pitchFamily="2" charset="-78"/>
            </a:endParaRPr>
          </a:p>
          <a:p>
            <a:pPr algn="r" rtl="1">
              <a:lnSpc>
                <a:spcPct val="107000"/>
              </a:lnSpc>
              <a:spcAft>
                <a:spcPts val="800"/>
              </a:spcAft>
            </a:pPr>
            <a:r>
              <a:rPr lang="fa-IR" sz="2000" i="1" dirty="0">
                <a:latin typeface="Calibri" panose="020F0502020204030204" pitchFamily="34" charset="0"/>
                <a:ea typeface="Calibri" panose="020F0502020204030204" pitchFamily="34" charset="0"/>
                <a:cs typeface="B Mitra" panose="00000400000000000000" pitchFamily="2" charset="-78"/>
              </a:rPr>
              <a:t>سه سطح تجزیه وتحلیل سازمانی:فردی،گروهی ،سازمانی</a:t>
            </a:r>
            <a:endParaRPr lang="en-US" sz="1400" i="1" dirty="0" smtClean="0">
              <a:effectLst/>
              <a:latin typeface="Calibri" panose="020F0502020204030204" pitchFamily="34" charset="0"/>
              <a:ea typeface="Calibri" panose="020F0502020204030204" pitchFamily="34" charset="0"/>
              <a:cs typeface="B Mitra" panose="00000400000000000000" pitchFamily="2" charset="-78"/>
            </a:endParaRPr>
          </a:p>
          <a:p>
            <a:pPr algn="r" rtl="1">
              <a:lnSpc>
                <a:spcPct val="107000"/>
              </a:lnSpc>
              <a:spcAft>
                <a:spcPts val="800"/>
              </a:spcAft>
            </a:pPr>
            <a:r>
              <a:rPr lang="fa-IR" sz="2000" i="1" dirty="0">
                <a:latin typeface="Calibri" panose="020F0502020204030204" pitchFamily="34" charset="0"/>
                <a:ea typeface="Calibri" panose="020F0502020204030204" pitchFamily="34" charset="0"/>
                <a:cs typeface="B Mitra" panose="00000400000000000000" pitchFamily="2" charset="-78"/>
              </a:rPr>
              <a:t>برای شناخت رفتار درمحیط های سازمانی هر سه سطح لازم است.توجه دقیق به تجزیه وتحلیل درتمامی سه سطح فوق موضوع اصلی دررفتارسازمانی جدید است.</a:t>
            </a:r>
            <a:endParaRPr lang="en-US" sz="1400" i="1" dirty="0">
              <a:effectLst/>
              <a:latin typeface="Calibri" panose="020F0502020204030204" pitchFamily="34" charset="0"/>
              <a:ea typeface="Calibri" panose="020F0502020204030204" pitchFamily="34" charset="0"/>
              <a:cs typeface="B Mitra" panose="00000400000000000000" pitchFamily="2" charset="-78"/>
            </a:endParaRPr>
          </a:p>
        </p:txBody>
      </p:sp>
      <p:sp>
        <p:nvSpPr>
          <p:cNvPr id="6" name="Rounded Rectangle 5"/>
          <p:cNvSpPr/>
          <p:nvPr/>
        </p:nvSpPr>
        <p:spPr>
          <a:xfrm>
            <a:off x="7770935" y="2110154"/>
            <a:ext cx="187276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t>فراگردهای فردی</a:t>
            </a:r>
            <a:endParaRPr lang="fa-IR" sz="1400" dirty="0" smtClean="0">
              <a:cs typeface="B Mitra" panose="00000400000000000000" pitchFamily="2" charset="-78"/>
            </a:endParaRPr>
          </a:p>
          <a:p>
            <a:pPr algn="ctr"/>
            <a:r>
              <a:rPr lang="fa-IR" sz="1400" dirty="0" smtClean="0">
                <a:cs typeface="B Mitra" panose="00000400000000000000" pitchFamily="2" charset="-78"/>
              </a:rPr>
              <a:t>(نگرش،ادراک،انگیزش)</a:t>
            </a:r>
            <a:endParaRPr lang="fa-IR" sz="1400" dirty="0">
              <a:cs typeface="B Mitra" panose="00000400000000000000" pitchFamily="2" charset="-78"/>
            </a:endParaRPr>
          </a:p>
        </p:txBody>
      </p:sp>
      <p:sp>
        <p:nvSpPr>
          <p:cNvPr id="7" name="Rounded Rectangle 6"/>
          <p:cNvSpPr/>
          <p:nvPr/>
        </p:nvSpPr>
        <p:spPr>
          <a:xfrm>
            <a:off x="2268417" y="2110154"/>
            <a:ext cx="176725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1400" dirty="0">
                <a:cs typeface="B Mitra" panose="00000400000000000000" pitchFamily="2" charset="-78"/>
              </a:rPr>
              <a:t>فراگردهای گروهی</a:t>
            </a:r>
            <a:endParaRPr lang="en-US" sz="1400" dirty="0">
              <a:cs typeface="B Mitra" panose="00000400000000000000" pitchFamily="2" charset="-78"/>
            </a:endParaRPr>
          </a:p>
          <a:p>
            <a:pPr algn="ctr" rtl="1"/>
            <a:r>
              <a:rPr lang="fa-IR" sz="1400" dirty="0">
                <a:cs typeface="B Mitra" panose="00000400000000000000" pitchFamily="2" charset="-78"/>
              </a:rPr>
              <a:t>(ارتباطات،نفوذ،هنجارهای رسمی وغیررسمی)</a:t>
            </a:r>
            <a:endParaRPr lang="en-US" sz="1400" dirty="0">
              <a:cs typeface="B Mitra" panose="00000400000000000000" pitchFamily="2" charset="-78"/>
            </a:endParaRPr>
          </a:p>
        </p:txBody>
      </p:sp>
      <p:sp>
        <p:nvSpPr>
          <p:cNvPr id="8" name="Rounded Rectangle 7"/>
          <p:cNvSpPr/>
          <p:nvPr/>
        </p:nvSpPr>
        <p:spPr>
          <a:xfrm>
            <a:off x="4492867" y="4826976"/>
            <a:ext cx="2831124" cy="10462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1600" dirty="0">
                <a:cs typeface="B Mitra" panose="00000400000000000000" pitchFamily="2" charset="-78"/>
              </a:rPr>
              <a:t>فراگردهای سازمانی</a:t>
            </a:r>
            <a:endParaRPr lang="en-US" sz="1600" dirty="0">
              <a:cs typeface="B Mitra" panose="00000400000000000000" pitchFamily="2" charset="-78"/>
            </a:endParaRPr>
          </a:p>
          <a:p>
            <a:pPr algn="ctr" rtl="1"/>
            <a:r>
              <a:rPr lang="fa-IR" sz="1600" dirty="0">
                <a:cs typeface="B Mitra" panose="00000400000000000000" pitchFamily="2" charset="-78"/>
              </a:rPr>
              <a:t>(فرهنگ </a:t>
            </a:r>
            <a:r>
              <a:rPr lang="fa-IR" sz="1400" dirty="0">
                <a:cs typeface="B Mitra" panose="00000400000000000000" pitchFamily="2" charset="-78"/>
              </a:rPr>
              <a:t>سازمانی،ارزشها،ساختار</a:t>
            </a:r>
            <a:r>
              <a:rPr lang="fa-IR" sz="1400" dirty="0" smtClean="0">
                <a:cs typeface="B Mitra" panose="00000400000000000000" pitchFamily="2" charset="-78"/>
              </a:rPr>
              <a:t>،</a:t>
            </a:r>
            <a:endParaRPr lang="en-US" sz="1400" dirty="0" smtClean="0">
              <a:cs typeface="B Mitra" panose="00000400000000000000" pitchFamily="2" charset="-78"/>
            </a:endParaRPr>
          </a:p>
          <a:p>
            <a:pPr algn="ctr" rtl="1"/>
            <a:r>
              <a:rPr lang="fa-IR" sz="1400" dirty="0" smtClean="0">
                <a:cs typeface="B Mitra" panose="00000400000000000000" pitchFamily="2" charset="-78"/>
              </a:rPr>
              <a:t>سیاستهای</a:t>
            </a:r>
            <a:r>
              <a:rPr lang="fa-IR" sz="1600" dirty="0" smtClean="0">
                <a:cs typeface="B Mitra" panose="00000400000000000000" pitchFamily="2" charset="-78"/>
              </a:rPr>
              <a:t> </a:t>
            </a:r>
            <a:r>
              <a:rPr lang="fa-IR" sz="1600" dirty="0">
                <a:cs typeface="B Mitra" panose="00000400000000000000" pitchFamily="2" charset="-78"/>
              </a:rPr>
              <a:t>سازمانی)</a:t>
            </a:r>
            <a:endParaRPr lang="en-US" sz="1600" dirty="0">
              <a:cs typeface="B Mitra" panose="00000400000000000000" pitchFamily="2" charset="-78"/>
            </a:endParaRPr>
          </a:p>
        </p:txBody>
      </p:sp>
      <p:sp>
        <p:nvSpPr>
          <p:cNvPr id="9" name="Oval 8"/>
          <p:cNvSpPr/>
          <p:nvPr/>
        </p:nvSpPr>
        <p:spPr>
          <a:xfrm>
            <a:off x="5117121" y="3191608"/>
            <a:ext cx="158261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B Mitra" panose="00000400000000000000" pitchFamily="2" charset="-78"/>
              </a:rPr>
              <a:t>رفتارسازمانی</a:t>
            </a:r>
            <a:endParaRPr lang="en-US" dirty="0">
              <a:cs typeface="B Mitra" panose="00000400000000000000" pitchFamily="2" charset="-78"/>
            </a:endParaRPr>
          </a:p>
        </p:txBody>
      </p:sp>
      <p:sp>
        <p:nvSpPr>
          <p:cNvPr id="10" name="Rectangle 9"/>
          <p:cNvSpPr/>
          <p:nvPr/>
        </p:nvSpPr>
        <p:spPr>
          <a:xfrm>
            <a:off x="4020732" y="6073650"/>
            <a:ext cx="3775393" cy="355803"/>
          </a:xfrm>
          <a:prstGeom prst="rect">
            <a:avLst/>
          </a:prstGeom>
        </p:spPr>
        <p:txBody>
          <a:bodyPr wrap="none">
            <a:spAutoFit/>
          </a:bodyPr>
          <a:lstStyle/>
          <a:p>
            <a:pPr algn="ctr" rtl="1">
              <a:lnSpc>
                <a:spcPct val="107000"/>
              </a:lnSpc>
              <a:spcAft>
                <a:spcPts val="800"/>
              </a:spcAft>
            </a:pPr>
            <a:r>
              <a:rPr lang="fa-IR" sz="1600" b="1" dirty="0">
                <a:latin typeface="Calibri" panose="020F0502020204030204" pitchFamily="34" charset="0"/>
                <a:ea typeface="Calibri" panose="020F0502020204030204" pitchFamily="34" charset="0"/>
                <a:cs typeface="B Mitra" panose="00000400000000000000" pitchFamily="2" charset="-78"/>
              </a:rPr>
              <a:t>نمودار2-1  سه سطح تجزیه وتحلیل دررفتارسازمانی</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Straight Arrow Connector 11"/>
          <p:cNvCxnSpPr>
            <a:stCxn id="7" idx="3"/>
            <a:endCxn id="9" idx="1"/>
          </p:cNvCxnSpPr>
          <p:nvPr/>
        </p:nvCxnSpPr>
        <p:spPr>
          <a:xfrm>
            <a:off x="4035671" y="2567354"/>
            <a:ext cx="1313219" cy="75816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4" name="Straight Arrow Connector 13"/>
          <p:cNvCxnSpPr>
            <a:stCxn id="6" idx="1"/>
            <a:endCxn id="9" idx="7"/>
          </p:cNvCxnSpPr>
          <p:nvPr/>
        </p:nvCxnSpPr>
        <p:spPr>
          <a:xfrm flipH="1">
            <a:off x="6467967" y="2567354"/>
            <a:ext cx="1302968" cy="75816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6" name="Straight Arrow Connector 15"/>
          <p:cNvCxnSpPr>
            <a:stCxn id="8" idx="0"/>
            <a:endCxn id="9" idx="4"/>
          </p:cNvCxnSpPr>
          <p:nvPr/>
        </p:nvCxnSpPr>
        <p:spPr>
          <a:xfrm flipV="1">
            <a:off x="5908429" y="4106008"/>
            <a:ext cx="0" cy="720968"/>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xmlns="" val="1436975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661</Words>
  <Application>Microsoft Office PowerPoint</Application>
  <PresentationFormat>Custom</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موضوع:رفتار سازمانی</vt:lpstr>
      <vt:lpstr>Slide 3</vt:lpstr>
      <vt:lpstr>Slide 4</vt:lpstr>
      <vt:lpstr>Slide 5</vt:lpstr>
      <vt:lpstr>رشته رفتارسازمانی ازعلوم اجتماعی،روان شناسی،جامعه شناسی،مردم شناسی،اقتصاد،علوم سیاسی ومدیریت منشا میگیرد وازتمامی این زمینه ها مدل هایی رابرای مطالعه رفتارافراد درسازمان بکار می گیرد. آنچه رفتارسازمانی به عنوان یک رشته تحصیلی ارایه میدهد بیش از مجموعه ای از مدل ها ونظریه هاست. این رشته فرصت بکارگیری هم زمان چندین دیدگاه رابرای شناخت حوادث ویژه به دست میدهد.بدین ترتیب رفتارسازمانی فردرادرشناخت مشکلات ومسایل سازمانی توانمند میسازد.(بکارگیری دانش ومهارت شناسایی یک وضعیت واقعی را،تشخیص می نامند) </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Siaman Kia</dc:creator>
  <cp:lastModifiedBy>Gheshgheregh</cp:lastModifiedBy>
  <cp:revision>25</cp:revision>
  <dcterms:created xsi:type="dcterms:W3CDTF">2017-10-10T09:07:36Z</dcterms:created>
  <dcterms:modified xsi:type="dcterms:W3CDTF">2017-10-11T13:04:27Z</dcterms:modified>
</cp:coreProperties>
</file>