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34FC10-5884-421A-ADF2-922235AC64A0}" type="datetimeFigureOut">
              <a:rPr lang="en-US" smtClean="0"/>
              <a:pPr/>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78BB16-EAF0-4B57-B158-C730E2AA19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78BB16-EAF0-4B57-B158-C730E2AA193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56A21CF-F4FE-4837-8A9A-BF6EC6E92484}" type="datetimeFigureOut">
              <a:rPr lang="en-US" smtClean="0"/>
              <a:pPr/>
              <a:t>11/6/2015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C3B3B09-E0F3-470E-B576-5893FAE509B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6A21CF-F4FE-4837-8A9A-BF6EC6E92484}"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6A21CF-F4FE-4837-8A9A-BF6EC6E92484}"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6A21CF-F4FE-4837-8A9A-BF6EC6E92484}"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6A21CF-F4FE-4837-8A9A-BF6EC6E92484}" type="datetimeFigureOut">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6"/>
            <a:ext cx="762000" cy="365125"/>
          </a:xfrm>
        </p:spPr>
        <p:txBody>
          <a:bodyPr/>
          <a:lstStyle/>
          <a:p>
            <a:fld id="{FC3B3B09-E0F3-470E-B576-5893FAE509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6A21CF-F4FE-4837-8A9A-BF6EC6E92484}"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6A21CF-F4FE-4837-8A9A-BF6EC6E92484}" type="datetimeFigureOut">
              <a:rPr lang="en-US" smtClean="0"/>
              <a:pPr/>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6A21CF-F4FE-4837-8A9A-BF6EC6E92484}" type="datetimeFigureOut">
              <a:rPr lang="en-US" smtClean="0"/>
              <a:pPr/>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A21CF-F4FE-4837-8A9A-BF6EC6E92484}" type="datetimeFigureOut">
              <a:rPr lang="en-US" smtClean="0"/>
              <a:pPr/>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6A21CF-F4FE-4837-8A9A-BF6EC6E92484}"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6A21CF-F4FE-4837-8A9A-BF6EC6E92484}" type="datetimeFigureOut">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B3B09-E0F3-470E-B576-5893FAE509B6}"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56A21CF-F4FE-4837-8A9A-BF6EC6E92484}" type="datetimeFigureOut">
              <a:rPr lang="en-US" smtClean="0"/>
              <a:pPr/>
              <a:t>11/6/2015</a:t>
            </a:fld>
            <a:endParaRPr lang="en-US"/>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C3B3B09-E0F3-470E-B576-5893FAE509B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rtl="1"/>
            <a:r>
              <a:rPr lang="ar-SA" b="1" dirty="0" smtClean="0"/>
              <a:t>آقای</a:t>
            </a:r>
            <a:r>
              <a:rPr lang="fa-IR" b="1" dirty="0" smtClean="0"/>
              <a:t>ان</a:t>
            </a:r>
            <a:r>
              <a:rPr lang="ar-SA" b="1" dirty="0" smtClean="0"/>
              <a:t>:</a:t>
            </a:r>
            <a:r>
              <a:rPr lang="fa-IR" b="1" dirty="0" smtClean="0"/>
              <a:t/>
            </a:r>
            <a:br>
              <a:rPr lang="fa-IR" b="1" dirty="0" smtClean="0"/>
            </a:br>
            <a:r>
              <a:rPr lang="ar-SA" b="1" dirty="0" smtClean="0"/>
              <a:t> صادقیان</a:t>
            </a:r>
            <a:r>
              <a:rPr lang="fa-IR" b="1" dirty="0" smtClean="0"/>
              <a:t>،</a:t>
            </a:r>
            <a:r>
              <a:rPr lang="ar-SA" b="1" dirty="0" smtClean="0"/>
              <a:t> فاطمی</a:t>
            </a:r>
            <a:r>
              <a:rPr lang="fa-IR" b="1" dirty="0" smtClean="0"/>
              <a:t> و</a:t>
            </a:r>
            <a:r>
              <a:rPr lang="ar-SA" b="1" dirty="0" smtClean="0"/>
              <a:t> فاضلی</a:t>
            </a:r>
            <a:r>
              <a:rPr lang="fa-IR" b="1" dirty="0" smtClean="0"/>
              <a:t/>
            </a:r>
            <a:br>
              <a:rPr lang="fa-IR" b="1" dirty="0" smtClean="0"/>
            </a:br>
            <a:r>
              <a:rPr lang="ar-SA" b="1" dirty="0" smtClean="0"/>
              <a:t> </a:t>
            </a:r>
            <a:r>
              <a:rPr lang="fa-IR" b="1" dirty="0" smtClean="0"/>
              <a:t/>
            </a:r>
            <a:br>
              <a:rPr lang="fa-IR" b="1" dirty="0" smtClean="0"/>
            </a:br>
            <a:r>
              <a:rPr lang="fa-IR" b="1" dirty="0" smtClean="0"/>
              <a:t>گروه 3 </a:t>
            </a:r>
            <a:r>
              <a:rPr lang="fa-IR" b="1" dirty="0" err="1" smtClean="0"/>
              <a:t/>
            </a:r>
            <a:br>
              <a:rPr lang="fa-IR" b="1" dirty="0" err="1" smtClean="0"/>
            </a:br>
            <a:r>
              <a:rPr lang="fa-IR" b="1" dirty="0" err="1" smtClean="0"/>
              <a:t/>
            </a:r>
            <a:br>
              <a:rPr lang="fa-IR" b="1" dirty="0" err="1" smtClean="0"/>
            </a:br>
            <a:r>
              <a:rPr lang="fa-IR" b="1" dirty="0" smtClean="0"/>
              <a:t>(</a:t>
            </a:r>
            <a:r>
              <a:rPr lang="fa-IR" b="1" dirty="0"/>
              <a:t>ارائه </a:t>
            </a:r>
            <a:r>
              <a:rPr lang="en-US" b="1" dirty="0"/>
              <a:t>15</a:t>
            </a:r>
            <a:r>
              <a:rPr lang="fa-IR" b="1" dirty="0"/>
              <a:t>/</a:t>
            </a:r>
            <a:r>
              <a:rPr lang="en-US" b="1" dirty="0"/>
              <a:t>08</a:t>
            </a:r>
            <a:r>
              <a:rPr lang="fa-IR" b="1" dirty="0"/>
              <a:t>/1394</a:t>
            </a:r>
            <a:r>
              <a:rPr lang="fa-IR" b="1" dirty="0" smtClean="0"/>
              <a:t>)</a:t>
            </a:r>
            <a:br>
              <a:rPr lang="fa-IR" b="1" dirty="0" smtClean="0"/>
            </a:br>
            <a:r>
              <a:rPr lang="fa-IR" b="1" dirty="0" smtClean="0"/>
              <a:t/>
            </a:r>
            <a:br>
              <a:rPr lang="fa-IR" b="1" dirty="0" smtClean="0"/>
            </a:br>
            <a:r>
              <a:rPr lang="fa-IR" b="1" dirty="0" smtClean="0"/>
              <a:t> </a:t>
            </a:r>
            <a:r>
              <a:rPr lang="ar-SA" b="1" dirty="0"/>
              <a:t>صفح</a:t>
            </a:r>
            <a:r>
              <a:rPr lang="fa-IR" b="1" dirty="0"/>
              <a:t>ه </a:t>
            </a:r>
            <a:r>
              <a:rPr lang="fa-IR" b="1" dirty="0" smtClean="0"/>
              <a:t>7</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400" dirty="0" smtClean="0"/>
              <a:t>An equally great responsibility for managers at the operational level is strategy implementation: the execution of corporate- and business- level plans.</a:t>
            </a:r>
            <a:br>
              <a:rPr lang="en-US" sz="2400" dirty="0" smtClean="0"/>
            </a:br>
            <a:endParaRPr lang="en-US" sz="2400" dirty="0"/>
          </a:p>
        </p:txBody>
      </p:sp>
      <p:sp>
        <p:nvSpPr>
          <p:cNvPr id="3" name="Subtitle 2"/>
          <p:cNvSpPr>
            <a:spLocks noGrp="1"/>
          </p:cNvSpPr>
          <p:nvPr>
            <p:ph type="subTitle" idx="1"/>
          </p:nvPr>
        </p:nvSpPr>
        <p:spPr>
          <a:xfrm>
            <a:off x="609600" y="3331698"/>
            <a:ext cx="7848600" cy="2535702"/>
          </a:xfrm>
        </p:spPr>
        <p:txBody>
          <a:bodyPr>
            <a:normAutofit fontScale="92500"/>
          </a:bodyPr>
          <a:lstStyle/>
          <a:p>
            <a:pPr rtl="1"/>
            <a:r>
              <a:rPr lang="fa-IR" dirty="0" smtClean="0"/>
              <a:t>پیاده سازی استراتژی مسئولیتی با اهمیت برابر برای مدیران در سطح عملیاتی است: یعنی اجرای برنامه های سطح کسب و کار و شرکت.</a:t>
            </a:r>
            <a:endParaRPr lang="en-US" dirty="0" smtClean="0"/>
          </a:p>
          <a:p>
            <a:pPr rtl="1"/>
            <a:r>
              <a:rPr lang="en-US" dirty="0" smtClean="0"/>
              <a:t> </a:t>
            </a:r>
          </a:p>
          <a:p>
            <a:r>
              <a:rPr lang="en-US" dirty="0" smtClean="0"/>
              <a:t>Equally= similarly; implementation= conduct; plan= program;</a:t>
            </a:r>
          </a:p>
          <a:p>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Strategy- Making Process</a:t>
            </a:r>
            <a:endParaRPr lang="en-US" dirty="0"/>
          </a:p>
        </p:txBody>
      </p:sp>
      <p:sp>
        <p:nvSpPr>
          <p:cNvPr id="3" name="Subtitle 2"/>
          <p:cNvSpPr>
            <a:spLocks noGrp="1"/>
          </p:cNvSpPr>
          <p:nvPr>
            <p:ph type="subTitle" idx="1"/>
          </p:nvPr>
        </p:nvSpPr>
        <p:spPr/>
        <p:txBody>
          <a:bodyPr>
            <a:normAutofit/>
          </a:bodyPr>
          <a:lstStyle/>
          <a:p>
            <a:r>
              <a:rPr lang="ar-SA" sz="6000" dirty="0" smtClean="0"/>
              <a:t>فرایند استراتژی سازی</a:t>
            </a:r>
            <a:endParaRPr lang="en-US" sz="6000" dirty="0" smtClean="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400" dirty="0" smtClean="0"/>
              <a:t>Now that we know something about the strategic roles of managers, we can turn our attention to the process by which managers formulate and implement strategies.</a:t>
            </a:r>
            <a:endParaRPr lang="en-US" sz="2400" dirty="0"/>
          </a:p>
        </p:txBody>
      </p:sp>
      <p:sp>
        <p:nvSpPr>
          <p:cNvPr id="3" name="Subtitle 2"/>
          <p:cNvSpPr>
            <a:spLocks noGrp="1"/>
          </p:cNvSpPr>
          <p:nvPr>
            <p:ph type="subTitle" idx="1"/>
          </p:nvPr>
        </p:nvSpPr>
        <p:spPr>
          <a:xfrm>
            <a:off x="1143000" y="3331698"/>
            <a:ext cx="7162800" cy="2154702"/>
          </a:xfrm>
        </p:spPr>
        <p:txBody>
          <a:bodyPr>
            <a:normAutofit fontScale="92500"/>
          </a:bodyPr>
          <a:lstStyle/>
          <a:p>
            <a:pPr rtl="1"/>
            <a:r>
              <a:rPr lang="fa-IR" dirty="0" smtClean="0"/>
              <a:t>اکنون که مقداری در مورد نقش های استراتژیک مدیران شناخت پیدا کردیم، می توانیم به </a:t>
            </a:r>
            <a:r>
              <a:rPr lang="fa-IR" dirty="0" err="1" smtClean="0"/>
              <a:t>فرایندی</a:t>
            </a:r>
            <a:r>
              <a:rPr lang="fa-IR" dirty="0" smtClean="0"/>
              <a:t> توجه کنیم که به واسطه آن مدیران به تدوین و پیاده سازی استراتژی ها می پردازند.</a:t>
            </a:r>
            <a:endParaRPr lang="en-US" dirty="0" smtClean="0"/>
          </a:p>
          <a:p>
            <a:r>
              <a:rPr lang="en-US" dirty="0" smtClean="0"/>
              <a:t>Attention= consideration; formulate= establish;</a:t>
            </a:r>
          </a:p>
          <a:p>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609600"/>
            <a:ext cx="8229600" cy="2590800"/>
          </a:xfrm>
        </p:spPr>
        <p:txBody>
          <a:bodyPr>
            <a:noAutofit/>
          </a:bodyPr>
          <a:lstStyle/>
          <a:p>
            <a:r>
              <a:rPr lang="en-US" sz="3200" dirty="0" smtClean="0"/>
              <a:t>Many writers have emphasized that strategy is the outcome of a formal planning process and that top management plays the most important role in this </a:t>
            </a:r>
            <a:endParaRPr lang="en-US" sz="3200" dirty="0"/>
          </a:p>
        </p:txBody>
      </p:sp>
      <p:sp>
        <p:nvSpPr>
          <p:cNvPr id="3" name="Subtitle 2"/>
          <p:cNvSpPr>
            <a:spLocks noGrp="1"/>
          </p:cNvSpPr>
          <p:nvPr>
            <p:ph type="subTitle" idx="1"/>
          </p:nvPr>
        </p:nvSpPr>
        <p:spPr>
          <a:xfrm>
            <a:off x="914400" y="3331698"/>
            <a:ext cx="7467600" cy="2230902"/>
          </a:xfrm>
        </p:spPr>
        <p:txBody>
          <a:bodyPr>
            <a:normAutofit/>
          </a:bodyPr>
          <a:lstStyle/>
          <a:p>
            <a:pPr rtl="1"/>
            <a:r>
              <a:rPr lang="ar-SA" dirty="0" smtClean="0"/>
              <a:t>بسیاری از نویسندگان تاکید کرده اند که استراتژی پیامد فرایند برنامه ریزی رسمی است و مدیریت ارشد مهمترین نقش را در این فرایند ایفا می کند.</a:t>
            </a:r>
            <a:endParaRPr lang="en-US" dirty="0" smtClean="0"/>
          </a:p>
          <a:p>
            <a:r>
              <a:rPr lang="en-US" dirty="0" smtClean="0"/>
              <a:t>Emphasize= force on; outcome= result; </a:t>
            </a:r>
          </a:p>
          <a:p>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Although this view has some basis in reality, it is not the whole story.</a:t>
            </a:r>
            <a:endParaRPr lang="en-US" dirty="0"/>
          </a:p>
        </p:txBody>
      </p:sp>
      <p:sp>
        <p:nvSpPr>
          <p:cNvPr id="3" name="Subtitle 2"/>
          <p:cNvSpPr>
            <a:spLocks noGrp="1"/>
          </p:cNvSpPr>
          <p:nvPr>
            <p:ph type="subTitle" idx="1"/>
          </p:nvPr>
        </p:nvSpPr>
        <p:spPr/>
        <p:txBody>
          <a:bodyPr/>
          <a:lstStyle/>
          <a:p>
            <a:pPr rtl="1"/>
            <a:r>
              <a:rPr lang="ar-SA" dirty="0" smtClean="0"/>
              <a:t>هرچند این دیدگاه ریشه در واقعیت دارد، اما کل داستان نیست.</a:t>
            </a:r>
            <a:endParaRPr lang="en-US" dirty="0" smtClean="0"/>
          </a:p>
          <a:p>
            <a:r>
              <a:rPr lang="en-US" dirty="0" smtClean="0"/>
              <a:t>Whole= total;</a:t>
            </a:r>
          </a:p>
          <a:p>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609600"/>
            <a:ext cx="8229600" cy="2590800"/>
          </a:xfrm>
        </p:spPr>
        <p:txBody>
          <a:bodyPr>
            <a:noAutofit/>
          </a:bodyPr>
          <a:lstStyle/>
          <a:p>
            <a:r>
              <a:rPr lang="en-US" sz="3200" dirty="0" smtClean="0"/>
              <a:t> As process.5 we shall see later in the chapter, valuable strategies often emerge from deep within the organization without prior planning.</a:t>
            </a:r>
            <a:endParaRPr lang="en-US" sz="3200" dirty="0"/>
          </a:p>
        </p:txBody>
      </p:sp>
      <p:sp>
        <p:nvSpPr>
          <p:cNvPr id="3" name="Subtitle 2"/>
          <p:cNvSpPr>
            <a:spLocks noGrp="1"/>
          </p:cNvSpPr>
          <p:nvPr>
            <p:ph type="subTitle" idx="1"/>
          </p:nvPr>
        </p:nvSpPr>
        <p:spPr>
          <a:xfrm>
            <a:off x="762000" y="3331698"/>
            <a:ext cx="7543800" cy="2459502"/>
          </a:xfrm>
        </p:spPr>
        <p:txBody>
          <a:bodyPr>
            <a:normAutofit/>
          </a:bodyPr>
          <a:lstStyle/>
          <a:p>
            <a:pPr rtl="1"/>
            <a:r>
              <a:rPr lang="fa-IR" dirty="0" smtClean="0"/>
              <a:t>همانطور که در فرایند 5 در ادامه فصل خواهیم دید، استراتژی های ارزشمند اغلب از اعماق سازمان بدون برنامه ریزی قبلی ظاهر می شوند.</a:t>
            </a:r>
            <a:endParaRPr lang="en-US" dirty="0" smtClean="0"/>
          </a:p>
          <a:p>
            <a:r>
              <a:rPr lang="en-US" dirty="0" smtClean="0"/>
              <a:t>Valuable= costly; emerge= appear; prior= previous;</a:t>
            </a:r>
          </a:p>
          <a:p>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smtClean="0"/>
              <a:t> Nevertheless, a consideration of formal, rational planning is a useful starting point for our journey into the world of strategy. </a:t>
            </a:r>
            <a:endParaRPr lang="en-US" sz="2800" dirty="0"/>
          </a:p>
        </p:txBody>
      </p:sp>
      <p:sp>
        <p:nvSpPr>
          <p:cNvPr id="3" name="Subtitle 2"/>
          <p:cNvSpPr>
            <a:spLocks noGrp="1"/>
          </p:cNvSpPr>
          <p:nvPr>
            <p:ph type="subTitle" idx="1"/>
          </p:nvPr>
        </p:nvSpPr>
        <p:spPr/>
        <p:txBody>
          <a:bodyPr/>
          <a:lstStyle/>
          <a:p>
            <a:pPr rtl="1"/>
            <a:r>
              <a:rPr lang="fa-IR" dirty="0" smtClean="0"/>
              <a:t>با این حال، بررسی برنامه ریزی رسمی و منطقی نقطه </a:t>
            </a:r>
            <a:r>
              <a:rPr lang="fa-IR" dirty="0" err="1" smtClean="0"/>
              <a:t>عطفی</a:t>
            </a:r>
            <a:r>
              <a:rPr lang="fa-IR" dirty="0" smtClean="0"/>
              <a:t> مفید برای سفر ما در جهان استراتژی است.</a:t>
            </a:r>
            <a:endParaRPr lang="en-US" dirty="0" smtClean="0"/>
          </a:p>
          <a:p>
            <a:r>
              <a:rPr lang="en-US" dirty="0" smtClean="0"/>
              <a:t>Useful= beneficial; journey= trip; </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Here we consider what might be described as a typical formal strategic planning model for making strategy.</a:t>
            </a:r>
            <a:endParaRPr lang="en-US" sz="3200" dirty="0"/>
          </a:p>
        </p:txBody>
      </p:sp>
      <p:sp>
        <p:nvSpPr>
          <p:cNvPr id="3" name="Subtitle 2"/>
          <p:cNvSpPr>
            <a:spLocks noGrp="1"/>
          </p:cNvSpPr>
          <p:nvPr>
            <p:ph type="subTitle" idx="1"/>
          </p:nvPr>
        </p:nvSpPr>
        <p:spPr/>
        <p:txBody>
          <a:bodyPr>
            <a:normAutofit lnSpcReduction="10000"/>
          </a:bodyPr>
          <a:lstStyle/>
          <a:p>
            <a:pPr rtl="1"/>
            <a:r>
              <a:rPr lang="fa-IR" dirty="0" smtClean="0"/>
              <a:t>در اینجا می بینیم که چه چیزی را می توان به عنوان مدل برنامه ریزی استراتژیک رسمی نوعی برای استراتژی سازی توصیف کرد.</a:t>
            </a:r>
            <a:endParaRPr lang="en-US" dirty="0" smtClean="0"/>
          </a:p>
          <a:p>
            <a:r>
              <a:rPr lang="en-US" dirty="0" smtClean="0"/>
              <a:t>Describe= explain; strategy = policy;</a:t>
            </a:r>
          </a:p>
          <a:p>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Model of the Strategic Planning Process</a:t>
            </a:r>
            <a:endParaRPr lang="en-US" dirty="0"/>
          </a:p>
        </p:txBody>
      </p:sp>
      <p:sp>
        <p:nvSpPr>
          <p:cNvPr id="3" name="Subtitle 2"/>
          <p:cNvSpPr>
            <a:spLocks noGrp="1"/>
          </p:cNvSpPr>
          <p:nvPr>
            <p:ph type="subTitle" idx="1"/>
          </p:nvPr>
        </p:nvSpPr>
        <p:spPr/>
        <p:txBody>
          <a:bodyPr>
            <a:normAutofit/>
          </a:bodyPr>
          <a:lstStyle/>
          <a:p>
            <a:r>
              <a:rPr lang="ar-SA" sz="5400" b="1" dirty="0" smtClean="0"/>
              <a:t>یک مدل از فرایند برنامه ریزی استراتژیک</a:t>
            </a:r>
            <a:endParaRPr lang="en-US" sz="5400" dirty="0" smtClean="0"/>
          </a:p>
          <a:p>
            <a:endParaRPr lang="en-US" sz="5400"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The formal strategic planning process has five main steps:</a:t>
            </a:r>
            <a:endParaRPr lang="en-US" sz="3600" dirty="0"/>
          </a:p>
        </p:txBody>
      </p:sp>
      <p:sp>
        <p:nvSpPr>
          <p:cNvPr id="3" name="Subtitle 2"/>
          <p:cNvSpPr>
            <a:spLocks noGrp="1"/>
          </p:cNvSpPr>
          <p:nvPr>
            <p:ph type="subTitle" idx="1"/>
          </p:nvPr>
        </p:nvSpPr>
        <p:spPr/>
        <p:txBody>
          <a:bodyPr/>
          <a:lstStyle/>
          <a:p>
            <a:r>
              <a:rPr lang="ar-SA" dirty="0" smtClean="0"/>
              <a:t>فرایند برنامه ریزی استراتژیک شامل  پنج مرحله اصلی است </a:t>
            </a:r>
            <a:r>
              <a:rPr lang="en-US" dirty="0" smtClean="0"/>
              <a:t>:</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Functional- Level </a:t>
            </a:r>
            <a:r>
              <a:rPr lang="en-US" b="1" dirty="0" smtClean="0"/>
              <a:t>Managers</a:t>
            </a:r>
            <a:endParaRPr lang="en-US" dirty="0"/>
          </a:p>
        </p:txBody>
      </p:sp>
      <p:sp>
        <p:nvSpPr>
          <p:cNvPr id="3" name="Content Placeholder 2"/>
          <p:cNvSpPr>
            <a:spLocks noGrp="1"/>
          </p:cNvSpPr>
          <p:nvPr>
            <p:ph idx="1"/>
          </p:nvPr>
        </p:nvSpPr>
        <p:spPr/>
        <p:txBody>
          <a:bodyPr>
            <a:normAutofit/>
          </a:bodyPr>
          <a:lstStyle/>
          <a:p>
            <a:pPr algn="ctr" rtl="1">
              <a:buNone/>
            </a:pPr>
            <a:endParaRPr lang="fa-IR" sz="2800" b="1" dirty="0" smtClean="0"/>
          </a:p>
          <a:p>
            <a:pPr algn="ctr" rtl="1">
              <a:buNone/>
            </a:pPr>
            <a:r>
              <a:rPr lang="fa-IR" sz="11500" b="1" dirty="0" smtClean="0"/>
              <a:t>مدیران عملیاتی</a:t>
            </a:r>
            <a:endParaRPr lang="en-US" sz="11500" b="1"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lvl="0"/>
            <a:r>
              <a:rPr lang="en-US" sz="3600" dirty="0" smtClean="0"/>
              <a:t>Select the corporate mission </a:t>
            </a:r>
            <a:r>
              <a:rPr lang="ar-SA" sz="3600" dirty="0" smtClean="0"/>
              <a:t>)</a:t>
            </a:r>
            <a:r>
              <a:rPr lang="en-US" sz="3600" dirty="0" smtClean="0"/>
              <a:t> function</a:t>
            </a:r>
            <a:r>
              <a:rPr lang="fa-IR" sz="3600" dirty="0" smtClean="0"/>
              <a:t>(</a:t>
            </a:r>
            <a:r>
              <a:rPr lang="ar-SA" sz="3600" dirty="0" smtClean="0"/>
              <a:t>ماموريت=</a:t>
            </a:r>
            <a:r>
              <a:rPr lang="en-US" sz="3600" dirty="0" smtClean="0"/>
              <a:t> and major corporate goals</a:t>
            </a:r>
            <a:r>
              <a:rPr lang="en-US" sz="3600" dirty="0" smtClean="0"/>
              <a:t>.</a:t>
            </a:r>
            <a:endParaRPr lang="en-US" sz="3600" dirty="0"/>
          </a:p>
        </p:txBody>
      </p:sp>
      <p:sp>
        <p:nvSpPr>
          <p:cNvPr id="3" name="Subtitle 2"/>
          <p:cNvSpPr>
            <a:spLocks noGrp="1"/>
          </p:cNvSpPr>
          <p:nvPr>
            <p:ph type="subTitle" idx="1"/>
          </p:nvPr>
        </p:nvSpPr>
        <p:spPr/>
        <p:txBody>
          <a:bodyPr/>
          <a:lstStyle/>
          <a:p>
            <a:r>
              <a:rPr lang="ar-SA" dirty="0" smtClean="0"/>
              <a:t>ماموریت شرکت و اهداف اصلی شرکت را انتخاب کنید</a:t>
            </a:r>
            <a:r>
              <a:rPr lang="ar-SA" dirty="0" smtClean="0"/>
              <a:t>.</a:t>
            </a:r>
            <a:endParaRPr lang="en-US" dirty="0" smtClean="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609600"/>
            <a:ext cx="8229600" cy="2590800"/>
          </a:xfrm>
        </p:spPr>
        <p:txBody>
          <a:bodyPr>
            <a:noAutofit/>
          </a:bodyPr>
          <a:lstStyle/>
          <a:p>
            <a:r>
              <a:rPr lang="en-US" sz="2800" dirty="0" smtClean="0"/>
              <a:t>2. Analyze the organization’s external competitive(challenging =</a:t>
            </a:r>
            <a:r>
              <a:rPr lang="fa-IR" sz="2800" dirty="0" smtClean="0"/>
              <a:t>رقابتی</a:t>
            </a:r>
            <a:r>
              <a:rPr lang="en-US" sz="2800" dirty="0" smtClean="0"/>
              <a:t>) environment to identify opportunities(chances=</a:t>
            </a:r>
            <a:r>
              <a:rPr lang="fa-IR" sz="2800" dirty="0" smtClean="0"/>
              <a:t>فرصتها</a:t>
            </a:r>
            <a:r>
              <a:rPr lang="en-US" sz="2800" dirty="0" smtClean="0"/>
              <a:t>) and threats</a:t>
            </a:r>
            <a:r>
              <a:rPr lang="en-US" sz="2800" dirty="0" smtClean="0"/>
              <a:t>.</a:t>
            </a:r>
            <a:endParaRPr lang="en-US" sz="2800" dirty="0"/>
          </a:p>
        </p:txBody>
      </p:sp>
      <p:sp>
        <p:nvSpPr>
          <p:cNvPr id="3" name="Subtitle 2"/>
          <p:cNvSpPr>
            <a:spLocks noGrp="1"/>
          </p:cNvSpPr>
          <p:nvPr>
            <p:ph type="subTitle" idx="1"/>
          </p:nvPr>
        </p:nvSpPr>
        <p:spPr/>
        <p:txBody>
          <a:bodyPr/>
          <a:lstStyle/>
          <a:p>
            <a:r>
              <a:rPr lang="ar-SA" dirty="0" smtClean="0"/>
              <a:t>محیط رقابتی خارجی سازمان را برای شناسایی فرصت‏ها و تهدیدها تجزیه و تحلیل کنید</a:t>
            </a:r>
            <a:r>
              <a:rPr lang="en-US" dirty="0" smtClean="0"/>
              <a:t>.</a:t>
            </a:r>
          </a:p>
          <a:p>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400" dirty="0" smtClean="0"/>
              <a:t>3. Analyze the organization’s internal operating environment(surrounding= </a:t>
            </a:r>
            <a:r>
              <a:rPr lang="fa-IR" sz="2400" dirty="0" smtClean="0"/>
              <a:t>(محیط</a:t>
            </a:r>
            <a:r>
              <a:rPr lang="en-US" sz="2400" dirty="0" smtClean="0"/>
              <a:t> to identify the organization’s strengths(potency= </a:t>
            </a:r>
            <a:r>
              <a:rPr lang="fa-IR" sz="2400" dirty="0" smtClean="0"/>
              <a:t>(نقاط قوت</a:t>
            </a:r>
            <a:r>
              <a:rPr lang="en-US" sz="2400" dirty="0" smtClean="0"/>
              <a:t> and weaknesses</a:t>
            </a:r>
            <a:r>
              <a:rPr lang="ar-SA" sz="2400" dirty="0" smtClean="0"/>
              <a:t>) </a:t>
            </a:r>
            <a:r>
              <a:rPr lang="en-US" sz="2400" dirty="0" smtClean="0"/>
              <a:t>deficiencies</a:t>
            </a:r>
            <a:r>
              <a:rPr lang="fa-IR" sz="2400" dirty="0" smtClean="0"/>
              <a:t> نقاط ضعف=</a:t>
            </a:r>
            <a:r>
              <a:rPr lang="en-US" sz="2400" dirty="0" smtClean="0"/>
              <a:t>).</a:t>
            </a:r>
            <a:endParaRPr lang="en-US" sz="2400" dirty="0"/>
          </a:p>
        </p:txBody>
      </p:sp>
      <p:sp>
        <p:nvSpPr>
          <p:cNvPr id="3" name="Subtitle 2"/>
          <p:cNvSpPr>
            <a:spLocks noGrp="1"/>
          </p:cNvSpPr>
          <p:nvPr>
            <p:ph type="subTitle" idx="1"/>
          </p:nvPr>
        </p:nvSpPr>
        <p:spPr/>
        <p:txBody>
          <a:bodyPr/>
          <a:lstStyle/>
          <a:p>
            <a:r>
              <a:rPr lang="ar-SA" dirty="0" smtClean="0"/>
              <a:t>محیط عملیاتی درونی سازمان</a:t>
            </a:r>
            <a:r>
              <a:rPr lang="fa-IR" dirty="0" smtClean="0"/>
              <a:t> را </a:t>
            </a:r>
            <a:r>
              <a:rPr lang="ar-SA" dirty="0" smtClean="0"/>
              <a:t>برای شناسایی نقاط قوت و ضعف سازمان تجزیه و تحلیل کنید</a:t>
            </a:r>
            <a:r>
              <a:rPr lang="en-US" dirty="0" smtClean="0"/>
              <a:t>.</a:t>
            </a:r>
          </a:p>
          <a:p>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457200"/>
            <a:ext cx="8229600" cy="2743200"/>
          </a:xfrm>
        </p:spPr>
        <p:txBody>
          <a:bodyPr>
            <a:noAutofit/>
          </a:bodyPr>
          <a:lstStyle/>
          <a:p>
            <a:r>
              <a:rPr lang="en-US" sz="1800" dirty="0" smtClean="0"/>
              <a:t>4. Select strategies that build on the organization’s strengths(potency= </a:t>
            </a:r>
            <a:r>
              <a:rPr lang="fa-IR" sz="1800" dirty="0" smtClean="0"/>
              <a:t>(نقاط قوت</a:t>
            </a:r>
            <a:r>
              <a:rPr lang="en-US" sz="1800" dirty="0" smtClean="0"/>
              <a:t> and correct its weaknesses(deficiencies=</a:t>
            </a:r>
            <a:r>
              <a:rPr lang="fa-IR" sz="1800" dirty="0" smtClean="0"/>
              <a:t>(نقاط ضعف</a:t>
            </a:r>
            <a:r>
              <a:rPr lang="en-US" sz="1800" dirty="0" smtClean="0"/>
              <a:t> in order to take advantage of external opportunities and counter external threats. These strategy (techniques= </a:t>
            </a:r>
            <a:r>
              <a:rPr lang="fa-IR" sz="1800" dirty="0" smtClean="0"/>
              <a:t>(فن، استراتژی</a:t>
            </a:r>
            <a:r>
              <a:rPr lang="en-US" sz="1800" dirty="0" smtClean="0"/>
              <a:t> should be consistent with the mission and major goals of the organization. They should be congruent(coordinated=</a:t>
            </a:r>
            <a:r>
              <a:rPr lang="fa-IR" sz="1800" dirty="0" smtClean="0"/>
              <a:t>(همخوان</a:t>
            </a:r>
            <a:r>
              <a:rPr lang="en-US" sz="1800" dirty="0" smtClean="0"/>
              <a:t> and constitute a viable business model(design= </a:t>
            </a:r>
            <a:r>
              <a:rPr lang="fa-IR" sz="1800" dirty="0" smtClean="0"/>
              <a:t>(مدل</a:t>
            </a:r>
            <a:r>
              <a:rPr lang="en-US" sz="1800" dirty="0" smtClean="0"/>
              <a:t>.</a:t>
            </a:r>
            <a:endParaRPr lang="en-US" sz="1800" dirty="0"/>
          </a:p>
        </p:txBody>
      </p:sp>
      <p:sp>
        <p:nvSpPr>
          <p:cNvPr id="3" name="Subtitle 2"/>
          <p:cNvSpPr>
            <a:spLocks noGrp="1"/>
          </p:cNvSpPr>
          <p:nvPr>
            <p:ph type="subTitle" idx="1"/>
          </p:nvPr>
        </p:nvSpPr>
        <p:spPr/>
        <p:txBody>
          <a:bodyPr>
            <a:normAutofit fontScale="85000" lnSpcReduction="10000"/>
          </a:bodyPr>
          <a:lstStyle/>
          <a:p>
            <a:r>
              <a:rPr lang="ar-SA" dirty="0" smtClean="0"/>
              <a:t>استراتژی‏هایی انتخاب کنید که بر پایه نقاط قوت سازمان ایجاد می شود و نقاط ضعفش را به منظور سود جستن از فرصت های بیرونی و مواجهه با تهدیدات بیرونی اصلاح کنید. این استراتژی ها بایستی همخوان با ماموریت و اهداف اصلی سازمان باشد. آنها بایستی همخوان باشند و مدل تجاری قابل اتکا بسازند.</a:t>
            </a:r>
            <a:endParaRPr lang="en-US" dirty="0" smtClean="0"/>
          </a:p>
          <a:p>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5. Implement(execute= </a:t>
            </a:r>
            <a:r>
              <a:rPr lang="fa-IR" dirty="0" smtClean="0"/>
              <a:t>اجرا کردن</a:t>
            </a:r>
            <a:r>
              <a:rPr lang="en-US" dirty="0" smtClean="0"/>
              <a:t>) the strategies </a:t>
            </a:r>
            <a:endParaRPr lang="en-US" dirty="0"/>
          </a:p>
        </p:txBody>
      </p:sp>
      <p:sp>
        <p:nvSpPr>
          <p:cNvPr id="3" name="Subtitle 2"/>
          <p:cNvSpPr>
            <a:spLocks noGrp="1"/>
          </p:cNvSpPr>
          <p:nvPr>
            <p:ph type="subTitle" idx="1"/>
          </p:nvPr>
        </p:nvSpPr>
        <p:spPr/>
        <p:txBody>
          <a:bodyPr/>
          <a:lstStyle/>
          <a:p>
            <a:pPr rtl="1"/>
            <a:r>
              <a:rPr lang="ar-SA" dirty="0" smtClean="0"/>
              <a:t>. استراتژی ها را پیاده کنید.</a:t>
            </a:r>
            <a:endParaRPr lang="en-US" dirty="0" smtClean="0"/>
          </a:p>
          <a:p>
            <a:r>
              <a:rPr lang="en-US" smtClean="0"/>
              <a:t> </a:t>
            </a:r>
            <a:endParaRPr lang="en-US" smtClean="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73362"/>
          </a:xfrm>
        </p:spPr>
        <p:txBody>
          <a:bodyPr>
            <a:noAutofit/>
          </a:bodyPr>
          <a:lstStyle/>
          <a:p>
            <a:r>
              <a:rPr lang="en-US" sz="2800" dirty="0" smtClean="0"/>
              <a:t>Functional- level managers are responsible for the business functions or operations (human resources, purchasing, product development, customer service, etc.) that constitute a company or one of its divisions.</a:t>
            </a:r>
            <a:br>
              <a:rPr lang="en-US" sz="2800" dirty="0" smtClean="0"/>
            </a:br>
            <a:endParaRPr lang="en-US" sz="2800" dirty="0"/>
          </a:p>
        </p:txBody>
      </p:sp>
      <p:sp>
        <p:nvSpPr>
          <p:cNvPr id="3" name="Content Placeholder 2"/>
          <p:cNvSpPr>
            <a:spLocks noGrp="1"/>
          </p:cNvSpPr>
          <p:nvPr>
            <p:ph idx="1"/>
          </p:nvPr>
        </p:nvSpPr>
        <p:spPr>
          <a:xfrm>
            <a:off x="457200" y="3048000"/>
            <a:ext cx="8229600" cy="3078164"/>
          </a:xfrm>
        </p:spPr>
        <p:txBody>
          <a:bodyPr>
            <a:normAutofit/>
          </a:bodyPr>
          <a:lstStyle/>
          <a:p>
            <a:pPr algn="r" rtl="1"/>
            <a:r>
              <a:rPr lang="fa-IR" dirty="0" smtClean="0"/>
              <a:t>مدیران </a:t>
            </a:r>
            <a:r>
              <a:rPr lang="fa-IR" dirty="0"/>
              <a:t>عملیاتی مسئول عملیات یا فعالیت های تجاری خاص (منابع انسانی، خرید، توسعه محصول، خدمات مشتری و غیره) هستند که شرکت یا یکی از </a:t>
            </a:r>
            <a:r>
              <a:rPr lang="fa-IR" dirty="0" err="1"/>
              <a:t>قسمت‏هایش</a:t>
            </a:r>
            <a:r>
              <a:rPr lang="fa-IR" dirty="0"/>
              <a:t> را تشکیل می دهد</a:t>
            </a:r>
            <a:r>
              <a:rPr lang="fa-IR" dirty="0" smtClean="0"/>
              <a:t>.</a:t>
            </a:r>
          </a:p>
          <a:p>
            <a:pPr algn="l"/>
            <a:r>
              <a:rPr lang="en-US" dirty="0"/>
              <a:t>Specific = special; functions = tasks; purchasing= buying.</a:t>
            </a:r>
          </a:p>
          <a:p>
            <a:pPr algn="r" rtl="1"/>
            <a:endParaRPr lang="en-US" dirty="0"/>
          </a:p>
          <a:p>
            <a:pPr algn="r" rtl="1"/>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685800"/>
            <a:ext cx="8229600" cy="2743200"/>
          </a:xfrm>
        </p:spPr>
        <p:txBody>
          <a:bodyPr>
            <a:noAutofit/>
          </a:bodyPr>
          <a:lstStyle/>
          <a:p>
            <a:r>
              <a:rPr lang="en-US" sz="2400" dirty="0" smtClean="0"/>
              <a:t> Thus, a functional manager’s sphere of responsibility is generally confined to one organizational activity whereas general managers oversee the operation of a whole company or division.</a:t>
            </a:r>
            <a:br>
              <a:rPr lang="en-US" sz="2400" dirty="0" smtClean="0"/>
            </a:br>
            <a:endParaRPr lang="en-US" sz="2400" dirty="0"/>
          </a:p>
        </p:txBody>
      </p:sp>
      <p:sp>
        <p:nvSpPr>
          <p:cNvPr id="3" name="Subtitle 2"/>
          <p:cNvSpPr>
            <a:spLocks noGrp="1"/>
          </p:cNvSpPr>
          <p:nvPr>
            <p:ph type="subTitle" idx="1"/>
          </p:nvPr>
        </p:nvSpPr>
        <p:spPr>
          <a:xfrm>
            <a:off x="990600" y="3331698"/>
            <a:ext cx="7162800" cy="2611902"/>
          </a:xfrm>
        </p:spPr>
        <p:txBody>
          <a:bodyPr>
            <a:normAutofit fontScale="92500" lnSpcReduction="10000"/>
          </a:bodyPr>
          <a:lstStyle/>
          <a:p>
            <a:pPr rtl="1"/>
            <a:r>
              <a:rPr lang="fa-IR" dirty="0" smtClean="0"/>
              <a:t>بنابراین، حوزه مسئولیت مدیر عملیات عموماً به یک فعالیت سازمانی محدود شده است، در حالی که مدیران کل بر عملیات کل شرکت یا بخش نظارت می کنند.</a:t>
            </a:r>
            <a:endParaRPr lang="en-US" dirty="0" smtClean="0"/>
          </a:p>
          <a:p>
            <a:pPr rtl="1"/>
            <a:r>
              <a:rPr lang="en-US" dirty="0" smtClean="0"/>
              <a:t> </a:t>
            </a:r>
          </a:p>
          <a:p>
            <a:r>
              <a:rPr lang="en-US" dirty="0" smtClean="0"/>
              <a:t>Sphere= area; confined to= limited to; company= firm</a:t>
            </a:r>
          </a:p>
          <a:p>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762000"/>
            <a:ext cx="8229600" cy="2438400"/>
          </a:xfrm>
        </p:spPr>
        <p:txBody>
          <a:bodyPr>
            <a:noAutofit/>
          </a:bodyPr>
          <a:lstStyle/>
          <a:p>
            <a:r>
              <a:rPr lang="en-US" sz="1800" dirty="0" smtClean="0"/>
              <a:t>Although they are not responsible for the overall performance of the organization, functional managers nevertheless have a major strategic role: to develop functional strategies in their area that help fulfill the strategic objectives set by business- and corporate- level general managers.</a:t>
            </a:r>
            <a:br>
              <a:rPr lang="en-US" sz="1800" dirty="0" smtClean="0"/>
            </a:br>
            <a:endParaRPr lang="en-US" sz="1800" dirty="0"/>
          </a:p>
        </p:txBody>
      </p:sp>
      <p:sp>
        <p:nvSpPr>
          <p:cNvPr id="3" name="Subtitle 2"/>
          <p:cNvSpPr>
            <a:spLocks noGrp="1"/>
          </p:cNvSpPr>
          <p:nvPr>
            <p:ph type="subTitle" idx="1"/>
          </p:nvPr>
        </p:nvSpPr>
        <p:spPr>
          <a:xfrm>
            <a:off x="533400" y="3331698"/>
            <a:ext cx="7543800" cy="2002302"/>
          </a:xfrm>
        </p:spPr>
        <p:txBody>
          <a:bodyPr>
            <a:normAutofit fontScale="85000" lnSpcReduction="20000"/>
          </a:bodyPr>
          <a:lstStyle/>
          <a:p>
            <a:pPr rtl="1"/>
            <a:r>
              <a:rPr lang="fa-IR" dirty="0" smtClean="0"/>
              <a:t>هرچند مدیران عملیاتی مسئول عملکرد کلی سازمان نیستند، با این حال نقش استراتژیک مهمی دارند: یعنی توسعه استراتژی های عملیاتی در حوزه خودشان که به ایفاء اهداف استراتژیک تنظیمی توسط مدیران کل شرکت و کسب کار کمک می کند.</a:t>
            </a:r>
            <a:endParaRPr lang="en-US" dirty="0" smtClean="0"/>
          </a:p>
          <a:p>
            <a:r>
              <a:rPr lang="en-US" dirty="0" smtClean="0"/>
              <a:t>Although = though; develop = expand; objective = aim</a:t>
            </a:r>
          </a:p>
          <a:p>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838200"/>
            <a:ext cx="8229600" cy="2362200"/>
          </a:xfrm>
        </p:spPr>
        <p:txBody>
          <a:bodyPr>
            <a:noAutofit/>
          </a:bodyPr>
          <a:lstStyle/>
          <a:p>
            <a:r>
              <a:rPr lang="en-US" sz="2400" dirty="0" smtClean="0"/>
              <a:t>In GE’s aerospace business, for instance manufacturing managers are responsible for developing manufacturing strategies consistent with the corporate objective of being </a:t>
            </a:r>
            <a:r>
              <a:rPr lang="en-US" sz="2400" dirty="0" err="1" smtClean="0"/>
              <a:t>fi</a:t>
            </a:r>
            <a:r>
              <a:rPr lang="en-US" sz="2400" dirty="0" smtClean="0"/>
              <a:t> </a:t>
            </a:r>
            <a:r>
              <a:rPr lang="en-US" sz="2400" dirty="0" err="1" smtClean="0"/>
              <a:t>rst</a:t>
            </a:r>
            <a:r>
              <a:rPr lang="en-US" sz="2400" dirty="0" smtClean="0"/>
              <a:t> or second in that industry. </a:t>
            </a:r>
            <a:br>
              <a:rPr lang="en-US" sz="2400" dirty="0" smtClean="0"/>
            </a:br>
            <a:endParaRPr lang="en-US" sz="2400" dirty="0"/>
          </a:p>
        </p:txBody>
      </p:sp>
      <p:sp>
        <p:nvSpPr>
          <p:cNvPr id="3" name="Subtitle 2"/>
          <p:cNvSpPr>
            <a:spLocks noGrp="1"/>
          </p:cNvSpPr>
          <p:nvPr>
            <p:ph type="subTitle" idx="1"/>
          </p:nvPr>
        </p:nvSpPr>
        <p:spPr>
          <a:xfrm>
            <a:off x="609600" y="3331698"/>
            <a:ext cx="7772400" cy="2535702"/>
          </a:xfrm>
        </p:spPr>
        <p:txBody>
          <a:bodyPr>
            <a:normAutofit lnSpcReduction="10000"/>
          </a:bodyPr>
          <a:lstStyle/>
          <a:p>
            <a:pPr rtl="1"/>
            <a:r>
              <a:rPr lang="ar-SA" sz="3200" dirty="0" smtClean="0"/>
              <a:t>برای مثال، در کسب و کارِ هوافضای </a:t>
            </a:r>
            <a:r>
              <a:rPr lang="en-US" sz="3200" dirty="0" smtClean="0"/>
              <a:t>GE</a:t>
            </a:r>
            <a:r>
              <a:rPr lang="fa-IR" sz="3200" dirty="0" smtClean="0"/>
              <a:t>، مدیران تولید </a:t>
            </a:r>
            <a:r>
              <a:rPr lang="fa-IR" sz="3200" dirty="0" err="1" smtClean="0"/>
              <a:t>مسئولِ</a:t>
            </a:r>
            <a:r>
              <a:rPr lang="fa-IR" sz="3200" dirty="0" smtClean="0"/>
              <a:t> ایجاد استراتژی های تولید همخوان با هدف شرکت هستند، هدف شرکت اول یا دوم بودن در این صنعت است.</a:t>
            </a:r>
            <a:endParaRPr lang="en-US" sz="3200" dirty="0" smtClean="0"/>
          </a:p>
          <a:p>
            <a:r>
              <a:rPr lang="en-US" sz="3200" dirty="0" smtClean="0"/>
              <a:t>Instance= example; manufacture= produce; consistent with= along with</a:t>
            </a:r>
          </a:p>
          <a:p>
            <a:endParaRPr lang="en-US" sz="3200"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685800"/>
            <a:ext cx="8229600" cy="2514600"/>
          </a:xfrm>
        </p:spPr>
        <p:txBody>
          <a:bodyPr>
            <a:noAutofit/>
          </a:bodyPr>
          <a:lstStyle/>
          <a:p>
            <a:r>
              <a:rPr lang="en-US" sz="2400" dirty="0" smtClean="0"/>
              <a:t>Moreover, functional managers provide most of the information that makes it possible for business- and corporate- level general managers to formulate realistic and attainable strategies. </a:t>
            </a:r>
            <a:br>
              <a:rPr lang="en-US" sz="2400" dirty="0" smtClean="0"/>
            </a:br>
            <a:endParaRPr lang="en-US" sz="2400" dirty="0"/>
          </a:p>
        </p:txBody>
      </p:sp>
      <p:sp>
        <p:nvSpPr>
          <p:cNvPr id="3" name="Subtitle 2"/>
          <p:cNvSpPr>
            <a:spLocks noGrp="1"/>
          </p:cNvSpPr>
          <p:nvPr>
            <p:ph type="subTitle" idx="1"/>
          </p:nvPr>
        </p:nvSpPr>
        <p:spPr>
          <a:xfrm>
            <a:off x="609600" y="3331698"/>
            <a:ext cx="7772400" cy="2154702"/>
          </a:xfrm>
        </p:spPr>
        <p:txBody>
          <a:bodyPr>
            <a:normAutofit/>
          </a:bodyPr>
          <a:lstStyle/>
          <a:p>
            <a:pPr rtl="1"/>
            <a:r>
              <a:rPr lang="ar-SA" dirty="0" smtClean="0"/>
              <a:t>علاوه بر این، مدیران عملیاتی اطلاعات بسیاری فراهم می کنند که تدوین استراتژی های واقعی و قابل دسترس را برای مدیران کل شرکت و کسب و کار ممکن می سازد.</a:t>
            </a:r>
            <a:endParaRPr lang="en-US" dirty="0" smtClean="0"/>
          </a:p>
          <a:p>
            <a:r>
              <a:rPr lang="en-US" dirty="0" smtClean="0"/>
              <a:t>Realistic= pragmatic; attainable= receivable; </a:t>
            </a:r>
          </a:p>
          <a:p>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1" y="457200"/>
            <a:ext cx="8229600" cy="2743200"/>
          </a:xfrm>
        </p:spPr>
        <p:txBody>
          <a:bodyPr>
            <a:noAutofit/>
          </a:bodyPr>
          <a:lstStyle/>
          <a:p>
            <a:r>
              <a:rPr lang="en-US" sz="2400" dirty="0" smtClean="0"/>
              <a:t>Indeed, because they are closer to the customer than the typical general manager is, functional managers  themselves may generate important ideas that subsequently may become major strategies for the company.</a:t>
            </a:r>
            <a:br>
              <a:rPr lang="en-US" sz="2400" dirty="0" smtClean="0"/>
            </a:br>
            <a:endParaRPr lang="en-US" sz="2400" dirty="0"/>
          </a:p>
        </p:txBody>
      </p:sp>
      <p:sp>
        <p:nvSpPr>
          <p:cNvPr id="3" name="Subtitle 2"/>
          <p:cNvSpPr>
            <a:spLocks noGrp="1"/>
          </p:cNvSpPr>
          <p:nvPr>
            <p:ph type="subTitle" idx="1"/>
          </p:nvPr>
        </p:nvSpPr>
        <p:spPr>
          <a:xfrm>
            <a:off x="533400" y="3331698"/>
            <a:ext cx="7848600" cy="2002302"/>
          </a:xfrm>
        </p:spPr>
        <p:txBody>
          <a:bodyPr>
            <a:normAutofit fontScale="92500"/>
          </a:bodyPr>
          <a:lstStyle/>
          <a:p>
            <a:pPr rtl="1"/>
            <a:r>
              <a:rPr lang="ar-SA" dirty="0" smtClean="0"/>
              <a:t>در واقع، از آنجایی که مدیران عملیاتی نسبت به مدیرکل معمولی به مشتریان نزدیکتر هستند، خود این مدیران می توانند عقاید مهمی ایجاد کنند که نتیجتاً می تواند استراتژی های عمده برای شرکت شود.</a:t>
            </a:r>
            <a:endParaRPr lang="en-US" dirty="0" smtClean="0"/>
          </a:p>
          <a:p>
            <a:r>
              <a:rPr lang="en-US" dirty="0" smtClean="0"/>
              <a:t>Indeed= in fact; closer= nearer; generate= produce;</a:t>
            </a:r>
          </a:p>
          <a:p>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smtClean="0"/>
              <a:t>Thus, it is important for general managers to listen closely to the ideas of their functional managers. </a:t>
            </a:r>
            <a:br>
              <a:rPr lang="en-US" sz="2800" dirty="0" smtClean="0"/>
            </a:br>
            <a:endParaRPr lang="en-US" sz="2800" dirty="0"/>
          </a:p>
        </p:txBody>
      </p:sp>
      <p:sp>
        <p:nvSpPr>
          <p:cNvPr id="3" name="Subtitle 2"/>
          <p:cNvSpPr>
            <a:spLocks noGrp="1"/>
          </p:cNvSpPr>
          <p:nvPr>
            <p:ph type="subTitle" idx="1"/>
          </p:nvPr>
        </p:nvSpPr>
        <p:spPr>
          <a:xfrm>
            <a:off x="838200" y="3331698"/>
            <a:ext cx="7391400" cy="2230902"/>
          </a:xfrm>
        </p:spPr>
        <p:txBody>
          <a:bodyPr>
            <a:normAutofit/>
          </a:bodyPr>
          <a:lstStyle/>
          <a:p>
            <a:pPr rtl="1"/>
            <a:r>
              <a:rPr lang="fa-IR" dirty="0" smtClean="0"/>
              <a:t>بنابراین، برای مدیران کل مهم است که به عقاید مدیران </a:t>
            </a:r>
            <a:r>
              <a:rPr lang="fa-IR" dirty="0" err="1" smtClean="0"/>
              <a:t>عملیاتی‏شان</a:t>
            </a:r>
            <a:r>
              <a:rPr lang="fa-IR" dirty="0" smtClean="0"/>
              <a:t> دقیقاً گوش کنند.</a:t>
            </a:r>
            <a:endParaRPr lang="en-US" dirty="0" smtClean="0"/>
          </a:p>
          <a:p>
            <a:r>
              <a:rPr lang="en-US" dirty="0" smtClean="0"/>
              <a:t>Important = significant; ideas= opinions;</a:t>
            </a:r>
          </a:p>
          <a:p>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39</TotalTime>
  <Words>1192</Words>
  <Application>Microsoft Office PowerPoint</Application>
  <PresentationFormat>On-screen Show (4:3)</PresentationFormat>
  <Paragraphs>66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آقایان:  صادقیان، فاطمی و فاضلی   گروه 3   (ارائه 15/08/1394)   صفحه 7</vt:lpstr>
      <vt:lpstr>Functional- Level Managers</vt:lpstr>
      <vt:lpstr>Functional- level managers are responsible for the business functions or operations (human resources, purchasing, product development, customer service, etc.) that constitute a company or one of its divisions. </vt:lpstr>
      <vt:lpstr> Thus, a functional manager’s sphere of responsibility is generally confined to one organizational activity whereas general managers oversee the operation of a whole company or division. </vt:lpstr>
      <vt:lpstr>Although they are not responsible for the overall performance of the organization, functional managers nevertheless have a major strategic role: to develop functional strategies in their area that help fulfill the strategic objectives set by business- and corporate- level general managers. </vt:lpstr>
      <vt:lpstr>In GE’s aerospace business, for instance manufacturing managers are responsible for developing manufacturing strategies consistent with the corporate objective of being fi rst or second in that industry.  </vt:lpstr>
      <vt:lpstr>Moreover, functional managers provide most of the information that makes it possible for business- and corporate- level general managers to formulate realistic and attainable strategies.  </vt:lpstr>
      <vt:lpstr>Indeed, because they are closer to the customer than the typical general manager is, functional managers  themselves may generate important ideas that subsequently may become major strategies for the company. </vt:lpstr>
      <vt:lpstr>Thus, it is important for general managers to listen closely to the ideas of their functional managers.  </vt:lpstr>
      <vt:lpstr>An equally great responsibility for managers at the operational level is strategy implementation: the execution of corporate- and business- level plans. </vt:lpstr>
      <vt:lpstr>The Strategy- Making Process</vt:lpstr>
      <vt:lpstr>Now that we know something about the strategic roles of managers, we can turn our attention to the process by which managers formulate and implement strategies.</vt:lpstr>
      <vt:lpstr>Many writers have emphasized that strategy is the outcome of a formal planning process and that top management plays the most important role in this </vt:lpstr>
      <vt:lpstr>Although this view has some basis in reality, it is not the whole story.</vt:lpstr>
      <vt:lpstr> As process.5 we shall see later in the chapter, valuable strategies often emerge from deep within the organization without prior planning.</vt:lpstr>
      <vt:lpstr> Nevertheless, a consideration of formal, rational planning is a useful starting point for our journey into the world of strategy. </vt:lpstr>
      <vt:lpstr>Here we consider what might be described as a typical formal strategic planning model for making strategy.</vt:lpstr>
      <vt:lpstr>A Model of the Strategic Planning Process</vt:lpstr>
      <vt:lpstr>The formal strategic planning process has five main steps:</vt:lpstr>
      <vt:lpstr>Select the corporate mission ) function(ماموريت= and major corporate goals.</vt:lpstr>
      <vt:lpstr>2. Analyze the organization’s external competitive(challenging =رقابتی) environment to identify opportunities(chances=فرصتها) and threats.</vt:lpstr>
      <vt:lpstr>3. Analyze the organization’s internal operating environment(surrounding= (محیط to identify the organization’s strengths(potency= (نقاط قوت and weaknesses) deficiencies نقاط ضعف=).</vt:lpstr>
      <vt:lpstr>4. Select strategies that build on the organization’s strengths(potency= (نقاط قوت and correct its weaknesses(deficiencies=(نقاط ضعف in order to take advantage of external opportunities and counter external threats. These strategy (techniques= (فن، استراتژی should be consistent with the mission and major goals of the organization. They should be congruent(coordinated=(همخوان and constitute a viable business model(design= (مدل.</vt:lpstr>
      <vt:lpstr>5. Implement(execute= اجرا کردن) the strategies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آقایان: صادقیان، فاطمی و فاضلی  گروه 3  (ارائه 15/08/1394)  صفحه 7</dc:title>
  <dc:creator>acer</dc:creator>
  <cp:lastModifiedBy>acer</cp:lastModifiedBy>
  <cp:revision>7</cp:revision>
  <dcterms:created xsi:type="dcterms:W3CDTF">2015-11-05T18:56:01Z</dcterms:created>
  <dcterms:modified xsi:type="dcterms:W3CDTF">2015-11-06T06:55:44Z</dcterms:modified>
</cp:coreProperties>
</file>