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62" r:id="rId3"/>
    <p:sldId id="265" r:id="rId4"/>
    <p:sldId id="263" r:id="rId5"/>
    <p:sldId id="264" r:id="rId6"/>
    <p:sldId id="272" r:id="rId7"/>
    <p:sldId id="268" r:id="rId8"/>
    <p:sldId id="270" r:id="rId9"/>
    <p:sldId id="274" r:id="rId10"/>
    <p:sldId id="271" r:id="rId11"/>
    <p:sldId id="273" r:id="rId12"/>
    <p:sldId id="261" r:id="rId13"/>
    <p:sldId id="267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69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79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B92F-C9A9-4DEA-A6D0-9FBFEFDC662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A57D4-A417-4A87-9828-9E94617F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A57D4-A417-4A87-9828-9E94617F0D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A57D4-A417-4A87-9828-9E94617F0D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-8468"/>
            <a:ext cx="9373006" cy="6874935"/>
            <a:chOff x="-211668" y="-8468"/>
            <a:chExt cx="9373006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211668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 rtl="1">
              <a:defRPr sz="5400">
                <a:solidFill>
                  <a:schemeClr val="accent1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 rtl="1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cs typeface="B Roya" panose="000004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7" y="6041363"/>
            <a:ext cx="9101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F860-B14D-4277-8280-FE8CF4CEEAEB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H.Bouzarjomehri: bande.blog.ir.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1AA8F0-1A00-4F85-A615-5EF75A8C7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CF52-5DAF-4A32-A7D9-CC9D2487BD64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2C32-E07A-4FC1-B8E2-609641E9333C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30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0DA1-DCC3-4B60-AA23-EBECBD08632C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D8D1-22EE-4FC9-BC83-51731A418957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95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4609-D71E-4E12-99D1-12F108AF43C8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AD45-5A55-4A10-A074-6C79AF41F6F3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B0A-FF06-4EC9-BA15-2956D7FD6100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0867"/>
            <a:ext cx="6347713" cy="812800"/>
          </a:xfrm>
        </p:spPr>
        <p:txBody>
          <a:bodyPr/>
          <a:lstStyle>
            <a:lvl1pPr algn="r" rtl="1"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09133"/>
            <a:ext cx="6347714" cy="4932231"/>
          </a:xfrm>
        </p:spPr>
        <p:txBody>
          <a:bodyPr>
            <a:normAutofit/>
          </a:bodyPr>
          <a:lstStyle>
            <a:lvl1pPr algn="just" rtl="1">
              <a:defRPr sz="2000">
                <a:cs typeface="B Roya" panose="00000400000000000000" pitchFamily="2" charset="-78"/>
              </a:defRPr>
            </a:lvl1pPr>
            <a:lvl2pPr algn="just" rtl="1">
              <a:defRPr sz="1800">
                <a:cs typeface="B Roya" panose="00000400000000000000" pitchFamily="2" charset="-78"/>
              </a:defRPr>
            </a:lvl2pPr>
            <a:lvl3pPr algn="just" rtl="1">
              <a:defRPr sz="1600">
                <a:cs typeface="B Roya" panose="00000400000000000000" pitchFamily="2" charset="-78"/>
              </a:defRPr>
            </a:lvl3pPr>
            <a:lvl4pPr algn="just" rtl="1">
              <a:defRPr sz="1400">
                <a:cs typeface="B Roya" panose="00000400000000000000" pitchFamily="2" charset="-78"/>
              </a:defRPr>
            </a:lvl4pPr>
            <a:lvl5pPr algn="just" rtl="1">
              <a:defRPr sz="1400">
                <a:cs typeface="B Roya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7" y="6041363"/>
            <a:ext cx="8600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107A12-C8DF-42E5-86E2-44DA0432E232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581189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1AA8F0-1A00-4F85-A615-5EF75A8C7C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7" y="6041363"/>
            <a:ext cx="8092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F06D7C-AC35-43C1-AB9E-541463804540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1AA8F0-1A00-4F85-A615-5EF75A8C7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B84-D2CA-40FF-B850-7D3BE0A5AC5F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D4D2-E914-49EB-82BD-798FC33E17A5}" type="datetime1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1442-5C80-4008-9977-29BD399FF3A8}" type="datetime1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8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6-4AEA-4492-84B6-E9BD997F7A35}" type="datetime1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90D-9C96-4A3E-8F52-632A8D4A97B9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D6F-0090-45C9-9FBC-4FB3D545605D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9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AF8A-2781-48C4-9109-02A0708F3455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1AA8F0-1A00-4F85-A615-5EF75A8C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/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/index.php?title=%D8%AF%D8%B1_%D8%A8%D8%A7%D8%A8_%D9%BE%D8%B2%D8%B4%DA%A9%DB%8C_%D8%A7%D9%86%D9%82%D9%84%D8%A7%D8%A8%DB%8C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2" Type="http://schemas.openxmlformats.org/officeDocument/2006/relationships/hyperlink" Target="http://fa.wikipedia.org/wiki/%DA%86%D9%87%E2%80%8C%DA%AF%D9%88%D8%A7%D8%B1%D8%A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2645168/#R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HCM\Term2\&#1606;&#1592;&#1575;&#1605;&#1607;&#1575;&#1740;%20&#1578;&#1591;&#1576;&#1740;&#1602;&#1740;%20&#1587;&#1604;&#1575;&#1605;&#1578;\sicko-cuba-HQ.mp4" TargetMode="External"/><Relationship Id="rId1" Type="http://schemas.microsoft.com/office/2007/relationships/media" Target="file:///E:\HCM\Term2\&#1606;&#1592;&#1575;&#1605;&#1607;&#1575;&#1740;%20&#1578;&#1591;&#1576;&#1740;&#1602;&#1740;%20&#1587;&#1604;&#1575;&#1605;&#1578;\sicko-cuba-HQ.mp4" TargetMode="Externa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zz.org/book/1092027/2fda95" TargetMode="External"/><Relationship Id="rId2" Type="http://schemas.openxmlformats.org/officeDocument/2006/relationships/hyperlink" Target="http://www.monthlyreview.org/0105guevar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15134135" TargetMode="External"/><Relationship Id="rId4" Type="http://schemas.openxmlformats.org/officeDocument/2006/relationships/hyperlink" Target="http://bookzz.org/book/2289623/f31cd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medicine.org/2012/07/30/about/cuba-leads-the-world-in-lowest-patient-per-doctor-ratio-how-do-they-do-it/" TargetMode="External"/><Relationship Id="rId2" Type="http://schemas.openxmlformats.org/officeDocument/2006/relationships/hyperlink" Target="http://www.pubmedcentral.nih.gov/articlerender.fcgi?artid=24748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mc/articles/PMC2645168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Guilbert%20JJ%5bAuthor%5d&amp;cauthor=true&amp;cauthor_uid=17178522" TargetMode="External"/><Relationship Id="rId2" Type="http://schemas.openxmlformats.org/officeDocument/2006/relationships/hyperlink" Target="http://www.ncbi.nlm.nih.gov/pubmed/1717852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.wikipedia.org/" TargetMode="External"/><Relationship Id="rId4" Type="http://schemas.openxmlformats.org/officeDocument/2006/relationships/hyperlink" Target="http://data.worldbank.org/indicato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9%81%D9%87%D8%B1%D8%B3%D8%AA_%DA%A9%D8%B4%D9%88%D8%B1%D9%87%D8%A7_%D8%A8%D8%B1_%D9%BE%D8%A7%DB%8C%D9%87_%D8%B3%D8%B1%D8%A7%D9%86%D9%87_%D8%AA%D9%88%D9%84%DB%8C%D8%AF_%D9%86%D8%A7%D8%AE%D8%A7%D9%84%D8%B5_%D8%AF%D8%A7%D8%AE%D9%84%DB%8C_(%D8%A7%D8%B3%D9%85%DB%8C)#cite_note-4" TargetMode="External"/><Relationship Id="rId2" Type="http://schemas.openxmlformats.org/officeDocument/2006/relationships/hyperlink" Target="http://fa.wikipedia.org/wiki/%D9%81%D9%87%D8%B1%D8%B3%D8%AA_%DA%A9%D8%B4%D9%88%D8%B1%D9%87%D8%A7_%D8%A8%D8%B1_%D9%BE%D8%A7%DB%8C%D9%87_%D8%AA%D9%88%D9%84%DB%8C%D8%AF_%D9%86%D8%A7%D8%AE%D8%A7%D9%84%D8%B5_%D8%AF%D8%A7%D8%AE%D9%84%DB%8C#cite_note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.wikipedia.org/wiki/%D9%81%D9%87%D8%B1%D8%B3%D8%AA_%DA%A9%D8%B4%D9%88%D8%B1%D9%87%D8%A7_%D8%A8%D8%B1_%D9%BE%D8%A7%DB%8C%D9%87_%D8%A8%D8%B1%D8%A7%D8%A8%D8%B1%DB%8C_%D8%AF%D8%B1%D8%A2%D9%85%D8%A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SH.MED.NUMW.P3?order=wbapi_data_value_2010+wbapi_data_value+wbapi_data_value-first&amp;sort=asc" TargetMode="External"/><Relationship Id="rId2" Type="http://schemas.openxmlformats.org/officeDocument/2006/relationships/hyperlink" Target="http://data.worldbank.org/indicator/SH.MED.PHYS.ZS?order=wbapi_data_value_2010+wbapi_data_value+wbapi_data_value-first&amp;sort=a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.worldbank.org/indicator/SH.DYN.AIDS.ZS/countries?order=wbapi_data_value_2013+wbapi_data_value+wbapi_data_value-last&amp;sort=asc" TargetMode="External"/><Relationship Id="rId5" Type="http://schemas.openxmlformats.org/officeDocument/2006/relationships/hyperlink" Target="http://data.worldbank.org/indicator/SP.DYN.TFRT.IN/countries" TargetMode="External"/><Relationship Id="rId4" Type="http://schemas.openxmlformats.org/officeDocument/2006/relationships/hyperlink" Target="http://data.worldbank.org/indicator/SH.MED.BEDS.Z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SH.XPD.OOPC.ZS/countries" TargetMode="External"/><Relationship Id="rId2" Type="http://schemas.openxmlformats.org/officeDocument/2006/relationships/hyperlink" Target="http://data.worldbank.org/indicator/SH.XPD.PUBL/count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whosis/whostat/EN_WHS09_Table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52" y="-330200"/>
            <a:ext cx="6794204" cy="1646302"/>
          </a:xfrm>
        </p:spPr>
        <p:txBody>
          <a:bodyPr/>
          <a:lstStyle/>
          <a:p>
            <a:r>
              <a:rPr lang="fa-I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مروری بر نظام سلامت کوبا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528" y="1316102"/>
            <a:ext cx="5826719" cy="1096899"/>
          </a:xfrm>
        </p:spPr>
        <p:txBody>
          <a:bodyPr>
            <a:normAutofit/>
          </a:bodyPr>
          <a:lstStyle/>
          <a:p>
            <a:pPr algn="l"/>
            <a:r>
              <a:rPr lang="fa-I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حسین بوذرجمهری</a:t>
            </a:r>
          </a:p>
          <a:p>
            <a:pPr algn="l"/>
            <a:r>
              <a:rPr lang="fa-I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دانشجوی کارشناسی ارشد مدیریت خدمات بهداشتی و درمانی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6211669"/>
            <a:ext cx="9143999" cy="646331"/>
          </a:xfrm>
          <a:prstGeom prst="rect">
            <a:avLst/>
          </a:prstGeom>
          <a:solidFill>
            <a:srgbClr val="003300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یادمان </a:t>
            </a:r>
            <a:r>
              <a:rPr lang="fa-IR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چگورا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 در میدان انقلاب شهر </a:t>
            </a:r>
            <a:r>
              <a:rPr lang="fa-IR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هاوانا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، در کنار وزارت کشور کوبا، جایی که </a:t>
            </a:r>
            <a:r>
              <a:rPr lang="fa-IR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چگوارا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 زمانی در آن کار </a:t>
            </a:r>
            <a:r>
              <a:rPr lang="fa-IR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می‌کرد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. در پایین یادمان </a:t>
            </a:r>
            <a:r>
              <a:rPr lang="fa-IR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چگوارا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 به اسپانیایی نوشته شده است: «تا پیروزی، برای همیشه»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925" y="123619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err="1" smtClean="0">
                <a:cs typeface="B Roya" panose="00000400000000000000" pitchFamily="2" charset="-78"/>
              </a:rPr>
              <a:t>بسم</a:t>
            </a:r>
            <a:r>
              <a:rPr lang="fa-IR" dirty="0" smtClean="0">
                <a:cs typeface="B Roya" panose="00000400000000000000" pitchFamily="2" charset="-78"/>
              </a:rPr>
              <a:t> الله </a:t>
            </a:r>
            <a:r>
              <a:rPr lang="fa-IR" dirty="0" err="1" smtClean="0">
                <a:cs typeface="B Roya" panose="00000400000000000000" pitchFamily="2" charset="-78"/>
              </a:rPr>
              <a:t>الرحمن</a:t>
            </a:r>
            <a:r>
              <a:rPr lang="fa-IR" dirty="0" smtClean="0">
                <a:cs typeface="B Roya" panose="00000400000000000000" pitchFamily="2" charset="-78"/>
              </a:rPr>
              <a:t> </a:t>
            </a:r>
            <a:r>
              <a:rPr lang="fa-IR" dirty="0" err="1" smtClean="0">
                <a:cs typeface="B Roya" panose="00000400000000000000" pitchFamily="2" charset="-78"/>
              </a:rPr>
              <a:t>الرحیم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FBE6-6F38-4E02-805D-08700919ECBC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سرانه </a:t>
            </a:r>
            <a:r>
              <a:rPr lang="fa-IR" dirty="0" err="1" smtClean="0"/>
              <a:t>هزینه‌های</a:t>
            </a:r>
            <a:r>
              <a:rPr lang="fa-IR" dirty="0" smtClean="0"/>
              <a:t> کلّی سلامت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75" t="20519" r="25581" b="8116"/>
          <a:stretch/>
        </p:blipFill>
        <p:spPr>
          <a:xfrm>
            <a:off x="1490132" y="1296231"/>
            <a:ext cx="4775200" cy="44225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1E1-A686-4597-9450-23004256E99A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08725" y="2132874"/>
            <a:ext cx="12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Roya" panose="00000400000000000000" pitchFamily="2" charset="-78"/>
              </a:rPr>
              <a:t>میانگین کشورهای منطقه </a:t>
            </a:r>
            <a:r>
              <a:rPr lang="en-US" dirty="0" smtClean="0">
                <a:cs typeface="B Roya" panose="00000400000000000000" pitchFamily="2" charset="-78"/>
              </a:rPr>
              <a:t>WHO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732" y="43818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Roya" panose="00000400000000000000" pitchFamily="2" charset="-78"/>
              </a:rPr>
              <a:t>کوبا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534" y="5769097"/>
            <a:ext cx="420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http://www.who.int/gho/countries/cub.pdf?ua=1</a:t>
            </a:r>
          </a:p>
        </p:txBody>
      </p:sp>
    </p:spTree>
    <p:extLst>
      <p:ext uri="{BB962C8B-B14F-4D97-AF65-F5344CB8AC3E}">
        <p14:creationId xmlns:p14="http://schemas.microsoft.com/office/powerpoint/2010/main" val="31407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10 علّت اصلی فوت در کوبا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70" t="20993" r="53055" b="6692"/>
          <a:stretch/>
        </p:blipFill>
        <p:spPr>
          <a:xfrm>
            <a:off x="778932" y="1154783"/>
            <a:ext cx="4213675" cy="48865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EC5-999E-4312-86A1-5554C342F01E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6998" y="1176865"/>
            <a:ext cx="187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latin typeface="Bradley Hand ITC" panose="03070402050302030203" pitchFamily="66" charset="0"/>
                <a:cs typeface="B Roya" panose="00000400000000000000" pitchFamily="2" charset="-78"/>
              </a:rPr>
              <a:t>همچون تمامی کشورهایی که از لحاظ سلامت عمومی جایگاه مناسبی دارند، در کوبا نیز علّت اصلی فوت بیماریهای مزمن و مخصوصاً بیماریهای قلبی میباشد که این مسئله از وجود مراقبتهای </a:t>
            </a:r>
            <a:r>
              <a:rPr lang="fa-IR" dirty="0" err="1" smtClean="0">
                <a:latin typeface="Bradley Hand ITC" panose="03070402050302030203" pitchFamily="66" charset="0"/>
                <a:cs typeface="B Roya" panose="00000400000000000000" pitchFamily="2" charset="-78"/>
              </a:rPr>
              <a:t>اولیّه</a:t>
            </a:r>
            <a:r>
              <a:rPr lang="fa-IR" dirty="0" smtClean="0">
                <a:latin typeface="Bradley Hand ITC" panose="03070402050302030203" pitchFamily="66" charset="0"/>
                <a:cs typeface="B Roya" panose="00000400000000000000" pitchFamily="2" charset="-78"/>
              </a:rPr>
              <a:t> مطلوب آگاهی میدهد.</a:t>
            </a:r>
            <a:endParaRPr lang="en-US" dirty="0">
              <a:latin typeface="Bradley Hand ITC" panose="03070402050302030203" pitchFamily="66" charset="0"/>
              <a:cs typeface="B Roy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430" y="5537081"/>
            <a:ext cx="197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http://www.who.int/gho/countries/cub.pdf?ua=1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384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سلامت کوبا پیش از انقلاب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دهه ۱۹۵۰، کوبا یکی از بهترین خدمات پزشکی را در قاره آمریکا دارا بود و </a:t>
            </a:r>
            <a:r>
              <a:rPr lang="fa-IR" dirty="0" err="1" smtClean="0"/>
              <a:t>فاصله‌ای</a:t>
            </a:r>
            <a:r>
              <a:rPr lang="fa-IR" dirty="0" smtClean="0"/>
              <a:t> </a:t>
            </a:r>
            <a:r>
              <a:rPr lang="fa-IR" dirty="0"/>
              <a:t>با کیفیت خدمات بهداشتی در آمریکا و کانادا </a:t>
            </a:r>
            <a:r>
              <a:rPr lang="fa-IR" dirty="0" smtClean="0"/>
              <a:t>نداشت.</a:t>
            </a:r>
          </a:p>
          <a:p>
            <a:r>
              <a:rPr lang="fa-IR" dirty="0" smtClean="0"/>
              <a:t>کوبا </a:t>
            </a:r>
            <a:r>
              <a:rPr lang="fa-IR" dirty="0"/>
              <a:t>یکی از پیشگامان در معیار </a:t>
            </a:r>
            <a:r>
              <a:rPr lang="fa-IR" dirty="0" smtClean="0"/>
              <a:t>«امید زندگی» </a:t>
            </a:r>
            <a:r>
              <a:rPr lang="fa-IR" dirty="0"/>
              <a:t>بود و </a:t>
            </a:r>
            <a:r>
              <a:rPr lang="fa-IR" dirty="0">
                <a:solidFill>
                  <a:schemeClr val="accent5"/>
                </a:solidFill>
              </a:rPr>
              <a:t>تعداد پزشکان به </a:t>
            </a:r>
            <a:r>
              <a:rPr lang="fa-IR" dirty="0" err="1">
                <a:solidFill>
                  <a:schemeClr val="accent5"/>
                </a:solidFill>
              </a:rPr>
              <a:t>ازای</a:t>
            </a:r>
            <a:r>
              <a:rPr lang="fa-IR" dirty="0">
                <a:solidFill>
                  <a:schemeClr val="accent5"/>
                </a:solidFill>
              </a:rPr>
              <a:t> هر هزار نفر جمعیت در کوبا از بریتانیا، فرانسه و هلند نیز بالاتر بود</a:t>
            </a:r>
            <a:r>
              <a:rPr lang="fa-IR" dirty="0"/>
              <a:t>. همچنین در آمریکای لاتین پس از </a:t>
            </a:r>
            <a:r>
              <a:rPr lang="fa-IR" dirty="0" err="1"/>
              <a:t>اوروگوئه</a:t>
            </a:r>
            <a:r>
              <a:rPr lang="fa-IR" dirty="0"/>
              <a:t> و آرژانتین </a:t>
            </a:r>
            <a:r>
              <a:rPr lang="fa-IR" dirty="0" smtClean="0"/>
              <a:t>رتبه </a:t>
            </a:r>
            <a:r>
              <a:rPr lang="fa-IR" dirty="0"/>
              <a:t>سوم متعلق به کوبا بود</a:t>
            </a:r>
            <a:r>
              <a:rPr lang="fa-IR" dirty="0" smtClean="0"/>
              <a:t>.</a:t>
            </a:r>
          </a:p>
          <a:p>
            <a:r>
              <a:rPr lang="fa-IR" dirty="0"/>
              <a:t>در مجموع، </a:t>
            </a:r>
            <a:r>
              <a:rPr lang="fa-IR" dirty="0">
                <a:solidFill>
                  <a:schemeClr val="accent5"/>
                </a:solidFill>
              </a:rPr>
              <a:t>میزان مرگ و میر در این کشور بسیار پایین بود </a:t>
            </a:r>
            <a:r>
              <a:rPr lang="fa-IR" dirty="0"/>
              <a:t>(</a:t>
            </a:r>
            <a:r>
              <a:rPr lang="fa-IR" dirty="0">
                <a:solidFill>
                  <a:schemeClr val="accent5"/>
                </a:solidFill>
              </a:rPr>
              <a:t>سومین کشور جهان</a:t>
            </a:r>
            <a:r>
              <a:rPr lang="fa-IR" dirty="0"/>
              <a:t>) و طبق آمار سازمان بهداشت جهانی، کوبا دارای </a:t>
            </a:r>
            <a:r>
              <a:rPr lang="fa-IR" dirty="0" err="1"/>
              <a:t>پایین‌ترین</a:t>
            </a:r>
            <a:r>
              <a:rPr lang="fa-IR" dirty="0"/>
              <a:t> میزان مرگ و میر نوزادان در آمریکای لاتین بود.</a:t>
            </a:r>
            <a:endParaRPr lang="en-US" dirty="0"/>
          </a:p>
          <a:p>
            <a:r>
              <a:rPr lang="fa-IR" dirty="0" smtClean="0"/>
              <a:t>با </a:t>
            </a:r>
            <a:r>
              <a:rPr lang="fa-IR" dirty="0"/>
              <a:t>این وجود </a:t>
            </a:r>
            <a:r>
              <a:rPr lang="fa-IR" dirty="0" err="1">
                <a:solidFill>
                  <a:schemeClr val="accent5"/>
                </a:solidFill>
              </a:rPr>
              <a:t>نابرابری</a:t>
            </a:r>
            <a:r>
              <a:rPr lang="fa-IR" dirty="0" err="1"/>
              <a:t>‌هایی</a:t>
            </a:r>
            <a:r>
              <a:rPr lang="fa-IR" dirty="0"/>
              <a:t> وجود داشت. چرا که اکثر پزشکان کوبا در شهرها و مناطق مهم حضور </a:t>
            </a:r>
            <a:r>
              <a:rPr lang="fa-IR" dirty="0" smtClean="0"/>
              <a:t>داشتند. به </a:t>
            </a:r>
            <a:r>
              <a:rPr lang="fa-IR" dirty="0"/>
              <a:t>عبارت دقیق تر، </a:t>
            </a:r>
            <a:r>
              <a:rPr lang="fa-IR" dirty="0">
                <a:solidFill>
                  <a:srgbClr val="FF0000"/>
                </a:solidFill>
              </a:rPr>
              <a:t>تنها ۸ درصد جمعیت روستانشین به امکانات بهداشتی-درمانی دسترسی </a:t>
            </a:r>
            <a:r>
              <a:rPr lang="fa-IR" dirty="0" smtClean="0">
                <a:solidFill>
                  <a:srgbClr val="FF0000"/>
                </a:solidFill>
              </a:rPr>
              <a:t>داشتند</a:t>
            </a:r>
            <a:r>
              <a:rPr lang="fa-IR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705-5FC4-45B5-9BBD-7557A00F8401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سلامت کوبا پس از انقلاب 1959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دولت جدید کوبا، به حمایت از خدمات بهداشتی همگانی برخاست. در </a:t>
            </a:r>
            <a:r>
              <a:rPr lang="fa-IR" dirty="0" smtClean="0"/>
              <a:t>سال۱۹۶۰ </a:t>
            </a:r>
            <a:r>
              <a:rPr lang="fa-IR" dirty="0" err="1" smtClean="0">
                <a:hlinkClick r:id="rId2" tooltip="چه‌گوارا"/>
              </a:rPr>
              <a:t>چه‌گوارا</a:t>
            </a:r>
            <a:r>
              <a:rPr lang="fa-IR" dirty="0"/>
              <a:t> </a:t>
            </a:r>
            <a:r>
              <a:rPr lang="fa-IR" dirty="0" smtClean="0"/>
              <a:t>که پزشکی انقلابی بود اهداف </a:t>
            </a:r>
            <a:r>
              <a:rPr lang="fa-IR" dirty="0"/>
              <a:t>خود را برای </a:t>
            </a:r>
            <a:r>
              <a:rPr lang="fa-IR" dirty="0" smtClean="0"/>
              <a:t>آینده </a:t>
            </a:r>
            <a:r>
              <a:rPr lang="fa-IR" dirty="0"/>
              <a:t>خدمات بهداشتی در کوبا در یک مقاله تحت عنوان </a:t>
            </a:r>
            <a:r>
              <a:rPr lang="fa-IR" dirty="0" smtClean="0"/>
              <a:t>«</a:t>
            </a:r>
            <a:r>
              <a:rPr lang="fa-IR" dirty="0" smtClean="0">
                <a:hlinkClick r:id="rId3" tooltip="در باب پزشکی انقلابی (صفحه وجود ندارد)"/>
              </a:rPr>
              <a:t>در </a:t>
            </a:r>
            <a:r>
              <a:rPr lang="fa-IR" dirty="0">
                <a:hlinkClick r:id="rId3" tooltip="در باب پزشکی انقلابی (صفحه وجود ندارد)"/>
              </a:rPr>
              <a:t>باب پزشکی </a:t>
            </a:r>
            <a:r>
              <a:rPr lang="fa-IR" dirty="0" smtClean="0">
                <a:hlinkClick r:id="rId3" tooltip="در باب پزشکی انقلابی (صفحه وجود ندارد)"/>
              </a:rPr>
              <a:t>انقلابی</a:t>
            </a:r>
            <a:r>
              <a:rPr lang="fa-IR" dirty="0" smtClean="0"/>
              <a:t>» </a:t>
            </a:r>
            <a:r>
              <a:rPr lang="fa-IR" dirty="0"/>
              <a:t>ارائه کرد. در این کتاب چنین آمده است</a:t>
            </a:r>
            <a:r>
              <a:rPr lang="fa-IR" dirty="0" smtClean="0"/>
              <a:t>:</a:t>
            </a:r>
          </a:p>
          <a:p>
            <a:pPr lvl="1"/>
            <a:r>
              <a:rPr lang="fa-IR" sz="2000" dirty="0"/>
              <a:t>کاری که امروز به وزارت بهداشت و </a:t>
            </a:r>
            <a:r>
              <a:rPr lang="fa-IR" sz="2000" dirty="0" err="1"/>
              <a:t>سازمان‌های</a:t>
            </a:r>
            <a:r>
              <a:rPr lang="fa-IR" sz="2000" dirty="0"/>
              <a:t> مشابه، سپرده </a:t>
            </a:r>
            <a:r>
              <a:rPr lang="fa-IR" sz="2000" dirty="0" err="1"/>
              <a:t>می‌شود</a:t>
            </a:r>
            <a:r>
              <a:rPr lang="fa-IR" sz="2000" dirty="0"/>
              <a:t> </a:t>
            </a:r>
            <a:r>
              <a:rPr lang="fa-IR" sz="2000" dirty="0" smtClean="0"/>
              <a:t>ارائه خدمات </a:t>
            </a:r>
            <a:r>
              <a:rPr lang="fa-IR" sz="2000" dirty="0"/>
              <a:t>بهداشتی </a:t>
            </a:r>
            <a:r>
              <a:rPr lang="fa-IR" sz="2000" dirty="0">
                <a:solidFill>
                  <a:schemeClr val="accent5"/>
                </a:solidFill>
              </a:rPr>
              <a:t>همگانی</a:t>
            </a:r>
            <a:r>
              <a:rPr lang="fa-IR" sz="2000" dirty="0"/>
              <a:t> </a:t>
            </a:r>
            <a:r>
              <a:rPr lang="fa-IR" sz="2000" dirty="0">
                <a:solidFill>
                  <a:schemeClr val="accent5"/>
                </a:solidFill>
              </a:rPr>
              <a:t>برای بیشترین تعداد افراد ممکن</a:t>
            </a:r>
            <a:r>
              <a:rPr lang="fa-IR" sz="2000" dirty="0"/>
              <a:t>، </a:t>
            </a:r>
            <a:r>
              <a:rPr lang="fa-IR" sz="2000" dirty="0" err="1"/>
              <a:t>طرح‌ریزی</a:t>
            </a:r>
            <a:r>
              <a:rPr lang="fa-IR" sz="2000" dirty="0"/>
              <a:t> </a:t>
            </a:r>
            <a:r>
              <a:rPr lang="fa-IR" sz="2000" dirty="0" err="1"/>
              <a:t>برنامه‌های</a:t>
            </a:r>
            <a:r>
              <a:rPr lang="fa-IR" sz="2000" dirty="0"/>
              <a:t> پزشکی در رابطه با </a:t>
            </a:r>
            <a:r>
              <a:rPr lang="fa-IR" sz="2000" dirty="0" err="1"/>
              <a:t>پیش‌گیری</a:t>
            </a:r>
            <a:r>
              <a:rPr lang="fa-IR" sz="2000" dirty="0"/>
              <a:t> از </a:t>
            </a:r>
            <a:r>
              <a:rPr lang="fa-IR" sz="2000" dirty="0" err="1"/>
              <a:t>بیماری‌ها</a:t>
            </a:r>
            <a:r>
              <a:rPr lang="fa-IR" sz="2000" dirty="0"/>
              <a:t>، و راهنمایی مردم برای انجام </a:t>
            </a:r>
            <a:r>
              <a:rPr lang="fa-IR" sz="2000" dirty="0" err="1"/>
              <a:t>فعالیت‌های</a:t>
            </a:r>
            <a:r>
              <a:rPr lang="fa-IR" sz="2000" dirty="0"/>
              <a:t> بهداشتی است</a:t>
            </a:r>
            <a:r>
              <a:rPr lang="fa-IR" sz="2000" dirty="0" smtClean="0"/>
              <a:t>.</a:t>
            </a:r>
            <a:endParaRPr lang="fa-IR" sz="2000" dirty="0"/>
          </a:p>
          <a:p>
            <a:r>
              <a:rPr lang="fa-IR" dirty="0"/>
              <a:t>این اهداف، تقریباً پس از مدت ناچیزی، به دلیل مهاجرت </a:t>
            </a:r>
            <a:r>
              <a:rPr lang="fa-IR" dirty="0" err="1"/>
              <a:t>دسته‌جمعی</a:t>
            </a:r>
            <a:r>
              <a:rPr lang="fa-IR" dirty="0"/>
              <a:t> نزدیک به نیمی از پزشکان کوبا به آمریکا، و ترک کشور مختل شد. پس از این اتفاق، کوبا تنها دارای ۳۰۰۰ پزشک و ۱۶ پروفسور در بخش پزشکی دانشگاه </a:t>
            </a:r>
            <a:r>
              <a:rPr lang="fa-IR" dirty="0" err="1"/>
              <a:t>هاوانا</a:t>
            </a:r>
            <a:r>
              <a:rPr lang="fa-IR" dirty="0"/>
              <a:t> بود</a:t>
            </a:r>
            <a:r>
              <a:rPr lang="fa-IR" dirty="0" smtClean="0"/>
              <a:t>.</a:t>
            </a:r>
          </a:p>
          <a:p>
            <a:r>
              <a:rPr lang="fa-IR" dirty="0"/>
              <a:t>در ابتدای </a:t>
            </a:r>
            <a:r>
              <a:rPr lang="fa-IR" dirty="0" smtClean="0"/>
              <a:t>دهه </a:t>
            </a:r>
            <a:r>
              <a:rPr lang="fa-IR" dirty="0"/>
              <a:t>۱۹۶۰، </a:t>
            </a:r>
            <a:r>
              <a:rPr lang="fa-IR" dirty="0" err="1"/>
              <a:t>وزارات</a:t>
            </a:r>
            <a:r>
              <a:rPr lang="fa-IR" dirty="0"/>
              <a:t> بهداشت و خدمات درمانی </a:t>
            </a:r>
            <a:r>
              <a:rPr lang="fa-IR" dirty="0" err="1"/>
              <a:t>برنامه‌ای</a:t>
            </a:r>
            <a:r>
              <a:rPr lang="fa-IR" dirty="0"/>
              <a:t> را برای </a:t>
            </a:r>
            <a:r>
              <a:rPr lang="fa-IR" dirty="0" err="1"/>
              <a:t>ملی‌سازی</a:t>
            </a:r>
            <a:r>
              <a:rPr lang="fa-IR" dirty="0"/>
              <a:t> و </a:t>
            </a:r>
            <a:r>
              <a:rPr lang="fa-IR" dirty="0" err="1">
                <a:solidFill>
                  <a:schemeClr val="accent5"/>
                </a:solidFill>
              </a:rPr>
              <a:t>بومی‌سازی</a:t>
            </a:r>
            <a:r>
              <a:rPr lang="fa-IR" dirty="0">
                <a:solidFill>
                  <a:schemeClr val="accent5"/>
                </a:solidFill>
              </a:rPr>
              <a:t> </a:t>
            </a:r>
            <a:r>
              <a:rPr lang="fa-IR" dirty="0"/>
              <a:t>خدمات پزشکی و درمانی آغاز کرد.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A97-6964-4FA4-AF44-D21E9154BE2B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نظام سلامت کوبا پس از انقلاب 1959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سال </a:t>
            </a:r>
            <a:r>
              <a:rPr lang="fa-IR" dirty="0"/>
              <a:t>۱۹۷۶، </a:t>
            </a:r>
            <a:r>
              <a:rPr lang="fa-IR" dirty="0" err="1"/>
              <a:t>برنامه‌های</a:t>
            </a:r>
            <a:r>
              <a:rPr lang="fa-IR" dirty="0"/>
              <a:t> خدمات درمانی-پزشکی کوبا در اصل ۵۰ </a:t>
            </a:r>
            <a:r>
              <a:rPr lang="fa-IR" dirty="0" smtClean="0"/>
              <a:t>نسخه تجدیدنظر </a:t>
            </a:r>
            <a:r>
              <a:rPr lang="fa-IR" dirty="0"/>
              <a:t>شده قانون اساسی کوبا چنین عنوان شد</a:t>
            </a:r>
            <a:r>
              <a:rPr lang="fa-IR" dirty="0" smtClean="0"/>
              <a:t>:</a:t>
            </a:r>
          </a:p>
          <a:p>
            <a:pPr lvl="1"/>
            <a:r>
              <a:rPr lang="fa-IR" sz="2000" dirty="0" smtClean="0"/>
              <a:t>دسترسی به </a:t>
            </a:r>
            <a:r>
              <a:rPr lang="fa-IR" sz="2000" dirty="0"/>
              <a:t>خدمات و </a:t>
            </a:r>
            <a:r>
              <a:rPr lang="fa-IR" sz="2000" dirty="0" err="1"/>
              <a:t>مراقبت‌های</a:t>
            </a:r>
            <a:r>
              <a:rPr lang="fa-IR" sz="2000" dirty="0"/>
              <a:t> </a:t>
            </a:r>
            <a:r>
              <a:rPr lang="fa-IR" sz="2000" dirty="0" smtClean="0"/>
              <a:t>بهداشتی حقّ همه </a:t>
            </a:r>
            <a:r>
              <a:rPr lang="fa-IR" sz="2000" dirty="0" err="1" smtClean="0"/>
              <a:t>انسانهاست</a:t>
            </a:r>
            <a:r>
              <a:rPr lang="fa-IR" sz="2000" dirty="0" smtClean="0"/>
              <a:t>. </a:t>
            </a:r>
            <a:r>
              <a:rPr lang="fa-IR" sz="2000" dirty="0"/>
              <a:t>دولت این حق را با </a:t>
            </a:r>
            <a:r>
              <a:rPr lang="fa-IR" sz="2000" dirty="0" smtClean="0"/>
              <a:t>ارائه </a:t>
            </a:r>
            <a:r>
              <a:rPr lang="fa-IR" sz="2000" dirty="0" err="1"/>
              <a:t>مراقبت‌های</a:t>
            </a:r>
            <a:r>
              <a:rPr lang="fa-IR" sz="2000" dirty="0"/>
              <a:t> پزشکی و بیمارستانی </a:t>
            </a:r>
            <a:r>
              <a:rPr lang="fa-IR" sz="2000" dirty="0">
                <a:solidFill>
                  <a:schemeClr val="accent5"/>
                </a:solidFill>
              </a:rPr>
              <a:t>رایگان</a:t>
            </a:r>
            <a:r>
              <a:rPr lang="fa-IR" sz="2000" dirty="0"/>
              <a:t> تضمین </a:t>
            </a:r>
            <a:r>
              <a:rPr lang="fa-IR" sz="2000" dirty="0" err="1"/>
              <a:t>می‌کند</a:t>
            </a:r>
            <a:r>
              <a:rPr lang="fa-IR" sz="2000" dirty="0"/>
              <a:t>. به عبارت </a:t>
            </a:r>
            <a:r>
              <a:rPr lang="fa-IR" sz="2000" dirty="0" err="1"/>
              <a:t>دقیق‌تر</a:t>
            </a:r>
            <a:r>
              <a:rPr lang="fa-IR" sz="2000" dirty="0"/>
              <a:t>، از طریق </a:t>
            </a:r>
            <a:r>
              <a:rPr lang="fa-IR" sz="2000" dirty="0">
                <a:solidFill>
                  <a:schemeClr val="accent5"/>
                </a:solidFill>
              </a:rPr>
              <a:t>تاسیس </a:t>
            </a:r>
            <a:r>
              <a:rPr lang="fa-IR" sz="2000" dirty="0" smtClean="0">
                <a:solidFill>
                  <a:schemeClr val="accent5"/>
                </a:solidFill>
              </a:rPr>
              <a:t>شبکه </a:t>
            </a:r>
            <a:r>
              <a:rPr lang="fa-IR" sz="2000" dirty="0">
                <a:solidFill>
                  <a:schemeClr val="accent5"/>
                </a:solidFill>
              </a:rPr>
              <a:t>خدمات پزشکی روستایی</a:t>
            </a:r>
            <a:r>
              <a:rPr lang="fa-IR" sz="2000" dirty="0"/>
              <a:t>، </a:t>
            </a:r>
            <a:r>
              <a:rPr lang="fa-IR" sz="2000" dirty="0" err="1">
                <a:solidFill>
                  <a:schemeClr val="accent5"/>
                </a:solidFill>
              </a:rPr>
              <a:t>درمانگاه‌های</a:t>
            </a:r>
            <a:r>
              <a:rPr lang="fa-IR" sz="2000" dirty="0">
                <a:solidFill>
                  <a:schemeClr val="accent5"/>
                </a:solidFill>
              </a:rPr>
              <a:t> </a:t>
            </a:r>
            <a:r>
              <a:rPr lang="fa-IR" sz="2000" dirty="0" err="1">
                <a:solidFill>
                  <a:schemeClr val="accent5"/>
                </a:solidFill>
              </a:rPr>
              <a:t>چندگانه</a:t>
            </a:r>
            <a:r>
              <a:rPr lang="fa-IR" sz="2000" dirty="0"/>
              <a:t>، </a:t>
            </a:r>
            <a:r>
              <a:rPr lang="fa-IR" sz="2000" dirty="0" err="1"/>
              <a:t>بیمارستان‌ها</a:t>
            </a:r>
            <a:r>
              <a:rPr lang="fa-IR" sz="2000" dirty="0"/>
              <a:t>، </a:t>
            </a:r>
            <a:r>
              <a:rPr lang="fa-IR" sz="2000" dirty="0">
                <a:solidFill>
                  <a:schemeClr val="accent5"/>
                </a:solidFill>
              </a:rPr>
              <a:t>مراکز پیشگیری </a:t>
            </a:r>
            <a:r>
              <a:rPr lang="fa-IR" sz="2000" dirty="0"/>
              <a:t>و درمان تخصصی، </a:t>
            </a:r>
            <a:r>
              <a:rPr lang="fa-IR" sz="2000" dirty="0" smtClean="0">
                <a:solidFill>
                  <a:schemeClr val="accent5"/>
                </a:solidFill>
              </a:rPr>
              <a:t>ارائه </a:t>
            </a:r>
            <a:r>
              <a:rPr lang="fa-IR" sz="2000" dirty="0">
                <a:solidFill>
                  <a:schemeClr val="accent5"/>
                </a:solidFill>
              </a:rPr>
              <a:t>رایگان خدمات دندانپزشکی</a:t>
            </a:r>
            <a:r>
              <a:rPr lang="fa-IR" sz="2000" dirty="0"/>
              <a:t>، </a:t>
            </a:r>
            <a:r>
              <a:rPr lang="fa-IR" sz="2000" dirty="0">
                <a:solidFill>
                  <a:schemeClr val="accent5"/>
                </a:solidFill>
              </a:rPr>
              <a:t>ترویج </a:t>
            </a:r>
            <a:r>
              <a:rPr lang="fa-IR" sz="2000" dirty="0" err="1">
                <a:solidFill>
                  <a:schemeClr val="accent5"/>
                </a:solidFill>
              </a:rPr>
              <a:t>کمپین‌های</a:t>
            </a:r>
            <a:r>
              <a:rPr lang="fa-IR" sz="2000" dirty="0">
                <a:solidFill>
                  <a:schemeClr val="accent5"/>
                </a:solidFill>
              </a:rPr>
              <a:t> عمومی بهداشت</a:t>
            </a:r>
            <a:r>
              <a:rPr lang="fa-IR" sz="2000" dirty="0"/>
              <a:t>، </a:t>
            </a:r>
            <a:r>
              <a:rPr lang="fa-IR" sz="2000" dirty="0">
                <a:solidFill>
                  <a:schemeClr val="accent5"/>
                </a:solidFill>
              </a:rPr>
              <a:t>آموزش بهداشت</a:t>
            </a:r>
            <a:r>
              <a:rPr lang="fa-IR" sz="2000" dirty="0"/>
              <a:t>، </a:t>
            </a:r>
            <a:r>
              <a:rPr lang="fa-IR" sz="2000" dirty="0" err="1">
                <a:solidFill>
                  <a:schemeClr val="accent5"/>
                </a:solidFill>
              </a:rPr>
              <a:t>معاینه‌های</a:t>
            </a:r>
            <a:r>
              <a:rPr lang="fa-IR" sz="2000" dirty="0">
                <a:solidFill>
                  <a:schemeClr val="accent5"/>
                </a:solidFill>
              </a:rPr>
              <a:t> پزشکی منظم</a:t>
            </a:r>
            <a:r>
              <a:rPr lang="fa-IR" sz="2000" dirty="0"/>
              <a:t>، واکسیناسیون عمومی و سایر معیارهای سنجش برای پیشگیری از شیوع </a:t>
            </a:r>
            <a:r>
              <a:rPr lang="fa-IR" sz="2000" dirty="0" err="1"/>
              <a:t>بیماری‌ها</a:t>
            </a:r>
            <a:r>
              <a:rPr lang="fa-IR" sz="2000" dirty="0"/>
              <a:t>. تمامی اقشار جامعه در این </a:t>
            </a:r>
            <a:r>
              <a:rPr lang="fa-IR" sz="2000" dirty="0" err="1"/>
              <a:t>فعالیت‌های</a:t>
            </a:r>
            <a:r>
              <a:rPr lang="fa-IR" sz="2000" dirty="0"/>
              <a:t> و </a:t>
            </a:r>
            <a:r>
              <a:rPr lang="fa-IR" sz="2000" dirty="0" err="1"/>
              <a:t>برنامه‌ها</a:t>
            </a:r>
            <a:r>
              <a:rPr lang="fa-IR" sz="2000" dirty="0"/>
              <a:t> از طریق </a:t>
            </a:r>
            <a:r>
              <a:rPr lang="fa-IR" sz="2000" dirty="0" err="1">
                <a:solidFill>
                  <a:schemeClr val="accent5"/>
                </a:solidFill>
              </a:rPr>
              <a:t>سازمان‌های</a:t>
            </a:r>
            <a:r>
              <a:rPr lang="fa-IR" sz="2000" dirty="0">
                <a:solidFill>
                  <a:schemeClr val="accent5"/>
                </a:solidFill>
              </a:rPr>
              <a:t> اجتماعی و مردمی </a:t>
            </a:r>
            <a:r>
              <a:rPr lang="fa-IR" sz="2000" dirty="0"/>
              <a:t>شرکت </a:t>
            </a:r>
            <a:r>
              <a:rPr lang="fa-IR" sz="2000" dirty="0" err="1"/>
              <a:t>می‌کنند</a:t>
            </a:r>
            <a:r>
              <a:rPr lang="fa-IR" sz="2000" dirty="0" smtClean="0"/>
              <a:t>.</a:t>
            </a:r>
          </a:p>
          <a:p>
            <a:r>
              <a:rPr lang="fa-IR" dirty="0"/>
              <a:t>نسبت تعداد پزشک به بیمار در کوبا طی </a:t>
            </a:r>
            <a:r>
              <a:rPr lang="fa-IR" dirty="0" smtClean="0"/>
              <a:t>نیمه </a:t>
            </a:r>
            <a:r>
              <a:rPr lang="fa-IR" dirty="0"/>
              <a:t>دوم قرن بیستم به شکل چشمگیری افزایش یافت. به عبارت </a:t>
            </a:r>
            <a:r>
              <a:rPr lang="fa-IR" dirty="0" err="1"/>
              <a:t>دقیق‌تر</a:t>
            </a:r>
            <a:r>
              <a:rPr lang="fa-IR" dirty="0"/>
              <a:t>، از </a:t>
            </a:r>
            <a:r>
              <a:rPr lang="fa-IR" dirty="0" smtClean="0"/>
              <a:t>0/92 </a:t>
            </a:r>
            <a:r>
              <a:rPr lang="fa-IR" dirty="0"/>
              <a:t>پزشک </a:t>
            </a:r>
            <a:r>
              <a:rPr lang="fa-IR" dirty="0" smtClean="0"/>
              <a:t>در هزار </a:t>
            </a:r>
            <a:r>
              <a:rPr lang="fa-IR" dirty="0"/>
              <a:t>نفر در سال ۱۹۵۸، به </a:t>
            </a:r>
            <a:r>
              <a:rPr lang="fa-IR" dirty="0" smtClean="0"/>
              <a:t>5/82 </a:t>
            </a:r>
            <a:r>
              <a:rPr lang="fa-IR" dirty="0"/>
              <a:t>پزشک </a:t>
            </a:r>
            <a:r>
              <a:rPr lang="fa-IR" dirty="0" smtClean="0"/>
              <a:t>در هزار </a:t>
            </a:r>
            <a:r>
              <a:rPr lang="fa-IR" dirty="0"/>
              <a:t>نفر در سال </a:t>
            </a:r>
            <a:r>
              <a:rPr lang="fa-IR" dirty="0" smtClean="0"/>
              <a:t>۱۹۹۹ رسید.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BD9E-32D7-4DCF-B0DD-BEB3639B2316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نظام سلامت کوبا پس از انقلاب 1959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</a:t>
            </a:r>
            <a:r>
              <a:rPr lang="fa-IR" dirty="0" smtClean="0"/>
              <a:t>دهه </a:t>
            </a:r>
            <a:r>
              <a:rPr lang="fa-IR" dirty="0"/>
              <a:t>۱۹۶۰، کوبا، برنامه </a:t>
            </a:r>
            <a:r>
              <a:rPr lang="fa-IR" dirty="0" err="1"/>
              <a:t>واکسیناسیون‌های</a:t>
            </a:r>
            <a:r>
              <a:rPr lang="fa-IR" dirty="0"/>
              <a:t> همگانی را پیاده کرد. این اقدام باعث </a:t>
            </a:r>
            <a:r>
              <a:rPr lang="fa-IR" dirty="0" err="1"/>
              <a:t>ریشه‌کن</a:t>
            </a:r>
            <a:r>
              <a:rPr lang="fa-IR" dirty="0"/>
              <a:t> شدن بسیاری از </a:t>
            </a:r>
            <a:r>
              <a:rPr lang="fa-IR" dirty="0" err="1"/>
              <a:t>بیماری‌های</a:t>
            </a:r>
            <a:r>
              <a:rPr lang="fa-IR" dirty="0"/>
              <a:t> واگیردار از جمله فلج اطفال و سرخجه شد. هر چند که برخی </a:t>
            </a:r>
            <a:r>
              <a:rPr lang="fa-IR" dirty="0" err="1"/>
              <a:t>بیماری‌ها</a:t>
            </a:r>
            <a:r>
              <a:rPr lang="fa-IR" dirty="0"/>
              <a:t> طی </a:t>
            </a:r>
            <a:r>
              <a:rPr lang="fa-IR" dirty="0" smtClean="0"/>
              <a:t>دوره </a:t>
            </a:r>
            <a:r>
              <a:rPr lang="fa-IR" dirty="0"/>
              <a:t>خاص (فشار اقتصادی) در </a:t>
            </a:r>
            <a:r>
              <a:rPr lang="fa-IR" dirty="0" smtClean="0"/>
              <a:t>دهه </a:t>
            </a:r>
            <a:r>
              <a:rPr lang="fa-IR" dirty="0"/>
              <a:t>۱۹۹۰ افزایش یافت (نظیر آبله مرغان، هپاتیت و سل</a:t>
            </a:r>
            <a:r>
              <a:rPr lang="fa-IR" dirty="0" smtClean="0"/>
              <a:t>).</a:t>
            </a:r>
          </a:p>
          <a:p>
            <a:r>
              <a:rPr lang="fa-IR" dirty="0" err="1"/>
              <a:t>برنامه‌های</a:t>
            </a:r>
            <a:r>
              <a:rPr lang="fa-IR" dirty="0"/>
              <a:t> دیگر شامل اقدام برای کاهش میزان مرگ و میر نوزادان در ۱۹۷۰ بود که به ویژه معطوف به </a:t>
            </a:r>
            <a:r>
              <a:rPr lang="fa-IR" dirty="0" err="1"/>
              <a:t>مراقبت‌های</a:t>
            </a:r>
            <a:r>
              <a:rPr lang="fa-IR" dirty="0"/>
              <a:t> </a:t>
            </a:r>
            <a:r>
              <a:rPr lang="fa-IR" dirty="0" err="1"/>
              <a:t>والدینی</a:t>
            </a:r>
            <a:r>
              <a:rPr lang="fa-IR" dirty="0"/>
              <a:t> و مربوط به مادر </a:t>
            </a:r>
            <a:r>
              <a:rPr lang="fa-IR" dirty="0" err="1"/>
              <a:t>می‌شد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EE82-856E-4458-A338-D0A3BF533D06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2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نظام سلامت </a:t>
            </a:r>
            <a:r>
              <a:rPr lang="fa-IR" dirty="0" smtClean="0"/>
              <a:t>کوبا در </a:t>
            </a:r>
            <a:r>
              <a:rPr lang="fa-IR" dirty="0" err="1" smtClean="0"/>
              <a:t>دوره‌ی</a:t>
            </a:r>
            <a:r>
              <a:rPr lang="fa-IR" dirty="0" smtClean="0"/>
              <a:t> خاص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بین سالهای 1990 تا 1995 با فروپاشی بلوک شرق و قطع شدن </a:t>
            </a:r>
            <a:r>
              <a:rPr lang="fa-IR" dirty="0" err="1"/>
              <a:t>یارانه‌های</a:t>
            </a:r>
            <a:r>
              <a:rPr lang="fa-IR" dirty="0"/>
              <a:t> ارسالی از شوروی </a:t>
            </a:r>
            <a:r>
              <a:rPr lang="fa-IR" dirty="0" smtClean="0"/>
              <a:t>کوبا دچار قحطی شد که </a:t>
            </a:r>
            <a:r>
              <a:rPr lang="fa-IR" dirty="0" err="1" smtClean="0"/>
              <a:t>کوبایی</a:t>
            </a:r>
            <a:r>
              <a:rPr lang="fa-IR" dirty="0" err="1"/>
              <a:t>‌</a:t>
            </a:r>
            <a:r>
              <a:rPr lang="fa-IR" dirty="0" err="1" smtClean="0"/>
              <a:t>ها</a:t>
            </a:r>
            <a:r>
              <a:rPr lang="fa-IR" dirty="0" smtClean="0"/>
              <a:t> به آن </a:t>
            </a:r>
            <a:r>
              <a:rPr lang="fa-IR" dirty="0" err="1" smtClean="0"/>
              <a:t>دوره‌ی</a:t>
            </a:r>
            <a:r>
              <a:rPr lang="fa-IR" dirty="0" smtClean="0"/>
              <a:t> خاص میگویند.</a:t>
            </a:r>
            <a:endParaRPr lang="fa-IR" dirty="0"/>
          </a:p>
          <a:p>
            <a:r>
              <a:rPr lang="fa-IR" dirty="0"/>
              <a:t>در این دوره </a:t>
            </a:r>
            <a:r>
              <a:rPr lang="fa-IR" dirty="0" smtClean="0"/>
              <a:t>میانگین </a:t>
            </a:r>
            <a:r>
              <a:rPr lang="fa-IR" dirty="0"/>
              <a:t>وزن </a:t>
            </a:r>
            <a:r>
              <a:rPr lang="fa-IR" dirty="0" err="1"/>
              <a:t>کوباییها</a:t>
            </a:r>
            <a:r>
              <a:rPr lang="fa-IR" dirty="0"/>
              <a:t> 5 تا 25 درصد کاهش یافت.</a:t>
            </a:r>
          </a:p>
          <a:p>
            <a:r>
              <a:rPr lang="fa-IR" dirty="0"/>
              <a:t>میزان مرگ و میر بین سالهای 1982 تا 1993، به میزان 20درصد افزایش یافت.</a:t>
            </a:r>
          </a:p>
          <a:p>
            <a:r>
              <a:rPr lang="fa-IR" dirty="0" smtClean="0"/>
              <a:t>30 هزار </a:t>
            </a:r>
            <a:r>
              <a:rPr lang="fa-IR" dirty="0" err="1" smtClean="0"/>
              <a:t>کوبایی</a:t>
            </a:r>
            <a:r>
              <a:rPr lang="fa-IR" dirty="0" smtClean="0"/>
              <a:t> از کشور فرار کردند.</a:t>
            </a:r>
          </a:p>
          <a:p>
            <a:r>
              <a:rPr lang="fa-IR" dirty="0" smtClean="0"/>
              <a:t>در نهایت کوبا سیستم بازار خصوصی کشاورزی امریکا را در سال 1994 پذیرفت.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A5FF-4C25-4D00-9A85-779D968C196B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فعلی کوبا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حکومت کوبا دارای یک سامانه </a:t>
            </a:r>
            <a:r>
              <a:rPr lang="fa-IR" dirty="0">
                <a:solidFill>
                  <a:srgbClr val="FF0000"/>
                </a:solidFill>
              </a:rPr>
              <a:t>بهداشتی ملی </a:t>
            </a:r>
            <a:r>
              <a:rPr lang="fa-IR" dirty="0"/>
              <a:t>است و </a:t>
            </a:r>
            <a:r>
              <a:rPr lang="fa-IR" dirty="0" err="1"/>
              <a:t>مسئولیت‌های</a:t>
            </a:r>
            <a:r>
              <a:rPr lang="fa-IR" dirty="0"/>
              <a:t> مالی و </a:t>
            </a:r>
            <a:r>
              <a:rPr lang="fa-IR" dirty="0" err="1"/>
              <a:t>اجراییِ</a:t>
            </a:r>
            <a:r>
              <a:rPr lang="fa-IR" dirty="0"/>
              <a:t> ارائه خدمات بهداشتی به تمامی شهروندان کوبا به عهده این سازمان است.</a:t>
            </a:r>
          </a:p>
          <a:p>
            <a:r>
              <a:rPr lang="fa-IR" dirty="0">
                <a:solidFill>
                  <a:srgbClr val="FF0000"/>
                </a:solidFill>
              </a:rPr>
              <a:t>هیچ بیمارستان یا درمانگاه خصوصی در کوبا وجود ندارد </a:t>
            </a:r>
            <a:r>
              <a:rPr lang="fa-IR" dirty="0"/>
              <a:t>و ارائه تمامی خدمات بهداشتی توسط دولت </a:t>
            </a:r>
            <a:r>
              <a:rPr lang="fa-IR" dirty="0" smtClean="0"/>
              <a:t>و </a:t>
            </a:r>
            <a:r>
              <a:rPr lang="fa-IR" dirty="0" err="1" smtClean="0"/>
              <a:t>بصورت</a:t>
            </a:r>
            <a:r>
              <a:rPr lang="fa-IR" dirty="0" smtClean="0"/>
              <a:t> رایگان انجام </a:t>
            </a:r>
            <a:r>
              <a:rPr lang="fa-IR" dirty="0" err="1" smtClean="0"/>
              <a:t>می‌گیرد</a:t>
            </a:r>
            <a:r>
              <a:rPr lang="fa-IR" dirty="0"/>
              <a:t>.</a:t>
            </a:r>
          </a:p>
          <a:p>
            <a:r>
              <a:rPr lang="fa-IR" dirty="0"/>
              <a:t>کوبا یکی از بالاترین آمارهای «امید زندگی» در منطقه را دارا است. به عبارتی دیگر میانگین «امید زندگی» در این کشور ۷۷٫۶۴ سال است (تنها </a:t>
            </a:r>
            <a:r>
              <a:rPr lang="fa-IR" dirty="0" err="1"/>
              <a:t>پایین‌تر</a:t>
            </a:r>
            <a:r>
              <a:rPr lang="fa-IR" dirty="0"/>
              <a:t> از آمریکا با میانگین ۷۸٫۱۱ سال عمر).</a:t>
            </a:r>
          </a:p>
          <a:p>
            <a:r>
              <a:rPr lang="fa-IR" dirty="0"/>
              <a:t>در کوبا، </a:t>
            </a:r>
            <a:r>
              <a:rPr lang="fa-IR" dirty="0" err="1"/>
              <a:t>مراقبت‌های</a:t>
            </a:r>
            <a:r>
              <a:rPr lang="fa-IR" dirty="0"/>
              <a:t> پزشکی </a:t>
            </a:r>
            <a:r>
              <a:rPr lang="fa-IR" dirty="0" err="1"/>
              <a:t>پیش‌گیرانه</a:t>
            </a:r>
            <a:r>
              <a:rPr lang="fa-IR" dirty="0"/>
              <a:t>، </a:t>
            </a:r>
            <a:r>
              <a:rPr lang="fa-IR" dirty="0" err="1"/>
              <a:t>آزمایش‌های</a:t>
            </a:r>
            <a:r>
              <a:rPr lang="fa-IR" dirty="0"/>
              <a:t> تشخیص بیماری و داروها برای بیماران بستری در بیمارستان رایگان هستند. </a:t>
            </a:r>
            <a:endParaRPr lang="fa-IR" dirty="0" smtClean="0"/>
          </a:p>
          <a:p>
            <a:r>
              <a:rPr lang="fa-IR" dirty="0"/>
              <a:t>با این وجود برخی موارد پزشکی رایگان نیست</a:t>
            </a:r>
            <a:r>
              <a:rPr lang="fa-IR" dirty="0" smtClean="0"/>
              <a:t>.</a:t>
            </a:r>
            <a:r>
              <a:rPr lang="fa-IR" dirty="0"/>
              <a:t> افراد </a:t>
            </a:r>
            <a:r>
              <a:rPr lang="fa-IR" dirty="0" err="1"/>
              <a:t>می‌توانند</a:t>
            </a:r>
            <a:r>
              <a:rPr lang="fa-IR" dirty="0"/>
              <a:t> این موارد را از </a:t>
            </a:r>
            <a:r>
              <a:rPr lang="fa-IR" dirty="0" err="1"/>
              <a:t>فروشگاه‌های</a:t>
            </a:r>
            <a:r>
              <a:rPr lang="fa-IR" dirty="0"/>
              <a:t> دولتی تهیه کنند. </a:t>
            </a:r>
            <a:r>
              <a:rPr lang="fa-IR" dirty="0" err="1"/>
              <a:t>قمیت</a:t>
            </a:r>
            <a:r>
              <a:rPr lang="fa-IR" dirty="0"/>
              <a:t> این موارد پایین است چرا که دولت برای </a:t>
            </a:r>
            <a:r>
              <a:rPr lang="fa-IR" dirty="0" err="1"/>
              <a:t>آن‌ها</a:t>
            </a:r>
            <a:r>
              <a:rPr lang="fa-IR" dirty="0"/>
              <a:t> یارانه در نظر گرفته است. </a:t>
            </a:r>
            <a:r>
              <a:rPr lang="fa-IR" dirty="0">
                <a:solidFill>
                  <a:schemeClr val="accent5"/>
                </a:solidFill>
              </a:rPr>
              <a:t>برای بیمارانی که درآمد پایین دارند این موارد نیز رایگان است.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5138-11B5-426C-94EC-416CC33FC7F4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Cuba leads the world in lowest patient per doctor ratio; how do they do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/>
            <a:r>
              <a:rPr lang="en-US" dirty="0"/>
              <a:t>Cuban healthcare </a:t>
            </a:r>
            <a:r>
              <a:rPr lang="en-US" dirty="0" smtClean="0"/>
              <a:t>system</a:t>
            </a:r>
            <a:r>
              <a:rPr lang="en-US" dirty="0"/>
              <a:t> </a:t>
            </a:r>
            <a:r>
              <a:rPr lang="en-US" dirty="0" smtClean="0"/>
              <a:t>is universal </a:t>
            </a:r>
            <a:r>
              <a:rPr lang="en-US" dirty="0"/>
              <a:t>and </a:t>
            </a:r>
            <a:r>
              <a:rPr lang="en-US" dirty="0" smtClean="0"/>
              <a:t>free.</a:t>
            </a:r>
          </a:p>
          <a:p>
            <a:pPr rtl="0"/>
            <a:r>
              <a:rPr lang="en-US" dirty="0"/>
              <a:t>Cuba produces more primary care practitioners per </a:t>
            </a:r>
            <a:r>
              <a:rPr lang="en-US" dirty="0" smtClean="0"/>
              <a:t>capita</a:t>
            </a:r>
            <a:endParaRPr lang="fa-IR" dirty="0" smtClean="0"/>
          </a:p>
          <a:p>
            <a:pPr rtl="0"/>
            <a:r>
              <a:rPr lang="en-US" dirty="0"/>
              <a:t>Medical education in Cuba is free, all doctors interested in specializing must first serve two years working in primary </a:t>
            </a:r>
            <a:r>
              <a:rPr lang="en-US" dirty="0" smtClean="0"/>
              <a:t>care.</a:t>
            </a:r>
          </a:p>
          <a:p>
            <a:pPr rtl="0"/>
            <a:r>
              <a:rPr lang="en-US" dirty="0"/>
              <a:t>G</a:t>
            </a:r>
            <a:r>
              <a:rPr lang="en-US" dirty="0" smtClean="0"/>
              <a:t>raduating </a:t>
            </a:r>
            <a:r>
              <a:rPr lang="en-US" dirty="0"/>
              <a:t>doctors are not driven to specialize by salary incentives</a:t>
            </a:r>
            <a:r>
              <a:rPr lang="en-US" dirty="0" smtClean="0"/>
              <a:t>.</a:t>
            </a:r>
          </a:p>
          <a:p>
            <a:pPr rtl="0"/>
            <a:r>
              <a:rPr lang="en-US" dirty="0"/>
              <a:t>People marvel at how Cuba has “accomplished </a:t>
            </a:r>
            <a:r>
              <a:rPr lang="en-US" dirty="0">
                <a:solidFill>
                  <a:schemeClr val="accent5"/>
                </a:solidFill>
              </a:rPr>
              <a:t>so much with so little</a:t>
            </a:r>
            <a:r>
              <a:rPr lang="en-US" dirty="0"/>
              <a:t>.”  And they marvel with good reason.  According to the World Health Organization, Cuba spent only $503 per capita on healthcare in 2009, the U.S. spent almost 15 times that sum. </a:t>
            </a:r>
            <a:r>
              <a:rPr lang="en-US" dirty="0" smtClean="0"/>
              <a:t>In </a:t>
            </a:r>
            <a:r>
              <a:rPr lang="en-US" dirty="0"/>
              <a:t>fact we in the </a:t>
            </a:r>
            <a:r>
              <a:rPr lang="en-US" dirty="0">
                <a:solidFill>
                  <a:schemeClr val="accent5"/>
                </a:solidFill>
              </a:rPr>
              <a:t>US spent $421 per person just on the administration of the private healthcare insurance </a:t>
            </a:r>
            <a:r>
              <a:rPr lang="en-US" dirty="0"/>
              <a:t>system, almost enough to fund the Cuban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451E-FCD0-4D12-BF78-4500396D8AB5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3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Cuba leads the world in lowest patient per doctor ratio; how do they do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/>
              <a:t>In 2005 Cuba had 70,594 doctors.  Before the revolution in 1959, there were only an estimated 6,000 doctors; somewhere around half left the country after 1959. </a:t>
            </a:r>
            <a:r>
              <a:rPr lang="en-US" dirty="0" smtClean="0"/>
              <a:t>This </a:t>
            </a:r>
            <a:r>
              <a:rPr lang="en-US" dirty="0"/>
              <a:t>means </a:t>
            </a:r>
            <a:r>
              <a:rPr lang="en-US" dirty="0">
                <a:solidFill>
                  <a:schemeClr val="accent5"/>
                </a:solidFill>
              </a:rPr>
              <a:t>they must have graduated an average of 1,469 Cuban doctors per year, not including the some 5,000 international students who graduate each year from Cuban medical schools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F4FB-74D9-48B5-882F-62083D7448CE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67" y="3467729"/>
            <a:ext cx="3552867" cy="2588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065" y="4886497"/>
            <a:ext cx="2355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Paraguayan 5th year student participating in primary care in Havana, Cuba. (2011,by Joanna Mae </a:t>
            </a:r>
            <a:r>
              <a:rPr lang="en-US" sz="1400" dirty="0" err="1"/>
              <a:t>Souers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07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جغرافیا </a:t>
            </a:r>
            <a:r>
              <a:rPr lang="fa-IR" dirty="0"/>
              <a:t>و تاریخچه کوبا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91733"/>
            <a:ext cx="6347714" cy="4449631"/>
          </a:xfrm>
        </p:spPr>
        <p:txBody>
          <a:bodyPr/>
          <a:lstStyle/>
          <a:p>
            <a:r>
              <a:rPr lang="fa-IR" dirty="0"/>
              <a:t>جمهوری کوبا کشوری است تشکیل شده از مجمع الجزایری در دریای </a:t>
            </a:r>
            <a:r>
              <a:rPr lang="fa-IR" dirty="0" err="1"/>
              <a:t>کارائیب</a:t>
            </a:r>
            <a:r>
              <a:rPr lang="fa-IR" dirty="0"/>
              <a:t> و پایتخت آن </a:t>
            </a:r>
            <a:r>
              <a:rPr lang="fa-IR" dirty="0" err="1"/>
              <a:t>هاوانا</a:t>
            </a:r>
            <a:r>
              <a:rPr lang="fa-IR" dirty="0"/>
              <a:t> است</a:t>
            </a:r>
            <a:r>
              <a:rPr lang="fa-IR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0CE8-DC83-4DC2-B22D-575598A94972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upload.wikimedia.org/wikipedia/commons/thumb/0/01/Cuba_%28orthographic_projection%29.svg/640px-Cuba_%28orthographic_projection%29.svg.png?14313641628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b="29937"/>
          <a:stretch/>
        </p:blipFill>
        <p:spPr bwMode="auto">
          <a:xfrm>
            <a:off x="735455" y="2490125"/>
            <a:ext cx="6096000" cy="30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Cuba leads the world in lowest patient per doctor ratio; how do they do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/>
              <a:t>Cuba leads the world with the lowest patient to doctor ratio, 155:1, while the U.S. trails way behind at 396:1</a:t>
            </a:r>
            <a:r>
              <a:rPr lang="en-US" dirty="0" smtClean="0"/>
              <a:t>. </a:t>
            </a:r>
            <a:r>
              <a:rPr lang="en-US" dirty="0"/>
              <a:t>With a surplus of Cuban doctors, </a:t>
            </a:r>
            <a:r>
              <a:rPr lang="en-US" dirty="0">
                <a:solidFill>
                  <a:schemeClr val="accent5"/>
                </a:solidFill>
              </a:rPr>
              <a:t>Cuba is able to help ailing nations around the world.  They have medical missions in over 75 different countries</a:t>
            </a:r>
            <a:r>
              <a:rPr lang="en-US" dirty="0"/>
              <a:t> lead by nearly 40,000 health professionals, almost half of them are doctors.</a:t>
            </a:r>
          </a:p>
          <a:p>
            <a:pPr rtl="0"/>
            <a:r>
              <a:rPr lang="en-US" dirty="0" smtClean="0">
                <a:solidFill>
                  <a:schemeClr val="accent5"/>
                </a:solidFill>
              </a:rPr>
              <a:t>The </a:t>
            </a:r>
            <a:r>
              <a:rPr lang="en-US" dirty="0">
                <a:solidFill>
                  <a:schemeClr val="accent5"/>
                </a:solidFill>
              </a:rPr>
              <a:t>United States by contrast imports doctors from poorer countries, further contributing to the brain drain of professionals from poorer countries to rich ones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964-F5CF-4352-AF80-FF2963D4BA6F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2503" y="4513257"/>
            <a:ext cx="3877764" cy="22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chemeClr val="accent5"/>
                </a:solidFill>
              </a:rPr>
              <a:t>In Cuba education is free.  Room and board, books and amenities are included</a:t>
            </a:r>
            <a:r>
              <a:rPr lang="en-US" dirty="0"/>
              <a:t>.  Doctors are not burdened by student loans and </a:t>
            </a:r>
            <a:r>
              <a:rPr lang="en-US" dirty="0">
                <a:solidFill>
                  <a:schemeClr val="accent5"/>
                </a:solidFill>
              </a:rPr>
              <a:t>live comfortably though not extravagantly.</a:t>
            </a:r>
            <a:r>
              <a:rPr lang="en-US" dirty="0"/>
              <a:t>  Harvard Medical School states in their admissions statement that an “un-married first year medical student” will spend approximately $73,000 for the 2011-2012 academic year.  This includes tuition, room and board, books, etc</a:t>
            </a:r>
            <a:r>
              <a:rPr lang="en-US" dirty="0" smtClean="0"/>
              <a:t>.</a:t>
            </a:r>
            <a:r>
              <a:rPr lang="en-US" dirty="0"/>
              <a:t> Now times that by four and you have a whopping $292,000 to shell out to become a Harvard doctor.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D302-FF85-4DCD-B19F-E64F45D353F2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599" y="160867"/>
            <a:ext cx="6347713" cy="81280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Cuba leads the world in lowest patient per doctor ratio; how do they do it? </a:t>
            </a:r>
          </a:p>
        </p:txBody>
      </p:sp>
    </p:spTree>
    <p:extLst>
      <p:ext uri="{BB962C8B-B14F-4D97-AF65-F5344CB8AC3E}">
        <p14:creationId xmlns:p14="http://schemas.microsoft.com/office/powerpoint/2010/main" val="73029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/>
              <a:t>The exception, it is often said, proves the rule. </a:t>
            </a:r>
            <a:r>
              <a:rPr lang="en-US" dirty="0" smtClean="0"/>
              <a:t>One </a:t>
            </a:r>
            <a:r>
              <a:rPr lang="en-US" dirty="0"/>
              <a:t>black swan suffices </a:t>
            </a:r>
            <a:r>
              <a:rPr lang="en-US" dirty="0" smtClean="0"/>
              <a:t>conclusively </a:t>
            </a:r>
            <a:r>
              <a:rPr lang="en-US" dirty="0"/>
              <a:t>to refute the proposition “All swans are white.” The Cuban experience, over the last 50 years, may be just such a black swan. </a:t>
            </a:r>
            <a:r>
              <a:rPr lang="en-US" dirty="0">
                <a:hlinkClick r:id="rId2"/>
              </a:rPr>
              <a:t>Spiegel and </a:t>
            </a:r>
            <a:r>
              <a:rPr lang="en-US" dirty="0" err="1">
                <a:hlinkClick r:id="rId2"/>
              </a:rPr>
              <a:t>Yassi</a:t>
            </a:r>
            <a:r>
              <a:rPr lang="en-US" dirty="0">
                <a:hlinkClick r:id="rId2"/>
              </a:rPr>
              <a:t> (2004: 204)</a:t>
            </a:r>
            <a:r>
              <a:rPr lang="en-US" dirty="0"/>
              <a:t> refer to it as “the Cuban health paradox</a:t>
            </a:r>
            <a:r>
              <a:rPr lang="en-US" dirty="0" smtClean="0"/>
              <a:t>”:</a:t>
            </a:r>
            <a:endParaRPr lang="fa-IR" dirty="0" smtClean="0"/>
          </a:p>
          <a:p>
            <a:pPr lvl="1" rtl="0"/>
            <a:r>
              <a:rPr lang="en-US" i="1" dirty="0"/>
              <a:t>It is widely recognized that Cuba, despite poor economic performance, has achieved and sustained health indices comparable to those in developed countries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4FB3-4242-4111-B64E-1A0992D32AF9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485468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/>
              <a:t>The Cuban </a:t>
            </a:r>
            <a:r>
              <a:rPr lang="en-US" sz="2800" dirty="0"/>
              <a:t>health </a:t>
            </a:r>
            <a:r>
              <a:rPr lang="en-US" sz="2800" dirty="0" smtClean="0"/>
              <a:t>paradox</a:t>
            </a:r>
            <a:r>
              <a:rPr lang="en-US" sz="2800" dirty="0"/>
              <a:t> </a:t>
            </a:r>
            <a:r>
              <a:rPr lang="en-US" sz="2800" dirty="0" smtClean="0"/>
              <a:t>(the black swan)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604001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/>
              <a:t>The Cuban </a:t>
            </a:r>
            <a:r>
              <a:rPr lang="en-US" sz="2800" dirty="0"/>
              <a:t>health </a:t>
            </a:r>
            <a:r>
              <a:rPr lang="en-US" sz="2800" dirty="0" smtClean="0"/>
              <a:t>paradox</a:t>
            </a:r>
            <a:r>
              <a:rPr lang="en-US" sz="2800" dirty="0"/>
              <a:t> </a:t>
            </a:r>
            <a:r>
              <a:rPr lang="en-US" sz="2800" dirty="0" smtClean="0"/>
              <a:t>(the black swan)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2" y="1465530"/>
            <a:ext cx="5359400" cy="3289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6BC4-FD2D-49AD-BAC5-5182F59BB763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1468" y="3800723"/>
            <a:ext cx="11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World Health Report 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200" y="4961467"/>
            <a:ext cx="58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expectancy at birth plotted against GDP per capita, 139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7537" y="1725513"/>
            <a:ext cx="5838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Cuba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632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DC2-0871-41F6-B1C0-1D27DAFD1B17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2" y="1642725"/>
            <a:ext cx="5359400" cy="2934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1468" y="3800723"/>
            <a:ext cx="11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World Health Report 2006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200" y="4961467"/>
            <a:ext cx="58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Mortality before age 5 plotted against GDP per capita, 139 countries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570134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Cuban health </a:t>
            </a:r>
            <a:r>
              <a:rPr lang="en-US" sz="2800" dirty="0" smtClean="0"/>
              <a:t>paradox</a:t>
            </a:r>
            <a:r>
              <a:rPr lang="en-US" sz="2800" dirty="0"/>
              <a:t> </a:t>
            </a:r>
            <a:r>
              <a:rPr lang="en-US" sz="2800" dirty="0" smtClean="0"/>
              <a:t>(the black swan)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1" y="4075714"/>
            <a:ext cx="5838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Cuba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318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006F-AFCC-4BE7-B79C-4972608D6CBE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5" y="1642725"/>
            <a:ext cx="5300173" cy="2934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1468" y="3800723"/>
            <a:ext cx="11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World Health Report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5200" y="4961467"/>
            <a:ext cx="58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expectancy at birth plotted against GDP per capita, the Americas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578601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/>
              <a:t>The Cuban </a:t>
            </a:r>
            <a:r>
              <a:rPr lang="en-US" sz="2800" dirty="0"/>
              <a:t>health </a:t>
            </a:r>
            <a:r>
              <a:rPr lang="en-US" sz="2800" dirty="0" smtClean="0"/>
              <a:t>paradox</a:t>
            </a:r>
            <a:r>
              <a:rPr lang="en-US" sz="2800" dirty="0"/>
              <a:t> </a:t>
            </a:r>
            <a:r>
              <a:rPr lang="en-US" sz="2800" dirty="0" smtClean="0"/>
              <a:t>(the black swan)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5505" y="1814111"/>
            <a:ext cx="5838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Cuba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33529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F59-EC71-403A-8213-69E0C45D70C5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5" y="1699342"/>
            <a:ext cx="5300173" cy="2821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1468" y="3800723"/>
            <a:ext cx="11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World Health Report 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200" y="4961467"/>
            <a:ext cx="58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Mortality before age 5 plotted against GDP per capita, the Americas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493934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C</a:t>
            </a:r>
            <a:r>
              <a:rPr lang="en-US" sz="2800" dirty="0" smtClean="0"/>
              <a:t>uban health paradox (the black swan)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2234" y="3994063"/>
            <a:ext cx="5838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Cuba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180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513E-A9F3-40F4-B2BD-1927911DC845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5" y="1800873"/>
            <a:ext cx="5300173" cy="2618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1468" y="3800723"/>
            <a:ext cx="11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World Health Report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5200" y="4961467"/>
            <a:ext cx="58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Physicians per 1,000 population plotted against GDP per capita, 139 countries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485468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/>
              <a:t>The Cuban </a:t>
            </a:r>
            <a:r>
              <a:rPr lang="en-US" sz="2800" dirty="0"/>
              <a:t>health </a:t>
            </a:r>
            <a:r>
              <a:rPr lang="en-US" sz="2800" dirty="0" smtClean="0"/>
              <a:t>paradox</a:t>
            </a:r>
            <a:r>
              <a:rPr lang="en-US" sz="2800" dirty="0"/>
              <a:t> </a:t>
            </a:r>
            <a:r>
              <a:rPr lang="en-US" sz="2800" dirty="0" smtClean="0"/>
              <a:t>(the black swan)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9884" y="1893185"/>
            <a:ext cx="5838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Cuba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041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1163-5C49-4326-8800-E9DE5C1E98E7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6" y="1800873"/>
            <a:ext cx="5300171" cy="2618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1468" y="3800723"/>
            <a:ext cx="11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World Health Report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5200" y="4961467"/>
            <a:ext cx="583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Physicians per 1,000 population plotted against GDP per capita, the Americas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9" y="423335"/>
            <a:ext cx="6637868" cy="812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/>
              <a:t>The Cuban health paradox (the black swan)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5821" y="1893185"/>
            <a:ext cx="5838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Cuba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8142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سیکو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170" y="973667"/>
            <a:ext cx="4764444" cy="4932231"/>
          </a:xfrm>
        </p:spPr>
        <p:txBody>
          <a:bodyPr>
            <a:normAutofit lnSpcReduction="10000"/>
          </a:bodyPr>
          <a:lstStyle/>
          <a:p>
            <a:r>
              <a:rPr lang="fa-IR" dirty="0" err="1"/>
              <a:t>سیکو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sicko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fa-IR" dirty="0" smtClean="0"/>
              <a:t>فیلم </a:t>
            </a:r>
            <a:r>
              <a:rPr lang="fa-IR" dirty="0" err="1"/>
              <a:t>مستندی</a:t>
            </a:r>
            <a:r>
              <a:rPr lang="fa-IR" dirty="0"/>
              <a:t> از مایکل مور </a:t>
            </a:r>
            <a:r>
              <a:rPr lang="fa-IR" dirty="0" smtClean="0"/>
              <a:t>درباره </a:t>
            </a:r>
            <a:r>
              <a:rPr lang="fa-IR" dirty="0"/>
              <a:t>سیستم بهداشت و درمان </a:t>
            </a:r>
            <a:r>
              <a:rPr lang="fa-IR" dirty="0" err="1"/>
              <a:t>آمریکاست</a:t>
            </a:r>
            <a:r>
              <a:rPr lang="fa-IR" dirty="0"/>
              <a:t>. این فیلم نخستین بار در سال ۲۰۰۷ اکران شد. مور در این فیلم، سیستم بهداشت و درمان آمریکا را به کشورهایی چون انگلستان، فرانسه، کانادا و حتی کوبا مقایسه کرده و آنرا به شدت به چالش </a:t>
            </a:r>
            <a:r>
              <a:rPr lang="fa-IR" dirty="0" err="1"/>
              <a:t>می‌کشد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fa-IR" dirty="0" smtClean="0"/>
              <a:t>در ادامه 10 دقیقه از این فیلم که از نزدیک به بررسی سیستم بهداشت و درمان کوبا </a:t>
            </a:r>
            <a:r>
              <a:rPr lang="fa-IR" dirty="0" err="1" smtClean="0"/>
              <a:t>می‌پردازد</a:t>
            </a:r>
            <a:r>
              <a:rPr lang="fa-IR" dirty="0" smtClean="0"/>
              <a:t> را مشاهده خواهید کرد. در این فیلم شهروندان امریکایی برای دریافت خدمات رایگان به کوبا سفر </a:t>
            </a:r>
            <a:r>
              <a:rPr lang="fa-IR" dirty="0" err="1" smtClean="0"/>
              <a:t>کرده‌اند</a:t>
            </a:r>
            <a:r>
              <a:rPr lang="fa-IR" dirty="0" smtClean="0"/>
              <a:t> و تفاوت </a:t>
            </a:r>
            <a:r>
              <a:rPr lang="fa-IR" dirty="0" err="1" smtClean="0"/>
              <a:t>هزینه‌های</a:t>
            </a:r>
            <a:r>
              <a:rPr lang="fa-IR" dirty="0" smtClean="0"/>
              <a:t> بهداشت و درمان امریکا را با کوبا لمس میکنند. این تفاوت به حدی است که شاهد اشکهای آنها هستیم. </a:t>
            </a:r>
            <a:r>
              <a:rPr lang="fa-IR" dirty="0" err="1" smtClean="0"/>
              <a:t>نکته‌ی</a:t>
            </a:r>
            <a:r>
              <a:rPr lang="fa-IR" dirty="0" smtClean="0"/>
              <a:t> حائز اهمیت آنجاست که این افراد شهروندان معمولی امریکا نیستند بلکه قهرمانان ملّی هستند که در واقعه یازدهم سپتامبر امدادرسانی </a:t>
            </a:r>
            <a:r>
              <a:rPr lang="fa-IR" dirty="0" err="1" smtClean="0"/>
              <a:t>کرده‌اند</a:t>
            </a:r>
            <a:r>
              <a:rPr lang="fa-IR" dirty="0" smtClean="0"/>
              <a:t> و علّت اصلی بیماری آنها نیز صدمات ناشی از این امدادرسانی بوده است.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CC1C-C46C-4FA8-895A-627DFE00DA3F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7" y="1537284"/>
            <a:ext cx="2574713" cy="38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جغرافیا و تاریخچه کوبا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این جزیره در سال </a:t>
            </a:r>
            <a:r>
              <a:rPr lang="fa-IR" dirty="0">
                <a:solidFill>
                  <a:srgbClr val="FF0000"/>
                </a:solidFill>
              </a:rPr>
              <a:t>1492</a:t>
            </a:r>
            <a:r>
              <a:rPr lang="fa-IR" dirty="0"/>
              <a:t> توسط کریستف کلمب فتح شد و در آن زمان به امپراتوری </a:t>
            </a:r>
            <a:r>
              <a:rPr lang="fa-IR" dirty="0">
                <a:solidFill>
                  <a:srgbClr val="FF0000"/>
                </a:solidFill>
              </a:rPr>
              <a:t>اسپانیا</a:t>
            </a:r>
            <a:r>
              <a:rPr lang="fa-IR" dirty="0"/>
              <a:t> تعلق گرفت. در ۱۵۱۱ اولین </a:t>
            </a:r>
            <a:r>
              <a:rPr lang="fa-IR" dirty="0" err="1"/>
              <a:t>اقامتگاه‌های</a:t>
            </a:r>
            <a:r>
              <a:rPr lang="fa-IR" dirty="0"/>
              <a:t> </a:t>
            </a:r>
            <a:r>
              <a:rPr lang="fa-IR" dirty="0" err="1"/>
              <a:t>اسپانیایی‌ها</a:t>
            </a:r>
            <a:r>
              <a:rPr lang="fa-IR" dirty="0"/>
              <a:t> در کوبا تاسیس شد.</a:t>
            </a:r>
          </a:p>
          <a:p>
            <a:r>
              <a:rPr lang="fa-IR" dirty="0"/>
              <a:t>اسپانیا حدود ۱۰۰ هزار نفر از مردم بومی را به بردگی گرفت، آنها را مسیحی کرد و به جستجوی طلا </a:t>
            </a:r>
            <a:r>
              <a:rPr lang="fa-IR" dirty="0" err="1"/>
              <a:t>واداشت</a:t>
            </a:r>
            <a:r>
              <a:rPr lang="fa-IR" dirty="0"/>
              <a:t>. با این وجود پس از گذشت یک قرن عملاً این افراد بومی از بین رفتند. از جمله دلایل این اتفاق، شیوع بیماری عفونی </a:t>
            </a:r>
            <a:r>
              <a:rPr lang="fa-IR" dirty="0" err="1"/>
              <a:t>اوراسیایی</a:t>
            </a:r>
            <a:r>
              <a:rPr lang="fa-IR" dirty="0"/>
              <a:t> بود که به دلیل عدم </a:t>
            </a:r>
            <a:r>
              <a:rPr lang="fa-IR" dirty="0" err="1"/>
              <a:t>مقاوت</a:t>
            </a:r>
            <a:r>
              <a:rPr lang="fa-IR" dirty="0"/>
              <a:t> بومی گسترش یافت.</a:t>
            </a:r>
          </a:p>
          <a:p>
            <a:r>
              <a:rPr lang="fa-IR" dirty="0"/>
              <a:t>کوبا به مدت </a:t>
            </a:r>
            <a:r>
              <a:rPr lang="fa-IR" dirty="0">
                <a:solidFill>
                  <a:srgbClr val="FF0000"/>
                </a:solidFill>
              </a:rPr>
              <a:t>۴۰۰ سال تحت استعمار اسپانیا </a:t>
            </a:r>
            <a:r>
              <a:rPr lang="fa-IR" dirty="0"/>
              <a:t>قرار داشت (۱۵۱۱-۱۸۹۸). در این مدت </a:t>
            </a:r>
            <a:r>
              <a:rPr lang="fa-IR" dirty="0" err="1"/>
              <a:t>اقتصادش</a:t>
            </a:r>
            <a:r>
              <a:rPr lang="fa-IR" dirty="0"/>
              <a:t> بر پایه کشاورزی، معدن و صادرات شکر، قهوه و تنباکو به اروپا و بعدها آمریکای شمالی بود. این کارها در ابتدا توسط </a:t>
            </a:r>
            <a:r>
              <a:rPr lang="fa-IR" dirty="0" err="1"/>
              <a:t>برده‌های</a:t>
            </a:r>
            <a:r>
              <a:rPr lang="fa-IR" dirty="0"/>
              <a:t> آفریقایی که به کوبا آورده شده بودند انجام </a:t>
            </a:r>
            <a:r>
              <a:rPr lang="fa-IR" dirty="0" err="1"/>
              <a:t>می‌شد</a:t>
            </a:r>
            <a:r>
              <a:rPr lang="fa-IR" dirty="0"/>
              <a:t>. 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69EB-E3E5-4ED8-886C-2D6C7EBBD40B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CD0D-34EA-4BA8-B764-930739875D07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sicko-cuba-HQ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859"/>
            <a:ext cx="9144000" cy="6855141"/>
          </a:xfrm>
        </p:spPr>
      </p:pic>
    </p:spTree>
    <p:extLst>
      <p:ext uri="{BB962C8B-B14F-4D97-AF65-F5344CB8AC3E}">
        <p14:creationId xmlns:p14="http://schemas.microsoft.com/office/powerpoint/2010/main" val="17439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منابعی برای </a:t>
            </a:r>
            <a:r>
              <a:rPr lang="fa-IR" dirty="0" err="1" smtClean="0"/>
              <a:t>مطالعه‌ی</a:t>
            </a:r>
            <a:r>
              <a:rPr lang="fa-IR" dirty="0" smtClean="0"/>
              <a:t> بیشتر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سخنرانی </a:t>
            </a:r>
            <a:r>
              <a:rPr lang="fa-IR" dirty="0" err="1" smtClean="0"/>
              <a:t>چگوارا</a:t>
            </a:r>
            <a:r>
              <a:rPr lang="fa-IR" dirty="0" smtClean="0"/>
              <a:t> با عنوان «در باب پزشکی انقلابی»: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www.monthlyreview.org/0105guevara.htm</a:t>
            </a:r>
            <a:endParaRPr lang="fa-IR" dirty="0" smtClean="0"/>
          </a:p>
          <a:p>
            <a:pPr algn="r"/>
            <a:r>
              <a:rPr lang="fa-IR" dirty="0" smtClean="0"/>
              <a:t>کتاب مراقبتهای </a:t>
            </a:r>
            <a:r>
              <a:rPr lang="fa-IR" dirty="0" err="1" smtClean="0"/>
              <a:t>اولیّه‌ی</a:t>
            </a:r>
            <a:r>
              <a:rPr lang="fa-IR" dirty="0" smtClean="0"/>
              <a:t> سلامت در کوبا: انقلابی دیگر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bookzz.org/book/1092027/2fda95</a:t>
            </a:r>
            <a:endParaRPr lang="fa-IR" dirty="0" smtClean="0"/>
          </a:p>
          <a:p>
            <a:pPr algn="r"/>
            <a:r>
              <a:rPr lang="fa-IR" dirty="0" smtClean="0"/>
              <a:t>کتاب پزشکان </a:t>
            </a:r>
            <a:r>
              <a:rPr lang="fa-IR" dirty="0" err="1" smtClean="0"/>
              <a:t>انقلابی:چگونه</a:t>
            </a:r>
            <a:r>
              <a:rPr lang="fa-IR" dirty="0" smtClean="0"/>
              <a:t> ونزوئلا و کوبا در حال تغییر دادن مفهوم جهانی مراقب بهداشتی و درمانی هستند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bookzz.org/book/2289623/f31cde</a:t>
            </a:r>
            <a:endParaRPr lang="fa-IR" dirty="0" smtClean="0"/>
          </a:p>
          <a:p>
            <a:pPr algn="r"/>
            <a:r>
              <a:rPr lang="fa-IR" dirty="0" err="1" smtClean="0"/>
              <a:t>مقاله‌ی</a:t>
            </a:r>
            <a:r>
              <a:rPr lang="fa-IR" dirty="0" smtClean="0"/>
              <a:t> </a:t>
            </a:r>
            <a:r>
              <a:rPr lang="en-US" dirty="0"/>
              <a:t>Lessons from the margins of globalization: appreciating the Cuban health </a:t>
            </a:r>
            <a:r>
              <a:rPr lang="en-US" dirty="0" smtClean="0"/>
              <a:t>paradox</a:t>
            </a:r>
            <a:r>
              <a:rPr lang="fa-IR" dirty="0"/>
              <a:t>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www.ncbi.nlm.nih.gov/pubmed/15134135</a:t>
            </a:r>
            <a:endParaRPr lang="en-US" dirty="0" smtClean="0"/>
          </a:p>
          <a:p>
            <a:pPr algn="r"/>
            <a:r>
              <a:rPr lang="fa-IR" dirty="0" err="1" smtClean="0"/>
              <a:t>مقاله‌ی</a:t>
            </a:r>
            <a:r>
              <a:rPr lang="fa-IR" dirty="0" smtClean="0"/>
              <a:t> </a:t>
            </a:r>
            <a:r>
              <a:rPr lang="en-US" dirty="0" smtClean="0"/>
              <a:t>Health in </a:t>
            </a:r>
            <a:r>
              <a:rPr lang="en-US" dirty="0" err="1" smtClean="0"/>
              <a:t>cuba</a:t>
            </a:r>
            <a:r>
              <a:rPr lang="fa-IR" dirty="0" smtClean="0"/>
              <a:t>: </a:t>
            </a:r>
            <a:r>
              <a:rPr lang="en-US" dirty="0"/>
              <a:t>http://ije.oxfordjournals.org/content/35/4/817.short</a:t>
            </a:r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B234-4C26-44F9-A9A0-58E566F9A3E0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79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b="1" dirty="0" smtClean="0">
                <a:hlinkClick r:id="rId2"/>
              </a:rPr>
              <a:t>Health </a:t>
            </a:r>
            <a:r>
              <a:rPr lang="en-US" b="1" dirty="0">
                <a:hlinkClick r:id="rId2"/>
              </a:rPr>
              <a:t>consequences of Cuba's Special </a:t>
            </a:r>
            <a:r>
              <a:rPr lang="en-US" b="1" dirty="0" smtClean="0">
                <a:hlinkClick r:id="rId2"/>
              </a:rPr>
              <a:t>Period</a:t>
            </a:r>
            <a:r>
              <a:rPr lang="en-US" b="1" dirty="0" smtClean="0"/>
              <a:t>. </a:t>
            </a:r>
            <a:r>
              <a:rPr lang="en-US" dirty="0"/>
              <a:t>Canadian Medical Association </a:t>
            </a:r>
            <a:r>
              <a:rPr lang="en-US" dirty="0" smtClean="0"/>
              <a:t>Journal. </a:t>
            </a:r>
            <a:r>
              <a:rPr lang="en-US" dirty="0"/>
              <a:t>available at: http://www.pubmedcentral.nih.gov/articlerender.fcgi?artid=2474886 </a:t>
            </a:r>
            <a:endParaRPr lang="en-US" dirty="0" smtClean="0"/>
          </a:p>
          <a:p>
            <a:pPr algn="l" rtl="0"/>
            <a:r>
              <a:rPr lang="en-US" b="1" u="sng" dirty="0" smtClean="0">
                <a:hlinkClick r:id="rId3" tooltip="Permanent Link to &quot;Cuba Leads the World in Lowest Patient per Doctor Ratio; How do they do it?&quot;"/>
              </a:rPr>
              <a:t>Cuba leads the world in lowest patient per doctor ratio; how do they do it?</a:t>
            </a:r>
            <a:r>
              <a:rPr lang="en-US" b="1" dirty="0" smtClean="0"/>
              <a:t>  </a:t>
            </a:r>
            <a:r>
              <a:rPr lang="en-US" dirty="0" smtClean="0"/>
              <a:t>By </a:t>
            </a:r>
            <a:r>
              <a:rPr lang="en-US" dirty="0"/>
              <a:t>Joanna Mae </a:t>
            </a:r>
            <a:r>
              <a:rPr lang="en-US" dirty="0" err="1" smtClean="0"/>
              <a:t>Souers</a:t>
            </a:r>
            <a:r>
              <a:rPr lang="en-US" dirty="0" smtClean="0"/>
              <a:t> available at: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://www.socialmedicine.org/2012/07/30/about/cuba-leads-the-world-in-lowest-patient-per-doctor-ratio-how-do-they-do-it</a:t>
            </a:r>
            <a:r>
              <a:rPr lang="en-US" dirty="0" smtClean="0">
                <a:hlinkClick r:id="rId3"/>
              </a:rPr>
              <a:t>/</a:t>
            </a:r>
            <a:endParaRPr lang="fa-IR" dirty="0" smtClean="0"/>
          </a:p>
          <a:p>
            <a:pPr rtl="0"/>
            <a:r>
              <a:rPr lang="en-US" b="1" dirty="0"/>
              <a:t>Thomas </a:t>
            </a:r>
            <a:r>
              <a:rPr lang="en-US" b="1" dirty="0" err="1"/>
              <a:t>McKeown</a:t>
            </a:r>
            <a:r>
              <a:rPr lang="en-US" b="1" dirty="0"/>
              <a:t>, Meet Fidel Castro: Physicians, Population Health and the Cuban Paradox</a:t>
            </a:r>
            <a:r>
              <a:rPr lang="en-US" dirty="0"/>
              <a:t>. By Robert G. Evans. Available at: </a:t>
            </a:r>
            <a:r>
              <a:rPr lang="en-US" dirty="0">
                <a:hlinkClick r:id="rId4"/>
              </a:rPr>
              <a:t>http://www.ncbi.nlm.nih.gov/pmc/articles/PMC2645168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553D-2690-4D8D-A630-138D59B70053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06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u="sng" dirty="0" err="1" smtClean="0">
                <a:hlinkClick r:id="rId2" tooltip="Education for health (Abingdon, England)."/>
              </a:rPr>
              <a:t>Educ</a:t>
            </a:r>
            <a:r>
              <a:rPr lang="en-US" u="sng" dirty="0" smtClean="0">
                <a:hlinkClick r:id="rId2" tooltip="Education for health (Abingdon, England)."/>
              </a:rPr>
              <a:t> </a:t>
            </a:r>
            <a:r>
              <a:rPr lang="en-US" u="sng" dirty="0">
                <a:hlinkClick r:id="rId2" tooltip="Education for health (Abingdon, England)."/>
              </a:rPr>
              <a:t>Health (Abingdon).</a:t>
            </a:r>
            <a:r>
              <a:rPr lang="en-US" dirty="0"/>
              <a:t> 2006 Nov;19(3):385-7.</a:t>
            </a:r>
            <a:r>
              <a:rPr lang="fa-IR" dirty="0"/>
              <a:t> </a:t>
            </a:r>
            <a:r>
              <a:rPr lang="en-US" b="1" dirty="0"/>
              <a:t>The World Health Report 2006: working together for health.</a:t>
            </a:r>
            <a:r>
              <a:rPr lang="fa-IR" b="1" dirty="0"/>
              <a:t> </a:t>
            </a:r>
            <a:r>
              <a:rPr lang="en-US" u="sng" dirty="0" err="1">
                <a:hlinkClick r:id="rId3"/>
              </a:rPr>
              <a:t>Guilbert</a:t>
            </a:r>
            <a:r>
              <a:rPr lang="en-US" u="sng" dirty="0">
                <a:hlinkClick r:id="rId3"/>
              </a:rPr>
              <a:t> JJ</a:t>
            </a:r>
            <a:r>
              <a:rPr lang="en-US" dirty="0"/>
              <a:t>.</a:t>
            </a:r>
            <a:endParaRPr lang="fa-IR" dirty="0"/>
          </a:p>
          <a:p>
            <a:pPr algn="l" rtl="0"/>
            <a:r>
              <a:rPr lang="en-US" b="1" dirty="0"/>
              <a:t>World Bank Open Data:</a:t>
            </a:r>
            <a:r>
              <a:rPr lang="en-US" dirty="0"/>
              <a:t> free and open access to data about development in countries around the </a:t>
            </a:r>
            <a:r>
              <a:rPr lang="en-US" dirty="0" smtClean="0"/>
              <a:t>globe. Available at: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data.worldbank.org/indicator</a:t>
            </a:r>
            <a:endParaRPr lang="en-US" dirty="0" smtClean="0"/>
          </a:p>
          <a:p>
            <a:pPr algn="l" rtl="0"/>
            <a:r>
              <a:rPr lang="en-US" dirty="0" smtClean="0"/>
              <a:t>World </a:t>
            </a:r>
            <a:r>
              <a:rPr lang="en-US" dirty="0"/>
              <a:t>Health Organization. http://www.who.int/countries/en/</a:t>
            </a:r>
            <a:endParaRPr lang="en-US" dirty="0" smtClean="0"/>
          </a:p>
          <a:p>
            <a:pPr algn="l" rtl="0"/>
            <a:r>
              <a:rPr lang="en-US" dirty="0" smtClean="0"/>
              <a:t>Wikipedia: The Free </a:t>
            </a:r>
            <a:r>
              <a:rPr lang="en-US" dirty="0" err="1" smtClean="0"/>
              <a:t>Encylcopedia</a:t>
            </a:r>
            <a:r>
              <a:rPr lang="en-US" dirty="0" smtClean="0"/>
              <a:t>. </a:t>
            </a:r>
            <a:r>
              <a:rPr lang="en-US" dirty="0" smtClean="0">
                <a:hlinkClick r:id="rId5"/>
              </a:rPr>
              <a:t>http://fa.wikipedia.org/</a:t>
            </a:r>
            <a:endParaRPr lang="en-US" dirty="0" smtClean="0"/>
          </a:p>
          <a:p>
            <a:pPr algn="l" rtl="0"/>
            <a:endParaRPr lang="en-US" dirty="0" smtClean="0"/>
          </a:p>
          <a:p>
            <a:pPr rtl="0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BF2C-CD60-4BE5-94DB-C91E8530D0E2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6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جغرافیا و تاریخچه کوبا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۱۸۹۲ یک مخالف تبعید شده به نام </a:t>
            </a:r>
            <a:r>
              <a:rPr lang="fa-IR" dirty="0" err="1"/>
              <a:t>خوزه</a:t>
            </a:r>
            <a:r>
              <a:rPr lang="fa-IR" dirty="0"/>
              <a:t> </a:t>
            </a:r>
            <a:r>
              <a:rPr lang="fa-IR" dirty="0" err="1"/>
              <a:t>مارتی</a:t>
            </a:r>
            <a:r>
              <a:rPr lang="fa-IR" dirty="0"/>
              <a:t>، حزب انقلابی کوبا را در نیویورک پایه ریزی کرد. هدف این حزب استقلال کوبا از اسپانیا </a:t>
            </a:r>
            <a:r>
              <a:rPr lang="fa-IR" dirty="0" smtClean="0"/>
              <a:t>بود</a:t>
            </a:r>
          </a:p>
          <a:p>
            <a:r>
              <a:rPr lang="fa-IR" dirty="0"/>
              <a:t>اما </a:t>
            </a:r>
            <a:r>
              <a:rPr lang="fa-IR" dirty="0" err="1"/>
              <a:t>مارتی</a:t>
            </a:r>
            <a:r>
              <a:rPr lang="fa-IR" dirty="0"/>
              <a:t> تا آوریل ۱۸۹۵ نتوانست خود را به کوبا </a:t>
            </a:r>
            <a:r>
              <a:rPr lang="fa-IR" dirty="0" smtClean="0"/>
              <a:t>برساند. </a:t>
            </a:r>
            <a:r>
              <a:rPr lang="fa-IR" dirty="0" err="1"/>
              <a:t>مارتی</a:t>
            </a:r>
            <a:r>
              <a:rPr lang="fa-IR" dirty="0"/>
              <a:t> در دوس </a:t>
            </a:r>
            <a:r>
              <a:rPr lang="fa-IR" dirty="0" err="1"/>
              <a:t>ریوس</a:t>
            </a:r>
            <a:r>
              <a:rPr lang="fa-IR" dirty="0"/>
              <a:t> در ۱۹ می ۱۸۹۵ کشته </a:t>
            </a:r>
            <a:r>
              <a:rPr lang="fa-IR" dirty="0" smtClean="0"/>
              <a:t>شد. </a:t>
            </a:r>
            <a:r>
              <a:rPr lang="fa-IR" dirty="0"/>
              <a:t>مرگ او </a:t>
            </a:r>
            <a:r>
              <a:rPr lang="fa-IR" dirty="0" err="1"/>
              <a:t>او</a:t>
            </a:r>
            <a:r>
              <a:rPr lang="fa-IR" dirty="0"/>
              <a:t> را به قهرمان ملی کوبا بدل کرد</a:t>
            </a:r>
            <a:r>
              <a:rPr lang="fa-IR" dirty="0" smtClean="0"/>
              <a:t>.</a:t>
            </a:r>
          </a:p>
          <a:p>
            <a:r>
              <a:rPr lang="fa-IR" dirty="0"/>
              <a:t>کوبا تا پایان جنگ اسپانیا-آمریکا در ۱۸۹۸ همچنان مستعمره اسپانیا </a:t>
            </a:r>
            <a:r>
              <a:rPr lang="fa-IR" dirty="0" err="1"/>
              <a:t>باقی‌ماند</a:t>
            </a:r>
            <a:r>
              <a:rPr lang="fa-IR" dirty="0"/>
              <a:t>. پس از جنگ آمریکا-اسپانیا، این دو کشور </a:t>
            </a:r>
            <a:r>
              <a:rPr lang="fa-IR" dirty="0" err="1"/>
              <a:t>معاهده‌ای</a:t>
            </a:r>
            <a:r>
              <a:rPr lang="fa-IR" dirty="0"/>
              <a:t> به نام </a:t>
            </a:r>
            <a:r>
              <a:rPr lang="fa-IR" dirty="0" err="1" smtClean="0"/>
              <a:t>معاهده</a:t>
            </a:r>
            <a:r>
              <a:rPr lang="fa-IR" dirty="0" smtClean="0"/>
              <a:t> </a:t>
            </a:r>
            <a:r>
              <a:rPr lang="fa-IR" dirty="0"/>
              <a:t>پاریس را در ۱۸۹۸ امضا کردند که طی آن اسپانیا کشورهای </a:t>
            </a:r>
            <a:r>
              <a:rPr lang="fa-IR" dirty="0" err="1"/>
              <a:t>پورتوریکو</a:t>
            </a:r>
            <a:r>
              <a:rPr lang="fa-IR" dirty="0"/>
              <a:t>، فیلیپین و </a:t>
            </a:r>
            <a:r>
              <a:rPr lang="fa-IR" dirty="0" err="1"/>
              <a:t>گوام</a:t>
            </a:r>
            <a:r>
              <a:rPr lang="fa-IR" dirty="0"/>
              <a:t> را به </a:t>
            </a:r>
            <a:r>
              <a:rPr lang="fa-IR" dirty="0" err="1"/>
              <a:t>ازای</a:t>
            </a:r>
            <a:r>
              <a:rPr lang="fa-IR" dirty="0"/>
              <a:t> جمعاً ۲۰ میلیون دلار به آمریکا واگذر کرد</a:t>
            </a:r>
            <a:r>
              <a:rPr lang="fa-IR" dirty="0" smtClean="0"/>
              <a:t>.</a:t>
            </a:r>
          </a:p>
          <a:p>
            <a:r>
              <a:rPr lang="fa-IR" dirty="0"/>
              <a:t>در یک پیمان مشابه، اسپانیا متعهد شد که از پادشاهی بر کوبا چشم پوشی کند.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EC4B-DEC2-4039-AEA8-6316DFA1F8C1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جغرافیا و تاریخچه کوبا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تئودور روزولت که در جنگ آمریکا-اسپانیا شرکت کرده بود و تا </a:t>
            </a:r>
            <a:r>
              <a:rPr lang="fa-IR" dirty="0" err="1"/>
              <a:t>اندازه‌ای</a:t>
            </a:r>
            <a:r>
              <a:rPr lang="fa-IR" dirty="0"/>
              <a:t> نیز به </a:t>
            </a:r>
            <a:r>
              <a:rPr lang="fa-IR" dirty="0" err="1"/>
              <a:t>جنبش‌های</a:t>
            </a:r>
            <a:r>
              <a:rPr lang="fa-IR" dirty="0"/>
              <a:t> استقلال </a:t>
            </a:r>
            <a:r>
              <a:rPr lang="fa-IR" dirty="0" err="1"/>
              <a:t>خواهانه</a:t>
            </a:r>
            <a:r>
              <a:rPr lang="fa-IR" dirty="0"/>
              <a:t> روی خوش نشان </a:t>
            </a:r>
            <a:r>
              <a:rPr lang="fa-IR" dirty="0" err="1"/>
              <a:t>می‌دهد</a:t>
            </a:r>
            <a:r>
              <a:rPr lang="fa-IR" dirty="0"/>
              <a:t>، در ۱۹۰۱ </a:t>
            </a:r>
            <a:r>
              <a:rPr lang="fa-IR" dirty="0" smtClean="0"/>
              <a:t>به </a:t>
            </a:r>
            <a:r>
              <a:rPr lang="fa-IR" dirty="0"/>
              <a:t>عنوان رئیس جمهور آمریکا انتخاب شد و </a:t>
            </a:r>
            <a:r>
              <a:rPr lang="fa-IR" dirty="0" err="1"/>
              <a:t>معاهده</a:t>
            </a:r>
            <a:r>
              <a:rPr lang="fa-IR" dirty="0"/>
              <a:t> را واگذار کرد. به این شکل کوبا در ۱۹۰۲ به صورت رسمی از آمریکا مستقل شد و نام جمهوری کوبا به خود گرفت</a:t>
            </a:r>
            <a:r>
              <a:rPr lang="fa-IR" dirty="0" smtClean="0"/>
              <a:t>.</a:t>
            </a:r>
          </a:p>
          <a:p>
            <a:r>
              <a:rPr lang="fa-IR" dirty="0"/>
              <a:t>تحت شرایط جدید کوبا، آمریکا حق مداخله در امور داخلی کوبا و همچنین روابط اقتصادی و </a:t>
            </a:r>
            <a:r>
              <a:rPr lang="fa-IR" dirty="0" err="1" smtClean="0"/>
              <a:t>سیاسی‌اش</a:t>
            </a:r>
            <a:r>
              <a:rPr lang="fa-IR" dirty="0" smtClean="0"/>
              <a:t> </a:t>
            </a:r>
            <a:r>
              <a:rPr lang="fa-IR" dirty="0"/>
              <a:t>با دیگر کشورها را برای خود محفوظ نگه داشت</a:t>
            </a:r>
            <a:r>
              <a:rPr lang="fa-IR" dirty="0" smtClean="0"/>
              <a:t>.</a:t>
            </a:r>
          </a:p>
          <a:p>
            <a:r>
              <a:rPr lang="fa-IR" dirty="0" smtClean="0"/>
              <a:t>بین سالهای </a:t>
            </a:r>
            <a:r>
              <a:rPr lang="fa-IR" dirty="0"/>
              <a:t>۱۹۵۳ و ۱۹۵۹ انقلاب کوبا اتفاق افتاد که منجر به براندازی دیکتاتوری </a:t>
            </a:r>
            <a:r>
              <a:rPr lang="fa-IR" dirty="0" err="1"/>
              <a:t>فولخنثیو</a:t>
            </a:r>
            <a:r>
              <a:rPr lang="fa-IR" dirty="0"/>
              <a:t> </a:t>
            </a:r>
            <a:r>
              <a:rPr lang="fa-IR" dirty="0" err="1"/>
              <a:t>باتیستا</a:t>
            </a:r>
            <a:r>
              <a:rPr lang="fa-IR" dirty="0"/>
              <a:t> </a:t>
            </a:r>
            <a:r>
              <a:rPr lang="fa-IR" dirty="0" err="1"/>
              <a:t>ثالدیوار</a:t>
            </a:r>
            <a:r>
              <a:rPr lang="fa-IR" dirty="0"/>
              <a:t> و روی کار آمدن دولت جدید به رهبری </a:t>
            </a:r>
            <a:r>
              <a:rPr lang="fa-IR" dirty="0" err="1"/>
              <a:t>فیدل</a:t>
            </a:r>
            <a:r>
              <a:rPr lang="fa-IR" dirty="0"/>
              <a:t> </a:t>
            </a:r>
            <a:r>
              <a:rPr lang="fa-IR" dirty="0" err="1"/>
              <a:t>کاسترو</a:t>
            </a:r>
            <a:r>
              <a:rPr lang="fa-IR" dirty="0"/>
              <a:t> گردید.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9F0A-9252-4E28-977A-03C3A7131830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6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منطقه کوبا در </a:t>
            </a:r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کوبا در </a:t>
            </a:r>
            <a:r>
              <a:rPr lang="fa-IR" dirty="0" err="1" smtClean="0"/>
              <a:t>منطقه‌ی</a:t>
            </a:r>
            <a:r>
              <a:rPr lang="fa-IR" dirty="0" smtClean="0"/>
              <a:t> امریکایی </a:t>
            </a:r>
            <a:r>
              <a:rPr lang="en-US" dirty="0" smtClean="0"/>
              <a:t>WHO</a:t>
            </a:r>
            <a:r>
              <a:rPr lang="fa-IR" dirty="0" smtClean="0"/>
              <a:t> قرار دارد</a:t>
            </a:r>
            <a:r>
              <a:rPr lang="en-US" dirty="0" smtClean="0"/>
              <a:t> </a:t>
            </a:r>
            <a:r>
              <a:rPr lang="fa-IR" dirty="0" smtClean="0"/>
              <a:t>که شامل کشورهای امریکا، کانادا، برزیل و دیگر کشورهای قاره اروپا میشود.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EF7-3C00-4288-8B6F-0F9A52B4C31D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AutoShape 2" descr="http://nfs.unipv.it/nfs/minf/dispense/immunology/lectures/files/images/who_regi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/>
          <a:stretch/>
        </p:blipFill>
        <p:spPr>
          <a:xfrm>
            <a:off x="286645" y="1972733"/>
            <a:ext cx="6974306" cy="34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597"/>
            <a:ext cx="6347713" cy="812800"/>
          </a:xfrm>
        </p:spPr>
        <p:txBody>
          <a:bodyPr/>
          <a:lstStyle/>
          <a:p>
            <a:r>
              <a:rPr lang="fa-IR" dirty="0" smtClean="0"/>
              <a:t>آمار کلّی و </a:t>
            </a:r>
            <a:r>
              <a:rPr lang="fa-IR" dirty="0" err="1" smtClean="0"/>
              <a:t>مقایسه‌ای</a:t>
            </a:r>
            <a:r>
              <a:rPr lang="fa-IR" dirty="0" smtClean="0"/>
              <a:t> کوبا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384370"/>
              </p:ext>
            </p:extLst>
          </p:nvPr>
        </p:nvGraphicFramePr>
        <p:xfrm>
          <a:off x="307663" y="1117066"/>
          <a:ext cx="6929755" cy="4759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055"/>
                <a:gridCol w="1049655"/>
                <a:gridCol w="1175068"/>
                <a:gridCol w="1271905"/>
                <a:gridCol w="1165542"/>
                <a:gridCol w="144653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کشور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کوبا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ایران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آلمان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انگلستان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امریکا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مساحت</a:t>
                      </a:r>
                      <a:endParaRPr lang="en-US" dirty="0" smtClean="0">
                        <a:cs typeface="B Roya" panose="000004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</a:t>
                      </a:r>
                      <a:r>
                        <a:rPr lang="en-US" dirty="0" smtClean="0">
                          <a:cs typeface="B Roya" panose="00000400000000000000" pitchFamily="2" charset="-78"/>
                        </a:rPr>
                        <a:t>Km</a:t>
                      </a:r>
                      <a:r>
                        <a:rPr lang="en-US" baseline="30000" dirty="0" smtClean="0">
                          <a:cs typeface="B Roya" panose="00000400000000000000" pitchFamily="2" charset="-78"/>
                        </a:rPr>
                        <a:t>2</a:t>
                      </a:r>
                      <a:r>
                        <a:rPr lang="fa-IR" baseline="0" dirty="0" smtClean="0">
                          <a:cs typeface="B Roya" panose="00000400000000000000" pitchFamily="2" charset="-78"/>
                        </a:rPr>
                        <a:t>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۱۰۹٬۸۸۴ </a:t>
                      </a:r>
                      <a:endParaRPr lang="en-US" dirty="0" smtClean="0">
                        <a:cs typeface="B Roya" panose="000004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(۱0۶</a:t>
                      </a:r>
                      <a:r>
                        <a:rPr lang="fa-IR" baseline="0" dirty="0" smtClean="0">
                          <a:cs typeface="B Roya" panose="00000400000000000000" pitchFamily="2" charset="-78"/>
                        </a:rPr>
                        <a:t>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۱٫۶۴۸٫۱۹۵</a:t>
                      </a:r>
                      <a:endParaRPr lang="en-US" dirty="0" smtClean="0">
                        <a:cs typeface="B Roya" panose="000004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(۱۸مین)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‪۳۵۷۱۲۱٫۴۱ </a:t>
                      </a:r>
                      <a:endParaRPr lang="en-US" dirty="0" smtClean="0">
                        <a:cs typeface="B Roya" panose="000004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(6۳مین)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۲۴۳،۶۱۰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(79مین)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۳۱۴٬۷۲۴٬۰۰۰ 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(3مین)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جمعیت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(میلیون)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62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314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Roya" panose="00000400000000000000" pitchFamily="2" charset="-78"/>
                          <a:hlinkClick r:id="rId2"/>
                        </a:rPr>
                        <a:t>GDP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  <a:hlinkClick r:id="rId2"/>
                        </a:rPr>
                        <a:t>(میلیارد دلار)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۵۷٬۴۹۰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(68مین)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۳۳۷٬۹۰۰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(29مین)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۳٬۳۰۶٬۰۰۰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(چهارم)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۲٬۲۵۹٬۰۰۰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(ششم)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۱۴٬۶۲۰٬۰۰۰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(اول)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  <a:hlinkClick r:id="rId3"/>
                        </a:rPr>
                        <a:t>سرانه</a:t>
                      </a:r>
                      <a:r>
                        <a:rPr lang="fa-IR" baseline="0" dirty="0" smtClean="0">
                          <a:cs typeface="B Roya" panose="00000400000000000000" pitchFamily="2" charset="-78"/>
                          <a:hlinkClick r:id="rId3"/>
                        </a:rPr>
                        <a:t> </a:t>
                      </a:r>
                      <a:r>
                        <a:rPr lang="en-US" baseline="0" dirty="0" smtClean="0">
                          <a:cs typeface="B Roya" panose="00000400000000000000" pitchFamily="2" charset="-78"/>
                          <a:hlinkClick r:id="rId3"/>
                        </a:rPr>
                        <a:t>GDP</a:t>
                      </a:r>
                      <a:endParaRPr lang="fa-IR" baseline="0" dirty="0" smtClean="0">
                        <a:cs typeface="B Roya" panose="00000400000000000000" pitchFamily="2" charset="-78"/>
                        <a:hlinkClick r:id="rId3"/>
                      </a:endParaRPr>
                    </a:p>
                    <a:p>
                      <a:pPr algn="ctr" rtl="1"/>
                      <a:r>
                        <a:rPr lang="fa-IR" baseline="0" dirty="0" smtClean="0">
                          <a:cs typeface="B Roya" panose="00000400000000000000" pitchFamily="2" charset="-78"/>
                          <a:hlinkClick r:id="rId3"/>
                        </a:rPr>
                        <a:t>(دلار)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۶۵۰۰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(91مین)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8000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(82مین)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41800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(23مین)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38700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(27مین)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50000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(15مین)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  <a:hlinkClick r:id="rId4"/>
                        </a:rPr>
                        <a:t>ضریب </a:t>
                      </a:r>
                      <a:r>
                        <a:rPr lang="fa-IR" dirty="0" err="1" smtClean="0">
                          <a:cs typeface="B Roya" panose="00000400000000000000" pitchFamily="2" charset="-78"/>
                          <a:hlinkClick r:id="rId4"/>
                        </a:rPr>
                        <a:t>جینی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30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44/5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27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Roya" panose="00000400000000000000" pitchFamily="2" charset="-78"/>
                        </a:rPr>
                        <a:t>HDI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0/815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(44مین)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0/795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(70مین)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0/885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(10مین)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0/849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(25مین)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0/902</a:t>
                      </a:r>
                    </a:p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(چهارم)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33F-7BC9-438E-A12E-3A9067368890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آمار کلّی و </a:t>
            </a:r>
            <a:r>
              <a:rPr lang="fa-IR" dirty="0" err="1" smtClean="0"/>
              <a:t>مقایسه‌ای</a:t>
            </a:r>
            <a:r>
              <a:rPr lang="fa-IR" dirty="0" smtClean="0"/>
              <a:t> سلامت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9D54-BA8D-4141-B892-71986E18EB1D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761995"/>
              </p:ext>
            </p:extLst>
          </p:nvPr>
        </p:nvGraphicFramePr>
        <p:xfrm>
          <a:off x="307663" y="1117066"/>
          <a:ext cx="6929755" cy="4861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9551"/>
                <a:gridCol w="880534"/>
                <a:gridCol w="948266"/>
                <a:gridCol w="1024467"/>
                <a:gridCol w="1083733"/>
                <a:gridCol w="112320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</a:rPr>
                        <a:t>کشور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کوبا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ایران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آلمان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انگلستان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امریکا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</a:rPr>
                        <a:t>امید به زندگی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76/81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72/76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78/83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79/83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76/81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2"/>
                        </a:rPr>
                        <a:t>نسبت</a:t>
                      </a:r>
                      <a:r>
                        <a:rPr lang="fa-IR" baseline="0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2"/>
                        </a:rPr>
                        <a:t> پزشک به جمعیت (در 1000 نفر)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6/7</a:t>
                      </a:r>
                      <a:endParaRPr lang="en-US" dirty="0" smtClean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3/7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2/7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2/4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3"/>
                        </a:rPr>
                        <a:t>نسبت</a:t>
                      </a:r>
                      <a:r>
                        <a:rPr lang="fa-IR" baseline="0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3"/>
                        </a:rPr>
                        <a:t> پرستار به جمعیت (در 1000 نفر)</a:t>
                      </a:r>
                      <a:endParaRPr lang="en-US" dirty="0" smtClean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9/1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11/4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10/1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9/8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4"/>
                        </a:rPr>
                        <a:t>نسبت</a:t>
                      </a:r>
                      <a:r>
                        <a:rPr lang="fa-IR" baseline="0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4"/>
                        </a:rPr>
                        <a:t> تخت بیمارستانی به جمعیت (در 1000نفر)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5/9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8/3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</a:rPr>
                        <a:t>نرخ</a:t>
                      </a:r>
                      <a:r>
                        <a:rPr lang="fa-IR" baseline="0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</a:rPr>
                        <a:t> مرگ و میر نوزادان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2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5"/>
                        </a:rPr>
                        <a:t>نرخ</a:t>
                      </a:r>
                      <a:r>
                        <a:rPr lang="fa-IR" baseline="0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5"/>
                        </a:rPr>
                        <a:t> باروری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1/9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1/8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1/9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6"/>
                        </a:rPr>
                        <a:t>درصد شیوع ایدز</a:t>
                      </a:r>
                      <a:r>
                        <a:rPr lang="fa-IR" baseline="0" dirty="0" smtClean="0">
                          <a:solidFill>
                            <a:srgbClr val="003300"/>
                          </a:solidFill>
                          <a:cs typeface="B Roya" panose="00000400000000000000" pitchFamily="2" charset="-78"/>
                          <a:hlinkClick r:id="rId6"/>
                        </a:rPr>
                        <a:t> در جمعیت افراد بین 15 تا 49 سال</a:t>
                      </a:r>
                      <a:endParaRPr lang="en-US" dirty="0">
                        <a:solidFill>
                          <a:srgbClr val="00330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0/2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0/2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0/6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آمار کلّی و </a:t>
            </a:r>
            <a:r>
              <a:rPr lang="fa-IR" dirty="0" err="1"/>
              <a:t>مقایسه‌ای</a:t>
            </a:r>
            <a:r>
              <a:rPr lang="fa-IR" dirty="0"/>
              <a:t> سلامت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263E-0ACB-437A-AD11-A43E332BC22A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H.Bouzarjomehri: bande.blog.ir.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A8F0-1A00-4F85-A615-5EF75A8C7C2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35775"/>
              </p:ext>
            </p:extLst>
          </p:nvPr>
        </p:nvGraphicFramePr>
        <p:xfrm>
          <a:off x="307663" y="1007083"/>
          <a:ext cx="6929755" cy="503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4685"/>
                <a:gridCol w="1016000"/>
                <a:gridCol w="1075266"/>
                <a:gridCol w="1117600"/>
                <a:gridCol w="1143000"/>
                <a:gridCol w="112320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کشور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کوبا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ایران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آلمان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انگلستان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امریکا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درصد مخارج سلامت از </a:t>
                      </a:r>
                      <a:r>
                        <a:rPr lang="en-US" dirty="0" smtClean="0">
                          <a:cs typeface="B Roya" panose="00000400000000000000" pitchFamily="2" charset="-78"/>
                        </a:rPr>
                        <a:t>GDP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6/7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11/3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9/4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17/9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  <a:hlinkClick r:id="rId2"/>
                        </a:rPr>
                        <a:t>درصد مخارج همگانی از کلّ مخارج سلامت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40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76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83/5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47/1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  <a:hlinkClick r:id="rId3"/>
                        </a:rPr>
                        <a:t>درصد</a:t>
                      </a:r>
                      <a:r>
                        <a:rPr lang="fa-IR" baseline="0" dirty="0" smtClean="0">
                          <a:cs typeface="B Roya" panose="00000400000000000000" pitchFamily="2" charset="-78"/>
                          <a:hlinkClick r:id="rId3"/>
                        </a:rPr>
                        <a:t> پرداخت از جیب از مخارج خصوصی سلامت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88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55/6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56/4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22/3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  <a:hlinkClick r:id="rId4"/>
                        </a:rPr>
                        <a:t>درصد</a:t>
                      </a:r>
                      <a:r>
                        <a:rPr lang="fa-IR" baseline="0" dirty="0" smtClean="0">
                          <a:cs typeface="B Roya" panose="00000400000000000000" pitchFamily="2" charset="-78"/>
                          <a:hlinkClick r:id="rId4"/>
                        </a:rPr>
                        <a:t> مخارج همگانی سلامت از کلّ مخارج دولت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11/2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11/5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17/9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16/3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19/3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سرانه مخارج سلامت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4617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3495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8895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رتبه</a:t>
                      </a:r>
                      <a:r>
                        <a:rPr lang="fa-IR" baseline="0" dirty="0" smtClean="0">
                          <a:cs typeface="B Roya" panose="00000400000000000000" pitchFamily="2" charset="-78"/>
                        </a:rPr>
                        <a:t> در گزارش </a:t>
                      </a:r>
                      <a:r>
                        <a:rPr lang="en-US" baseline="0" dirty="0" smtClean="0">
                          <a:cs typeface="B Roya" panose="00000400000000000000" pitchFamily="2" charset="-78"/>
                        </a:rPr>
                        <a:t>WHO 2000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39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25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18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anose="00000400000000000000" pitchFamily="2" charset="-78"/>
                        </a:rPr>
                        <a:t>37</a:t>
                      </a:r>
                      <a:endParaRPr lang="en-US" dirty="0">
                        <a:cs typeface="B Roy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2A5010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</TotalTime>
  <Words>2427</Words>
  <Application>Microsoft Office PowerPoint</Application>
  <PresentationFormat>On-screen Show (4:3)</PresentationFormat>
  <Paragraphs>378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 Roya</vt:lpstr>
      <vt:lpstr>B Titr</vt:lpstr>
      <vt:lpstr>B Zar</vt:lpstr>
      <vt:lpstr>Bradley Hand ITC</vt:lpstr>
      <vt:lpstr>Calibri</vt:lpstr>
      <vt:lpstr>Tahoma</vt:lpstr>
      <vt:lpstr>Trebuchet MS</vt:lpstr>
      <vt:lpstr>Wingdings 3</vt:lpstr>
      <vt:lpstr>Facet</vt:lpstr>
      <vt:lpstr>مروری بر نظام سلامت کوبا</vt:lpstr>
      <vt:lpstr>جغرافیا و تاریخچه کوبا</vt:lpstr>
      <vt:lpstr>جغرافیا و تاریخچه کوبا (ادامه)</vt:lpstr>
      <vt:lpstr>جغرافیا و تاریخچه کوبا (ادامه)</vt:lpstr>
      <vt:lpstr>جغرافیا و تاریخچه کوبا (ادامه)</vt:lpstr>
      <vt:lpstr>منطقه کوبا در WHO</vt:lpstr>
      <vt:lpstr>آمار کلّی و مقایسه‌ای کوبا</vt:lpstr>
      <vt:lpstr>آمار کلّی و مقایسه‌ای سلامت</vt:lpstr>
      <vt:lpstr>آمار کلّی و مقایسه‌ای سلامت</vt:lpstr>
      <vt:lpstr>سرانه هزینه‌های کلّی سلامت</vt:lpstr>
      <vt:lpstr>10 علّت اصلی فوت در کوبا</vt:lpstr>
      <vt:lpstr>نظام سلامت کوبا پیش از انقلاب</vt:lpstr>
      <vt:lpstr>نظام سلامت کوبا پس از انقلاب 1959</vt:lpstr>
      <vt:lpstr>نظام سلامت کوبا پس از انقلاب 1959</vt:lpstr>
      <vt:lpstr>نظام سلامت کوبا پس از انقلاب 1959</vt:lpstr>
      <vt:lpstr>نظام سلامت کوبا در دوره‌ی خاص</vt:lpstr>
      <vt:lpstr>وضعیت فعلی کوبا</vt:lpstr>
      <vt:lpstr>Cuba leads the world in lowest patient per doctor ratio; how do they do it? </vt:lpstr>
      <vt:lpstr>Cuba leads the world in lowest patient per doctor ratio; how do they do it? </vt:lpstr>
      <vt:lpstr>Cuba leads the world in lowest patient per doctor ratio; how do they do it? </vt:lpstr>
      <vt:lpstr>Cuba leads the world in lowest patient per doctor ratio; how do they do it? </vt:lpstr>
      <vt:lpstr>The Cuban health paradox (the black swan)</vt:lpstr>
      <vt:lpstr>The Cuban health paradox (the black swan)</vt:lpstr>
      <vt:lpstr>The Cuban health paradox (the black swan)</vt:lpstr>
      <vt:lpstr>The Cuban health paradox (the black swan)</vt:lpstr>
      <vt:lpstr>The Cuban health paradox (the black swan)</vt:lpstr>
      <vt:lpstr>The Cuban health paradox (the black swan)</vt:lpstr>
      <vt:lpstr>The Cuban health paradox (the black swan)</vt:lpstr>
      <vt:lpstr>سیکو</vt:lpstr>
      <vt:lpstr>PowerPoint Presentation</vt:lpstr>
      <vt:lpstr>منابعی برای مطالعه‌ی بیشتر</vt:lpstr>
      <vt:lpstr>منابع</vt:lpstr>
      <vt:lpstr>منابع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مروری بر نظام سلامت کوبا</dc:title>
  <dc:creator>hossain bouzarjomehri</dc:creator>
  <cp:lastModifiedBy>bande.blog.ir</cp:lastModifiedBy>
  <cp:revision>65</cp:revision>
  <dcterms:created xsi:type="dcterms:W3CDTF">2015-05-10T18:16:59Z</dcterms:created>
  <dcterms:modified xsi:type="dcterms:W3CDTF">2015-05-18T12:58:05Z</dcterms:modified>
</cp:coreProperties>
</file>