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Lst>
  <p:sldIdLst>
    <p:sldId id="256"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1" r:id="rId47"/>
    <p:sldId id="292" r:id="rId48"/>
    <p:sldId id="290"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0" r:id="rId67"/>
    <p:sldId id="311" r:id="rId68"/>
    <p:sldId id="312" r:id="rId69"/>
    <p:sldId id="313" r:id="rId70"/>
    <p:sldId id="314" r:id="rId71"/>
    <p:sldId id="315" r:id="rId72"/>
    <p:sldId id="316" r:id="rId73"/>
    <p:sldId id="317" r:id="rId74"/>
    <p:sldId id="318" r:id="rId75"/>
    <p:sldId id="319" r:id="rId76"/>
    <p:sldId id="320" r:id="rId77"/>
    <p:sldId id="321" r:id="rId78"/>
    <p:sldId id="322" r:id="rId79"/>
    <p:sldId id="323" r:id="rId80"/>
    <p:sldId id="324" r:id="rId81"/>
    <p:sldId id="332" r:id="rId82"/>
    <p:sldId id="325" r:id="rId83"/>
    <p:sldId id="326" r:id="rId84"/>
    <p:sldId id="327" r:id="rId85"/>
    <p:sldId id="328" r:id="rId86"/>
    <p:sldId id="329" r:id="rId87"/>
    <p:sldId id="331" r:id="rId88"/>
    <p:sldId id="333" r:id="rId89"/>
    <p:sldId id="330" r:id="rId90"/>
    <p:sldId id="334" r:id="rId91"/>
    <p:sldId id="335" r:id="rId92"/>
    <p:sldId id="336" r:id="rId93"/>
    <p:sldId id="337" r:id="rId94"/>
    <p:sldId id="338" r:id="rId95"/>
    <p:sldId id="339" r:id="rId96"/>
    <p:sldId id="340" r:id="rId97"/>
    <p:sldId id="341" r:id="rId98"/>
    <p:sldId id="342" r:id="rId99"/>
    <p:sldId id="343" r:id="rId100"/>
    <p:sldId id="344" r:id="rId101"/>
    <p:sldId id="345" r:id="rId102"/>
    <p:sldId id="346" r:id="rId103"/>
    <p:sldId id="347" r:id="rId104"/>
    <p:sldId id="348" r:id="rId105"/>
    <p:sldId id="349" r:id="rId106"/>
    <p:sldId id="350" r:id="rId107"/>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092CA5-4A77-43A2-A4B5-68FFA193618B}">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1"/>
            <p14:sldId id="292"/>
            <p14:sldId id="290"/>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32"/>
            <p14:sldId id="325"/>
            <p14:sldId id="326"/>
            <p14:sldId id="327"/>
            <p14:sldId id="328"/>
            <p14:sldId id="329"/>
            <p14:sldId id="331"/>
            <p14:sldId id="333"/>
            <p14:sldId id="330"/>
            <p14:sldId id="334"/>
            <p14:sldId id="335"/>
            <p14:sldId id="336"/>
            <p14:sldId id="337"/>
            <p14:sldId id="338"/>
            <p14:sldId id="339"/>
            <p14:sldId id="340"/>
            <p14:sldId id="341"/>
            <p14:sldId id="342"/>
            <p14:sldId id="343"/>
            <p14:sldId id="344"/>
            <p14:sldId id="345"/>
            <p14:sldId id="346"/>
            <p14:sldId id="347"/>
            <p14:sldId id="348"/>
            <p14:sldId id="349"/>
            <p14:sldId id="35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1AB6"/>
    <a:srgbClr val="990000"/>
    <a:srgbClr val="008000"/>
    <a:srgbClr val="AFF4F7"/>
    <a:srgbClr val="EC94E2"/>
    <a:srgbClr val="FD774D"/>
    <a:srgbClr val="996633"/>
    <a:srgbClr val="993300"/>
    <a:srgbClr val="F1BF41"/>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16"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42" Type="http://schemas.openxmlformats.org/officeDocument/2006/relationships/slide" Target="slides/slide30.xml"/><Relationship Id="rId47" Type="http://schemas.openxmlformats.org/officeDocument/2006/relationships/slide" Target="slides/slide35.xml"/><Relationship Id="rId63" Type="http://schemas.openxmlformats.org/officeDocument/2006/relationships/slide" Target="slides/slide51.xml"/><Relationship Id="rId68" Type="http://schemas.openxmlformats.org/officeDocument/2006/relationships/slide" Target="slides/slide56.xml"/><Relationship Id="rId84" Type="http://schemas.openxmlformats.org/officeDocument/2006/relationships/slide" Target="slides/slide72.xml"/><Relationship Id="rId89" Type="http://schemas.openxmlformats.org/officeDocument/2006/relationships/slide" Target="slides/slide77.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07" Type="http://schemas.openxmlformats.org/officeDocument/2006/relationships/slide" Target="slides/slide95.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slide" Target="slides/slide54.xml"/><Relationship Id="rId74" Type="http://schemas.openxmlformats.org/officeDocument/2006/relationships/slide" Target="slides/slide62.xml"/><Relationship Id="rId79" Type="http://schemas.openxmlformats.org/officeDocument/2006/relationships/slide" Target="slides/slide67.xml"/><Relationship Id="rId87" Type="http://schemas.openxmlformats.org/officeDocument/2006/relationships/slide" Target="slides/slide75.xml"/><Relationship Id="rId102" Type="http://schemas.openxmlformats.org/officeDocument/2006/relationships/slide" Target="slides/slide90.xml"/><Relationship Id="rId110"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49.xml"/><Relationship Id="rId82" Type="http://schemas.openxmlformats.org/officeDocument/2006/relationships/slide" Target="slides/slide70.xml"/><Relationship Id="rId90" Type="http://schemas.openxmlformats.org/officeDocument/2006/relationships/slide" Target="slides/slide78.xml"/><Relationship Id="rId95" Type="http://schemas.openxmlformats.org/officeDocument/2006/relationships/slide" Target="slides/slide83.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slide" Target="slides/slide52.xml"/><Relationship Id="rId69" Type="http://schemas.openxmlformats.org/officeDocument/2006/relationships/slide" Target="slides/slide57.xml"/><Relationship Id="rId77" Type="http://schemas.openxmlformats.org/officeDocument/2006/relationships/slide" Target="slides/slide65.xml"/><Relationship Id="rId100" Type="http://schemas.openxmlformats.org/officeDocument/2006/relationships/slide" Target="slides/slide88.xml"/><Relationship Id="rId105" Type="http://schemas.openxmlformats.org/officeDocument/2006/relationships/slide" Target="slides/slide93.xml"/><Relationship Id="rId8" Type="http://schemas.openxmlformats.org/officeDocument/2006/relationships/slideMaster" Target="slideMasters/slideMaster8.xml"/><Relationship Id="rId51" Type="http://schemas.openxmlformats.org/officeDocument/2006/relationships/slide" Target="slides/slide39.xml"/><Relationship Id="rId72" Type="http://schemas.openxmlformats.org/officeDocument/2006/relationships/slide" Target="slides/slide60.xml"/><Relationship Id="rId80" Type="http://schemas.openxmlformats.org/officeDocument/2006/relationships/slide" Target="slides/slide68.xml"/><Relationship Id="rId85" Type="http://schemas.openxmlformats.org/officeDocument/2006/relationships/slide" Target="slides/slide73.xml"/><Relationship Id="rId93" Type="http://schemas.openxmlformats.org/officeDocument/2006/relationships/slide" Target="slides/slide81.xml"/><Relationship Id="rId98" Type="http://schemas.openxmlformats.org/officeDocument/2006/relationships/slide" Target="slides/slide86.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slide" Target="slides/slide55.xml"/><Relationship Id="rId103" Type="http://schemas.openxmlformats.org/officeDocument/2006/relationships/slide" Target="slides/slide91.xml"/><Relationship Id="rId108" Type="http://schemas.openxmlformats.org/officeDocument/2006/relationships/presProps" Target="presProps.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slide" Target="slides/slide58.xml"/><Relationship Id="rId75" Type="http://schemas.openxmlformats.org/officeDocument/2006/relationships/slide" Target="slides/slide63.xml"/><Relationship Id="rId83" Type="http://schemas.openxmlformats.org/officeDocument/2006/relationships/slide" Target="slides/slide71.xml"/><Relationship Id="rId88" Type="http://schemas.openxmlformats.org/officeDocument/2006/relationships/slide" Target="slides/slide76.xml"/><Relationship Id="rId91" Type="http://schemas.openxmlformats.org/officeDocument/2006/relationships/slide" Target="slides/slide79.xml"/><Relationship Id="rId96" Type="http://schemas.openxmlformats.org/officeDocument/2006/relationships/slide" Target="slides/slide84.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6" Type="http://schemas.openxmlformats.org/officeDocument/2006/relationships/slide" Target="slides/slide94.xml"/><Relationship Id="rId10" Type="http://schemas.openxmlformats.org/officeDocument/2006/relationships/slideMaster" Target="slideMasters/slideMaster10.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slide" Target="slides/slide53.xml"/><Relationship Id="rId73" Type="http://schemas.openxmlformats.org/officeDocument/2006/relationships/slide" Target="slides/slide61.xml"/><Relationship Id="rId78" Type="http://schemas.openxmlformats.org/officeDocument/2006/relationships/slide" Target="slides/slide66.xml"/><Relationship Id="rId81" Type="http://schemas.openxmlformats.org/officeDocument/2006/relationships/slide" Target="slides/slide69.xml"/><Relationship Id="rId86" Type="http://schemas.openxmlformats.org/officeDocument/2006/relationships/slide" Target="slides/slide74.xml"/><Relationship Id="rId94" Type="http://schemas.openxmlformats.org/officeDocument/2006/relationships/slide" Target="slides/slide82.xml"/><Relationship Id="rId99" Type="http://schemas.openxmlformats.org/officeDocument/2006/relationships/slide" Target="slides/slide87.xml"/><Relationship Id="rId101" Type="http://schemas.openxmlformats.org/officeDocument/2006/relationships/slide" Target="slides/slide89.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 Id="rId109" Type="http://schemas.openxmlformats.org/officeDocument/2006/relationships/viewProps" Target="viewProps.xml"/><Relationship Id="rId34" Type="http://schemas.openxmlformats.org/officeDocument/2006/relationships/slide" Target="slides/slide22.xml"/><Relationship Id="rId50" Type="http://schemas.openxmlformats.org/officeDocument/2006/relationships/slide" Target="slides/slide38.xml"/><Relationship Id="rId55" Type="http://schemas.openxmlformats.org/officeDocument/2006/relationships/slide" Target="slides/slide43.xml"/><Relationship Id="rId76" Type="http://schemas.openxmlformats.org/officeDocument/2006/relationships/slide" Target="slides/slide64.xml"/><Relationship Id="rId97" Type="http://schemas.openxmlformats.org/officeDocument/2006/relationships/slide" Target="slides/slide85.xml"/><Relationship Id="rId104" Type="http://schemas.openxmlformats.org/officeDocument/2006/relationships/slide" Target="slides/slide92.xml"/><Relationship Id="rId7" Type="http://schemas.openxmlformats.org/officeDocument/2006/relationships/slideMaster" Target="slideMasters/slideMaster7.xml"/><Relationship Id="rId71" Type="http://schemas.openxmlformats.org/officeDocument/2006/relationships/slide" Target="slides/slide59.xml"/><Relationship Id="rId92"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209817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0482516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0653083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03694794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36373018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9164632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2">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62848320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4538512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92163865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601924050"/>
      </p:ext>
    </p:extLst>
  </p:cSld>
  <p:clrMapOvr>
    <a:overrideClrMapping bg1="dk1" tx1="lt1" bg2="dk2" tx2="lt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tx2"/>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8543122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385205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6399046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04066315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79512417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28566068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99528642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06114631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8724967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58072643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23018124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101278364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360185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58796968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55575272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6347737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86599399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56485298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27871096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17721849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24339089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73378012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64021656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592862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30738432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04784659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72894804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24512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182380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601859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899119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011132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037818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656207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225630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18237331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4015461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6155468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41352345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6107398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781757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632761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3927386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1099508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4772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6635014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971840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537943456"/>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7992531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1014621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2554493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8857627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2634506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5127121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584547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74406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2752521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9424484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8926361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166945328"/>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1364869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7859343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5189578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155770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5177862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98303936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947686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3613112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59809601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901783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193911392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944446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2158947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0665027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59349496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0708066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46258067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83825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8845482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79660236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7756621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62102412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23988210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97382668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08008650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7785544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86477907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28485761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67612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804386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752879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26195870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97177249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01144386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156814783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9224974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22611188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54765570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426577567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2482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33591593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3760177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4743579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2">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44462792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03288149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83326162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417357863"/>
      </p:ext>
    </p:extLst>
  </p:cSld>
  <p:clrMapOvr>
    <a:overrideClrMapping bg1="dk1" tx1="lt1" bg2="dk2" tx2="lt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tx2"/>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52724287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73603155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0544601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994485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6A2D850-B635-4251-9311-F6738AE9420C}" type="datetimeFigureOut">
              <a:rPr lang="fa-IR" smtClean="0"/>
              <a:t>25/07/1436</a:t>
            </a:fld>
            <a:endParaRPr lang="fa-IR"/>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fa-IR"/>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4181094578"/>
      </p:ext>
    </p:extLst>
  </p:cSld>
  <p:clrMapOvr>
    <a:overrideClrMapping bg1="lt1" tx1="dk1" bg2="lt2" tx2="dk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61686052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40646531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41916271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A2D850-B635-4251-9311-F6738AE9420C}" type="datetimeFigureOut">
              <a:rPr lang="fa-IR" smtClean="0"/>
              <a:t>25/07/1436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6967577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A2D850-B635-4251-9311-F6738AE9420C}" type="datetimeFigureOut">
              <a:rPr lang="fa-IR" smtClean="0"/>
              <a:t>25/07/1436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24428622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2D850-B635-4251-9311-F6738AE9420C}" type="datetimeFigureOut">
              <a:rPr lang="fa-IR" smtClean="0"/>
              <a:t>25/07/1436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262534254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76A2D850-B635-4251-9311-F6738AE9420C}" type="datetimeFigureOut">
              <a:rPr lang="fa-IR" smtClean="0"/>
              <a:t>25/07/1436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25656821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76A2D850-B635-4251-9311-F6738AE9420C}" type="datetimeFigureOut">
              <a:rPr lang="fa-IR" smtClean="0"/>
              <a:t>25/07/1436</a:t>
            </a:fld>
            <a:endParaRPr lang="fa-IR"/>
          </a:p>
        </p:txBody>
      </p:sp>
      <p:sp>
        <p:nvSpPr>
          <p:cNvPr id="10" name="Footer Placeholder 9"/>
          <p:cNvSpPr>
            <a:spLocks noGrp="1"/>
          </p:cNvSpPr>
          <p:nvPr>
            <p:ph type="ftr" sz="quarter" idx="11"/>
          </p:nvPr>
        </p:nvSpPr>
        <p:spPr/>
        <p:txBody>
          <a:bodyPr/>
          <a:lstStyle/>
          <a:p>
            <a:endParaRPr lang="fa-IR"/>
          </a:p>
        </p:txBody>
      </p:sp>
      <p:sp>
        <p:nvSpPr>
          <p:cNvPr id="11" name="Slide Number Placeholder 10"/>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88962775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385863693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A2D850-B635-4251-9311-F6738AE9420C}" type="datetimeFigureOut">
              <a:rPr lang="fa-IR" smtClean="0"/>
              <a:t>25/07/1436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9B5F4E8-D8C7-4C82-8FB2-A5F1B1155ADE}" type="slidenum">
              <a:rPr lang="fa-IR" smtClean="0"/>
              <a:t>‹#›</a:t>
            </a:fld>
            <a:endParaRPr lang="fa-IR"/>
          </a:p>
        </p:txBody>
      </p:sp>
    </p:spTree>
    <p:extLst>
      <p:ext uri="{BB962C8B-B14F-4D97-AF65-F5344CB8AC3E}">
        <p14:creationId xmlns:p14="http://schemas.microsoft.com/office/powerpoint/2010/main" val="129341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372779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736716282"/>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2">
              <a:lumMod val="7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2">
              <a:lumMod val="7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2">
              <a:lumMod val="7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661155624"/>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4216924248"/>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411719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0333196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6897777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45198986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22369824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3364548050"/>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1759297439"/>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tx2">
              <a:lumMod val="75000"/>
            </a:schemeClr>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2">
              <a:lumMod val="7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2">
              <a:lumMod val="7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2">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A2D850-B635-4251-9311-F6738AE9420C}" type="datetimeFigureOut">
              <a:rPr lang="fa-IR" smtClean="0"/>
              <a:t>25/07/1436</a:t>
            </a:fld>
            <a:endParaRPr lang="fa-I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fa-I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tx1">
                    <a:alpha val="20000"/>
                  </a:schemeClr>
                </a:solidFill>
                <a:latin typeface="+mj-lt"/>
              </a:defRPr>
            </a:lvl1pPr>
          </a:lstStyle>
          <a:p>
            <a:fld id="{F9B5F4E8-D8C7-4C82-8FB2-A5F1B1155ADE}" type="slidenum">
              <a:rPr lang="fa-IR" smtClean="0"/>
              <a:t>‹#›</a:t>
            </a:fld>
            <a:endParaRPr lang="fa-IR"/>
          </a:p>
        </p:txBody>
      </p:sp>
    </p:spTree>
    <p:extLst>
      <p:ext uri="{BB962C8B-B14F-4D97-AF65-F5344CB8AC3E}">
        <p14:creationId xmlns:p14="http://schemas.microsoft.com/office/powerpoint/2010/main" val="1359111423"/>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1" eaLnBrk="1" latinLnBrk="0" hangingPunct="1">
        <a:lnSpc>
          <a:spcPct val="85000"/>
        </a:lnSpc>
        <a:spcBef>
          <a:spcPct val="0"/>
        </a:spcBef>
        <a:buNone/>
        <a:defRPr sz="5400" kern="1200" spc="-12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85000"/>
        </a:lnSpc>
        <a:spcBef>
          <a:spcPts val="1300"/>
        </a:spcBef>
        <a:buFont typeface="Arial" pitchFamily="34" charset="0"/>
        <a:buChar char=" "/>
        <a:defRPr sz="2400" kern="1200">
          <a:solidFill>
            <a:schemeClr val="accent1"/>
          </a:solidFill>
          <a:latin typeface="+mn-lt"/>
          <a:ea typeface="+mn-ea"/>
          <a:cs typeface="+mn-cs"/>
        </a:defRPr>
      </a:lvl1pPr>
      <a:lvl2pPr marL="347472" indent="-342900" algn="r" defTabSz="914400" rtl="1" eaLnBrk="1" latinLnBrk="0" hangingPunct="1">
        <a:lnSpc>
          <a:spcPct val="85000"/>
        </a:lnSpc>
        <a:spcBef>
          <a:spcPts val="600"/>
        </a:spcBef>
        <a:buFont typeface="Arial" pitchFamily="34" charset="0"/>
        <a:buChar char=" "/>
        <a:defRPr sz="2400" kern="1200">
          <a:solidFill>
            <a:schemeClr val="tx1">
              <a:lumMod val="75000"/>
              <a:lumOff val="25000"/>
            </a:schemeClr>
          </a:solidFill>
          <a:latin typeface="+mn-lt"/>
          <a:ea typeface="+mn-ea"/>
          <a:cs typeface="+mn-cs"/>
        </a:defRPr>
      </a:lvl2pPr>
      <a:lvl3pPr marL="548640" indent="-548640" algn="r" defTabSz="914400" rtl="1" eaLnBrk="1" latinLnBrk="0" hangingPunct="1">
        <a:lnSpc>
          <a:spcPct val="85000"/>
        </a:lnSpc>
        <a:spcBef>
          <a:spcPts val="600"/>
        </a:spcBef>
        <a:buFont typeface="Arial" pitchFamily="34" charset="0"/>
        <a:buChar char=" "/>
        <a:defRPr sz="2000" i="1" kern="1200">
          <a:solidFill>
            <a:schemeClr val="tx1">
              <a:lumMod val="65000"/>
              <a:lumOff val="35000"/>
            </a:schemeClr>
          </a:solidFill>
          <a:latin typeface="+mn-lt"/>
          <a:ea typeface="+mn-ea"/>
          <a:cs typeface="+mn-cs"/>
        </a:defRPr>
      </a:lvl3pPr>
      <a:lvl4pPr marL="822960" indent="-82296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4pPr>
      <a:lvl5pPr marL="1097280" indent="-109728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5pPr>
      <a:lvl6pPr marL="12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6pPr>
      <a:lvl7pPr marL="14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7pPr>
      <a:lvl8pPr marL="16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8pPr>
      <a:lvl9pPr marL="1800000" indent="-228600" algn="r" defTabSz="914400" rtl="1" eaLnBrk="1" latinLnBrk="0" hangingPunct="1">
        <a:lnSpc>
          <a:spcPct val="85000"/>
        </a:lnSpc>
        <a:spcBef>
          <a:spcPts val="600"/>
        </a:spcBef>
        <a:buFont typeface="Arial" pitchFamily="34" charset="0"/>
        <a:buChar char=" "/>
        <a:defRPr sz="1800" kern="120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90.xml"/><Relationship Id="rId1" Type="http://schemas.openxmlformats.org/officeDocument/2006/relationships/themeOverride" Target="../theme/themeOverride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90.xml"/><Relationship Id="rId1" Type="http://schemas.openxmlformats.org/officeDocument/2006/relationships/themeOverride" Target="../theme/themeOverride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90.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90.xml"/><Relationship Id="rId1" Type="http://schemas.openxmlformats.org/officeDocument/2006/relationships/themeOverride" Target="../theme/themeOverride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90.xml"/><Relationship Id="rId1" Type="http://schemas.openxmlformats.org/officeDocument/2006/relationships/themeOverride" Target="../theme/themeOverride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90.xml"/><Relationship Id="rId1" Type="http://schemas.openxmlformats.org/officeDocument/2006/relationships/themeOverride" Target="../theme/themeOverr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12.xml"/><Relationship Id="rId1" Type="http://schemas.openxmlformats.org/officeDocument/2006/relationships/themeOverride" Target="../theme/themeOverrid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12.xml"/><Relationship Id="rId1" Type="http://schemas.openxmlformats.org/officeDocument/2006/relationships/themeOverride" Target="../theme/themeOverr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4.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5.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23.xml"/><Relationship Id="rId1" Type="http://schemas.openxmlformats.org/officeDocument/2006/relationships/themeOverride" Target="../theme/themeOverride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9.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7.xml"/><Relationship Id="rId1" Type="http://schemas.openxmlformats.org/officeDocument/2006/relationships/themeOverride" Target="../theme/themeOverride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42319"/>
            <a:ext cx="9144000" cy="2387600"/>
          </a:xfrm>
        </p:spPr>
        <p:txBody>
          <a:bodyPr>
            <a:noAutofit/>
          </a:bodyPr>
          <a:lstStyle/>
          <a:p>
            <a:pPr algn="ctr"/>
            <a:r>
              <a:rPr lang="fa-IR" sz="19900" dirty="0"/>
              <a:t>محيط فني </a:t>
            </a:r>
          </a:p>
        </p:txBody>
      </p:sp>
    </p:spTree>
    <p:extLst>
      <p:ext uri="{BB962C8B-B14F-4D97-AF65-F5344CB8AC3E}">
        <p14:creationId xmlns:p14="http://schemas.microsoft.com/office/powerpoint/2010/main" val="1765845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chemeClr val="bg1"/>
                </a:solidFill>
              </a:rPr>
              <a:t>2.</a:t>
            </a:r>
            <a:r>
              <a:rPr lang="fa-IR" b="1" dirty="0">
                <a:solidFill>
                  <a:schemeClr val="bg1"/>
                </a:solidFill>
              </a:rPr>
              <a:t> مرحله اکتساب: </a:t>
            </a:r>
          </a:p>
        </p:txBody>
      </p:sp>
      <p:sp>
        <p:nvSpPr>
          <p:cNvPr id="3" name="Content Placeholder 2"/>
          <p:cNvSpPr>
            <a:spLocks noGrp="1"/>
          </p:cNvSpPr>
          <p:nvPr>
            <p:ph idx="1"/>
          </p:nvPr>
        </p:nvSpPr>
        <p:spPr>
          <a:xfrm>
            <a:off x="676274" y="2258062"/>
            <a:ext cx="10753725" cy="3766185"/>
          </a:xfrm>
        </p:spPr>
        <p:txBody>
          <a:bodyPr/>
          <a:lstStyle/>
          <a:p>
            <a:pPr lvl="0"/>
            <a:r>
              <a:rPr lang="fa-IR" sz="4000" b="1" dirty="0" smtClean="0">
                <a:solidFill>
                  <a:schemeClr val="bg1"/>
                </a:solidFill>
              </a:rPr>
              <a:t>قبل </a:t>
            </a:r>
            <a:r>
              <a:rPr lang="fa-IR" sz="4000" b="1" dirty="0">
                <a:solidFill>
                  <a:schemeClr val="bg1"/>
                </a:solidFill>
              </a:rPr>
              <a:t>از توجیه و کسب یک فن آوری جدید در شرکت، گروه فن آوری شرکت با همکاری گروه مهندسی صنعتی به مطالعه امکان سنجی اقتصادی و فنی می پردازند تا از مرحله آگاهی عبور کرده و به مرحله اکتساب آن فن آوری برسند</a:t>
            </a:r>
            <a:endParaRPr lang="en-US" sz="4000" b="1" dirty="0">
              <a:solidFill>
                <a:schemeClr val="bg1"/>
              </a:solidFill>
            </a:endParaRPr>
          </a:p>
          <a:p>
            <a:endParaRPr lang="fa-IR" dirty="0"/>
          </a:p>
        </p:txBody>
      </p:sp>
    </p:spTree>
    <p:extLst>
      <p:ext uri="{BB962C8B-B14F-4D97-AF65-F5344CB8AC3E}">
        <p14:creationId xmlns:p14="http://schemas.microsoft.com/office/powerpoint/2010/main" val="290937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chemeClr val="bg1"/>
                </a:solidFill>
              </a:rPr>
              <a:t>3.</a:t>
            </a:r>
            <a:r>
              <a:rPr lang="fa-IR" b="1" dirty="0">
                <a:solidFill>
                  <a:schemeClr val="bg1"/>
                </a:solidFill>
              </a:rPr>
              <a:t> مرحله تطبیق: </a:t>
            </a:r>
          </a:p>
        </p:txBody>
      </p:sp>
      <p:sp>
        <p:nvSpPr>
          <p:cNvPr id="3" name="Content Placeholder 2"/>
          <p:cNvSpPr>
            <a:spLocks noGrp="1"/>
          </p:cNvSpPr>
          <p:nvPr>
            <p:ph idx="1"/>
          </p:nvPr>
        </p:nvSpPr>
        <p:spPr>
          <a:xfrm>
            <a:off x="676274" y="1949913"/>
            <a:ext cx="10753725" cy="4471669"/>
          </a:xfrm>
        </p:spPr>
        <p:txBody>
          <a:bodyPr>
            <a:normAutofit lnSpcReduction="10000"/>
          </a:bodyPr>
          <a:lstStyle/>
          <a:p>
            <a:pPr lvl="0"/>
            <a:r>
              <a:rPr lang="fa-IR" sz="3600" b="1" dirty="0" smtClean="0">
                <a:solidFill>
                  <a:schemeClr val="bg1"/>
                </a:solidFill>
              </a:rPr>
              <a:t>هر </a:t>
            </a:r>
            <a:r>
              <a:rPr lang="fa-IR" sz="3600" b="1" dirty="0">
                <a:solidFill>
                  <a:schemeClr val="bg1"/>
                </a:solidFill>
              </a:rPr>
              <a:t>شرکتی به صورت مجازی کار خود را در زمینه تطبیق با فن آوری جدید خاتمه میدهند تا نیازهای خاص مورد نظر را برطرف </a:t>
            </a:r>
            <a:r>
              <a:rPr lang="fa-IR" sz="3600" b="1" dirty="0" smtClean="0">
                <a:solidFill>
                  <a:schemeClr val="bg1"/>
                </a:solidFill>
              </a:rPr>
              <a:t>کند</a:t>
            </a:r>
          </a:p>
          <a:p>
            <a:pPr lvl="0"/>
            <a:endParaRPr lang="en-US" sz="3600" b="1" dirty="0">
              <a:solidFill>
                <a:schemeClr val="bg1"/>
              </a:solidFill>
            </a:endParaRPr>
          </a:p>
          <a:p>
            <a:pPr lvl="0"/>
            <a:r>
              <a:rPr lang="fa-IR" sz="3600" b="1" dirty="0">
                <a:solidFill>
                  <a:schemeClr val="bg1"/>
                </a:solidFill>
              </a:rPr>
              <a:t>اگر همه چیز خوب پیش رود، مرحله گذر از اکتساب با تطبیق آسانتر و ارزاتنر طی خواهد شد</a:t>
            </a:r>
            <a:endParaRPr lang="en-US" sz="3600" b="1" dirty="0">
              <a:solidFill>
                <a:schemeClr val="bg1"/>
              </a:solidFill>
            </a:endParaRPr>
          </a:p>
          <a:p>
            <a:pPr lvl="0"/>
            <a:r>
              <a:rPr lang="fa-IR" sz="3600" b="1" dirty="0">
                <a:solidFill>
                  <a:schemeClr val="bg1"/>
                </a:solidFill>
              </a:rPr>
              <a:t>برعکس، بعضی اوقات در این مرحله نه تنها افرادی که آن فن آوری را بدست می آورند احساس ناامنی می کنند و سرعت شیبه سازی کاهش یافته و ضررات بزرگی به بهره وری وارد می آورند که منتج به مشکلات کیفی شدیدی خواهند شد</a:t>
            </a:r>
            <a:endParaRPr lang="en-US" sz="3600" b="1" dirty="0">
              <a:solidFill>
                <a:schemeClr val="bg1"/>
              </a:solidFill>
            </a:endParaRPr>
          </a:p>
          <a:p>
            <a:endParaRPr lang="fa-IR" dirty="0"/>
          </a:p>
        </p:txBody>
      </p:sp>
    </p:spTree>
    <p:extLst>
      <p:ext uri="{BB962C8B-B14F-4D97-AF65-F5344CB8AC3E}">
        <p14:creationId xmlns:p14="http://schemas.microsoft.com/office/powerpoint/2010/main" val="1655663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r>
              <a:rPr lang="fa-IR" b="1" dirty="0" smtClean="0">
                <a:solidFill>
                  <a:schemeClr val="bg1"/>
                </a:solidFill>
              </a:rPr>
              <a:t>4.</a:t>
            </a:r>
            <a:r>
              <a:rPr lang="fa-IR" b="1" dirty="0">
                <a:solidFill>
                  <a:schemeClr val="bg1"/>
                </a:solidFill>
              </a:rPr>
              <a:t> مرحله پیشرفت: </a:t>
            </a:r>
          </a:p>
        </p:txBody>
      </p:sp>
      <p:sp>
        <p:nvSpPr>
          <p:cNvPr id="3" name="Content Placeholder 2"/>
          <p:cNvSpPr>
            <a:spLocks noGrp="1"/>
          </p:cNvSpPr>
          <p:nvPr>
            <p:ph idx="1"/>
          </p:nvPr>
        </p:nvSpPr>
        <p:spPr/>
        <p:txBody>
          <a:bodyPr/>
          <a:lstStyle/>
          <a:p>
            <a:pPr lvl="0"/>
            <a:r>
              <a:rPr lang="fa-IR" sz="3600" b="1" dirty="0" smtClean="0">
                <a:solidFill>
                  <a:schemeClr val="bg1"/>
                </a:solidFill>
              </a:rPr>
              <a:t>چنانچه </a:t>
            </a:r>
            <a:r>
              <a:rPr lang="fa-IR" sz="3600" b="1" dirty="0">
                <a:solidFill>
                  <a:schemeClr val="bg1"/>
                </a:solidFill>
              </a:rPr>
              <a:t>سرمایه شرکت محدود باشد، افراد نمی توانند با بودجه کم یکسره به خرید و واگذاری فن آوری </a:t>
            </a:r>
            <a:r>
              <a:rPr lang="fa-IR" sz="3600" b="1" dirty="0" smtClean="0">
                <a:solidFill>
                  <a:schemeClr val="bg1"/>
                </a:solidFill>
              </a:rPr>
              <a:t>بپردازند</a:t>
            </a:r>
          </a:p>
          <a:p>
            <a:pPr lvl="0"/>
            <a:endParaRPr lang="en-US" sz="3600" b="1" dirty="0">
              <a:solidFill>
                <a:schemeClr val="bg1"/>
              </a:solidFill>
            </a:endParaRPr>
          </a:p>
          <a:p>
            <a:pPr lvl="0"/>
            <a:r>
              <a:rPr lang="fa-IR" sz="3600" b="1" dirty="0">
                <a:solidFill>
                  <a:schemeClr val="bg1"/>
                </a:solidFill>
              </a:rPr>
              <a:t>بتدریج به کارگری فن آوریهای کسب شده در داخل شرکت الزامی خواهد شد</a:t>
            </a:r>
            <a:endParaRPr lang="en-US" sz="3600" b="1" dirty="0">
              <a:solidFill>
                <a:schemeClr val="bg1"/>
              </a:solidFill>
            </a:endParaRPr>
          </a:p>
          <a:p>
            <a:endParaRPr lang="fa-IR" dirty="0"/>
          </a:p>
        </p:txBody>
      </p:sp>
    </p:spTree>
    <p:extLst>
      <p:ext uri="{BB962C8B-B14F-4D97-AF65-F5344CB8AC3E}">
        <p14:creationId xmlns:p14="http://schemas.microsoft.com/office/powerpoint/2010/main" val="157932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a:r>
              <a:rPr lang="fa-IR" sz="6000" b="1" dirty="0" smtClean="0">
                <a:solidFill>
                  <a:schemeClr val="bg1"/>
                </a:solidFill>
              </a:rPr>
              <a:t>5.</a:t>
            </a:r>
            <a:r>
              <a:rPr lang="fa-IR" sz="6000" b="1" dirty="0">
                <a:solidFill>
                  <a:schemeClr val="bg1"/>
                </a:solidFill>
              </a:rPr>
              <a:t> مرحله واگذاری</a:t>
            </a:r>
            <a:r>
              <a:rPr lang="en-US" sz="6000" b="1" dirty="0">
                <a:solidFill>
                  <a:schemeClr val="bg1"/>
                </a:solidFill>
              </a:rPr>
              <a:t/>
            </a:r>
            <a:br>
              <a:rPr lang="en-US" sz="6000" b="1" dirty="0">
                <a:solidFill>
                  <a:schemeClr val="bg1"/>
                </a:solidFill>
              </a:rPr>
            </a:br>
            <a:endParaRPr lang="fa-IR" sz="6000" b="1" dirty="0">
              <a:solidFill>
                <a:schemeClr val="bg1"/>
              </a:solidFill>
            </a:endParaRPr>
          </a:p>
        </p:txBody>
      </p:sp>
      <p:sp>
        <p:nvSpPr>
          <p:cNvPr id="3" name="Content Placeholder 2"/>
          <p:cNvSpPr>
            <a:spLocks noGrp="1"/>
          </p:cNvSpPr>
          <p:nvPr>
            <p:ph idx="1"/>
          </p:nvPr>
        </p:nvSpPr>
        <p:spPr/>
        <p:txBody>
          <a:bodyPr/>
          <a:lstStyle/>
          <a:p>
            <a:pPr lvl="0"/>
            <a:r>
              <a:rPr lang="fa-IR" sz="3600" b="1" dirty="0" smtClean="0">
                <a:solidFill>
                  <a:schemeClr val="bg1"/>
                </a:solidFill>
              </a:rPr>
              <a:t>در </a:t>
            </a:r>
            <a:r>
              <a:rPr lang="fa-IR" sz="3600" b="1" dirty="0">
                <a:solidFill>
                  <a:schemeClr val="bg1"/>
                </a:solidFill>
              </a:rPr>
              <a:t>این مرحله آخرین و مهم ترین مرحله چرخه فن آوری است</a:t>
            </a:r>
            <a:endParaRPr lang="en-US" sz="3600" b="1" dirty="0">
              <a:solidFill>
                <a:schemeClr val="bg1"/>
              </a:solidFill>
            </a:endParaRPr>
          </a:p>
          <a:p>
            <a:pPr lvl="0"/>
            <a:r>
              <a:rPr lang="fa-IR" sz="3600" b="1" dirty="0">
                <a:solidFill>
                  <a:schemeClr val="bg1"/>
                </a:solidFill>
              </a:rPr>
              <a:t>با زمان بندی مناسب در واگذاری زودرس یک محصول ممکن است به از بین رفتن در آید منجر شود. از طرف دیگر تأنی زیاد در واگذاری نیز ضررهای مالی در بر خواهد داشت چرا که ممکن است (در این فاصله) مشتری در این فضای رقابتی، جایگزین بستری را پیدا کند </a:t>
            </a:r>
            <a:endParaRPr lang="en-US" sz="3600" b="1" dirty="0">
              <a:solidFill>
                <a:schemeClr val="bg1"/>
              </a:solidFill>
            </a:endParaRPr>
          </a:p>
          <a:p>
            <a:endParaRPr lang="fa-IR" dirty="0"/>
          </a:p>
        </p:txBody>
      </p:sp>
    </p:spTree>
    <p:extLst>
      <p:ext uri="{BB962C8B-B14F-4D97-AF65-F5344CB8AC3E}">
        <p14:creationId xmlns:p14="http://schemas.microsoft.com/office/powerpoint/2010/main" val="2666128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bg1"/>
                </a:solidFill>
              </a:rPr>
              <a:t>اثرات فن آوری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lstStyle/>
          <a:p>
            <a:r>
              <a:rPr lang="fa-IR" sz="3600" b="1" dirty="0" smtClean="0">
                <a:solidFill>
                  <a:schemeClr val="bg1"/>
                </a:solidFill>
              </a:rPr>
              <a:t>پیشنهاد </a:t>
            </a:r>
            <a:r>
              <a:rPr lang="fa-IR" sz="3600" b="1" dirty="0">
                <a:solidFill>
                  <a:schemeClr val="bg1"/>
                </a:solidFill>
              </a:rPr>
              <a:t>می کنیم اثرات فن آوری به طور کلی در سه عنوان اصلی زیر مورد بحث و بررسی قرار گیرند</a:t>
            </a:r>
            <a:r>
              <a:rPr lang="fa-IR" sz="3600" b="1" dirty="0" smtClean="0">
                <a:solidFill>
                  <a:schemeClr val="bg1"/>
                </a:solidFill>
              </a:rPr>
              <a:t>:</a:t>
            </a:r>
          </a:p>
          <a:p>
            <a:endParaRPr lang="en-US" sz="3600" b="1" dirty="0">
              <a:solidFill>
                <a:schemeClr val="bg1"/>
              </a:solidFill>
            </a:endParaRPr>
          </a:p>
          <a:p>
            <a:r>
              <a:rPr lang="fa-IR" sz="3600" b="1" dirty="0">
                <a:solidFill>
                  <a:schemeClr val="bg1"/>
                </a:solidFill>
              </a:rPr>
              <a:t>الف) فن آوری و تغییرات اجتماعی</a:t>
            </a:r>
            <a:endParaRPr lang="en-US" sz="3600" b="1" dirty="0">
              <a:solidFill>
                <a:schemeClr val="bg1"/>
              </a:solidFill>
            </a:endParaRPr>
          </a:p>
          <a:p>
            <a:r>
              <a:rPr lang="fa-IR" sz="3600" b="1" dirty="0">
                <a:solidFill>
                  <a:schemeClr val="bg1"/>
                </a:solidFill>
              </a:rPr>
              <a:t>ب) اثرات اقتصادی فن آوری</a:t>
            </a:r>
            <a:endParaRPr lang="en-US" sz="3600" b="1" dirty="0">
              <a:solidFill>
                <a:schemeClr val="bg1"/>
              </a:solidFill>
            </a:endParaRPr>
          </a:p>
          <a:p>
            <a:r>
              <a:rPr lang="fa-IR" sz="3600" b="1" dirty="0">
                <a:solidFill>
                  <a:schemeClr val="bg1"/>
                </a:solidFill>
              </a:rPr>
              <a:t>ج) فن آوری و تغییرات در سطح کارخانه</a:t>
            </a:r>
            <a:endParaRPr lang="en-US" sz="3600" b="1" dirty="0">
              <a:solidFill>
                <a:schemeClr val="bg1"/>
              </a:solidFill>
            </a:endParaRPr>
          </a:p>
          <a:p>
            <a:endParaRPr lang="fa-IR" dirty="0"/>
          </a:p>
        </p:txBody>
      </p:sp>
    </p:spTree>
    <p:extLst>
      <p:ext uri="{BB962C8B-B14F-4D97-AF65-F5344CB8AC3E}">
        <p14:creationId xmlns:p14="http://schemas.microsoft.com/office/powerpoint/2010/main" val="3947193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9061150"/>
              </p:ext>
            </p:extLst>
          </p:nvPr>
        </p:nvGraphicFramePr>
        <p:xfrm>
          <a:off x="657224" y="479521"/>
          <a:ext cx="10772775" cy="6000623"/>
        </p:xfrm>
        <a:graphic>
          <a:graphicData uri="http://schemas.openxmlformats.org/drawingml/2006/table">
            <a:tbl>
              <a:tblPr rtl="1" firstRow="1" firstCol="1" bandRow="1">
                <a:tableStyleId>{18603FDC-E32A-4AB5-989C-0864C3EAD2B8}</a:tableStyleId>
              </a:tblPr>
              <a:tblGrid>
                <a:gridCol w="3590157"/>
                <a:gridCol w="3591309"/>
                <a:gridCol w="3591309"/>
              </a:tblGrid>
              <a:tr h="465852">
                <a:tc gridSpan="3">
                  <a:txBody>
                    <a:bodyPr/>
                    <a:lstStyle/>
                    <a:p>
                      <a:pPr marL="0" marR="0" algn="ctr" rtl="1">
                        <a:lnSpc>
                          <a:spcPct val="107000"/>
                        </a:lnSpc>
                        <a:spcBef>
                          <a:spcPts val="0"/>
                        </a:spcBef>
                        <a:spcAft>
                          <a:spcPts val="0"/>
                        </a:spcAft>
                      </a:pPr>
                      <a:r>
                        <a:rPr lang="fa-IR" sz="3200" b="1" dirty="0">
                          <a:effectLst/>
                        </a:rPr>
                        <a:t>اثرات فن آوری</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fa-IR"/>
                    </a:p>
                  </a:txBody>
                  <a:tcPr/>
                </a:tc>
                <a:tc hMerge="1">
                  <a:txBody>
                    <a:bodyPr/>
                    <a:lstStyle/>
                    <a:p>
                      <a:pPr rtl="1"/>
                      <a:endParaRPr lang="fa-IR"/>
                    </a:p>
                  </a:txBody>
                  <a:tcPr/>
                </a:tc>
              </a:tr>
              <a:tr h="407651">
                <a:tc>
                  <a:txBody>
                    <a:bodyPr/>
                    <a:lstStyle/>
                    <a:p>
                      <a:pPr marL="0" marR="0" algn="just" rtl="1">
                        <a:lnSpc>
                          <a:spcPct val="107000"/>
                        </a:lnSpc>
                        <a:spcBef>
                          <a:spcPts val="0"/>
                        </a:spcBef>
                        <a:spcAft>
                          <a:spcPts val="0"/>
                        </a:spcAft>
                      </a:pPr>
                      <a:r>
                        <a:rPr lang="fa-IR" sz="2800" b="1">
                          <a:effectLst/>
                        </a:rPr>
                        <a:t>ج) تغییرات در سطح کارخانه</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07000"/>
                        </a:lnSpc>
                        <a:spcBef>
                          <a:spcPts val="0"/>
                        </a:spcBef>
                        <a:spcAft>
                          <a:spcPts val="0"/>
                        </a:spcAft>
                      </a:pPr>
                      <a:r>
                        <a:rPr lang="fa-IR" sz="2800" b="1">
                          <a:effectLst/>
                        </a:rPr>
                        <a:t>ب) مباحث اقتصادی</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07000"/>
                        </a:lnSpc>
                        <a:spcBef>
                          <a:spcPts val="0"/>
                        </a:spcBef>
                        <a:spcAft>
                          <a:spcPts val="0"/>
                        </a:spcAft>
                      </a:pPr>
                      <a:r>
                        <a:rPr lang="fa-IR" sz="2800" b="1">
                          <a:effectLst/>
                        </a:rPr>
                        <a:t>الف) مفاهیم اجتماعی</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695255">
                <a:tc>
                  <a:txBody>
                    <a:bodyPr/>
                    <a:lstStyle/>
                    <a:p>
                      <a:pPr marL="0" marR="0" algn="just" rtl="1">
                        <a:lnSpc>
                          <a:spcPct val="107000"/>
                        </a:lnSpc>
                        <a:spcBef>
                          <a:spcPts val="0"/>
                        </a:spcBef>
                        <a:spcAft>
                          <a:spcPts val="0"/>
                        </a:spcAft>
                      </a:pPr>
                      <a:r>
                        <a:rPr lang="fa-IR" sz="2800" b="1" dirty="0">
                          <a:effectLst/>
                        </a:rPr>
                        <a:t>1- ساختار سازمانی</a:t>
                      </a:r>
                      <a:endParaRPr lang="en-US" sz="2000" b="1" dirty="0">
                        <a:effectLst/>
                      </a:endParaRPr>
                    </a:p>
                    <a:p>
                      <a:pPr marL="0" marR="0" algn="just" rtl="1">
                        <a:lnSpc>
                          <a:spcPct val="107000"/>
                        </a:lnSpc>
                        <a:spcBef>
                          <a:spcPts val="0"/>
                        </a:spcBef>
                        <a:spcAft>
                          <a:spcPts val="0"/>
                        </a:spcAft>
                      </a:pPr>
                      <a:r>
                        <a:rPr lang="fa-IR" sz="2800" b="1" dirty="0">
                          <a:effectLst/>
                        </a:rPr>
                        <a:t>2- مقاومت در برابر تغییرات</a:t>
                      </a:r>
                      <a:endParaRPr lang="en-US" sz="2000" b="1" dirty="0">
                        <a:effectLst/>
                      </a:endParaRPr>
                    </a:p>
                    <a:p>
                      <a:pPr marL="0" marR="0" algn="just" rtl="1">
                        <a:lnSpc>
                          <a:spcPct val="107000"/>
                        </a:lnSpc>
                        <a:spcBef>
                          <a:spcPts val="0"/>
                        </a:spcBef>
                        <a:spcAft>
                          <a:spcPts val="0"/>
                        </a:spcAft>
                      </a:pPr>
                      <a:r>
                        <a:rPr lang="fa-IR" sz="2800" b="1" dirty="0">
                          <a:effectLst/>
                        </a:rPr>
                        <a:t>3- ترس از ریسک</a:t>
                      </a:r>
                      <a:endParaRPr lang="en-US" sz="2000" b="1" dirty="0">
                        <a:effectLst/>
                      </a:endParaRPr>
                    </a:p>
                    <a:p>
                      <a:pPr marL="0" marR="0" algn="just" rtl="1">
                        <a:lnSpc>
                          <a:spcPct val="107000"/>
                        </a:lnSpc>
                        <a:spcBef>
                          <a:spcPts val="0"/>
                        </a:spcBef>
                        <a:spcAft>
                          <a:spcPts val="0"/>
                        </a:spcAft>
                      </a:pPr>
                      <a:r>
                        <a:rPr lang="fa-IR" sz="2800" b="1" dirty="0">
                          <a:effectLst/>
                        </a:rPr>
                        <a:t>4- تجارت الکترونیک</a:t>
                      </a:r>
                      <a:endParaRPr lang="en-US" sz="2000" b="1" dirty="0">
                        <a:effectLst/>
                      </a:endParaRPr>
                    </a:p>
                    <a:p>
                      <a:pPr marL="0" marR="0" algn="just" rtl="1">
                        <a:lnSpc>
                          <a:spcPct val="107000"/>
                        </a:lnSpc>
                        <a:spcBef>
                          <a:spcPts val="0"/>
                        </a:spcBef>
                        <a:spcAft>
                          <a:spcPts val="0"/>
                        </a:spcAft>
                      </a:pPr>
                      <a:r>
                        <a:rPr lang="fa-IR" sz="2800" b="1" dirty="0">
                          <a:effectLst/>
                        </a:rPr>
                        <a:t>5- دور کاری</a:t>
                      </a:r>
                      <a:endParaRPr lang="en-US" sz="2000" b="1" dirty="0">
                        <a:effectLst/>
                      </a:endParaRPr>
                    </a:p>
                    <a:p>
                      <a:pPr marL="0" marR="0" algn="just" rtl="1">
                        <a:lnSpc>
                          <a:spcPct val="107000"/>
                        </a:lnSpc>
                        <a:spcBef>
                          <a:spcPts val="0"/>
                        </a:spcBef>
                        <a:spcAft>
                          <a:spcPts val="0"/>
                        </a:spcAft>
                      </a:pPr>
                      <a:r>
                        <a:rPr lang="fa-IR" sz="2800" b="1" dirty="0">
                          <a:effectLst/>
                        </a:rPr>
                        <a:t>6- حمل و نقل</a:t>
                      </a:r>
                      <a:endParaRPr lang="en-US" sz="2000" b="1" dirty="0">
                        <a:effectLst/>
                      </a:endParaRPr>
                    </a:p>
                    <a:p>
                      <a:pPr marL="0" marR="0" algn="just" rtl="1">
                        <a:lnSpc>
                          <a:spcPct val="107000"/>
                        </a:lnSpc>
                        <a:spcBef>
                          <a:spcPts val="0"/>
                        </a:spcBef>
                        <a:spcAft>
                          <a:spcPts val="0"/>
                        </a:spcAft>
                      </a:pPr>
                      <a:r>
                        <a:rPr lang="fa-IR" sz="2800" b="1" dirty="0">
                          <a:effectLst/>
                        </a:rPr>
                        <a:t>7- بازارها</a:t>
                      </a:r>
                      <a:endParaRPr lang="en-US" sz="2000" b="1" dirty="0">
                        <a:effectLst/>
                      </a:endParaRPr>
                    </a:p>
                    <a:p>
                      <a:pPr marL="0" marR="0" algn="just" rtl="1">
                        <a:lnSpc>
                          <a:spcPct val="107000"/>
                        </a:lnSpc>
                        <a:spcBef>
                          <a:spcPts val="0"/>
                        </a:spcBef>
                        <a:spcAft>
                          <a:spcPts val="0"/>
                        </a:spcAft>
                      </a:pPr>
                      <a:r>
                        <a:rPr lang="fa-IR" sz="2800" b="1" dirty="0">
                          <a:effectLst/>
                        </a:rPr>
                        <a:t>8- انتقال فن آوری</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1" dirty="0">
                          <a:effectLst/>
                        </a:rPr>
                        <a:t>1- افزایش بهره وری</a:t>
                      </a:r>
                      <a:endParaRPr lang="en-US" sz="2000" b="1" dirty="0">
                        <a:effectLst/>
                      </a:endParaRPr>
                    </a:p>
                    <a:p>
                      <a:pPr marL="0" marR="0" algn="r" rtl="1">
                        <a:lnSpc>
                          <a:spcPct val="107000"/>
                        </a:lnSpc>
                        <a:spcBef>
                          <a:spcPts val="0"/>
                        </a:spcBef>
                        <a:spcAft>
                          <a:spcPts val="0"/>
                        </a:spcAft>
                      </a:pPr>
                      <a:r>
                        <a:rPr lang="fa-IR" sz="2800" b="1" dirty="0">
                          <a:effectLst/>
                        </a:rPr>
                        <a:t>2- صورت هزینه در بخش تحقیق و توسعه</a:t>
                      </a:r>
                      <a:endParaRPr lang="en-US" sz="2000" b="1" dirty="0">
                        <a:effectLst/>
                      </a:endParaRPr>
                    </a:p>
                    <a:p>
                      <a:pPr marL="0" marR="0" algn="r" rtl="1">
                        <a:lnSpc>
                          <a:spcPct val="107000"/>
                        </a:lnSpc>
                        <a:spcBef>
                          <a:spcPts val="0"/>
                        </a:spcBef>
                        <a:spcAft>
                          <a:spcPts val="0"/>
                        </a:spcAft>
                      </a:pPr>
                      <a:r>
                        <a:rPr lang="fa-IR" sz="2800" b="1" dirty="0">
                          <a:effectLst/>
                        </a:rPr>
                        <a:t>3- هوشمند شدن مشاغل</a:t>
                      </a:r>
                      <a:endParaRPr lang="en-US" sz="2000" b="1" dirty="0">
                        <a:effectLst/>
                      </a:endParaRPr>
                    </a:p>
                    <a:p>
                      <a:pPr marL="0" marR="0" algn="r" rtl="1">
                        <a:lnSpc>
                          <a:spcPct val="107000"/>
                        </a:lnSpc>
                        <a:spcBef>
                          <a:spcPts val="0"/>
                        </a:spcBef>
                        <a:spcAft>
                          <a:spcPts val="0"/>
                        </a:spcAft>
                      </a:pPr>
                      <a:r>
                        <a:rPr lang="fa-IR" sz="2800" b="1" dirty="0">
                          <a:effectLst/>
                        </a:rPr>
                        <a:t>4- مشکلات ساختاری و فنی</a:t>
                      </a:r>
                      <a:endParaRPr lang="en-US" sz="2000" b="1" dirty="0">
                        <a:effectLst/>
                      </a:endParaRPr>
                    </a:p>
                    <a:p>
                      <a:pPr marL="0" marR="0" algn="r" rtl="1">
                        <a:lnSpc>
                          <a:spcPct val="107000"/>
                        </a:lnSpc>
                        <a:spcBef>
                          <a:spcPts val="0"/>
                        </a:spcBef>
                        <a:spcAft>
                          <a:spcPts val="0"/>
                        </a:spcAft>
                      </a:pPr>
                      <a:r>
                        <a:rPr lang="fa-IR" sz="2800" b="1" dirty="0">
                          <a:effectLst/>
                        </a:rPr>
                        <a:t>5- افزایش مقررات و مخالفتهای وضعیت</a:t>
                      </a:r>
                      <a:endParaRPr lang="en-US" sz="2000" b="1" dirty="0">
                        <a:effectLst/>
                      </a:endParaRPr>
                    </a:p>
                    <a:p>
                      <a:pPr marL="0" marR="0" algn="r" rtl="1">
                        <a:lnSpc>
                          <a:spcPct val="107000"/>
                        </a:lnSpc>
                        <a:spcBef>
                          <a:spcPts val="0"/>
                        </a:spcBef>
                        <a:spcAft>
                          <a:spcPts val="0"/>
                        </a:spcAft>
                      </a:pPr>
                      <a:r>
                        <a:rPr lang="fa-IR" sz="2800" b="1" dirty="0">
                          <a:effectLst/>
                        </a:rPr>
                        <a:t>6- افزایش مقررات تولیدات و سازمانه</a:t>
                      </a:r>
                      <a:endParaRPr lang="en-US" sz="2000" b="1" dirty="0">
                        <a:effectLst/>
                      </a:endParaRPr>
                    </a:p>
                    <a:p>
                      <a:pPr marL="0" marR="0" algn="r" rtl="1">
                        <a:lnSpc>
                          <a:spcPct val="107000"/>
                        </a:lnSpc>
                        <a:spcBef>
                          <a:spcPts val="0"/>
                        </a:spcBef>
                        <a:spcAft>
                          <a:spcPts val="0"/>
                        </a:spcAft>
                      </a:pPr>
                      <a:r>
                        <a:rPr lang="fa-IR" sz="2800" b="1" dirty="0">
                          <a:effectLst/>
                        </a:rPr>
                        <a:t>7- ضرورت تعریف محدود مرزهای سازمانی</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07000"/>
                        </a:lnSpc>
                        <a:spcBef>
                          <a:spcPts val="0"/>
                        </a:spcBef>
                        <a:spcAft>
                          <a:spcPts val="0"/>
                        </a:spcAft>
                      </a:pPr>
                      <a:r>
                        <a:rPr lang="fa-IR" sz="2800" b="1" dirty="0">
                          <a:effectLst/>
                        </a:rPr>
                        <a:t>1- انتظارات زیاد مشتریان</a:t>
                      </a:r>
                      <a:endParaRPr lang="en-US" sz="2000" b="1" dirty="0">
                        <a:effectLst/>
                      </a:endParaRPr>
                    </a:p>
                    <a:p>
                      <a:pPr marL="0" marR="0" algn="just" rtl="1">
                        <a:lnSpc>
                          <a:spcPct val="107000"/>
                        </a:lnSpc>
                        <a:spcBef>
                          <a:spcPts val="0"/>
                        </a:spcBef>
                        <a:spcAft>
                          <a:spcPts val="0"/>
                        </a:spcAft>
                      </a:pPr>
                      <a:r>
                        <a:rPr lang="fa-IR" sz="2800" b="1" dirty="0">
                          <a:effectLst/>
                        </a:rPr>
                        <a:t>2- پیچیدگی سیستمی</a:t>
                      </a:r>
                      <a:endParaRPr lang="en-US" sz="2000" b="1" dirty="0">
                        <a:effectLst/>
                      </a:endParaRPr>
                    </a:p>
                    <a:p>
                      <a:pPr marL="0" marR="0" algn="just" rtl="1">
                        <a:lnSpc>
                          <a:spcPct val="107000"/>
                        </a:lnSpc>
                        <a:spcBef>
                          <a:spcPts val="0"/>
                        </a:spcBef>
                        <a:spcAft>
                          <a:spcPts val="0"/>
                        </a:spcAft>
                      </a:pPr>
                      <a:r>
                        <a:rPr lang="fa-IR" sz="2800" b="1" dirty="0">
                          <a:effectLst/>
                        </a:rPr>
                        <a:t>3- تغییرات اجتماعی</a:t>
                      </a:r>
                      <a:endParaRPr lang="en-US" sz="2000" b="1" dirty="0">
                        <a:effectLst/>
                      </a:endParaRPr>
                    </a:p>
                    <a:p>
                      <a:pPr marL="0" marR="0" algn="just" rtl="1">
                        <a:lnSpc>
                          <a:spcPct val="107000"/>
                        </a:lnSpc>
                        <a:spcBef>
                          <a:spcPts val="0"/>
                        </a:spcBef>
                        <a:spcAft>
                          <a:spcPts val="0"/>
                        </a:spcAft>
                      </a:pPr>
                      <a:r>
                        <a:rPr lang="fa-IR" sz="2800" b="1" dirty="0">
                          <a:effectLst/>
                        </a:rPr>
                        <a:t>4- سیستمهای اجتماعی</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576901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A</a:t>
            </a:r>
            <a:r>
              <a:rPr lang="fa-IR" b="1" dirty="0" smtClean="0">
                <a:solidFill>
                  <a:schemeClr val="bg1"/>
                </a:solidFill>
              </a:rPr>
              <a:t>.مفاهیم </a:t>
            </a:r>
            <a:r>
              <a:rPr lang="fa-IR" b="1" dirty="0">
                <a:solidFill>
                  <a:schemeClr val="bg1"/>
                </a:solidFill>
              </a:rPr>
              <a:t>اجتماعی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lstStyle/>
          <a:p>
            <a:r>
              <a:rPr lang="fa-IR" sz="4400" b="1" dirty="0" smtClean="0">
                <a:solidFill>
                  <a:schemeClr val="bg1"/>
                </a:solidFill>
              </a:rPr>
              <a:t>شاید </a:t>
            </a:r>
            <a:r>
              <a:rPr lang="fa-IR" sz="4400" b="1" dirty="0">
                <a:solidFill>
                  <a:schemeClr val="bg1"/>
                </a:solidFill>
              </a:rPr>
              <a:t>برجسته ترین تاثیر فن آوری در جامعه دیده شود چنانچه همه حوزه های زندگی اجتماعی و فردی به نحوی از تحولات فن آوری تغییر پیدا کرده است</a:t>
            </a:r>
            <a:endParaRPr lang="en-US" sz="4400" b="1" dirty="0">
              <a:solidFill>
                <a:schemeClr val="bg1"/>
              </a:solidFill>
            </a:endParaRPr>
          </a:p>
          <a:p>
            <a:endParaRPr lang="fa-IR" dirty="0"/>
          </a:p>
        </p:txBody>
      </p:sp>
    </p:spTree>
    <p:extLst>
      <p:ext uri="{BB962C8B-B14F-4D97-AF65-F5344CB8AC3E}">
        <p14:creationId xmlns:p14="http://schemas.microsoft.com/office/powerpoint/2010/main" val="2152604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.A1</a:t>
            </a:r>
            <a:r>
              <a:rPr lang="fa-IR" b="1" dirty="0" smtClean="0">
                <a:solidFill>
                  <a:schemeClr val="bg1"/>
                </a:solidFill>
              </a:rPr>
              <a:t>انتظارات </a:t>
            </a:r>
            <a:r>
              <a:rPr lang="fa-IR" b="1" dirty="0">
                <a:solidFill>
                  <a:schemeClr val="bg1"/>
                </a:solidFill>
              </a:rPr>
              <a:t>بالای مصرف کنندگان</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822128" y="2223135"/>
            <a:ext cx="10753725" cy="4634865"/>
          </a:xfrm>
        </p:spPr>
        <p:txBody>
          <a:bodyPr>
            <a:normAutofit/>
          </a:bodyPr>
          <a:lstStyle/>
          <a:p>
            <a:pPr lvl="0"/>
            <a:r>
              <a:rPr lang="fa-IR" sz="3200" b="1" dirty="0" smtClean="0">
                <a:solidFill>
                  <a:schemeClr val="bg1"/>
                </a:solidFill>
              </a:rPr>
              <a:t>فن </a:t>
            </a:r>
            <a:r>
              <a:rPr lang="fa-IR" sz="3200" b="1" dirty="0">
                <a:solidFill>
                  <a:schemeClr val="bg1"/>
                </a:solidFill>
              </a:rPr>
              <a:t>آوری در پیدایش جوامع و پیشرفت دولتمند نقش داشته است که تنوع محصول، کیفیت و عاری بودن از آلودگی به ایمنی و راحتی بیشتر می </a:t>
            </a:r>
            <a:r>
              <a:rPr lang="fa-IR" sz="3200" b="1" dirty="0" smtClean="0">
                <a:solidFill>
                  <a:schemeClr val="bg1"/>
                </a:solidFill>
              </a:rPr>
              <a:t>اندیشید</a:t>
            </a:r>
          </a:p>
          <a:p>
            <a:pPr lvl="0"/>
            <a:endParaRPr lang="en-US" sz="3200" b="1" dirty="0">
              <a:solidFill>
                <a:schemeClr val="bg1"/>
              </a:solidFill>
            </a:endParaRPr>
          </a:p>
          <a:p>
            <a:pPr lvl="0"/>
            <a:r>
              <a:rPr lang="fa-IR" sz="3200" b="1" dirty="0">
                <a:solidFill>
                  <a:schemeClr val="bg1"/>
                </a:solidFill>
              </a:rPr>
              <a:t>یکی از مواردی که جامعه ژاپن را مجبور به سرمایه گذاری در زمینه پیشرفت های فن آوری کرده است همان انتظارات مشتریان در مورد طراحی پیچیده، کیفیت، تحویلی، برنامه ریزی و قیمت ها بوده </a:t>
            </a:r>
            <a:r>
              <a:rPr lang="fa-IR" sz="3200" b="1" dirty="0" smtClean="0">
                <a:solidFill>
                  <a:schemeClr val="bg1"/>
                </a:solidFill>
              </a:rPr>
              <a:t>است</a:t>
            </a:r>
          </a:p>
          <a:p>
            <a:pPr lvl="0"/>
            <a:endParaRPr lang="en-US" sz="3200" b="1" dirty="0">
              <a:solidFill>
                <a:schemeClr val="bg1"/>
              </a:solidFill>
            </a:endParaRPr>
          </a:p>
          <a:p>
            <a:endParaRPr lang="fa-IR" sz="3200" b="1" dirty="0">
              <a:solidFill>
                <a:schemeClr val="bg1"/>
              </a:solidFill>
            </a:endParaRPr>
          </a:p>
        </p:txBody>
      </p:sp>
    </p:spTree>
    <p:extLst>
      <p:ext uri="{BB962C8B-B14F-4D97-AF65-F5344CB8AC3E}">
        <p14:creationId xmlns:p14="http://schemas.microsoft.com/office/powerpoint/2010/main" val="2914969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656" y="1409008"/>
            <a:ext cx="10753725" cy="3766185"/>
          </a:xfrm>
        </p:spPr>
        <p:txBody>
          <a:bodyPr>
            <a:normAutofit/>
          </a:bodyPr>
          <a:lstStyle/>
          <a:p>
            <a:pPr lvl="0"/>
            <a:r>
              <a:rPr lang="fa-IR" sz="4000" b="1" dirty="0">
                <a:solidFill>
                  <a:schemeClr val="bg1"/>
                </a:solidFill>
              </a:rPr>
              <a:t>صاحبان صنایع در ژاپن قسم یاد کرده اند که مشتری، خدایی است که همیشه حق با اوست </a:t>
            </a:r>
            <a:endParaRPr lang="fa-IR" sz="4000" b="1" dirty="0" smtClean="0">
              <a:solidFill>
                <a:schemeClr val="bg1"/>
              </a:solidFill>
            </a:endParaRPr>
          </a:p>
          <a:p>
            <a:pPr lvl="0"/>
            <a:endParaRPr lang="en-US" sz="4000" b="1" dirty="0">
              <a:solidFill>
                <a:schemeClr val="bg1"/>
              </a:solidFill>
            </a:endParaRPr>
          </a:p>
          <a:p>
            <a:pPr lvl="0"/>
            <a:r>
              <a:rPr lang="fa-IR" sz="4000" b="1" dirty="0">
                <a:solidFill>
                  <a:schemeClr val="bg1"/>
                </a:solidFill>
              </a:rPr>
              <a:t>انتظارات زیاد مشتریان، چالش و فرصت برای صاحبان نهادهای موسسات تجاری محسوب می شوند</a:t>
            </a:r>
            <a:endParaRPr lang="en-US" sz="4000" b="1" dirty="0">
              <a:solidFill>
                <a:schemeClr val="bg1"/>
              </a:solidFill>
            </a:endParaRPr>
          </a:p>
          <a:p>
            <a:endParaRPr lang="fa-IR" sz="4000" b="1" dirty="0">
              <a:solidFill>
                <a:schemeClr val="bg1"/>
              </a:solidFill>
            </a:endParaRPr>
          </a:p>
        </p:txBody>
      </p:sp>
    </p:spTree>
    <p:extLst>
      <p:ext uri="{BB962C8B-B14F-4D97-AF65-F5344CB8AC3E}">
        <p14:creationId xmlns:p14="http://schemas.microsoft.com/office/powerpoint/2010/main" val="965771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A2</a:t>
            </a:r>
            <a:r>
              <a:rPr lang="fa-IR" b="1" dirty="0" smtClean="0">
                <a:solidFill>
                  <a:schemeClr val="bg1"/>
                </a:solidFill>
              </a:rPr>
              <a:t>.پیچیدگی </a:t>
            </a:r>
            <a:r>
              <a:rPr lang="fa-IR" b="1" dirty="0">
                <a:solidFill>
                  <a:schemeClr val="bg1"/>
                </a:solidFill>
              </a:rPr>
              <a:t>سیستم</a:t>
            </a:r>
            <a:endParaRPr lang="en-US" dirty="0">
              <a:solidFill>
                <a:schemeClr val="bg1"/>
              </a:solidFill>
            </a:endParaRPr>
          </a:p>
        </p:txBody>
      </p:sp>
      <p:sp>
        <p:nvSpPr>
          <p:cNvPr id="3" name="Content Placeholder 2"/>
          <p:cNvSpPr>
            <a:spLocks noGrp="1"/>
          </p:cNvSpPr>
          <p:nvPr>
            <p:ph idx="1"/>
          </p:nvPr>
        </p:nvSpPr>
        <p:spPr>
          <a:xfrm>
            <a:off x="676274" y="1970695"/>
            <a:ext cx="10753725" cy="3766185"/>
          </a:xfrm>
        </p:spPr>
        <p:txBody>
          <a:bodyPr>
            <a:noAutofit/>
          </a:bodyPr>
          <a:lstStyle/>
          <a:p>
            <a:r>
              <a:rPr lang="fa-IR" sz="3200" b="1" dirty="0" smtClean="0">
                <a:solidFill>
                  <a:schemeClr val="bg1"/>
                </a:solidFill>
              </a:rPr>
              <a:t>فن </a:t>
            </a:r>
            <a:r>
              <a:rPr lang="fa-IR" sz="3200" b="1" dirty="0">
                <a:solidFill>
                  <a:schemeClr val="bg1"/>
                </a:solidFill>
              </a:rPr>
              <a:t>آوری، پیچیدگی به همراه خواهد داشت</a:t>
            </a:r>
            <a:endParaRPr lang="en-US" sz="3200" b="1" dirty="0">
              <a:solidFill>
                <a:schemeClr val="bg1"/>
              </a:solidFill>
            </a:endParaRPr>
          </a:p>
          <a:p>
            <a:r>
              <a:rPr lang="fa-IR" sz="3200" b="1" dirty="0">
                <a:solidFill>
                  <a:schemeClr val="bg1"/>
                </a:solidFill>
              </a:rPr>
              <a:t>ماشین آلات امروزی بدون شک سریعتر و بهتر کار می کنند</a:t>
            </a:r>
            <a:endParaRPr lang="en-US" sz="3200" b="1" dirty="0">
              <a:solidFill>
                <a:schemeClr val="bg1"/>
              </a:solidFill>
            </a:endParaRPr>
          </a:p>
          <a:p>
            <a:r>
              <a:rPr lang="fa-IR" sz="3200" b="1" dirty="0">
                <a:solidFill>
                  <a:schemeClr val="bg1"/>
                </a:solidFill>
              </a:rPr>
              <a:t>اما اگر خراب شوند شرکت نیاز به خدمات متخصصین دارند</a:t>
            </a:r>
            <a:endParaRPr lang="en-US" sz="3200" b="1" dirty="0">
              <a:solidFill>
                <a:schemeClr val="bg1"/>
              </a:solidFill>
            </a:endParaRPr>
          </a:p>
          <a:p>
            <a:r>
              <a:rPr lang="fa-IR" sz="3200" b="1" dirty="0">
                <a:solidFill>
                  <a:schemeClr val="bg1"/>
                </a:solidFill>
              </a:rPr>
              <a:t>اغلب به علت پیچیدگی از کار می افتند (خراب می شوند)</a:t>
            </a:r>
            <a:endParaRPr lang="en-US" sz="3200" b="1" dirty="0">
              <a:solidFill>
                <a:schemeClr val="bg1"/>
              </a:solidFill>
            </a:endParaRPr>
          </a:p>
          <a:p>
            <a:r>
              <a:rPr lang="fa-IR" sz="3200" b="1" dirty="0">
                <a:solidFill>
                  <a:schemeClr val="bg1"/>
                </a:solidFill>
              </a:rPr>
              <a:t>هر ماشین یا سیستم از صدها قطعه تشکیل شده است</a:t>
            </a:r>
            <a:endParaRPr lang="en-US" sz="3200" b="1" dirty="0">
              <a:solidFill>
                <a:schemeClr val="bg1"/>
              </a:solidFill>
            </a:endParaRPr>
          </a:p>
          <a:p>
            <a:r>
              <a:rPr lang="fa-IR" sz="3200" b="1" dirty="0">
                <a:solidFill>
                  <a:schemeClr val="bg1"/>
                </a:solidFill>
              </a:rPr>
              <a:t>تمامی قطعات باید با هم همکاری کنند تا یک کار مطلموب بدست آید. بنابر این کارآیی مطمئن قطعه به اتکای </a:t>
            </a:r>
          </a:p>
        </p:txBody>
      </p:sp>
    </p:spTree>
    <p:extLst>
      <p:ext uri="{BB962C8B-B14F-4D97-AF65-F5344CB8AC3E}">
        <p14:creationId xmlns:p14="http://schemas.microsoft.com/office/powerpoint/2010/main" val="223034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6600" b="1" dirty="0">
                <a:solidFill>
                  <a:schemeClr val="tx1"/>
                </a:solidFill>
              </a:rPr>
              <a:t>محيط </a:t>
            </a:r>
            <a:r>
              <a:rPr lang="fa-IR" sz="6600" b="1" dirty="0" smtClean="0">
                <a:solidFill>
                  <a:schemeClr val="tx1"/>
                </a:solidFill>
              </a:rPr>
              <a:t>فني</a:t>
            </a:r>
            <a:r>
              <a:rPr lang="en-US" sz="6600" b="1" dirty="0">
                <a:solidFill>
                  <a:schemeClr val="tx1"/>
                </a:solidFill>
              </a:rPr>
              <a:t> Technical </a:t>
            </a:r>
            <a:r>
              <a:rPr lang="en-US" sz="6600" b="1" dirty="0" err="1">
                <a:solidFill>
                  <a:schemeClr val="tx1"/>
                </a:solidFill>
              </a:rPr>
              <a:t>Evironmen</a:t>
            </a:r>
            <a:r>
              <a:rPr lang="fa-IR" sz="6600" b="1" dirty="0" smtClean="0">
                <a:solidFill>
                  <a:schemeClr val="tx1"/>
                </a:solidFill>
              </a:rPr>
              <a:t> </a:t>
            </a:r>
            <a:endParaRPr lang="fa-IR" sz="4000" b="1" dirty="0">
              <a:solidFill>
                <a:schemeClr val="tx1"/>
              </a:solidFill>
            </a:endParaRPr>
          </a:p>
        </p:txBody>
      </p:sp>
      <p:sp>
        <p:nvSpPr>
          <p:cNvPr id="3" name="Content Placeholder 2"/>
          <p:cNvSpPr>
            <a:spLocks noGrp="1"/>
          </p:cNvSpPr>
          <p:nvPr>
            <p:ph idx="1"/>
          </p:nvPr>
        </p:nvSpPr>
        <p:spPr>
          <a:xfrm>
            <a:off x="676274" y="2560320"/>
            <a:ext cx="10753725" cy="3766185"/>
          </a:xfrm>
        </p:spPr>
        <p:txBody>
          <a:bodyPr>
            <a:normAutofit/>
          </a:bodyPr>
          <a:lstStyle/>
          <a:p>
            <a:r>
              <a:rPr lang="fa-IR" sz="4000" b="1" dirty="0"/>
              <a:t>آقاي </a:t>
            </a:r>
            <a:r>
              <a:rPr lang="en-US" sz="4000" b="1" dirty="0"/>
              <a:t>JK </a:t>
            </a:r>
            <a:r>
              <a:rPr lang="en-US" sz="4000" b="1" dirty="0" err="1"/>
              <a:t>Calbraith</a:t>
            </a:r>
            <a:r>
              <a:rPr lang="fa-IR" sz="4000" b="1" dirty="0"/>
              <a:t>‌ فن آوري را به عنوان كاربرد نظام مند دانش ساختاريافته و مبتني بر علم در فعاليت هاي عملي توصيف نموده است.</a:t>
            </a:r>
          </a:p>
        </p:txBody>
      </p:sp>
    </p:spTree>
    <p:extLst>
      <p:ext uri="{BB962C8B-B14F-4D97-AF65-F5344CB8AC3E}">
        <p14:creationId xmlns:p14="http://schemas.microsoft.com/office/powerpoint/2010/main" val="3588807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63692" y="1450571"/>
            <a:ext cx="10753725" cy="3766185"/>
          </a:xfrm>
        </p:spPr>
        <p:txBody>
          <a:bodyPr>
            <a:normAutofit lnSpcReduction="10000"/>
          </a:bodyPr>
          <a:lstStyle/>
          <a:p>
            <a:r>
              <a:rPr lang="fa-IR" sz="5400" b="1" dirty="0">
                <a:solidFill>
                  <a:schemeClr val="bg1"/>
                </a:solidFill>
              </a:rPr>
              <a:t>متقابل سیستم ها از اهمیت تصمیم گیری برخورداری </a:t>
            </a:r>
            <a:r>
              <a:rPr lang="fa-IR" sz="5400" b="1" dirty="0" smtClean="0">
                <a:solidFill>
                  <a:schemeClr val="bg1"/>
                </a:solidFill>
              </a:rPr>
              <a:t>است</a:t>
            </a:r>
          </a:p>
          <a:p>
            <a:endParaRPr lang="en-US" sz="5400" b="1" dirty="0">
              <a:solidFill>
                <a:schemeClr val="bg1"/>
              </a:solidFill>
            </a:endParaRPr>
          </a:p>
          <a:p>
            <a:r>
              <a:rPr lang="fa-IR" sz="5400" b="1" dirty="0">
                <a:solidFill>
                  <a:schemeClr val="bg1"/>
                </a:solidFill>
              </a:rPr>
              <a:t>لذا مدیریت برای اینکه تمام وقت کل سیستم درست کار کند تحت فشار است </a:t>
            </a:r>
            <a:endParaRPr lang="en-US" sz="5400" b="1" dirty="0">
              <a:solidFill>
                <a:schemeClr val="bg1"/>
              </a:solidFill>
            </a:endParaRPr>
          </a:p>
          <a:p>
            <a:endParaRPr lang="fa-IR" sz="5400" b="1" dirty="0">
              <a:solidFill>
                <a:schemeClr val="bg1"/>
              </a:solidFill>
            </a:endParaRPr>
          </a:p>
        </p:txBody>
      </p:sp>
    </p:spTree>
    <p:extLst>
      <p:ext uri="{BB962C8B-B14F-4D97-AF65-F5344CB8AC3E}">
        <p14:creationId xmlns:p14="http://schemas.microsoft.com/office/powerpoint/2010/main" val="760680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A3</a:t>
            </a:r>
            <a:r>
              <a:rPr lang="fa-IR" b="1" dirty="0" smtClean="0">
                <a:solidFill>
                  <a:schemeClr val="bg1"/>
                </a:solidFill>
              </a:rPr>
              <a:t>.تغییر </a:t>
            </a:r>
            <a:r>
              <a:rPr lang="fa-IR" b="1" dirty="0">
                <a:solidFill>
                  <a:schemeClr val="bg1"/>
                </a:solidFill>
              </a:rPr>
              <a:t>اجتماعی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676274" y="1449745"/>
            <a:ext cx="10753725" cy="5408255"/>
          </a:xfrm>
        </p:spPr>
        <p:txBody>
          <a:bodyPr>
            <a:noAutofit/>
          </a:bodyPr>
          <a:lstStyle/>
          <a:p>
            <a:r>
              <a:rPr lang="fa-IR" sz="3200" b="1" dirty="0" smtClean="0">
                <a:solidFill>
                  <a:schemeClr val="bg1"/>
                </a:solidFill>
              </a:rPr>
              <a:t>نقش </a:t>
            </a:r>
            <a:r>
              <a:rPr lang="fa-IR" sz="3200" b="1" dirty="0">
                <a:solidFill>
                  <a:schemeClr val="bg1"/>
                </a:solidFill>
              </a:rPr>
              <a:t>فناوری در تغییر اجتماعی می‌تواند به بیش از یک روش مشاهده شود:</a:t>
            </a:r>
            <a:endParaRPr lang="en-US" sz="3200" b="1" dirty="0">
              <a:solidFill>
                <a:schemeClr val="bg1"/>
              </a:solidFill>
            </a:endParaRPr>
          </a:p>
          <a:p>
            <a:r>
              <a:rPr lang="fa-IR" sz="3200" b="1" dirty="0">
                <a:solidFill>
                  <a:schemeClr val="bg1"/>
                </a:solidFill>
              </a:rPr>
              <a:t>اولین مورد اینکه تغییری در زندگی اجتماعی وجود دارد که منتج از تغییر در فرایند فناورانه است. در نتیجه، یک اختراع می‌تواند جایگزین هزاران نیروی انسانی کارگر شود؛ در حالی که همان اختراع می‌تواند در شهر دیگری حتی به ایجاد شغلهای بیشتری نسبت به فرصتهای شغلی‌ای که از بین رفته است، بیانجامد. تغییرات فناورانه اینچنینی باعث ایجاد آشفتگی اجتماعی می‌شود</a:t>
            </a:r>
            <a:r>
              <a:rPr lang="fa-IR" sz="3200" b="1" dirty="0" smtClean="0">
                <a:solidFill>
                  <a:schemeClr val="bg1"/>
                </a:solidFill>
              </a:rPr>
              <a:t>.</a:t>
            </a:r>
          </a:p>
          <a:p>
            <a:endParaRPr lang="en-US" sz="3200" b="1" dirty="0">
              <a:solidFill>
                <a:schemeClr val="bg1"/>
              </a:solidFill>
            </a:endParaRPr>
          </a:p>
          <a:p>
            <a:r>
              <a:rPr lang="fa-IR" sz="3200" b="1" dirty="0">
                <a:solidFill>
                  <a:schemeClr val="bg1"/>
                </a:solidFill>
              </a:rPr>
              <a:t>دومین مورد اینکه در کنار ریشه‌کنی جمعیت انسانی (مترجم: احتمالاً منظور نویسنده، ریشه‌کنی جمعیت از طریق از بین رفتن مشاغل و فقیر شدن بخشی از اقشار جامعه است) ، فناوری مستقیماً الگوهای زندگی اجتماعی انسانها را تغییر می‌دهد. </a:t>
            </a:r>
          </a:p>
        </p:txBody>
      </p:sp>
    </p:spTree>
    <p:extLst>
      <p:ext uri="{BB962C8B-B14F-4D97-AF65-F5344CB8AC3E}">
        <p14:creationId xmlns:p14="http://schemas.microsoft.com/office/powerpoint/2010/main" val="1674059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80565" y="602673"/>
            <a:ext cx="10753725" cy="6047509"/>
          </a:xfrm>
        </p:spPr>
        <p:txBody>
          <a:bodyPr>
            <a:normAutofit/>
          </a:bodyPr>
          <a:lstStyle/>
          <a:p>
            <a:r>
              <a:rPr lang="fa-IR" sz="3200" b="1" dirty="0">
                <a:solidFill>
                  <a:schemeClr val="bg1"/>
                </a:solidFill>
              </a:rPr>
              <a:t>یک اختراع می‌تواند فرصتهای جدید شغلی را برای زنان ـ که به شکل فوق‌العاده‌ای زمان صرف شده توسط آنها در محیط کار و در میان خانواده را تغییر می‌دهد ـ ایجاد کند، اوقات فراغت را افزایش دهد و مشاغل جدیدی را برای جوانان فراهم آورد و این فرصتها را از افراد میانسال و سالخورده بگیرد. پیشرفتهای فناورانه تفاوتها را از بین می‌برد و جامعه‌ای آزادتر و عادلانه‌تر را شکل می‌دهد</a:t>
            </a:r>
            <a:r>
              <a:rPr lang="fa-IR" sz="3200" b="1" dirty="0" smtClean="0">
                <a:solidFill>
                  <a:schemeClr val="bg1"/>
                </a:solidFill>
              </a:rPr>
              <a:t>.</a:t>
            </a:r>
          </a:p>
          <a:p>
            <a:endParaRPr lang="en-US" sz="3200" b="1" dirty="0">
              <a:solidFill>
                <a:schemeClr val="bg1"/>
              </a:solidFill>
            </a:endParaRPr>
          </a:p>
          <a:p>
            <a:r>
              <a:rPr lang="fa-IR" sz="3200" b="1" dirty="0">
                <a:solidFill>
                  <a:schemeClr val="bg1"/>
                </a:solidFill>
              </a:rPr>
              <a:t>سومین مساله اینکه در حالیکه تفاوتهای اجتماعی تمایل به </a:t>
            </a:r>
            <a:r>
              <a:rPr lang="en-US" sz="3200" b="1" dirty="0">
                <a:solidFill>
                  <a:schemeClr val="bg1"/>
                </a:solidFill>
              </a:rPr>
              <a:t>iron out</a:t>
            </a:r>
            <a:r>
              <a:rPr lang="fa-IR" sz="3200" b="1" dirty="0">
                <a:solidFill>
                  <a:schemeClr val="bg1"/>
                </a:solidFill>
              </a:rPr>
              <a:t> دارند، تفاوتهای وضعیتی معمولا توسط تغییرات فناورانه در کشورهای توسعه یافته خلق می‌شوند و از طریق شرکتهای چندملیتی در کشورهای در حال توسعه امتداد می‌یابند. در هند کاکنانی که در همکاریهای مشترک یا شرکتهای خارجی کار می‌کنند، حقوق بیشتری نسبت به کارکنانی که در شرکتهای محلی هندی کار می‌کنند در یافت می‌کنند؛ در حالیکه هر دو در یک حوزه کاری فعال هستند.</a:t>
            </a:r>
            <a:endParaRPr lang="en-US" sz="3200" b="1" dirty="0">
              <a:solidFill>
                <a:schemeClr val="bg1"/>
              </a:solidFill>
            </a:endParaRPr>
          </a:p>
          <a:p>
            <a:endParaRPr lang="fa-IR" dirty="0"/>
          </a:p>
        </p:txBody>
      </p:sp>
    </p:spTree>
    <p:extLst>
      <p:ext uri="{BB962C8B-B14F-4D97-AF65-F5344CB8AC3E}">
        <p14:creationId xmlns:p14="http://schemas.microsoft.com/office/powerpoint/2010/main" val="869772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7224" y="1014152"/>
            <a:ext cx="10753725" cy="5386647"/>
          </a:xfrm>
        </p:spPr>
        <p:txBody>
          <a:bodyPr>
            <a:normAutofit/>
          </a:bodyPr>
          <a:lstStyle/>
          <a:p>
            <a:r>
              <a:rPr lang="fa-IR" sz="3600" b="1" dirty="0">
                <a:solidFill>
                  <a:schemeClr val="bg1"/>
                </a:solidFill>
              </a:rPr>
              <a:t>چهارم اینکه روشی که ما آشپزی می‌کنیم، ارتباط برقرار می‌کنیم، از رسانه‌ها استفاده می‌کنیم و کار می‌کنیم، تحت تاثیر فناوری هستند. حتی زبانی که ما استفاده می‌کنیم تغییر کرده است و عباراتی که تا پیش از این چندان مورد استفاده نبودند، به بخش قابل توجهی از مکالمات ما تبدیل شده‌اند. همچنین تغییرات اجتماعی در فرهنگ لغات نیز تاثیر داشته و عباراتی چون شوهر خانه (شوهرانی که به جای همسران خود خانه‌داری می‌کنند)، مادران جایگزین (از طریق اجاره رحم مصنوعی)، شریک داخلی و غیره را به وجود اورده است. بنابراین درست گفته شده است که لغات نشاندهنده تغییرات اجتماعی هستند. در واقع لغات تابعی از رفتارها هستند.</a:t>
            </a:r>
            <a:endParaRPr lang="en-US" sz="3600" b="1" dirty="0">
              <a:solidFill>
                <a:schemeClr val="bg1"/>
              </a:solidFill>
            </a:endParaRPr>
          </a:p>
          <a:p>
            <a:endParaRPr lang="fa-IR" dirty="0"/>
          </a:p>
        </p:txBody>
      </p:sp>
    </p:spTree>
    <p:extLst>
      <p:ext uri="{BB962C8B-B14F-4D97-AF65-F5344CB8AC3E}">
        <p14:creationId xmlns:p14="http://schemas.microsoft.com/office/powerpoint/2010/main" val="739017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001" y="1118062"/>
            <a:ext cx="10753725" cy="3766185"/>
          </a:xfrm>
        </p:spPr>
        <p:txBody>
          <a:bodyPr/>
          <a:lstStyle/>
          <a:p>
            <a:r>
              <a:rPr lang="fa-IR" sz="4000" b="1" dirty="0">
                <a:solidFill>
                  <a:schemeClr val="bg1"/>
                </a:solidFill>
              </a:rPr>
              <a:t>پنجم، تكنولوژي تاثير خودش را بر روي مذاهب حداقل در دو مورد دارد. اول، اهميت مذهبيت كاهش يافته است. چنانكه مشتريان براي خوب بودن به تكنولوژي بيشتر از خيرانديشي خداوند اعتماد دارند. دوم (از جنبه منفي) زندگي مدرن بر عليه غذاهاي تغيير ژنتيك يافته و عدم پذيرش تكنولوژي هاي غربي به صورت عمده توسط بنيادگران مذهبي مشخص فشار مي آورد.</a:t>
            </a:r>
            <a:endParaRPr lang="en-US" sz="4000" b="1" dirty="0">
              <a:solidFill>
                <a:schemeClr val="bg1"/>
              </a:solidFill>
            </a:endParaRPr>
          </a:p>
          <a:p>
            <a:endParaRPr lang="fa-IR" dirty="0"/>
          </a:p>
        </p:txBody>
      </p:sp>
    </p:spTree>
    <p:extLst>
      <p:ext uri="{BB962C8B-B14F-4D97-AF65-F5344CB8AC3E}">
        <p14:creationId xmlns:p14="http://schemas.microsoft.com/office/powerpoint/2010/main" val="2825701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128" y="1180407"/>
            <a:ext cx="10753725" cy="3766185"/>
          </a:xfrm>
        </p:spPr>
        <p:txBody>
          <a:bodyPr>
            <a:normAutofit/>
          </a:bodyPr>
          <a:lstStyle/>
          <a:p>
            <a:r>
              <a:rPr lang="fa-IR" sz="3600" b="1" dirty="0">
                <a:solidFill>
                  <a:schemeClr val="bg1"/>
                </a:solidFill>
              </a:rPr>
              <a:t>ششم، تكنولوژي باعث ايجاد انقلاب در سيستم آموزشي شده است. اينترنت حجم بالايي از اطلاعات را براي تعداد زيادي از مردم بصورت الكترونيكي فراهم كرده است. اين موضوع عملا باعث دسترسي كشورهاي فقير و دور افتاده به بهترين كتابخانه ها، مدرسان و درس هاي موجود از طريق اينترنت شده است.</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1723700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bg1"/>
                </a:solidFill>
              </a:rPr>
              <a:t>A4 </a:t>
            </a:r>
            <a:r>
              <a:rPr lang="fa-IR" b="1" dirty="0">
                <a:solidFill>
                  <a:schemeClr val="bg1"/>
                </a:solidFill>
              </a:rPr>
              <a:t> : سيستم هاي اجتماعي</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676274" y="1596043"/>
            <a:ext cx="10753725" cy="3766185"/>
          </a:xfrm>
        </p:spPr>
        <p:txBody>
          <a:bodyPr>
            <a:noAutofit/>
          </a:bodyPr>
          <a:lstStyle/>
          <a:p>
            <a:pPr lvl="0"/>
            <a:r>
              <a:rPr lang="fa-IR" sz="3600" b="1" dirty="0" smtClean="0">
                <a:solidFill>
                  <a:schemeClr val="bg1"/>
                </a:solidFill>
              </a:rPr>
              <a:t>دانش </a:t>
            </a:r>
            <a:r>
              <a:rPr lang="fa-IR" sz="3600" b="1" dirty="0">
                <a:solidFill>
                  <a:schemeClr val="bg1"/>
                </a:solidFill>
              </a:rPr>
              <a:t>تكنولوژي يك منفعت ويژه است.</a:t>
            </a:r>
            <a:endParaRPr lang="en-US" sz="3600" b="1" dirty="0">
              <a:solidFill>
                <a:schemeClr val="bg1"/>
              </a:solidFill>
            </a:endParaRPr>
          </a:p>
          <a:p>
            <a:pPr lvl="0"/>
            <a:r>
              <a:rPr lang="fa-IR" sz="3600" b="1" dirty="0">
                <a:solidFill>
                  <a:schemeClr val="bg1"/>
                </a:solidFill>
              </a:rPr>
              <a:t>در اين سطح، تكنولوژي يك نوع ممتاز از سيستم اجتماعي را خلق مي كند كه جامعه دانش مدار ناميده مي شود.</a:t>
            </a:r>
            <a:endParaRPr lang="en-US" sz="3600" b="1" dirty="0">
              <a:solidFill>
                <a:schemeClr val="bg1"/>
              </a:solidFill>
            </a:endParaRPr>
          </a:p>
          <a:p>
            <a:pPr lvl="0"/>
            <a:r>
              <a:rPr lang="fa-IR" sz="3600" b="1" dirty="0">
                <a:solidFill>
                  <a:schemeClr val="bg1"/>
                </a:solidFill>
              </a:rPr>
              <a:t>در جامعه دانش مدار استفاده و انتقال دانش و اطلاعات بيشتر از مهارت هاي يدي و تسلط كاري است و بيشترين سهم نيروي كار را اشغال مي كند.</a:t>
            </a:r>
            <a:endParaRPr lang="en-US" sz="3600" b="1" dirty="0">
              <a:solidFill>
                <a:schemeClr val="bg1"/>
              </a:solidFill>
            </a:endParaRPr>
          </a:p>
          <a:p>
            <a:pPr lvl="0"/>
            <a:r>
              <a:rPr lang="fa-IR" sz="3600" b="1" dirty="0">
                <a:solidFill>
                  <a:schemeClr val="bg1"/>
                </a:solidFill>
              </a:rPr>
              <a:t>كارگران دانشي مجبور خواهند بود نشان دهند چرا بايد بمانند، چه مزيتي را مي توانند به سازمان پيشنهاد دهند و چطور مي توانند ارزش به آنچه كه سازمان انجام مي دهد اضافه كنند.</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2825298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347" y="702425"/>
            <a:ext cx="10753725" cy="5220393"/>
          </a:xfrm>
        </p:spPr>
        <p:txBody>
          <a:bodyPr>
            <a:normAutofit lnSpcReduction="10000"/>
          </a:bodyPr>
          <a:lstStyle/>
          <a:p>
            <a:r>
              <a:rPr lang="fa-IR" sz="3600" b="1" dirty="0">
                <a:solidFill>
                  <a:schemeClr val="bg1"/>
                </a:solidFill>
              </a:rPr>
              <a:t>- ارزش هر کاری که سازمان انجام می دهد</a:t>
            </a:r>
            <a:r>
              <a:rPr lang="fa-IR" sz="3600" b="1" dirty="0" smtClean="0">
                <a:solidFill>
                  <a:schemeClr val="bg1"/>
                </a:solidFill>
              </a:rPr>
              <a:t>.</a:t>
            </a:r>
          </a:p>
          <a:p>
            <a:endParaRPr lang="en-US" sz="3600" b="1" dirty="0">
              <a:solidFill>
                <a:schemeClr val="bg1"/>
              </a:solidFill>
            </a:endParaRPr>
          </a:p>
          <a:p>
            <a:r>
              <a:rPr lang="fa-IR" sz="3600" b="1" dirty="0">
                <a:solidFill>
                  <a:schemeClr val="bg1"/>
                </a:solidFill>
              </a:rPr>
              <a:t>- او می بایست مشاغل جدیدی را با مشورت کارفرمای خود ایجاد نماید</a:t>
            </a:r>
            <a:r>
              <a:rPr lang="fa-IR" sz="3600" b="1" dirty="0" smtClean="0">
                <a:solidFill>
                  <a:schemeClr val="bg1"/>
                </a:solidFill>
              </a:rPr>
              <a:t>.</a:t>
            </a:r>
          </a:p>
          <a:p>
            <a:endParaRPr lang="en-US" sz="3600" b="1" dirty="0">
              <a:solidFill>
                <a:schemeClr val="bg1"/>
              </a:solidFill>
            </a:endParaRPr>
          </a:p>
          <a:p>
            <a:r>
              <a:rPr lang="fa-IR" sz="3600" b="1" dirty="0">
                <a:solidFill>
                  <a:schemeClr val="bg1"/>
                </a:solidFill>
              </a:rPr>
              <a:t>- شغلی که در آینده به یک سرمایه گذاری مشترک تبدیل شود</a:t>
            </a:r>
            <a:r>
              <a:rPr lang="fa-IR" sz="3600" b="1" dirty="0" smtClean="0">
                <a:solidFill>
                  <a:schemeClr val="bg1"/>
                </a:solidFill>
              </a:rPr>
              <a:t>.</a:t>
            </a:r>
          </a:p>
          <a:p>
            <a:endParaRPr lang="en-US" sz="3600" b="1" dirty="0">
              <a:solidFill>
                <a:schemeClr val="bg1"/>
              </a:solidFill>
            </a:endParaRPr>
          </a:p>
          <a:p>
            <a:r>
              <a:rPr lang="fa-IR" sz="3600" b="1" dirty="0">
                <a:solidFill>
                  <a:schemeClr val="bg1"/>
                </a:solidFill>
              </a:rPr>
              <a:t>- وقتی این اتفاق رخ دهد کارمند میتوانند دغدغه مستمری بازنشستگی خود را فراموش کند</a:t>
            </a:r>
          </a:p>
        </p:txBody>
      </p:sp>
    </p:spTree>
    <p:extLst>
      <p:ext uri="{BB962C8B-B14F-4D97-AF65-F5344CB8AC3E}">
        <p14:creationId xmlns:p14="http://schemas.microsoft.com/office/powerpoint/2010/main" val="3455268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B</a:t>
            </a:r>
            <a:r>
              <a:rPr lang="fa-IR" b="1" dirty="0" smtClean="0">
                <a:solidFill>
                  <a:schemeClr val="bg1"/>
                </a:solidFill>
              </a:rPr>
              <a:t>:مفاهیم </a:t>
            </a:r>
            <a:r>
              <a:rPr lang="fa-IR" b="1" dirty="0">
                <a:solidFill>
                  <a:schemeClr val="bg1"/>
                </a:solidFill>
              </a:rPr>
              <a:t>اقتصادی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lstStyle/>
          <a:p>
            <a:r>
              <a:rPr lang="fa-IR" sz="4400" b="1" dirty="0" smtClean="0">
                <a:solidFill>
                  <a:schemeClr val="bg1"/>
                </a:solidFill>
              </a:rPr>
              <a:t>پیشرفت </a:t>
            </a:r>
            <a:r>
              <a:rPr lang="fa-IR" sz="4400" b="1" dirty="0">
                <a:solidFill>
                  <a:schemeClr val="bg1"/>
                </a:solidFill>
              </a:rPr>
              <a:t>تکنولوژی مفاهیم اقتصادی قابل توجهی نیز به همراه داشته است:</a:t>
            </a:r>
            <a:endParaRPr lang="en-US" sz="4400" b="1" dirty="0">
              <a:solidFill>
                <a:schemeClr val="bg1"/>
              </a:solidFill>
            </a:endParaRPr>
          </a:p>
          <a:p>
            <a:endParaRPr lang="fa-IR" dirty="0"/>
          </a:p>
        </p:txBody>
      </p:sp>
    </p:spTree>
    <p:extLst>
      <p:ext uri="{BB962C8B-B14F-4D97-AF65-F5344CB8AC3E}">
        <p14:creationId xmlns:p14="http://schemas.microsoft.com/office/powerpoint/2010/main" val="1308306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b="1" dirty="0">
                <a:solidFill>
                  <a:schemeClr val="bg1"/>
                </a:solidFill>
              </a:rPr>
              <a:t>B</a:t>
            </a:r>
            <a:r>
              <a:rPr lang="fa-IR" b="1" dirty="0" smtClean="0">
                <a:solidFill>
                  <a:schemeClr val="bg1"/>
                </a:solidFill>
              </a:rPr>
              <a:t>1</a:t>
            </a:r>
            <a:r>
              <a:rPr lang="fa-IR" b="1" dirty="0">
                <a:solidFill>
                  <a:schemeClr val="bg1"/>
                </a:solidFill>
              </a:rPr>
              <a:t>: افزایش بهره وری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normAutofit/>
          </a:bodyPr>
          <a:lstStyle/>
          <a:p>
            <a:r>
              <a:rPr lang="fa-IR" sz="4000" b="1" dirty="0" smtClean="0">
                <a:solidFill>
                  <a:schemeClr val="bg1"/>
                </a:solidFill>
              </a:rPr>
              <a:t>- </a:t>
            </a:r>
            <a:r>
              <a:rPr lang="fa-IR" sz="4000" b="1" dirty="0">
                <a:solidFill>
                  <a:schemeClr val="bg1"/>
                </a:solidFill>
              </a:rPr>
              <a:t>بنیادی ترین تاثیر تکنولوژی ، بهره وری زیاد در ارتباط با کمیت و کیفیت می باشد.</a:t>
            </a:r>
            <a:endParaRPr lang="en-US" sz="4000" b="1" dirty="0">
              <a:solidFill>
                <a:schemeClr val="bg1"/>
              </a:solidFill>
            </a:endParaRPr>
          </a:p>
          <a:p>
            <a:r>
              <a:rPr lang="fa-IR" sz="4000" b="1" dirty="0">
                <a:solidFill>
                  <a:schemeClr val="bg1"/>
                </a:solidFill>
              </a:rPr>
              <a:t>- این اصلی ترین دلیل برای پذیرفته شدن تکنولوژی در تمام سطوح است.</a:t>
            </a:r>
            <a:endParaRPr lang="en-US" sz="4000" b="1" dirty="0">
              <a:solidFill>
                <a:schemeClr val="bg1"/>
              </a:solidFill>
            </a:endParaRPr>
          </a:p>
          <a:p>
            <a:r>
              <a:rPr lang="fa-IR" sz="4000" b="1" dirty="0">
                <a:solidFill>
                  <a:schemeClr val="bg1"/>
                </a:solidFill>
              </a:rPr>
              <a:t>- با توجه به پیشرفت بهره وری دستمزد واقعی کارکنان رو به افزایش و قیمت برخی محصولات رو به کاهش می باشد</a:t>
            </a:r>
          </a:p>
        </p:txBody>
      </p:sp>
    </p:spTree>
    <p:extLst>
      <p:ext uri="{BB962C8B-B14F-4D97-AF65-F5344CB8AC3E}">
        <p14:creationId xmlns:p14="http://schemas.microsoft.com/office/powerpoint/2010/main" val="2130721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841" y="353482"/>
            <a:ext cx="11271540" cy="1658198"/>
          </a:xfrm>
        </p:spPr>
        <p:txBody>
          <a:bodyPr>
            <a:normAutofit/>
          </a:bodyPr>
          <a:lstStyle/>
          <a:p>
            <a:pPr algn="r"/>
            <a:r>
              <a:rPr lang="fa-IR" sz="4800" b="1" dirty="0"/>
              <a:t>طبقه بندي فن آوري </a:t>
            </a:r>
            <a:r>
              <a:rPr lang="en-US" sz="4800" b="1" dirty="0"/>
              <a:t>Classification of Technology</a:t>
            </a:r>
            <a:r>
              <a:rPr lang="fa-IR" sz="4800" b="1" dirty="0"/>
              <a:t>:</a:t>
            </a:r>
            <a:endParaRPr lang="en-US" sz="4800" b="1" dirty="0"/>
          </a:p>
        </p:txBody>
      </p:sp>
      <p:sp>
        <p:nvSpPr>
          <p:cNvPr id="3" name="Content Placeholder 2"/>
          <p:cNvSpPr>
            <a:spLocks noGrp="1"/>
          </p:cNvSpPr>
          <p:nvPr>
            <p:ph idx="1"/>
          </p:nvPr>
        </p:nvSpPr>
        <p:spPr>
          <a:xfrm>
            <a:off x="676656" y="1668780"/>
            <a:ext cx="10753725" cy="3051386"/>
          </a:xfrm>
        </p:spPr>
        <p:txBody>
          <a:bodyPr>
            <a:noAutofit/>
          </a:bodyPr>
          <a:lstStyle/>
          <a:p>
            <a:r>
              <a:rPr lang="fa-IR" sz="3200" b="1" dirty="0" smtClean="0"/>
              <a:t>فن </a:t>
            </a:r>
            <a:r>
              <a:rPr lang="fa-IR" sz="3200" b="1" dirty="0"/>
              <a:t>آوري را مي توان بر اساس طبقه بندي هاي زير تعريف كرد</a:t>
            </a:r>
            <a:r>
              <a:rPr lang="fa-IR" sz="3200" b="1" dirty="0" smtClean="0"/>
              <a:t>:</a:t>
            </a:r>
          </a:p>
          <a:p>
            <a:endParaRPr lang="en-US" sz="3200" b="1" dirty="0"/>
          </a:p>
          <a:p>
            <a:r>
              <a:rPr lang="fa-IR" sz="3200" b="1" dirty="0"/>
              <a:t>1. فن آوري هاي مطابق آخرين پيشرفت هاي علمي </a:t>
            </a:r>
            <a:r>
              <a:rPr lang="en-US" sz="3200" b="1" dirty="0"/>
              <a:t>State-of –the art Technology </a:t>
            </a:r>
            <a:r>
              <a:rPr lang="fa-IR" sz="3200" b="1" dirty="0"/>
              <a:t>: فن آوري هايي كه با رقبا برابري كند يا از آن ها پيشي گيرد.</a:t>
            </a:r>
            <a:endParaRPr lang="en-US" sz="3200" b="1" dirty="0"/>
          </a:p>
          <a:p>
            <a:r>
              <a:rPr lang="fa-IR" sz="3200" b="1" dirty="0"/>
              <a:t>2. فن آوري هاي اختصاصي </a:t>
            </a:r>
            <a:r>
              <a:rPr lang="en-US" sz="3200" b="1" dirty="0"/>
              <a:t>Proprietary Technology</a:t>
            </a:r>
            <a:r>
              <a:rPr lang="fa-IR" sz="3200" b="1" dirty="0"/>
              <a:t>: فن آوري هايي كه با امتياز انحصاري (</a:t>
            </a:r>
            <a:r>
              <a:rPr lang="en-US" sz="3200" b="1" dirty="0"/>
              <a:t>Patent</a:t>
            </a:r>
            <a:r>
              <a:rPr lang="fa-IR" sz="3200" b="1" dirty="0"/>
              <a:t>) و قراردادهاي محرمانه اي محافظت شده اند كه ره آورد آن مزيت رقابتي قابل سنجش است.</a:t>
            </a:r>
            <a:endParaRPr lang="en-US" sz="3200" b="1" dirty="0"/>
          </a:p>
          <a:p>
            <a:r>
              <a:rPr lang="fa-IR" sz="3200" b="1" dirty="0"/>
              <a:t>3. فن آوري هاي شناخته شده </a:t>
            </a:r>
            <a:r>
              <a:rPr lang="en-US" sz="3200" b="1" dirty="0"/>
              <a:t>Known Technology</a:t>
            </a:r>
            <a:r>
              <a:rPr lang="fa-IR" sz="3200" b="1" dirty="0"/>
              <a:t>: فن آوري هايي كه ممكن است در خيلي از سازمان ها متداول باشد اما به روش هاي منحصر به فرد در هر سازمان به كار گرفته مي شود.</a:t>
            </a:r>
            <a:endParaRPr lang="en-US" sz="3200" b="1" dirty="0"/>
          </a:p>
          <a:p>
            <a:endParaRPr lang="fa-IR" sz="3200" b="1" dirty="0"/>
          </a:p>
        </p:txBody>
      </p:sp>
      <p:sp>
        <p:nvSpPr>
          <p:cNvPr id="4" name="TextBox 3"/>
          <p:cNvSpPr txBox="1"/>
          <p:nvPr/>
        </p:nvSpPr>
        <p:spPr>
          <a:xfrm>
            <a:off x="7161264" y="549466"/>
            <a:ext cx="4269117" cy="923330"/>
          </a:xfrm>
          <a:prstGeom prst="rect">
            <a:avLst/>
          </a:prstGeom>
          <a:noFill/>
        </p:spPr>
        <p:txBody>
          <a:bodyPr wrap="none" rtlCol="1">
            <a:spAutoFit/>
          </a:bodyPr>
          <a:lstStyle/>
          <a:p>
            <a:r>
              <a:rPr lang="fa-IR" sz="5400" b="1" dirty="0"/>
              <a:t>طبقه بندی فناوری</a:t>
            </a:r>
          </a:p>
        </p:txBody>
      </p:sp>
    </p:spTree>
    <p:extLst>
      <p:ext uri="{BB962C8B-B14F-4D97-AF65-F5344CB8AC3E}">
        <p14:creationId xmlns:p14="http://schemas.microsoft.com/office/powerpoint/2010/main" val="2859569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B</a:t>
            </a:r>
            <a:r>
              <a:rPr lang="fa-IR" b="1" dirty="0" smtClean="0">
                <a:solidFill>
                  <a:schemeClr val="bg1"/>
                </a:solidFill>
              </a:rPr>
              <a:t>2</a:t>
            </a:r>
            <a:r>
              <a:rPr lang="fa-IR" b="1" dirty="0">
                <a:solidFill>
                  <a:schemeClr val="bg1"/>
                </a:solidFill>
              </a:rPr>
              <a:t>: نیاز به پرداختن به تحقیق و توسعه:</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676274" y="2157731"/>
            <a:ext cx="10753725" cy="4260792"/>
          </a:xfrm>
        </p:spPr>
        <p:txBody>
          <a:bodyPr>
            <a:normAutofit lnSpcReduction="10000"/>
          </a:bodyPr>
          <a:lstStyle/>
          <a:p>
            <a:r>
              <a:rPr lang="fa-IR" sz="3600" b="1" dirty="0" smtClean="0">
                <a:solidFill>
                  <a:schemeClr val="bg1"/>
                </a:solidFill>
              </a:rPr>
              <a:t>- </a:t>
            </a:r>
            <a:r>
              <a:rPr lang="fa-IR" sz="3600" b="1" dirty="0">
                <a:solidFill>
                  <a:schemeClr val="bg1"/>
                </a:solidFill>
              </a:rPr>
              <a:t>در نتیجه پیشرفت تکنولوژی ، تحقیق و توسعه رابطه قابل توجهی در سازمانها پنداشته می شود.</a:t>
            </a:r>
            <a:endParaRPr lang="en-US" sz="3600" b="1" dirty="0">
              <a:solidFill>
                <a:schemeClr val="bg1"/>
              </a:solidFill>
            </a:endParaRPr>
          </a:p>
          <a:p>
            <a:r>
              <a:rPr lang="fa-IR" sz="3600" b="1" dirty="0">
                <a:solidFill>
                  <a:schemeClr val="bg1"/>
                </a:solidFill>
              </a:rPr>
              <a:t>- لازم است شرکتها حداقل به 6 موضوع تفکر کرده، تصمیم گیری نموده و عمل نمایند.</a:t>
            </a:r>
            <a:endParaRPr lang="en-US" sz="3600" b="1" dirty="0">
              <a:solidFill>
                <a:schemeClr val="bg1"/>
              </a:solidFill>
            </a:endParaRPr>
          </a:p>
          <a:p>
            <a:r>
              <a:rPr lang="fa-IR" sz="3600" b="1" dirty="0">
                <a:solidFill>
                  <a:schemeClr val="bg1"/>
                </a:solidFill>
              </a:rPr>
              <a:t>ابتدا تخصیص منابع به تحقیق و توسعه.</a:t>
            </a:r>
            <a:endParaRPr lang="en-US" sz="3600" b="1" dirty="0">
              <a:solidFill>
                <a:schemeClr val="bg1"/>
              </a:solidFill>
            </a:endParaRPr>
          </a:p>
          <a:p>
            <a:r>
              <a:rPr lang="fa-IR" sz="3600" b="1" dirty="0">
                <a:solidFill>
                  <a:schemeClr val="bg1"/>
                </a:solidFill>
              </a:rPr>
              <a:t>این امر بهبود عملکرد تجاری شرکت را از طریق توانا سازی شرکت در افزایش بهتر هم افزایی در بین خطوط تولید و سایر واحد ها  فراهم می سازد. </a:t>
            </a:r>
            <a:endParaRPr lang="en-US" sz="3600" b="1" dirty="0">
              <a:solidFill>
                <a:schemeClr val="bg1"/>
              </a:solidFill>
            </a:endParaRPr>
          </a:p>
          <a:p>
            <a:endParaRPr lang="fa-IR" dirty="0"/>
          </a:p>
        </p:txBody>
      </p:sp>
    </p:spTree>
    <p:extLst>
      <p:ext uri="{BB962C8B-B14F-4D97-AF65-F5344CB8AC3E}">
        <p14:creationId xmlns:p14="http://schemas.microsoft.com/office/powerpoint/2010/main" val="626854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8219" y="872837"/>
            <a:ext cx="10753725" cy="5466138"/>
          </a:xfrm>
        </p:spPr>
        <p:txBody>
          <a:bodyPr>
            <a:normAutofit/>
          </a:bodyPr>
          <a:lstStyle/>
          <a:p>
            <a:r>
              <a:rPr lang="fa-IR" sz="4400" b="1" dirty="0"/>
              <a:t>دوماً، انتقال تکنولوژی ، فرایند گرفتن فناوری های جدید از آزمایشگاه به بازار به همان اندازه مهم است وقتی که شرکت نتواند به توسعه زیادی در راه نواوری برسد</a:t>
            </a:r>
            <a:r>
              <a:rPr lang="fa-IR" sz="4400" b="1" dirty="0" smtClean="0"/>
              <a:t>.</a:t>
            </a:r>
          </a:p>
          <a:p>
            <a:endParaRPr lang="en-US" sz="4400" b="1" dirty="0"/>
          </a:p>
          <a:p>
            <a:r>
              <a:rPr lang="fa-IR" sz="4400" b="1" dirty="0"/>
              <a:t>سوماً ، عامل زمان در شرکت های </a:t>
            </a:r>
            <a:r>
              <a:rPr lang="en-US" sz="4400" b="1" dirty="0"/>
              <a:t>R &amp;  D </a:t>
            </a:r>
            <a:r>
              <a:rPr lang="fa-IR" sz="4400" b="1" dirty="0"/>
              <a:t>  مهم است دیگر نمی توانیم فرض کنیم که رقابتشان اجازه خواهد داد که زمان مورد نیاز برای جبران سرمایه گذاریشان باشد</a:t>
            </a:r>
            <a:endParaRPr lang="en-US" sz="4400" b="1" dirty="0"/>
          </a:p>
          <a:p>
            <a:endParaRPr lang="fa-IR" dirty="0"/>
          </a:p>
        </p:txBody>
      </p:sp>
    </p:spTree>
    <p:extLst>
      <p:ext uri="{BB962C8B-B14F-4D97-AF65-F5344CB8AC3E}">
        <p14:creationId xmlns:p14="http://schemas.microsoft.com/office/powerpoint/2010/main" val="2626900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59783" y="1059353"/>
            <a:ext cx="10753725" cy="5777865"/>
          </a:xfrm>
        </p:spPr>
        <p:txBody>
          <a:bodyPr>
            <a:normAutofit/>
          </a:bodyPr>
          <a:lstStyle/>
          <a:p>
            <a:r>
              <a:rPr lang="fa-IR" sz="4000" b="1" dirty="0"/>
              <a:t>چهارماً ، وقتی یک تکنولوژی جدید می آید ،تکنولوژی قدیمی تر متروک می شود، فرایند جایگزینی تکنولوژی قدیمی به جدید ، تکنولوژی ناپیوستگی نامیده می شود.چنین تکنولوژی زمانی اتفاق می افتد که یک تکنولوژی جدید نمی تواند به سادگی از تکنولوژی فعلی استفاده کند، اما در واقع جانشینی فن آوری برای عملکرد بهتر است. مدیریت تحقیق و توسعه (</a:t>
            </a:r>
            <a:r>
              <a:rPr lang="en-US" sz="4000" b="1" dirty="0"/>
              <a:t>R &amp;D</a:t>
            </a:r>
            <a:r>
              <a:rPr lang="fa-IR" sz="4000" b="1" dirty="0"/>
              <a:t>)  زمانی که فناوری های کنونی کنار گذاشته شوند و زمانی که  فن آوری های جدید توسعه و تطبیق داده می شوند.</a:t>
            </a:r>
            <a:endParaRPr lang="en-US" sz="4000" b="1" dirty="0"/>
          </a:p>
          <a:p>
            <a:endParaRPr lang="fa-IR" dirty="0"/>
          </a:p>
        </p:txBody>
      </p:sp>
    </p:spTree>
    <p:extLst>
      <p:ext uri="{BB962C8B-B14F-4D97-AF65-F5344CB8AC3E}">
        <p14:creationId xmlns:p14="http://schemas.microsoft.com/office/powerpoint/2010/main" val="2157421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sz="4000" b="1" dirty="0"/>
              <a:t>علاوه </a:t>
            </a:r>
            <a:r>
              <a:rPr lang="fa-IR" sz="4000" b="1" dirty="0" smtClean="0"/>
              <a:t>بر این  </a:t>
            </a:r>
            <a:r>
              <a:rPr lang="fa-IR" sz="4000" b="1" dirty="0"/>
              <a:t>فن آوری برون سپاری ممکن است در موارد زیر مفید </a:t>
            </a:r>
            <a:r>
              <a:rPr lang="fa-IR" sz="4000" b="1" dirty="0" smtClean="0"/>
              <a:t>باشد:</a:t>
            </a:r>
          </a:p>
          <a:p>
            <a:endParaRPr lang="en-US" sz="4000" b="1" dirty="0"/>
          </a:p>
          <a:p>
            <a:pPr lvl="0">
              <a:buFont typeface="Arial" panose="020B0604020202020204" pitchFamily="34" charset="0"/>
              <a:buChar char="•"/>
            </a:pPr>
            <a:r>
              <a:rPr lang="fa-IR" sz="4000" b="1" dirty="0"/>
              <a:t>هنگامی که فن آوری در مزیت رقابت اهمیت کمتری داشته باشد.</a:t>
            </a:r>
            <a:endParaRPr lang="en-US" sz="4000" b="1" dirty="0"/>
          </a:p>
          <a:p>
            <a:pPr lvl="0">
              <a:buFont typeface="Arial" panose="020B0604020202020204" pitchFamily="34" charset="0"/>
              <a:buChar char="•"/>
            </a:pPr>
            <a:r>
              <a:rPr lang="fa-IR" sz="4000" b="1" dirty="0"/>
              <a:t>منبع دارای تکنولوژی انحصاری</a:t>
            </a:r>
            <a:endParaRPr lang="en-US" sz="4000" b="1" dirty="0"/>
          </a:p>
          <a:p>
            <a:endParaRPr lang="fa-IR" dirty="0"/>
          </a:p>
        </p:txBody>
      </p:sp>
    </p:spTree>
    <p:extLst>
      <p:ext uri="{BB962C8B-B14F-4D97-AF65-F5344CB8AC3E}">
        <p14:creationId xmlns:p14="http://schemas.microsoft.com/office/powerpoint/2010/main" val="1592594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656" y="914400"/>
            <a:ext cx="10753725" cy="5382491"/>
          </a:xfrm>
        </p:spPr>
        <p:txBody>
          <a:bodyPr>
            <a:normAutofit lnSpcReduction="10000"/>
          </a:bodyPr>
          <a:lstStyle/>
          <a:p>
            <a:pPr>
              <a:buFont typeface="Arial" panose="020B0604020202020204" pitchFamily="34" charset="0"/>
              <a:buChar char="•"/>
            </a:pPr>
            <a:r>
              <a:rPr lang="fa-IR" sz="3600" b="1" dirty="0"/>
              <a:t>منبع فن آوری بهتر و ارزان تر و معقول به ادغام در سیستم فعلی است.</a:t>
            </a:r>
            <a:endParaRPr lang="en-US" sz="3600" b="1" dirty="0"/>
          </a:p>
          <a:p>
            <a:pPr>
              <a:buFont typeface="Arial" panose="020B0604020202020204" pitchFamily="34" charset="0"/>
              <a:buChar char="•"/>
            </a:pPr>
            <a:r>
              <a:rPr lang="fa-IR" sz="3600" b="1" dirty="0"/>
              <a:t>فرایند گسترش فن آوری نیاز به کارشناسی مخصوص دارد.</a:t>
            </a:r>
            <a:endParaRPr lang="en-US" sz="3600" b="1" dirty="0"/>
          </a:p>
          <a:p>
            <a:pPr>
              <a:buFont typeface="Arial" panose="020B0604020202020204" pitchFamily="34" charset="0"/>
              <a:buChar char="•"/>
            </a:pPr>
            <a:r>
              <a:rPr lang="fa-IR" sz="3600" b="1" dirty="0"/>
              <a:t>فرآیند گسترش فن آوری نیازمند مردم و منابع جدید.</a:t>
            </a:r>
            <a:endParaRPr lang="en-US" sz="3600" b="1" dirty="0"/>
          </a:p>
          <a:p>
            <a:pPr>
              <a:buFont typeface="Arial" panose="020B0604020202020204" pitchFamily="34" charset="0"/>
              <a:buChar char="•"/>
            </a:pPr>
            <a:r>
              <a:rPr lang="fa-IR" sz="3600" b="1" dirty="0"/>
              <a:t>ششمین و آخرین موضوع که به تصمیم در تولید یا فرایند نوآوری مربوط می شود، در قدم های اول تولید فناوری مهمترین چیز است، زیرا محصولات ویژگی های فیزیکی و قابلیت های قابل توجهی بر عملکرد مالی دارند</a:t>
            </a:r>
            <a:r>
              <a:rPr lang="fa-IR" sz="3600" b="1" dirty="0" smtClean="0"/>
              <a:t>.</a:t>
            </a:r>
          </a:p>
          <a:p>
            <a:pPr>
              <a:buFont typeface="Arial" panose="020B0604020202020204" pitchFamily="34" charset="0"/>
              <a:buChar char="•"/>
            </a:pPr>
            <a:r>
              <a:rPr lang="fa-IR" sz="3600" b="1" dirty="0">
                <a:solidFill>
                  <a:schemeClr val="tx1"/>
                </a:solidFill>
              </a:rPr>
              <a:t>بعدها، نوآوری فرایند مانند بهبود امکانات تولید، افزایش کیفیت محصول، و توزیع سریع تر در حفظ بازده اقتصادی محصول مهم هستند.</a:t>
            </a:r>
          </a:p>
          <a:p>
            <a:pPr>
              <a:buFont typeface="Arial" panose="020B0604020202020204" pitchFamily="34" charset="0"/>
              <a:buChar char="•"/>
            </a:pPr>
            <a:endParaRPr lang="en-US" sz="3600" b="1" dirty="0"/>
          </a:p>
          <a:p>
            <a:endParaRPr lang="fa-IR" dirty="0"/>
          </a:p>
        </p:txBody>
      </p:sp>
    </p:spTree>
    <p:extLst>
      <p:ext uri="{BB962C8B-B14F-4D97-AF65-F5344CB8AC3E}">
        <p14:creationId xmlns:p14="http://schemas.microsoft.com/office/powerpoint/2010/main" val="4136329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569" y="290946"/>
            <a:ext cx="10772775" cy="1658198"/>
          </a:xfrm>
        </p:spPr>
        <p:txBody>
          <a:bodyPr/>
          <a:lstStyle/>
          <a:p>
            <a:pPr algn="r"/>
            <a:r>
              <a:rPr lang="en-US" b="1" dirty="0" smtClean="0">
                <a:solidFill>
                  <a:schemeClr val="bg1"/>
                </a:solidFill>
              </a:rPr>
              <a:t>.B3</a:t>
            </a:r>
            <a:r>
              <a:rPr lang="fa-IR" b="1" dirty="0">
                <a:solidFill>
                  <a:schemeClr val="bg1"/>
                </a:solidFill>
              </a:rPr>
              <a:t>شغلها فکری ( دانش محور ) می </a:t>
            </a:r>
            <a:r>
              <a:rPr lang="fa-IR" b="1" dirty="0" smtClean="0">
                <a:solidFill>
                  <a:schemeClr val="bg1"/>
                </a:solidFill>
              </a:rPr>
              <a:t>شوند:</a:t>
            </a:r>
            <a:endParaRPr lang="fa-IR" b="1" dirty="0">
              <a:solidFill>
                <a:schemeClr val="bg1"/>
              </a:solidFill>
            </a:endParaRPr>
          </a:p>
        </p:txBody>
      </p:sp>
      <p:sp>
        <p:nvSpPr>
          <p:cNvPr id="3" name="Content Placeholder 2"/>
          <p:cNvSpPr>
            <a:spLocks noGrp="1"/>
          </p:cNvSpPr>
          <p:nvPr>
            <p:ph idx="1"/>
          </p:nvPr>
        </p:nvSpPr>
        <p:spPr>
          <a:xfrm>
            <a:off x="1475510" y="1633069"/>
            <a:ext cx="9621981" cy="4181956"/>
          </a:xfrm>
        </p:spPr>
        <p:txBody>
          <a:bodyPr>
            <a:noAutofit/>
          </a:bodyPr>
          <a:lstStyle/>
          <a:p>
            <a:r>
              <a:rPr lang="fa-IR" sz="3200" b="1" dirty="0">
                <a:solidFill>
                  <a:schemeClr val="bg1"/>
                </a:solidFill>
              </a:rPr>
              <a:t> </a:t>
            </a:r>
            <a:endParaRPr lang="en-US" sz="3200" b="1" dirty="0">
              <a:solidFill>
                <a:schemeClr val="bg1"/>
              </a:solidFill>
            </a:endParaRPr>
          </a:p>
          <a:p>
            <a:pPr lvl="0"/>
            <a:r>
              <a:rPr lang="fa-IR" sz="3200" b="1" dirty="0">
                <a:solidFill>
                  <a:schemeClr val="bg1"/>
                </a:solidFill>
              </a:rPr>
              <a:t>با ظهور تکنولوژی شغلها ارتقا می یابند و بیشتر به سمت دانش محور شدن گرایش پیدا می کنند .</a:t>
            </a:r>
            <a:endParaRPr lang="en-US" sz="3200" b="1" dirty="0">
              <a:solidFill>
                <a:schemeClr val="bg1"/>
              </a:solidFill>
            </a:endParaRPr>
          </a:p>
          <a:p>
            <a:pPr lvl="0"/>
            <a:r>
              <a:rPr lang="fa-IR" sz="3200" b="1" dirty="0">
                <a:solidFill>
                  <a:schemeClr val="bg1"/>
                </a:solidFill>
              </a:rPr>
              <a:t>تا به حال یک شغل به وسیله یک کارگر بی سواد و غیر ماهر انجام می شد اما اینک به خدمات یک کارگر آموزش دیده و چند مهارتی نیاز دارند </a:t>
            </a:r>
            <a:endParaRPr lang="en-US" sz="3200" b="1" dirty="0">
              <a:solidFill>
                <a:schemeClr val="bg1"/>
              </a:solidFill>
            </a:endParaRPr>
          </a:p>
          <a:p>
            <a:pPr lvl="0"/>
            <a:r>
              <a:rPr lang="fa-IR" sz="3200" b="1" dirty="0">
                <a:solidFill>
                  <a:schemeClr val="bg1"/>
                </a:solidFill>
              </a:rPr>
              <a:t>این موضوع بازآموزی کارکنان و بازتوانی آنها و جایگزینی نیروهای آموزش ندیده را لازم می سازد.</a:t>
            </a:r>
            <a:endParaRPr lang="en-US" sz="3200" b="1" dirty="0">
              <a:solidFill>
                <a:schemeClr val="bg1"/>
              </a:solidFill>
            </a:endParaRPr>
          </a:p>
          <a:p>
            <a:endParaRPr lang="fa-IR" sz="2800" b="1" dirty="0">
              <a:solidFill>
                <a:schemeClr val="bg1"/>
              </a:solidFill>
            </a:endParaRPr>
          </a:p>
        </p:txBody>
      </p:sp>
    </p:spTree>
    <p:extLst>
      <p:ext uri="{BB962C8B-B14F-4D97-AF65-F5344CB8AC3E}">
        <p14:creationId xmlns:p14="http://schemas.microsoft.com/office/powerpoint/2010/main" val="39628516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47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57224" y="1097280"/>
            <a:ext cx="10753725" cy="3766185"/>
          </a:xfrm>
        </p:spPr>
        <p:txBody>
          <a:bodyPr>
            <a:normAutofit/>
          </a:bodyPr>
          <a:lstStyle/>
          <a:p>
            <a:pPr lvl="0"/>
            <a:r>
              <a:rPr lang="fa-IR" sz="3200" b="1" dirty="0">
                <a:solidFill>
                  <a:schemeClr val="bg1"/>
                </a:solidFill>
              </a:rPr>
              <a:t>عدالت عبارت است از مسئولیت حکومت برای تامین آموزش و امکانات آموزشی برای شهروندانی که تمایل به ارتقا و یاد گیری تکنولوژی های جدید دارند . تنها در این صورت است که از طریق افزایش تولید کاهش قیمت و افزایش دستمزد واقعی یک شغل مقرون به صرفه خواهد شد.</a:t>
            </a:r>
            <a:endParaRPr lang="en-US" sz="3200" b="1" dirty="0">
              <a:solidFill>
                <a:schemeClr val="bg1"/>
              </a:solidFill>
            </a:endParaRPr>
          </a:p>
          <a:p>
            <a:pPr lvl="0"/>
            <a:r>
              <a:rPr lang="fa-IR" sz="3200" b="1" dirty="0">
                <a:solidFill>
                  <a:schemeClr val="bg1"/>
                </a:solidFill>
              </a:rPr>
              <a:t>هم زمان با ارتقا شغلها تکنولوژی تاثیر شدیدی بر روی روابط انسانی خواهد گذاشت .</a:t>
            </a:r>
            <a:endParaRPr lang="en-US" sz="3200" b="1" dirty="0">
              <a:solidFill>
                <a:schemeClr val="bg1"/>
              </a:solidFill>
            </a:endParaRPr>
          </a:p>
          <a:p>
            <a:pPr lvl="0"/>
            <a:r>
              <a:rPr lang="fa-IR" sz="3200" b="1" dirty="0">
                <a:solidFill>
                  <a:schemeClr val="bg1"/>
                </a:solidFill>
              </a:rPr>
              <a:t>زمانی که این اتفاقات بر عواطف و احساسات آنها تاثیر می گذارد آنها شروع به فکر کردن در مورد یکدیگر و موقعیت شغلی شان می کنند .</a:t>
            </a:r>
            <a:endParaRPr lang="en-US" sz="3200" b="1" dirty="0">
              <a:solidFill>
                <a:schemeClr val="bg1"/>
              </a:solidFill>
            </a:endParaRPr>
          </a:p>
          <a:p>
            <a:endParaRPr lang="fa-IR" sz="3200" dirty="0"/>
          </a:p>
        </p:txBody>
      </p:sp>
    </p:spTree>
    <p:extLst>
      <p:ext uri="{BB962C8B-B14F-4D97-AF65-F5344CB8AC3E}">
        <p14:creationId xmlns:p14="http://schemas.microsoft.com/office/powerpoint/2010/main" val="3823754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352" y="1886989"/>
            <a:ext cx="10753725" cy="3766185"/>
          </a:xfrm>
        </p:spPr>
        <p:txBody>
          <a:bodyPr>
            <a:noAutofit/>
          </a:bodyPr>
          <a:lstStyle/>
          <a:p>
            <a:r>
              <a:rPr lang="fa-IR" sz="4000" b="1" dirty="0" smtClean="0">
                <a:solidFill>
                  <a:schemeClr val="bg1"/>
                </a:solidFill>
              </a:rPr>
              <a:t>نه </a:t>
            </a:r>
            <a:r>
              <a:rPr lang="fa-IR" sz="4000" b="1" dirty="0">
                <a:solidFill>
                  <a:schemeClr val="bg1"/>
                </a:solidFill>
              </a:rPr>
              <a:t>تنها مشاغل  بیشتر ذهنی و دانش محور می شوند حتی تمایلی در متصدیان برای حرفه ای و داناتر شدن وجوددارد.</a:t>
            </a:r>
            <a:endParaRPr lang="en-US" sz="4000" b="1" dirty="0">
              <a:solidFill>
                <a:schemeClr val="bg1"/>
              </a:solidFill>
            </a:endParaRPr>
          </a:p>
          <a:p>
            <a:r>
              <a:rPr lang="fa-IR" sz="4000" b="1" dirty="0">
                <a:solidFill>
                  <a:schemeClr val="bg1"/>
                </a:solidFill>
              </a:rPr>
              <a:t>بااین وجود چنین تشکیلاتی بامشکلات جدی مواجه هستند:</a:t>
            </a:r>
            <a:endParaRPr lang="en-US" sz="4000" b="1" dirty="0">
              <a:solidFill>
                <a:schemeClr val="bg1"/>
              </a:solidFill>
            </a:endParaRPr>
          </a:p>
          <a:p>
            <a:r>
              <a:rPr lang="fa-IR" sz="4000" b="1" dirty="0">
                <a:solidFill>
                  <a:schemeClr val="bg1"/>
                </a:solidFill>
              </a:rPr>
              <a:t>ابتدا، انگیزه چنین کارمندان مسئله ای دشوار است زیرا انگیزه هایی نظیر پاداش عالی، امنیت شغلی، ورفتار عادلانه به سختی کارمندان راتشویق می کند تا بیشترکارکنند.درعوض فرصت هایی انها را تشویق می کنند که برایشان چالش، ورشد رابه ارمغان اورد.</a:t>
            </a:r>
            <a:endParaRPr lang="en-US" sz="4000" b="1" dirty="0">
              <a:solidFill>
                <a:schemeClr val="bg1"/>
              </a:solidFill>
            </a:endParaRPr>
          </a:p>
          <a:p>
            <a:endParaRPr lang="fa-IR" sz="4000" b="1" dirty="0">
              <a:solidFill>
                <a:schemeClr val="bg1"/>
              </a:solidFill>
            </a:endParaRPr>
          </a:p>
        </p:txBody>
      </p:sp>
      <p:sp>
        <p:nvSpPr>
          <p:cNvPr id="4" name="TextBox 3"/>
          <p:cNvSpPr txBox="1"/>
          <p:nvPr/>
        </p:nvSpPr>
        <p:spPr>
          <a:xfrm>
            <a:off x="6418971" y="581891"/>
            <a:ext cx="4886338" cy="1107996"/>
          </a:xfrm>
          <a:prstGeom prst="rect">
            <a:avLst/>
          </a:prstGeom>
          <a:noFill/>
        </p:spPr>
        <p:txBody>
          <a:bodyPr wrap="none" rtlCol="1">
            <a:spAutoFit/>
          </a:bodyPr>
          <a:lstStyle/>
          <a:p>
            <a:r>
              <a:rPr lang="en-US" sz="4800" b="1" dirty="0" smtClean="0">
                <a:solidFill>
                  <a:schemeClr val="bg1"/>
                </a:solidFill>
              </a:rPr>
              <a:t>B4</a:t>
            </a:r>
            <a:r>
              <a:rPr lang="fa-IR" sz="4800" b="1" dirty="0" smtClean="0">
                <a:solidFill>
                  <a:schemeClr val="bg1"/>
                </a:solidFill>
              </a:rPr>
              <a:t>.مسئله </a:t>
            </a:r>
            <a:r>
              <a:rPr lang="fa-IR" sz="4800" b="1" dirty="0" smtClean="0">
                <a:solidFill>
                  <a:schemeClr val="bg1"/>
                </a:solidFill>
              </a:rPr>
              <a:t>تکنوساختار:</a:t>
            </a:r>
            <a:endParaRPr lang="en-US" sz="4800" b="1" dirty="0">
              <a:solidFill>
                <a:schemeClr val="bg1"/>
              </a:solidFill>
            </a:endParaRPr>
          </a:p>
          <a:p>
            <a:endParaRPr lang="fa-IR" dirty="0"/>
          </a:p>
        </p:txBody>
      </p:sp>
    </p:spTree>
    <p:extLst>
      <p:ext uri="{BB962C8B-B14F-4D97-AF65-F5344CB8AC3E}">
        <p14:creationId xmlns:p14="http://schemas.microsoft.com/office/powerpoint/2010/main" val="3989951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129" y="847898"/>
            <a:ext cx="10753725" cy="3766185"/>
          </a:xfrm>
        </p:spPr>
        <p:txBody>
          <a:bodyPr/>
          <a:lstStyle/>
          <a:p>
            <a:r>
              <a:rPr lang="fa-IR" sz="4000" b="1" dirty="0">
                <a:solidFill>
                  <a:schemeClr val="bg1"/>
                </a:solidFill>
              </a:rPr>
              <a:t>دوم، اموزش مجدد چنین کارمندانی برای مدت طولانی  کاری دشواراست.  خروج و نماندن در یک شرکت جزء فرهنگ شان محسوب می شود. این شرکت ها باید برای تشویق کارمندان حرفه ای خود استثنائاتی رادرنظربگیرند</a:t>
            </a:r>
            <a:r>
              <a:rPr lang="fa-IR" sz="4000" b="1" dirty="0" smtClean="0">
                <a:solidFill>
                  <a:schemeClr val="bg1"/>
                </a:solidFill>
              </a:rPr>
              <a:t>:</a:t>
            </a:r>
          </a:p>
          <a:p>
            <a:endParaRPr lang="en-US" sz="4000" b="1" dirty="0">
              <a:solidFill>
                <a:schemeClr val="bg1"/>
              </a:solidFill>
            </a:endParaRPr>
          </a:p>
          <a:p>
            <a:r>
              <a:rPr lang="fa-IR" sz="4000" b="1" dirty="0" smtClean="0">
                <a:solidFill>
                  <a:schemeClr val="bg1"/>
                </a:solidFill>
              </a:rPr>
              <a:t>در شرکت </a:t>
            </a:r>
            <a:r>
              <a:rPr lang="fa-IR" sz="4000" b="1" dirty="0">
                <a:solidFill>
                  <a:schemeClr val="bg1"/>
                </a:solidFill>
              </a:rPr>
              <a:t>منظم ، وقت شناسی بسیار مهم است.</a:t>
            </a:r>
            <a:endParaRPr lang="en-US" sz="4000" b="1" dirty="0">
              <a:solidFill>
                <a:schemeClr val="bg1"/>
              </a:solidFill>
            </a:endParaRPr>
          </a:p>
          <a:p>
            <a:endParaRPr lang="fa-IR" dirty="0"/>
          </a:p>
        </p:txBody>
      </p:sp>
    </p:spTree>
    <p:extLst>
      <p:ext uri="{BB962C8B-B14F-4D97-AF65-F5344CB8AC3E}">
        <p14:creationId xmlns:p14="http://schemas.microsoft.com/office/powerpoint/2010/main" val="44180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001" y="494607"/>
            <a:ext cx="10753725" cy="5407430"/>
          </a:xfrm>
        </p:spPr>
        <p:txBody>
          <a:bodyPr>
            <a:normAutofit/>
          </a:bodyPr>
          <a:lstStyle/>
          <a:p>
            <a:r>
              <a:rPr lang="fa-IR" sz="3600" b="1" dirty="0">
                <a:solidFill>
                  <a:schemeClr val="bg1"/>
                </a:solidFill>
              </a:rPr>
              <a:t>نردبان رشد دوگانه ای بایدایجادشود تا افرادفنی بتوانند درجه خودراافزایش دهند</a:t>
            </a:r>
            <a:r>
              <a:rPr lang="fa-IR" sz="3600" b="1" dirty="0" smtClean="0">
                <a:solidFill>
                  <a:schemeClr val="bg1"/>
                </a:solidFill>
              </a:rPr>
              <a:t>.</a:t>
            </a:r>
          </a:p>
          <a:p>
            <a:endParaRPr lang="en-US" sz="3600" b="1" dirty="0">
              <a:solidFill>
                <a:schemeClr val="bg1"/>
              </a:solidFill>
            </a:endParaRPr>
          </a:p>
          <a:p>
            <a:r>
              <a:rPr lang="fa-IR" sz="3600" b="1" dirty="0">
                <a:solidFill>
                  <a:schemeClr val="bg1"/>
                </a:solidFill>
              </a:rPr>
              <a:t>سودو بهره ای باید به اشتراک گزارده شود تابرای  افراد خلاق شرایط مالی رافراهم کند.</a:t>
            </a:r>
            <a:endParaRPr lang="en-US" sz="3600" b="1" dirty="0">
              <a:solidFill>
                <a:schemeClr val="bg1"/>
              </a:solidFill>
            </a:endParaRPr>
          </a:p>
          <a:p>
            <a:r>
              <a:rPr lang="fa-IR" sz="3600" b="1" dirty="0">
                <a:solidFill>
                  <a:schemeClr val="bg1"/>
                </a:solidFill>
              </a:rPr>
              <a:t>شرکت در نشست های حرفه ای باید قطعی شود.</a:t>
            </a:r>
            <a:endParaRPr lang="en-US" sz="3600" b="1" dirty="0">
              <a:solidFill>
                <a:schemeClr val="bg1"/>
              </a:solidFill>
            </a:endParaRPr>
          </a:p>
          <a:p>
            <a:r>
              <a:rPr lang="fa-IR" sz="3600" b="1" dirty="0">
                <a:solidFill>
                  <a:schemeClr val="bg1"/>
                </a:solidFill>
              </a:rPr>
              <a:t>نوشتن مقالات حرفه ای باید تشویق شود  و ازفناوری نیمه وقت بایداستفاده شود.</a:t>
            </a:r>
            <a:endParaRPr lang="en-US" sz="3600" b="1" dirty="0">
              <a:solidFill>
                <a:schemeClr val="bg1"/>
              </a:solidFill>
            </a:endParaRPr>
          </a:p>
          <a:p>
            <a:endParaRPr lang="fa-IR" dirty="0"/>
          </a:p>
        </p:txBody>
      </p:sp>
    </p:spTree>
    <p:extLst>
      <p:ext uri="{BB962C8B-B14F-4D97-AF65-F5344CB8AC3E}">
        <p14:creationId xmlns:p14="http://schemas.microsoft.com/office/powerpoint/2010/main" val="3048054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438" y="623455"/>
            <a:ext cx="10753725" cy="5029720"/>
          </a:xfrm>
        </p:spPr>
        <p:txBody>
          <a:bodyPr>
            <a:noAutofit/>
          </a:bodyPr>
          <a:lstStyle/>
          <a:p>
            <a:r>
              <a:rPr lang="fa-IR" sz="3200" b="1" dirty="0"/>
              <a:t> </a:t>
            </a:r>
            <a:endParaRPr lang="en-US" sz="3200" b="1" dirty="0"/>
          </a:p>
          <a:p>
            <a:r>
              <a:rPr lang="fa-IR" sz="3200" b="1" dirty="0"/>
              <a:t>4. فن آوري هاي هسته اي/محوري/مركزي </a:t>
            </a:r>
            <a:r>
              <a:rPr lang="en-US" sz="3200" b="1" dirty="0"/>
              <a:t>Core Technology </a:t>
            </a:r>
            <a:r>
              <a:rPr lang="fa-IR" sz="3200" b="1" dirty="0"/>
              <a:t>: فن آوري هايي كه براي حفظ مزيت رقابتي اساسي محسوب مي شوند.</a:t>
            </a:r>
            <a:endParaRPr lang="en-US" sz="3200" b="1" dirty="0"/>
          </a:p>
          <a:p>
            <a:r>
              <a:rPr lang="fa-IR" sz="3200" b="1" dirty="0"/>
              <a:t>5. فن آوري هاي اهرمي </a:t>
            </a:r>
            <a:r>
              <a:rPr lang="en-US" sz="3200" b="1" dirty="0"/>
              <a:t>Leverage Technology</a:t>
            </a:r>
            <a:r>
              <a:rPr lang="fa-IR" sz="3200" b="1" dirty="0"/>
              <a:t>: فن آوري هايي محصولات، خطوط توليد و گروه هاي مختلف محصولات را پشتيباني كند.</a:t>
            </a:r>
            <a:endParaRPr lang="en-US" sz="3200" b="1" dirty="0"/>
          </a:p>
          <a:p>
            <a:r>
              <a:rPr lang="fa-IR" sz="3200" b="1" dirty="0"/>
              <a:t>6. فن آوري هاي حمايتي</a:t>
            </a:r>
            <a:r>
              <a:rPr lang="en-US" sz="3200" b="1" dirty="0"/>
              <a:t>Supporting Technology </a:t>
            </a:r>
            <a:r>
              <a:rPr lang="fa-IR" sz="3200" b="1" dirty="0"/>
              <a:t>: فن آوري هايي  كه از فن آوري هاي محوري حمايت مي كنند. </a:t>
            </a:r>
            <a:endParaRPr lang="en-US" sz="3200" b="1" dirty="0"/>
          </a:p>
          <a:p>
            <a:r>
              <a:rPr lang="fa-IR" sz="3200" b="1" dirty="0"/>
              <a:t>7. فن آوري هاي موزون و سريع </a:t>
            </a:r>
            <a:r>
              <a:rPr lang="en-US" sz="3200" b="1" dirty="0"/>
              <a:t>Pacing Technology</a:t>
            </a:r>
            <a:r>
              <a:rPr lang="fa-IR" sz="3200" b="1" dirty="0"/>
              <a:t>: فن آوري هايي كه ميزان توسعه و تكامل آن ها، ميزان توسعه فرايند توليد را كنترل مي كند.</a:t>
            </a:r>
            <a:endParaRPr lang="en-US" sz="3200" b="1" dirty="0"/>
          </a:p>
          <a:p>
            <a:r>
              <a:rPr lang="fa-IR" sz="3200" b="1" dirty="0"/>
              <a:t>8. فن آوري هاي نوظهور </a:t>
            </a:r>
            <a:r>
              <a:rPr lang="en-US" sz="3200" b="1" dirty="0"/>
              <a:t>Emerging Technology</a:t>
            </a:r>
            <a:r>
              <a:rPr lang="fa-IR" sz="3200" b="1" dirty="0"/>
              <a:t>: فن آوري هايي كه به منظور ايجاد محصولات و فرايندهاي آتي مد نظر قرار مي گيرند.</a:t>
            </a:r>
            <a:endParaRPr lang="en-US" sz="3200" b="1" dirty="0"/>
          </a:p>
          <a:p>
            <a:endParaRPr lang="fa-IR" sz="3200" b="1" dirty="0"/>
          </a:p>
        </p:txBody>
      </p:sp>
    </p:spTree>
    <p:extLst>
      <p:ext uri="{BB962C8B-B14F-4D97-AF65-F5344CB8AC3E}">
        <p14:creationId xmlns:p14="http://schemas.microsoft.com/office/powerpoint/2010/main" val="13174162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2709" y="1014153"/>
            <a:ext cx="8084508" cy="4700847"/>
          </a:xfrm>
        </p:spPr>
        <p:txBody>
          <a:bodyPr>
            <a:normAutofit/>
          </a:bodyPr>
          <a:lstStyle/>
          <a:p>
            <a:r>
              <a:rPr lang="fa-IR" sz="4400" b="1" dirty="0">
                <a:solidFill>
                  <a:schemeClr val="bg1"/>
                </a:solidFill>
              </a:rPr>
              <a:t>سوم، کارگران حرفه ای و علمی  فناوری " تکنوساختار"راایجاد کرده اند. این برنامه سعی در کنترل سازمان ازطریق  تصمیم گیری مدیریت دارد. اما اکثر عملیات محورهستند و باید مسائل اجتماعی درحوزه تصمیمات تجاری رابیاموزند. درنتیجه مدیریت در جایگاه محکم سعی </a:t>
            </a:r>
            <a:r>
              <a:rPr lang="fa-IR" sz="4400" b="1" dirty="0" smtClean="0">
                <a:solidFill>
                  <a:schemeClr val="bg1"/>
                </a:solidFill>
              </a:rPr>
              <a:t>درایجاد توازن </a:t>
            </a:r>
            <a:r>
              <a:rPr lang="fa-IR" sz="4400" b="1" dirty="0">
                <a:solidFill>
                  <a:schemeClr val="bg1"/>
                </a:solidFill>
              </a:rPr>
              <a:t>درحوزه تصمیمات تجاری دارد.</a:t>
            </a:r>
            <a:endParaRPr lang="en-US" sz="4400" b="1" dirty="0">
              <a:solidFill>
                <a:schemeClr val="bg1"/>
              </a:solidFill>
            </a:endParaRPr>
          </a:p>
          <a:p>
            <a:endParaRPr lang="fa-IR" dirty="0"/>
          </a:p>
        </p:txBody>
      </p:sp>
    </p:spTree>
    <p:extLst>
      <p:ext uri="{BB962C8B-B14F-4D97-AF65-F5344CB8AC3E}">
        <p14:creationId xmlns:p14="http://schemas.microsoft.com/office/powerpoint/2010/main" val="2638168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bg1"/>
                </a:solidFill>
              </a:rPr>
              <a:t>B5</a:t>
            </a:r>
            <a:r>
              <a:rPr lang="fa-IR" b="1" dirty="0">
                <a:solidFill>
                  <a:schemeClr val="bg1"/>
                </a:solidFill>
              </a:rPr>
              <a:t>. افزایش مقررات و مخالفت مستقیم</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normAutofit/>
          </a:bodyPr>
          <a:lstStyle/>
          <a:p>
            <a:r>
              <a:rPr lang="fa-IR" sz="4000" b="1" dirty="0" smtClean="0">
                <a:solidFill>
                  <a:schemeClr val="bg1"/>
                </a:solidFill>
              </a:rPr>
              <a:t>با </a:t>
            </a:r>
            <a:r>
              <a:rPr lang="fa-IR" sz="4000" b="1" dirty="0">
                <a:solidFill>
                  <a:schemeClr val="bg1"/>
                </a:solidFill>
              </a:rPr>
              <a:t>پیشرفت تکنولوژیکی محصول، مقرراتی بر روی کسب و کار توسط دولت و مردم وضع میشود بطوریکه دولت میزبان اختیاراتی دارد که محصولات را بررسی نموده و محصولاتی را که مستقیما مضر هستند و یا به احساسات بخشی از جامعه صدمه میزنند را ممنوع و متوقف کند.</a:t>
            </a:r>
            <a:endParaRPr lang="en-US" sz="4000" b="1" dirty="0">
              <a:solidFill>
                <a:schemeClr val="bg1"/>
              </a:solidFill>
            </a:endParaRPr>
          </a:p>
          <a:p>
            <a:endParaRPr lang="fa-IR" sz="4000" b="1" dirty="0">
              <a:solidFill>
                <a:schemeClr val="bg1"/>
              </a:solidFill>
            </a:endParaRPr>
          </a:p>
        </p:txBody>
      </p:sp>
    </p:spTree>
    <p:extLst>
      <p:ext uri="{BB962C8B-B14F-4D97-AF65-F5344CB8AC3E}">
        <p14:creationId xmlns:p14="http://schemas.microsoft.com/office/powerpoint/2010/main" val="19018589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b="1" dirty="0">
                <a:solidFill>
                  <a:schemeClr val="bg1"/>
                </a:solidFill>
              </a:rPr>
              <a:t>B6</a:t>
            </a:r>
            <a:r>
              <a:rPr lang="fa-IR" b="1" dirty="0">
                <a:solidFill>
                  <a:schemeClr val="bg1"/>
                </a:solidFill>
              </a:rPr>
              <a:t>. افزایش و کاهش محصولات و سازمانها</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822129" y="1720734"/>
            <a:ext cx="10753725" cy="3766185"/>
          </a:xfrm>
        </p:spPr>
        <p:txBody>
          <a:bodyPr>
            <a:normAutofit fontScale="92500" lnSpcReduction="10000"/>
          </a:bodyPr>
          <a:lstStyle/>
          <a:p>
            <a:r>
              <a:rPr lang="fa-IR" b="1" dirty="0"/>
              <a:t> </a:t>
            </a:r>
            <a:endParaRPr lang="en-US" dirty="0"/>
          </a:p>
          <a:p>
            <a:r>
              <a:rPr lang="fa-IR" sz="3600" b="1" dirty="0" smtClean="0">
                <a:solidFill>
                  <a:schemeClr val="bg1"/>
                </a:solidFill>
              </a:rPr>
              <a:t>تغییر </a:t>
            </a:r>
            <a:r>
              <a:rPr lang="fa-IR" sz="3600" b="1" dirty="0">
                <a:solidFill>
                  <a:schemeClr val="bg1"/>
                </a:solidFill>
              </a:rPr>
              <a:t>فن آوری یک هنجار است نه یک استثناء.</a:t>
            </a:r>
            <a:endParaRPr lang="en-US" sz="3600" b="1" dirty="0">
              <a:solidFill>
                <a:schemeClr val="bg1"/>
              </a:solidFill>
            </a:endParaRPr>
          </a:p>
          <a:p>
            <a:r>
              <a:rPr lang="fa-IR" sz="3600" b="1" dirty="0">
                <a:solidFill>
                  <a:schemeClr val="bg1"/>
                </a:solidFill>
              </a:rPr>
              <a:t>لذا این امر، مشکل و مسئله ی دیگری برای کسب و کار است.</a:t>
            </a:r>
            <a:endParaRPr lang="en-US" sz="3600" b="1" dirty="0">
              <a:solidFill>
                <a:schemeClr val="bg1"/>
              </a:solidFill>
            </a:endParaRPr>
          </a:p>
          <a:p>
            <a:r>
              <a:rPr lang="fa-IR" sz="3600" b="1" dirty="0">
                <a:solidFill>
                  <a:schemeClr val="bg1"/>
                </a:solidFill>
              </a:rPr>
              <a:t>یک فن آوری جدید ممکن است یک صنعت اصلی به وجود بیاورد اما در عین حال ممکن است یک صنعت موجود را نابود بسازد.</a:t>
            </a:r>
            <a:endParaRPr lang="en-US" sz="3600" b="1" dirty="0">
              <a:solidFill>
                <a:schemeClr val="bg1"/>
              </a:solidFill>
            </a:endParaRPr>
          </a:p>
          <a:p>
            <a:r>
              <a:rPr lang="fa-IR" sz="3600" b="1" dirty="0">
                <a:solidFill>
                  <a:schemeClr val="bg1"/>
                </a:solidFill>
              </a:rPr>
              <a:t>به عنوان مثال، ترانزیستورها، به صنعت لوله و لامپ خلاء صدمه زده و عکس برداری وکپی برداری ازترسیمات بوسیله اثر نور برروی کاغذ به کسب و کار کاغذ کاربن زیان میرساند.</a:t>
            </a:r>
            <a:endParaRPr lang="en-US" sz="3600" b="1" dirty="0">
              <a:solidFill>
                <a:schemeClr val="bg1"/>
              </a:solidFill>
            </a:endParaRPr>
          </a:p>
          <a:p>
            <a:endParaRPr lang="fa-IR" dirty="0"/>
          </a:p>
        </p:txBody>
      </p:sp>
    </p:spTree>
    <p:extLst>
      <p:ext uri="{BB962C8B-B14F-4D97-AF65-F5344CB8AC3E}">
        <p14:creationId xmlns:p14="http://schemas.microsoft.com/office/powerpoint/2010/main" val="6388668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001" y="806334"/>
            <a:ext cx="10753725" cy="3766185"/>
          </a:xfrm>
        </p:spPr>
        <p:txBody>
          <a:bodyPr>
            <a:noAutofit/>
          </a:bodyPr>
          <a:lstStyle/>
          <a:p>
            <a:r>
              <a:rPr lang="fa-IR" sz="3600" b="1" dirty="0">
                <a:solidFill>
                  <a:schemeClr val="bg1"/>
                </a:solidFill>
              </a:rPr>
              <a:t>یک محصول نمونه، امروزه پیرو به یک چرخه است: </a:t>
            </a:r>
            <a:endParaRPr lang="en-US" sz="3600" b="1" dirty="0">
              <a:solidFill>
                <a:schemeClr val="bg1"/>
              </a:solidFill>
            </a:endParaRPr>
          </a:p>
          <a:p>
            <a:r>
              <a:rPr lang="fa-IR" sz="3600" b="1" dirty="0">
                <a:solidFill>
                  <a:schemeClr val="bg1"/>
                </a:solidFill>
              </a:rPr>
              <a:t>معرفی، رشد، بلوغ، افول و ترک</a:t>
            </a:r>
            <a:endParaRPr lang="en-US" sz="3600" b="1" dirty="0">
              <a:solidFill>
                <a:schemeClr val="bg1"/>
              </a:solidFill>
            </a:endParaRPr>
          </a:p>
          <a:p>
            <a:r>
              <a:rPr lang="en-US" sz="3600" b="1" dirty="0">
                <a:solidFill>
                  <a:schemeClr val="bg1"/>
                </a:solidFill>
              </a:rPr>
              <a:t> </a:t>
            </a:r>
          </a:p>
          <a:p>
            <a:r>
              <a:rPr lang="fa-IR" sz="3600" b="1" dirty="0">
                <a:solidFill>
                  <a:schemeClr val="bg1"/>
                </a:solidFill>
              </a:rPr>
              <a:t>یک سازمان با فن آوری خاص مربوط اش، در تسلسل مراحل زیر را خواهد داشت</a:t>
            </a:r>
            <a:r>
              <a:rPr lang="fa-IR" sz="3600" b="1" dirty="0" smtClean="0">
                <a:solidFill>
                  <a:schemeClr val="bg1"/>
                </a:solidFill>
              </a:rPr>
              <a:t>:</a:t>
            </a:r>
          </a:p>
          <a:p>
            <a:endParaRPr lang="en-US" sz="3600" b="1" dirty="0">
              <a:solidFill>
                <a:schemeClr val="bg1"/>
              </a:solidFill>
            </a:endParaRPr>
          </a:p>
          <a:p>
            <a:pPr rtl="0"/>
            <a:r>
              <a:rPr lang="fa-IR" sz="3600" b="1" dirty="0">
                <a:solidFill>
                  <a:schemeClr val="bg1"/>
                </a:solidFill>
              </a:rPr>
              <a:t>،  نظریه </a:t>
            </a:r>
            <a:r>
              <a:rPr lang="en-US" sz="3600" b="1" dirty="0">
                <a:solidFill>
                  <a:schemeClr val="bg1"/>
                </a:solidFill>
              </a:rPr>
              <a:t> (v)</a:t>
            </a:r>
            <a:r>
              <a:rPr lang="fa-IR" sz="3600" b="1" dirty="0">
                <a:solidFill>
                  <a:schemeClr val="bg1"/>
                </a:solidFill>
              </a:rPr>
              <a:t>، روش </a:t>
            </a:r>
            <a:r>
              <a:rPr lang="en-US" sz="3600" b="1" dirty="0">
                <a:solidFill>
                  <a:schemeClr val="bg1"/>
                </a:solidFill>
              </a:rPr>
              <a:t> (iv) </a:t>
            </a:r>
            <a:r>
              <a:rPr lang="fa-IR" sz="3600" b="1" dirty="0">
                <a:solidFill>
                  <a:schemeClr val="bg1"/>
                </a:solidFill>
              </a:rPr>
              <a:t>، </a:t>
            </a:r>
            <a:r>
              <a:rPr lang="fa-IR" sz="3600" b="1" dirty="0" smtClean="0">
                <a:solidFill>
                  <a:schemeClr val="bg1"/>
                </a:solidFill>
              </a:rPr>
              <a:t>خط مشی </a:t>
            </a:r>
            <a:r>
              <a:rPr lang="en-US" sz="3600" b="1" dirty="0" smtClean="0">
                <a:solidFill>
                  <a:schemeClr val="bg1"/>
                </a:solidFill>
              </a:rPr>
              <a:t> </a:t>
            </a:r>
            <a:r>
              <a:rPr lang="en-US" sz="3600" b="1" dirty="0">
                <a:solidFill>
                  <a:schemeClr val="bg1"/>
                </a:solidFill>
              </a:rPr>
              <a:t>(iii)</a:t>
            </a:r>
            <a:r>
              <a:rPr lang="fa-IR" sz="3600" b="1" dirty="0">
                <a:solidFill>
                  <a:schemeClr val="bg1"/>
                </a:solidFill>
              </a:rPr>
              <a:t>،  رشد </a:t>
            </a:r>
            <a:r>
              <a:rPr lang="en-US" sz="3600" b="1" dirty="0">
                <a:solidFill>
                  <a:schemeClr val="bg1"/>
                </a:solidFill>
              </a:rPr>
              <a:t>(ii)</a:t>
            </a:r>
            <a:r>
              <a:rPr lang="fa-IR" sz="3600" b="1" dirty="0">
                <a:solidFill>
                  <a:schemeClr val="bg1"/>
                </a:solidFill>
              </a:rPr>
              <a:t>،  تولد</a:t>
            </a:r>
            <a:r>
              <a:rPr lang="en-US" sz="3600" b="1" dirty="0">
                <a:solidFill>
                  <a:schemeClr val="bg1"/>
                </a:solidFill>
              </a:rPr>
              <a:t> (</a:t>
            </a:r>
            <a:r>
              <a:rPr lang="en-US" sz="3600" b="1" dirty="0" err="1">
                <a:solidFill>
                  <a:schemeClr val="bg1"/>
                </a:solidFill>
              </a:rPr>
              <a:t>i</a:t>
            </a:r>
            <a:r>
              <a:rPr lang="en-US" sz="3600" b="1" dirty="0">
                <a:solidFill>
                  <a:schemeClr val="bg1"/>
                </a:solidFill>
              </a:rPr>
              <a:t>)</a:t>
            </a:r>
          </a:p>
          <a:p>
            <a:pPr rtl="0"/>
            <a:r>
              <a:rPr lang="fa-IR" sz="3600" b="1" dirty="0">
                <a:solidFill>
                  <a:schemeClr val="bg1"/>
                </a:solidFill>
              </a:rPr>
              <a:t>آخرین اقدامات مرسوم. </a:t>
            </a:r>
            <a:r>
              <a:rPr lang="en-US" sz="3600" b="1" dirty="0">
                <a:solidFill>
                  <a:schemeClr val="bg1"/>
                </a:solidFill>
              </a:rPr>
              <a:t>(viii)</a:t>
            </a:r>
            <a:r>
              <a:rPr lang="fa-IR" sz="3600" b="1" dirty="0">
                <a:solidFill>
                  <a:schemeClr val="bg1"/>
                </a:solidFill>
              </a:rPr>
              <a:t>، تشریفات </a:t>
            </a:r>
            <a:r>
              <a:rPr lang="en-US" sz="3600" b="1" dirty="0">
                <a:solidFill>
                  <a:schemeClr val="bg1"/>
                </a:solidFill>
              </a:rPr>
              <a:t> (vii) </a:t>
            </a:r>
            <a:r>
              <a:rPr lang="fa-IR" sz="3600" b="1" dirty="0">
                <a:solidFill>
                  <a:schemeClr val="bg1"/>
                </a:solidFill>
              </a:rPr>
              <a:t>،  دین </a:t>
            </a:r>
            <a:r>
              <a:rPr lang="en-US" sz="3600" b="1" dirty="0">
                <a:solidFill>
                  <a:schemeClr val="bg1"/>
                </a:solidFill>
              </a:rPr>
              <a:t> (vi)</a:t>
            </a:r>
          </a:p>
          <a:p>
            <a:endParaRPr lang="fa-IR" sz="3600" b="1" dirty="0">
              <a:solidFill>
                <a:schemeClr val="bg1"/>
              </a:solidFill>
            </a:endParaRPr>
          </a:p>
        </p:txBody>
      </p:sp>
    </p:spTree>
    <p:extLst>
      <p:ext uri="{BB962C8B-B14F-4D97-AF65-F5344CB8AC3E}">
        <p14:creationId xmlns:p14="http://schemas.microsoft.com/office/powerpoint/2010/main" val="2428922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B7</a:t>
            </a:r>
            <a:r>
              <a:rPr lang="fa-IR" b="1" dirty="0" smtClean="0">
                <a:solidFill>
                  <a:schemeClr val="bg1"/>
                </a:solidFill>
              </a:rPr>
              <a:t>.تعريف </a:t>
            </a:r>
            <a:r>
              <a:rPr lang="fa-IR" b="1" dirty="0">
                <a:solidFill>
                  <a:schemeClr val="bg1"/>
                </a:solidFill>
              </a:rPr>
              <a:t>مجدد محدوده ها(حد ومرزها)</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normAutofit/>
          </a:bodyPr>
          <a:lstStyle/>
          <a:p>
            <a:r>
              <a:rPr lang="fa-IR" sz="3600" b="1" dirty="0" smtClean="0">
                <a:solidFill>
                  <a:schemeClr val="bg1"/>
                </a:solidFill>
              </a:rPr>
              <a:t>تغييرات </a:t>
            </a:r>
            <a:r>
              <a:rPr lang="fa-IR" sz="3600" b="1" dirty="0">
                <a:solidFill>
                  <a:schemeClr val="bg1"/>
                </a:solidFill>
              </a:rPr>
              <a:t>تكولوژيك نتايج قابل توجهي در صنايع دارد.</a:t>
            </a:r>
            <a:endParaRPr lang="en-US" sz="3600" b="1" dirty="0">
              <a:solidFill>
                <a:schemeClr val="bg1"/>
              </a:solidFill>
            </a:endParaRPr>
          </a:p>
          <a:p>
            <a:pPr lvl="0"/>
            <a:r>
              <a:rPr lang="fa-IR" sz="3600" b="1" dirty="0">
                <a:solidFill>
                  <a:schemeClr val="bg1"/>
                </a:solidFill>
              </a:rPr>
              <a:t>تغييرات تكنولوژيك نيروي قوي  در پيكر بندي مجدد محدوده ومرز صنايع است.</a:t>
            </a:r>
            <a:endParaRPr lang="en-US" sz="3600" b="1" dirty="0">
              <a:solidFill>
                <a:schemeClr val="bg1"/>
              </a:solidFill>
            </a:endParaRPr>
          </a:p>
          <a:p>
            <a:r>
              <a:rPr lang="fa-IR" sz="3600" b="1" dirty="0">
                <a:solidFill>
                  <a:schemeClr val="bg1"/>
                </a:solidFill>
              </a:rPr>
              <a:t>آن ممكن است محدوده ومرز پيش بيني شده در صنايع را وسيعتر ويا محدودتر نمايد.</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36535934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702425"/>
            <a:ext cx="10753725" cy="3766185"/>
          </a:xfrm>
        </p:spPr>
        <p:txBody>
          <a:bodyPr>
            <a:noAutofit/>
          </a:bodyPr>
          <a:lstStyle/>
          <a:p>
            <a:pPr lvl="0"/>
            <a:r>
              <a:rPr lang="fa-IR" sz="4000" b="1" dirty="0">
                <a:solidFill>
                  <a:schemeClr val="bg1"/>
                </a:solidFill>
              </a:rPr>
              <a:t>به عنوان نتيجه تاثير ان در كليه صنايع :تغييرات تكنولوژيك مي تواند تاثير قابل توجهي در تعريف متداول شركتهاي مستقل داشته باشد.شركتها  ممكن است خودشان را در كسب وكارهاي متفاوت بسته به تغييرات تكنولوژيك كه آنها وديگران را تحت تاثير قرار داده است بيابند</a:t>
            </a:r>
            <a:r>
              <a:rPr lang="fa-IR" sz="4000" b="1" dirty="0" smtClean="0">
                <a:solidFill>
                  <a:schemeClr val="bg1"/>
                </a:solidFill>
              </a:rPr>
              <a:t>.</a:t>
            </a:r>
          </a:p>
          <a:p>
            <a:pPr lvl="0"/>
            <a:endParaRPr lang="en-US" sz="4000" b="1" dirty="0">
              <a:solidFill>
                <a:schemeClr val="bg1"/>
              </a:solidFill>
            </a:endParaRPr>
          </a:p>
          <a:p>
            <a:pPr lvl="0"/>
            <a:r>
              <a:rPr lang="fa-IR" sz="4000" b="1" dirty="0">
                <a:solidFill>
                  <a:schemeClr val="bg1"/>
                </a:solidFill>
              </a:rPr>
              <a:t>تغييرات تكنوژيك يك نيروي موثر شكل دهي رقابت پويا در بسياري از صنايع است كه محدوده ،ساختاز ،جايگزين محصولات ،تمايز محصولات ، رابطه كيفيت وقيمت كالا را تحت تاثير قرار مي دهد. </a:t>
            </a:r>
            <a:endParaRPr lang="en-US" sz="4000" b="1" dirty="0">
              <a:solidFill>
                <a:schemeClr val="bg1"/>
              </a:solidFill>
            </a:endParaRPr>
          </a:p>
          <a:p>
            <a:endParaRPr lang="fa-IR" sz="4000" b="1" dirty="0">
              <a:solidFill>
                <a:schemeClr val="bg1"/>
              </a:solidFill>
            </a:endParaRPr>
          </a:p>
        </p:txBody>
      </p:sp>
    </p:spTree>
    <p:extLst>
      <p:ext uri="{BB962C8B-B14F-4D97-AF65-F5344CB8AC3E}">
        <p14:creationId xmlns:p14="http://schemas.microsoft.com/office/powerpoint/2010/main" val="10892227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57224" y="620646"/>
            <a:ext cx="10753725" cy="4554027"/>
          </a:xfrm>
        </p:spPr>
        <p:txBody>
          <a:bodyPr>
            <a:normAutofit/>
          </a:bodyPr>
          <a:lstStyle/>
          <a:p>
            <a:pPr lvl="0"/>
            <a:r>
              <a:rPr lang="fa-IR" sz="4400" b="1" dirty="0">
                <a:solidFill>
                  <a:schemeClr val="bg1"/>
                </a:solidFill>
              </a:rPr>
              <a:t>تغييرات تكنولوژي در فرآيند (مقابله با محصول) و نو آوري مواد ممكن است دربسياري از نتايج اشاره شده بالا كمك كند</a:t>
            </a:r>
            <a:r>
              <a:rPr lang="fa-IR" sz="4400" b="1" dirty="0" smtClean="0">
                <a:solidFill>
                  <a:schemeClr val="bg1"/>
                </a:solidFill>
              </a:rPr>
              <a:t>.</a:t>
            </a:r>
          </a:p>
          <a:p>
            <a:pPr lvl="0"/>
            <a:endParaRPr lang="en-US" sz="4400" b="1" dirty="0">
              <a:solidFill>
                <a:schemeClr val="bg1"/>
              </a:solidFill>
            </a:endParaRPr>
          </a:p>
          <a:p>
            <a:pPr lvl="0"/>
            <a:r>
              <a:rPr lang="fa-IR" sz="4400" b="1" dirty="0">
                <a:solidFill>
                  <a:schemeClr val="bg1"/>
                </a:solidFill>
              </a:rPr>
              <a:t>ودر آخر تغييرات تكنولوژيك  براي شركتهاي چند محصولي (بحثهاي قبلي به واحدهاي تك كسب وكاراشاره دارد)ممكن است تاثيرات چندگانه داشته باشد</a:t>
            </a:r>
            <a:r>
              <a:rPr lang="fa-IR" dirty="0"/>
              <a:t>.</a:t>
            </a:r>
            <a:endParaRPr lang="en-US" dirty="0"/>
          </a:p>
        </p:txBody>
      </p:sp>
    </p:spTree>
    <p:extLst>
      <p:ext uri="{BB962C8B-B14F-4D97-AF65-F5344CB8AC3E}">
        <p14:creationId xmlns:p14="http://schemas.microsoft.com/office/powerpoint/2010/main" val="1291448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bg1"/>
                </a:solidFill>
              </a:rPr>
              <a:t>C</a:t>
            </a:r>
            <a:r>
              <a:rPr lang="fa-IR" b="1" dirty="0">
                <a:solidFill>
                  <a:schemeClr val="bg1"/>
                </a:solidFill>
              </a:rPr>
              <a:t>.   تغییرات سطح کارخانه ای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lstStyle/>
          <a:p>
            <a:r>
              <a:rPr lang="fa-IR" sz="4000" b="1" dirty="0" smtClean="0">
                <a:solidFill>
                  <a:schemeClr val="bg1"/>
                </a:solidFill>
              </a:rPr>
              <a:t>اثر </a:t>
            </a:r>
            <a:r>
              <a:rPr lang="fa-IR" sz="4000" b="1" dirty="0">
                <a:solidFill>
                  <a:schemeClr val="bg1"/>
                </a:solidFill>
              </a:rPr>
              <a:t>تکنولوژی در سطح کارخانه ای نیز بسیار چشمگیر است.</a:t>
            </a:r>
            <a:endParaRPr lang="en-US" sz="4000" b="1" dirty="0">
              <a:solidFill>
                <a:schemeClr val="bg1"/>
              </a:solidFill>
            </a:endParaRPr>
          </a:p>
          <a:p>
            <a:endParaRPr lang="fa-IR" dirty="0"/>
          </a:p>
        </p:txBody>
      </p:sp>
    </p:spTree>
    <p:extLst>
      <p:ext uri="{BB962C8B-B14F-4D97-AF65-F5344CB8AC3E}">
        <p14:creationId xmlns:p14="http://schemas.microsoft.com/office/powerpoint/2010/main" val="26077110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bg1"/>
                </a:solidFill>
              </a:rPr>
              <a:t>C1</a:t>
            </a:r>
            <a:r>
              <a:rPr lang="fa-IR" b="1" dirty="0">
                <a:solidFill>
                  <a:schemeClr val="bg1"/>
                </a:solidFill>
              </a:rPr>
              <a:t>. تکنولوژی و ساختار سازماندهی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427948" y="1783659"/>
            <a:ext cx="11231326" cy="3620134"/>
          </a:xfrm>
        </p:spPr>
        <p:txBody>
          <a:bodyPr>
            <a:noAutofit/>
          </a:bodyPr>
          <a:lstStyle/>
          <a:p>
            <a:pPr lvl="0"/>
            <a:r>
              <a:rPr lang="fa-IR" sz="3200" b="1" dirty="0" smtClean="0">
                <a:solidFill>
                  <a:schemeClr val="bg1"/>
                </a:solidFill>
              </a:rPr>
              <a:t>تکنولوژی </a:t>
            </a:r>
            <a:r>
              <a:rPr lang="fa-IR" sz="3200" b="1" dirty="0">
                <a:solidFill>
                  <a:schemeClr val="bg1"/>
                </a:solidFill>
              </a:rPr>
              <a:t>تاثیر قابل توجهی روی ساختار سازمان ها، طول خط فرمان و محدوده کنترل مدیریت اجرایی دارد.</a:t>
            </a:r>
            <a:endParaRPr lang="en-US" sz="3200" b="1" dirty="0">
              <a:solidFill>
                <a:schemeClr val="bg1"/>
              </a:solidFill>
            </a:endParaRPr>
          </a:p>
          <a:p>
            <a:pPr lvl="0"/>
            <a:r>
              <a:rPr lang="fa-IR" sz="3200" b="1" dirty="0">
                <a:solidFill>
                  <a:schemeClr val="bg1"/>
                </a:solidFill>
              </a:rPr>
              <a:t>در جایی که شرکت ها از تکنولوژی استفاده می­کنند، تغییرات سریع تر و ساختار های اصلی رایج تر است.</a:t>
            </a:r>
            <a:endParaRPr lang="en-US" sz="3200" b="1" dirty="0">
              <a:solidFill>
                <a:schemeClr val="bg1"/>
              </a:solidFill>
            </a:endParaRPr>
          </a:p>
          <a:p>
            <a:pPr lvl="0"/>
            <a:r>
              <a:rPr lang="fa-IR" sz="3200" b="1" dirty="0">
                <a:solidFill>
                  <a:schemeClr val="bg1"/>
                </a:solidFill>
              </a:rPr>
              <a:t>بعضی شرکت ها با اینکه نرخ تغییر فناوری سریع نیست از یک اصل استفاده می­کنند. </a:t>
            </a:r>
            <a:endParaRPr lang="en-US" sz="3200" b="1" dirty="0">
              <a:solidFill>
                <a:schemeClr val="bg1"/>
              </a:solidFill>
            </a:endParaRPr>
          </a:p>
          <a:p>
            <a:pPr lvl="0"/>
            <a:r>
              <a:rPr lang="fa-IR" sz="3200" b="1" dirty="0">
                <a:solidFill>
                  <a:schemeClr val="bg1"/>
                </a:solidFill>
              </a:rPr>
              <a:t>علاوه بر تکنولوژی دیگر عوامل همچون سابقه، پیش زمینه یک شرکت، شخصیت افرادی که شرکت را تاسیس و متعاقبا مدیریت نموده اند، تاثیر خودشان را روی ساختار سازمان ها دارند، اما تاثیر تکنولوژی قابل توجه و چشمگیر است.</a:t>
            </a:r>
            <a:endParaRPr lang="en-US" sz="3200" b="1" dirty="0">
              <a:solidFill>
                <a:schemeClr val="bg1"/>
              </a:solidFill>
            </a:endParaRPr>
          </a:p>
          <a:p>
            <a:endParaRPr lang="fa-IR" sz="3200" b="1" dirty="0">
              <a:solidFill>
                <a:schemeClr val="bg1"/>
              </a:solidFill>
            </a:endParaRPr>
          </a:p>
        </p:txBody>
      </p:sp>
    </p:spTree>
    <p:extLst>
      <p:ext uri="{BB962C8B-B14F-4D97-AF65-F5344CB8AC3E}">
        <p14:creationId xmlns:p14="http://schemas.microsoft.com/office/powerpoint/2010/main" val="2345759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1055716"/>
            <a:ext cx="10753725" cy="3766185"/>
          </a:xfrm>
        </p:spPr>
        <p:txBody>
          <a:bodyPr>
            <a:noAutofit/>
          </a:bodyPr>
          <a:lstStyle/>
          <a:p>
            <a:pPr lvl="0"/>
            <a:r>
              <a:rPr lang="fa-IR" sz="3600" b="1" dirty="0">
                <a:solidFill>
                  <a:schemeClr val="bg1"/>
                </a:solidFill>
              </a:rPr>
              <a:t>محدوده مدیریت، در جایی که تولید در روال عادی و بر اساس فرایند است تمایل به طولانی شدن دارد.</a:t>
            </a:r>
            <a:endParaRPr lang="en-US" sz="3600" b="1" dirty="0">
              <a:solidFill>
                <a:schemeClr val="bg1"/>
              </a:solidFill>
            </a:endParaRPr>
          </a:p>
          <a:p>
            <a:pPr lvl="0"/>
            <a:r>
              <a:rPr lang="fa-IR" sz="3600" b="1" dirty="0">
                <a:solidFill>
                  <a:schemeClr val="bg1"/>
                </a:solidFill>
              </a:rPr>
              <a:t>تصمیم گیری بسیار متمرکز است.</a:t>
            </a:r>
            <a:endParaRPr lang="en-US" sz="3600" b="1" dirty="0">
              <a:solidFill>
                <a:schemeClr val="bg1"/>
              </a:solidFill>
            </a:endParaRPr>
          </a:p>
          <a:p>
            <a:pPr lvl="0"/>
            <a:r>
              <a:rPr lang="fa-IR" sz="3600" b="1" dirty="0">
                <a:solidFill>
                  <a:schemeClr val="bg1"/>
                </a:solidFill>
              </a:rPr>
              <a:t>در صورتی که فعالیت های تولیدی سفارشی شود، منجر به کوتاه شدن می­شوند.</a:t>
            </a:r>
            <a:endParaRPr lang="en-US" sz="3600" b="1" dirty="0">
              <a:solidFill>
                <a:schemeClr val="bg1"/>
              </a:solidFill>
            </a:endParaRPr>
          </a:p>
          <a:p>
            <a:pPr lvl="0"/>
            <a:r>
              <a:rPr lang="fa-IR" sz="3600" b="1" dirty="0">
                <a:solidFill>
                  <a:schemeClr val="bg1"/>
                </a:solidFill>
              </a:rPr>
              <a:t>استفاده از متخصصان رو به افزایش خواهد بود و از این رو تصمیم گیری واگذار می­شود.</a:t>
            </a:r>
            <a:endParaRPr lang="en-US" sz="3600" b="1" dirty="0">
              <a:solidFill>
                <a:schemeClr val="bg1"/>
              </a:solidFill>
            </a:endParaRPr>
          </a:p>
          <a:p>
            <a:pPr lvl="0"/>
            <a:r>
              <a:rPr lang="fa-IR" sz="3600" b="1" dirty="0">
                <a:solidFill>
                  <a:schemeClr val="bg1"/>
                </a:solidFill>
              </a:rPr>
              <a:t>در تکنولوژی های تولید انبوه، تعداد افرادی که یک مدیر اجرایی قابلیت کنترل آن ها را دارد، بیشتر از زمانی است که تولید بر اساس واحد است.</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296465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438" y="1409007"/>
            <a:ext cx="10753725" cy="3766185"/>
          </a:xfrm>
        </p:spPr>
        <p:txBody>
          <a:bodyPr>
            <a:normAutofit/>
          </a:bodyPr>
          <a:lstStyle/>
          <a:p>
            <a:r>
              <a:rPr lang="fa-IR" sz="3600" b="1" dirty="0"/>
              <a:t>9. فن آوري هاي پيش تاز </a:t>
            </a:r>
            <a:r>
              <a:rPr lang="en-US" sz="3600" b="1" dirty="0"/>
              <a:t>Scouting Technology</a:t>
            </a:r>
            <a:r>
              <a:rPr lang="fa-IR" sz="3600" b="1" dirty="0"/>
              <a:t>: پيگيري رسمي فن آوري هاي فرايندي و توليدي بالقوه به منظور مطالعه و به كارگيري در زمان آينده</a:t>
            </a:r>
            <a:r>
              <a:rPr lang="fa-IR" sz="3600" b="1" dirty="0" smtClean="0"/>
              <a:t>.</a:t>
            </a:r>
          </a:p>
          <a:p>
            <a:endParaRPr lang="en-US" sz="3600" b="1" dirty="0"/>
          </a:p>
          <a:p>
            <a:r>
              <a:rPr lang="fa-IR" sz="3600" b="1" dirty="0"/>
              <a:t>10. فن آوري هاي پايه شناخته شده و آرماني </a:t>
            </a:r>
            <a:r>
              <a:rPr lang="en-US" sz="3600" b="1" dirty="0"/>
              <a:t>Idealized Known Technology</a:t>
            </a:r>
            <a:r>
              <a:rPr lang="fa-IR" sz="3600" b="1" dirty="0"/>
              <a:t>: فن آوري هايي كه اگر در دسترس باشند، سود چشمگيري در بعضي جنبه هاي زندگي پديد مي آورند.</a:t>
            </a:r>
            <a:endParaRPr lang="en-US" sz="3600" b="1" dirty="0"/>
          </a:p>
          <a:p>
            <a:endParaRPr lang="fa-IR" sz="3600" b="1" dirty="0"/>
          </a:p>
        </p:txBody>
      </p:sp>
    </p:spTree>
    <p:extLst>
      <p:ext uri="{BB962C8B-B14F-4D97-AF65-F5344CB8AC3E}">
        <p14:creationId xmlns:p14="http://schemas.microsoft.com/office/powerpoint/2010/main" val="30229362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620646"/>
            <a:ext cx="10753725" cy="3766185"/>
          </a:xfrm>
        </p:spPr>
        <p:txBody>
          <a:bodyPr>
            <a:noAutofit/>
          </a:bodyPr>
          <a:lstStyle/>
          <a:p>
            <a:r>
              <a:rPr lang="fa-IR" sz="3600" b="1" dirty="0">
                <a:solidFill>
                  <a:schemeClr val="bg1"/>
                </a:solidFill>
              </a:rPr>
              <a:t>• در نتیجه پیشرفتِ هر فن آوری: -</a:t>
            </a:r>
            <a:endParaRPr lang="en-US" sz="3600" b="1" dirty="0">
              <a:solidFill>
                <a:schemeClr val="bg1"/>
              </a:solidFill>
            </a:endParaRPr>
          </a:p>
          <a:p>
            <a:r>
              <a:rPr lang="fa-IR" sz="3600" b="1" dirty="0">
                <a:solidFill>
                  <a:schemeClr val="bg1"/>
                </a:solidFill>
              </a:rPr>
              <a:t> الف) طیف وسیع و گسترده ای از محصولات و خدمات در دسترس هستند</a:t>
            </a:r>
            <a:endParaRPr lang="en-US" sz="3600" b="1" dirty="0">
              <a:solidFill>
                <a:schemeClr val="bg1"/>
              </a:solidFill>
            </a:endParaRPr>
          </a:p>
          <a:p>
            <a:r>
              <a:rPr lang="fa-IR" sz="3600" b="1" dirty="0">
                <a:solidFill>
                  <a:schemeClr val="bg1"/>
                </a:solidFill>
              </a:rPr>
              <a:t>  ب) تعویض سرمایه برای کار، منجر به بهره وری بالاتر و هزینه های پایین تر</a:t>
            </a:r>
            <a:endParaRPr lang="en-US" sz="3600" b="1" dirty="0">
              <a:solidFill>
                <a:schemeClr val="bg1"/>
              </a:solidFill>
            </a:endParaRPr>
          </a:p>
          <a:p>
            <a:r>
              <a:rPr lang="fa-IR" sz="3600" b="1" dirty="0">
                <a:solidFill>
                  <a:schemeClr val="bg1"/>
                </a:solidFill>
              </a:rPr>
              <a:t> ج) نوآوری برای سازمان قدرت فروش را نسبت به رقبای خود افزایش می دهد</a:t>
            </a:r>
            <a:endParaRPr lang="en-US" sz="3600" b="1" dirty="0">
              <a:solidFill>
                <a:schemeClr val="bg1"/>
              </a:solidFill>
            </a:endParaRPr>
          </a:p>
          <a:p>
            <a:r>
              <a:rPr lang="fa-IR" sz="3600" b="1" dirty="0">
                <a:solidFill>
                  <a:schemeClr val="bg1"/>
                </a:solidFill>
              </a:rPr>
              <a:t> د) شروع تغییر در رفتارِ میان مشتریان، تامین کنندگان، کارکنان، و یا جامعه و .....</a:t>
            </a:r>
            <a:endParaRPr lang="en-US" sz="3600" b="1" dirty="0">
              <a:solidFill>
                <a:schemeClr val="bg1"/>
              </a:solidFill>
            </a:endParaRPr>
          </a:p>
          <a:p>
            <a:r>
              <a:rPr lang="fa-IR" sz="3600" b="1" dirty="0">
                <a:solidFill>
                  <a:schemeClr val="bg1"/>
                </a:solidFill>
              </a:rPr>
              <a:t> ه) عوارض جانبی در کیفیت محیط فیزیکی </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29761929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bg1"/>
                </a:solidFill>
              </a:rPr>
              <a:t>C2</a:t>
            </a:r>
            <a:r>
              <a:rPr lang="fa-IR" b="1" dirty="0">
                <a:solidFill>
                  <a:schemeClr val="bg1"/>
                </a:solidFill>
              </a:rPr>
              <a:t>. مقاومت در برابر تغییر</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a:xfrm>
            <a:off x="676274" y="1928553"/>
            <a:ext cx="10753725" cy="3766185"/>
          </a:xfrm>
        </p:spPr>
        <p:txBody>
          <a:bodyPr>
            <a:noAutofit/>
          </a:bodyPr>
          <a:lstStyle/>
          <a:p>
            <a:r>
              <a:rPr lang="fa-IR" sz="3600" b="1" dirty="0">
                <a:solidFill>
                  <a:schemeClr val="bg1"/>
                </a:solidFill>
              </a:rPr>
              <a:t>  • مدیر یک واحد کسب و کار با توجه به عنوان فن آوری های جدید باید به تغییر و مواجه مشکلات جدید مقاومت کند.</a:t>
            </a:r>
            <a:endParaRPr lang="en-US" sz="3600" b="1" dirty="0">
              <a:solidFill>
                <a:schemeClr val="bg1"/>
              </a:solidFill>
            </a:endParaRPr>
          </a:p>
          <a:p>
            <a:r>
              <a:rPr lang="fa-IR" sz="3600" b="1" dirty="0">
                <a:solidFill>
                  <a:schemeClr val="bg1"/>
                </a:solidFill>
              </a:rPr>
              <a:t>  • مقاومت در برابر تغییر اغلب روانی است</a:t>
            </a:r>
            <a:endParaRPr lang="en-US" sz="3600" b="1" dirty="0">
              <a:solidFill>
                <a:schemeClr val="bg1"/>
              </a:solidFill>
            </a:endParaRPr>
          </a:p>
          <a:p>
            <a:r>
              <a:rPr lang="fa-IR" sz="3600" b="1" dirty="0">
                <a:solidFill>
                  <a:schemeClr val="bg1"/>
                </a:solidFill>
              </a:rPr>
              <a:t>• تاجر معمولی با اتخاذ فن آوری های جدید مخالف و آن را پر هزینه و خطرناک می داند.</a:t>
            </a:r>
            <a:endParaRPr lang="en-US" sz="3600" b="1" dirty="0">
              <a:solidFill>
                <a:schemeClr val="bg1"/>
              </a:solidFill>
            </a:endParaRPr>
          </a:p>
          <a:p>
            <a:r>
              <a:rPr lang="fa-IR" sz="3600" b="1" dirty="0">
                <a:solidFill>
                  <a:schemeClr val="bg1"/>
                </a:solidFill>
              </a:rPr>
              <a:t>• زمانی که پول به اندازه کافی با تکنولوژی منسوخ دارد چرا باید در مورد فن آوری های جدید نگران باشد؟</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98656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274638"/>
            <a:ext cx="10753725" cy="3766185"/>
          </a:xfrm>
        </p:spPr>
        <p:txBody>
          <a:bodyPr>
            <a:noAutofit/>
          </a:bodyPr>
          <a:lstStyle/>
          <a:p>
            <a:r>
              <a:rPr lang="fa-IR" sz="3600" b="1" dirty="0">
                <a:solidFill>
                  <a:schemeClr val="bg1"/>
                </a:solidFill>
              </a:rPr>
              <a:t>به طور خاص، مقاومت در برابر تغییر، ناشی از دلایل زیر می باشد:</a:t>
            </a:r>
            <a:endParaRPr lang="en-US" sz="3600" b="1" dirty="0">
              <a:solidFill>
                <a:schemeClr val="bg1"/>
              </a:solidFill>
            </a:endParaRPr>
          </a:p>
          <a:p>
            <a:r>
              <a:rPr lang="fa-IR" sz="3600" b="1" dirty="0">
                <a:solidFill>
                  <a:schemeClr val="bg1"/>
                </a:solidFill>
              </a:rPr>
              <a:t> 1. تعهدات روانی یا اجتماعی به محصولات، فرآیند و سازمان های موجود،</a:t>
            </a:r>
            <a:endParaRPr lang="en-US" sz="3600" b="1" dirty="0">
              <a:solidFill>
                <a:schemeClr val="bg1"/>
              </a:solidFill>
            </a:endParaRPr>
          </a:p>
          <a:p>
            <a:r>
              <a:rPr lang="fa-IR" sz="3600" b="1" dirty="0">
                <a:solidFill>
                  <a:schemeClr val="bg1"/>
                </a:solidFill>
              </a:rPr>
              <a:t> 2. سرمایه گذاری قابل توجهی در طولِ عمرِ امکاناتِ استفاده شده،</a:t>
            </a:r>
            <a:endParaRPr lang="en-US" sz="3600" b="1" dirty="0">
              <a:solidFill>
                <a:schemeClr val="bg1"/>
              </a:solidFill>
            </a:endParaRPr>
          </a:p>
          <a:p>
            <a:r>
              <a:rPr lang="fa-IR" sz="3600" b="1" dirty="0">
                <a:solidFill>
                  <a:schemeClr val="bg1"/>
                </a:solidFill>
              </a:rPr>
              <a:t> 3. سود کم و کاهش سرعت رشد،</a:t>
            </a:r>
            <a:endParaRPr lang="en-US" sz="3600" b="1" dirty="0">
              <a:solidFill>
                <a:schemeClr val="bg1"/>
              </a:solidFill>
            </a:endParaRPr>
          </a:p>
          <a:p>
            <a:r>
              <a:rPr lang="fa-IR" sz="3600" b="1" dirty="0">
                <a:solidFill>
                  <a:schemeClr val="bg1"/>
                </a:solidFill>
              </a:rPr>
              <a:t> 4. فعالیت های کوچک و پراکنده،</a:t>
            </a:r>
            <a:endParaRPr lang="en-US" sz="3600" b="1" dirty="0">
              <a:solidFill>
                <a:schemeClr val="bg1"/>
              </a:solidFill>
            </a:endParaRPr>
          </a:p>
          <a:p>
            <a:r>
              <a:rPr lang="fa-IR" sz="3600" b="1" dirty="0">
                <a:solidFill>
                  <a:schemeClr val="bg1"/>
                </a:solidFill>
              </a:rPr>
              <a:t> 5. رضایت مدیریت ارشد،</a:t>
            </a:r>
            <a:endParaRPr lang="en-US" sz="3600" b="1" dirty="0">
              <a:solidFill>
                <a:schemeClr val="bg1"/>
              </a:solidFill>
            </a:endParaRPr>
          </a:p>
          <a:p>
            <a:r>
              <a:rPr lang="fa-IR" sz="3600" b="1" dirty="0">
                <a:solidFill>
                  <a:schemeClr val="bg1"/>
                </a:solidFill>
              </a:rPr>
              <a:t> 6. هنجارهای صنایع، انجمن و یا اتحادیه ها و صنعت محدود،</a:t>
            </a:r>
            <a:endParaRPr lang="en-US" sz="3600" b="1" dirty="0">
              <a:solidFill>
                <a:schemeClr val="bg1"/>
              </a:solidFill>
            </a:endParaRPr>
          </a:p>
          <a:p>
            <a:r>
              <a:rPr lang="fa-IR" sz="3600" b="1" dirty="0">
                <a:solidFill>
                  <a:schemeClr val="bg1"/>
                </a:solidFill>
              </a:rPr>
              <a:t> 7. فقدان و نبودِ مدل کارآفرینی موفق برای تقلید (شبیه سازی)</a:t>
            </a:r>
            <a:endParaRPr lang="en-US" sz="3600" b="1" dirty="0">
              <a:solidFill>
                <a:schemeClr val="bg1"/>
              </a:solidFill>
            </a:endParaRPr>
          </a:p>
          <a:p>
            <a:r>
              <a:rPr lang="fa-IR" sz="3600" b="1" dirty="0">
                <a:solidFill>
                  <a:schemeClr val="bg1"/>
                </a:solidFill>
              </a:rPr>
              <a:t> 8. مقاومت در برابر کار قدرتمند برای تغییرات در روش </a:t>
            </a:r>
            <a:r>
              <a:rPr lang="fa-IR" sz="3600" b="1" dirty="0" smtClean="0">
                <a:solidFill>
                  <a:schemeClr val="bg1"/>
                </a:solidFill>
              </a:rPr>
              <a:t>ها.</a:t>
            </a:r>
            <a:endParaRPr lang="en-US" sz="3600" b="1" dirty="0">
              <a:solidFill>
                <a:schemeClr val="bg1"/>
              </a:solidFill>
            </a:endParaRPr>
          </a:p>
          <a:p>
            <a:endParaRPr lang="fa-IR" sz="3600" b="1" dirty="0">
              <a:solidFill>
                <a:schemeClr val="bg1"/>
              </a:solidFill>
            </a:endParaRPr>
          </a:p>
        </p:txBody>
      </p:sp>
    </p:spTree>
    <p:extLst>
      <p:ext uri="{BB962C8B-B14F-4D97-AF65-F5344CB8AC3E}">
        <p14:creationId xmlns:p14="http://schemas.microsoft.com/office/powerpoint/2010/main" val="40745162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11000">
              <a:schemeClr val="accent5">
                <a:lumMod val="0"/>
                <a:lumOff val="100000"/>
              </a:schemeClr>
            </a:gs>
            <a:gs pos="100000">
              <a:schemeClr val="accent5">
                <a:lumMod val="100000"/>
              </a:schemeClr>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chemeClr val="bg2"/>
                </a:solidFill>
              </a:rPr>
              <a:t>3</a:t>
            </a:r>
            <a:r>
              <a:rPr lang="en-US" b="1" dirty="0" smtClean="0">
                <a:solidFill>
                  <a:schemeClr val="bg2"/>
                </a:solidFill>
              </a:rPr>
              <a:t>C</a:t>
            </a:r>
            <a:r>
              <a:rPr lang="fa-IR" b="1" dirty="0" smtClean="0">
                <a:solidFill>
                  <a:schemeClr val="bg2"/>
                </a:solidFill>
              </a:rPr>
              <a:t>.ترس </a:t>
            </a:r>
            <a:r>
              <a:rPr lang="fa-IR" b="1" dirty="0">
                <a:solidFill>
                  <a:schemeClr val="bg2"/>
                </a:solidFill>
              </a:rPr>
              <a:t>از ریسک</a:t>
            </a:r>
            <a:r>
              <a:rPr lang="en-US" b="1" dirty="0">
                <a:solidFill>
                  <a:schemeClr val="bg2"/>
                </a:solidFill>
              </a:rPr>
              <a:t/>
            </a:r>
            <a:br>
              <a:rPr lang="en-US" b="1" dirty="0">
                <a:solidFill>
                  <a:schemeClr val="bg2"/>
                </a:solidFill>
              </a:rPr>
            </a:br>
            <a:endParaRPr lang="fa-IR" b="1" dirty="0">
              <a:solidFill>
                <a:schemeClr val="bg2"/>
              </a:solidFill>
            </a:endParaRPr>
          </a:p>
        </p:txBody>
      </p:sp>
      <p:sp>
        <p:nvSpPr>
          <p:cNvPr id="3" name="Content Placeholder 2"/>
          <p:cNvSpPr>
            <a:spLocks noGrp="1"/>
          </p:cNvSpPr>
          <p:nvPr>
            <p:ph idx="1"/>
          </p:nvPr>
        </p:nvSpPr>
        <p:spPr/>
        <p:txBody>
          <a:bodyPr>
            <a:normAutofit/>
          </a:bodyPr>
          <a:lstStyle/>
          <a:p>
            <a:pPr lvl="0"/>
            <a:r>
              <a:rPr lang="fa-IR" sz="3600" b="1" dirty="0" smtClean="0">
                <a:solidFill>
                  <a:schemeClr val="bg2"/>
                </a:solidFill>
              </a:rPr>
              <a:t>همیشه </a:t>
            </a:r>
            <a:r>
              <a:rPr lang="fa-IR" sz="3600" b="1" dirty="0">
                <a:solidFill>
                  <a:schemeClr val="bg2"/>
                </a:solidFill>
              </a:rPr>
              <a:t>ترس از ریسک وجود دارد</a:t>
            </a:r>
            <a:r>
              <a:rPr lang="en-US" sz="3600" b="1" dirty="0" smtClean="0">
                <a:solidFill>
                  <a:schemeClr val="bg2"/>
                </a:solidFill>
              </a:rPr>
              <a:t>.</a:t>
            </a:r>
            <a:endParaRPr lang="fa-IR" sz="3600" b="1" dirty="0" smtClean="0">
              <a:solidFill>
                <a:schemeClr val="bg2"/>
              </a:solidFill>
            </a:endParaRPr>
          </a:p>
          <a:p>
            <a:pPr lvl="0"/>
            <a:endParaRPr lang="en-US" sz="3600" b="1" dirty="0">
              <a:solidFill>
                <a:schemeClr val="bg2"/>
              </a:solidFill>
            </a:endParaRPr>
          </a:p>
          <a:p>
            <a:pPr lvl="0"/>
            <a:r>
              <a:rPr lang="fa-IR" sz="3600" b="1" dirty="0">
                <a:solidFill>
                  <a:schemeClr val="bg2"/>
                </a:solidFill>
              </a:rPr>
              <a:t>یک شرکت پژوهشی مانند</a:t>
            </a:r>
            <a:r>
              <a:rPr lang="en-US" sz="3600" b="1" dirty="0">
                <a:solidFill>
                  <a:schemeClr val="bg2"/>
                </a:solidFill>
              </a:rPr>
              <a:t> DuPont </a:t>
            </a:r>
            <a:r>
              <a:rPr lang="en-US" sz="3600" b="1" dirty="0" err="1">
                <a:solidFill>
                  <a:schemeClr val="bg2"/>
                </a:solidFill>
              </a:rPr>
              <a:t>Corfam</a:t>
            </a:r>
            <a:r>
              <a:rPr lang="en-US" sz="3600" b="1" dirty="0">
                <a:solidFill>
                  <a:schemeClr val="bg2"/>
                </a:solidFill>
              </a:rPr>
              <a:t> </a:t>
            </a:r>
            <a:r>
              <a:rPr lang="fa-IR" sz="3600" b="1" dirty="0">
                <a:solidFill>
                  <a:schemeClr val="bg2"/>
                </a:solidFill>
              </a:rPr>
              <a:t>،پس از یک سرمایه گذاری 3000 میلیون دلاری،جایگزین در نظر گرفته شده برای  پیش بینی کمبود چرم کفش را به دلیل مشکلات کیفیت و هزینه  پروژه را در سال 1971 رها کرد</a:t>
            </a:r>
            <a:r>
              <a:rPr lang="en-US" sz="3600" b="1" dirty="0">
                <a:solidFill>
                  <a:schemeClr val="bg2"/>
                </a:solidFill>
              </a:rPr>
              <a:t>.</a:t>
            </a:r>
          </a:p>
          <a:p>
            <a:endParaRPr lang="fa-IR" sz="3600" b="1" dirty="0">
              <a:solidFill>
                <a:schemeClr val="bg2"/>
              </a:solidFill>
            </a:endParaRPr>
          </a:p>
        </p:txBody>
      </p:sp>
    </p:spTree>
    <p:extLst>
      <p:ext uri="{BB962C8B-B14F-4D97-AF65-F5344CB8AC3E}">
        <p14:creationId xmlns:p14="http://schemas.microsoft.com/office/powerpoint/2010/main" val="10869024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tx1"/>
                </a:solidFill>
              </a:rPr>
              <a:t>4C</a:t>
            </a:r>
            <a:r>
              <a:rPr lang="fa-IR" b="1" dirty="0" smtClean="0">
                <a:solidFill>
                  <a:schemeClr val="tx1"/>
                </a:solidFill>
              </a:rPr>
              <a:t>.تجارت </a:t>
            </a:r>
            <a:r>
              <a:rPr lang="fa-IR" b="1" dirty="0">
                <a:solidFill>
                  <a:schemeClr val="tx1"/>
                </a:solidFill>
              </a:rPr>
              <a:t>الکترونیکی</a:t>
            </a:r>
            <a:r>
              <a:rPr lang="en-US" b="1" dirty="0">
                <a:solidFill>
                  <a:schemeClr val="tx1"/>
                </a:solidFill>
              </a:rPr>
              <a:t/>
            </a:r>
            <a:br>
              <a:rPr lang="en-US" b="1" dirty="0">
                <a:solidFill>
                  <a:schemeClr val="tx1"/>
                </a:solidFill>
              </a:rPr>
            </a:br>
            <a:endParaRPr lang="fa-IR" b="1" dirty="0">
              <a:solidFill>
                <a:schemeClr val="tx1"/>
              </a:solidFill>
            </a:endParaRPr>
          </a:p>
        </p:txBody>
      </p:sp>
      <p:sp>
        <p:nvSpPr>
          <p:cNvPr id="3" name="Content Placeholder 2"/>
          <p:cNvSpPr>
            <a:spLocks noGrp="1"/>
          </p:cNvSpPr>
          <p:nvPr>
            <p:ph idx="1"/>
          </p:nvPr>
        </p:nvSpPr>
        <p:spPr>
          <a:xfrm>
            <a:off x="971623" y="1480738"/>
            <a:ext cx="10753725" cy="3766185"/>
          </a:xfrm>
        </p:spPr>
        <p:txBody>
          <a:bodyPr>
            <a:noAutofit/>
          </a:bodyPr>
          <a:lstStyle/>
          <a:p>
            <a:r>
              <a:rPr lang="en-US" b="1" dirty="0" smtClean="0"/>
              <a:t>• </a:t>
            </a:r>
            <a:r>
              <a:rPr lang="fa-IR" b="1" dirty="0"/>
              <a:t>رشد فوق العاده اینترنت و بهمراه آن شبکه جهانی وب تجارت الکترونیک را ممکن ساخته   </a:t>
            </a:r>
            <a:endParaRPr lang="en-US" b="1" dirty="0"/>
          </a:p>
          <a:p>
            <a:r>
              <a:rPr lang="fa-IR" b="1" dirty="0"/>
              <a:t>    است</a:t>
            </a:r>
            <a:r>
              <a:rPr lang="en-US" b="1" dirty="0"/>
              <a:t>.</a:t>
            </a:r>
          </a:p>
          <a:p>
            <a:r>
              <a:rPr lang="en-US" b="1" dirty="0"/>
              <a:t>• </a:t>
            </a:r>
            <a:r>
              <a:rPr lang="fa-IR" b="1" dirty="0"/>
              <a:t>تجارت الکترونیکی به یک درصد رشد در معاملات مرزی کمک می کند</a:t>
            </a:r>
            <a:r>
              <a:rPr lang="en-US" b="1" dirty="0"/>
              <a:t>.</a:t>
            </a:r>
          </a:p>
          <a:p>
            <a:r>
              <a:rPr lang="en-US" b="1" dirty="0"/>
              <a:t>• </a:t>
            </a:r>
            <a:r>
              <a:rPr lang="fa-IR" b="1" dirty="0"/>
              <a:t>تجارت الکترونیکی برخی از محدودیت های محل، فاصله، مقیاس، و محدوده های زمانی را  </a:t>
            </a:r>
            <a:endParaRPr lang="en-US" b="1" dirty="0"/>
          </a:p>
          <a:p>
            <a:r>
              <a:rPr lang="fa-IR" b="1" dirty="0"/>
              <a:t>    از بین می برد</a:t>
            </a:r>
            <a:endParaRPr lang="en-US" b="1" dirty="0"/>
          </a:p>
          <a:p>
            <a:r>
              <a:rPr lang="en-US" b="1" dirty="0"/>
              <a:t>•</a:t>
            </a:r>
            <a:r>
              <a:rPr lang="fa-IR" b="1" dirty="0"/>
              <a:t>وب سایت اجازه می دهد تا ، هر دو موسسات کوچک و بزرگ،  حضور جهانی خود را با </a:t>
            </a:r>
            <a:endParaRPr lang="en-US" b="1" dirty="0"/>
          </a:p>
          <a:p>
            <a:r>
              <a:rPr lang="fa-IR" b="1" dirty="0"/>
              <a:t>  هزینه ای پایین تر از هر زمان گذشته  گسترش دهند ، در هر کجا که واقع شده باشند</a:t>
            </a:r>
            <a:endParaRPr lang="en-US" b="1" dirty="0"/>
          </a:p>
          <a:p>
            <a:r>
              <a:rPr lang="fa-IR" b="1" dirty="0"/>
              <a:t>  و به هر اندازه که ممکن است</a:t>
            </a:r>
            <a:r>
              <a:rPr lang="en-US" b="1" dirty="0"/>
              <a:t>.</a:t>
            </a:r>
          </a:p>
          <a:p>
            <a:r>
              <a:rPr lang="en-US" b="1" dirty="0"/>
              <a:t>•</a:t>
            </a:r>
            <a:r>
              <a:rPr lang="fa-IR" b="1" dirty="0"/>
              <a:t>کارخانه های مدرن در حال حاضر قادر به تولید کالاها در یک دوره کوتاه ترزمانی</a:t>
            </a:r>
            <a:endParaRPr lang="en-US" b="1" dirty="0"/>
          </a:p>
          <a:p>
            <a:r>
              <a:rPr lang="fa-IR" b="1" dirty="0"/>
              <a:t> (تولید یک خودرو  کمتر از 10 ثانیه طول می کشد)و با نقص کمتر هستند.</a:t>
            </a:r>
            <a:endParaRPr lang="en-US" b="1" dirty="0"/>
          </a:p>
          <a:p>
            <a:r>
              <a:rPr lang="fa-IR" b="1" dirty="0"/>
              <a:t> (در نتیجه معرفی برنامه های کیفیت "شش سیگما</a:t>
            </a:r>
            <a:r>
              <a:rPr lang="en-US" b="1" dirty="0"/>
              <a:t>" </a:t>
            </a:r>
            <a:r>
              <a:rPr lang="fa-IR" b="1" dirty="0"/>
              <a:t>)</a:t>
            </a:r>
            <a:endParaRPr lang="en-US" b="1" dirty="0"/>
          </a:p>
          <a:p>
            <a:endParaRPr lang="fa-IR" b="1" dirty="0"/>
          </a:p>
        </p:txBody>
      </p:sp>
    </p:spTree>
    <p:extLst>
      <p:ext uri="{BB962C8B-B14F-4D97-AF65-F5344CB8AC3E}">
        <p14:creationId xmlns:p14="http://schemas.microsoft.com/office/powerpoint/2010/main" val="42396638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499533"/>
            <a:ext cx="10753725" cy="3766185"/>
          </a:xfrm>
        </p:spPr>
        <p:txBody>
          <a:bodyPr>
            <a:noAutofit/>
          </a:bodyPr>
          <a:lstStyle/>
          <a:p>
            <a:r>
              <a:rPr lang="en-US" sz="4000" b="1" dirty="0"/>
              <a:t>• </a:t>
            </a:r>
            <a:r>
              <a:rPr lang="fa-IR" sz="4000" b="1" dirty="0"/>
              <a:t>شش سیگما یک اصطلاح آماری است که به معنی 3.5 خطا در میلیون است و به طور موثر مشکلات عملکرد را از بین می‌برد و از تطابق محصولات با استانداردها اطمینان حاصل می‌کند</a:t>
            </a:r>
            <a:r>
              <a:rPr lang="en-US" sz="4000" b="1" dirty="0"/>
              <a:t>.</a:t>
            </a:r>
          </a:p>
          <a:p>
            <a:r>
              <a:rPr lang="en-US" sz="4000" b="1" dirty="0"/>
              <a:t>• </a:t>
            </a:r>
            <a:r>
              <a:rPr lang="fa-IR" sz="4000" b="1" dirty="0"/>
              <a:t>در حالی که تجارت الکترونیک برفرآیند بازاریابی و فروش تمرکزمی کند،کسب و کار </a:t>
            </a:r>
            <a:endParaRPr lang="en-US" sz="4000" b="1" dirty="0"/>
          </a:p>
          <a:p>
            <a:r>
              <a:rPr lang="fa-IR" sz="4000" b="1" dirty="0"/>
              <a:t>   الکترونیک بر ادغام سیستم ها، فرآیندها، سازمانها، زنجیره ارزش، و بازارها تاکید می کند.</a:t>
            </a:r>
            <a:endParaRPr lang="en-US" sz="4000" b="1" dirty="0"/>
          </a:p>
          <a:p>
            <a:r>
              <a:rPr lang="en-US" sz="4000" b="1" dirty="0"/>
              <a:t>• </a:t>
            </a:r>
            <a:r>
              <a:rPr lang="fa-IR" sz="4000" b="1" dirty="0"/>
              <a:t>یکپارچه سازی از طریق اینترنت عمل می‌کند  و به درست شدن کمک می کند</a:t>
            </a:r>
            <a:r>
              <a:rPr lang="en-US" sz="4000" b="1" dirty="0"/>
              <a:t>.</a:t>
            </a:r>
          </a:p>
          <a:p>
            <a:endParaRPr lang="fa-IR" sz="4000" b="1" dirty="0"/>
          </a:p>
        </p:txBody>
      </p:sp>
    </p:spTree>
    <p:extLst>
      <p:ext uri="{BB962C8B-B14F-4D97-AF65-F5344CB8AC3E}">
        <p14:creationId xmlns:p14="http://schemas.microsoft.com/office/powerpoint/2010/main" val="30913297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620646"/>
            <a:ext cx="10753725" cy="3766185"/>
          </a:xfrm>
        </p:spPr>
        <p:txBody>
          <a:bodyPr>
            <a:noAutofit/>
          </a:bodyPr>
          <a:lstStyle/>
          <a:p>
            <a:r>
              <a:rPr lang="fa-IR" sz="3600" b="1" dirty="0"/>
              <a:t>روابط جدید بین کسب و کار و مشتریان:</a:t>
            </a:r>
            <a:endParaRPr lang="en-US" sz="3600" b="1" dirty="0"/>
          </a:p>
          <a:p>
            <a:r>
              <a:rPr lang="fa-IR" sz="3600" b="1" dirty="0"/>
              <a:t>اینترنت و تجارت الکترونیک چندین مزیت را در کسب و کار جهانی از جمله موارد زیر ارائه می دهد:</a:t>
            </a:r>
            <a:endParaRPr lang="en-US" sz="3600" b="1" dirty="0"/>
          </a:p>
          <a:p>
            <a:pPr lvl="0"/>
            <a:r>
              <a:rPr lang="fa-IR" sz="3600" b="1" dirty="0"/>
              <a:t>سهولت در انجام کسب و کار در سراسر جهان؛ تسهیل ارتباطات در سراسر مرزهای آن که بازارهای نزدیکتر را به ارمغان می آورد.</a:t>
            </a:r>
            <a:endParaRPr lang="en-US" sz="3600" b="1" dirty="0"/>
          </a:p>
          <a:p>
            <a:pPr lvl="0"/>
            <a:r>
              <a:rPr lang="fa-IR" sz="3600" b="1" dirty="0"/>
              <a:t>دیدار الکترونیکی و وضعیت بازرگانی که هرکدام بهره وری را در انجام کسب و کار اضافه می کند.</a:t>
            </a:r>
            <a:endParaRPr lang="en-US" sz="3600" b="1" dirty="0"/>
          </a:p>
          <a:p>
            <a:pPr lvl="0"/>
            <a:r>
              <a:rPr lang="fa-IR" sz="3600" b="1" dirty="0"/>
              <a:t>قدرت دادن به مصرف کنندگان بعنوان اینکه آنها به گزینه های  نامحدود  و اختلاف قیمت ها دسترسی داشته باشند.</a:t>
            </a:r>
            <a:endParaRPr lang="en-US" sz="3600" b="1" dirty="0"/>
          </a:p>
          <a:p>
            <a:pPr lvl="0"/>
            <a:r>
              <a:rPr lang="fa-IR" sz="3600" b="1" dirty="0"/>
              <a:t>بهره وری در توزیع</a:t>
            </a:r>
            <a:endParaRPr lang="en-US" sz="3600" b="1" dirty="0"/>
          </a:p>
          <a:p>
            <a:endParaRPr lang="fa-IR" sz="3600" b="1" dirty="0"/>
          </a:p>
        </p:txBody>
      </p:sp>
    </p:spTree>
    <p:extLst>
      <p:ext uri="{BB962C8B-B14F-4D97-AF65-F5344CB8AC3E}">
        <p14:creationId xmlns:p14="http://schemas.microsoft.com/office/powerpoint/2010/main" val="232067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6000" b="1" dirty="0">
                <a:solidFill>
                  <a:schemeClr val="tx1"/>
                </a:solidFill>
              </a:rPr>
              <a:t>C5</a:t>
            </a:r>
            <a:r>
              <a:rPr lang="fa-IR" sz="6000" b="1" dirty="0">
                <a:solidFill>
                  <a:schemeClr val="tx1"/>
                </a:solidFill>
              </a:rPr>
              <a:t>.ارتباطات:</a:t>
            </a:r>
            <a:r>
              <a:rPr lang="en-US" sz="6000" b="1" dirty="0">
                <a:solidFill>
                  <a:schemeClr val="tx1"/>
                </a:solidFill>
              </a:rPr>
              <a:t/>
            </a:r>
            <a:br>
              <a:rPr lang="en-US" sz="6000" b="1" dirty="0">
                <a:solidFill>
                  <a:schemeClr val="tx1"/>
                </a:solidFill>
              </a:rPr>
            </a:br>
            <a:endParaRPr lang="fa-IR" sz="6000" b="1" dirty="0">
              <a:solidFill>
                <a:schemeClr val="tx1"/>
              </a:solidFill>
            </a:endParaRPr>
          </a:p>
        </p:txBody>
      </p:sp>
      <p:sp>
        <p:nvSpPr>
          <p:cNvPr id="3" name="Content Placeholder 2"/>
          <p:cNvSpPr>
            <a:spLocks noGrp="1"/>
          </p:cNvSpPr>
          <p:nvPr>
            <p:ph idx="1"/>
          </p:nvPr>
        </p:nvSpPr>
        <p:spPr/>
        <p:txBody>
          <a:bodyPr>
            <a:normAutofit/>
          </a:bodyPr>
          <a:lstStyle/>
          <a:p>
            <a:pPr lvl="0"/>
            <a:r>
              <a:rPr lang="fa-IR" sz="3600" b="1" dirty="0" smtClean="0"/>
              <a:t>بعد </a:t>
            </a:r>
            <a:r>
              <a:rPr lang="fa-IR" sz="3600" b="1" dirty="0"/>
              <a:t>آشکار محیط فناورانه پیش روی کسب و کار بین المللی، ارتباطات راه دور است.</a:t>
            </a:r>
            <a:endParaRPr lang="en-US" sz="3600" b="1" dirty="0"/>
          </a:p>
          <a:p>
            <a:pPr lvl="0"/>
            <a:r>
              <a:rPr lang="fa-IR" sz="3600" b="1" dirty="0"/>
              <a:t>این روش، بعنوان یک کسب و کار خوش آمدی است، داخلی و یا جهانی که نمی تواند بدون یک سیستم تلفن کارآمد،از جمله  </a:t>
            </a:r>
            <a:r>
              <a:rPr lang="en-US" sz="3600" b="1" dirty="0"/>
              <a:t>3G</a:t>
            </a:r>
            <a:r>
              <a:rPr lang="fa-IR" sz="3600" b="1" dirty="0"/>
              <a:t> ، </a:t>
            </a:r>
            <a:r>
              <a:rPr lang="en-US" sz="3600" b="1" dirty="0"/>
              <a:t>MMS</a:t>
            </a:r>
            <a:r>
              <a:rPr lang="fa-IR" sz="3600" b="1" dirty="0"/>
              <a:t>نوکیا  موفق باشد.</a:t>
            </a:r>
            <a:endParaRPr lang="en-US" sz="3600" b="1" dirty="0"/>
          </a:p>
          <a:p>
            <a:endParaRPr lang="fa-IR" sz="3600" b="1" dirty="0"/>
          </a:p>
        </p:txBody>
      </p:sp>
    </p:spTree>
    <p:extLst>
      <p:ext uri="{BB962C8B-B14F-4D97-AF65-F5344CB8AC3E}">
        <p14:creationId xmlns:p14="http://schemas.microsoft.com/office/powerpoint/2010/main" val="25897374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b="1" dirty="0" smtClean="0">
                <a:solidFill>
                  <a:schemeClr val="tx1"/>
                </a:solidFill>
              </a:rPr>
              <a:t>.C6 </a:t>
            </a:r>
            <a:r>
              <a:rPr lang="fa-IR" b="1" dirty="0">
                <a:solidFill>
                  <a:schemeClr val="tx1"/>
                </a:solidFill>
              </a:rPr>
              <a:t>حمل و نقل</a:t>
            </a:r>
          </a:p>
        </p:txBody>
      </p:sp>
      <p:sp>
        <p:nvSpPr>
          <p:cNvPr id="3" name="Content Placeholder 2"/>
          <p:cNvSpPr>
            <a:spLocks noGrp="1"/>
          </p:cNvSpPr>
          <p:nvPr>
            <p:ph idx="1"/>
          </p:nvPr>
        </p:nvSpPr>
        <p:spPr>
          <a:xfrm>
            <a:off x="657224" y="2157731"/>
            <a:ext cx="10753725" cy="3766185"/>
          </a:xfrm>
        </p:spPr>
        <p:txBody>
          <a:bodyPr>
            <a:noAutofit/>
          </a:bodyPr>
          <a:lstStyle/>
          <a:p>
            <a:pPr lvl="0"/>
            <a:r>
              <a:rPr lang="fa-IR" sz="3600" b="1" dirty="0" smtClean="0"/>
              <a:t>علاوه براین رشدوتوسعه درکامپیوترها وارتباطات ازراه دورچندین نوآوری مهم وبزرگ نیر هست</a:t>
            </a:r>
            <a:endParaRPr lang="en-US" sz="3600" b="1" dirty="0" smtClean="0"/>
          </a:p>
          <a:p>
            <a:pPr lvl="0"/>
            <a:r>
              <a:rPr lang="fa-IR" sz="3600" b="1" dirty="0" smtClean="0"/>
              <a:t>ازاین رو درحمل ونقل جنگ جهانی دوم رخ داده است</a:t>
            </a:r>
            <a:endParaRPr lang="en-US" sz="3600" b="1" dirty="0" smtClean="0"/>
          </a:p>
          <a:p>
            <a:pPr lvl="0"/>
            <a:r>
              <a:rPr lang="fa-IR" sz="3600" b="1" dirty="0" smtClean="0"/>
              <a:t>درحالیکه با ظهورجریانهای سریع تجاری ،زمان سفربازرگانان کاهش میابد</a:t>
            </a:r>
            <a:endParaRPr lang="en-US" sz="3600" b="1" dirty="0" smtClean="0"/>
          </a:p>
          <a:p>
            <a:pPr lvl="0"/>
            <a:r>
              <a:rPr lang="fa-IR" sz="3600" b="1" dirty="0" smtClean="0"/>
              <a:t>کانتینر ها هزینه های حمل ونقل رادر مسافتهای طولانی کاهش </a:t>
            </a:r>
            <a:r>
              <a:rPr lang="fa-IR" sz="3600" b="1" dirty="0"/>
              <a:t>دادند </a:t>
            </a:r>
            <a:r>
              <a:rPr lang="fa-IR" sz="3600" b="1" dirty="0" smtClean="0"/>
              <a:t> </a:t>
            </a:r>
            <a:endParaRPr lang="en-US" sz="3600" b="1" dirty="0" smtClean="0"/>
          </a:p>
          <a:p>
            <a:endParaRPr lang="fa-IR" sz="3600" b="1" dirty="0"/>
          </a:p>
        </p:txBody>
      </p:sp>
    </p:spTree>
    <p:extLst>
      <p:ext uri="{BB962C8B-B14F-4D97-AF65-F5344CB8AC3E}">
        <p14:creationId xmlns:p14="http://schemas.microsoft.com/office/powerpoint/2010/main" val="27211458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tx1"/>
                </a:solidFill>
              </a:rPr>
              <a:t>C7 </a:t>
            </a:r>
            <a:r>
              <a:rPr lang="fa-IR" b="1" dirty="0" smtClean="0">
                <a:solidFill>
                  <a:schemeClr val="tx1"/>
                </a:solidFill>
              </a:rPr>
              <a:t>.جهانی </a:t>
            </a:r>
            <a:r>
              <a:rPr lang="fa-IR" b="1" dirty="0">
                <a:solidFill>
                  <a:schemeClr val="tx1"/>
                </a:solidFill>
              </a:rPr>
              <a:t>شدن </a:t>
            </a:r>
            <a:r>
              <a:rPr lang="fa-IR" b="1" dirty="0" smtClean="0">
                <a:solidFill>
                  <a:schemeClr val="tx1"/>
                </a:solidFill>
              </a:rPr>
              <a:t>تولید</a:t>
            </a:r>
            <a:endParaRPr lang="fa-IR" b="1" dirty="0">
              <a:solidFill>
                <a:schemeClr val="tx1"/>
              </a:solidFill>
            </a:endParaRPr>
          </a:p>
        </p:txBody>
      </p:sp>
      <p:sp>
        <p:nvSpPr>
          <p:cNvPr id="3" name="Content Placeholder 2"/>
          <p:cNvSpPr>
            <a:spLocks noGrp="1"/>
          </p:cNvSpPr>
          <p:nvPr>
            <p:ph idx="1"/>
          </p:nvPr>
        </p:nvSpPr>
        <p:spPr/>
        <p:txBody>
          <a:bodyPr>
            <a:normAutofit/>
          </a:bodyPr>
          <a:lstStyle/>
          <a:p>
            <a:pPr lvl="0"/>
            <a:r>
              <a:rPr lang="fa-IR" sz="4000" b="1" dirty="0"/>
              <a:t>شکاف های تکنولوژیک محصولات جهانی را تسهیل کرده </a:t>
            </a:r>
            <a:r>
              <a:rPr lang="fa-IR" sz="4000" b="1" dirty="0" smtClean="0"/>
              <a:t>است</a:t>
            </a:r>
          </a:p>
          <a:p>
            <a:pPr lvl="0"/>
            <a:endParaRPr lang="en-US" sz="4000" b="1" dirty="0"/>
          </a:p>
          <a:p>
            <a:pPr lvl="0"/>
            <a:r>
              <a:rPr lang="fa-IR" sz="4000" b="1" dirty="0"/>
              <a:t>سیستم های ارتباطی ماهواره ای اجازه می دهد تا تگزاس اینسترومنتز </a:t>
            </a:r>
            <a:r>
              <a:rPr lang="en-US" sz="4000" b="1" dirty="0" smtClean="0"/>
              <a:t> (TI</a:t>
            </a:r>
            <a:r>
              <a:rPr lang="en-US" sz="4000" b="1" dirty="0"/>
              <a:t>) </a:t>
            </a:r>
            <a:r>
              <a:rPr lang="fa-IR" sz="4000" b="1" dirty="0" smtClean="0"/>
              <a:t>در </a:t>
            </a:r>
            <a:r>
              <a:rPr lang="fa-IR" sz="4000" b="1" dirty="0"/>
              <a:t>مقیاس جهانی، برنامه ریزی تولید </a:t>
            </a:r>
            <a:r>
              <a:rPr lang="fa-IR" sz="4000" b="1" dirty="0" smtClean="0"/>
              <a:t>خود، </a:t>
            </a:r>
            <a:r>
              <a:rPr lang="fa-IR" sz="4000" b="1" dirty="0"/>
              <a:t>حسابداری هزینه، برنامه ریزی مالی، بازاریابی، خدمات به مشتریان، و منابع </a:t>
            </a:r>
            <a:r>
              <a:rPr lang="fa-IR" sz="4000" b="1" dirty="0" smtClean="0"/>
              <a:t>انسانی را هماهنگ کند.</a:t>
            </a:r>
            <a:endParaRPr lang="fa-IR" sz="4000" b="1" dirty="0"/>
          </a:p>
        </p:txBody>
      </p:sp>
    </p:spTree>
    <p:extLst>
      <p:ext uri="{BB962C8B-B14F-4D97-AF65-F5344CB8AC3E}">
        <p14:creationId xmlns:p14="http://schemas.microsoft.com/office/powerpoint/2010/main" val="3701526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tx1"/>
                </a:solidFill>
              </a:rPr>
              <a:t>چرخه فن آوري </a:t>
            </a:r>
            <a:r>
              <a:rPr lang="en-US" b="1" dirty="0">
                <a:solidFill>
                  <a:schemeClr val="tx1"/>
                </a:solidFill>
              </a:rPr>
              <a:t>Technology Cycle</a:t>
            </a:r>
            <a:r>
              <a:rPr lang="fa-IR" b="1" dirty="0">
                <a:solidFill>
                  <a:schemeClr val="tx1"/>
                </a:solidFill>
              </a:rPr>
              <a:t>:</a:t>
            </a:r>
          </a:p>
        </p:txBody>
      </p:sp>
      <p:sp>
        <p:nvSpPr>
          <p:cNvPr id="3" name="Content Placeholder 2"/>
          <p:cNvSpPr>
            <a:spLocks noGrp="1"/>
          </p:cNvSpPr>
          <p:nvPr>
            <p:ph idx="1"/>
          </p:nvPr>
        </p:nvSpPr>
        <p:spPr/>
        <p:txBody>
          <a:bodyPr>
            <a:normAutofit/>
          </a:bodyPr>
          <a:lstStyle/>
          <a:p>
            <a:r>
              <a:rPr lang="fa-IR" sz="3200" b="1" dirty="0" smtClean="0"/>
              <a:t>براساس </a:t>
            </a:r>
            <a:r>
              <a:rPr lang="fa-IR" sz="3200" b="1" dirty="0"/>
              <a:t>طبقه بندي زير، چرخه فن آوري شامل اجراي دقيق 5 مرحله زير است:</a:t>
            </a:r>
            <a:endParaRPr lang="en-US" sz="3200" b="1" dirty="0"/>
          </a:p>
          <a:p>
            <a:pPr marL="514350" lvl="0" indent="-514350">
              <a:buFont typeface="+mj-lt"/>
              <a:buAutoNum type="arabicParenR"/>
            </a:pPr>
            <a:r>
              <a:rPr lang="fa-IR" sz="3200" b="1" dirty="0"/>
              <a:t>مرحله آگاهي </a:t>
            </a:r>
            <a:r>
              <a:rPr lang="en-US" sz="3200" b="1" dirty="0"/>
              <a:t>Awareness Phase</a:t>
            </a:r>
          </a:p>
          <a:p>
            <a:pPr marL="514350" lvl="0" indent="-514350">
              <a:buFont typeface="+mj-lt"/>
              <a:buAutoNum type="arabicParenR"/>
            </a:pPr>
            <a:r>
              <a:rPr lang="fa-IR" sz="3200" b="1" dirty="0"/>
              <a:t>مرحله اكتساب </a:t>
            </a:r>
            <a:r>
              <a:rPr lang="en-US" sz="3200" b="1" dirty="0"/>
              <a:t>Acquisition Phase</a:t>
            </a:r>
          </a:p>
          <a:p>
            <a:pPr marL="514350" lvl="0" indent="-514350">
              <a:buFont typeface="+mj-lt"/>
              <a:buAutoNum type="arabicParenR"/>
            </a:pPr>
            <a:r>
              <a:rPr lang="fa-IR" sz="3200" b="1" dirty="0"/>
              <a:t>مرحله تطبيق </a:t>
            </a:r>
            <a:r>
              <a:rPr lang="en-US" sz="3200" b="1" dirty="0"/>
              <a:t>Adaptation Phase</a:t>
            </a:r>
          </a:p>
          <a:p>
            <a:pPr marL="514350" lvl="0" indent="-514350">
              <a:buFont typeface="+mj-lt"/>
              <a:buAutoNum type="arabicParenR"/>
            </a:pPr>
            <a:r>
              <a:rPr lang="fa-IR" sz="3200" b="1" dirty="0"/>
              <a:t>مرحله پيشرفت </a:t>
            </a:r>
            <a:r>
              <a:rPr lang="en-US" sz="3200" b="1" dirty="0"/>
              <a:t>Advancement Phase</a:t>
            </a:r>
          </a:p>
          <a:p>
            <a:pPr marL="514350" indent="-514350">
              <a:buFont typeface="+mj-lt"/>
              <a:buAutoNum type="arabicParenR"/>
            </a:pPr>
            <a:r>
              <a:rPr lang="fa-IR" sz="3200" b="1" dirty="0"/>
              <a:t>مرحله واگذاري </a:t>
            </a:r>
            <a:r>
              <a:rPr lang="en-US" sz="3200" b="1" dirty="0"/>
              <a:t>Abandonment Phase</a:t>
            </a:r>
            <a:endParaRPr lang="fa-IR" sz="3200" b="1" dirty="0"/>
          </a:p>
        </p:txBody>
      </p:sp>
    </p:spTree>
    <p:extLst>
      <p:ext uri="{BB962C8B-B14F-4D97-AF65-F5344CB8AC3E}">
        <p14:creationId xmlns:p14="http://schemas.microsoft.com/office/powerpoint/2010/main" val="15844336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7224" y="374842"/>
            <a:ext cx="10772775" cy="1658198"/>
          </a:xfrm>
        </p:spPr>
        <p:txBody>
          <a:bodyPr/>
          <a:lstStyle/>
          <a:p>
            <a:pPr algn="r"/>
            <a:r>
              <a:rPr lang="en-US" b="1" dirty="0" smtClean="0">
                <a:solidFill>
                  <a:schemeClr val="tx1"/>
                </a:solidFill>
              </a:rPr>
              <a:t>.C8 </a:t>
            </a:r>
            <a:r>
              <a:rPr lang="fa-IR" b="1" dirty="0">
                <a:solidFill>
                  <a:schemeClr val="tx1"/>
                </a:solidFill>
              </a:rPr>
              <a:t>بازار</a:t>
            </a:r>
          </a:p>
        </p:txBody>
      </p:sp>
      <p:sp>
        <p:nvSpPr>
          <p:cNvPr id="3" name="Content Placeholder 2"/>
          <p:cNvSpPr>
            <a:spLocks noGrp="1"/>
          </p:cNvSpPr>
          <p:nvPr>
            <p:ph idx="1"/>
          </p:nvPr>
        </p:nvSpPr>
        <p:spPr>
          <a:xfrm>
            <a:off x="676274" y="1762299"/>
            <a:ext cx="10753725" cy="3766185"/>
          </a:xfrm>
        </p:spPr>
        <p:txBody>
          <a:bodyPr>
            <a:noAutofit/>
          </a:bodyPr>
          <a:lstStyle/>
          <a:p>
            <a:pPr lvl="0"/>
            <a:r>
              <a:rPr lang="fa-IR" sz="3600" b="1" dirty="0"/>
              <a:t>همراه باجهانی شدن محصولات ،نوآوری های تکنولوژیکی بین المللی شدن بازارهاراتسهیل کرده اند</a:t>
            </a:r>
            <a:endParaRPr lang="en-US" sz="3600" b="1" dirty="0"/>
          </a:p>
          <a:p>
            <a:pPr lvl="0"/>
            <a:r>
              <a:rPr lang="fa-IR" sz="3600" b="1" dirty="0"/>
              <a:t>همانطورکه قبلاگفته </a:t>
            </a:r>
            <a:r>
              <a:rPr lang="fa-IR" sz="3600" b="1" dirty="0" smtClean="0"/>
              <a:t>شد</a:t>
            </a:r>
            <a:r>
              <a:rPr lang="fa-IR" sz="3600" b="1" dirty="0"/>
              <a:t> </a:t>
            </a:r>
            <a:r>
              <a:rPr lang="fa-IR" sz="3600" b="1" dirty="0" smtClean="0"/>
              <a:t>کانتینر ساخته </a:t>
            </a:r>
            <a:r>
              <a:rPr lang="fa-IR" sz="3600" b="1" dirty="0"/>
              <a:t>شده مقرون به صرفه تربرای حمل ونقل کالاهادرمسافتهای طولانی </a:t>
            </a:r>
            <a:r>
              <a:rPr lang="fa-IR" sz="3600" b="1" dirty="0" smtClean="0"/>
              <a:t>بوده و درنتیجه </a:t>
            </a:r>
            <a:r>
              <a:rPr lang="fa-IR" sz="3600" b="1" dirty="0"/>
              <a:t>بازارجهانی ایجاد میشود</a:t>
            </a:r>
            <a:endParaRPr lang="en-US" sz="3600" b="1" dirty="0"/>
          </a:p>
          <a:p>
            <a:pPr lvl="0"/>
            <a:r>
              <a:rPr lang="fa-IR" sz="3600" b="1" dirty="0"/>
              <a:t>شبکه کم هزینه ارتباطات جهانی مثل وب جهانی درحال کمک به مکانهای الکترونیکی بازارجهانی هستند</a:t>
            </a:r>
            <a:endParaRPr lang="en-US" sz="3600" b="1" dirty="0"/>
          </a:p>
          <a:p>
            <a:pPr lvl="0"/>
            <a:r>
              <a:rPr lang="fa-IR" sz="3600" b="1" dirty="0"/>
              <a:t>بعلاوه </a:t>
            </a:r>
            <a:r>
              <a:rPr lang="fa-IR" sz="3600" b="1" dirty="0" smtClean="0"/>
              <a:t>انتقال جریان </a:t>
            </a:r>
            <a:r>
              <a:rPr lang="fa-IR" sz="3600" b="1" dirty="0"/>
              <a:t>سریع هزینه منجر به حرکت مردم سراسر جهان شده است</a:t>
            </a:r>
            <a:endParaRPr lang="en-US" sz="3600" b="1" dirty="0"/>
          </a:p>
          <a:p>
            <a:endParaRPr lang="fa-IR" sz="3600" b="1" dirty="0"/>
          </a:p>
        </p:txBody>
      </p:sp>
    </p:spTree>
    <p:extLst>
      <p:ext uri="{BB962C8B-B14F-4D97-AF65-F5344CB8AC3E}">
        <p14:creationId xmlns:p14="http://schemas.microsoft.com/office/powerpoint/2010/main" val="32357841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656" y="1018310"/>
            <a:ext cx="10753725" cy="4759556"/>
          </a:xfrm>
        </p:spPr>
        <p:txBody>
          <a:bodyPr>
            <a:normAutofit lnSpcReduction="10000"/>
          </a:bodyPr>
          <a:lstStyle/>
          <a:p>
            <a:pPr lvl="0"/>
            <a:r>
              <a:rPr lang="fa-IR" sz="4000" b="1" dirty="0"/>
              <a:t>فاصله فرهنگی بین کشورها کاهش می یابد ودر مورد همگرایی سلیقه مصرف کنندگان و ترجیحات ایجاد می شود</a:t>
            </a:r>
            <a:r>
              <a:rPr lang="fa-IR" sz="4000" b="1" dirty="0" smtClean="0"/>
              <a:t>.</a:t>
            </a:r>
          </a:p>
          <a:p>
            <a:pPr lvl="0"/>
            <a:endParaRPr lang="en-US" sz="4000" b="1" dirty="0"/>
          </a:p>
          <a:p>
            <a:pPr lvl="0"/>
            <a:r>
              <a:rPr lang="fa-IR" sz="4000" b="1" dirty="0"/>
              <a:t>در همین حال، شبکه های جهانی ارتباطات و رسانه های جهانی در حال ایجاد یک فرهنگ در سراسر جهان هستند</a:t>
            </a:r>
            <a:r>
              <a:rPr lang="fa-IR" sz="4000" b="1" dirty="0" smtClean="0"/>
              <a:t>.</a:t>
            </a:r>
          </a:p>
          <a:p>
            <a:pPr lvl="0"/>
            <a:endParaRPr lang="en-US" sz="4000" b="1" dirty="0"/>
          </a:p>
          <a:p>
            <a:pPr lvl="0"/>
            <a:r>
              <a:rPr lang="en-US" sz="4000" b="1" dirty="0"/>
              <a:t> </a:t>
            </a:r>
            <a:r>
              <a:rPr lang="fa-IR" sz="4000" b="1" dirty="0"/>
              <a:t>در سراسر جهان در حال ایجاد یک بازار جهانی برای کالاهای مصرفی به عنوان فرهنگ می باشد.</a:t>
            </a:r>
            <a:endParaRPr lang="en-US" sz="4000" b="1" dirty="0"/>
          </a:p>
          <a:p>
            <a:endParaRPr lang="fa-IR" sz="4000" b="1" dirty="0"/>
          </a:p>
        </p:txBody>
      </p:sp>
    </p:spTree>
    <p:extLst>
      <p:ext uri="{BB962C8B-B14F-4D97-AF65-F5344CB8AC3E}">
        <p14:creationId xmlns:p14="http://schemas.microsoft.com/office/powerpoint/2010/main" val="42759107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tx1"/>
                </a:solidFill>
              </a:rPr>
              <a:t>.C9</a:t>
            </a:r>
            <a:r>
              <a:rPr lang="fa-IR" b="1" dirty="0" smtClean="0">
                <a:solidFill>
                  <a:schemeClr val="tx1"/>
                </a:solidFill>
              </a:rPr>
              <a:t> </a:t>
            </a:r>
            <a:r>
              <a:rPr lang="fa-IR" b="1" dirty="0">
                <a:solidFill>
                  <a:schemeClr val="tx1"/>
                </a:solidFill>
              </a:rPr>
              <a:t>انتقال تکنولوژی</a:t>
            </a:r>
            <a:r>
              <a:rPr lang="en-US" b="1" dirty="0">
                <a:solidFill>
                  <a:schemeClr val="tx1"/>
                </a:solidFill>
              </a:rPr>
              <a:t/>
            </a:r>
            <a:br>
              <a:rPr lang="en-US" b="1" dirty="0">
                <a:solidFill>
                  <a:schemeClr val="tx1"/>
                </a:solidFill>
              </a:rPr>
            </a:br>
            <a:endParaRPr lang="fa-IR" b="1" dirty="0">
              <a:solidFill>
                <a:schemeClr val="tx1"/>
              </a:solidFill>
            </a:endParaRPr>
          </a:p>
        </p:txBody>
      </p:sp>
      <p:sp>
        <p:nvSpPr>
          <p:cNvPr id="3" name="Content Placeholder 2"/>
          <p:cNvSpPr>
            <a:spLocks noGrp="1"/>
          </p:cNvSpPr>
          <p:nvPr>
            <p:ph idx="1"/>
          </p:nvPr>
        </p:nvSpPr>
        <p:spPr>
          <a:xfrm>
            <a:off x="863692" y="1616826"/>
            <a:ext cx="10753725" cy="3766185"/>
          </a:xfrm>
        </p:spPr>
        <p:txBody>
          <a:bodyPr>
            <a:noAutofit/>
          </a:bodyPr>
          <a:lstStyle/>
          <a:p>
            <a:r>
              <a:rPr lang="fa-IR" sz="3600" b="1" dirty="0" smtClean="0"/>
              <a:t>انتقال </a:t>
            </a:r>
            <a:r>
              <a:rPr lang="fa-IR" sz="3600" b="1" dirty="0"/>
              <a:t>تکنولوژی شامل:</a:t>
            </a:r>
            <a:endParaRPr lang="en-US" sz="3600" b="1" dirty="0"/>
          </a:p>
          <a:p>
            <a:r>
              <a:rPr lang="fa-IR" sz="3600" b="1" dirty="0"/>
              <a:t>1-انتقال تکنولوژی داخلی از </a:t>
            </a:r>
            <a:r>
              <a:rPr lang="en-US" sz="3600" b="1" dirty="0"/>
              <a:t>R &amp; D </a:t>
            </a:r>
            <a:r>
              <a:rPr lang="fa-IR" sz="3600" b="1" dirty="0"/>
              <a:t>و یا دانشکده مهندسی به بخش تولید یک شرکت مستقر در یک کشور.</a:t>
            </a:r>
            <a:br>
              <a:rPr lang="fa-IR" sz="3600" b="1" dirty="0"/>
            </a:br>
            <a:r>
              <a:rPr lang="fa-IR" sz="3600" b="1" dirty="0"/>
              <a:t>2- انتقال تکنولوژی از یک آزمایشگاه و یا عملیات </a:t>
            </a:r>
            <a:r>
              <a:rPr lang="en-US" sz="3600" b="1" dirty="0"/>
              <a:t>MNC </a:t>
            </a:r>
            <a:r>
              <a:rPr lang="fa-IR" sz="3600" b="1" dirty="0"/>
              <a:t>در یک کشور به آزمایشگاه و یا عملیات خود را در یک کشور دیگر انجام می دهد.</a:t>
            </a:r>
            <a:endParaRPr lang="en-US" sz="3600" b="1" dirty="0"/>
          </a:p>
          <a:p>
            <a:r>
              <a:rPr lang="fa-IR" sz="3600" b="1" dirty="0"/>
              <a:t>3-انتقال تکنولوژی از یک کنسرسیوم تحقیقاتی است که توسط اعضای شرکتها انجام می شود.</a:t>
            </a:r>
            <a:endParaRPr lang="en-US" sz="3600" b="1" dirty="0"/>
          </a:p>
          <a:p>
            <a:endParaRPr lang="fa-IR" sz="3600" b="1" dirty="0"/>
          </a:p>
        </p:txBody>
      </p:sp>
    </p:spTree>
    <p:extLst>
      <p:ext uri="{BB962C8B-B14F-4D97-AF65-F5344CB8AC3E}">
        <p14:creationId xmlns:p14="http://schemas.microsoft.com/office/powerpoint/2010/main" val="25408382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1034934"/>
            <a:ext cx="10753725" cy="3766185"/>
          </a:xfrm>
        </p:spPr>
        <p:txBody>
          <a:bodyPr>
            <a:noAutofit/>
          </a:bodyPr>
          <a:lstStyle/>
          <a:p>
            <a:pPr lvl="0"/>
            <a:r>
              <a:rPr lang="fa-IR" sz="4000" b="1" dirty="0"/>
              <a:t>به عبارت ساده می توان گفت،انتقال تکنولوژی یک فرآیند است که اجازه می دهد که جریان تکنولوژی از یک منبع به یک گیرنده منتقل یابد.</a:t>
            </a:r>
            <a:endParaRPr lang="en-US" sz="4000" b="1" dirty="0"/>
          </a:p>
          <a:p>
            <a:pPr lvl="0"/>
            <a:r>
              <a:rPr lang="fa-IR" sz="4000" b="1" dirty="0"/>
              <a:t>خرید و فروش ماشین آلات ،تجهیزات و کالاهای با واسطه، انتقال داده و پرسنل و ارتباطات بین فردی.</a:t>
            </a:r>
            <a:endParaRPr lang="en-US" sz="4000" b="1" dirty="0"/>
          </a:p>
          <a:p>
            <a:r>
              <a:rPr lang="fa-IR" sz="4000" b="1" dirty="0"/>
              <a:t>انتقال تکنولوژی به 6 دسته تقسیم می شود:</a:t>
            </a:r>
            <a:endParaRPr lang="en-US" sz="4000" b="1" dirty="0"/>
          </a:p>
          <a:p>
            <a:r>
              <a:rPr lang="fa-IR" sz="4000" b="1" dirty="0" smtClean="0"/>
              <a:t>1.انتقال </a:t>
            </a:r>
            <a:r>
              <a:rPr lang="fa-IR" sz="4000" b="1" dirty="0"/>
              <a:t>تکنولوژی بین المللی در سراسر مرزهای ملی است</a:t>
            </a:r>
            <a:r>
              <a:rPr lang="en-US" sz="4000" b="1" dirty="0"/>
              <a:t>. </a:t>
            </a:r>
            <a:r>
              <a:rPr lang="fa-IR" sz="4000" b="1" dirty="0"/>
              <a:t>به طور کلی، مانند  نقل و انتقالات در بین کشورهای توسعه یافته و در حال توسعه </a:t>
            </a:r>
            <a:endParaRPr lang="en-US" sz="4000" b="1" dirty="0"/>
          </a:p>
          <a:p>
            <a:endParaRPr lang="fa-IR" sz="4000" b="1" dirty="0"/>
          </a:p>
        </p:txBody>
      </p:sp>
    </p:spTree>
    <p:extLst>
      <p:ext uri="{BB962C8B-B14F-4D97-AF65-F5344CB8AC3E}">
        <p14:creationId xmlns:p14="http://schemas.microsoft.com/office/powerpoint/2010/main" val="21851601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274" y="499533"/>
            <a:ext cx="10753725" cy="3766185"/>
          </a:xfrm>
        </p:spPr>
        <p:txBody>
          <a:bodyPr>
            <a:noAutofit/>
          </a:bodyPr>
          <a:lstStyle/>
          <a:p>
            <a:r>
              <a:rPr lang="ar-SA" sz="4400" b="1" dirty="0"/>
              <a:t>2. انتقال تکنولوژی منطقه ای از منطقه ای از یک کشور به منطقه ای دیگر انتقال یافته است</a:t>
            </a:r>
            <a:r>
              <a:rPr lang="en-US" sz="4400" b="1" dirty="0" smtClean="0"/>
              <a:t>.</a:t>
            </a:r>
          </a:p>
          <a:p>
            <a:endParaRPr lang="en-US" sz="4400" b="1" dirty="0"/>
          </a:p>
          <a:p>
            <a:r>
              <a:rPr lang="ar-SA" sz="4400" b="1" dirty="0"/>
              <a:t>3. انتقال تکنولوژی صنعت متقابل یا بخش متقابل که از بخشی از صنعت به بخش دیگر انتقال می یابد</a:t>
            </a:r>
            <a:r>
              <a:rPr lang="en-US" sz="4400" b="1" dirty="0" smtClean="0"/>
              <a:t>.</a:t>
            </a:r>
            <a:endParaRPr lang="fa-IR" sz="4400" b="1" dirty="0" smtClean="0"/>
          </a:p>
          <a:p>
            <a:endParaRPr lang="en-US" sz="4400" b="1" dirty="0"/>
          </a:p>
          <a:p>
            <a:r>
              <a:rPr lang="ar-SA" sz="4400" b="1" dirty="0"/>
              <a:t>4. انتقال تکنولوژی شرکت از یک شرکت به شرکتی دیگر انتقال یافته است</a:t>
            </a:r>
            <a:r>
              <a:rPr lang="en-US" sz="4400" b="1" dirty="0"/>
              <a:t>.</a:t>
            </a:r>
          </a:p>
          <a:p>
            <a:endParaRPr lang="fa-IR" sz="4400" b="1" dirty="0"/>
          </a:p>
        </p:txBody>
      </p:sp>
    </p:spTree>
    <p:extLst>
      <p:ext uri="{BB962C8B-B14F-4D97-AF65-F5344CB8AC3E}">
        <p14:creationId xmlns:p14="http://schemas.microsoft.com/office/powerpoint/2010/main" val="37809966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97055" y="889462"/>
            <a:ext cx="10753725" cy="3766185"/>
          </a:xfrm>
        </p:spPr>
        <p:txBody>
          <a:bodyPr>
            <a:noAutofit/>
          </a:bodyPr>
          <a:lstStyle/>
          <a:p>
            <a:r>
              <a:rPr lang="ar-SA" sz="4400" b="1" dirty="0"/>
              <a:t>5. انتقال تکنولوژی درون شرکت از قسمتی از آن به محل دیگر انجام می پذیرد</a:t>
            </a:r>
            <a:r>
              <a:rPr lang="fa-IR" sz="4400" b="1" dirty="0"/>
              <a:t>. </a:t>
            </a:r>
            <a:r>
              <a:rPr lang="ar-SA" sz="4400" b="1" dirty="0"/>
              <a:t>انتقال درون شرکتی همچنین می تواند از یک دپارتمان به دپارتمان دیگر با همان امکانات باشد</a:t>
            </a:r>
            <a:r>
              <a:rPr lang="en-US" sz="4400" b="1" dirty="0"/>
              <a:t>.</a:t>
            </a:r>
          </a:p>
          <a:p>
            <a:pPr marL="0" indent="0">
              <a:buNone/>
            </a:pPr>
            <a:endParaRPr lang="en-US" sz="4400" b="1" dirty="0"/>
          </a:p>
          <a:p>
            <a:r>
              <a:rPr lang="ar-SA" sz="4400" b="1" dirty="0" smtClean="0"/>
              <a:t>6. </a:t>
            </a:r>
            <a:r>
              <a:rPr lang="ar-SA" sz="4400" b="1" dirty="0"/>
              <a:t>مهندسی معکوس که به موجب آن دسترسی به تکنولوژی با پرداخت هزینه به مالک تکنولوژی انحصاری تکنولوژی به دست می آید</a:t>
            </a:r>
            <a:r>
              <a:rPr lang="en-US" sz="4400" b="1" dirty="0"/>
              <a:t>.</a:t>
            </a:r>
          </a:p>
          <a:p>
            <a:endParaRPr lang="fa-IR" sz="4400" b="1" dirty="0"/>
          </a:p>
        </p:txBody>
      </p:sp>
    </p:spTree>
    <p:extLst>
      <p:ext uri="{BB962C8B-B14F-4D97-AF65-F5344CB8AC3E}">
        <p14:creationId xmlns:p14="http://schemas.microsoft.com/office/powerpoint/2010/main" val="38961826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a:solidFill>
                  <a:schemeClr val="tx1"/>
                </a:solidFill>
              </a:rPr>
              <a:t>انتقال تکنولوژی بین المللی</a:t>
            </a:r>
          </a:p>
        </p:txBody>
      </p:sp>
      <p:sp>
        <p:nvSpPr>
          <p:cNvPr id="3" name="Content Placeholder 2"/>
          <p:cNvSpPr>
            <a:spLocks noGrp="1"/>
          </p:cNvSpPr>
          <p:nvPr>
            <p:ph idx="1"/>
          </p:nvPr>
        </p:nvSpPr>
        <p:spPr>
          <a:xfrm>
            <a:off x="676274" y="2489662"/>
            <a:ext cx="10753725" cy="3766185"/>
          </a:xfrm>
        </p:spPr>
        <p:txBody>
          <a:bodyPr/>
          <a:lstStyle/>
          <a:p>
            <a:r>
              <a:rPr lang="ar-SA" sz="4000" b="1" dirty="0"/>
              <a:t>ارکان انتقال تکنولوژی بین المللی در فرایند انتقال</a:t>
            </a:r>
            <a:r>
              <a:rPr lang="en-US" sz="4000" b="1" dirty="0"/>
              <a:t> :</a:t>
            </a:r>
          </a:p>
          <a:p>
            <a:r>
              <a:rPr lang="ar-SA" sz="4000" b="1" dirty="0"/>
              <a:t>1- کشور منتقل کننده</a:t>
            </a:r>
            <a:endParaRPr lang="en-US" sz="4000" b="1" dirty="0"/>
          </a:p>
          <a:p>
            <a:r>
              <a:rPr lang="ar-SA" sz="4000" b="1" dirty="0"/>
              <a:t>2- کشور میزبان و</a:t>
            </a:r>
            <a:endParaRPr lang="en-US" sz="4000" b="1" dirty="0"/>
          </a:p>
          <a:p>
            <a:r>
              <a:rPr lang="ar-SA" sz="4000" b="1" dirty="0"/>
              <a:t>3- انتقال یا معامله</a:t>
            </a:r>
            <a:endParaRPr lang="en-US" sz="4000" b="1" dirty="0"/>
          </a:p>
          <a:p>
            <a:pPr marL="0" indent="0">
              <a:buNone/>
            </a:pPr>
            <a:endParaRPr lang="fa-IR" dirty="0"/>
          </a:p>
        </p:txBody>
      </p:sp>
    </p:spTree>
    <p:extLst>
      <p:ext uri="{BB962C8B-B14F-4D97-AF65-F5344CB8AC3E}">
        <p14:creationId xmlns:p14="http://schemas.microsoft.com/office/powerpoint/2010/main" val="23743869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err="1">
                <a:solidFill>
                  <a:schemeClr val="tx1"/>
                </a:solidFill>
              </a:rPr>
              <a:t>i</a:t>
            </a:r>
            <a:r>
              <a:rPr lang="fa-IR" b="1" dirty="0" smtClean="0">
                <a:solidFill>
                  <a:schemeClr val="tx1"/>
                </a:solidFill>
              </a:rPr>
              <a:t>) کشور </a:t>
            </a:r>
            <a:r>
              <a:rPr lang="fa-IR" b="1" dirty="0">
                <a:solidFill>
                  <a:schemeClr val="tx1"/>
                </a:solidFill>
              </a:rPr>
              <a:t>مبدا</a:t>
            </a:r>
            <a:r>
              <a:rPr lang="en-US" b="1" dirty="0">
                <a:solidFill>
                  <a:schemeClr val="tx1"/>
                </a:solidFill>
              </a:rPr>
              <a:t/>
            </a:r>
            <a:br>
              <a:rPr lang="en-US" b="1" dirty="0">
                <a:solidFill>
                  <a:schemeClr val="tx1"/>
                </a:solidFill>
              </a:rPr>
            </a:br>
            <a:endParaRPr lang="fa-IR" b="1" dirty="0">
              <a:solidFill>
                <a:schemeClr val="tx1"/>
              </a:solidFill>
            </a:endParaRPr>
          </a:p>
        </p:txBody>
      </p:sp>
      <p:sp>
        <p:nvSpPr>
          <p:cNvPr id="3" name="Content Placeholder 2"/>
          <p:cNvSpPr>
            <a:spLocks noGrp="1"/>
          </p:cNvSpPr>
          <p:nvPr>
            <p:ph idx="1"/>
          </p:nvPr>
        </p:nvSpPr>
        <p:spPr>
          <a:xfrm>
            <a:off x="676274" y="1141525"/>
            <a:ext cx="10753725" cy="3766185"/>
          </a:xfrm>
        </p:spPr>
        <p:txBody>
          <a:bodyPr>
            <a:noAutofit/>
          </a:bodyPr>
          <a:lstStyle/>
          <a:p>
            <a:r>
              <a:rPr lang="fa-IR" sz="3600" b="1" dirty="0"/>
              <a:t> </a:t>
            </a:r>
            <a:endParaRPr lang="en-US" sz="3600" b="1" dirty="0"/>
          </a:p>
          <a:p>
            <a:r>
              <a:rPr lang="fa-IR" sz="3600" b="1" dirty="0"/>
              <a:t>استقرار تجهیزات تولیدی توسط </a:t>
            </a:r>
            <a:r>
              <a:rPr lang="en-US" sz="3600" b="1" dirty="0"/>
              <a:t>MNC</a:t>
            </a:r>
            <a:r>
              <a:rPr lang="fa-IR" sz="3600" b="1" dirty="0"/>
              <a:t> ها در زیرمجموعه ها در خارج از کشور پتانسیل صادرات آنها را کاهش می دهد.</a:t>
            </a:r>
            <a:endParaRPr lang="en-US" sz="3600" b="1" dirty="0"/>
          </a:p>
          <a:p>
            <a:r>
              <a:rPr lang="fa-IR" sz="3600" b="1" dirty="0"/>
              <a:t>برخی واردات </a:t>
            </a:r>
            <a:r>
              <a:rPr lang="en-US" sz="3600" b="1" dirty="0"/>
              <a:t>MNC</a:t>
            </a:r>
            <a:r>
              <a:rPr lang="fa-IR" sz="3600" b="1" dirty="0"/>
              <a:t> ها ریشه در زیرمجموعه های آنها دارد که حجم واردات کشور مبدا را افزایش می دهد.</a:t>
            </a:r>
            <a:endParaRPr lang="en-US" sz="3600" b="1" dirty="0"/>
          </a:p>
          <a:p>
            <a:r>
              <a:rPr lang="fa-IR" sz="3600" b="1" dirty="0"/>
              <a:t>بعلاوه ، انتقال تکنولوژی مزیت رقابتی کشور مبدا را تحت تاثیر قرار می دهد.</a:t>
            </a:r>
            <a:endParaRPr lang="en-US" sz="3600" b="1" dirty="0"/>
          </a:p>
          <a:p>
            <a:r>
              <a:rPr lang="fa-IR" sz="3600" b="1" dirty="0"/>
              <a:t>اتحادیه های کارگری در کشور مبدا در صورتی که مشاغل ایجاد شده از طریق تکنولوژی جدید به نفع شهروندان کشور میزبان باشد ، با انتقال تکنولوژی مخالفت می کنند.</a:t>
            </a:r>
            <a:endParaRPr lang="en-US" sz="3600" b="1" dirty="0"/>
          </a:p>
          <a:p>
            <a:endParaRPr lang="fa-IR" sz="3600" b="1" dirty="0"/>
          </a:p>
        </p:txBody>
      </p:sp>
    </p:spTree>
    <p:extLst>
      <p:ext uri="{BB962C8B-B14F-4D97-AF65-F5344CB8AC3E}">
        <p14:creationId xmlns:p14="http://schemas.microsoft.com/office/powerpoint/2010/main" val="45952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ii</a:t>
            </a:r>
            <a:r>
              <a:rPr lang="fa-IR" b="1" dirty="0" smtClean="0">
                <a:solidFill>
                  <a:schemeClr val="bg1"/>
                </a:solidFill>
              </a:rPr>
              <a:t>) کشور </a:t>
            </a:r>
            <a:r>
              <a:rPr lang="fa-IR" b="1" dirty="0">
                <a:solidFill>
                  <a:schemeClr val="bg1"/>
                </a:solidFill>
              </a:rPr>
              <a:t>میزبان</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normAutofit/>
          </a:bodyPr>
          <a:lstStyle/>
          <a:p>
            <a:r>
              <a:rPr lang="fa-IR" sz="4800" dirty="0">
                <a:solidFill>
                  <a:schemeClr val="bg1"/>
                </a:solidFill>
              </a:rPr>
              <a:t> </a:t>
            </a:r>
            <a:endParaRPr lang="en-US" sz="4800" dirty="0">
              <a:solidFill>
                <a:schemeClr val="bg1"/>
              </a:solidFill>
            </a:endParaRPr>
          </a:p>
          <a:p>
            <a:pPr lvl="0"/>
            <a:r>
              <a:rPr lang="en-US" sz="4800" dirty="0" smtClean="0">
                <a:solidFill>
                  <a:schemeClr val="bg1"/>
                </a:solidFill>
              </a:rPr>
              <a:t>.a</a:t>
            </a:r>
            <a:r>
              <a:rPr lang="fa-IR" sz="4800" dirty="0" smtClean="0">
                <a:solidFill>
                  <a:schemeClr val="bg1"/>
                </a:solidFill>
              </a:rPr>
              <a:t>مفاهیم </a:t>
            </a:r>
            <a:r>
              <a:rPr lang="fa-IR" sz="4800" dirty="0">
                <a:solidFill>
                  <a:schemeClr val="bg1"/>
                </a:solidFill>
              </a:rPr>
              <a:t>اقتصادی</a:t>
            </a:r>
            <a:endParaRPr lang="en-US" sz="4800" dirty="0">
              <a:solidFill>
                <a:schemeClr val="bg1"/>
              </a:solidFill>
            </a:endParaRPr>
          </a:p>
          <a:p>
            <a:pPr lvl="0"/>
            <a:r>
              <a:rPr lang="en-US" sz="4800" dirty="0" smtClean="0">
                <a:solidFill>
                  <a:schemeClr val="bg1"/>
                </a:solidFill>
              </a:rPr>
              <a:t>.b</a:t>
            </a:r>
            <a:r>
              <a:rPr lang="fa-IR" sz="4800" dirty="0" smtClean="0">
                <a:solidFill>
                  <a:schemeClr val="bg1"/>
                </a:solidFill>
              </a:rPr>
              <a:t>مفاهیم </a:t>
            </a:r>
            <a:r>
              <a:rPr lang="fa-IR" sz="4800" dirty="0">
                <a:solidFill>
                  <a:schemeClr val="bg1"/>
                </a:solidFill>
              </a:rPr>
              <a:t>اجتماعی</a:t>
            </a:r>
            <a:endParaRPr lang="en-US" sz="4800" dirty="0">
              <a:solidFill>
                <a:schemeClr val="bg1"/>
              </a:solidFill>
            </a:endParaRPr>
          </a:p>
          <a:p>
            <a:endParaRPr lang="fa-IR" sz="4800" dirty="0">
              <a:solidFill>
                <a:schemeClr val="bg1"/>
              </a:solidFill>
            </a:endParaRPr>
          </a:p>
        </p:txBody>
      </p:sp>
    </p:spTree>
    <p:extLst>
      <p:ext uri="{BB962C8B-B14F-4D97-AF65-F5344CB8AC3E}">
        <p14:creationId xmlns:p14="http://schemas.microsoft.com/office/powerpoint/2010/main" val="24019956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0"/>
            <a:ext cx="10772775" cy="1658198"/>
          </a:xfrm>
        </p:spPr>
        <p:txBody>
          <a:bodyPr/>
          <a:lstStyle/>
          <a:p>
            <a:pPr algn="r"/>
            <a:r>
              <a:rPr lang="en-US" b="1" dirty="0" smtClean="0">
                <a:solidFill>
                  <a:schemeClr val="tx1"/>
                </a:solidFill>
              </a:rPr>
              <a:t>a</a:t>
            </a:r>
            <a:r>
              <a:rPr lang="fa-IR" b="1" dirty="0" smtClean="0">
                <a:solidFill>
                  <a:schemeClr val="tx1"/>
                </a:solidFill>
              </a:rPr>
              <a:t>.مفاهیم </a:t>
            </a:r>
            <a:r>
              <a:rPr lang="fa-IR" b="1" dirty="0">
                <a:solidFill>
                  <a:schemeClr val="tx1"/>
                </a:solidFill>
              </a:rPr>
              <a:t>اقتصادی</a:t>
            </a:r>
            <a:endParaRPr lang="fa-IR" dirty="0">
              <a:solidFill>
                <a:schemeClr val="tx1"/>
              </a:solidFill>
            </a:endParaRPr>
          </a:p>
        </p:txBody>
      </p:sp>
      <p:sp>
        <p:nvSpPr>
          <p:cNvPr id="3" name="Content Placeholder 2"/>
          <p:cNvSpPr>
            <a:spLocks noGrp="1"/>
          </p:cNvSpPr>
          <p:nvPr>
            <p:ph idx="1"/>
          </p:nvPr>
        </p:nvSpPr>
        <p:spPr>
          <a:xfrm>
            <a:off x="676274" y="1583977"/>
            <a:ext cx="10753725" cy="3766185"/>
          </a:xfrm>
        </p:spPr>
        <p:txBody>
          <a:bodyPr>
            <a:normAutofit/>
          </a:bodyPr>
          <a:lstStyle/>
          <a:p>
            <a:r>
              <a:rPr lang="fa-IR" sz="4000" b="1" dirty="0"/>
              <a:t>مفاهیم اقتصادی : شامل پرداخت هزینه ، حق امتیاز ، سودهای سهام ، سود و حقوق به متخصصین خارجی و مالیات می باشد که منجر به کاهش خزانه ملی می شود</a:t>
            </a:r>
            <a:r>
              <a:rPr lang="fa-IR" sz="4000" b="1" dirty="0" smtClean="0"/>
              <a:t>.</a:t>
            </a:r>
          </a:p>
          <a:p>
            <a:endParaRPr lang="en-US" sz="4000" b="1" dirty="0"/>
          </a:p>
          <a:p>
            <a:r>
              <a:rPr lang="fa-IR" sz="4000" b="1" dirty="0"/>
              <a:t>تمام اینها به کشور انتقال دهنده پرداخت می شود و ممکن است برای کشور میزبان بسیار گران تمام شود.</a:t>
            </a:r>
            <a:endParaRPr lang="en-US" sz="4000" b="1" dirty="0"/>
          </a:p>
          <a:p>
            <a:endParaRPr lang="fa-IR" sz="4000" b="1" dirty="0"/>
          </a:p>
        </p:txBody>
      </p:sp>
    </p:spTree>
    <p:extLst>
      <p:ext uri="{BB962C8B-B14F-4D97-AF65-F5344CB8AC3E}">
        <p14:creationId xmlns:p14="http://schemas.microsoft.com/office/powerpoint/2010/main" val="4065085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rotWithShape="1">
          <a:blip r:embed="rId2"/>
          <a:srcRect l="3154" t="2617" r="3427" b="3559"/>
          <a:stretch/>
        </p:blipFill>
        <p:spPr>
          <a:xfrm>
            <a:off x="0" y="0"/>
            <a:ext cx="12192000" cy="6817206"/>
          </a:xfrm>
          <a:prstGeom prst="rect">
            <a:avLst/>
          </a:prstGeom>
          <a:solidFill>
            <a:schemeClr val="tx1"/>
          </a:solidFill>
        </p:spPr>
      </p:pic>
      <p:sp>
        <p:nvSpPr>
          <p:cNvPr id="5" name="Rectangle 4"/>
          <p:cNvSpPr/>
          <p:nvPr/>
        </p:nvSpPr>
        <p:spPr>
          <a:xfrm>
            <a:off x="4369377" y="2609693"/>
            <a:ext cx="3536373" cy="1384995"/>
          </a:xfrm>
          <a:prstGeom prst="rect">
            <a:avLst/>
          </a:prstGeom>
          <a:solidFill>
            <a:srgbClr val="00B050"/>
          </a:solidFill>
        </p:spPr>
        <p:txBody>
          <a:bodyPr wrap="square">
            <a:spAutoFit/>
          </a:bodyPr>
          <a:lstStyle/>
          <a:p>
            <a:pPr algn="ctr"/>
            <a:r>
              <a:rPr lang="fa-IR" sz="2800" b="1" dirty="0" smtClean="0">
                <a:solidFill>
                  <a:schemeClr val="bg1"/>
                </a:solidFill>
              </a:rPr>
              <a:t>محيط داخلي و خارجي</a:t>
            </a:r>
          </a:p>
          <a:p>
            <a:pPr algn="ctr"/>
            <a:r>
              <a:rPr lang="fa-IR" sz="2800" b="1" dirty="0" smtClean="0">
                <a:solidFill>
                  <a:schemeClr val="bg1"/>
                </a:solidFill>
              </a:rPr>
              <a:t>عوامل موثر بر كاربر فن آوري                                                                                                    </a:t>
            </a:r>
            <a:endParaRPr lang="fa-IR" sz="2800" b="1" dirty="0">
              <a:solidFill>
                <a:schemeClr val="bg1"/>
              </a:solidFill>
            </a:endParaRPr>
          </a:p>
        </p:txBody>
      </p:sp>
      <p:sp>
        <p:nvSpPr>
          <p:cNvPr id="6" name="Rectangle 5"/>
          <p:cNvSpPr/>
          <p:nvPr/>
        </p:nvSpPr>
        <p:spPr>
          <a:xfrm>
            <a:off x="3678382" y="374841"/>
            <a:ext cx="4738255" cy="1200329"/>
          </a:xfrm>
          <a:prstGeom prst="rect">
            <a:avLst/>
          </a:prstGeom>
          <a:solidFill>
            <a:srgbClr val="AFF4F7"/>
          </a:solidFill>
        </p:spPr>
        <p:txBody>
          <a:bodyPr wrap="square">
            <a:spAutoFit/>
          </a:bodyPr>
          <a:lstStyle/>
          <a:p>
            <a:pPr algn="ctr"/>
            <a:r>
              <a:rPr lang="fa-IR" sz="36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فن آوري آگاهي از اختراع قابل بررسي</a:t>
            </a:r>
            <a:endParaRPr lang="fa-IR" sz="3600" b="1" dirty="0">
              <a:solidFill>
                <a:schemeClr val="bg1"/>
              </a:solidFill>
            </a:endParaRPr>
          </a:p>
        </p:txBody>
      </p:sp>
      <p:sp>
        <p:nvSpPr>
          <p:cNvPr id="7" name="Rectangle 6"/>
          <p:cNvSpPr/>
          <p:nvPr/>
        </p:nvSpPr>
        <p:spPr>
          <a:xfrm>
            <a:off x="8499765" y="2254441"/>
            <a:ext cx="3177129" cy="1154162"/>
          </a:xfrm>
          <a:prstGeom prst="rect">
            <a:avLst/>
          </a:prstGeom>
          <a:solidFill>
            <a:srgbClr val="FF0000"/>
          </a:solidFill>
        </p:spPr>
        <p:txBody>
          <a:bodyPr wrap="square">
            <a:spAutoFit/>
          </a:bodyPr>
          <a:lstStyle/>
          <a:p>
            <a:pPr>
              <a:lnSpc>
                <a:spcPct val="115000"/>
              </a:lnSpc>
              <a:spcAft>
                <a:spcPts val="1000"/>
              </a:spcAft>
            </a:pPr>
            <a:r>
              <a:rPr lang="fa-IR" sz="30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فن آوري اكتساب توسط توليد داخلي يا انتقال      </a:t>
            </a:r>
            <a:endParaRPr lang="en-US" sz="3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7573239" y="4862881"/>
            <a:ext cx="3856760" cy="1472711"/>
          </a:xfrm>
          <a:prstGeom prst="rect">
            <a:avLst/>
          </a:prstGeom>
          <a:solidFill>
            <a:srgbClr val="CCCCFF"/>
          </a:solidFill>
        </p:spPr>
        <p:txBody>
          <a:bodyPr wrap="square">
            <a:spAutoFit/>
          </a:bodyPr>
          <a:lstStyle/>
          <a:p>
            <a:pPr algn="just">
              <a:lnSpc>
                <a:spcPct val="115000"/>
              </a:lnSpc>
              <a:spcAft>
                <a:spcPts val="1000"/>
              </a:spcAft>
            </a:pPr>
            <a:r>
              <a:rPr lang="fa-IR" sz="26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فن آوري تطبيق (تغييرات جزيي در فن آوري كسب شده به منظور دستيابي به اهداف خاص)               </a:t>
            </a:r>
            <a:endParaRPr lang="en-US" sz="26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415636" y="4560126"/>
            <a:ext cx="3953740" cy="1569660"/>
          </a:xfrm>
          <a:prstGeom prst="rect">
            <a:avLst/>
          </a:prstGeom>
          <a:solidFill>
            <a:srgbClr val="00B0F0"/>
          </a:solidFill>
        </p:spPr>
        <p:txBody>
          <a:bodyPr wrap="square">
            <a:spAutoFit/>
          </a:bodyPr>
          <a:lstStyle/>
          <a:p>
            <a:r>
              <a:rPr lang="fa-IR" sz="32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 پيشرفت فن آوري (نوآوري درمورد تغييرات كلي در فن آوري كسب شده)</a:t>
            </a:r>
            <a:endParaRPr lang="fa-IR" sz="3200" b="1" dirty="0">
              <a:solidFill>
                <a:schemeClr val="bg1"/>
              </a:solidFill>
            </a:endParaRPr>
          </a:p>
        </p:txBody>
      </p:sp>
      <p:sp>
        <p:nvSpPr>
          <p:cNvPr id="10" name="Rectangle 9"/>
          <p:cNvSpPr/>
          <p:nvPr/>
        </p:nvSpPr>
        <p:spPr>
          <a:xfrm>
            <a:off x="415636" y="2243163"/>
            <a:ext cx="3262746" cy="1323439"/>
          </a:xfrm>
          <a:prstGeom prst="rect">
            <a:avLst/>
          </a:prstGeom>
          <a:solidFill>
            <a:srgbClr val="F1BF41"/>
          </a:solidFill>
        </p:spPr>
        <p:txBody>
          <a:bodyPr wrap="square">
            <a:spAutoFit/>
          </a:bodyPr>
          <a:lstStyle/>
          <a:p>
            <a:r>
              <a:rPr lang="fa-IR" sz="40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واگذاري فن آوري (</a:t>
            </a:r>
            <a:r>
              <a:rPr lang="en-US" sz="4000" dirty="0" err="1"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obselescing</a:t>
            </a:r>
            <a:r>
              <a:rPr lang="fa-IR" sz="40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a:t>
            </a:r>
            <a:endParaRPr lang="fa-IR" sz="4000" dirty="0">
              <a:solidFill>
                <a:schemeClr val="bg1"/>
              </a:solidFill>
            </a:endParaRPr>
          </a:p>
        </p:txBody>
      </p:sp>
      <p:sp>
        <p:nvSpPr>
          <p:cNvPr id="11" name="Rectangle 10"/>
          <p:cNvSpPr/>
          <p:nvPr/>
        </p:nvSpPr>
        <p:spPr>
          <a:xfrm rot="2334648">
            <a:off x="8997423" y="706410"/>
            <a:ext cx="1851789" cy="622222"/>
          </a:xfrm>
          <a:prstGeom prst="rect">
            <a:avLst/>
          </a:prstGeom>
          <a:solidFill>
            <a:schemeClr val="tx1"/>
          </a:solidFill>
        </p:spPr>
        <p:txBody>
          <a:bodyPr wrap="none">
            <a:spAutoFit/>
          </a:bodyPr>
          <a:lstStyle/>
          <a:p>
            <a:pPr>
              <a:lnSpc>
                <a:spcPct val="115000"/>
              </a:lnSpc>
              <a:spcAft>
                <a:spcPts val="1000"/>
              </a:spcAft>
            </a:pPr>
            <a:r>
              <a:rPr lang="fa-IR" sz="32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توجيه پذيري</a:t>
            </a:r>
            <a:endParaRPr lang="en-US" sz="4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p:cNvSpPr/>
          <p:nvPr/>
        </p:nvSpPr>
        <p:spPr>
          <a:xfrm>
            <a:off x="9730248" y="4044824"/>
            <a:ext cx="1946646" cy="587853"/>
          </a:xfrm>
          <a:prstGeom prst="rect">
            <a:avLst/>
          </a:prstGeom>
          <a:solidFill>
            <a:schemeClr val="tx1"/>
          </a:solidFill>
        </p:spPr>
        <p:txBody>
          <a:bodyPr wrap="square">
            <a:spAutoFit/>
          </a:bodyPr>
          <a:lstStyle/>
          <a:p>
            <a:pPr>
              <a:lnSpc>
                <a:spcPct val="115000"/>
              </a:lnSpc>
              <a:spcAft>
                <a:spcPts val="1000"/>
              </a:spcAft>
            </a:pPr>
            <a:r>
              <a:rPr lang="fa-IR" sz="28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نصب</a:t>
            </a:r>
            <a:endParaRPr lang="en-US" sz="4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p:cNvSpPr/>
          <p:nvPr/>
        </p:nvSpPr>
        <p:spPr>
          <a:xfrm>
            <a:off x="4968585" y="5691577"/>
            <a:ext cx="2005444" cy="729430"/>
          </a:xfrm>
          <a:prstGeom prst="rect">
            <a:avLst/>
          </a:prstGeom>
          <a:solidFill>
            <a:schemeClr val="tx1"/>
          </a:solidFill>
        </p:spPr>
        <p:txBody>
          <a:bodyPr wrap="square">
            <a:spAutoFit/>
          </a:bodyPr>
          <a:lstStyle/>
          <a:p>
            <a:pPr>
              <a:lnSpc>
                <a:spcPct val="115000"/>
              </a:lnSpc>
              <a:spcAft>
                <a:spcPts val="1000"/>
              </a:spcAft>
            </a:pPr>
            <a:r>
              <a:rPr lang="fa-IR" sz="36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ارتقا</a:t>
            </a:r>
            <a:endParaRPr lang="en-US" sz="48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p:cNvSpPr/>
          <p:nvPr/>
        </p:nvSpPr>
        <p:spPr>
          <a:xfrm>
            <a:off x="0" y="3847717"/>
            <a:ext cx="1912704" cy="555986"/>
          </a:xfrm>
          <a:prstGeom prst="rect">
            <a:avLst/>
          </a:prstGeom>
          <a:solidFill>
            <a:schemeClr val="tx1"/>
          </a:solidFill>
        </p:spPr>
        <p:txBody>
          <a:bodyPr wrap="none">
            <a:spAutoFit/>
          </a:bodyPr>
          <a:lstStyle/>
          <a:p>
            <a:pPr>
              <a:lnSpc>
                <a:spcPct val="115000"/>
              </a:lnSpc>
              <a:spcAft>
                <a:spcPts val="1000"/>
              </a:spcAft>
            </a:pPr>
            <a:r>
              <a:rPr lang="fa-IR" sz="28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واگذاري/انهدام</a:t>
            </a:r>
            <a:endParaRPr lang="en-US" sz="44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5" name="Rectangle 14"/>
          <p:cNvSpPr/>
          <p:nvPr/>
        </p:nvSpPr>
        <p:spPr>
          <a:xfrm rot="20114961">
            <a:off x="254315" y="474509"/>
            <a:ext cx="2308265" cy="1224951"/>
          </a:xfrm>
          <a:prstGeom prst="rect">
            <a:avLst/>
          </a:prstGeom>
          <a:solidFill>
            <a:schemeClr val="tx1"/>
          </a:solidFill>
        </p:spPr>
        <p:txBody>
          <a:bodyPr wrap="square">
            <a:spAutoFit/>
          </a:bodyPr>
          <a:lstStyle/>
          <a:p>
            <a:pPr>
              <a:lnSpc>
                <a:spcPct val="115000"/>
              </a:lnSpc>
              <a:spcAft>
                <a:spcPts val="1000"/>
              </a:spcAft>
            </a:pPr>
            <a:r>
              <a:rPr lang="fa-IR" sz="3200" b="1"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rPr>
              <a:t>انتظارات مبتني بر نياز</a:t>
            </a:r>
            <a:endParaRPr lang="en-US" sz="48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29870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722143" y="1495487"/>
            <a:ext cx="8642936" cy="3766185"/>
          </a:xfrm>
        </p:spPr>
        <p:txBody>
          <a:bodyPr/>
          <a:lstStyle/>
          <a:p>
            <a:r>
              <a:rPr lang="fa-IR" sz="4400" b="1" dirty="0"/>
              <a:t>در بسیاری موارد نوع تکنولوژی انتقال داده شده توسط تجارت بین المللی برای کشورهای در حال توسعه مناسب نیست و برای تولید محصولات مورد نیاز یک کشور ثروتمند طراحی شده است </a:t>
            </a:r>
            <a:endParaRPr lang="en-US" sz="4400" b="1" dirty="0"/>
          </a:p>
          <a:p>
            <a:endParaRPr lang="fa-IR" dirty="0"/>
          </a:p>
        </p:txBody>
      </p:sp>
    </p:spTree>
    <p:extLst>
      <p:ext uri="{BB962C8B-B14F-4D97-AF65-F5344CB8AC3E}">
        <p14:creationId xmlns:p14="http://schemas.microsoft.com/office/powerpoint/2010/main" val="12241463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tx1"/>
                </a:solidFill>
              </a:rPr>
              <a:t>b</a:t>
            </a:r>
            <a:r>
              <a:rPr lang="fa-IR" b="1" dirty="0">
                <a:solidFill>
                  <a:schemeClr val="tx1"/>
                </a:solidFill>
              </a:rPr>
              <a:t>) نتایج اجتماعی</a:t>
            </a:r>
            <a:r>
              <a:rPr lang="en-US" dirty="0">
                <a:solidFill>
                  <a:schemeClr val="tx1"/>
                </a:solidFill>
              </a:rPr>
              <a:t/>
            </a:r>
            <a:br>
              <a:rPr lang="en-US" dirty="0">
                <a:solidFill>
                  <a:schemeClr val="tx1"/>
                </a:solidFill>
              </a:rPr>
            </a:br>
            <a:endParaRPr lang="fa-IR" dirty="0">
              <a:solidFill>
                <a:schemeClr val="tx1"/>
              </a:solidFill>
            </a:endParaRPr>
          </a:p>
        </p:txBody>
      </p:sp>
      <p:sp>
        <p:nvSpPr>
          <p:cNvPr id="3" name="Content Placeholder 2"/>
          <p:cNvSpPr>
            <a:spLocks noGrp="1"/>
          </p:cNvSpPr>
          <p:nvPr>
            <p:ph idx="1"/>
          </p:nvPr>
        </p:nvSpPr>
        <p:spPr>
          <a:xfrm>
            <a:off x="676656" y="1683328"/>
            <a:ext cx="10753343" cy="4094538"/>
          </a:xfrm>
        </p:spPr>
        <p:txBody>
          <a:bodyPr>
            <a:normAutofit/>
          </a:bodyPr>
          <a:lstStyle/>
          <a:p>
            <a:r>
              <a:rPr lang="fa-IR" sz="4000" b="1" dirty="0" smtClean="0"/>
              <a:t>همراه </a:t>
            </a:r>
            <a:r>
              <a:rPr lang="fa-IR" sz="4000" b="1" dirty="0"/>
              <a:t>با تکنولوژی، فرهنگ کشور هم صادر می شود.</a:t>
            </a:r>
            <a:endParaRPr lang="en-US" sz="4000" b="1" dirty="0"/>
          </a:p>
          <a:p>
            <a:pPr>
              <a:buFont typeface="Arial" panose="020B0604020202020204" pitchFamily="34" charset="0"/>
              <a:buChar char="•"/>
            </a:pPr>
            <a:r>
              <a:rPr lang="fa-IR" sz="4000" b="1" dirty="0"/>
              <a:t>به طور مثال طبقه اجتماعی فوقانی و میانی سرخپوستان</a:t>
            </a:r>
            <a:endParaRPr lang="en-US" sz="4000" b="1" dirty="0"/>
          </a:p>
          <a:p>
            <a:pPr>
              <a:buFont typeface="Arial" panose="020B0604020202020204" pitchFamily="34" charset="0"/>
              <a:buChar char="•"/>
            </a:pPr>
            <a:r>
              <a:rPr lang="fa-IR" sz="4000" b="1" dirty="0"/>
              <a:t>نگرش، رفتار، عادات غذایی و لباس پوشیدن غربی ها و آمریکایی ها بر روی افراد تازه پولدار شده تاثیرگذار بوده است.</a:t>
            </a:r>
            <a:endParaRPr lang="en-US" sz="4000" b="1" dirty="0"/>
          </a:p>
          <a:p>
            <a:pPr>
              <a:buFont typeface="Arial" panose="020B0604020202020204" pitchFamily="34" charset="0"/>
              <a:buChar char="•"/>
            </a:pPr>
            <a:r>
              <a:rPr lang="fa-IR" sz="4000" b="1" dirty="0"/>
              <a:t>و دلیل آن  این است که ما تکنولوژی را از غرب و آمریکا وارد می­کنیم.</a:t>
            </a:r>
            <a:endParaRPr lang="en-US" sz="4000" b="1" dirty="0"/>
          </a:p>
          <a:p>
            <a:endParaRPr lang="fa-IR" sz="4000" b="1" dirty="0"/>
          </a:p>
        </p:txBody>
      </p:sp>
    </p:spTree>
    <p:extLst>
      <p:ext uri="{BB962C8B-B14F-4D97-AF65-F5344CB8AC3E}">
        <p14:creationId xmlns:p14="http://schemas.microsoft.com/office/powerpoint/2010/main" val="16109282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chemeClr val="tx1"/>
                </a:solidFill>
              </a:rPr>
              <a:t>iii</a:t>
            </a:r>
            <a:r>
              <a:rPr lang="fa-IR" b="1" dirty="0">
                <a:solidFill>
                  <a:schemeClr val="tx1"/>
                </a:solidFill>
              </a:rPr>
              <a:t>) معامله</a:t>
            </a:r>
            <a:r>
              <a:rPr lang="en-US" dirty="0">
                <a:solidFill>
                  <a:schemeClr val="tx1"/>
                </a:solidFill>
              </a:rPr>
              <a:t/>
            </a:r>
            <a:br>
              <a:rPr lang="en-US" dirty="0">
                <a:solidFill>
                  <a:schemeClr val="tx1"/>
                </a:solidFill>
              </a:rPr>
            </a:br>
            <a:endParaRPr lang="fa-IR" dirty="0">
              <a:solidFill>
                <a:schemeClr val="tx1"/>
              </a:solidFill>
            </a:endParaRPr>
          </a:p>
        </p:txBody>
      </p:sp>
      <p:sp>
        <p:nvSpPr>
          <p:cNvPr id="3" name="Content Placeholder 2"/>
          <p:cNvSpPr>
            <a:spLocks noGrp="1"/>
          </p:cNvSpPr>
          <p:nvPr>
            <p:ph idx="1"/>
          </p:nvPr>
        </p:nvSpPr>
        <p:spPr/>
        <p:txBody>
          <a:bodyPr>
            <a:normAutofit/>
          </a:bodyPr>
          <a:lstStyle/>
          <a:p>
            <a:r>
              <a:rPr lang="fa-IR" sz="4800" b="1" dirty="0" smtClean="0"/>
              <a:t>این </a:t>
            </a:r>
            <a:r>
              <a:rPr lang="fa-IR" sz="4800" b="1" dirty="0"/>
              <a:t>جزء بر شالوده مبادله متمرکز است.</a:t>
            </a:r>
            <a:endParaRPr lang="en-US" sz="4800" b="1" dirty="0"/>
          </a:p>
          <a:p>
            <a:endParaRPr lang="fa-IR" sz="4800" b="1" dirty="0"/>
          </a:p>
        </p:txBody>
      </p:sp>
    </p:spTree>
    <p:extLst>
      <p:ext uri="{BB962C8B-B14F-4D97-AF65-F5344CB8AC3E}">
        <p14:creationId xmlns:p14="http://schemas.microsoft.com/office/powerpoint/2010/main" val="258719805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1308620"/>
            <a:ext cx="10753725" cy="3766185"/>
          </a:xfrm>
        </p:spPr>
        <p:txBody>
          <a:bodyPr>
            <a:noAutofit/>
          </a:bodyPr>
          <a:lstStyle/>
          <a:p>
            <a:r>
              <a:rPr lang="fa-IR" sz="4000" b="1" dirty="0"/>
              <a:t>انتقال تکنولوژی در بین کشور ها به ویژه کشورهای توسعه یافته دارای 5 مرحله مختلف اما هماهنگ باهم است</a:t>
            </a:r>
            <a:r>
              <a:rPr lang="fa-IR" sz="4000" b="1" dirty="0" smtClean="0"/>
              <a:t>.</a:t>
            </a:r>
          </a:p>
          <a:p>
            <a:endParaRPr lang="en-US" sz="4000" b="1" dirty="0"/>
          </a:p>
          <a:p>
            <a:pPr lvl="0"/>
            <a:r>
              <a:rPr lang="fa-IR" sz="3200" b="1" dirty="0" smtClean="0"/>
              <a:t>1. انتقال </a:t>
            </a:r>
            <a:r>
              <a:rPr lang="fa-IR" sz="3200" b="1" dirty="0"/>
              <a:t>قانونی، که شامل فروش و موافقت­نامه­های مربوط به صدورمجوز تمام اشکال مالکیت صنعتی ازجمله ثبت اختراعات،گواهی اختراع، مدلهای سودآوری، طرح­های صنعتی، علائم تجاری، نام خدمات و نام‌های تجاری می­باشد.</a:t>
            </a:r>
            <a:endParaRPr lang="en-US" sz="3200" b="1" dirty="0"/>
          </a:p>
          <a:p>
            <a:endParaRPr lang="fa-IR" sz="4000" b="1" dirty="0"/>
          </a:p>
        </p:txBody>
      </p:sp>
    </p:spTree>
    <p:extLst>
      <p:ext uri="{BB962C8B-B14F-4D97-AF65-F5344CB8AC3E}">
        <p14:creationId xmlns:p14="http://schemas.microsoft.com/office/powerpoint/2010/main" val="3451701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1076498"/>
            <a:ext cx="10753725" cy="3766185"/>
          </a:xfrm>
        </p:spPr>
        <p:txBody>
          <a:bodyPr>
            <a:noAutofit/>
          </a:bodyPr>
          <a:lstStyle/>
          <a:p>
            <a:endParaRPr lang="fa-IR" sz="3600" b="1" dirty="0" smtClean="0"/>
          </a:p>
          <a:p>
            <a:pPr lvl="0"/>
            <a:r>
              <a:rPr lang="fa-IR" sz="3600" b="1" dirty="0"/>
              <a:t>2. گردآوری، که شامل ارائه دانش و تخصص فنی در قالب مطالعات امکان سنجی، طرحها، نمودارها، مدل، دستورالعمل­ها، راهنما، فرمولاسیون، مشخصات قراردادهای خدماتی و یا شامل خدمات فنی، مشاوره پرسنلی و مدیریتی، آموزش پرسنل، و تجهیزات آموزشی می‌باشد.</a:t>
            </a:r>
            <a:endParaRPr lang="en-US" sz="3600" b="1" dirty="0"/>
          </a:p>
          <a:p>
            <a:endParaRPr lang="fa-IR" sz="3600" b="1" dirty="0"/>
          </a:p>
          <a:p>
            <a:r>
              <a:rPr lang="fa-IR" sz="3600" b="1" dirty="0" smtClean="0"/>
              <a:t>3. </a:t>
            </a:r>
            <a:r>
              <a:rPr lang="fa-IR" sz="3600" b="1" dirty="0"/>
              <a:t>ترتيبات , پوشش ارائه طرح هاي اوليه و يا مفصل مهندسي و نصب و راه اندازي عمليات كارخانه و تجهيزات .</a:t>
            </a:r>
            <a:endParaRPr lang="en-US" sz="3600" dirty="0"/>
          </a:p>
          <a:p>
            <a:endParaRPr lang="fa-IR" sz="3600" dirty="0"/>
          </a:p>
        </p:txBody>
      </p:sp>
    </p:spTree>
    <p:extLst>
      <p:ext uri="{BB962C8B-B14F-4D97-AF65-F5344CB8AC3E}">
        <p14:creationId xmlns:p14="http://schemas.microsoft.com/office/powerpoint/2010/main" val="306927314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438" y="665020"/>
            <a:ext cx="10753343" cy="5548744"/>
          </a:xfrm>
        </p:spPr>
        <p:txBody>
          <a:bodyPr>
            <a:normAutofit fontScale="92500"/>
          </a:bodyPr>
          <a:lstStyle/>
          <a:p>
            <a:r>
              <a:rPr lang="fa-IR" sz="3600" b="1" dirty="0"/>
              <a:t>4. خريد , از جمله اجاره و ديگر اشكال كسب ماشين آلات , تجهيزات , محصولات مياني و يا مواد خام تا آنجا كه آنها بخشي از معاملات مربوط به انتقال تكنولوژي مي باشند . </a:t>
            </a:r>
            <a:endParaRPr lang="fa-IR" sz="3600" b="1" dirty="0" smtClean="0"/>
          </a:p>
          <a:p>
            <a:endParaRPr lang="en-US" sz="3600" dirty="0"/>
          </a:p>
          <a:p>
            <a:r>
              <a:rPr lang="fa-IR" sz="3600" b="1" dirty="0"/>
              <a:t>5. موافقت نامه هاي همكاري صنعتي و فني از هر نوع , از جمله پيمان كليد گردان ( قراردادي  كه در آن پيمانكار مسئوليت طراحي و تهيه تجهيزات و كارفرما مسئوليت تامين مالي را بر عهده دارند ) , قرارداد فرعي بين المللي , و همچنين ارائه براي مديريت ها و خدمات </a:t>
            </a:r>
            <a:r>
              <a:rPr lang="fa-IR" sz="3600" b="1" dirty="0" smtClean="0"/>
              <a:t>بازاريابي</a:t>
            </a:r>
          </a:p>
          <a:p>
            <a:endParaRPr lang="fa-IR" sz="3600" b="1" dirty="0" smtClean="0"/>
          </a:p>
          <a:p>
            <a:r>
              <a:rPr lang="fa-IR" sz="3200" b="1" dirty="0" smtClean="0"/>
              <a:t>فناوري </a:t>
            </a:r>
            <a:r>
              <a:rPr lang="fa-IR" sz="3200" b="1" dirty="0"/>
              <a:t>يك پديده همگن نيست . انواع مختلفي از فناوري وجود دارند , هر نمايي با مشكلات اساسا ً متفاوت و خواهان راه حل هاي مختلف در روند انتقال بين المللي .  </a:t>
            </a:r>
            <a:endParaRPr lang="en-US" sz="3200" b="1" dirty="0"/>
          </a:p>
          <a:p>
            <a:endParaRPr lang="fa-IR" dirty="0"/>
          </a:p>
        </p:txBody>
      </p:sp>
    </p:spTree>
    <p:extLst>
      <p:ext uri="{BB962C8B-B14F-4D97-AF65-F5344CB8AC3E}">
        <p14:creationId xmlns:p14="http://schemas.microsoft.com/office/powerpoint/2010/main" val="139298907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tx1"/>
                </a:solidFill>
              </a:rPr>
              <a:t> مسائل مربوط به فناوري بين المللي </a:t>
            </a:r>
            <a:endParaRPr lang="fa-IR" dirty="0">
              <a:solidFill>
                <a:schemeClr val="tx1"/>
              </a:solidFill>
            </a:endParaRPr>
          </a:p>
        </p:txBody>
      </p:sp>
      <p:sp>
        <p:nvSpPr>
          <p:cNvPr id="3" name="Content Placeholder 2"/>
          <p:cNvSpPr>
            <a:spLocks noGrp="1"/>
          </p:cNvSpPr>
          <p:nvPr>
            <p:ph idx="1"/>
          </p:nvPr>
        </p:nvSpPr>
        <p:spPr/>
        <p:txBody>
          <a:bodyPr/>
          <a:lstStyle/>
          <a:p>
            <a:endParaRPr lang="fa-IR" dirty="0"/>
          </a:p>
        </p:txBody>
      </p:sp>
    </p:spTree>
    <p:extLst>
      <p:ext uri="{BB962C8B-B14F-4D97-AF65-F5344CB8AC3E}">
        <p14:creationId xmlns:p14="http://schemas.microsoft.com/office/powerpoint/2010/main" val="103382326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Picture 3"/>
          <p:cNvPicPr>
            <a:picLocks noChangeAspect="1"/>
          </p:cNvPicPr>
          <p:nvPr/>
        </p:nvPicPr>
        <p:blipFill rotWithShape="1">
          <a:blip r:embed="rId3"/>
          <a:srcRect l="3693" t="3978" r="3835" b="9943"/>
          <a:stretch/>
        </p:blipFill>
        <p:spPr>
          <a:xfrm>
            <a:off x="0" y="-69161"/>
            <a:ext cx="12192000" cy="6927161"/>
          </a:xfrm>
          <a:prstGeom prst="rect">
            <a:avLst/>
          </a:prstGeom>
        </p:spPr>
      </p:pic>
      <p:sp>
        <p:nvSpPr>
          <p:cNvPr id="5" name="TextBox 4"/>
          <p:cNvSpPr txBox="1"/>
          <p:nvPr/>
        </p:nvSpPr>
        <p:spPr>
          <a:xfrm>
            <a:off x="1" y="0"/>
            <a:ext cx="11429998" cy="769441"/>
          </a:xfrm>
          <a:prstGeom prst="rect">
            <a:avLst/>
          </a:prstGeom>
          <a:solidFill>
            <a:schemeClr val="bg1"/>
          </a:solidFill>
        </p:spPr>
        <p:txBody>
          <a:bodyPr wrap="square" rtlCol="1">
            <a:spAutoFit/>
          </a:bodyPr>
          <a:lstStyle/>
          <a:p>
            <a:pPr latinLnBrk="1"/>
            <a:r>
              <a:rPr lang="fa-IR" sz="4400" b="1" dirty="0"/>
              <a:t>موضوع تکنولوژی</a:t>
            </a:r>
            <a:endParaRPr lang="en-US" sz="4400" b="1" dirty="0"/>
          </a:p>
        </p:txBody>
      </p:sp>
      <p:sp>
        <p:nvSpPr>
          <p:cNvPr id="6" name="TextBox 5"/>
          <p:cNvSpPr txBox="1"/>
          <p:nvPr/>
        </p:nvSpPr>
        <p:spPr>
          <a:xfrm>
            <a:off x="4800600" y="931545"/>
            <a:ext cx="2576945" cy="584775"/>
          </a:xfrm>
          <a:prstGeom prst="rect">
            <a:avLst/>
          </a:prstGeom>
          <a:solidFill>
            <a:srgbClr val="008000"/>
          </a:solidFill>
        </p:spPr>
        <p:txBody>
          <a:bodyPr wrap="square" rtlCol="1">
            <a:spAutoFit/>
          </a:bodyPr>
          <a:lstStyle/>
          <a:p>
            <a:pPr algn="ctr" latinLnBrk="1"/>
            <a:r>
              <a:rPr lang="fa-IR" sz="3200" b="1" dirty="0"/>
              <a:t>موانع</a:t>
            </a:r>
            <a:endParaRPr lang="en-US" sz="3200" b="1" dirty="0"/>
          </a:p>
        </p:txBody>
      </p:sp>
      <p:sp>
        <p:nvSpPr>
          <p:cNvPr id="7" name="Oval 6"/>
          <p:cNvSpPr/>
          <p:nvPr/>
        </p:nvSpPr>
        <p:spPr>
          <a:xfrm>
            <a:off x="8894618" y="1616569"/>
            <a:ext cx="2743200" cy="1330037"/>
          </a:xfrm>
          <a:prstGeom prst="ellipse">
            <a:avLst/>
          </a:prstGeom>
          <a:solidFill>
            <a:srgbClr val="99663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latinLnBrk="1"/>
            <a:r>
              <a:rPr lang="fa-IR" sz="3200" b="1" dirty="0">
                <a:solidFill>
                  <a:schemeClr val="tx1"/>
                </a:solidFill>
              </a:rPr>
              <a:t>انتخاب تکنولوژی</a:t>
            </a:r>
            <a:endParaRPr lang="en-US" sz="3200" b="1" dirty="0">
              <a:solidFill>
                <a:schemeClr val="tx1"/>
              </a:solidFill>
            </a:endParaRPr>
          </a:p>
        </p:txBody>
      </p:sp>
      <p:sp>
        <p:nvSpPr>
          <p:cNvPr id="8" name="Oval 7"/>
          <p:cNvSpPr/>
          <p:nvPr/>
        </p:nvSpPr>
        <p:spPr>
          <a:xfrm>
            <a:off x="8936181" y="3793734"/>
            <a:ext cx="2888673" cy="1425373"/>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atinLnBrk="1"/>
            <a:r>
              <a:rPr lang="fa-IR" sz="3200" b="1" dirty="0">
                <a:solidFill>
                  <a:schemeClr val="tx1"/>
                </a:solidFill>
              </a:rPr>
              <a:t>شرایط انتقال تکنولوژی </a:t>
            </a:r>
            <a:endParaRPr lang="en-US" sz="3200" b="1" dirty="0">
              <a:solidFill>
                <a:schemeClr val="tx1"/>
              </a:solidFill>
            </a:endParaRPr>
          </a:p>
        </p:txBody>
      </p:sp>
      <p:sp>
        <p:nvSpPr>
          <p:cNvPr id="9" name="Rectangle 8"/>
          <p:cNvSpPr/>
          <p:nvPr/>
        </p:nvSpPr>
        <p:spPr>
          <a:xfrm>
            <a:off x="4904509" y="5629508"/>
            <a:ext cx="2722418" cy="64371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latinLnBrk="1"/>
            <a:r>
              <a:rPr lang="fa-IR" sz="4000" b="1" dirty="0">
                <a:solidFill>
                  <a:schemeClr val="tx1"/>
                </a:solidFill>
              </a:rPr>
              <a:t>جهانی شدن</a:t>
            </a:r>
            <a:endParaRPr lang="en-US" sz="4000" b="1" dirty="0">
              <a:solidFill>
                <a:schemeClr val="tx1"/>
              </a:solidFill>
            </a:endParaRPr>
          </a:p>
        </p:txBody>
      </p:sp>
      <p:sp>
        <p:nvSpPr>
          <p:cNvPr id="10" name="Oval 9"/>
          <p:cNvSpPr/>
          <p:nvPr/>
        </p:nvSpPr>
        <p:spPr>
          <a:xfrm>
            <a:off x="317546" y="3589978"/>
            <a:ext cx="3132236" cy="183577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latinLnBrk="1"/>
            <a:r>
              <a:rPr lang="fa-IR" sz="4000" b="1" dirty="0">
                <a:solidFill>
                  <a:schemeClr val="tx1"/>
                </a:solidFill>
              </a:rPr>
              <a:t>ایجادقابلیت محلی </a:t>
            </a:r>
            <a:endParaRPr lang="en-US" sz="4000" b="1" dirty="0">
              <a:solidFill>
                <a:schemeClr val="tx1"/>
              </a:solidFill>
            </a:endParaRPr>
          </a:p>
        </p:txBody>
      </p:sp>
      <p:sp>
        <p:nvSpPr>
          <p:cNvPr id="11" name="Oval 10"/>
          <p:cNvSpPr/>
          <p:nvPr/>
        </p:nvSpPr>
        <p:spPr>
          <a:xfrm>
            <a:off x="317546" y="1395858"/>
            <a:ext cx="2973149" cy="1698760"/>
          </a:xfrm>
          <a:prstGeom prst="ellipse">
            <a:avLst/>
          </a:prstGeom>
          <a:solidFill>
            <a:srgbClr val="FD774D"/>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latinLnBrk="1"/>
            <a:r>
              <a:rPr lang="fa-IR" sz="2800" b="1" dirty="0">
                <a:solidFill>
                  <a:schemeClr val="tx1"/>
                </a:solidFill>
              </a:rPr>
              <a:t>اکتساب </a:t>
            </a:r>
            <a:r>
              <a:rPr lang="fa-IR" sz="2800" b="1" dirty="0" smtClean="0">
                <a:solidFill>
                  <a:schemeClr val="tx1"/>
                </a:solidFill>
              </a:rPr>
              <a:t>تکترلوژی خارجی </a:t>
            </a:r>
            <a:endParaRPr lang="en-US" sz="2800" b="1" dirty="0">
              <a:solidFill>
                <a:schemeClr val="tx1"/>
              </a:solidFill>
            </a:endParaRPr>
          </a:p>
        </p:txBody>
      </p:sp>
      <p:sp>
        <p:nvSpPr>
          <p:cNvPr id="12" name="Oval 11"/>
          <p:cNvSpPr/>
          <p:nvPr/>
        </p:nvSpPr>
        <p:spPr>
          <a:xfrm>
            <a:off x="4226017" y="2319835"/>
            <a:ext cx="3948545" cy="2286000"/>
          </a:xfrm>
          <a:prstGeom prst="ellipse">
            <a:avLst/>
          </a:prstGeom>
          <a:solidFill>
            <a:srgbClr val="EC94E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latinLnBrk="1"/>
            <a:r>
              <a:rPr lang="fa-IR" sz="3200" b="1" dirty="0">
                <a:solidFill>
                  <a:schemeClr val="tx1"/>
                </a:solidFill>
              </a:rPr>
              <a:t>موضوع تکنولوژی جدید</a:t>
            </a:r>
            <a:endParaRPr lang="en-US" sz="3200" b="1" dirty="0">
              <a:solidFill>
                <a:schemeClr val="tx1"/>
              </a:solidFill>
            </a:endParaRPr>
          </a:p>
        </p:txBody>
      </p:sp>
    </p:spTree>
    <p:extLst>
      <p:ext uri="{BB962C8B-B14F-4D97-AF65-F5344CB8AC3E}">
        <p14:creationId xmlns:p14="http://schemas.microsoft.com/office/powerpoint/2010/main" val="267367991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8000">
              <a:schemeClr val="accent1">
                <a:lumMod val="0"/>
                <a:lumOff val="100000"/>
              </a:schemeClr>
            </a:gs>
            <a:gs pos="100000">
              <a:schemeClr val="accent1">
                <a:lumMod val="1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tx1"/>
                </a:solidFill>
              </a:rPr>
              <a:t>اکتساب تکنولوژی خارجی</a:t>
            </a:r>
            <a:r>
              <a:rPr lang="en-US" b="1" dirty="0">
                <a:solidFill>
                  <a:schemeClr val="tx1"/>
                </a:solidFill>
              </a:rPr>
              <a:t/>
            </a:r>
            <a:br>
              <a:rPr lang="en-US" b="1" dirty="0">
                <a:solidFill>
                  <a:schemeClr val="tx1"/>
                </a:solidFill>
              </a:rPr>
            </a:br>
            <a:endParaRPr lang="fa-IR" b="1" dirty="0">
              <a:solidFill>
                <a:schemeClr val="tx1"/>
              </a:solidFill>
            </a:endParaRPr>
          </a:p>
        </p:txBody>
      </p:sp>
      <p:sp>
        <p:nvSpPr>
          <p:cNvPr id="3" name="Content Placeholder 2"/>
          <p:cNvSpPr>
            <a:spLocks noGrp="1"/>
          </p:cNvSpPr>
          <p:nvPr>
            <p:ph idx="1"/>
          </p:nvPr>
        </p:nvSpPr>
        <p:spPr>
          <a:xfrm>
            <a:off x="676274" y="1328632"/>
            <a:ext cx="10753725" cy="5237018"/>
          </a:xfrm>
        </p:spPr>
        <p:txBody>
          <a:bodyPr>
            <a:normAutofit fontScale="85000" lnSpcReduction="10000"/>
          </a:bodyPr>
          <a:lstStyle/>
          <a:p>
            <a:pPr latinLnBrk="1"/>
            <a:r>
              <a:rPr lang="en-US" dirty="0"/>
              <a:t> </a:t>
            </a:r>
          </a:p>
          <a:p>
            <a:pPr latinLnBrk="1"/>
            <a:r>
              <a:rPr lang="en-US" dirty="0"/>
              <a:t>.</a:t>
            </a:r>
            <a:r>
              <a:rPr lang="en-US" sz="4400" b="1" dirty="0"/>
              <a:t> </a:t>
            </a:r>
            <a:r>
              <a:rPr lang="fa-IR" sz="4400" b="1" dirty="0"/>
              <a:t>یکی از مسایل حایض اهمیت و اصلی در تکنولوژی مربوط به مدل و نحوه ی اکتساب می باشد</a:t>
            </a:r>
            <a:r>
              <a:rPr lang="en-US" sz="4400" b="1" dirty="0" smtClean="0"/>
              <a:t>.</a:t>
            </a:r>
            <a:endParaRPr lang="en-US" sz="4400" b="1" dirty="0"/>
          </a:p>
          <a:p>
            <a:pPr latinLnBrk="1"/>
            <a:r>
              <a:rPr lang="fa-IR" sz="4400" b="1" dirty="0"/>
              <a:t>گسترش و پیشرفت تکنولوژی جدید ممکن است به دیدگاه دانشمندان و تولید توسعه دهنده های کاری در </a:t>
            </a:r>
            <a:r>
              <a:rPr lang="fa-IR" sz="4400" b="1" dirty="0" smtClean="0"/>
              <a:t>آزمایشگاههای</a:t>
            </a:r>
            <a:r>
              <a:rPr lang="en-US" sz="4400" b="1" dirty="0" smtClean="0"/>
              <a:t> </a:t>
            </a:r>
            <a:r>
              <a:rPr lang="en-US" sz="4400" b="1" dirty="0"/>
              <a:t>R&amp;D </a:t>
            </a:r>
            <a:r>
              <a:rPr lang="fa-IR" sz="4400" b="1" dirty="0"/>
              <a:t>نیازمند </a:t>
            </a:r>
            <a:r>
              <a:rPr lang="fa-IR" sz="4400" b="1" dirty="0" smtClean="0"/>
              <a:t>باشد</a:t>
            </a:r>
            <a:endParaRPr lang="en-US" sz="4400" b="1" dirty="0"/>
          </a:p>
          <a:p>
            <a:pPr latinLnBrk="1"/>
            <a:r>
              <a:rPr lang="fa-IR" sz="4400" b="1" dirty="0" smtClean="0"/>
              <a:t>در </a:t>
            </a:r>
            <a:r>
              <a:rPr lang="fa-IR" sz="4400" b="1" dirty="0"/>
              <a:t>واقع تکنولوژی جدید از منابع مختلف که شامل تهیه کنندگان </a:t>
            </a:r>
            <a:r>
              <a:rPr lang="fa-IR" sz="4400" b="1" dirty="0" smtClean="0"/>
              <a:t>صاحبان کارخانه </a:t>
            </a:r>
            <a:r>
              <a:rPr lang="fa-IR" sz="4400" b="1" dirty="0"/>
              <a:t>ها تولید کننده ها مصرف کننده ها و دیگر صنایع دانشگاهها </a:t>
            </a:r>
            <a:r>
              <a:rPr lang="fa-IR" sz="4400" b="1" dirty="0" smtClean="0"/>
              <a:t> </a:t>
            </a:r>
            <a:r>
              <a:rPr lang="fa-IR" sz="4400" b="1" dirty="0"/>
              <a:t>دولت و ام ان سی ها می باشد نشات گرفته </a:t>
            </a:r>
            <a:r>
              <a:rPr lang="fa-IR" sz="4400" b="1" dirty="0" smtClean="0"/>
              <a:t>است</a:t>
            </a:r>
          </a:p>
          <a:p>
            <a:pPr latinLnBrk="1"/>
            <a:r>
              <a:rPr lang="fa-IR" sz="4400" b="1" dirty="0"/>
              <a:t>درحالی که هر منبع نیاز به کشف و گسترش دارند. هر واحد منابع خاصی را برای بیشتر تکنولوژی جدید دارند</a:t>
            </a:r>
            <a:r>
              <a:rPr lang="en-US" sz="4400" b="1" dirty="0"/>
              <a:t>.</a:t>
            </a:r>
          </a:p>
          <a:p>
            <a:pPr latinLnBrk="1"/>
            <a:endParaRPr lang="en-US" sz="4400" b="1" dirty="0"/>
          </a:p>
          <a:p>
            <a:endParaRPr lang="fa-IR" dirty="0"/>
          </a:p>
        </p:txBody>
      </p:sp>
    </p:spTree>
    <p:extLst>
      <p:ext uri="{BB962C8B-B14F-4D97-AF65-F5344CB8AC3E}">
        <p14:creationId xmlns:p14="http://schemas.microsoft.com/office/powerpoint/2010/main" val="4588540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656" y="1284317"/>
            <a:ext cx="10753725" cy="3766185"/>
          </a:xfrm>
        </p:spPr>
        <p:txBody>
          <a:bodyPr>
            <a:noAutofit/>
          </a:bodyPr>
          <a:lstStyle/>
          <a:p>
            <a:pPr latinLnBrk="1"/>
            <a:r>
              <a:rPr lang="en-US" sz="3600" b="1" dirty="0"/>
              <a:t> </a:t>
            </a:r>
          </a:p>
          <a:p>
            <a:pPr latinLnBrk="1"/>
            <a:r>
              <a:rPr lang="en-US" sz="3600" b="1" dirty="0"/>
              <a:t>. </a:t>
            </a:r>
            <a:r>
              <a:rPr lang="fa-IR" sz="3600" b="1" dirty="0"/>
              <a:t>به طور وسیع اکتساب دارای سه مرحله می باشد</a:t>
            </a:r>
            <a:endParaRPr lang="en-US" sz="3600" b="1" dirty="0"/>
          </a:p>
          <a:p>
            <a:pPr latinLnBrk="1"/>
            <a:endParaRPr lang="en-US" sz="3600" b="1" dirty="0"/>
          </a:p>
          <a:p>
            <a:pPr latinLnBrk="1"/>
            <a:r>
              <a:rPr lang="en-US" sz="3600" b="1" dirty="0" smtClean="0"/>
              <a:t>A</a:t>
            </a:r>
            <a:r>
              <a:rPr lang="fa-IR" sz="3600" b="1" dirty="0" smtClean="0"/>
              <a:t>اکتساب </a:t>
            </a:r>
            <a:r>
              <a:rPr lang="fa-IR" sz="3600" b="1" dirty="0"/>
              <a:t>تکنولوژِی </a:t>
            </a:r>
            <a:r>
              <a:rPr lang="fa-IR" sz="3600" b="1" dirty="0" smtClean="0"/>
              <a:t>درونی</a:t>
            </a:r>
            <a:endParaRPr lang="en-US" sz="3600" b="1" dirty="0"/>
          </a:p>
          <a:p>
            <a:pPr latinLnBrk="1"/>
            <a:r>
              <a:rPr lang="en-US" sz="3600" b="1" dirty="0" smtClean="0"/>
              <a:t>B</a:t>
            </a:r>
            <a:r>
              <a:rPr lang="fa-IR" sz="3600" b="1" dirty="0" smtClean="0"/>
              <a:t>اکتساب </a:t>
            </a:r>
            <a:r>
              <a:rPr lang="fa-IR" sz="3600" b="1" dirty="0"/>
              <a:t>ظاهری و </a:t>
            </a:r>
            <a:r>
              <a:rPr lang="fa-IR" sz="3600" b="1" dirty="0" smtClean="0"/>
              <a:t>بیرونی</a:t>
            </a:r>
            <a:endParaRPr lang="en-US" sz="3600" b="1" dirty="0"/>
          </a:p>
          <a:p>
            <a:pPr latinLnBrk="1"/>
            <a:r>
              <a:rPr lang="en-US" sz="3600" b="1" dirty="0" smtClean="0"/>
              <a:t>C</a:t>
            </a:r>
            <a:r>
              <a:rPr lang="fa-IR" sz="3600" b="1" dirty="0" smtClean="0"/>
              <a:t>منابع </a:t>
            </a:r>
            <a:r>
              <a:rPr lang="fa-IR" sz="3600" b="1" dirty="0"/>
              <a:t>مختلط و ترکیب شده</a:t>
            </a:r>
            <a:endParaRPr lang="en-US" sz="3600" b="1" dirty="0"/>
          </a:p>
          <a:p>
            <a:endParaRPr lang="fa-IR" sz="3600" b="1" dirty="0"/>
          </a:p>
        </p:txBody>
      </p:sp>
    </p:spTree>
    <p:extLst>
      <p:ext uri="{BB962C8B-B14F-4D97-AF65-F5344CB8AC3E}">
        <p14:creationId xmlns:p14="http://schemas.microsoft.com/office/powerpoint/2010/main" val="3206216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001" y="1658389"/>
            <a:ext cx="10753725" cy="3766185"/>
          </a:xfrm>
        </p:spPr>
        <p:txBody>
          <a:bodyPr>
            <a:normAutofit/>
          </a:bodyPr>
          <a:lstStyle/>
          <a:p>
            <a:r>
              <a:rPr lang="fa-IR" sz="3600" b="1" dirty="0">
                <a:solidFill>
                  <a:schemeClr val="bg1"/>
                </a:solidFill>
              </a:rPr>
              <a:t>چرخه فناوری، </a:t>
            </a:r>
            <a:r>
              <a:rPr lang="fa-IR" sz="3600" b="1" dirty="0" smtClean="0">
                <a:solidFill>
                  <a:schemeClr val="bg1"/>
                </a:solidFill>
              </a:rPr>
              <a:t>پنج </a:t>
            </a:r>
            <a:r>
              <a:rPr lang="fa-IR" sz="3600" b="1" dirty="0">
                <a:solidFill>
                  <a:schemeClr val="bg1"/>
                </a:solidFill>
              </a:rPr>
              <a:t>عنصر اساسی مدیریت تکنولوژی در هر سطح </a:t>
            </a:r>
            <a:r>
              <a:rPr lang="fa-IR" sz="3600" b="1" dirty="0" smtClean="0">
                <a:solidFill>
                  <a:schemeClr val="bg1"/>
                </a:solidFill>
              </a:rPr>
              <a:t>را نشان میدهد(محصول</a:t>
            </a:r>
            <a:r>
              <a:rPr lang="fa-IR" sz="3600" b="1" dirty="0">
                <a:solidFill>
                  <a:schemeClr val="bg1"/>
                </a:solidFill>
              </a:rPr>
              <a:t>، خدمات، عملکرد، مرکز کار، </a:t>
            </a:r>
            <a:r>
              <a:rPr lang="fa-IR" sz="3600" b="1" dirty="0" smtClean="0">
                <a:solidFill>
                  <a:schemeClr val="bg1"/>
                </a:solidFill>
              </a:rPr>
              <a:t>استقرار </a:t>
            </a:r>
            <a:r>
              <a:rPr lang="fa-IR" sz="3600" b="1" dirty="0">
                <a:solidFill>
                  <a:schemeClr val="bg1"/>
                </a:solidFill>
              </a:rPr>
              <a:t>/ </a:t>
            </a:r>
            <a:r>
              <a:rPr lang="fa-IR" sz="3600" b="1" dirty="0" smtClean="0">
                <a:solidFill>
                  <a:schemeClr val="bg1"/>
                </a:solidFill>
              </a:rPr>
              <a:t>تقسیم بندی، </a:t>
            </a:r>
            <a:r>
              <a:rPr lang="fa-IR" sz="3600" b="1" dirty="0">
                <a:solidFill>
                  <a:schemeClr val="bg1"/>
                </a:solidFill>
              </a:rPr>
              <a:t>شرکت، صنعت، ملی یا بین المللی) </a:t>
            </a:r>
            <a:r>
              <a:rPr lang="fa-IR" sz="3600" b="1" dirty="0" smtClean="0">
                <a:solidFill>
                  <a:schemeClr val="bg1"/>
                </a:solidFill>
              </a:rPr>
              <a:t>که برای </a:t>
            </a:r>
            <a:r>
              <a:rPr lang="fa-IR" sz="3600" b="1" dirty="0">
                <a:solidFill>
                  <a:schemeClr val="bg1"/>
                </a:solidFill>
              </a:rPr>
              <a:t>مقابله با فن آوری های موجود و یا </a:t>
            </a:r>
            <a:r>
              <a:rPr lang="fa-IR" sz="3600" b="1" dirty="0" smtClean="0">
                <a:solidFill>
                  <a:schemeClr val="bg1"/>
                </a:solidFill>
              </a:rPr>
              <a:t>جدید </a:t>
            </a:r>
            <a:r>
              <a:rPr lang="fa-IR" sz="3600" b="1" dirty="0">
                <a:solidFill>
                  <a:schemeClr val="bg1"/>
                </a:solidFill>
              </a:rPr>
              <a:t>قابل اجرا </a:t>
            </a:r>
            <a:r>
              <a:rPr lang="fa-IR" sz="3600" b="1" dirty="0" smtClean="0">
                <a:solidFill>
                  <a:schemeClr val="bg1"/>
                </a:solidFill>
              </a:rPr>
              <a:t>هستند. </a:t>
            </a:r>
          </a:p>
          <a:p>
            <a:endParaRPr lang="fa-IR" sz="3600" b="1" dirty="0">
              <a:solidFill>
                <a:schemeClr val="bg1"/>
              </a:solidFill>
            </a:endParaRPr>
          </a:p>
          <a:p>
            <a:r>
              <a:rPr lang="fa-IR" sz="3600" b="1" dirty="0" smtClean="0">
                <a:solidFill>
                  <a:schemeClr val="bg1"/>
                </a:solidFill>
              </a:rPr>
              <a:t>خطوط نقطه چین نشان </a:t>
            </a:r>
            <a:r>
              <a:rPr lang="fa-IR" sz="3600" b="1" dirty="0">
                <a:solidFill>
                  <a:schemeClr val="bg1"/>
                </a:solidFill>
              </a:rPr>
              <a:t>دهنده </a:t>
            </a:r>
            <a:r>
              <a:rPr lang="fa-IR" sz="3600" b="1" dirty="0" smtClean="0">
                <a:solidFill>
                  <a:schemeClr val="bg1"/>
                </a:solidFill>
              </a:rPr>
              <a:t>تجزیه </a:t>
            </a:r>
            <a:r>
              <a:rPr lang="fa-IR" sz="3600" b="1" dirty="0">
                <a:solidFill>
                  <a:schemeClr val="bg1"/>
                </a:solidFill>
              </a:rPr>
              <a:t>و </a:t>
            </a:r>
            <a:r>
              <a:rPr lang="fa-IR" sz="3600" b="1" dirty="0" smtClean="0">
                <a:solidFill>
                  <a:schemeClr val="bg1"/>
                </a:solidFill>
              </a:rPr>
              <a:t>تحلیل است.</a:t>
            </a:r>
            <a:endParaRPr lang="fa-IR" sz="3600" b="1" dirty="0">
              <a:solidFill>
                <a:schemeClr val="bg1"/>
              </a:solidFill>
            </a:endParaRPr>
          </a:p>
        </p:txBody>
      </p:sp>
    </p:spTree>
    <p:extLst>
      <p:ext uri="{BB962C8B-B14F-4D97-AF65-F5344CB8AC3E}">
        <p14:creationId xmlns:p14="http://schemas.microsoft.com/office/powerpoint/2010/main" val="270149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652443" y="1106129"/>
            <a:ext cx="184731" cy="369332"/>
          </a:xfrm>
          <a:prstGeom prst="rect">
            <a:avLst/>
          </a:prstGeom>
          <a:noFill/>
        </p:spPr>
        <p:txBody>
          <a:bodyPr wrap="none" rtlCol="1">
            <a:spAutoFit/>
          </a:bodyPr>
          <a:lstStyle/>
          <a:p>
            <a:endParaRPr lang="fa-IR" dirty="0"/>
          </a:p>
        </p:txBody>
      </p:sp>
      <p:sp>
        <p:nvSpPr>
          <p:cNvPr id="9" name="Rectangle 5"/>
          <p:cNvSpPr>
            <a:spLocks noGrp="1" noChangeArrowheads="1"/>
          </p:cNvSpPr>
          <p:nvPr>
            <p:ph idx="1"/>
          </p:nvPr>
        </p:nvSpPr>
        <p:spPr bwMode="auto">
          <a:xfrm>
            <a:off x="1061884" y="1194911"/>
            <a:ext cx="10534522" cy="5663089"/>
          </a:xfrm>
          <a:prstGeom prst="rect">
            <a:avLst/>
          </a:prstGeom>
          <a:solidFill>
            <a:schemeClr val="accent2">
              <a:lumMod val="40000"/>
              <a:lumOff val="60000"/>
            </a:schemeClr>
          </a:solidFill>
          <a:ln>
            <a:noFill/>
          </a:ln>
          <a:effectLst/>
        </p:spPr>
        <p:txBody>
          <a:bodyPr vert="horz" wrap="square" lIns="0" tIns="0" rIns="0" bIns="0" numCol="1" anchor="ctr" anchorCtr="0" compatLnSpc="1">
            <a:prstTxWarp prst="textNoShape">
              <a:avLst/>
            </a:prstTxWarp>
            <a:spAutoFit/>
          </a:bodyPr>
          <a:lstStyle>
            <a:lvl1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fa-IR"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 گزینه مالکیت فناوری داخلی، این مزیت را دارد که هر نوآوری، یک مالکیت انحصاری برای شرکت می شود.</a:t>
            </a:r>
            <a:endParaRPr kumimoji="0" lang="en-US" sz="3600" b="1"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fa-IR"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 علاوه بر این فناوری ای که منتج می شود ، برای رفع نیازهای شرکت مناسب خواهد بود.</a:t>
            </a:r>
            <a:endParaRPr kumimoji="0" lang="en-US" sz="3600" b="1"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fa-IR"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 با این حال توسعه داخلی دارای خطرات و ریسکهایی است.</a:t>
            </a:r>
            <a:endParaRPr kumimoji="0" lang="ar-SA"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ar-SA"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 توسعه زمان بیشتری به طول می انجامد، در مقایسه با به دست آوردن فناوری توسعه یافته از منابع خارجی.</a:t>
            </a:r>
            <a:r>
              <a:rPr kumimoji="0" lang="en-US" sz="3600" b="1" i="0" u="none" strike="noStrike" cap="none" normalizeH="0" baseline="0" dirty="0" smtClean="0">
                <a:ln>
                  <a:noFill/>
                </a:ln>
                <a:solidFill>
                  <a:schemeClr val="tx1"/>
                </a:solidFill>
                <a:effectLst/>
              </a:rPr>
              <a:t> </a:t>
            </a:r>
            <a:endParaRPr kumimoji="0" lang="en-US" sz="4400" b="1" i="0" u="none" strike="noStrike" cap="none" normalizeH="0" baseline="0" dirty="0" smtClean="0">
              <a:ln>
                <a:noFill/>
              </a:ln>
              <a:solidFill>
                <a:schemeClr val="tx1"/>
              </a:solidFill>
              <a:effectLst/>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fa-IR"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 علاوه بر این، فن آوری تولید داخلی، بسیار گران تر از فناوری</a:t>
            </a:r>
            <a:r>
              <a:rPr kumimoji="0" lang="fa-IR" sz="3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 است که از منابع خارجی تامین می شود.</a:t>
            </a:r>
            <a:endParaRPr kumimoji="0" lang="en-US" sz="3600" b="1"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n-US" sz="4400" i="0" u="none" strike="noStrike" cap="none" normalizeH="0" baseline="0" dirty="0" smtClean="0">
              <a:ln>
                <a:noFill/>
              </a:ln>
              <a:solidFill>
                <a:schemeClr val="tx1"/>
              </a:solidFill>
              <a:effectLst/>
              <a:cs typeface="Arial" panose="020B0604020202020204" pitchFamily="34" charset="0"/>
            </a:endParaRPr>
          </a:p>
        </p:txBody>
      </p:sp>
      <p:sp>
        <p:nvSpPr>
          <p:cNvPr id="10" name="TextBox 9"/>
          <p:cNvSpPr txBox="1"/>
          <p:nvPr/>
        </p:nvSpPr>
        <p:spPr>
          <a:xfrm>
            <a:off x="10707230" y="227190"/>
            <a:ext cx="737894" cy="923330"/>
          </a:xfrm>
          <a:prstGeom prst="rect">
            <a:avLst/>
          </a:prstGeom>
          <a:noFill/>
        </p:spPr>
        <p:txBody>
          <a:bodyPr wrap="none" rtlCol="1">
            <a:spAutoFit/>
          </a:bodyPr>
          <a:lstStyle/>
          <a:p>
            <a:r>
              <a:rPr lang="en-US" sz="5400" b="1" dirty="0" smtClean="0"/>
              <a:t>.A</a:t>
            </a:r>
            <a:endParaRPr lang="fa-IR" b="1" dirty="0"/>
          </a:p>
        </p:txBody>
      </p:sp>
    </p:spTree>
    <p:extLst>
      <p:ext uri="{BB962C8B-B14F-4D97-AF65-F5344CB8AC3E}">
        <p14:creationId xmlns:p14="http://schemas.microsoft.com/office/powerpoint/2010/main" val="234517948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r>
              <a:rPr lang="en-US" dirty="0" smtClean="0">
                <a:solidFill>
                  <a:schemeClr val="tx1"/>
                </a:solidFill>
                <a:latin typeface="Calibri" panose="020F0502020204030204" pitchFamily="34" charset="0"/>
                <a:ea typeface="Calibri" panose="020F0502020204030204" pitchFamily="34" charset="0"/>
                <a:cs typeface="B Titr" panose="00000700000000000000" pitchFamily="2" charset="-78"/>
              </a:rPr>
              <a:t>.B</a:t>
            </a:r>
            <a:r>
              <a:rPr lang="fa-IR" dirty="0" smtClean="0">
                <a:solidFill>
                  <a:schemeClr val="tx1"/>
                </a:solidFill>
                <a:latin typeface="Calibri" panose="020F0502020204030204" pitchFamily="34" charset="0"/>
                <a:ea typeface="Calibri" panose="020F0502020204030204" pitchFamily="34" charset="0"/>
                <a:cs typeface="B Titr" panose="00000700000000000000" pitchFamily="2" charset="-78"/>
              </a:rPr>
              <a:t>اکتساب </a:t>
            </a:r>
            <a:r>
              <a:rPr lang="fa-IR" dirty="0">
                <a:solidFill>
                  <a:schemeClr val="tx1"/>
                </a:solidFill>
                <a:latin typeface="Calibri" panose="020F0502020204030204" pitchFamily="34" charset="0"/>
                <a:ea typeface="Calibri" panose="020F0502020204030204" pitchFamily="34" charset="0"/>
                <a:cs typeface="B Titr" panose="00000700000000000000" pitchFamily="2" charset="-78"/>
              </a:rPr>
              <a:t>خارجی</a:t>
            </a:r>
            <a:r>
              <a:rPr lang="ar-SA" b="1" dirty="0">
                <a:solidFill>
                  <a:srgbClr val="212121"/>
                </a:solidFill>
                <a:latin typeface="inherit" charset="0"/>
                <a:ea typeface="Times New Roman" panose="02020603050405020304" pitchFamily="18" charset="0"/>
                <a:cs typeface="B Nazanin" panose="00000400000000000000" pitchFamily="2" charset="-78"/>
              </a:rPr>
              <a:t/>
            </a:r>
            <a:br>
              <a:rPr lang="ar-SA" b="1" dirty="0">
                <a:solidFill>
                  <a:srgbClr val="212121"/>
                </a:solidFill>
                <a:latin typeface="inherit" charset="0"/>
                <a:ea typeface="Times New Roman" panose="02020603050405020304" pitchFamily="18" charset="0"/>
                <a:cs typeface="B Nazanin" panose="00000400000000000000" pitchFamily="2" charset="-78"/>
              </a:rPr>
            </a:br>
            <a:endParaRPr lang="fa-IR" dirty="0"/>
          </a:p>
        </p:txBody>
      </p:sp>
      <p:sp>
        <p:nvSpPr>
          <p:cNvPr id="4" name="Rectangle 1"/>
          <p:cNvSpPr>
            <a:spLocks noGrp="1" noChangeArrowheads="1"/>
          </p:cNvSpPr>
          <p:nvPr>
            <p:ph idx="1"/>
          </p:nvPr>
        </p:nvSpPr>
        <p:spPr bwMode="auto">
          <a:xfrm>
            <a:off x="1061882" y="1328632"/>
            <a:ext cx="9674943" cy="5109091"/>
          </a:xfrm>
          <a:prstGeom prst="rect">
            <a:avLst/>
          </a:prstGeom>
          <a:solidFill>
            <a:schemeClr val="tx2">
              <a:lumMod val="25000"/>
              <a:lumOff val="75000"/>
            </a:schemeClr>
          </a:solidFill>
          <a:ln>
            <a:noFill/>
          </a:ln>
          <a:effectLst/>
        </p:spPr>
        <p:txBody>
          <a:bodyPr vert="horz" wrap="square" lIns="0" tIns="0" rIns="457056" bIns="0" numCol="1" anchor="ctr" anchorCtr="0" compatLnSpc="1">
            <a:prstTxWarp prst="textNoShape">
              <a:avLst/>
            </a:prstTxWarp>
            <a:spAutoFit/>
          </a:bodyPr>
          <a:lstStyle>
            <a:lvl1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ar-SA"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کسب فن آوری خارجی، فرآیند دستیابی به تکنولوژی های دیگر، برای استفاده در توسعه شرکت است. </a:t>
            </a:r>
            <a:endParaRPr kumimoji="0" lang="en-US"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ar-SA"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بدست آوردن فناوری خارجی، به طور کلی دارای مزیت کاهش هزینه  و زمان برای</a:t>
            </a:r>
            <a:r>
              <a:rPr kumimoji="0" lang="en-US" sz="3600" b="1" i="0" u="none" strike="noStrike" cap="none" normalizeH="0" dirty="0" smtClean="0">
                <a:ln>
                  <a:noFill/>
                </a:ln>
                <a:solidFill>
                  <a:srgbClr val="212121"/>
                </a:solidFill>
                <a:effectLst/>
                <a:latin typeface="inherit" charset="0"/>
                <a:ea typeface="Times New Roman" panose="02020603050405020304" pitchFamily="18" charset="0"/>
                <a:cs typeface="B Nazanin" panose="00000400000000000000" pitchFamily="2" charset="-78"/>
              </a:rPr>
              <a:t> </a:t>
            </a:r>
            <a:r>
              <a:rPr kumimoji="0" lang="ar-SA"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پیاده سازی و خطرات کمتر است.</a:t>
            </a:r>
            <a:endParaRPr kumimoji="0" lang="en-US"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endParaRPr>
          </a:p>
          <a:p>
            <a:pPr marL="0" marR="0" lvl="0" indent="0" algn="r" defTabSz="914400" rtl="1"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ar-SA"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با این حال فناوری فراهم شده از منابع خارجی، به طور کلی برای برنامه های مختلف توسعه داده شده است.</a:t>
            </a:r>
            <a:r>
              <a:rPr kumimoji="0" lang="en-US" sz="3600" b="1" i="0" u="none" strike="noStrike" cap="none" normalizeH="0" baseline="0" dirty="0" smtClean="0">
                <a:ln>
                  <a:noFill/>
                </a:ln>
                <a:solidFill>
                  <a:schemeClr val="tx1"/>
                </a:solidFill>
                <a:effectLst/>
              </a:rPr>
              <a:t> </a:t>
            </a:r>
            <a:endParaRPr kumimoji="0" lang="en-US" sz="4400" b="1" i="0" u="none" strike="noStrike" cap="none" normalizeH="0" baseline="0" dirty="0" smtClean="0">
              <a:ln>
                <a:noFill/>
              </a:ln>
              <a:solidFill>
                <a:schemeClr val="tx1"/>
              </a:solidFill>
              <a:effectLst/>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fa-IR" sz="3600" b="1" i="0" u="none" strike="noStrike" cap="none" normalizeH="0" baseline="0" dirty="0" smtClean="0">
                <a:ln>
                  <a:noFill/>
                </a:ln>
                <a:solidFill>
                  <a:srgbClr val="212121"/>
                </a:solidFill>
                <a:effectLst/>
                <a:latin typeface="inherit" charset="0"/>
                <a:ea typeface="Times New Roman" panose="02020603050405020304" pitchFamily="18" charset="0"/>
                <a:cs typeface="B Nazanin" panose="00000400000000000000" pitchFamily="2" charset="-78"/>
              </a:rPr>
              <a:t>بنابراین،مالکیت خارجی باید حاوی جنبه ای از انطباق با شرکت مالک درخواست باشد.</a:t>
            </a:r>
            <a:endParaRPr kumimoji="0" lang="en-US" sz="3600" b="1" i="0" u="none" strike="noStrike" cap="none" normalizeH="0" baseline="0" dirty="0" smtClean="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n-US" sz="4400" b="1"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4704355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chemeClr val="bg1"/>
                </a:solidFill>
              </a:rPr>
              <a:t>.C</a:t>
            </a:r>
            <a:r>
              <a:rPr lang="fa-IR" b="1" dirty="0" smtClean="0">
                <a:solidFill>
                  <a:schemeClr val="bg1"/>
                </a:solidFill>
              </a:rPr>
              <a:t>منابع </a:t>
            </a:r>
            <a:r>
              <a:rPr lang="fa-IR" b="1" dirty="0">
                <a:solidFill>
                  <a:schemeClr val="bg1"/>
                </a:solidFill>
              </a:rPr>
              <a:t>ترکیبی</a:t>
            </a:r>
            <a:r>
              <a:rPr lang="en-US" b="1" dirty="0">
                <a:solidFill>
                  <a:schemeClr val="bg1"/>
                </a:solidFill>
              </a:rPr>
              <a:t/>
            </a:r>
            <a:br>
              <a:rPr lang="en-US" b="1" dirty="0">
                <a:solidFill>
                  <a:schemeClr val="bg1"/>
                </a:solidFill>
              </a:rPr>
            </a:br>
            <a:endParaRPr lang="fa-IR" b="1" dirty="0">
              <a:solidFill>
                <a:schemeClr val="bg1"/>
              </a:solidFill>
            </a:endParaRPr>
          </a:p>
        </p:txBody>
      </p:sp>
      <p:sp>
        <p:nvSpPr>
          <p:cNvPr id="3" name="Content Placeholder 2"/>
          <p:cNvSpPr>
            <a:spLocks noGrp="1"/>
          </p:cNvSpPr>
          <p:nvPr>
            <p:ph idx="1"/>
          </p:nvPr>
        </p:nvSpPr>
        <p:spPr/>
        <p:txBody>
          <a:bodyPr>
            <a:normAutofit/>
          </a:bodyPr>
          <a:lstStyle/>
          <a:p>
            <a:pPr lvl="0"/>
            <a:r>
              <a:rPr lang="fa-IR" sz="4000" b="1" dirty="0" smtClean="0">
                <a:solidFill>
                  <a:schemeClr val="bg1"/>
                </a:solidFill>
              </a:rPr>
              <a:t>بسیاری </a:t>
            </a:r>
            <a:r>
              <a:rPr lang="fa-IR" sz="4000" b="1" dirty="0">
                <a:solidFill>
                  <a:schemeClr val="bg1"/>
                </a:solidFill>
              </a:rPr>
              <a:t>از حالتهای مالکیت فن آوری، ترکیبی از فعالیت های خارجی و داخلی است.</a:t>
            </a:r>
            <a:endParaRPr lang="en-US" sz="4000" b="1" dirty="0">
              <a:solidFill>
                <a:schemeClr val="bg1"/>
              </a:solidFill>
            </a:endParaRPr>
          </a:p>
          <a:p>
            <a:pPr lvl="0"/>
            <a:r>
              <a:rPr lang="fa-IR" sz="4000" b="1" dirty="0">
                <a:solidFill>
                  <a:schemeClr val="bg1"/>
                </a:solidFill>
              </a:rPr>
              <a:t>مالکیت ترکیبی به دنبال غلبه بر محدودیت منابع داخلی و خارجی و در نظر </a:t>
            </a:r>
            <a:r>
              <a:rPr lang="fa-IR" sz="4000" b="1" dirty="0" smtClean="0">
                <a:solidFill>
                  <a:schemeClr val="bg1"/>
                </a:solidFill>
              </a:rPr>
              <a:t>گرفتن مزایای </a:t>
            </a:r>
            <a:r>
              <a:rPr lang="fa-IR" sz="4000" b="1" dirty="0">
                <a:solidFill>
                  <a:schemeClr val="bg1"/>
                </a:solidFill>
              </a:rPr>
              <a:t>استفاده از هر دو اقدامات به شکل همزمان است.</a:t>
            </a:r>
            <a:endParaRPr lang="en-US" sz="4000" b="1" dirty="0">
              <a:solidFill>
                <a:schemeClr val="bg1"/>
              </a:solidFill>
            </a:endParaRPr>
          </a:p>
          <a:p>
            <a:endParaRPr lang="fa-IR" sz="4000" b="1" dirty="0">
              <a:solidFill>
                <a:schemeClr val="bg1"/>
              </a:solidFill>
            </a:endParaRPr>
          </a:p>
        </p:txBody>
      </p:sp>
    </p:spTree>
    <p:extLst>
      <p:ext uri="{BB962C8B-B14F-4D97-AF65-F5344CB8AC3E}">
        <p14:creationId xmlns:p14="http://schemas.microsoft.com/office/powerpoint/2010/main" val="110384172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rotWithShape="1">
          <a:blip r:embed="rId2"/>
          <a:srcRect l="3252" t="3141" r="3185" b="3997"/>
          <a:stretch/>
        </p:blipFill>
        <p:spPr>
          <a:xfrm>
            <a:off x="0" y="0"/>
            <a:ext cx="12192000" cy="6858000"/>
          </a:xfrm>
          <a:prstGeom prst="rect">
            <a:avLst/>
          </a:prstGeom>
        </p:spPr>
      </p:pic>
      <p:sp>
        <p:nvSpPr>
          <p:cNvPr id="5" name="Rectangle 4"/>
          <p:cNvSpPr/>
          <p:nvPr/>
        </p:nvSpPr>
        <p:spPr>
          <a:xfrm>
            <a:off x="0" y="0"/>
            <a:ext cx="12087223" cy="5834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4800" b="1" u="sng" dirty="0">
                <a:solidFill>
                  <a:schemeClr val="tx1"/>
                </a:solidFill>
              </a:rPr>
              <a:t>مسیر کسب فناوری</a:t>
            </a:r>
            <a:endParaRPr lang="en-US" sz="4800" b="1" dirty="0">
              <a:solidFill>
                <a:schemeClr val="tx1"/>
              </a:solidFill>
            </a:endParaRPr>
          </a:p>
        </p:txBody>
      </p:sp>
      <p:sp>
        <p:nvSpPr>
          <p:cNvPr id="6" name="Rectangle 5"/>
          <p:cNvSpPr/>
          <p:nvPr/>
        </p:nvSpPr>
        <p:spPr>
          <a:xfrm>
            <a:off x="3657600" y="669635"/>
            <a:ext cx="3761509" cy="477982"/>
          </a:xfrm>
          <a:prstGeom prst="rect">
            <a:avLst/>
          </a:prstGeom>
          <a:solidFill>
            <a:schemeClr val="accent4">
              <a:lumMod val="40000"/>
              <a:lumOff val="60000"/>
            </a:schemeClr>
          </a:solidFill>
          <a:ln>
            <a:solidFill>
              <a:srgbClr val="AFF4F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a:solidFill>
                  <a:schemeClr val="tx1"/>
                </a:solidFill>
              </a:rPr>
              <a:t>صرفاً داخلی</a:t>
            </a:r>
          </a:p>
        </p:txBody>
      </p:sp>
      <p:sp>
        <p:nvSpPr>
          <p:cNvPr id="7" name="Rectangle 6"/>
          <p:cNvSpPr/>
          <p:nvPr/>
        </p:nvSpPr>
        <p:spPr>
          <a:xfrm>
            <a:off x="8325714" y="669635"/>
            <a:ext cx="3761509" cy="477982"/>
          </a:xfrm>
          <a:prstGeom prst="rect">
            <a:avLst/>
          </a:prstGeom>
          <a:solidFill>
            <a:schemeClr val="accent4">
              <a:lumMod val="40000"/>
              <a:lumOff val="60000"/>
            </a:schemeClr>
          </a:solidFill>
          <a:ln>
            <a:solidFill>
              <a:srgbClr val="AFF4F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a:solidFill>
                  <a:schemeClr val="tx1"/>
                </a:solidFill>
              </a:rPr>
              <a:t>صرفاً </a:t>
            </a:r>
            <a:r>
              <a:rPr lang="fa-IR" sz="3200" b="1" dirty="0" smtClean="0">
                <a:solidFill>
                  <a:schemeClr val="tx1"/>
                </a:solidFill>
              </a:rPr>
              <a:t>خارجی</a:t>
            </a:r>
            <a:endParaRPr lang="fa-IR" sz="3200" b="1" dirty="0">
              <a:solidFill>
                <a:schemeClr val="tx1"/>
              </a:solidFill>
            </a:endParaRPr>
          </a:p>
        </p:txBody>
      </p:sp>
      <p:sp>
        <p:nvSpPr>
          <p:cNvPr id="8" name="Rectangle 7"/>
          <p:cNvSpPr/>
          <p:nvPr/>
        </p:nvSpPr>
        <p:spPr>
          <a:xfrm>
            <a:off x="0" y="1108362"/>
            <a:ext cx="3552823" cy="5749638"/>
          </a:xfrm>
          <a:prstGeom prst="rect">
            <a:avLst/>
          </a:prstGeom>
          <a:solidFill>
            <a:schemeClr val="accent4">
              <a:lumMod val="40000"/>
              <a:lumOff val="60000"/>
            </a:schemeClr>
          </a:solidFill>
          <a:ln>
            <a:solidFill>
              <a:srgbClr val="AFF4F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3200" b="1" dirty="0">
                <a:solidFill>
                  <a:schemeClr val="tx1"/>
                </a:solidFill>
              </a:rPr>
              <a:t>تصرف ضمنی </a:t>
            </a:r>
            <a:r>
              <a:rPr lang="fa-IR" sz="3200" b="1" dirty="0" smtClean="0">
                <a:solidFill>
                  <a:schemeClr val="tx1"/>
                </a:solidFill>
              </a:rPr>
              <a:t>دانش</a:t>
            </a:r>
          </a:p>
          <a:p>
            <a:endParaRPr lang="en-US" sz="3200" b="1" dirty="0">
              <a:solidFill>
                <a:schemeClr val="tx1"/>
              </a:solidFill>
            </a:endParaRPr>
          </a:p>
          <a:p>
            <a:r>
              <a:rPr lang="fa-IR" sz="3200" b="1" dirty="0">
                <a:solidFill>
                  <a:schemeClr val="tx1"/>
                </a:solidFill>
              </a:rPr>
              <a:t>داخلی  </a:t>
            </a:r>
            <a:r>
              <a:rPr lang="en-US" sz="3200" b="1" dirty="0">
                <a:solidFill>
                  <a:schemeClr val="tx1"/>
                </a:solidFill>
              </a:rPr>
              <a:t>R &amp; </a:t>
            </a:r>
            <a:r>
              <a:rPr lang="en-US" sz="3200" b="1" dirty="0" smtClean="0">
                <a:solidFill>
                  <a:schemeClr val="tx1"/>
                </a:solidFill>
              </a:rPr>
              <a:t>D</a:t>
            </a:r>
            <a:endParaRPr lang="fa-IR" sz="3200" b="1" dirty="0" smtClean="0">
              <a:solidFill>
                <a:schemeClr val="tx1"/>
              </a:solidFill>
            </a:endParaRPr>
          </a:p>
          <a:p>
            <a:endParaRPr lang="en-US" sz="3200" b="1" dirty="0">
              <a:solidFill>
                <a:schemeClr val="tx1"/>
              </a:solidFill>
            </a:endParaRPr>
          </a:p>
          <a:p>
            <a:r>
              <a:rPr lang="en-US" sz="3200" b="1" dirty="0">
                <a:solidFill>
                  <a:schemeClr val="tx1"/>
                </a:solidFill>
              </a:rPr>
              <a:t>R &amp;D</a:t>
            </a:r>
            <a:r>
              <a:rPr lang="fa-IR" sz="3200" b="1" dirty="0">
                <a:solidFill>
                  <a:schemeClr val="tx1"/>
                </a:solidFill>
              </a:rPr>
              <a:t>داخلی  با </a:t>
            </a:r>
            <a:r>
              <a:rPr lang="fa-IR" sz="3200" b="1" dirty="0" smtClean="0">
                <a:solidFill>
                  <a:schemeClr val="tx1"/>
                </a:solidFill>
              </a:rPr>
              <a:t>شبکه</a:t>
            </a:r>
          </a:p>
          <a:p>
            <a:endParaRPr lang="en-US" sz="3200" b="1" dirty="0">
              <a:solidFill>
                <a:schemeClr val="tx1"/>
              </a:solidFill>
            </a:endParaRPr>
          </a:p>
          <a:p>
            <a:r>
              <a:rPr lang="fa-IR" sz="3200" b="1" dirty="0">
                <a:solidFill>
                  <a:schemeClr val="tx1"/>
                </a:solidFill>
              </a:rPr>
              <a:t>مهندسی معکوس </a:t>
            </a:r>
            <a:endParaRPr lang="fa-IR" sz="3200" b="1" dirty="0" smtClean="0">
              <a:solidFill>
                <a:schemeClr val="tx1"/>
              </a:solidFill>
            </a:endParaRPr>
          </a:p>
          <a:p>
            <a:endParaRPr lang="en-US" sz="3200" b="1" dirty="0">
              <a:solidFill>
                <a:schemeClr val="tx1"/>
              </a:solidFill>
            </a:endParaRPr>
          </a:p>
          <a:p>
            <a:r>
              <a:rPr lang="en-US" sz="3200" b="1" dirty="0">
                <a:solidFill>
                  <a:schemeClr val="tx1"/>
                </a:solidFill>
              </a:rPr>
              <a:t>R&amp;D</a:t>
            </a:r>
            <a:r>
              <a:rPr lang="fa-IR" sz="3200" b="1" dirty="0">
                <a:solidFill>
                  <a:schemeClr val="tx1"/>
                </a:solidFill>
              </a:rPr>
              <a:t>با کسب </a:t>
            </a:r>
            <a:r>
              <a:rPr lang="fa-IR" sz="3200" b="1" dirty="0" smtClean="0">
                <a:solidFill>
                  <a:schemeClr val="tx1"/>
                </a:solidFill>
              </a:rPr>
              <a:t>پنهان</a:t>
            </a:r>
          </a:p>
          <a:p>
            <a:endParaRPr lang="en-US" sz="3200" b="1" dirty="0">
              <a:solidFill>
                <a:schemeClr val="tx1"/>
              </a:solidFill>
            </a:endParaRPr>
          </a:p>
          <a:p>
            <a:r>
              <a:rPr lang="fa-IR" sz="3200" b="1" dirty="0">
                <a:solidFill>
                  <a:schemeClr val="tx1"/>
                </a:solidFill>
              </a:rPr>
              <a:t>خرید پنهان</a:t>
            </a:r>
            <a:endParaRPr lang="en-US" sz="3200" b="1" dirty="0">
              <a:solidFill>
                <a:schemeClr val="tx1"/>
              </a:solidFill>
            </a:endParaRPr>
          </a:p>
        </p:txBody>
      </p:sp>
    </p:spTree>
    <p:extLst>
      <p:ext uri="{BB962C8B-B14F-4D97-AF65-F5344CB8AC3E}">
        <p14:creationId xmlns:p14="http://schemas.microsoft.com/office/powerpoint/2010/main" val="265453440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4" name="Picture 3"/>
          <p:cNvPicPr>
            <a:picLocks noChangeAspect="1"/>
          </p:cNvPicPr>
          <p:nvPr/>
        </p:nvPicPr>
        <p:blipFill rotWithShape="1">
          <a:blip r:embed="rId2"/>
          <a:srcRect l="3267" t="3977" r="3409" b="7386"/>
          <a:stretch/>
        </p:blipFill>
        <p:spPr>
          <a:xfrm>
            <a:off x="0" y="0"/>
            <a:ext cx="12192000" cy="6858000"/>
          </a:xfrm>
          <a:prstGeom prst="rect">
            <a:avLst/>
          </a:prstGeom>
        </p:spPr>
      </p:pic>
      <p:sp>
        <p:nvSpPr>
          <p:cNvPr id="5" name="Rectangle 4"/>
          <p:cNvSpPr/>
          <p:nvPr/>
        </p:nvSpPr>
        <p:spPr>
          <a:xfrm>
            <a:off x="0" y="0"/>
            <a:ext cx="3719945" cy="6858000"/>
          </a:xfrm>
          <a:prstGeom prst="rect">
            <a:avLst/>
          </a:prstGeom>
          <a:solidFill>
            <a:schemeClr val="accent4">
              <a:lumMod val="40000"/>
              <a:lumOff val="60000"/>
            </a:schemeClr>
          </a:solidFill>
          <a:ln>
            <a:solidFill>
              <a:srgbClr val="AFF4F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3200" b="1" dirty="0">
                <a:solidFill>
                  <a:schemeClr val="tx1"/>
                </a:solidFill>
              </a:rPr>
              <a:t>انتقال فن آوری و جذب </a:t>
            </a:r>
            <a:endParaRPr lang="fa-IR" sz="3200" b="1" dirty="0" smtClean="0">
              <a:solidFill>
                <a:schemeClr val="tx1"/>
              </a:solidFill>
            </a:endParaRPr>
          </a:p>
          <a:p>
            <a:endParaRPr lang="en-US" sz="3200" b="1" dirty="0">
              <a:solidFill>
                <a:schemeClr val="tx1"/>
              </a:solidFill>
            </a:endParaRPr>
          </a:p>
          <a:p>
            <a:r>
              <a:rPr lang="fa-IR" sz="3200" b="1" dirty="0">
                <a:solidFill>
                  <a:schemeClr val="tx1"/>
                </a:solidFill>
              </a:rPr>
              <a:t>قرارداد </a:t>
            </a:r>
            <a:r>
              <a:rPr lang="en-US" sz="3200" b="1" dirty="0">
                <a:solidFill>
                  <a:schemeClr val="tx1"/>
                </a:solidFill>
              </a:rPr>
              <a:t>R &amp; </a:t>
            </a:r>
            <a:r>
              <a:rPr lang="en-US" sz="3200" b="1" dirty="0" smtClean="0">
                <a:solidFill>
                  <a:schemeClr val="tx1"/>
                </a:solidFill>
              </a:rPr>
              <a:t>D</a:t>
            </a:r>
            <a:endParaRPr lang="fa-IR" sz="3200" b="1" dirty="0" smtClean="0">
              <a:solidFill>
                <a:schemeClr val="tx1"/>
              </a:solidFill>
            </a:endParaRPr>
          </a:p>
          <a:p>
            <a:endParaRPr lang="en-US" sz="3200" b="1" dirty="0">
              <a:solidFill>
                <a:schemeClr val="tx1"/>
              </a:solidFill>
            </a:endParaRPr>
          </a:p>
          <a:p>
            <a:r>
              <a:rPr lang="fa-IR" sz="3200" b="1" dirty="0">
                <a:solidFill>
                  <a:schemeClr val="tx1"/>
                </a:solidFill>
              </a:rPr>
              <a:t>مشارکت </a:t>
            </a:r>
            <a:r>
              <a:rPr lang="en-US" sz="3200" b="1" dirty="0">
                <a:solidFill>
                  <a:schemeClr val="tx1"/>
                </a:solidFill>
              </a:rPr>
              <a:t>R&amp;D</a:t>
            </a:r>
            <a:r>
              <a:rPr lang="fa-IR" sz="3200" b="1" dirty="0" smtClean="0">
                <a:solidFill>
                  <a:schemeClr val="tx1"/>
                </a:solidFill>
              </a:rPr>
              <a:t>استرتژیک</a:t>
            </a:r>
          </a:p>
          <a:p>
            <a:endParaRPr lang="en-US" sz="3200" b="1" dirty="0">
              <a:solidFill>
                <a:schemeClr val="tx1"/>
              </a:solidFill>
            </a:endParaRPr>
          </a:p>
          <a:p>
            <a:r>
              <a:rPr lang="fa-IR" sz="3200" b="1" dirty="0">
                <a:solidFill>
                  <a:schemeClr val="tx1"/>
                </a:solidFill>
              </a:rPr>
              <a:t>صدور </a:t>
            </a:r>
            <a:r>
              <a:rPr lang="fa-IR" sz="3200" b="1" dirty="0" smtClean="0">
                <a:solidFill>
                  <a:schemeClr val="tx1"/>
                </a:solidFill>
              </a:rPr>
              <a:t>مجوز</a:t>
            </a:r>
          </a:p>
          <a:p>
            <a:endParaRPr lang="en-US" sz="3200" b="1" dirty="0">
              <a:solidFill>
                <a:schemeClr val="tx1"/>
              </a:solidFill>
            </a:endParaRPr>
          </a:p>
          <a:p>
            <a:r>
              <a:rPr lang="fa-IR" sz="3200" b="1" dirty="0">
                <a:solidFill>
                  <a:schemeClr val="tx1"/>
                </a:solidFill>
              </a:rPr>
              <a:t>خرید </a:t>
            </a:r>
            <a:endParaRPr lang="fa-IR" sz="3200" b="1" dirty="0" smtClean="0">
              <a:solidFill>
                <a:schemeClr val="tx1"/>
              </a:solidFill>
            </a:endParaRPr>
          </a:p>
          <a:p>
            <a:endParaRPr lang="en-US" sz="3200" b="1" dirty="0">
              <a:solidFill>
                <a:schemeClr val="tx1"/>
              </a:solidFill>
            </a:endParaRPr>
          </a:p>
          <a:p>
            <a:r>
              <a:rPr lang="fa-IR" sz="3200" b="1" dirty="0">
                <a:solidFill>
                  <a:schemeClr val="tx1"/>
                </a:solidFill>
              </a:rPr>
              <a:t>سرمایه‌گذاری </a:t>
            </a:r>
            <a:r>
              <a:rPr lang="fa-IR" sz="3200" b="1" dirty="0" smtClean="0">
                <a:solidFill>
                  <a:schemeClr val="tx1"/>
                </a:solidFill>
              </a:rPr>
              <a:t>مشترک</a:t>
            </a:r>
          </a:p>
          <a:p>
            <a:endParaRPr lang="en-US" sz="3200" b="1" dirty="0">
              <a:solidFill>
                <a:schemeClr val="tx1"/>
              </a:solidFill>
            </a:endParaRPr>
          </a:p>
          <a:p>
            <a:r>
              <a:rPr lang="fa-IR" sz="3200" b="1" dirty="0">
                <a:solidFill>
                  <a:schemeClr val="tx1"/>
                </a:solidFill>
              </a:rPr>
              <a:t>کسب شرکت با فناوری </a:t>
            </a:r>
            <a:endParaRPr lang="en-US" sz="3200" b="1" dirty="0">
              <a:solidFill>
                <a:schemeClr val="tx1"/>
              </a:solidFill>
            </a:endParaRPr>
          </a:p>
        </p:txBody>
      </p:sp>
    </p:spTree>
    <p:extLst>
      <p:ext uri="{BB962C8B-B14F-4D97-AF65-F5344CB8AC3E}">
        <p14:creationId xmlns:p14="http://schemas.microsoft.com/office/powerpoint/2010/main" val="109447858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tx1"/>
                </a:solidFill>
              </a:rPr>
              <a:t>انتخاب تکنولوژی</a:t>
            </a:r>
            <a:r>
              <a:rPr lang="en-US" dirty="0">
                <a:solidFill>
                  <a:schemeClr val="tx1"/>
                </a:solidFill>
              </a:rPr>
              <a:t/>
            </a:r>
            <a:br>
              <a:rPr lang="en-US" dirty="0">
                <a:solidFill>
                  <a:schemeClr val="tx1"/>
                </a:solidFill>
              </a:rPr>
            </a:br>
            <a:endParaRPr lang="fa-IR" dirty="0">
              <a:solidFill>
                <a:schemeClr val="tx1"/>
              </a:solidFill>
            </a:endParaRPr>
          </a:p>
        </p:txBody>
      </p:sp>
      <p:sp>
        <p:nvSpPr>
          <p:cNvPr id="3" name="Content Placeholder 2"/>
          <p:cNvSpPr>
            <a:spLocks noGrp="1"/>
          </p:cNvSpPr>
          <p:nvPr>
            <p:ph idx="1"/>
          </p:nvPr>
        </p:nvSpPr>
        <p:spPr>
          <a:xfrm>
            <a:off x="0" y="1990898"/>
            <a:ext cx="10753725" cy="3766185"/>
          </a:xfrm>
        </p:spPr>
        <p:txBody>
          <a:bodyPr/>
          <a:lstStyle/>
          <a:p>
            <a:r>
              <a:rPr lang="en-US" b="1" dirty="0"/>
              <a:t> </a:t>
            </a:r>
            <a:endParaRPr lang="en-US" dirty="0"/>
          </a:p>
          <a:p>
            <a:r>
              <a:rPr lang="fa-IR" sz="3600" b="1" dirty="0"/>
              <a:t>شرایط و مقررات انتقال فناوری</a:t>
            </a:r>
          </a:p>
        </p:txBody>
      </p:sp>
    </p:spTree>
    <p:extLst>
      <p:ext uri="{BB962C8B-B14F-4D97-AF65-F5344CB8AC3E}">
        <p14:creationId xmlns:p14="http://schemas.microsoft.com/office/powerpoint/2010/main" val="264510281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856" y="187037"/>
            <a:ext cx="11284908" cy="5943599"/>
          </a:xfrm>
        </p:spPr>
        <p:txBody>
          <a:bodyPr>
            <a:noAutofit/>
          </a:bodyPr>
          <a:lstStyle/>
          <a:p>
            <a:r>
              <a:rPr lang="fa-IR" sz="3200" b="1" u="sng" dirty="0">
                <a:effectLst>
                  <a:outerShdw dist="17958" dir="2700000">
                    <a:srgbClr val="000000"/>
                  </a:outerShdw>
                </a:effectLst>
              </a:rPr>
              <a:t>م</a:t>
            </a:r>
            <a:r>
              <a:rPr lang="fa-IR" sz="3200" b="1" u="sng" dirty="0"/>
              <a:t>حدود کردن بند       </a:t>
            </a:r>
            <a:r>
              <a:rPr lang="fa-IR" sz="3200" b="1" u="sng" dirty="0" smtClean="0"/>
              <a:t>                                                     </a:t>
            </a:r>
            <a:r>
              <a:rPr lang="fa-IR" sz="3200" b="1" u="sng" dirty="0"/>
              <a:t>تعداد بند/موافقت نامه</a:t>
            </a:r>
            <a:endParaRPr lang="en-US" sz="3200" b="1" dirty="0"/>
          </a:p>
          <a:p>
            <a:r>
              <a:rPr lang="en-US" sz="3200" dirty="0">
                <a:effectLst>
                  <a:outerShdw dist="17958" dir="2700000">
                    <a:srgbClr val="000000"/>
                  </a:outerShdw>
                </a:effectLst>
              </a:rPr>
              <a:t> </a:t>
            </a:r>
            <a:endParaRPr lang="en-US" sz="3200" dirty="0"/>
          </a:p>
          <a:p>
            <a:r>
              <a:rPr lang="fa-IR" sz="3200" dirty="0">
                <a:effectLst>
                  <a:outerShdw dist="17958" dir="2700000">
                    <a:srgbClr val="000000"/>
                  </a:outerShdw>
                </a:effectLst>
              </a:rPr>
              <a:t>1-بند صادرات                                                                                 169</a:t>
            </a:r>
            <a:endParaRPr lang="en-US" sz="3200" dirty="0"/>
          </a:p>
          <a:p>
            <a:r>
              <a:rPr lang="fa-IR" sz="3200" dirty="0">
                <a:effectLst>
                  <a:outerShdw dist="17958" dir="2700000">
                    <a:srgbClr val="000000"/>
                  </a:outerShdw>
                </a:effectLst>
              </a:rPr>
              <a:t>الف) اجازه همکار برای صادرات                                                          37   </a:t>
            </a:r>
            <a:endParaRPr lang="en-US" sz="3200" dirty="0"/>
          </a:p>
          <a:p>
            <a:r>
              <a:rPr lang="fa-IR" sz="3200" dirty="0">
                <a:effectLst>
                  <a:outerShdw dist="17958" dir="2700000">
                    <a:srgbClr val="000000"/>
                  </a:outerShdw>
                </a:effectLst>
              </a:rPr>
              <a:t>ب) صادرات مجاز تنها به برخی کشورها                                                 80</a:t>
            </a:r>
            <a:endParaRPr lang="en-US" sz="3200" dirty="0"/>
          </a:p>
          <a:p>
            <a:r>
              <a:rPr lang="fa-IR" sz="3200" dirty="0">
                <a:effectLst>
                  <a:outerShdw dist="17958" dir="2700000">
                    <a:srgbClr val="000000"/>
                  </a:outerShdw>
                </a:effectLst>
              </a:rPr>
              <a:t>ج) صادرات ممنوع به برخی کشورها                                                     22</a:t>
            </a:r>
            <a:endParaRPr lang="en-US" sz="3200" dirty="0"/>
          </a:p>
          <a:p>
            <a:r>
              <a:rPr lang="fa-IR" sz="3200" dirty="0">
                <a:effectLst>
                  <a:outerShdw dist="17958" dir="2700000">
                    <a:srgbClr val="000000"/>
                  </a:outerShdw>
                </a:effectLst>
              </a:rPr>
              <a:t>د)صادرات ممنوع                                                                              18</a:t>
            </a:r>
            <a:endParaRPr lang="en-US" sz="3200" dirty="0"/>
          </a:p>
          <a:p>
            <a:r>
              <a:rPr lang="fa-IR" sz="3200" dirty="0">
                <a:effectLst>
                  <a:outerShdw dist="17958" dir="2700000">
                    <a:srgbClr val="000000"/>
                  </a:outerShdw>
                </a:effectLst>
              </a:rPr>
              <a:t>ذ)صادرات محدود به انواع خاصی از محصول                                           1</a:t>
            </a:r>
            <a:endParaRPr lang="en-US" sz="3200" dirty="0"/>
          </a:p>
          <a:p>
            <a:r>
              <a:rPr lang="fa-IR" sz="3200" dirty="0">
                <a:effectLst>
                  <a:outerShdw dist="17958" dir="2700000">
                    <a:srgbClr val="000000"/>
                  </a:outerShdw>
                </a:effectLst>
              </a:rPr>
              <a:t>ر) صادرات تنها محدود به همکاران </a:t>
            </a:r>
            <a:r>
              <a:rPr lang="fa-IR" sz="3200" dirty="0" smtClean="0">
                <a:effectLst>
                  <a:outerShdw dist="17958" dir="2700000">
                    <a:srgbClr val="000000"/>
                  </a:outerShdw>
                </a:effectLst>
              </a:rPr>
              <a:t>/نمایندگی </a:t>
            </a:r>
            <a:r>
              <a:rPr lang="fa-IR" sz="3200" dirty="0">
                <a:effectLst>
                  <a:outerShdw dist="17958" dir="2700000">
                    <a:srgbClr val="000000"/>
                  </a:outerShdw>
                </a:effectLst>
              </a:rPr>
              <a:t>/ توزیع </a:t>
            </a:r>
            <a:r>
              <a:rPr lang="fa-IR" sz="3200" dirty="0" smtClean="0">
                <a:effectLst>
                  <a:outerShdw dist="17958" dir="2700000">
                    <a:srgbClr val="000000"/>
                  </a:outerShdw>
                </a:effectLst>
              </a:rPr>
              <a:t>کنندگان                       6</a:t>
            </a:r>
            <a:endParaRPr lang="en-US" sz="3200" dirty="0"/>
          </a:p>
          <a:p>
            <a:r>
              <a:rPr lang="fa-IR" sz="3200" dirty="0">
                <a:effectLst>
                  <a:outerShdw dist="17958" dir="2700000">
                    <a:srgbClr val="000000"/>
                  </a:outerShdw>
                </a:effectLst>
              </a:rPr>
              <a:t>ز) محدودیت در استفاده از علائم تجاری برای صادرات                            </a:t>
            </a:r>
            <a:r>
              <a:rPr lang="fa-IR" sz="3200" dirty="0" smtClean="0">
                <a:effectLst>
                  <a:outerShdw dist="17958" dir="2700000">
                    <a:srgbClr val="000000"/>
                  </a:outerShdw>
                </a:effectLst>
              </a:rPr>
              <a:t>    </a:t>
            </a:r>
            <a:r>
              <a:rPr lang="fa-IR" sz="3200" dirty="0">
                <a:effectLst>
                  <a:outerShdw dist="17958" dir="2700000">
                    <a:srgbClr val="000000"/>
                  </a:outerShdw>
                </a:effectLst>
              </a:rPr>
              <a:t>5   </a:t>
            </a:r>
            <a:endParaRPr lang="en-US" sz="3200" dirty="0"/>
          </a:p>
          <a:p>
            <a:endParaRPr lang="fa-IR" sz="3200" dirty="0"/>
          </a:p>
        </p:txBody>
      </p:sp>
    </p:spTree>
    <p:extLst>
      <p:ext uri="{BB962C8B-B14F-4D97-AF65-F5344CB8AC3E}">
        <p14:creationId xmlns:p14="http://schemas.microsoft.com/office/powerpoint/2010/main" val="76963697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8813836"/>
              </p:ext>
            </p:extLst>
          </p:nvPr>
        </p:nvGraphicFramePr>
        <p:xfrm>
          <a:off x="457200" y="1122218"/>
          <a:ext cx="11242963" cy="4566849"/>
        </p:xfrm>
        <a:graphic>
          <a:graphicData uri="http://schemas.openxmlformats.org/drawingml/2006/table">
            <a:tbl>
              <a:tblPr rtl="1" firstRow="1" firstCol="1" bandRow="1">
                <a:tableStyleId>{2D5ABB26-0587-4C30-8999-92F81FD0307C}</a:tableStyleId>
              </a:tblPr>
              <a:tblGrid>
                <a:gridCol w="9732060"/>
                <a:gridCol w="1510903"/>
              </a:tblGrid>
              <a:tr h="727364">
                <a:tc>
                  <a:txBody>
                    <a:bodyPr/>
                    <a:lstStyle/>
                    <a:p>
                      <a:pPr marL="0" marR="0" algn="just" rtl="1">
                        <a:lnSpc>
                          <a:spcPct val="115000"/>
                        </a:lnSpc>
                        <a:spcBef>
                          <a:spcPts val="0"/>
                        </a:spcBef>
                        <a:spcAft>
                          <a:spcPts val="0"/>
                        </a:spcAft>
                      </a:pPr>
                      <a:r>
                        <a:rPr lang="fa-IR" sz="3600" b="1" dirty="0">
                          <a:effectLst/>
                        </a:rPr>
                        <a:t>2 منابع تامين انواع مواد اوليه ، گیاه و ماشين آلات</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lnTlToBr w="12700" cmpd="sng">
                      <a:noFill/>
                      <a:prstDash val="solid"/>
                    </a:lnTlToBr>
                    <a:lnBlToTr w="12700" cmpd="sng">
                      <a:noFill/>
                      <a:prstDash val="solid"/>
                    </a:lnBlToTr>
                  </a:tcPr>
                </a:tc>
                <a:tc>
                  <a:txBody>
                    <a:bodyPr/>
                    <a:lstStyle/>
                    <a:p>
                      <a:pPr marL="0" marR="0" algn="just" rtl="1">
                        <a:lnSpc>
                          <a:spcPct val="115000"/>
                        </a:lnSpc>
                        <a:spcBef>
                          <a:spcPts val="0"/>
                        </a:spcBef>
                        <a:spcAft>
                          <a:spcPts val="0"/>
                        </a:spcAft>
                      </a:pPr>
                      <a:r>
                        <a:rPr lang="fa-IR" sz="3600" b="1" dirty="0">
                          <a:effectLst/>
                        </a:rPr>
                        <a:t>94</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tcPr>
                </a:tc>
              </a:tr>
              <a:tr h="767897">
                <a:tc>
                  <a:txBody>
                    <a:bodyPr/>
                    <a:lstStyle/>
                    <a:p>
                      <a:pPr marL="0" marR="0" algn="just" rtl="1">
                        <a:lnSpc>
                          <a:spcPct val="115000"/>
                        </a:lnSpc>
                        <a:spcBef>
                          <a:spcPts val="0"/>
                        </a:spcBef>
                        <a:spcAft>
                          <a:spcPts val="0"/>
                        </a:spcAft>
                      </a:pPr>
                      <a:r>
                        <a:rPr lang="fa-IR" sz="3600" b="1" dirty="0">
                          <a:effectLst/>
                        </a:rPr>
                        <a:t>3 پرداخت حداقل حق امتياز (خانواده سلطنتی)</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T>
                      <a:noFill/>
                    </a:lnT>
                  </a:tcPr>
                </a:tc>
                <a:tc>
                  <a:txBody>
                    <a:bodyPr/>
                    <a:lstStyle/>
                    <a:p>
                      <a:pPr marL="0" marR="0" algn="just" rtl="1">
                        <a:lnSpc>
                          <a:spcPct val="115000"/>
                        </a:lnSpc>
                        <a:spcBef>
                          <a:spcPts val="0"/>
                        </a:spcBef>
                        <a:spcAft>
                          <a:spcPts val="0"/>
                        </a:spcAft>
                      </a:pPr>
                      <a:r>
                        <a:rPr lang="fa-IR" sz="3600" b="1">
                          <a:effectLst/>
                        </a:rPr>
                        <a:t>40</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767897">
                <a:tc>
                  <a:txBody>
                    <a:bodyPr/>
                    <a:lstStyle/>
                    <a:p>
                      <a:pPr marL="0" marR="0" algn="just" rtl="1">
                        <a:lnSpc>
                          <a:spcPct val="115000"/>
                        </a:lnSpc>
                        <a:spcBef>
                          <a:spcPts val="0"/>
                        </a:spcBef>
                        <a:spcAft>
                          <a:spcPts val="0"/>
                        </a:spcAft>
                      </a:pPr>
                      <a:r>
                        <a:rPr lang="fa-IR" sz="3600" b="1">
                          <a:effectLst/>
                        </a:rPr>
                        <a:t>4 محدوديت در الگوي تولید</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fa-IR" sz="3600" b="1">
                          <a:effectLst/>
                        </a:rPr>
                        <a:t>27</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767897">
                <a:tc>
                  <a:txBody>
                    <a:bodyPr/>
                    <a:lstStyle/>
                    <a:p>
                      <a:pPr marL="0" marR="0" algn="just" rtl="1">
                        <a:lnSpc>
                          <a:spcPct val="115000"/>
                        </a:lnSpc>
                        <a:spcBef>
                          <a:spcPts val="0"/>
                        </a:spcBef>
                        <a:spcAft>
                          <a:spcPts val="0"/>
                        </a:spcAft>
                      </a:pPr>
                      <a:r>
                        <a:rPr lang="fa-IR" sz="3600" b="1" dirty="0">
                          <a:effectLst/>
                        </a:rPr>
                        <a:t>5 محدوديت در روش فروش</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fa-IR" sz="3600" b="1">
                          <a:effectLst/>
                        </a:rPr>
                        <a:t>5</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767897">
                <a:tc>
                  <a:txBody>
                    <a:bodyPr/>
                    <a:lstStyle/>
                    <a:p>
                      <a:pPr marL="0" marR="0" algn="just" rtl="1">
                        <a:lnSpc>
                          <a:spcPct val="115000"/>
                        </a:lnSpc>
                        <a:spcBef>
                          <a:spcPts val="0"/>
                        </a:spcBef>
                        <a:spcAft>
                          <a:spcPts val="0"/>
                        </a:spcAft>
                      </a:pPr>
                      <a:r>
                        <a:rPr lang="fa-IR" sz="3600" b="1" dirty="0">
                          <a:effectLst/>
                        </a:rPr>
                        <a:t>6 محدوديت در ختم قرارداد</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fa-IR" sz="3600" b="1">
                          <a:effectLst/>
                        </a:rPr>
                        <a:t>1</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767897">
                <a:tc>
                  <a:txBody>
                    <a:bodyPr/>
                    <a:lstStyle/>
                    <a:p>
                      <a:pPr marL="0" marR="0" algn="just" rtl="1">
                        <a:lnSpc>
                          <a:spcPct val="115000"/>
                        </a:lnSpc>
                        <a:spcBef>
                          <a:spcPts val="0"/>
                        </a:spcBef>
                        <a:spcAft>
                          <a:spcPts val="0"/>
                        </a:spcAft>
                      </a:pPr>
                      <a:r>
                        <a:rPr lang="fa-IR" sz="3600" b="1">
                          <a:effectLst/>
                        </a:rPr>
                        <a:t> تعداد کل توافقات با بنده های محدودیت </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15000"/>
                        </a:lnSpc>
                        <a:spcBef>
                          <a:spcPts val="0"/>
                        </a:spcBef>
                        <a:spcAft>
                          <a:spcPts val="0"/>
                        </a:spcAft>
                      </a:pPr>
                      <a:r>
                        <a:rPr lang="fa-IR" sz="3600" b="1" dirty="0">
                          <a:effectLst/>
                        </a:rPr>
                        <a:t>214</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0742188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7224" y="208588"/>
            <a:ext cx="10772775" cy="1658198"/>
          </a:xfrm>
        </p:spPr>
        <p:txBody>
          <a:bodyPr/>
          <a:lstStyle/>
          <a:p>
            <a:pPr algn="r"/>
            <a:r>
              <a:rPr lang="fa-IR" b="1" dirty="0">
                <a:solidFill>
                  <a:schemeClr val="tx1"/>
                </a:solidFill>
              </a:rPr>
              <a:t>جهانی شدن </a:t>
            </a:r>
            <a:r>
              <a:rPr lang="en-US" b="1" dirty="0">
                <a:solidFill>
                  <a:schemeClr val="tx1"/>
                </a:solidFill>
              </a:rPr>
              <a:t/>
            </a:r>
            <a:br>
              <a:rPr lang="en-US" b="1" dirty="0">
                <a:solidFill>
                  <a:schemeClr val="tx1"/>
                </a:solidFill>
              </a:rPr>
            </a:br>
            <a:endParaRPr lang="fa-IR" b="1" dirty="0">
              <a:solidFill>
                <a:schemeClr val="tx1"/>
              </a:solidFill>
            </a:endParaRPr>
          </a:p>
        </p:txBody>
      </p:sp>
      <p:sp>
        <p:nvSpPr>
          <p:cNvPr id="3" name="Content Placeholder 2"/>
          <p:cNvSpPr>
            <a:spLocks noGrp="1"/>
          </p:cNvSpPr>
          <p:nvPr>
            <p:ph idx="1"/>
          </p:nvPr>
        </p:nvSpPr>
        <p:spPr>
          <a:xfrm>
            <a:off x="884474" y="1328632"/>
            <a:ext cx="10753725" cy="3766185"/>
          </a:xfrm>
        </p:spPr>
        <p:txBody>
          <a:bodyPr>
            <a:noAutofit/>
          </a:bodyPr>
          <a:lstStyle/>
          <a:p>
            <a:pPr lvl="0"/>
            <a:r>
              <a:rPr lang="fa-IR" sz="3600" b="1" dirty="0" smtClean="0">
                <a:solidFill>
                  <a:schemeClr val="tx1"/>
                </a:solidFill>
              </a:rPr>
              <a:t>اقتصاد </a:t>
            </a:r>
            <a:r>
              <a:rPr lang="fa-IR" sz="3600" b="1" dirty="0">
                <a:solidFill>
                  <a:schemeClr val="tx1"/>
                </a:solidFill>
              </a:rPr>
              <a:t>جهانی از طریق عبور از تغییرات ساختاری </a:t>
            </a:r>
            <a:endParaRPr lang="en-US" sz="3600" b="1" dirty="0">
              <a:solidFill>
                <a:schemeClr val="tx1"/>
              </a:solidFill>
            </a:endParaRPr>
          </a:p>
          <a:p>
            <a:pPr lvl="0"/>
            <a:r>
              <a:rPr lang="fa-IR" sz="3600" b="1" dirty="0">
                <a:solidFill>
                  <a:schemeClr val="tx1"/>
                </a:solidFill>
              </a:rPr>
              <a:t>اين تغييرات از جهانی شدن  کسب و کار وانقلاب اطلاعات ،ارتباطات ،فن آوری و حمل و نقل نشات گرفته است .</a:t>
            </a:r>
            <a:endParaRPr lang="en-US" sz="3600" b="1" dirty="0">
              <a:solidFill>
                <a:schemeClr val="tx1"/>
              </a:solidFill>
            </a:endParaRPr>
          </a:p>
          <a:p>
            <a:pPr lvl="0"/>
            <a:r>
              <a:rPr lang="fa-IR" sz="3600" b="1" dirty="0">
                <a:solidFill>
                  <a:schemeClr val="tx1"/>
                </a:solidFill>
              </a:rPr>
              <a:t>سازمان ملل در حال حاضر فن آوری قدرتمندی در دست دارد تغییرات اساسی در اجرا کسب و کار در جهان </a:t>
            </a:r>
            <a:endParaRPr lang="en-US" sz="3600" b="1" dirty="0">
              <a:solidFill>
                <a:schemeClr val="tx1"/>
              </a:solidFill>
            </a:endParaRPr>
          </a:p>
          <a:p>
            <a:pPr lvl="0"/>
            <a:r>
              <a:rPr lang="fa-IR" sz="3600" b="1" dirty="0">
                <a:solidFill>
                  <a:schemeClr val="tx1"/>
                </a:solidFill>
              </a:rPr>
              <a:t>سازمان تجارت جهانی </a:t>
            </a:r>
            <a:r>
              <a:rPr lang="en-US" sz="3600" b="1" dirty="0">
                <a:solidFill>
                  <a:schemeClr val="tx1"/>
                </a:solidFill>
              </a:rPr>
              <a:t>(WTO) </a:t>
            </a:r>
            <a:r>
              <a:rPr lang="fa-IR" sz="3600" b="1" dirty="0">
                <a:solidFill>
                  <a:schemeClr val="tx1"/>
                </a:solidFill>
              </a:rPr>
              <a:t> با از بین بردن موانع بین کشورها و با ایجاد مکانیسم رابطه ای تجاری آرام بین کشورها به جهانی شدن  تجارت کمک کرده است .</a:t>
            </a:r>
            <a:endParaRPr lang="en-US" sz="3600" b="1" dirty="0">
              <a:solidFill>
                <a:schemeClr val="tx1"/>
              </a:solidFill>
            </a:endParaRPr>
          </a:p>
          <a:p>
            <a:pPr lvl="0"/>
            <a:r>
              <a:rPr lang="fa-IR" sz="3600" b="1" dirty="0">
                <a:solidFill>
                  <a:schemeClr val="tx1"/>
                </a:solidFill>
              </a:rPr>
              <a:t>سازمان  تجارت جهانی تکامل یافته یک مکانیسم برای مدیریت تکنولوژی بهتر است </a:t>
            </a:r>
            <a:endParaRPr lang="en-US" sz="3600" b="1" dirty="0">
              <a:solidFill>
                <a:schemeClr val="tx1"/>
              </a:solidFill>
            </a:endParaRPr>
          </a:p>
          <a:p>
            <a:endParaRPr lang="fa-IR" sz="3600" b="1" dirty="0">
              <a:solidFill>
                <a:schemeClr val="tx1"/>
              </a:solidFill>
            </a:endParaRPr>
          </a:p>
        </p:txBody>
      </p:sp>
    </p:spTree>
    <p:extLst>
      <p:ext uri="{BB962C8B-B14F-4D97-AF65-F5344CB8AC3E}">
        <p14:creationId xmlns:p14="http://schemas.microsoft.com/office/powerpoint/2010/main" val="802953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346" y="868680"/>
            <a:ext cx="10753725" cy="3766185"/>
          </a:xfrm>
        </p:spPr>
        <p:txBody>
          <a:bodyPr>
            <a:noAutofit/>
          </a:bodyPr>
          <a:lstStyle/>
          <a:p>
            <a:pPr lvl="0"/>
            <a:r>
              <a:rPr lang="fa-IR" sz="4400" b="1" dirty="0"/>
              <a:t>اصلی ترین ارئه سازمان  تجارت جهانی </a:t>
            </a:r>
            <a:r>
              <a:rPr lang="en-US" sz="4400" b="1" dirty="0"/>
              <a:t>WTO</a:t>
            </a:r>
            <a:r>
              <a:rPr lang="fa-IR" sz="4400" b="1" dirty="0"/>
              <a:t> تاثير انتقال فن آوری شامل موراد زیر </a:t>
            </a:r>
            <a:r>
              <a:rPr lang="fa-IR" sz="4400" b="1" dirty="0" smtClean="0"/>
              <a:t>:</a:t>
            </a:r>
          </a:p>
          <a:p>
            <a:pPr lvl="0"/>
            <a:endParaRPr lang="en-US" sz="4400" b="1" dirty="0"/>
          </a:p>
          <a:p>
            <a:pPr lvl="0"/>
            <a:r>
              <a:rPr lang="fa-IR" sz="4400" b="1" dirty="0"/>
              <a:t>جنبه های تجاری مرتبط با حقوق مالکیت معنوی</a:t>
            </a:r>
            <a:endParaRPr lang="en-US" sz="4400" b="1" dirty="0"/>
          </a:p>
          <a:p>
            <a:pPr lvl="0"/>
            <a:r>
              <a:rPr lang="fa-IR" sz="4400" b="1" dirty="0"/>
              <a:t>تجارت مرتبط با اقدامات سرمایه گذاری</a:t>
            </a:r>
            <a:r>
              <a:rPr lang="en-US" sz="4400" b="1" dirty="0"/>
              <a:t>(TRIPs)</a:t>
            </a:r>
          </a:p>
          <a:p>
            <a:pPr lvl="0"/>
            <a:r>
              <a:rPr lang="fa-IR" sz="4400" b="1" dirty="0"/>
              <a:t>یارانه ها (سوبسید) و اقدامات مقابله ای  </a:t>
            </a:r>
            <a:r>
              <a:rPr lang="en-US" sz="4400" b="1" dirty="0"/>
              <a:t>(SCMs)</a:t>
            </a:r>
          </a:p>
          <a:p>
            <a:pPr lvl="0"/>
            <a:r>
              <a:rPr lang="fa-IR" sz="4400" b="1" dirty="0"/>
              <a:t>موافقت نامه فن آوری اطلاعات  </a:t>
            </a:r>
            <a:r>
              <a:rPr lang="en-US" sz="4400" b="1" dirty="0"/>
              <a:t>(ITA)</a:t>
            </a:r>
          </a:p>
          <a:p>
            <a:endParaRPr lang="fa-IR" sz="4400" b="1" dirty="0"/>
          </a:p>
        </p:txBody>
      </p:sp>
    </p:spTree>
    <p:extLst>
      <p:ext uri="{BB962C8B-B14F-4D97-AF65-F5344CB8AC3E}">
        <p14:creationId xmlns:p14="http://schemas.microsoft.com/office/powerpoint/2010/main" val="1135997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1.</a:t>
            </a:r>
            <a:r>
              <a:rPr lang="fa-IR" b="1" dirty="0">
                <a:solidFill>
                  <a:schemeClr val="bg1"/>
                </a:solidFill>
              </a:rPr>
              <a:t> </a:t>
            </a:r>
            <a:r>
              <a:rPr lang="fa-IR" b="1" dirty="0" smtClean="0">
                <a:solidFill>
                  <a:schemeClr val="bg1"/>
                </a:solidFill>
              </a:rPr>
              <a:t>آگاهی:</a:t>
            </a:r>
            <a:endParaRPr lang="fa-IR" dirty="0">
              <a:solidFill>
                <a:schemeClr val="bg1"/>
              </a:solidFill>
            </a:endParaRPr>
          </a:p>
        </p:txBody>
      </p:sp>
      <p:sp>
        <p:nvSpPr>
          <p:cNvPr id="3" name="Content Placeholder 2"/>
          <p:cNvSpPr>
            <a:spLocks noGrp="1"/>
          </p:cNvSpPr>
          <p:nvPr>
            <p:ph idx="1"/>
          </p:nvPr>
        </p:nvSpPr>
        <p:spPr>
          <a:xfrm>
            <a:off x="676656" y="1517074"/>
            <a:ext cx="10753725" cy="4260792"/>
          </a:xfrm>
        </p:spPr>
        <p:txBody>
          <a:bodyPr>
            <a:normAutofit lnSpcReduction="10000"/>
          </a:bodyPr>
          <a:lstStyle/>
          <a:p>
            <a:pPr marL="0" lvl="0" indent="0">
              <a:buNone/>
            </a:pPr>
            <a:endParaRPr lang="en-US" sz="3600" b="1" dirty="0">
              <a:solidFill>
                <a:schemeClr val="bg1"/>
              </a:solidFill>
            </a:endParaRPr>
          </a:p>
          <a:p>
            <a:pPr lvl="0"/>
            <a:r>
              <a:rPr lang="fa-IR" sz="3600" b="1" dirty="0">
                <a:solidFill>
                  <a:schemeClr val="bg1"/>
                </a:solidFill>
              </a:rPr>
              <a:t>این اولین مرحله چرخه فن آوری است که در آن شرکت دارای مکانیسم های برای اگاه شدن از فن آوری های منظور </a:t>
            </a:r>
            <a:r>
              <a:rPr lang="fa-IR" sz="3600" b="1" dirty="0" smtClean="0">
                <a:solidFill>
                  <a:schemeClr val="bg1"/>
                </a:solidFill>
              </a:rPr>
              <a:t>است</a:t>
            </a:r>
          </a:p>
          <a:p>
            <a:pPr lvl="0"/>
            <a:endParaRPr lang="en-US" sz="3600" b="1" dirty="0">
              <a:solidFill>
                <a:schemeClr val="bg1"/>
              </a:solidFill>
            </a:endParaRPr>
          </a:p>
          <a:p>
            <a:pPr lvl="0"/>
            <a:r>
              <a:rPr lang="fa-IR" sz="3600" b="1" dirty="0">
                <a:solidFill>
                  <a:schemeClr val="bg1"/>
                </a:solidFill>
              </a:rPr>
              <a:t>در معرفی شرکتها اتاقهای فکر با مهندسین و دانشمندانی وجود دارد که به پژوهش می پردازند و برای افرادی که طراحی استراتژیک و تصمیم سازی در حوزه فن آوری شرکت را دارند حاصل پژوهش خود را به صورت گزارش ارائه می دهند</a:t>
            </a:r>
            <a:endParaRPr lang="en-US" sz="3600" b="1" dirty="0">
              <a:solidFill>
                <a:schemeClr val="bg1"/>
              </a:solidFill>
            </a:endParaRPr>
          </a:p>
          <a:p>
            <a:endParaRPr lang="fa-IR" dirty="0"/>
          </a:p>
        </p:txBody>
      </p:sp>
    </p:spTree>
    <p:extLst>
      <p:ext uri="{BB962C8B-B14F-4D97-AF65-F5344CB8AC3E}">
        <p14:creationId xmlns:p14="http://schemas.microsoft.com/office/powerpoint/2010/main" val="21761850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tx1"/>
                </a:solidFill>
              </a:rPr>
              <a:t>موانع انتقال تکنولوژی</a:t>
            </a:r>
            <a:r>
              <a:rPr lang="en-US" b="1" dirty="0">
                <a:solidFill>
                  <a:schemeClr val="tx1"/>
                </a:solidFill>
              </a:rPr>
              <a:t/>
            </a:r>
            <a:br>
              <a:rPr lang="en-US" b="1" dirty="0">
                <a:solidFill>
                  <a:schemeClr val="tx1"/>
                </a:solidFill>
              </a:rPr>
            </a:br>
            <a:endParaRPr lang="fa-IR" b="1" dirty="0">
              <a:solidFill>
                <a:schemeClr val="tx1"/>
              </a:solidFill>
            </a:endParaRPr>
          </a:p>
        </p:txBody>
      </p:sp>
      <p:sp>
        <p:nvSpPr>
          <p:cNvPr id="3" name="Content Placeholder 2"/>
          <p:cNvSpPr>
            <a:spLocks noGrp="1"/>
          </p:cNvSpPr>
          <p:nvPr>
            <p:ph idx="1"/>
          </p:nvPr>
        </p:nvSpPr>
        <p:spPr/>
        <p:txBody>
          <a:bodyPr>
            <a:noAutofit/>
          </a:bodyPr>
          <a:lstStyle/>
          <a:p>
            <a:r>
              <a:rPr lang="fa-IR" sz="3600" b="1" dirty="0" smtClean="0">
                <a:solidFill>
                  <a:schemeClr val="tx1"/>
                </a:solidFill>
              </a:rPr>
              <a:t>موضوع </a:t>
            </a:r>
            <a:r>
              <a:rPr lang="fa-IR" sz="3600" b="1" dirty="0">
                <a:solidFill>
                  <a:schemeClr val="tx1"/>
                </a:solidFill>
              </a:rPr>
              <a:t>نهایی تکنولوژی بین المللی مربوط به موانع است</a:t>
            </a:r>
            <a:r>
              <a:rPr lang="en-US" sz="3600" b="1" dirty="0">
                <a:solidFill>
                  <a:schemeClr val="tx1"/>
                </a:solidFill>
              </a:rPr>
              <a:t>. </a:t>
            </a:r>
            <a:r>
              <a:rPr lang="fa-IR" sz="3600" b="1" dirty="0">
                <a:solidFill>
                  <a:schemeClr val="tx1"/>
                </a:solidFill>
              </a:rPr>
              <a:t>مشکلات در انتقال فناوری ايجاد شدند</a:t>
            </a:r>
            <a:endParaRPr lang="en-US" sz="3600" b="1" dirty="0">
              <a:solidFill>
                <a:schemeClr val="tx1"/>
              </a:solidFill>
            </a:endParaRPr>
          </a:p>
          <a:p>
            <a:pPr lvl="0"/>
            <a:r>
              <a:rPr lang="fa-IR" sz="3600" b="1" dirty="0">
                <a:solidFill>
                  <a:schemeClr val="tx1"/>
                </a:solidFill>
              </a:rPr>
              <a:t>درک کلی محدود از مفهوم تکنولوژی، و فقدان چارچوب سازگار برای مطالعه آن</a:t>
            </a:r>
            <a:endParaRPr lang="en-US" sz="3600" b="1" dirty="0">
              <a:solidFill>
                <a:schemeClr val="tx1"/>
              </a:solidFill>
            </a:endParaRPr>
          </a:p>
          <a:p>
            <a:pPr lvl="0"/>
            <a:r>
              <a:rPr lang="fa-IR" sz="3600" b="1" dirty="0">
                <a:solidFill>
                  <a:schemeClr val="tx1"/>
                </a:solidFill>
              </a:rPr>
              <a:t>عدم برنامه ریزی سیستماتیک برای تکنولوژی در کشورهای در حال توسعه و یا سوء تفاهم فلسفه بنيادي آن</a:t>
            </a:r>
            <a:endParaRPr lang="en-US" sz="3600" b="1" dirty="0">
              <a:solidFill>
                <a:schemeClr val="tx1"/>
              </a:solidFill>
            </a:endParaRPr>
          </a:p>
          <a:p>
            <a:pPr lvl="0"/>
            <a:r>
              <a:rPr lang="fa-IR" sz="3600" b="1" dirty="0">
                <a:solidFill>
                  <a:schemeClr val="tx1"/>
                </a:solidFill>
              </a:rPr>
              <a:t>عدم مزيت علمی </a:t>
            </a:r>
            <a:r>
              <a:rPr lang="en-US" sz="3600" b="1" dirty="0">
                <a:solidFill>
                  <a:schemeClr val="tx1"/>
                </a:solidFill>
              </a:rPr>
              <a:t>/ </a:t>
            </a:r>
            <a:r>
              <a:rPr lang="fa-IR" sz="3600" b="1" dirty="0">
                <a:solidFill>
                  <a:schemeClr val="tx1"/>
                </a:solidFill>
              </a:rPr>
              <a:t>تکنولوژی دو طرفه در روند انتقال تکنولوژی (منافع متقابل)</a:t>
            </a:r>
            <a:endParaRPr lang="en-US" sz="3600" b="1" dirty="0">
              <a:solidFill>
                <a:schemeClr val="tx1"/>
              </a:solidFill>
            </a:endParaRPr>
          </a:p>
          <a:p>
            <a:endParaRPr lang="fa-IR" sz="3600" b="1" dirty="0">
              <a:solidFill>
                <a:schemeClr val="tx1"/>
              </a:solidFill>
            </a:endParaRPr>
          </a:p>
        </p:txBody>
      </p:sp>
    </p:spTree>
    <p:extLst>
      <p:ext uri="{BB962C8B-B14F-4D97-AF65-F5344CB8AC3E}">
        <p14:creationId xmlns:p14="http://schemas.microsoft.com/office/powerpoint/2010/main" val="295543913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gradFill flip="none" rotWithShape="1">
          <a:gsLst>
            <a:gs pos="21000">
              <a:schemeClr val="accent3">
                <a:lumMod val="89000"/>
              </a:schemeClr>
            </a:gs>
            <a:gs pos="31000">
              <a:schemeClr val="accent3">
                <a:lumMod val="89000"/>
              </a:schemeClr>
            </a:gs>
            <a:gs pos="55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1034935"/>
            <a:ext cx="10753725" cy="3766185"/>
          </a:xfrm>
        </p:spPr>
        <p:txBody>
          <a:bodyPr>
            <a:noAutofit/>
          </a:bodyPr>
          <a:lstStyle/>
          <a:p>
            <a:pPr lvl="0">
              <a:buFont typeface="Arial" panose="020B0604020202020204" pitchFamily="34" charset="0"/>
              <a:buChar char="•"/>
            </a:pPr>
            <a:r>
              <a:rPr lang="fa-IR" sz="4000" b="1" dirty="0"/>
              <a:t>فقدان رویکرد مهندسی سیستماتیک و یکپارچه و اقتصادي به فرآیند انتقال تکنولوژی</a:t>
            </a:r>
            <a:endParaRPr lang="en-US" sz="4000" b="1" dirty="0"/>
          </a:p>
          <a:p>
            <a:pPr lvl="0">
              <a:buFont typeface="Arial" panose="020B0604020202020204" pitchFamily="34" charset="0"/>
              <a:buChar char="•"/>
            </a:pPr>
            <a:r>
              <a:rPr lang="fa-IR" sz="4000" b="1" dirty="0"/>
              <a:t>فقدان یک چارچوب/ رویکرد کمی مربوط به تجزیه و تحلیل و ارزیابی انتقال تکنولوژی به کشورهای در حال توسعه</a:t>
            </a:r>
            <a:endParaRPr lang="en-US" sz="4000" b="1" dirty="0"/>
          </a:p>
          <a:p>
            <a:pPr lvl="0">
              <a:buFont typeface="Arial" panose="020B0604020202020204" pitchFamily="34" charset="0"/>
              <a:buChar char="•"/>
            </a:pPr>
            <a:r>
              <a:rPr lang="fa-IR" sz="4000" b="1" dirty="0"/>
              <a:t>فقداني شامل جنبه های ارگونومیک در انتقال فن آوری و یا وفق دادن ارزش کافی برای متغیر رابط دستگاه انسان از فن آوری انتقال، و یا فقدان سازگاري فن آوری به سیستم اجتماعی- فرهنگی موجود</a:t>
            </a:r>
            <a:endParaRPr lang="en-US" sz="4000" b="1" dirty="0"/>
          </a:p>
          <a:p>
            <a:pPr lvl="0">
              <a:buFont typeface="Arial" panose="020B0604020202020204" pitchFamily="34" charset="0"/>
              <a:buChar char="•"/>
            </a:pPr>
            <a:r>
              <a:rPr lang="fa-IR" sz="4000" b="1" dirty="0"/>
              <a:t>عدم توجه به بررسي دقيق محیط و ارزیابی تاثیر فن آوری</a:t>
            </a:r>
            <a:endParaRPr lang="en-US" sz="4000" b="1" dirty="0"/>
          </a:p>
          <a:p>
            <a:pPr>
              <a:buFont typeface="Arial" panose="020B0604020202020204" pitchFamily="34" charset="0"/>
              <a:buChar char="•"/>
            </a:pPr>
            <a:endParaRPr lang="fa-IR" sz="4000" b="1" dirty="0"/>
          </a:p>
        </p:txBody>
      </p:sp>
    </p:spTree>
    <p:extLst>
      <p:ext uri="{BB962C8B-B14F-4D97-AF65-F5344CB8AC3E}">
        <p14:creationId xmlns:p14="http://schemas.microsoft.com/office/powerpoint/2010/main" val="424095571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8000"/>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98787" y="1328632"/>
            <a:ext cx="10753725" cy="3766185"/>
          </a:xfrm>
        </p:spPr>
        <p:txBody>
          <a:bodyPr>
            <a:noAutofit/>
          </a:bodyPr>
          <a:lstStyle/>
          <a:p>
            <a:pPr lvl="0"/>
            <a:r>
              <a:rPr lang="fa-IR" sz="3600" b="1" dirty="0"/>
              <a:t>فقدان برای تعیین اینکه آیا یک اجماع و جهت گیری ملی برای انتقال وجود دارد؟</a:t>
            </a:r>
            <a:endParaRPr lang="en-US" sz="3600" b="1" dirty="0"/>
          </a:p>
          <a:p>
            <a:pPr lvl="0"/>
            <a:r>
              <a:rPr lang="fa-IR" sz="3600" b="1" dirty="0"/>
              <a:t>عدم به رسمیت شناختن پتانسیل های محلی (فرهنگی و اقتصادی) برای پذیرش فن آوری (که نبود تعیین در دسترس بودن زیرساخت های اجتماعی و اقتصادی مي باشد)</a:t>
            </a:r>
            <a:endParaRPr lang="en-US" sz="3600" b="1" dirty="0"/>
          </a:p>
          <a:p>
            <a:pPr lvl="0"/>
            <a:r>
              <a:rPr lang="fa-IR" sz="3600" b="1" dirty="0"/>
              <a:t>فقدان برای تعیین اینکه آیا ظرفیت تولیدی ملی موجود برای حمایت از استفاده از فن آوری انتقال کافی است؟</a:t>
            </a:r>
            <a:endParaRPr lang="en-US" sz="3600" b="1" dirty="0"/>
          </a:p>
          <a:p>
            <a:pPr lvl="0"/>
            <a:r>
              <a:rPr lang="fa-IR" sz="3600" b="1" dirty="0"/>
              <a:t>محدود کردن مطالعه امکان سنجی انتقال فناوری به ارزیابی مالی(عمدتا هزینه تجزیه و تحلیل سود)</a:t>
            </a:r>
            <a:endParaRPr lang="en-US" sz="3600" b="1" dirty="0"/>
          </a:p>
          <a:p>
            <a:endParaRPr lang="fa-IR" sz="3600" b="1" dirty="0"/>
          </a:p>
        </p:txBody>
      </p:sp>
    </p:spTree>
    <p:extLst>
      <p:ext uri="{BB962C8B-B14F-4D97-AF65-F5344CB8AC3E}">
        <p14:creationId xmlns:p14="http://schemas.microsoft.com/office/powerpoint/2010/main" val="64326845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9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806334"/>
            <a:ext cx="10753725" cy="5345084"/>
          </a:xfrm>
        </p:spPr>
        <p:txBody>
          <a:bodyPr>
            <a:normAutofit/>
          </a:bodyPr>
          <a:lstStyle/>
          <a:p>
            <a:r>
              <a:rPr lang="fa-IR" sz="4000" b="1" dirty="0"/>
              <a:t>فقدان هر گونه تلاش اساسی برای بررسی و استفاده کردن از پتانسیل تعامل تکنیکی و رابطه بین افراد و تکنولوژی برای انتقال تکنولوژی بین کشورهای در حال پیشرفت </a:t>
            </a:r>
            <a:endParaRPr lang="fa-IR" sz="4000" b="1" dirty="0" smtClean="0"/>
          </a:p>
          <a:p>
            <a:endParaRPr lang="en-US" sz="4000" b="1" dirty="0"/>
          </a:p>
          <a:p>
            <a:pPr lvl="0">
              <a:buFont typeface="Arial" panose="020B0604020202020204" pitchFamily="34" charset="0"/>
              <a:buChar char="•"/>
            </a:pPr>
            <a:r>
              <a:rPr lang="fa-IR" sz="4000" b="1" dirty="0"/>
              <a:t>وجود مشکلات نژادی در پروسه انتقال تکنولوژی </a:t>
            </a:r>
            <a:endParaRPr lang="en-US" sz="4000" b="1" dirty="0"/>
          </a:p>
          <a:p>
            <a:pPr lvl="0">
              <a:buFont typeface="Arial" panose="020B0604020202020204" pitchFamily="34" charset="0"/>
              <a:buChar char="•"/>
            </a:pPr>
            <a:r>
              <a:rPr lang="fa-IR" sz="4000" b="1" dirty="0"/>
              <a:t>عدم موفقیت در ارزیابی یا رسیدگی به عوامل و ایجاد مشاجره ، مرتبط با انتقال تکنولوژی </a:t>
            </a:r>
            <a:endParaRPr lang="en-US" sz="4000" b="1" dirty="0"/>
          </a:p>
          <a:p>
            <a:endParaRPr lang="fa-IR" sz="4000" b="1" dirty="0"/>
          </a:p>
        </p:txBody>
      </p:sp>
    </p:spTree>
    <p:extLst>
      <p:ext uri="{BB962C8B-B14F-4D97-AF65-F5344CB8AC3E}">
        <p14:creationId xmlns:p14="http://schemas.microsoft.com/office/powerpoint/2010/main" val="280027884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76274" y="499533"/>
            <a:ext cx="10753725" cy="3766185"/>
          </a:xfrm>
        </p:spPr>
        <p:txBody>
          <a:bodyPr>
            <a:noAutofit/>
          </a:bodyPr>
          <a:lstStyle/>
          <a:p>
            <a:r>
              <a:rPr lang="fa-IR" sz="4000" b="1" dirty="0"/>
              <a:t>این عوامل می توانند به چند دسته تقسیم شوند : </a:t>
            </a:r>
            <a:endParaRPr lang="fa-IR" sz="4000" b="1" dirty="0" smtClean="0"/>
          </a:p>
          <a:p>
            <a:endParaRPr lang="en-US" sz="4000" b="1" dirty="0"/>
          </a:p>
          <a:p>
            <a:pPr lvl="0"/>
            <a:r>
              <a:rPr lang="fa-IR" sz="4000" b="1" dirty="0" smtClean="0"/>
              <a:t>1. تضاد </a:t>
            </a:r>
            <a:r>
              <a:rPr lang="fa-IR" sz="4000" b="1" dirty="0"/>
              <a:t>و درگیری های عوامل متضاد ناحیه ای می تواند در سیستم های اقتصاد مبتنی بر تکنولوژی رخ دهد . </a:t>
            </a:r>
            <a:endParaRPr lang="fa-IR" sz="4000" b="1" dirty="0" smtClean="0"/>
          </a:p>
          <a:p>
            <a:pPr lvl="0"/>
            <a:endParaRPr lang="en-US" sz="4000" b="1" dirty="0"/>
          </a:p>
          <a:p>
            <a:pPr lvl="0"/>
            <a:r>
              <a:rPr lang="fa-IR" sz="4000" b="1" dirty="0" smtClean="0"/>
              <a:t>2. عوامل </a:t>
            </a:r>
            <a:r>
              <a:rPr lang="fa-IR" sz="4000" b="1" dirty="0"/>
              <a:t>درگیری شهری روستایی به دلیل عدم تعامل نقطه ای ( که ناحیه ای است ) در تقسیم منابع فیزیکی مورد نیاز برای صنعت خاص در طولانی مدت رخ می دهد ( برای مثال از دست دادن موسسات تولید موجود در یک منطقه به منظور ایجاد یک تکنولوژی جدید بزرگ وارداتی ) .</a:t>
            </a:r>
            <a:endParaRPr lang="en-US" sz="4000" b="1" dirty="0"/>
          </a:p>
          <a:p>
            <a:endParaRPr lang="fa-IR" sz="4000" b="1" dirty="0"/>
          </a:p>
        </p:txBody>
      </p:sp>
    </p:spTree>
    <p:extLst>
      <p:ext uri="{BB962C8B-B14F-4D97-AF65-F5344CB8AC3E}">
        <p14:creationId xmlns:p14="http://schemas.microsoft.com/office/powerpoint/2010/main" val="339774280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C1AB6"/>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36441" y="1328632"/>
            <a:ext cx="10753725" cy="3766185"/>
          </a:xfrm>
        </p:spPr>
        <p:txBody>
          <a:bodyPr>
            <a:noAutofit/>
          </a:bodyPr>
          <a:lstStyle/>
          <a:p>
            <a:pPr lvl="0"/>
            <a:r>
              <a:rPr lang="fa-IR" sz="4400" b="1" dirty="0" smtClean="0">
                <a:solidFill>
                  <a:schemeClr val="tx1"/>
                </a:solidFill>
              </a:rPr>
              <a:t>3. عوامل </a:t>
            </a:r>
            <a:r>
              <a:rPr lang="fa-IR" sz="4400" b="1" dirty="0">
                <a:solidFill>
                  <a:schemeClr val="tx1"/>
                </a:solidFill>
              </a:rPr>
              <a:t>بر هم زدن تعامل فرهنگی اجتماعی ( که در سیستم اجتماعی بهره برداری می شود ، بعلت عدم رعایت تکنولوژی انتقال با پتانسیل های موجود و با هدف ذاتی خط مشی پیشرفت و برنامه های تکنواکانامیک ملی در کشورهای پیشرفته و بعلت فقر نرم افزارهای خاص و یا هر نوع ابزار حمایتی سطح بالا برای برنامه ریزی های مبتنی بر تکنولوژی و ارزیابی های تکنولوژیک در قالب انتقال تکنولوژی . </a:t>
            </a:r>
            <a:endParaRPr lang="en-US" sz="4400" b="1" dirty="0">
              <a:solidFill>
                <a:schemeClr val="tx1"/>
              </a:solidFill>
            </a:endParaRPr>
          </a:p>
          <a:p>
            <a:endParaRPr lang="fa-IR" sz="4400" b="1" dirty="0">
              <a:solidFill>
                <a:schemeClr val="tx1"/>
              </a:solidFill>
            </a:endParaRPr>
          </a:p>
        </p:txBody>
      </p:sp>
    </p:spTree>
    <p:extLst>
      <p:ext uri="{BB962C8B-B14F-4D97-AF65-F5344CB8AC3E}">
        <p14:creationId xmlns:p14="http://schemas.microsoft.com/office/powerpoint/2010/main" val="2260911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Custom 1">
      <a:dk1>
        <a:sysClr val="windowText" lastClr="000000"/>
      </a:dk1>
      <a:lt1>
        <a:sysClr val="window" lastClr="FFFFFF"/>
      </a:lt1>
      <a:dk2>
        <a:srgbClr val="335B74"/>
      </a:dk2>
      <a:lt2>
        <a:srgbClr val="DFE3E5"/>
      </a:lt2>
      <a:accent1>
        <a:srgbClr val="1D9AA1"/>
      </a:accent1>
      <a:accent2>
        <a:srgbClr val="2683C6"/>
      </a:accent2>
      <a:accent3>
        <a:srgbClr val="27CED7"/>
      </a:accent3>
      <a:accent4>
        <a:srgbClr val="A8EBEF"/>
      </a:accent4>
      <a:accent5>
        <a:srgbClr val="A3CEED"/>
      </a:accent5>
      <a:accent6>
        <a:srgbClr val="27CED7"/>
      </a:accent6>
      <a:hlink>
        <a:srgbClr val="7CE1E7"/>
      </a:hlink>
      <a:folHlink>
        <a:srgbClr val="ABE45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10.xml><?xml version="1.0" encoding="utf-8"?>
<a:theme xmlns:a="http://schemas.openxmlformats.org/drawingml/2006/main" name="9_Metropolitan">
  <a:themeElements>
    <a:clrScheme name="Metropolitan">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D5487D36-20B9-4AF8-9845-4EE893DA08C1}"/>
    </a:ext>
  </a:extLst>
</a:theme>
</file>

<file path=ppt/theme/theme11.xml><?xml version="1.0" encoding="utf-8"?>
<a:theme xmlns:a="http://schemas.openxmlformats.org/drawingml/2006/main" name="10_Metropolitan">
  <a:themeElements>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ppt/theme/theme12.xml><?xml version="1.0" encoding="utf-8"?>
<a:theme xmlns:a="http://schemas.openxmlformats.org/drawingml/2006/main" name="11_Metropolitan">
  <a:themeElements>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ppt/theme/theme2.xml><?xml version="1.0" encoding="utf-8"?>
<a:theme xmlns:a="http://schemas.openxmlformats.org/drawingml/2006/main" name="1_Metropolitan">
  <a:themeElements>
    <a:clrScheme name="Metropolitan">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3ACF124-275F-44F2-8DE0-0A755069829B}"/>
    </a:ext>
  </a:extLst>
</a:theme>
</file>

<file path=ppt/theme/theme3.xml><?xml version="1.0" encoding="utf-8"?>
<a:theme xmlns:a="http://schemas.openxmlformats.org/drawingml/2006/main" name="2_Metropolitan">
  <a:themeElements>
    <a:clrScheme name="Metropolitan">
      <a:dk1>
        <a:sysClr val="windowText" lastClr="000000"/>
      </a:dk1>
      <a:lt1>
        <a:sysClr val="window" lastClr="FFFFFF"/>
      </a:lt1>
      <a:dk2>
        <a:srgbClr val="471101"/>
      </a:dk2>
      <a:lt2>
        <a:srgbClr val="E7E8E2"/>
      </a:lt2>
      <a:accent1>
        <a:srgbClr val="A6B727"/>
      </a:accent1>
      <a:accent2>
        <a:srgbClr val="F04304"/>
      </a:accent2>
      <a:accent3>
        <a:srgbClr val="EF8606"/>
      </a:accent3>
      <a:accent4>
        <a:srgbClr val="F2C100"/>
      </a:accent4>
      <a:accent5>
        <a:srgbClr val="A65001"/>
      </a:accent5>
      <a:accent6>
        <a:srgbClr val="BA9585"/>
      </a:accent6>
      <a:hlink>
        <a:srgbClr val="00B0F0"/>
      </a:hlink>
      <a:folHlink>
        <a:srgbClr val="7F7F7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A8A2BB7-7C5E-4EB2-B1F1-CFFF0F57E773}"/>
    </a:ext>
  </a:extLst>
</a:theme>
</file>

<file path=ppt/theme/theme4.xml><?xml version="1.0" encoding="utf-8"?>
<a:theme xmlns:a="http://schemas.openxmlformats.org/drawingml/2006/main" name="3_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ppt/theme/theme5.xml><?xml version="1.0" encoding="utf-8"?>
<a:theme xmlns:a="http://schemas.openxmlformats.org/drawingml/2006/main" name="4_Metropolitan">
  <a:themeElements>
    <a:clrScheme name="Metropolitan">
      <a:dk1>
        <a:sysClr val="windowText" lastClr="000000"/>
      </a:dk1>
      <a:lt1>
        <a:sysClr val="window" lastClr="FFFFFF"/>
      </a:lt1>
      <a:dk2>
        <a:srgbClr val="143B33"/>
      </a:dk2>
      <a:lt2>
        <a:srgbClr val="BFD4C6"/>
      </a:lt2>
      <a:accent1>
        <a:srgbClr val="549E39"/>
      </a:accent1>
      <a:accent2>
        <a:srgbClr val="C7D157"/>
      </a:accent2>
      <a:accent3>
        <a:srgbClr val="F08F1C"/>
      </a:accent3>
      <a:accent4>
        <a:srgbClr val="D05745"/>
      </a:accent4>
      <a:accent5>
        <a:srgbClr val="558569"/>
      </a:accent5>
      <a:accent6>
        <a:srgbClr val="5E99A4"/>
      </a:accent6>
      <a:hlink>
        <a:srgbClr val="00AAD8"/>
      </a:hlink>
      <a:folHlink>
        <a:srgbClr val="6B6B6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5118000A-40C1-40FE-8820-365222333493}"/>
    </a:ext>
  </a:extLst>
</a:theme>
</file>

<file path=ppt/theme/theme6.xml><?xml version="1.0" encoding="utf-8"?>
<a:theme xmlns:a="http://schemas.openxmlformats.org/drawingml/2006/main" name="5_Metropolitan">
  <a:themeElements>
    <a:clrScheme name="Metropolit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44E3BB9A-3BF5-4BE4-90CF-48BFABC78514}"/>
    </a:ext>
  </a:extLst>
</a:theme>
</file>

<file path=ppt/theme/theme7.xml><?xml version="1.0" encoding="utf-8"?>
<a:theme xmlns:a="http://schemas.openxmlformats.org/drawingml/2006/main" name="6_Metropolitan">
  <a:themeElements>
    <a:clrScheme name="Metropolitan">
      <a:dk1>
        <a:srgbClr val="000000"/>
      </a:dk1>
      <a:lt1>
        <a:srgbClr val="FFFFFF"/>
      </a:lt1>
      <a:dk2>
        <a:srgbClr val="303034"/>
      </a:dk2>
      <a:lt2>
        <a:srgbClr val="DFDFE4"/>
      </a:lt2>
      <a:accent1>
        <a:srgbClr val="00AEEF"/>
      </a:accent1>
      <a:accent2>
        <a:srgbClr val="8CC600"/>
      </a:accent2>
      <a:accent3>
        <a:srgbClr val="FFBE00"/>
      </a:accent3>
      <a:accent4>
        <a:srgbClr val="FF0097"/>
      </a:accent4>
      <a:accent5>
        <a:srgbClr val="0071BC"/>
      </a:accent5>
      <a:accent6>
        <a:srgbClr val="FF8600"/>
      </a:accent6>
      <a:hlink>
        <a:srgbClr val="2424F0"/>
      </a:hlink>
      <a:folHlink>
        <a:srgbClr val="808080"/>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9FF7CA0D-8839-4012-B51C-B152F9BD654A}"/>
    </a:ext>
  </a:extLst>
</a:theme>
</file>

<file path=ppt/theme/theme8.xml><?xml version="1.0" encoding="utf-8"?>
<a:theme xmlns:a="http://schemas.openxmlformats.org/drawingml/2006/main" name="7_Metropolitan">
  <a:themeElements>
    <a:clrScheme name="Metropolitan">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D5487D36-20B9-4AF8-9845-4EE893DA08C1}"/>
    </a:ext>
  </a:extLst>
</a:theme>
</file>

<file path=ppt/theme/theme9.xml><?xml version="1.0" encoding="utf-8"?>
<a:theme xmlns:a="http://schemas.openxmlformats.org/drawingml/2006/main" name="8_Metropolitan">
  <a:themeElements>
    <a:clrScheme name="Metropolitan">
      <a:dk1>
        <a:sysClr val="windowText" lastClr="000000"/>
      </a:dk1>
      <a:lt1>
        <a:sysClr val="window" lastClr="FFFFFF"/>
      </a:lt1>
      <a:dk2>
        <a:srgbClr val="143B33"/>
      </a:dk2>
      <a:lt2>
        <a:srgbClr val="BFD4C6"/>
      </a:lt2>
      <a:accent1>
        <a:srgbClr val="549E39"/>
      </a:accent1>
      <a:accent2>
        <a:srgbClr val="C7D157"/>
      </a:accent2>
      <a:accent3>
        <a:srgbClr val="F08F1C"/>
      </a:accent3>
      <a:accent4>
        <a:srgbClr val="D05745"/>
      </a:accent4>
      <a:accent5>
        <a:srgbClr val="558569"/>
      </a:accent5>
      <a:accent6>
        <a:srgbClr val="5E99A4"/>
      </a:accent6>
      <a:hlink>
        <a:srgbClr val="00AAD8"/>
      </a:hlink>
      <a:folHlink>
        <a:srgbClr val="6B6B6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5118000A-40C1-40FE-8820-365222333493}"/>
    </a:ext>
  </a:ext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0.xml><?xml version="1.0" encoding="utf-8"?>
<a:themeOverride xmlns:a="http://schemas.openxmlformats.org/drawingml/2006/main">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11.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13.xml><?xml version="1.0" encoding="utf-8"?>
<a:themeOverride xmlns:a="http://schemas.openxmlformats.org/drawingml/2006/main">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themeOverride>
</file>

<file path=ppt/theme/themeOverride14.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15.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16.xml><?xml version="1.0" encoding="utf-8"?>
<a:themeOverride xmlns:a="http://schemas.openxmlformats.org/drawingml/2006/main">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17.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8.xml><?xml version="1.0" encoding="utf-8"?>
<a:themeOverride xmlns:a="http://schemas.openxmlformats.org/drawingml/2006/main">
  <a:clrScheme name="Custom 1">
    <a:dk1>
      <a:sysClr val="windowText" lastClr="000000"/>
    </a:dk1>
    <a:lt1>
      <a:sysClr val="window" lastClr="FFFFFF"/>
    </a:lt1>
    <a:dk2>
      <a:srgbClr val="335B74"/>
    </a:dk2>
    <a:lt2>
      <a:srgbClr val="DFE3E5"/>
    </a:lt2>
    <a:accent1>
      <a:srgbClr val="1D9AA1"/>
    </a:accent1>
    <a:accent2>
      <a:srgbClr val="2683C6"/>
    </a:accent2>
    <a:accent3>
      <a:srgbClr val="27CED7"/>
    </a:accent3>
    <a:accent4>
      <a:srgbClr val="A8EBEF"/>
    </a:accent4>
    <a:accent5>
      <a:srgbClr val="A3CEED"/>
    </a:accent5>
    <a:accent6>
      <a:srgbClr val="27CED7"/>
    </a:accent6>
    <a:hlink>
      <a:srgbClr val="7CE1E7"/>
    </a:hlink>
    <a:folHlink>
      <a:srgbClr val="ABE45F"/>
    </a:folHlink>
  </a:clrScheme>
</a:themeOverride>
</file>

<file path=ppt/theme/themeOverride19.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

<file path=ppt/theme/themeOverride20.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ppt/theme/themeOverride3.xml><?xml version="1.0" encoding="utf-8"?>
<a:themeOverride xmlns:a="http://schemas.openxmlformats.org/drawingml/2006/main">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themeOverride>
</file>

<file path=ppt/theme/themeOverride4.xml><?xml version="1.0" encoding="utf-8"?>
<a:themeOverride xmlns:a="http://schemas.openxmlformats.org/drawingml/2006/main">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themeOverride>
</file>

<file path=ppt/theme/themeOverride5.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themeOverride>
</file>

<file path=ppt/theme/themeOverride7.xml><?xml version="1.0" encoding="utf-8"?>
<a:themeOverride xmlns:a="http://schemas.openxmlformats.org/drawingml/2006/main">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themeOverride>
</file>

<file path=ppt/theme/themeOverride8.xml><?xml version="1.0" encoding="utf-8"?>
<a:themeOverride xmlns:a="http://schemas.openxmlformats.org/drawingml/2006/main">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ppt/theme/themeOverride9.xml><?xml version="1.0" encoding="utf-8"?>
<a:themeOverride xmlns:a="http://schemas.openxmlformats.org/drawingml/2006/main">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themeOverride>
</file>

<file path=docProps/app.xml><?xml version="1.0" encoding="utf-8"?>
<Properties xmlns="http://schemas.openxmlformats.org/officeDocument/2006/extended-properties" xmlns:vt="http://schemas.openxmlformats.org/officeDocument/2006/docPropsVTypes">
  <Template>TM03457491[[fn=Metropolitan]]</Template>
  <TotalTime>738</TotalTime>
  <Words>5338</Words>
  <Application>Microsoft Office PowerPoint</Application>
  <PresentationFormat>Widescreen</PresentationFormat>
  <Paragraphs>458</Paragraphs>
  <Slides>95</Slides>
  <Notes>0</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95</vt:i4>
      </vt:variant>
    </vt:vector>
  </HeadingPairs>
  <TitlesOfParts>
    <vt:vector size="114" baseType="lpstr">
      <vt:lpstr>Arial</vt:lpstr>
      <vt:lpstr>B Nazanin</vt:lpstr>
      <vt:lpstr>B Titr</vt:lpstr>
      <vt:lpstr>Calibri</vt:lpstr>
      <vt:lpstr>Calibri Light</vt:lpstr>
      <vt:lpstr>inherit</vt:lpstr>
      <vt:lpstr>Times New Roman</vt:lpstr>
      <vt:lpstr>Metropolitan</vt:lpstr>
      <vt:lpstr>1_Metropolitan</vt:lpstr>
      <vt:lpstr>2_Metropolitan</vt:lpstr>
      <vt:lpstr>3_Metropolitan</vt:lpstr>
      <vt:lpstr>4_Metropolitan</vt:lpstr>
      <vt:lpstr>5_Metropolitan</vt:lpstr>
      <vt:lpstr>6_Metropolitan</vt:lpstr>
      <vt:lpstr>7_Metropolitan</vt:lpstr>
      <vt:lpstr>8_Metropolitan</vt:lpstr>
      <vt:lpstr>9_Metropolitan</vt:lpstr>
      <vt:lpstr>10_Metropolitan</vt:lpstr>
      <vt:lpstr>11_Metropolitan</vt:lpstr>
      <vt:lpstr>محيط فني </vt:lpstr>
      <vt:lpstr>محيط فني Technical Evironmen </vt:lpstr>
      <vt:lpstr>طبقه بندي فن آوري Classification of Technology:</vt:lpstr>
      <vt:lpstr>PowerPoint Presentation</vt:lpstr>
      <vt:lpstr>PowerPoint Presentation</vt:lpstr>
      <vt:lpstr>چرخه فن آوري Technology Cycle:</vt:lpstr>
      <vt:lpstr>PowerPoint Presentation</vt:lpstr>
      <vt:lpstr>PowerPoint Presentation</vt:lpstr>
      <vt:lpstr>1. آگاهی:</vt:lpstr>
      <vt:lpstr>2. مرحله اکتساب: </vt:lpstr>
      <vt:lpstr>3. مرحله تطبیق: </vt:lpstr>
      <vt:lpstr>4. مرحله پیشرفت: </vt:lpstr>
      <vt:lpstr>5. مرحله واگذاری </vt:lpstr>
      <vt:lpstr>اثرات فن آوری </vt:lpstr>
      <vt:lpstr>PowerPoint Presentation</vt:lpstr>
      <vt:lpstr>A.مفاهیم اجتماعی </vt:lpstr>
      <vt:lpstr>.A1انتظارات بالای مصرف کنندگان </vt:lpstr>
      <vt:lpstr>PowerPoint Presentation</vt:lpstr>
      <vt:lpstr>A2.پیچیدگی سیستم</vt:lpstr>
      <vt:lpstr>PowerPoint Presentation</vt:lpstr>
      <vt:lpstr>A3.تغییر اجتماعی </vt:lpstr>
      <vt:lpstr>PowerPoint Presentation</vt:lpstr>
      <vt:lpstr>PowerPoint Presentation</vt:lpstr>
      <vt:lpstr>PowerPoint Presentation</vt:lpstr>
      <vt:lpstr>PowerPoint Presentation</vt:lpstr>
      <vt:lpstr>A4  : سيستم هاي اجتماعي </vt:lpstr>
      <vt:lpstr>PowerPoint Presentation</vt:lpstr>
      <vt:lpstr>B:مفاهیم اقتصادی </vt:lpstr>
      <vt:lpstr>B1: افزایش بهره وری </vt:lpstr>
      <vt:lpstr>B2: نیاز به پرداختن به تحقیق و توسعه: </vt:lpstr>
      <vt:lpstr>PowerPoint Presentation</vt:lpstr>
      <vt:lpstr>PowerPoint Presentation</vt:lpstr>
      <vt:lpstr>PowerPoint Presentation</vt:lpstr>
      <vt:lpstr>PowerPoint Presentation</vt:lpstr>
      <vt:lpstr>.B3شغلها فکری ( دانش محور ) می شوند:</vt:lpstr>
      <vt:lpstr>PowerPoint Presentation</vt:lpstr>
      <vt:lpstr>PowerPoint Presentation</vt:lpstr>
      <vt:lpstr>PowerPoint Presentation</vt:lpstr>
      <vt:lpstr>PowerPoint Presentation</vt:lpstr>
      <vt:lpstr>PowerPoint Presentation</vt:lpstr>
      <vt:lpstr>B5. افزایش مقررات و مخالفت مستقیم </vt:lpstr>
      <vt:lpstr>B6. افزایش و کاهش محصولات و سازمانها </vt:lpstr>
      <vt:lpstr>PowerPoint Presentation</vt:lpstr>
      <vt:lpstr>B7.تعريف مجدد محدوده ها(حد ومرزها) </vt:lpstr>
      <vt:lpstr>PowerPoint Presentation</vt:lpstr>
      <vt:lpstr>PowerPoint Presentation</vt:lpstr>
      <vt:lpstr>C.   تغییرات سطح کارخانه ای </vt:lpstr>
      <vt:lpstr>C1. تکنولوژی و ساختار سازماندهی </vt:lpstr>
      <vt:lpstr>PowerPoint Presentation</vt:lpstr>
      <vt:lpstr>PowerPoint Presentation</vt:lpstr>
      <vt:lpstr>C2. مقاومت در برابر تغییر </vt:lpstr>
      <vt:lpstr>PowerPoint Presentation</vt:lpstr>
      <vt:lpstr>3C.ترس از ریسک </vt:lpstr>
      <vt:lpstr>4C.تجارت الکترونیکی </vt:lpstr>
      <vt:lpstr>PowerPoint Presentation</vt:lpstr>
      <vt:lpstr>PowerPoint Presentation</vt:lpstr>
      <vt:lpstr>C5.ارتباطات: </vt:lpstr>
      <vt:lpstr>.C6 حمل و نقل</vt:lpstr>
      <vt:lpstr>C7 .جهانی شدن تولید</vt:lpstr>
      <vt:lpstr>.C8 بازار</vt:lpstr>
      <vt:lpstr>PowerPoint Presentation</vt:lpstr>
      <vt:lpstr>.C9 انتقال تکنولوژی </vt:lpstr>
      <vt:lpstr>PowerPoint Presentation</vt:lpstr>
      <vt:lpstr>PowerPoint Presentation</vt:lpstr>
      <vt:lpstr>PowerPoint Presentation</vt:lpstr>
      <vt:lpstr>انتقال تکنولوژی بین المللی</vt:lpstr>
      <vt:lpstr>i) کشور مبدا </vt:lpstr>
      <vt:lpstr>ii) کشور میزبان </vt:lpstr>
      <vt:lpstr>a.مفاهیم اقتصادی</vt:lpstr>
      <vt:lpstr>PowerPoint Presentation</vt:lpstr>
      <vt:lpstr>b) نتایج اجتماعی </vt:lpstr>
      <vt:lpstr>iii) معامله </vt:lpstr>
      <vt:lpstr>PowerPoint Presentation</vt:lpstr>
      <vt:lpstr>PowerPoint Presentation</vt:lpstr>
      <vt:lpstr>PowerPoint Presentation</vt:lpstr>
      <vt:lpstr> مسائل مربوط به فناوري بين المللي </vt:lpstr>
      <vt:lpstr>PowerPoint Presentation</vt:lpstr>
      <vt:lpstr>اکتساب تکنولوژی خارجی </vt:lpstr>
      <vt:lpstr>PowerPoint Presentation</vt:lpstr>
      <vt:lpstr>PowerPoint Presentation</vt:lpstr>
      <vt:lpstr>.Bاکتساب خارجی </vt:lpstr>
      <vt:lpstr>.Cمنابع ترکیبی </vt:lpstr>
      <vt:lpstr>PowerPoint Presentation</vt:lpstr>
      <vt:lpstr>PowerPoint Presentation</vt:lpstr>
      <vt:lpstr>انتخاب تکنولوژی </vt:lpstr>
      <vt:lpstr>PowerPoint Presentation</vt:lpstr>
      <vt:lpstr>PowerPoint Presentation</vt:lpstr>
      <vt:lpstr>جهانی شدن  </vt:lpstr>
      <vt:lpstr>PowerPoint Presentation</vt:lpstr>
      <vt:lpstr>موانع انتقال تکنولوژی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محيط فني</dc:title>
  <dc:creator>rahele</dc:creator>
  <cp:lastModifiedBy>rahele</cp:lastModifiedBy>
  <cp:revision>59</cp:revision>
  <dcterms:created xsi:type="dcterms:W3CDTF">2015-05-07T15:37:47Z</dcterms:created>
  <dcterms:modified xsi:type="dcterms:W3CDTF">2015-05-13T12:54:36Z</dcterms:modified>
</cp:coreProperties>
</file>