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0" r:id="rId6"/>
    <p:sldId id="261" r:id="rId7"/>
    <p:sldId id="262" r:id="rId8"/>
    <p:sldId id="295" r:id="rId9"/>
    <p:sldId id="263" r:id="rId10"/>
    <p:sldId id="264" r:id="rId11"/>
    <p:sldId id="265" r:id="rId12"/>
    <p:sldId id="266" r:id="rId13"/>
    <p:sldId id="267" r:id="rId14"/>
    <p:sldId id="268" r:id="rId15"/>
    <p:sldId id="269" r:id="rId16"/>
    <p:sldId id="270" r:id="rId17"/>
    <p:sldId id="271" r:id="rId18"/>
    <p:sldId id="272" r:id="rId19"/>
    <p:sldId id="296" r:id="rId20"/>
    <p:sldId id="273" r:id="rId21"/>
    <p:sldId id="274" r:id="rId22"/>
    <p:sldId id="275" r:id="rId23"/>
    <p:sldId id="297"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9" r:id="rId44"/>
    <p:sldId id="29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iana PC" initials="AP" lastIdx="1" clrIdx="0">
    <p:extLst>
      <p:ext uri="{19B8F6BF-5375-455C-9EA6-DF929625EA0E}">
        <p15:presenceInfo xmlns:p15="http://schemas.microsoft.com/office/powerpoint/2012/main" userId="Ariana 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3-02T13:01:23.901" idx="1">
    <p:pos x="10" y="10"/>
    <p:text/>
    <p:extLst>
      <p:ext uri="{C676402C-5697-4E1C-873F-D02D1690AC5C}">
        <p15:threadingInfo xmlns:p15="http://schemas.microsoft.com/office/powerpoint/2012/main" timeZoneBias="-21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A9BCB4B9-AC34-4170-9774-CB8B35B6A1FA}" type="datetimeFigureOut">
              <a:rPr lang="en-US" smtClean="0"/>
              <a:t>3/2/2016</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59CD153A-5BCE-4B2C-BC95-255C7B955E53}" type="slidenum">
              <a:rPr lang="en-US" smtClean="0"/>
              <a:t>‹#›</a:t>
            </a:fld>
            <a:endParaRPr lang="en-US"/>
          </a:p>
        </p:txBody>
      </p:sp>
    </p:spTree>
    <p:extLst>
      <p:ext uri="{BB962C8B-B14F-4D97-AF65-F5344CB8AC3E}">
        <p14:creationId xmlns:p14="http://schemas.microsoft.com/office/powerpoint/2010/main" val="40891759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BCB4B9-AC34-4170-9774-CB8B35B6A1FA}"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81110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9BCB4B9-AC34-4170-9774-CB8B35B6A1FA}" type="datetimeFigureOut">
              <a:rPr lang="en-US" smtClean="0"/>
              <a:t>3/2/2016</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59CD153A-5BCE-4B2C-BC95-255C7B955E53}" type="slidenum">
              <a:rPr lang="en-US" smtClean="0"/>
              <a:t>‹#›</a:t>
            </a:fld>
            <a:endParaRPr lang="en-US"/>
          </a:p>
        </p:txBody>
      </p:sp>
    </p:spTree>
    <p:extLst>
      <p:ext uri="{BB962C8B-B14F-4D97-AF65-F5344CB8AC3E}">
        <p14:creationId xmlns:p14="http://schemas.microsoft.com/office/powerpoint/2010/main" val="259965393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BCB4B9-AC34-4170-9774-CB8B35B6A1FA}"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3731696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9BCB4B9-AC34-4170-9774-CB8B35B6A1FA}" type="datetimeFigureOut">
              <a:rPr lang="en-US" smtClean="0"/>
              <a:t>3/2/2016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9CD153A-5BCE-4B2C-BC95-255C7B955E53}" type="slidenum">
              <a:rPr lang="en-US" smtClean="0"/>
              <a:t>‹#›</a:t>
            </a:fld>
            <a:endParaRPr lang="en-US"/>
          </a:p>
        </p:txBody>
      </p:sp>
    </p:spTree>
    <p:extLst>
      <p:ext uri="{BB962C8B-B14F-4D97-AF65-F5344CB8AC3E}">
        <p14:creationId xmlns:p14="http://schemas.microsoft.com/office/powerpoint/2010/main" val="257630311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BCB4B9-AC34-4170-9774-CB8B35B6A1FA}" type="datetimeFigureOut">
              <a:rPr lang="en-US" smtClean="0"/>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348021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BCB4B9-AC34-4170-9774-CB8B35B6A1FA}" type="datetimeFigureOut">
              <a:rPr lang="en-US" smtClean="0"/>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55989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BCB4B9-AC34-4170-9774-CB8B35B6A1FA}" type="datetimeFigureOut">
              <a:rPr lang="en-US" smtClean="0"/>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3345475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CB4B9-AC34-4170-9774-CB8B35B6A1FA}" type="datetimeFigureOut">
              <a:rPr lang="en-US" smtClean="0"/>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370079063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9BCB4B9-AC34-4170-9774-CB8B35B6A1FA}" type="datetimeFigureOut">
              <a:rPr lang="en-US" smtClean="0"/>
              <a:t>3/2/2016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9CD153A-5BCE-4B2C-BC95-255C7B955E53}" type="slidenum">
              <a:rPr lang="en-US" smtClean="0"/>
              <a:t>‹#›</a:t>
            </a:fld>
            <a:endParaRPr lang="en-US"/>
          </a:p>
        </p:txBody>
      </p:sp>
    </p:spTree>
    <p:extLst>
      <p:ext uri="{BB962C8B-B14F-4D97-AF65-F5344CB8AC3E}">
        <p14:creationId xmlns:p14="http://schemas.microsoft.com/office/powerpoint/2010/main" val="320598725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BCB4B9-AC34-4170-9774-CB8B35B6A1FA}" type="datetimeFigureOut">
              <a:rPr lang="en-US" smtClean="0"/>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D153A-5BCE-4B2C-BC95-255C7B955E53}" type="slidenum">
              <a:rPr lang="en-US" smtClean="0"/>
              <a:t>‹#›</a:t>
            </a:fld>
            <a:endParaRPr lang="en-US"/>
          </a:p>
        </p:txBody>
      </p:sp>
    </p:spTree>
    <p:extLst>
      <p:ext uri="{BB962C8B-B14F-4D97-AF65-F5344CB8AC3E}">
        <p14:creationId xmlns:p14="http://schemas.microsoft.com/office/powerpoint/2010/main" val="226192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A9BCB4B9-AC34-4170-9774-CB8B35B6A1FA}" type="datetimeFigureOut">
              <a:rPr lang="en-US" smtClean="0"/>
              <a:t>3/2/2016</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59CD153A-5BCE-4B2C-BC95-255C7B955E53}"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1866815"/>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4" y="725746"/>
            <a:ext cx="10993549" cy="1475013"/>
          </a:xfrm>
        </p:spPr>
        <p:txBody>
          <a:bodyPr>
            <a:noAutofit/>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مدیریت استراتژیک</a:t>
            </a:r>
            <a:r>
              <a:rPr lang="en-US" altLang="en-US" sz="1600" dirty="0">
                <a:solidFill>
                  <a:srgbClr val="002060"/>
                </a:solidFill>
                <a:latin typeface="Calibri" panose="020F0502020204030204" pitchFamily="34" charset="0"/>
                <a:ea typeface="Calibri" panose="020F0502020204030204" pitchFamily="34" charset="0"/>
                <a:cs typeface="B Titr" panose="00000700000000000000" pitchFamily="2" charset="-78"/>
              </a:rPr>
              <a:t/>
            </a:r>
            <a:br>
              <a:rPr lang="en-US" altLang="en-US" sz="1600" dirty="0">
                <a:solidFill>
                  <a:srgbClr val="002060"/>
                </a:solidFill>
                <a:latin typeface="Calibri" panose="020F0502020204030204" pitchFamily="34" charset="0"/>
                <a:ea typeface="Calibri" panose="020F0502020204030204" pitchFamily="34" charset="0"/>
                <a:cs typeface="B Titr" panose="00000700000000000000" pitchFamily="2" charset="-78"/>
              </a:rPr>
            </a:br>
            <a:r>
              <a:rPr lang="fa-IR" altLang="en-US" b="1" dirty="0">
                <a:latin typeface="Calibri" panose="020F0502020204030204" pitchFamily="34" charset="0"/>
                <a:ea typeface="Calibri" panose="020F0502020204030204" pitchFamily="34" charset="0"/>
                <a:cs typeface="B Titr" panose="00000700000000000000" pitchFamily="2" charset="-78"/>
              </a:rPr>
              <a:t>فصل دوم : محیط </a:t>
            </a:r>
            <a:r>
              <a:rPr lang="fa-IR" altLang="en-US" b="1" dirty="0" smtClean="0">
                <a:latin typeface="Calibri" panose="020F0502020204030204" pitchFamily="34" charset="0"/>
                <a:ea typeface="Calibri" panose="020F0502020204030204" pitchFamily="34" charset="0"/>
                <a:cs typeface="B Titr" panose="00000700000000000000" pitchFamily="2" charset="-78"/>
              </a:rPr>
              <a:t>خارجی</a:t>
            </a:r>
            <a:endParaRPr lang="en-US" dirty="0">
              <a:cs typeface="B Titr" panose="00000700000000000000" pitchFamily="2" charset="-78"/>
            </a:endParaRPr>
          </a:p>
        </p:txBody>
      </p:sp>
      <p:sp>
        <p:nvSpPr>
          <p:cNvPr id="3" name="Subtitle 2"/>
          <p:cNvSpPr>
            <a:spLocks noGrp="1"/>
          </p:cNvSpPr>
          <p:nvPr>
            <p:ph type="subTitle" idx="1"/>
          </p:nvPr>
        </p:nvSpPr>
        <p:spPr>
          <a:xfrm>
            <a:off x="5254580" y="3258356"/>
            <a:ext cx="6320160" cy="2807594"/>
          </a:xfrm>
        </p:spPr>
        <p:txBody>
          <a:bodyPr>
            <a:normAutofit/>
          </a:bodyPr>
          <a:lstStyle/>
          <a:p>
            <a:pPr algn="r" rtl="1"/>
            <a:r>
              <a:rPr lang="fa-IR" altLang="en-US" sz="2400" b="1" dirty="0">
                <a:solidFill>
                  <a:schemeClr val="bg1"/>
                </a:solidFill>
                <a:cs typeface="B Mitra" panose="00000400000000000000" pitchFamily="2" charset="-78"/>
              </a:rPr>
              <a:t>استاد راهنما</a:t>
            </a:r>
            <a:r>
              <a:rPr lang="fa-IR" altLang="en-US" sz="2400" b="1" dirty="0" smtClean="0">
                <a:solidFill>
                  <a:schemeClr val="bg1"/>
                </a:solidFill>
                <a:cs typeface="B Mitra" panose="00000400000000000000" pitchFamily="2" charset="-78"/>
              </a:rPr>
              <a:t>: دکتر تفرشی</a:t>
            </a:r>
            <a:endParaRPr lang="fa-IR" altLang="en-US" sz="2400" b="1" dirty="0">
              <a:solidFill>
                <a:schemeClr val="bg1"/>
              </a:solidFill>
              <a:cs typeface="B Mitra" panose="00000400000000000000" pitchFamily="2" charset="-78"/>
            </a:endParaRPr>
          </a:p>
          <a:p>
            <a:pPr algn="r">
              <a:defRPr/>
            </a:pPr>
            <a:r>
              <a:rPr lang="fa-IR" altLang="en-US" sz="2400" b="1" dirty="0">
                <a:solidFill>
                  <a:schemeClr val="bg1"/>
                </a:solidFill>
                <a:cs typeface="B Mitra" panose="00000400000000000000" pitchFamily="2" charset="-78"/>
              </a:rPr>
              <a:t>تهیه </a:t>
            </a:r>
            <a:r>
              <a:rPr lang="fa-IR" altLang="en-US" sz="2400" b="1" dirty="0" smtClean="0">
                <a:solidFill>
                  <a:schemeClr val="bg1"/>
                </a:solidFill>
                <a:cs typeface="B Mitra" panose="00000400000000000000" pitchFamily="2" charset="-78"/>
              </a:rPr>
              <a:t>کنندگان: مریم اشتری، راضیه فلاحتی، آناهیتا بختیاری</a:t>
            </a:r>
            <a:endParaRPr lang="fa-IR" altLang="en-US" sz="2400" b="1" dirty="0">
              <a:solidFill>
                <a:schemeClr val="bg1"/>
              </a:solidFill>
              <a:cs typeface="B Mitra" panose="00000400000000000000" pitchFamily="2" charset="-78"/>
            </a:endParaRPr>
          </a:p>
          <a:p>
            <a:pPr algn="r" rtl="1"/>
            <a:endParaRPr lang="fa-IR" altLang="en-US" sz="2000" b="1" dirty="0">
              <a:solidFill>
                <a:schemeClr val="bg1"/>
              </a:solidFill>
            </a:endParaRPr>
          </a:p>
          <a:p>
            <a:pPr algn="r" rtl="1"/>
            <a:endParaRPr lang="en-US" sz="2400" dirty="0">
              <a:solidFill>
                <a:schemeClr val="bg1"/>
              </a:solidFill>
            </a:endParaRPr>
          </a:p>
        </p:txBody>
      </p:sp>
      <p:sp>
        <p:nvSpPr>
          <p:cNvPr id="4" name="Subtitle 2"/>
          <p:cNvSpPr txBox="1">
            <a:spLocks/>
          </p:cNvSpPr>
          <p:nvPr/>
        </p:nvSpPr>
        <p:spPr bwMode="auto">
          <a:xfrm>
            <a:off x="581194" y="4662153"/>
            <a:ext cx="4454446" cy="168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a:bodyPr>
          <a:lstStyle>
            <a:lvl1pPr marL="0" indent="0" algn="l" defTabSz="457200" rtl="1" eaLnBrk="0" fontAlgn="base" hangingPunct="0">
              <a:spcBef>
                <a:spcPct val="20000"/>
              </a:spcBef>
              <a:spcAft>
                <a:spcPts val="600"/>
              </a:spcAft>
              <a:buClr>
                <a:schemeClr val="tx2"/>
              </a:buClr>
              <a:buFont typeface="Wingdings 2" panose="05020102010507070707" pitchFamily="18" charset="2"/>
              <a:buNone/>
              <a:defRPr sz="2000" kern="1200">
                <a:solidFill>
                  <a:schemeClr val="tx2"/>
                </a:solidFill>
                <a:latin typeface="+mn-lt"/>
                <a:ea typeface="+mn-ea"/>
                <a:cs typeface="+mn-cs"/>
              </a:defRPr>
            </a:lvl1pPr>
            <a:lvl2pPr marL="457200" indent="0" algn="ctr" defTabSz="457200" rtl="1" eaLnBrk="0" fontAlgn="base" hangingPunct="0">
              <a:spcBef>
                <a:spcPct val="20000"/>
              </a:spcBef>
              <a:spcAft>
                <a:spcPts val="600"/>
              </a:spcAft>
              <a:buClr>
                <a:schemeClr val="tx2"/>
              </a:buClr>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1" eaLnBrk="0" fontAlgn="base" hangingPunct="0">
              <a:spcBef>
                <a:spcPct val="20000"/>
              </a:spcBef>
              <a:spcAft>
                <a:spcPts val="600"/>
              </a:spcAft>
              <a:buClr>
                <a:schemeClr val="tx2"/>
              </a:buClr>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1" eaLnBrk="0" fontAlgn="base" hangingPunct="0">
              <a:spcBef>
                <a:spcPct val="20000"/>
              </a:spcBef>
              <a:spcAft>
                <a:spcPts val="600"/>
              </a:spcAft>
              <a:buClr>
                <a:schemeClr val="tx2"/>
              </a:buClr>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1" eaLnBrk="0" fontAlgn="base" hangingPunct="0">
              <a:spcBef>
                <a:spcPct val="20000"/>
              </a:spcBef>
              <a:spcAft>
                <a:spcPts val="600"/>
              </a:spcAft>
              <a:buClr>
                <a:schemeClr val="tx2"/>
              </a:buClr>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1"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1"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1"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fa-IR" sz="2800" dirty="0" smtClean="0">
                <a:solidFill>
                  <a:schemeClr val="bg1"/>
                </a:solidFill>
                <a:cs typeface="B Nazanin" pitchFamily="2" charset="-78"/>
              </a:rPr>
              <a:t>کارشناسی </a:t>
            </a:r>
            <a:r>
              <a:rPr lang="fa-IR" sz="2800" dirty="0">
                <a:solidFill>
                  <a:schemeClr val="bg1"/>
                </a:solidFill>
                <a:cs typeface="B Nazanin" pitchFamily="2" charset="-78"/>
              </a:rPr>
              <a:t>ارشد مدیریت مالی</a:t>
            </a:r>
          </a:p>
          <a:p>
            <a:pPr algn="r">
              <a:defRPr/>
            </a:pPr>
            <a:r>
              <a:rPr lang="fa-IR" sz="2800" dirty="0">
                <a:solidFill>
                  <a:schemeClr val="bg1"/>
                </a:solidFill>
                <a:cs typeface="B Nazanin" pitchFamily="2" charset="-78"/>
              </a:rPr>
              <a:t>دانشگاه آزاد اسلامی- واحد تربت حیدریه</a:t>
            </a:r>
          </a:p>
          <a:p>
            <a:pPr algn="r">
              <a:defRPr/>
            </a:pPr>
            <a:r>
              <a:rPr lang="fa-IR" sz="2800" dirty="0" smtClean="0">
                <a:solidFill>
                  <a:schemeClr val="bg1"/>
                </a:solidFill>
                <a:cs typeface="B Nazanin" pitchFamily="2" charset="-78"/>
              </a:rPr>
              <a:t>اسفند 1394</a:t>
            </a:r>
            <a:endParaRPr lang="en-US" sz="2800" dirty="0">
              <a:solidFill>
                <a:schemeClr val="bg1"/>
              </a:solidFill>
              <a:cs typeface="B Nazanin" pitchFamily="2" charset="-78"/>
            </a:endParaRPr>
          </a:p>
        </p:txBody>
      </p:sp>
      <p:sp>
        <p:nvSpPr>
          <p:cNvPr id="5" name="Title 1"/>
          <p:cNvSpPr txBox="1">
            <a:spLocks/>
          </p:cNvSpPr>
          <p:nvPr/>
        </p:nvSpPr>
        <p:spPr>
          <a:xfrm>
            <a:off x="92826" y="630703"/>
            <a:ext cx="2070296" cy="191625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a-IR" dirty="0" smtClean="0">
                <a:latin typeface="IranNastaliq" panose="02020505000000020003" pitchFamily="18" charset="0"/>
                <a:cs typeface="IranNastaliq" panose="02020505000000020003" pitchFamily="18" charset="0"/>
              </a:rPr>
              <a:t>به نام خدا</a:t>
            </a:r>
            <a:r>
              <a:rPr lang="fa-IR" dirty="0" smtClean="0"/>
              <a:t/>
            </a:r>
            <a:br>
              <a:rPr lang="fa-IR" dirty="0" smtClean="0"/>
            </a:br>
            <a:endParaRPr lang="en-US" dirty="0">
              <a:cs typeface="2  Titr" panose="00000700000000000000" pitchFamily="2" charset="-78"/>
            </a:endParaRPr>
          </a:p>
        </p:txBody>
      </p:sp>
    </p:spTree>
    <p:extLst>
      <p:ext uri="{BB962C8B-B14F-4D97-AF65-F5344CB8AC3E}">
        <p14:creationId xmlns:p14="http://schemas.microsoft.com/office/powerpoint/2010/main" val="4107157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عوامل اقتصادی: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300" b="1" dirty="0" smtClean="0">
                <a:cs typeface="B Nazanin" panose="00000400000000000000" pitchFamily="2" charset="-78"/>
              </a:rPr>
              <a:t>مهم ترین عوامل اقتصادی:</a:t>
            </a:r>
          </a:p>
          <a:p>
            <a:pPr algn="r" rtl="1"/>
            <a:r>
              <a:rPr lang="fa-IR" sz="2300" dirty="0" smtClean="0">
                <a:cs typeface="B Nazanin" panose="00000400000000000000" pitchFamily="2" charset="-78"/>
              </a:rPr>
              <a:t>رشد اقتصادی</a:t>
            </a:r>
          </a:p>
          <a:p>
            <a:pPr algn="r" rtl="1"/>
            <a:r>
              <a:rPr lang="fa-IR" sz="2300" dirty="0" smtClean="0">
                <a:cs typeface="B Nazanin" panose="00000400000000000000" pitchFamily="2" charset="-78"/>
              </a:rPr>
              <a:t>نرخ بهره</a:t>
            </a:r>
          </a:p>
          <a:p>
            <a:pPr algn="r" rtl="1"/>
            <a:r>
              <a:rPr lang="fa-IR" sz="2300" dirty="0" smtClean="0">
                <a:cs typeface="B Nazanin" panose="00000400000000000000" pitchFamily="2" charset="-78"/>
              </a:rPr>
              <a:t>قابلیت استفاده از اعتبار</a:t>
            </a:r>
          </a:p>
          <a:p>
            <a:pPr algn="r" rtl="1"/>
            <a:r>
              <a:rPr lang="fa-IR" sz="2300" dirty="0" smtClean="0">
                <a:cs typeface="B Nazanin" panose="00000400000000000000" pitchFamily="2" charset="-78"/>
              </a:rPr>
              <a:t>نرخ های تورم</a:t>
            </a:r>
          </a:p>
          <a:p>
            <a:pPr algn="r" rtl="1"/>
            <a:r>
              <a:rPr lang="fa-IR" sz="2300" dirty="0" smtClean="0">
                <a:cs typeface="B Nazanin" panose="00000400000000000000" pitchFamily="2" charset="-78"/>
              </a:rPr>
              <a:t>نرخ های مبادله های خارجی</a:t>
            </a:r>
          </a:p>
          <a:p>
            <a:pPr algn="r" rtl="1"/>
            <a:r>
              <a:rPr lang="fa-IR" sz="2300" dirty="0" smtClean="0">
                <a:cs typeface="B Nazanin" panose="00000400000000000000" pitchFamily="2" charset="-78"/>
              </a:rPr>
              <a:t>ترازهای تجارت خارجی</a:t>
            </a:r>
            <a:endParaRPr lang="en-US" sz="2300" dirty="0">
              <a:cs typeface="B Nazanin" panose="00000400000000000000" pitchFamily="2" charset="-78"/>
            </a:endParaRPr>
          </a:p>
        </p:txBody>
      </p:sp>
    </p:spTree>
    <p:extLst>
      <p:ext uri="{BB962C8B-B14F-4D97-AF65-F5344CB8AC3E}">
        <p14:creationId xmlns:p14="http://schemas.microsoft.com/office/powerpoint/2010/main" val="290100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6"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435">
                                          <p:stCondLst>
                                            <p:cond delay="0"/>
                                          </p:stCondLst>
                                        </p:cTn>
                                        <p:tgtEl>
                                          <p:spTgt spid="3">
                                            <p:txEl>
                                              <p:pRg st="0" end="0"/>
                                            </p:txEl>
                                          </p:spTgt>
                                        </p:tgtEl>
                                      </p:cBhvr>
                                    </p:animEffect>
                                    <p:anim calcmode="lin" valueType="num">
                                      <p:cBhvr>
                                        <p:cTn id="11" dur="1367"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2" dur="498"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3" dur="498" tmFilter="0, 0; 0.125,0.2665; 0.25,0.4; 0.375,0.465; 0.5,0.5;  0.625,0.535; 0.75,0.6; 0.875,0.7335; 1,1">
                                          <p:stCondLst>
                                            <p:cond delay="498"/>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4" dur="249" tmFilter="0, 0; 0.125,0.2665; 0.25,0.4; 0.375,0.465; 0.5,0.5;  0.625,0.535; 0.75,0.6; 0.875,0.7335; 1,1">
                                          <p:stCondLst>
                                            <p:cond delay="993"/>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5" dur="123" tmFilter="0, 0; 0.125,0.2665; 0.25,0.4; 0.375,0.465; 0.5,0.5;  0.625,0.535; 0.75,0.6; 0.875,0.7335; 1,1">
                                          <p:stCondLst>
                                            <p:cond delay="1242"/>
                                          </p:stCondLst>
                                        </p:cTn>
                                        <p:tgtEl>
                                          <p:spTgt spid="3">
                                            <p:txEl>
                                              <p:pRg st="0" end="0"/>
                                            </p:txEl>
                                          </p:spTgt>
                                        </p:tgtEl>
                                        <p:attrNameLst>
                                          <p:attrName>ppt_y</p:attrName>
                                        </p:attrNameLst>
                                      </p:cBhvr>
                                      <p:tavLst>
                                        <p:tav tm="0" fmla="#ppt_y-sin(pi*$)/81">
                                          <p:val>
                                            <p:fltVal val="0"/>
                                          </p:val>
                                        </p:tav>
                                        <p:tav tm="100000">
                                          <p:val>
                                            <p:fltVal val="1"/>
                                          </p:val>
                                        </p:tav>
                                      </p:tavLst>
                                    </p:anim>
                                    <p:animScale>
                                      <p:cBhvr>
                                        <p:cTn id="16" dur="20">
                                          <p:stCondLst>
                                            <p:cond delay="487"/>
                                          </p:stCondLst>
                                        </p:cTn>
                                        <p:tgtEl>
                                          <p:spTgt spid="3">
                                            <p:txEl>
                                              <p:pRg st="0" end="0"/>
                                            </p:txEl>
                                          </p:spTgt>
                                        </p:tgtEl>
                                      </p:cBhvr>
                                      <p:to x="100000" y="60000"/>
                                    </p:animScale>
                                    <p:animScale>
                                      <p:cBhvr>
                                        <p:cTn id="17" dur="124" decel="50000">
                                          <p:stCondLst>
                                            <p:cond delay="507"/>
                                          </p:stCondLst>
                                        </p:cTn>
                                        <p:tgtEl>
                                          <p:spTgt spid="3">
                                            <p:txEl>
                                              <p:pRg st="0" end="0"/>
                                            </p:txEl>
                                          </p:spTgt>
                                        </p:tgtEl>
                                      </p:cBhvr>
                                      <p:to x="100000" y="100000"/>
                                    </p:animScale>
                                    <p:animScale>
                                      <p:cBhvr>
                                        <p:cTn id="18" dur="20">
                                          <p:stCondLst>
                                            <p:cond delay="984"/>
                                          </p:stCondLst>
                                        </p:cTn>
                                        <p:tgtEl>
                                          <p:spTgt spid="3">
                                            <p:txEl>
                                              <p:pRg st="0" end="0"/>
                                            </p:txEl>
                                          </p:spTgt>
                                        </p:tgtEl>
                                      </p:cBhvr>
                                      <p:to x="100000" y="80000"/>
                                    </p:animScale>
                                    <p:animScale>
                                      <p:cBhvr>
                                        <p:cTn id="19" dur="124" decel="50000">
                                          <p:stCondLst>
                                            <p:cond delay="1004"/>
                                          </p:stCondLst>
                                        </p:cTn>
                                        <p:tgtEl>
                                          <p:spTgt spid="3">
                                            <p:txEl>
                                              <p:pRg st="0" end="0"/>
                                            </p:txEl>
                                          </p:spTgt>
                                        </p:tgtEl>
                                      </p:cBhvr>
                                      <p:to x="100000" y="100000"/>
                                    </p:animScale>
                                    <p:animScale>
                                      <p:cBhvr>
                                        <p:cTn id="20" dur="20">
                                          <p:stCondLst>
                                            <p:cond delay="1231"/>
                                          </p:stCondLst>
                                        </p:cTn>
                                        <p:tgtEl>
                                          <p:spTgt spid="3">
                                            <p:txEl>
                                              <p:pRg st="0" end="0"/>
                                            </p:txEl>
                                          </p:spTgt>
                                        </p:tgtEl>
                                      </p:cBhvr>
                                      <p:to x="100000" y="90000"/>
                                    </p:animScale>
                                    <p:animScale>
                                      <p:cBhvr>
                                        <p:cTn id="21" dur="124" decel="50000">
                                          <p:stCondLst>
                                            <p:cond delay="1251"/>
                                          </p:stCondLst>
                                        </p:cTn>
                                        <p:tgtEl>
                                          <p:spTgt spid="3">
                                            <p:txEl>
                                              <p:pRg st="0" end="0"/>
                                            </p:txEl>
                                          </p:spTgt>
                                        </p:tgtEl>
                                      </p:cBhvr>
                                      <p:to x="100000" y="100000"/>
                                    </p:animScale>
                                    <p:animScale>
                                      <p:cBhvr>
                                        <p:cTn id="22" dur="20">
                                          <p:stCondLst>
                                            <p:cond delay="1356"/>
                                          </p:stCondLst>
                                        </p:cTn>
                                        <p:tgtEl>
                                          <p:spTgt spid="3">
                                            <p:txEl>
                                              <p:pRg st="0" end="0"/>
                                            </p:txEl>
                                          </p:spTgt>
                                        </p:tgtEl>
                                      </p:cBhvr>
                                      <p:to x="100000" y="95000"/>
                                    </p:animScale>
                                    <p:animScale>
                                      <p:cBhvr>
                                        <p:cTn id="23" dur="124" decel="50000">
                                          <p:stCondLst>
                                            <p:cond delay="1376"/>
                                          </p:stCondLst>
                                        </p:cTn>
                                        <p:tgtEl>
                                          <p:spTgt spid="3">
                                            <p:txEl>
                                              <p:pRg st="0" end="0"/>
                                            </p:txEl>
                                          </p:spTgt>
                                        </p:tgtEl>
                                      </p:cBhvr>
                                      <p:to x="100000" y="100000"/>
                                    </p:animScale>
                                  </p:childTnLst>
                                </p:cTn>
                              </p:par>
                              <p:par>
                                <p:cTn id="24" presetID="42" presetClass="entr" presetSubtype="0" fill="hold" grpId="0" nodeType="with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عوامل </a:t>
            </a:r>
            <a:r>
              <a:rPr lang="fa-IR" dirty="0" smtClean="0">
                <a:cs typeface="B Titr" panose="00000700000000000000" pitchFamily="2" charset="-78"/>
              </a:rPr>
              <a:t>تکنولوژیکی:</a:t>
            </a:r>
            <a:endParaRPr lang="en-US" dirty="0"/>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تغییرهای تکنولوژیکی، محصول ها، خدمات و صنایع نوینی را بوجود می آورند. این تغییرها می توانند نحوه رفتار جامعه و انتظارهای آنان را دگرگون سازد. </a:t>
            </a:r>
          </a:p>
          <a:p>
            <a:pPr algn="r" rtl="1"/>
            <a:r>
              <a:rPr lang="fa-IR" sz="2300" dirty="0" smtClean="0">
                <a:cs typeface="B Nazanin" panose="00000400000000000000" pitchFamily="2" charset="-78"/>
              </a:rPr>
              <a:t>تکنولوژی وظیفه اش تبدیل ورودی ها به خروجی ها از طریق فرآیند عملیاتی می باشد، که این فرآیند عملیاتی از یک سری مراحل بوجود می آید که برای مدیران قابل فهم است.</a:t>
            </a:r>
          </a:p>
          <a:p>
            <a:pPr algn="r" rtl="1"/>
            <a:r>
              <a:rPr lang="fa-IR" sz="2300" dirty="0" smtClean="0">
                <a:cs typeface="B Nazanin" panose="00000400000000000000" pitchFamily="2" charset="-78"/>
              </a:rPr>
              <a:t>سازمان ها نباید توسعه تکنولوژیکی را در صنایع، صرفا به جهت ناآگاهی از آن تکنولوژی کاهش دهند، بلکه باید برنامه های خاصی را نیز در همین راستا پیش بینی نمایند.</a:t>
            </a:r>
            <a:endParaRPr lang="en-US" sz="2300" dirty="0">
              <a:cs typeface="B Nazanin" panose="00000400000000000000" pitchFamily="2" charset="-78"/>
            </a:endParaRPr>
          </a:p>
        </p:txBody>
      </p:sp>
    </p:spTree>
    <p:extLst>
      <p:ext uri="{BB962C8B-B14F-4D97-AF65-F5344CB8AC3E}">
        <p14:creationId xmlns:p14="http://schemas.microsoft.com/office/powerpoint/2010/main" val="113884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عوامل </a:t>
            </a:r>
            <a:r>
              <a:rPr lang="fa-IR" dirty="0" smtClean="0">
                <a:cs typeface="B Titr" panose="00000700000000000000" pitchFamily="2" charset="-78"/>
              </a:rPr>
              <a:t>تکنولوژیکی (ادامه):</a:t>
            </a:r>
            <a:endParaRPr lang="en-US" dirty="0"/>
          </a:p>
        </p:txBody>
      </p:sp>
      <p:sp>
        <p:nvSpPr>
          <p:cNvPr id="3" name="Content Placeholder 2"/>
          <p:cNvSpPr>
            <a:spLocks noGrp="1"/>
          </p:cNvSpPr>
          <p:nvPr>
            <p:ph idx="1"/>
          </p:nvPr>
        </p:nvSpPr>
        <p:spPr/>
        <p:txBody>
          <a:bodyPr>
            <a:normAutofit/>
          </a:bodyPr>
          <a:lstStyle/>
          <a:p>
            <a:pPr marL="0" indent="0" algn="justLow" rtl="1">
              <a:lnSpc>
                <a:spcPct val="115000"/>
              </a:lnSpc>
              <a:spcAft>
                <a:spcPts val="1000"/>
              </a:spcAft>
              <a:buFontTx/>
              <a:buNone/>
              <a:defRPr/>
            </a:pPr>
            <a:r>
              <a:rPr lang="fa-IR" sz="2300" dirty="0">
                <a:latin typeface="Calibri"/>
                <a:ea typeface="Calibri"/>
                <a:cs typeface="B Nazanin" pitchFamily="2" charset="-78"/>
              </a:rPr>
              <a:t>روش رسمی برای پیش بینی تکنولوژیکی آن است که، سازمان ها باید نظرات متخصصان خارج از محیط خود را جمع آوری نمایند و یا از نزدیک با آن ها مصاحبه کنند تا از این راه ، فرصت های جدیدی را به دست آورند، علاوه بر پیش بینی ، بعضی از سازمان ها پیمان هایی استراتژیک با دانشگاه می بندند تا از این راه در پروژه های تحقیقاتی آن ها شریک شوند. این پروژه ها به شرکت ها اجازه می دهد که به روش های جدیدی دست یابند. سازمان های دیگر، در ازای اطلاعات به دست آمده، وجوهی را به دانشگاه ها جهت تحقیق، هدیه می کنند تا فرآیند های رشد تکنولوژیکی پا برجا بماند.</a:t>
            </a:r>
            <a:endParaRPr lang="en-US" sz="2300" dirty="0">
              <a:latin typeface="Calibri"/>
              <a:ea typeface="Calibri"/>
              <a:cs typeface="B Nazanin" pitchFamily="2" charset="-78"/>
            </a:endParaRPr>
          </a:p>
        </p:txBody>
      </p:sp>
    </p:spTree>
    <p:extLst>
      <p:ext uri="{BB962C8B-B14F-4D97-AF65-F5344CB8AC3E}">
        <p14:creationId xmlns:p14="http://schemas.microsoft.com/office/powerpoint/2010/main" val="374600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عوامل سیاسی – قانونی: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351155" indent="-285750" algn="justLow" rtl="1">
              <a:lnSpc>
                <a:spcPct val="115000"/>
              </a:lnSpc>
              <a:spcAft>
                <a:spcPts val="0"/>
              </a:spcAft>
              <a:defRPr/>
            </a:pPr>
            <a:r>
              <a:rPr lang="fa-IR" sz="2300" dirty="0">
                <a:solidFill>
                  <a:schemeClr val="tx1"/>
                </a:solidFill>
                <a:latin typeface="Calibri"/>
                <a:ea typeface="Calibri"/>
                <a:cs typeface="B Nazanin" pitchFamily="2" charset="-78"/>
              </a:rPr>
              <a:t>نیروهای سیاسی هم در داخل و هم در خارج ، از عمده ترین تعیین کننده های موفقیت سازمانی به حساب می آیند.</a:t>
            </a:r>
            <a:endParaRPr lang="en-US" sz="2300" dirty="0">
              <a:solidFill>
                <a:schemeClr val="tx1"/>
              </a:solidFill>
              <a:latin typeface="Calibri"/>
              <a:ea typeface="Calibri"/>
              <a:cs typeface="B Nazanin" pitchFamily="2" charset="-78"/>
            </a:endParaRPr>
          </a:p>
          <a:p>
            <a:pPr marL="351155" indent="-285750" algn="justLow" rtl="1">
              <a:lnSpc>
                <a:spcPct val="115000"/>
              </a:lnSpc>
              <a:spcAft>
                <a:spcPts val="0"/>
              </a:spcAft>
              <a:defRPr/>
            </a:pPr>
            <a:r>
              <a:rPr lang="fa-IR" sz="2300" dirty="0">
                <a:solidFill>
                  <a:schemeClr val="tx1"/>
                </a:solidFill>
                <a:latin typeface="Calibri"/>
                <a:ea typeface="Calibri"/>
                <a:cs typeface="B Nazanin" pitchFamily="2" charset="-78"/>
              </a:rPr>
              <a:t>دولت ها از طریق سازمان های اجرایی، قوانینی  را تهیه و تدوین می کنند که می توانند فرصت ها یا تهدید هایی را برای سازمان ها ایجاد نمایند. به عنوان نمونه، این قوانین، به وسیله انگیزه های مالیاتی و آزاد گذاشتن، باعث تشویق  موسسه های جدید شده  و این امر برای سازمان فرصتی ایجاد می کند که از آن وضعیت استفاده بهینه را ببرد.</a:t>
            </a:r>
            <a:endParaRPr lang="en-US" sz="2300" dirty="0">
              <a:solidFill>
                <a:schemeClr val="tx1"/>
              </a:solidFill>
              <a:latin typeface="Calibri"/>
              <a:ea typeface="Calibri"/>
              <a:cs typeface="B Nazanin" pitchFamily="2" charset="-78"/>
            </a:endParaRPr>
          </a:p>
          <a:p>
            <a:pPr algn="r" rtl="1"/>
            <a:r>
              <a:rPr lang="fa-IR" sz="2300" dirty="0">
                <a:solidFill>
                  <a:schemeClr val="tx1"/>
                </a:solidFill>
                <a:latin typeface="Calibri"/>
                <a:ea typeface="Calibri"/>
                <a:cs typeface="B Nazanin" pitchFamily="2" charset="-78"/>
              </a:rPr>
              <a:t>به همین ترتیب دولت ها از طریق قوانین و آیین نامه های صادره می توانند تهدیدهای جدی ای را برای شرکت ها فراهم نمایند.</a:t>
            </a:r>
            <a:endParaRPr lang="en-US" sz="2300" dirty="0">
              <a:solidFill>
                <a:schemeClr val="tx1"/>
              </a:solidFill>
              <a:latin typeface="Calibri"/>
              <a:ea typeface="Calibri"/>
              <a:cs typeface="B Nazanin" pitchFamily="2" charset="-78"/>
            </a:endParaRPr>
          </a:p>
          <a:p>
            <a:pPr algn="r" rtl="1"/>
            <a:endParaRPr lang="en-US" sz="2300" dirty="0">
              <a:solidFill>
                <a:schemeClr val="tx1"/>
              </a:solidFill>
              <a:cs typeface="B Nazanin" panose="00000400000000000000" pitchFamily="2" charset="-78"/>
            </a:endParaRPr>
          </a:p>
        </p:txBody>
      </p:sp>
    </p:spTree>
    <p:extLst>
      <p:ext uri="{BB962C8B-B14F-4D97-AF65-F5344CB8AC3E}">
        <p14:creationId xmlns:p14="http://schemas.microsoft.com/office/powerpoint/2010/main" val="62311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عوامل سیاسی – </a:t>
            </a:r>
            <a:r>
              <a:rPr lang="fa-IR" dirty="0" smtClean="0">
                <a:cs typeface="B Titr" panose="00000700000000000000" pitchFamily="2" charset="-78"/>
              </a:rPr>
              <a:t>قانونی (ادامه):</a:t>
            </a:r>
            <a:endParaRPr lang="en-US" dirty="0"/>
          </a:p>
        </p:txBody>
      </p:sp>
      <p:sp>
        <p:nvSpPr>
          <p:cNvPr id="3" name="Content Placeholder 2"/>
          <p:cNvSpPr>
            <a:spLocks noGrp="1"/>
          </p:cNvSpPr>
          <p:nvPr>
            <p:ph idx="1"/>
          </p:nvPr>
        </p:nvSpPr>
        <p:spPr/>
        <p:txBody>
          <a:bodyPr>
            <a:normAutofit/>
          </a:bodyPr>
          <a:lstStyle/>
          <a:p>
            <a:pPr algn="r" rtl="1"/>
            <a:r>
              <a:rPr lang="fa-IR" sz="2300" dirty="0">
                <a:solidFill>
                  <a:schemeClr val="tx1"/>
                </a:solidFill>
                <a:latin typeface="Calibri"/>
                <a:ea typeface="Calibri"/>
                <a:cs typeface="B Nazanin"/>
              </a:rPr>
              <a:t>در نهایت می توان نتیجه گرفت که نیروهای سیاسی-قانونی می توانند موجب فرصت یا تهدید شوند، به این صورت که اگر قوانین در جهت حمایت از صنایع بخصوصی تدوین گردد، این صنایع از امتیازات خاصی برخوردار می شوند، که به عنوان فرصت تلقی می شود. اما امکان دارد که دولت به واسطه بخشی از قوانین ، شرایطی را برای سازمان ها ایجاد نماید که ادامه فعالیت آن ها را محدود نماید، که در این صورت می توان گفت که آن قوانین تهدید زا می باشند. پس می توان اذعان نمود که قوانین به عنوان یکی از عوامل محیط کلان ، تاثیر به سزایی بر روی فعالیت شرکت ها ایفا مینمایند.</a:t>
            </a:r>
            <a:endParaRPr lang="en-US" sz="2300" dirty="0">
              <a:solidFill>
                <a:schemeClr val="tx1"/>
              </a:solidFill>
              <a:latin typeface="Calibri"/>
              <a:ea typeface="Calibri"/>
            </a:endParaRPr>
          </a:p>
          <a:p>
            <a:pPr algn="r" rtl="1"/>
            <a:endParaRPr lang="en-US" sz="2300" dirty="0">
              <a:solidFill>
                <a:schemeClr val="tx1"/>
              </a:solidFill>
            </a:endParaRPr>
          </a:p>
        </p:txBody>
      </p:sp>
    </p:spTree>
    <p:extLst>
      <p:ext uri="{BB962C8B-B14F-4D97-AF65-F5344CB8AC3E}">
        <p14:creationId xmlns:p14="http://schemas.microsoft.com/office/powerpoint/2010/main" val="183955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altLang="en-US" b="1" dirty="0" smtClean="0">
                <a:latin typeface="Calibri" panose="020F0502020204030204" pitchFamily="34" charset="0"/>
                <a:ea typeface="Calibri" panose="020F0502020204030204" pitchFamily="34" charset="0"/>
                <a:cs typeface="B Titr" panose="00000700000000000000" pitchFamily="2" charset="-78"/>
              </a:rPr>
              <a:t/>
            </a:r>
            <a:br>
              <a:rPr lang="fa-IR" altLang="en-US" b="1" dirty="0" smtClean="0">
                <a:latin typeface="Calibri" panose="020F0502020204030204" pitchFamily="34" charset="0"/>
                <a:ea typeface="Calibri" panose="020F0502020204030204" pitchFamily="34" charset="0"/>
                <a:cs typeface="B Titr" panose="00000700000000000000" pitchFamily="2" charset="-78"/>
              </a:rPr>
            </a:br>
            <a:r>
              <a:rPr lang="fa-IR" altLang="en-US" b="1" dirty="0" smtClean="0">
                <a:latin typeface="Calibri" panose="020F0502020204030204" pitchFamily="34" charset="0"/>
                <a:ea typeface="Calibri" panose="020F0502020204030204" pitchFamily="34" charset="0"/>
                <a:cs typeface="B Titr" panose="00000700000000000000" pitchFamily="2" charset="-78"/>
              </a:rPr>
              <a:t>محیط خرد (تخصصی) سازمان :</a:t>
            </a:r>
            <a:r>
              <a:rPr lang="en-US" altLang="en-US" sz="1100" dirty="0" smtClean="0">
                <a:latin typeface="Calibri" panose="020F0502020204030204" pitchFamily="34" charset="0"/>
                <a:ea typeface="Calibri" panose="020F0502020204030204" pitchFamily="34" charset="0"/>
                <a:cs typeface="B Titr" panose="00000700000000000000" pitchFamily="2" charset="-78"/>
              </a:rPr>
              <a:t/>
            </a:r>
            <a:br>
              <a:rPr lang="en-US" altLang="en-US" sz="1100" dirty="0" smtClean="0">
                <a:latin typeface="Calibri" panose="020F0502020204030204" pitchFamily="34" charset="0"/>
                <a:ea typeface="Calibri" panose="020F0502020204030204" pitchFamily="34" charset="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400" dirty="0">
                <a:solidFill>
                  <a:schemeClr val="tx1"/>
                </a:solidFill>
                <a:latin typeface="Calibri"/>
                <a:ea typeface="Calibri"/>
                <a:cs typeface="B Nazanin"/>
              </a:rPr>
              <a:t>محیط تخصصی را افراد ذی نفعی تشکیل می دهند که سازمان ها با آن ها به طور منظ در حال ارتباط متقابل می باشد.این افراد ذی نفع  شامل مشتریان ؛ عرضه کنندگان ؛ رقبا؛ آزانس های دولتی؛مدیران؛ جوامع محلی ؛ گروه های فعال ؛ اتحادیه ها و واسطه های مالی در سطح داخلی و بین المللی است.</a:t>
            </a:r>
            <a:endParaRPr lang="en-US" sz="2400" dirty="0">
              <a:solidFill>
                <a:schemeClr val="tx1"/>
              </a:solidFill>
              <a:latin typeface="Calibri"/>
              <a:ea typeface="Calibri"/>
            </a:endParaRPr>
          </a:p>
          <a:p>
            <a:pPr algn="r" rtl="1"/>
            <a:endParaRPr lang="en-US" sz="2400" dirty="0">
              <a:solidFill>
                <a:schemeClr val="tx1"/>
              </a:solidFill>
            </a:endParaRPr>
          </a:p>
        </p:txBody>
      </p:sp>
    </p:spTree>
    <p:extLst>
      <p:ext uri="{BB962C8B-B14F-4D97-AF65-F5344CB8AC3E}">
        <p14:creationId xmlns:p14="http://schemas.microsoft.com/office/powerpoint/2010/main" val="347633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
            </a:r>
            <a:br>
              <a:rPr lang="fa-IR" altLang="en-US" b="1" dirty="0">
                <a:latin typeface="Calibri" panose="020F0502020204030204" pitchFamily="34" charset="0"/>
                <a:ea typeface="Calibri" panose="020F0502020204030204" pitchFamily="34" charset="0"/>
                <a:cs typeface="B Titr" panose="00000700000000000000" pitchFamily="2" charset="-78"/>
              </a:rPr>
            </a:br>
            <a:r>
              <a:rPr lang="fa-IR" altLang="en-US" b="1" dirty="0">
                <a:latin typeface="Calibri" panose="020F0502020204030204" pitchFamily="34" charset="0"/>
                <a:ea typeface="Calibri" panose="020F0502020204030204" pitchFamily="34" charset="0"/>
                <a:cs typeface="B Titr" panose="00000700000000000000" pitchFamily="2" charset="-78"/>
              </a:rPr>
              <a:t>محیط خرد (تخصصی) سازمان </a:t>
            </a:r>
            <a:r>
              <a:rPr lang="fa-IR" altLang="en-US" b="1" dirty="0" smtClean="0">
                <a:latin typeface="Calibri" panose="020F0502020204030204" pitchFamily="34" charset="0"/>
                <a:ea typeface="Calibri" panose="020F0502020204030204" pitchFamily="34" charset="0"/>
                <a:cs typeface="B Titr" panose="00000700000000000000" pitchFamily="2" charset="-78"/>
              </a:rPr>
              <a:t>(ادامه):</a:t>
            </a:r>
            <a:r>
              <a:rPr lang="en-US" altLang="en-US" sz="1100" dirty="0">
                <a:latin typeface="Calibri" panose="020F0502020204030204" pitchFamily="34" charset="0"/>
                <a:ea typeface="Calibri" panose="020F0502020204030204" pitchFamily="34" charset="0"/>
                <a:cs typeface="B Titr" panose="00000700000000000000" pitchFamily="2" charset="-78"/>
              </a:rPr>
              <a:t/>
            </a:r>
            <a:br>
              <a:rPr lang="en-US" altLang="en-US" sz="1100" dirty="0">
                <a:latin typeface="Calibri" panose="020F0502020204030204" pitchFamily="34" charset="0"/>
                <a:ea typeface="Calibri" panose="020F0502020204030204" pitchFamily="34" charset="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300" dirty="0">
                <a:solidFill>
                  <a:schemeClr val="tx1"/>
                </a:solidFill>
                <a:latin typeface="Calibri"/>
                <a:ea typeface="Calibri"/>
                <a:cs typeface="B Nazanin"/>
              </a:rPr>
              <a:t>مایکل پورتر اقتصاددان دانشگاه هاروارد سال ها تحقیقات اقتصادی خود را در غالب یک الگوی ساده تنظیم کرده است. این الگو کمک می نماید تا تاثیر گروه اول را که در تعریف افراد ذی نفع بر شمرده ایم (مشتریان؛عرضه کنندگان  و رقبا ) در صنعت و رقابت مشخص شود. این الگو به مدل پنج نیروی رقابت صنعتی پورتر معروف می باشد. </a:t>
            </a:r>
            <a:endParaRPr lang="en-US" sz="2300" dirty="0">
              <a:solidFill>
                <a:schemeClr val="tx1"/>
              </a:solidFill>
              <a:latin typeface="Calibri"/>
              <a:ea typeface="Calibri"/>
            </a:endParaRPr>
          </a:p>
          <a:p>
            <a:pPr algn="r" rtl="1"/>
            <a:endParaRPr lang="en-US" sz="2300" dirty="0">
              <a:solidFill>
                <a:schemeClr val="tx1"/>
              </a:solidFill>
            </a:endParaRPr>
          </a:p>
        </p:txBody>
      </p:sp>
    </p:spTree>
    <p:extLst>
      <p:ext uri="{BB962C8B-B14F-4D97-AF65-F5344CB8AC3E}">
        <p14:creationId xmlns:p14="http://schemas.microsoft.com/office/powerpoint/2010/main" val="278635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مدل پورتر:</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300" dirty="0" smtClean="0">
                <a:solidFill>
                  <a:schemeClr val="tx1"/>
                </a:solidFill>
                <a:cs typeface="B Nazanin" panose="00000400000000000000" pitchFamily="2" charset="-78"/>
              </a:rPr>
              <a:t>هر عامل یا نیرویی که قوی باشد، یک تهدید برای سازمان به شمار می رود، زیرا احتمالا موجب کاهش سود می شود. </a:t>
            </a:r>
          </a:p>
          <a:p>
            <a:pPr algn="r" rtl="1"/>
            <a:r>
              <a:rPr lang="fa-IR" sz="2300" dirty="0" smtClean="0">
                <a:solidFill>
                  <a:schemeClr val="tx1"/>
                </a:solidFill>
                <a:cs typeface="B Nazanin" panose="00000400000000000000" pitchFamily="2" charset="-78"/>
              </a:rPr>
              <a:t>هر عامل یا نیرویی که ضعیف باشد، می تواند به عنوان یک فرصت تلقی شود، چرا که به سازمان این فرصت را می دهد تا سود بیشتری کسب کند.</a:t>
            </a:r>
            <a:endParaRPr lang="en-US" sz="23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88761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مدل </a:t>
            </a:r>
            <a:r>
              <a:rPr lang="fa-IR" dirty="0" smtClean="0">
                <a:cs typeface="B Titr" panose="00000700000000000000" pitchFamily="2" charset="-78"/>
              </a:rPr>
              <a:t>پورتر (ادامه):</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19" y="617103"/>
            <a:ext cx="4969603" cy="6240898"/>
          </a:xfrm>
        </p:spPr>
      </p:pic>
      <p:sp>
        <p:nvSpPr>
          <p:cNvPr id="3" name="TextBox 2"/>
          <p:cNvSpPr txBox="1"/>
          <p:nvPr/>
        </p:nvSpPr>
        <p:spPr>
          <a:xfrm>
            <a:off x="7418232" y="5589432"/>
            <a:ext cx="4192576" cy="830997"/>
          </a:xfrm>
          <a:prstGeom prst="rect">
            <a:avLst/>
          </a:prstGeom>
          <a:noFill/>
        </p:spPr>
        <p:txBody>
          <a:bodyPr wrap="square" rtlCol="0">
            <a:spAutoFit/>
          </a:bodyPr>
          <a:lstStyle/>
          <a:p>
            <a:pPr algn="r" rtl="1"/>
            <a:r>
              <a:rPr lang="fa-IR" sz="2400" b="1" dirty="0" smtClean="0">
                <a:cs typeface="B Nazanin" panose="00000400000000000000" pitchFamily="2" charset="-78"/>
              </a:rPr>
              <a:t>شکل 1-2: </a:t>
            </a:r>
          </a:p>
          <a:p>
            <a:pPr algn="r" rtl="1"/>
            <a:r>
              <a:rPr lang="fa-IR" sz="2400" b="1" dirty="0" smtClean="0">
                <a:cs typeface="B Nazanin" panose="00000400000000000000" pitchFamily="2" charset="-78"/>
              </a:rPr>
              <a:t>پنج نیروی مدل رقابت صنعتی پورتر</a:t>
            </a:r>
            <a:endParaRPr lang="en-US" sz="2400" b="1" dirty="0">
              <a:cs typeface="B Nazanin" panose="00000400000000000000" pitchFamily="2" charset="-78"/>
            </a:endParaRPr>
          </a:p>
        </p:txBody>
      </p:sp>
    </p:spTree>
    <p:extLst>
      <p:ext uri="{BB962C8B-B14F-4D97-AF65-F5344CB8AC3E}">
        <p14:creationId xmlns:p14="http://schemas.microsoft.com/office/powerpoint/2010/main" val="80142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par>
                          <p:cTn id="8" fill="hold">
                            <p:stCondLst>
                              <p:cond delay="1000"/>
                            </p:stCondLst>
                            <p:childTnLst>
                              <p:par>
                                <p:cTn id="9" presetID="26"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80">
                                          <p:stCondLst>
                                            <p:cond delay="0"/>
                                          </p:stCondLst>
                                        </p:cTn>
                                        <p:tgtEl>
                                          <p:spTgt spid="3"/>
                                        </p:tgtEl>
                                      </p:cBhvr>
                                    </p:animEffect>
                                    <p:anim calcmode="lin" valueType="num">
                                      <p:cBhvr>
                                        <p:cTn id="1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gtEl>
                                      </p:cBhvr>
                                      <p:to x="100000" y="60000"/>
                                    </p:animScale>
                                    <p:animScale>
                                      <p:cBhvr>
                                        <p:cTn id="18" dur="166" decel="50000">
                                          <p:stCondLst>
                                            <p:cond delay="676"/>
                                          </p:stCondLst>
                                        </p:cTn>
                                        <p:tgtEl>
                                          <p:spTgt spid="3"/>
                                        </p:tgtEl>
                                      </p:cBhvr>
                                      <p:to x="100000" y="100000"/>
                                    </p:animScale>
                                    <p:animScale>
                                      <p:cBhvr>
                                        <p:cTn id="19" dur="26">
                                          <p:stCondLst>
                                            <p:cond delay="1312"/>
                                          </p:stCondLst>
                                        </p:cTn>
                                        <p:tgtEl>
                                          <p:spTgt spid="3"/>
                                        </p:tgtEl>
                                      </p:cBhvr>
                                      <p:to x="100000" y="80000"/>
                                    </p:animScale>
                                    <p:animScale>
                                      <p:cBhvr>
                                        <p:cTn id="20" dur="166" decel="50000">
                                          <p:stCondLst>
                                            <p:cond delay="1338"/>
                                          </p:stCondLst>
                                        </p:cTn>
                                        <p:tgtEl>
                                          <p:spTgt spid="3"/>
                                        </p:tgtEl>
                                      </p:cBhvr>
                                      <p:to x="100000" y="100000"/>
                                    </p:animScale>
                                    <p:animScale>
                                      <p:cBhvr>
                                        <p:cTn id="21" dur="26">
                                          <p:stCondLst>
                                            <p:cond delay="1642"/>
                                          </p:stCondLst>
                                        </p:cTn>
                                        <p:tgtEl>
                                          <p:spTgt spid="3"/>
                                        </p:tgtEl>
                                      </p:cBhvr>
                                      <p:to x="100000" y="90000"/>
                                    </p:animScale>
                                    <p:animScale>
                                      <p:cBhvr>
                                        <p:cTn id="22" dur="166" decel="50000">
                                          <p:stCondLst>
                                            <p:cond delay="1668"/>
                                          </p:stCondLst>
                                        </p:cTn>
                                        <p:tgtEl>
                                          <p:spTgt spid="3"/>
                                        </p:tgtEl>
                                      </p:cBhvr>
                                      <p:to x="100000" y="100000"/>
                                    </p:animScale>
                                    <p:animScale>
                                      <p:cBhvr>
                                        <p:cTn id="23" dur="26">
                                          <p:stCondLst>
                                            <p:cond delay="1808"/>
                                          </p:stCondLst>
                                        </p:cTn>
                                        <p:tgtEl>
                                          <p:spTgt spid="3"/>
                                        </p:tgtEl>
                                      </p:cBhvr>
                                      <p:to x="100000" y="95000"/>
                                    </p:animScale>
                                    <p:animScale>
                                      <p:cBhvr>
                                        <p:cTn id="24"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پنج نیروی رقابتی پورتر</a:t>
            </a:r>
            <a:r>
              <a:rPr lang="en-US" altLang="en-US" b="1" dirty="0">
                <a:latin typeface="Calibri" panose="020F0502020204030204" pitchFamily="34" charset="0"/>
                <a:ea typeface="Calibri" panose="020F0502020204030204" pitchFamily="34" charset="0"/>
                <a:cs typeface="B Titr" panose="00000700000000000000" pitchFamily="2" charset="-78"/>
              </a:rPr>
              <a:t>:</a:t>
            </a:r>
            <a:endParaRPr lang="en-US" dirty="0"/>
          </a:p>
        </p:txBody>
      </p:sp>
      <p:sp>
        <p:nvSpPr>
          <p:cNvPr id="3" name="Content Placeholder 2"/>
          <p:cNvSpPr>
            <a:spLocks noGrp="1"/>
          </p:cNvSpPr>
          <p:nvPr>
            <p:ph idx="1"/>
          </p:nvPr>
        </p:nvSpPr>
        <p:spPr/>
        <p:txBody>
          <a:bodyPr>
            <a:normAutofit/>
          </a:bodyPr>
          <a:lstStyle/>
          <a:p>
            <a:pPr marL="457200" indent="-457200" algn="r" rtl="1">
              <a:buFont typeface="+mj-lt"/>
              <a:buAutoNum type="arabicPeriod"/>
            </a:pPr>
            <a:r>
              <a:rPr lang="fa-IR" sz="2300" dirty="0" smtClean="0">
                <a:cs typeface="B Nazanin" panose="00000400000000000000" pitchFamily="2" charset="-78"/>
              </a:rPr>
              <a:t>مشتریان</a:t>
            </a:r>
          </a:p>
          <a:p>
            <a:pPr marL="457200" indent="-457200" algn="r" rtl="1">
              <a:buFont typeface="+mj-lt"/>
              <a:buAutoNum type="arabicPeriod"/>
            </a:pPr>
            <a:r>
              <a:rPr lang="fa-IR" sz="2300" dirty="0" smtClean="0">
                <a:cs typeface="B Nazanin" panose="00000400000000000000" pitchFamily="2" charset="-78"/>
              </a:rPr>
              <a:t>عرضه کنندگان</a:t>
            </a:r>
          </a:p>
          <a:p>
            <a:pPr marL="457200" indent="-457200" algn="r" rtl="1">
              <a:buFont typeface="+mj-lt"/>
              <a:buAutoNum type="arabicPeriod"/>
            </a:pPr>
            <a:r>
              <a:rPr lang="fa-IR" sz="2300" dirty="0" smtClean="0">
                <a:cs typeface="B Nazanin" panose="00000400000000000000" pitchFamily="2" charset="-78"/>
              </a:rPr>
              <a:t>رقبای موجود</a:t>
            </a:r>
          </a:p>
          <a:p>
            <a:pPr marL="457200" indent="-457200" algn="r" rtl="1">
              <a:buFont typeface="+mj-lt"/>
              <a:buAutoNum type="arabicPeriod"/>
            </a:pPr>
            <a:r>
              <a:rPr lang="fa-IR" sz="2300" dirty="0" smtClean="0">
                <a:cs typeface="B Nazanin" panose="00000400000000000000" pitchFamily="2" charset="-78"/>
              </a:rPr>
              <a:t>رقبای بالقوه / موانع ورودی</a:t>
            </a:r>
          </a:p>
          <a:p>
            <a:pPr marL="457200" indent="-457200" algn="r" rtl="1">
              <a:buFont typeface="+mj-lt"/>
              <a:buAutoNum type="arabicPeriod"/>
            </a:pPr>
            <a:r>
              <a:rPr lang="fa-IR" sz="2300" dirty="0" smtClean="0">
                <a:cs typeface="B Nazanin" panose="00000400000000000000" pitchFamily="2" charset="-78"/>
              </a:rPr>
              <a:t>رقبای غیر مستقیم / جانشین ها</a:t>
            </a:r>
          </a:p>
          <a:p>
            <a:pPr marL="457200" indent="-457200" algn="r" rtl="1">
              <a:buFont typeface="+mj-lt"/>
              <a:buAutoNum type="arabicPeriod"/>
            </a:pPr>
            <a:endParaRPr lang="en-US" sz="2300" dirty="0">
              <a:cs typeface="B Nazanin" panose="00000400000000000000" pitchFamily="2" charset="-78"/>
            </a:endParaRPr>
          </a:p>
        </p:txBody>
      </p:sp>
    </p:spTree>
    <p:extLst>
      <p:ext uri="{BB962C8B-B14F-4D97-AF65-F5344CB8AC3E}">
        <p14:creationId xmlns:p14="http://schemas.microsoft.com/office/powerpoint/2010/main" val="342791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42"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42"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جنرال موتورز:</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300" b="1" dirty="0" smtClean="0">
                <a:cs typeface="B Nazanin" panose="00000400000000000000" pitchFamily="2" charset="-78"/>
              </a:rPr>
              <a:t>«جان اسمیت» مدیر اجرایی برنامه های جنرال موتورز:</a:t>
            </a:r>
          </a:p>
          <a:p>
            <a:pPr algn="r" rtl="1"/>
            <a:r>
              <a:rPr lang="fa-IR" sz="2300" dirty="0" smtClean="0">
                <a:cs typeface="B Nazanin" panose="00000400000000000000" pitchFamily="2" charset="-78"/>
              </a:rPr>
              <a:t>موسسه های بازرگانی جهانی، با توجه به اعمال تجاری و نیز محیط طبیعی اطراف خود که در آن به فعالیت اشتغال دارند، باید مسئولانه عمل نمایند.</a:t>
            </a:r>
            <a:endParaRPr lang="en-US" sz="2300" dirty="0">
              <a:cs typeface="B Nazanin" panose="00000400000000000000" pitchFamily="2" charset="-78"/>
            </a:endParaRPr>
          </a:p>
        </p:txBody>
      </p:sp>
    </p:spTree>
    <p:extLst>
      <p:ext uri="{BB962C8B-B14F-4D97-AF65-F5344CB8AC3E}">
        <p14:creationId xmlns:p14="http://schemas.microsoft.com/office/powerpoint/2010/main" val="283831351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پنج نیروی رقابتی </a:t>
            </a:r>
            <a:r>
              <a:rPr lang="fa-IR" altLang="en-US" b="1" dirty="0" smtClean="0">
                <a:latin typeface="Calibri" panose="020F0502020204030204" pitchFamily="34" charset="0"/>
                <a:ea typeface="Calibri" panose="020F0502020204030204" pitchFamily="34" charset="0"/>
                <a:cs typeface="B Titr" panose="00000700000000000000" pitchFamily="2" charset="-78"/>
              </a:rPr>
              <a:t>پورتر: 1. </a:t>
            </a:r>
            <a:r>
              <a:rPr lang="fa-IR" dirty="0" smtClean="0">
                <a:latin typeface="Calibri"/>
                <a:ea typeface="Calibri"/>
                <a:cs typeface="B Titr" panose="00000700000000000000" pitchFamily="2" charset="-78"/>
              </a:rPr>
              <a:t>مشتریان</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justLow" rtl="1">
              <a:lnSpc>
                <a:spcPct val="115000"/>
              </a:lnSpc>
              <a:spcAft>
                <a:spcPts val="1000"/>
              </a:spcAft>
              <a:buClr>
                <a:srgbClr val="00B050"/>
              </a:buClr>
              <a:buFontTx/>
              <a:buNone/>
              <a:defRPr/>
            </a:pPr>
            <a:r>
              <a:rPr lang="fa-IR" sz="2300" dirty="0" smtClean="0">
                <a:solidFill>
                  <a:schemeClr val="tx1"/>
                </a:solidFill>
                <a:latin typeface="Calibri"/>
                <a:ea typeface="Calibri"/>
                <a:cs typeface="B Nazanin"/>
              </a:rPr>
              <a:t>همه </a:t>
            </a:r>
            <a:r>
              <a:rPr lang="fa-IR" sz="2300" dirty="0">
                <a:solidFill>
                  <a:schemeClr val="tx1"/>
                </a:solidFill>
                <a:latin typeface="Calibri"/>
                <a:ea typeface="Calibri"/>
                <a:cs typeface="B Nazanin"/>
              </a:rPr>
              <a:t>مشتریان مهم می باشند ، اما بعضی از آن ها نسبت به بقیه براساس نظریه پورتر، اگر شرایط زیر موجود باشد، مشتری ها از یک نیروی در رقابت صنعتی برخوردار خواهند بود، آن شرایط عبارتند از:</a:t>
            </a:r>
            <a:endParaRPr lang="en-US" sz="2300" dirty="0">
              <a:solidFill>
                <a:schemeClr val="tx1"/>
              </a:solidFill>
              <a:latin typeface="Calibri"/>
              <a:ea typeface="Calibri"/>
            </a:endParaRPr>
          </a:p>
          <a:p>
            <a:pPr marL="179705" algn="justLow" rtl="1">
              <a:lnSpc>
                <a:spcPct val="115000"/>
              </a:lnSpc>
              <a:spcAft>
                <a:spcPts val="1000"/>
              </a:spcAft>
              <a:defRPr/>
            </a:pPr>
            <a:r>
              <a:rPr lang="fa-IR" sz="2300" dirty="0">
                <a:solidFill>
                  <a:schemeClr val="tx1"/>
                </a:solidFill>
                <a:latin typeface="Calibri"/>
                <a:ea typeface="Calibri"/>
                <a:cs typeface="B Nazanin"/>
              </a:rPr>
              <a:t>تعداد مشتریان محدود باشد،در این صورت از دست دادن یک مشتری تاثیر به سزایی بر روی صنعت خواهد گذاشت .</a:t>
            </a:r>
            <a:endParaRPr lang="en-US" sz="2300" dirty="0">
              <a:solidFill>
                <a:schemeClr val="tx1"/>
              </a:solidFill>
              <a:latin typeface="Calibri"/>
              <a:ea typeface="Calibri"/>
            </a:endParaRPr>
          </a:p>
          <a:p>
            <a:pPr marL="179705" algn="justLow" rtl="1">
              <a:lnSpc>
                <a:spcPct val="115000"/>
              </a:lnSpc>
              <a:spcAft>
                <a:spcPts val="1000"/>
              </a:spcAft>
              <a:defRPr/>
            </a:pPr>
            <a:r>
              <a:rPr lang="fa-IR" sz="2300" dirty="0">
                <a:solidFill>
                  <a:schemeClr val="tx1"/>
                </a:solidFill>
                <a:latin typeface="Calibri"/>
                <a:ea typeface="Calibri"/>
                <a:cs typeface="B Nazanin"/>
              </a:rPr>
              <a:t>مشتریانی که در حجم زیاد خرید می کنند.</a:t>
            </a:r>
            <a:endParaRPr lang="en-US" sz="2300" dirty="0">
              <a:solidFill>
                <a:schemeClr val="tx1"/>
              </a:solidFill>
              <a:latin typeface="Calibri"/>
              <a:ea typeface="Calibri"/>
            </a:endParaRPr>
          </a:p>
          <a:p>
            <a:pPr marL="179705" algn="justLow" rtl="1">
              <a:lnSpc>
                <a:spcPct val="115000"/>
              </a:lnSpc>
              <a:spcAft>
                <a:spcPts val="1000"/>
              </a:spcAft>
              <a:defRPr/>
            </a:pPr>
            <a:r>
              <a:rPr lang="fa-IR" sz="2300" dirty="0">
                <a:solidFill>
                  <a:schemeClr val="tx1"/>
                </a:solidFill>
                <a:latin typeface="Calibri"/>
                <a:ea typeface="Calibri"/>
                <a:cs typeface="B Nazanin"/>
              </a:rPr>
              <a:t>میزان خرید مشتریان از یک صنعت، بستگی زیادی به میزان خرید آن ها از صنایع دیگر دارد.</a:t>
            </a:r>
            <a:endParaRPr lang="en-US" sz="2300" dirty="0">
              <a:solidFill>
                <a:schemeClr val="tx1"/>
              </a:solidFill>
              <a:latin typeface="Calibri"/>
              <a:ea typeface="Calibri"/>
            </a:endParaRPr>
          </a:p>
          <a:p>
            <a:endParaRPr lang="en-US" sz="2300" dirty="0">
              <a:solidFill>
                <a:schemeClr val="tx1"/>
              </a:solidFill>
            </a:endParaRPr>
          </a:p>
        </p:txBody>
      </p:sp>
    </p:spTree>
    <p:extLst>
      <p:ext uri="{BB962C8B-B14F-4D97-AF65-F5344CB8AC3E}">
        <p14:creationId xmlns:p14="http://schemas.microsoft.com/office/powerpoint/2010/main" val="2159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smtClean="0">
                <a:latin typeface="Calibri" panose="020F0502020204030204" pitchFamily="34" charset="0"/>
                <a:ea typeface="Calibri" panose="020F0502020204030204" pitchFamily="34" charset="0"/>
                <a:cs typeface="B Titr" panose="00000700000000000000" pitchFamily="2" charset="-78"/>
              </a:rPr>
              <a:t>مشتریان (ادامه)</a:t>
            </a:r>
            <a:r>
              <a:rPr lang="en-US" altLang="en-US" b="1" dirty="0" smtClean="0">
                <a:latin typeface="Calibri" panose="020F0502020204030204" pitchFamily="34" charset="0"/>
                <a:ea typeface="Calibri" panose="020F0502020204030204" pitchFamily="34" charset="0"/>
                <a:cs typeface="B Titr" panose="00000700000000000000" pitchFamily="2" charset="-78"/>
              </a:rPr>
              <a:t>:</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Low" rtl="1">
              <a:lnSpc>
                <a:spcPct val="115000"/>
              </a:lnSpc>
              <a:spcAft>
                <a:spcPts val="1000"/>
              </a:spcAft>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اگر مشتریانی که محصولات را خریداری می کنند،قابل تفکیک نباشند، نشان دهنده این است که مشتریان به شرکتی که ازآن خرید می کنند، اهمیت نمی دهند.</a:t>
            </a:r>
            <a:endParaRPr lang="en-US"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spcAft>
                <a:spcPts val="1000"/>
              </a:spcAft>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معمولا مشتریان سود کمی به دست  می آورند، در نتیجه سعی می کنند هزینه های خریدشان را کاهش دهند.</a:t>
            </a:r>
            <a:endParaRPr lang="en-US"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spcAft>
                <a:spcPts val="1000"/>
              </a:spcAft>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مشتریان به راحتی می توانند اطلاعات دقیقی درباره تقاضا و هزینه فروش یک صنعت به دست آورند، که این اطلاعات به آنها این امکان را می دهد که در طی مذاکره ها خود حرف اول را بزنند.</a:t>
            </a:r>
            <a:endParaRPr lang="en-US"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endParaRPr lang="fa-IR" altLang="en-US" sz="2300" dirty="0">
              <a:solidFill>
                <a:schemeClr val="tx1"/>
              </a:solidFill>
            </a:endParaRPr>
          </a:p>
          <a:p>
            <a:endParaRPr lang="en-US" sz="2300" dirty="0">
              <a:solidFill>
                <a:schemeClr val="tx1"/>
              </a:solidFill>
            </a:endParaRPr>
          </a:p>
        </p:txBody>
      </p:sp>
    </p:spTree>
    <p:extLst>
      <p:ext uri="{BB962C8B-B14F-4D97-AF65-F5344CB8AC3E}">
        <p14:creationId xmlns:p14="http://schemas.microsoft.com/office/powerpoint/2010/main" val="232598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مشتریان (ادامه)</a:t>
            </a:r>
            <a:r>
              <a:rPr lang="en-US" altLang="en-US" b="1" dirty="0">
                <a:latin typeface="Calibri" panose="020F0502020204030204" pitchFamily="34" charset="0"/>
                <a:ea typeface="Calibri" panose="020F0502020204030204" pitchFamily="34" charset="0"/>
                <a:cs typeface="B Titr" panose="00000700000000000000" pitchFamily="2" charset="-78"/>
              </a:rPr>
              <a:t>:</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179705" algn="justLow" rtl="1">
              <a:lnSpc>
                <a:spcPct val="115000"/>
              </a:lnSpc>
              <a:spcAft>
                <a:spcPts val="1000"/>
              </a:spcAft>
              <a:defRPr/>
            </a:pPr>
            <a:r>
              <a:rPr lang="fa-IR" sz="2300" dirty="0">
                <a:solidFill>
                  <a:schemeClr val="tx1"/>
                </a:solidFill>
                <a:latin typeface="Calibri"/>
                <a:ea typeface="Calibri"/>
                <a:cs typeface="B Nazanin" pitchFamily="2" charset="-78"/>
              </a:rPr>
              <a:t>مشتریان می توانند خودشان عرضه کننده باشند، و این امر در صورتی امکان پذیر است که مشتریان شرکت های عرضه کننده را بخرند.</a:t>
            </a:r>
            <a:endParaRPr lang="en-US" sz="2300" dirty="0">
              <a:solidFill>
                <a:schemeClr val="tx1"/>
              </a:solidFill>
              <a:latin typeface="Calibri"/>
              <a:ea typeface="Calibri"/>
              <a:cs typeface="B Nazanin" pitchFamily="2" charset="-78"/>
            </a:endParaRPr>
          </a:p>
          <a:p>
            <a:pPr marL="179705" algn="justLow" rtl="1">
              <a:lnSpc>
                <a:spcPct val="115000"/>
              </a:lnSpc>
              <a:spcAft>
                <a:spcPts val="1000"/>
              </a:spcAft>
              <a:defRPr/>
            </a:pPr>
            <a:r>
              <a:rPr lang="fa-IR" sz="2300" dirty="0">
                <a:solidFill>
                  <a:schemeClr val="tx1"/>
                </a:solidFill>
                <a:latin typeface="Calibri"/>
                <a:ea typeface="Calibri"/>
                <a:cs typeface="B Nazanin" pitchFamily="2" charset="-78"/>
              </a:rPr>
              <a:t>مشتریان می توانند به راحتی  خرید خود را از یک فروشنده به فروشنده دیگر تغییر دهند.</a:t>
            </a:r>
            <a:endParaRPr lang="en-US" sz="2300" dirty="0">
              <a:solidFill>
                <a:schemeClr val="tx1"/>
              </a:solidFill>
              <a:latin typeface="Calibri"/>
              <a:ea typeface="Calibri"/>
              <a:cs typeface="B Nazanin" pitchFamily="2" charset="-78"/>
            </a:endParaRPr>
          </a:p>
          <a:p>
            <a:endParaRPr lang="en-US" sz="2300" dirty="0">
              <a:solidFill>
                <a:schemeClr val="tx1"/>
              </a:solidFill>
            </a:endParaRPr>
          </a:p>
        </p:txBody>
      </p:sp>
    </p:spTree>
    <p:extLst>
      <p:ext uri="{BB962C8B-B14F-4D97-AF65-F5344CB8AC3E}">
        <p14:creationId xmlns:p14="http://schemas.microsoft.com/office/powerpoint/2010/main" val="364646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گام های کاهش تهدیدات مشتریان:</a:t>
            </a:r>
            <a:endParaRPr lang="en-US" dirty="0"/>
          </a:p>
        </p:txBody>
      </p:sp>
      <p:sp>
        <p:nvSpPr>
          <p:cNvPr id="3" name="Content Placeholder 2"/>
          <p:cNvSpPr>
            <a:spLocks noGrp="1"/>
          </p:cNvSpPr>
          <p:nvPr>
            <p:ph idx="1"/>
          </p:nvPr>
        </p:nvSpPr>
        <p:spPr/>
        <p:txBody>
          <a:bodyPr>
            <a:normAutofit/>
          </a:bodyPr>
          <a:lstStyle/>
          <a:p>
            <a:pPr marL="342900" indent="-342900" algn="r" rtl="1">
              <a:buFont typeface="+mj-lt"/>
              <a:buAutoNum type="arabicPeriod"/>
            </a:pPr>
            <a:r>
              <a:rPr lang="fa-IR" sz="2300" dirty="0">
                <a:solidFill>
                  <a:schemeClr val="tx1"/>
                </a:solidFill>
                <a:latin typeface="Calibri"/>
                <a:ea typeface="Calibri"/>
                <a:cs typeface="B Nazanin" pitchFamily="2" charset="-78"/>
              </a:rPr>
              <a:t>ساده کردن روابط تجاری خود با مشتریان</a:t>
            </a:r>
            <a:r>
              <a:rPr lang="fa-IR" sz="2300" dirty="0" smtClean="0">
                <a:solidFill>
                  <a:schemeClr val="tx1"/>
                </a:solidFill>
                <a:latin typeface="Calibri"/>
                <a:ea typeface="Calibri"/>
                <a:cs typeface="B Nazanin"/>
              </a:rPr>
              <a:t> </a:t>
            </a:r>
          </a:p>
          <a:p>
            <a:pPr marL="342900" indent="-342900" algn="r" rtl="1">
              <a:buFont typeface="+mj-lt"/>
              <a:buAutoNum type="arabicPeriod"/>
            </a:pPr>
            <a:r>
              <a:rPr lang="fa-IR" sz="2300" dirty="0" smtClean="0">
                <a:solidFill>
                  <a:schemeClr val="tx1"/>
                </a:solidFill>
                <a:latin typeface="Calibri"/>
                <a:ea typeface="Calibri"/>
                <a:cs typeface="B Nazanin"/>
              </a:rPr>
              <a:t>تمرکز </a:t>
            </a:r>
            <a:r>
              <a:rPr lang="fa-IR" sz="2300" dirty="0">
                <a:solidFill>
                  <a:schemeClr val="tx1"/>
                </a:solidFill>
                <a:latin typeface="Calibri"/>
                <a:ea typeface="Calibri"/>
                <a:cs typeface="B Nazanin"/>
              </a:rPr>
              <a:t>بر مشتری نهایی </a:t>
            </a:r>
            <a:endParaRPr lang="fa-IR" sz="2300" dirty="0" smtClean="0">
              <a:solidFill>
                <a:schemeClr val="tx1"/>
              </a:solidFill>
              <a:latin typeface="Calibri"/>
              <a:ea typeface="Calibri"/>
              <a:cs typeface="B Nazanin"/>
            </a:endParaRPr>
          </a:p>
          <a:p>
            <a:pPr marL="342900" indent="-342900" algn="r" rtl="1">
              <a:buFont typeface="+mj-lt"/>
              <a:buAutoNum type="arabicPeriod"/>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طراحی مجدد ساختار ارائه خدمات، براساس </a:t>
            </a:r>
            <a:r>
              <a:rPr lang="fa-IR" altLang="en-US" sz="2300"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مشتریان</a:t>
            </a:r>
          </a:p>
          <a:p>
            <a:pPr marL="342900" indent="-342900" algn="r" rtl="1">
              <a:buFont typeface="+mj-lt"/>
              <a:buAutoNum type="arabicPeriod"/>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طراحی یک ساختار کامل و پویای </a:t>
            </a:r>
            <a:r>
              <a:rPr lang="fa-IR" altLang="en-US" sz="2300"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اطلاعاتی</a:t>
            </a:r>
          </a:p>
          <a:p>
            <a:pPr marL="342900" indent="-342900" algn="r" rtl="1">
              <a:buFont typeface="+mj-lt"/>
              <a:buAutoNum type="arabicPeriod"/>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تقویت وفاداری مشتری</a:t>
            </a:r>
            <a:endParaRPr lang="en-US" sz="2300" dirty="0"/>
          </a:p>
        </p:txBody>
      </p:sp>
    </p:spTree>
    <p:extLst>
      <p:ext uri="{BB962C8B-B14F-4D97-AF65-F5344CB8AC3E}">
        <p14:creationId xmlns:p14="http://schemas.microsoft.com/office/powerpoint/2010/main" val="405642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4000"/>
                            </p:stCondLst>
                            <p:childTnLst>
                              <p:par>
                                <p:cTn id="28" presetID="42"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5000"/>
                            </p:stCondLst>
                            <p:childTnLst>
                              <p:par>
                                <p:cTn id="34" presetID="42" presetClass="entr" presetSubtype="0"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گام های کاهش تهدیدات </a:t>
            </a:r>
            <a:r>
              <a:rPr lang="fa-IR" dirty="0" smtClean="0">
                <a:cs typeface="B Titr" panose="00000700000000000000" pitchFamily="2" charset="-78"/>
              </a:rPr>
              <a:t>مشتریان (ادامه):</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342900" indent="-342900" algn="r" rtl="1">
              <a:buFont typeface="+mj-lt"/>
              <a:buAutoNum type="arabicPeriod"/>
            </a:pPr>
            <a:r>
              <a:rPr lang="fa-IR" sz="2300" b="1" dirty="0" smtClean="0">
                <a:solidFill>
                  <a:schemeClr val="tx1"/>
                </a:solidFill>
                <a:latin typeface="Calibri"/>
                <a:ea typeface="Calibri"/>
                <a:cs typeface="B Nazanin" pitchFamily="2" charset="-78"/>
              </a:rPr>
              <a:t>ساده </a:t>
            </a:r>
            <a:r>
              <a:rPr lang="fa-IR" sz="2300" b="1" dirty="0">
                <a:solidFill>
                  <a:schemeClr val="tx1"/>
                </a:solidFill>
                <a:latin typeface="Calibri"/>
                <a:ea typeface="Calibri"/>
                <a:cs typeface="B Nazanin" pitchFamily="2" charset="-78"/>
              </a:rPr>
              <a:t>کردن روابط تجاری خود با مشتریان: </a:t>
            </a:r>
            <a:endParaRPr lang="en-US" sz="2300" b="1" dirty="0">
              <a:solidFill>
                <a:schemeClr val="tx1"/>
              </a:solidFill>
              <a:latin typeface="Calibri"/>
              <a:ea typeface="Calibri"/>
              <a:cs typeface="B Nazanin" pitchFamily="2" charset="-78"/>
            </a:endParaRPr>
          </a:p>
          <a:p>
            <a:pPr algn="r" rtl="1">
              <a:lnSpc>
                <a:spcPct val="115000"/>
              </a:lnSpc>
              <a:spcAft>
                <a:spcPts val="0"/>
              </a:spcAft>
              <a:buClr>
                <a:srgbClr val="EE2E08"/>
              </a:buClr>
              <a:buFont typeface="Wingdings" pitchFamily="2" charset="2"/>
              <a:buChar char="v"/>
              <a:defRPr/>
            </a:pPr>
            <a:r>
              <a:rPr lang="fa-IR" sz="2300" dirty="0">
                <a:solidFill>
                  <a:schemeClr val="tx1"/>
                </a:solidFill>
                <a:latin typeface="Calibri"/>
                <a:ea typeface="Calibri"/>
                <a:cs typeface="B Nazanin" pitchFamily="2" charset="-78"/>
              </a:rPr>
              <a:t>وقتشان را هدر ندهیم</a:t>
            </a:r>
            <a:endParaRPr lang="en-US" sz="2300" dirty="0">
              <a:solidFill>
                <a:schemeClr val="tx1"/>
              </a:solidFill>
              <a:latin typeface="Calibri"/>
              <a:ea typeface="Calibri"/>
              <a:cs typeface="B Nazanin" pitchFamily="2" charset="-78"/>
            </a:endParaRPr>
          </a:p>
          <a:p>
            <a:pPr algn="r" rtl="1">
              <a:lnSpc>
                <a:spcPct val="115000"/>
              </a:lnSpc>
              <a:spcAft>
                <a:spcPts val="0"/>
              </a:spcAft>
              <a:buClr>
                <a:srgbClr val="EE2E08"/>
              </a:buClr>
              <a:buFont typeface="Wingdings" pitchFamily="2" charset="2"/>
              <a:buChar char="v"/>
              <a:defRPr/>
            </a:pPr>
            <a:r>
              <a:rPr lang="fa-IR" sz="2300" dirty="0">
                <a:solidFill>
                  <a:schemeClr val="tx1"/>
                </a:solidFill>
                <a:latin typeface="Calibri"/>
                <a:ea typeface="Calibri"/>
                <a:cs typeface="B Nazanin" pitchFamily="2" charset="-78"/>
              </a:rPr>
              <a:t>آن ها را بشناسیم</a:t>
            </a:r>
            <a:endParaRPr lang="en-US" sz="2300" dirty="0">
              <a:solidFill>
                <a:schemeClr val="tx1"/>
              </a:solidFill>
              <a:latin typeface="Calibri"/>
              <a:ea typeface="Calibri"/>
              <a:cs typeface="B Nazanin" pitchFamily="2" charset="-78"/>
            </a:endParaRPr>
          </a:p>
          <a:p>
            <a:pPr algn="r" rtl="1">
              <a:lnSpc>
                <a:spcPct val="115000"/>
              </a:lnSpc>
              <a:spcAft>
                <a:spcPts val="0"/>
              </a:spcAft>
              <a:buClr>
                <a:srgbClr val="EE2E08"/>
              </a:buClr>
              <a:buFont typeface="Wingdings" pitchFamily="2" charset="2"/>
              <a:buChar char="v"/>
              <a:defRPr/>
            </a:pPr>
            <a:r>
              <a:rPr lang="fa-IR" sz="2300" dirty="0">
                <a:solidFill>
                  <a:schemeClr val="tx1"/>
                </a:solidFill>
                <a:latin typeface="Calibri"/>
                <a:ea typeface="Calibri"/>
                <a:cs typeface="B Nazanin" pitchFamily="2" charset="-78"/>
              </a:rPr>
              <a:t>انجام سفارش و دریافت خدمات پس از فروش را برای آن ها ساده کنیم</a:t>
            </a:r>
          </a:p>
          <a:p>
            <a:pPr algn="r" rtl="1">
              <a:lnSpc>
                <a:spcPct val="115000"/>
              </a:lnSpc>
              <a:spcAft>
                <a:spcPts val="0"/>
              </a:spcAft>
              <a:buClr>
                <a:srgbClr val="EE2E08"/>
              </a:buClr>
              <a:buFont typeface="Wingdings" pitchFamily="2" charset="2"/>
              <a:buChar char="v"/>
              <a:defRPr/>
            </a:pPr>
            <a:r>
              <a:rPr lang="fa-IR" sz="2300" dirty="0">
                <a:solidFill>
                  <a:schemeClr val="tx1"/>
                </a:solidFill>
                <a:latin typeface="Calibri"/>
                <a:ea typeface="Calibri"/>
                <a:cs typeface="B Nazanin" pitchFamily="2" charset="-78"/>
              </a:rPr>
              <a:t>خدمات ما مطابق نیازهای هر شخص باشد</a:t>
            </a:r>
            <a:endParaRPr lang="fa-IR" sz="2300" dirty="0">
              <a:solidFill>
                <a:schemeClr val="tx1"/>
              </a:solidFill>
            </a:endParaRPr>
          </a:p>
          <a:p>
            <a:endParaRPr lang="en-US" sz="2300" dirty="0">
              <a:solidFill>
                <a:schemeClr val="tx1"/>
              </a:solidFill>
            </a:endParaRPr>
          </a:p>
        </p:txBody>
      </p:sp>
    </p:spTree>
    <p:extLst>
      <p:ext uri="{BB962C8B-B14F-4D97-AF65-F5344CB8AC3E}">
        <p14:creationId xmlns:p14="http://schemas.microsoft.com/office/powerpoint/2010/main" val="113389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6"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گام های کاهش تهدیدات </a:t>
            </a:r>
            <a:r>
              <a:rPr lang="fa-IR" dirty="0" smtClean="0">
                <a:cs typeface="B Titr" panose="00000700000000000000" pitchFamily="2" charset="-78"/>
              </a:rPr>
              <a:t>مشتریان (ادامه):</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342900" indent="-342900" algn="r" rtl="1">
              <a:lnSpc>
                <a:spcPct val="115000"/>
              </a:lnSpc>
              <a:spcAft>
                <a:spcPts val="1000"/>
              </a:spcAft>
              <a:buFont typeface="+mj-lt"/>
              <a:buAutoNum type="arabicPeriod" startAt="2"/>
              <a:defRPr/>
            </a:pPr>
            <a:r>
              <a:rPr lang="fa-IR" sz="2300" b="1" dirty="0" smtClean="0">
                <a:solidFill>
                  <a:schemeClr val="tx1"/>
                </a:solidFill>
                <a:latin typeface="Calibri"/>
                <a:ea typeface="Calibri"/>
                <a:cs typeface="B Nazanin"/>
              </a:rPr>
              <a:t> </a:t>
            </a:r>
            <a:r>
              <a:rPr lang="fa-IR" sz="2300" b="1" dirty="0">
                <a:solidFill>
                  <a:schemeClr val="tx1"/>
                </a:solidFill>
                <a:latin typeface="Calibri"/>
                <a:ea typeface="Calibri"/>
                <a:cs typeface="B Nazanin"/>
              </a:rPr>
              <a:t>تمرکز بر مشتری نهایی : </a:t>
            </a:r>
            <a:endParaRPr lang="en-US" sz="2300" b="1" dirty="0">
              <a:solidFill>
                <a:schemeClr val="tx1"/>
              </a:solidFill>
              <a:latin typeface="Calibri"/>
              <a:ea typeface="Calibri"/>
            </a:endParaRPr>
          </a:p>
          <a:p>
            <a:pPr marL="0" indent="0" algn="justLow" rtl="1">
              <a:lnSpc>
                <a:spcPct val="115000"/>
              </a:lnSpc>
              <a:spcAft>
                <a:spcPts val="1000"/>
              </a:spcAft>
              <a:buFontTx/>
              <a:buNone/>
              <a:defRPr/>
            </a:pPr>
            <a:r>
              <a:rPr lang="fa-IR" sz="2300" dirty="0">
                <a:solidFill>
                  <a:schemeClr val="tx1"/>
                </a:solidFill>
                <a:latin typeface="Calibri"/>
                <a:ea typeface="Calibri"/>
                <a:cs typeface="B Nazanin"/>
              </a:rPr>
              <a:t>تاکید بر مشتری نهایی که همان مصرف کننده حقیق محصول یا استفاده کننده اصلی از خدمات است،یک اصل کلی </a:t>
            </a:r>
            <a:r>
              <a:rPr lang="fa-IR" sz="2300" dirty="0" smtClean="0">
                <a:solidFill>
                  <a:schemeClr val="tx1"/>
                </a:solidFill>
                <a:latin typeface="Calibri"/>
                <a:ea typeface="Calibri"/>
                <a:cs typeface="B Nazanin"/>
              </a:rPr>
              <a:t>است.توجه</a:t>
            </a:r>
          </a:p>
          <a:p>
            <a:pPr marL="342900" indent="-342900" algn="justLow" rtl="1">
              <a:lnSpc>
                <a:spcPct val="115000"/>
              </a:lnSpc>
              <a:spcAft>
                <a:spcPts val="1000"/>
              </a:spcAft>
              <a:buFont typeface="+mj-lt"/>
              <a:buAutoNum type="arabicPeriod" startAt="3"/>
              <a:defRPr/>
            </a:pPr>
            <a:r>
              <a:rPr lang="fa-IR" altLang="en-US" sz="2300" b="1"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طراحی </a:t>
            </a:r>
            <a:r>
              <a:rPr lang="fa-IR" altLang="en-US" sz="2300" b="1" dirty="0">
                <a:solidFill>
                  <a:schemeClr val="tx1"/>
                </a:solidFill>
                <a:latin typeface="Calibri" panose="020F0502020204030204" pitchFamily="34" charset="0"/>
                <a:ea typeface="Calibri" panose="020F0502020204030204" pitchFamily="34" charset="0"/>
                <a:cs typeface="B Nazanin" panose="00000400000000000000" pitchFamily="2" charset="-78"/>
              </a:rPr>
              <a:t>مجدد ساختار ارائه خدمات، براساس مشتریان :</a:t>
            </a: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 </a:t>
            </a:r>
          </a:p>
          <a:p>
            <a:pPr marL="0" indent="0" algn="justLow" rtl="1">
              <a:lnSpc>
                <a:spcPct val="115000"/>
              </a:lnSpc>
              <a:spcAft>
                <a:spcPts val="1000"/>
              </a:spcAft>
              <a:buNone/>
              <a:defRPr/>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.موضوعی که در این زمینه مورد بی توجهی قرار گرفته ، آن است که انجام این امر با توجه به مشتری صورت می پذیرد. شناسایی دقیق فرصت ها این امکان را به سازمان می دهد که در قلب و ذهن مشتریان خود رخنه کرده و خواسته های درونی آن ها را هدف قرار دهند.</a:t>
            </a:r>
            <a:endParaRPr lang="en-US"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pPr marL="0" indent="0" algn="justLow" rtl="1">
              <a:lnSpc>
                <a:spcPct val="115000"/>
              </a:lnSpc>
              <a:spcAft>
                <a:spcPts val="1000"/>
              </a:spcAft>
              <a:buFontTx/>
              <a:buNone/>
              <a:defRPr/>
            </a:pPr>
            <a:endParaRPr lang="en-US" sz="2300" dirty="0">
              <a:solidFill>
                <a:schemeClr val="tx1"/>
              </a:solidFill>
            </a:endParaRPr>
          </a:p>
        </p:txBody>
      </p:sp>
    </p:spTree>
    <p:extLst>
      <p:ext uri="{BB962C8B-B14F-4D97-AF65-F5344CB8AC3E}">
        <p14:creationId xmlns:p14="http://schemas.microsoft.com/office/powerpoint/2010/main" val="367498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6"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3000"/>
                            </p:stCondLst>
                            <p:childTnLst>
                              <p:par>
                                <p:cTn id="27" presetID="26" presetClass="entr" presetSubtype="0" fill="hold"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down)">
                                      <p:cBhvr>
                                        <p:cTn id="29" dur="580">
                                          <p:stCondLst>
                                            <p:cond delay="0"/>
                                          </p:stCondLst>
                                        </p:cTn>
                                        <p:tgtEl>
                                          <p:spTgt spid="3">
                                            <p:txEl>
                                              <p:pRg st="2" end="2"/>
                                            </p:txEl>
                                          </p:spTgt>
                                        </p:tgtEl>
                                      </p:cBhvr>
                                    </p:animEffect>
                                    <p:anim calcmode="lin" valueType="num">
                                      <p:cBhvr>
                                        <p:cTn id="3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2" end="2"/>
                                            </p:txEl>
                                          </p:spTgt>
                                        </p:tgtEl>
                                      </p:cBhvr>
                                      <p:to x="100000" y="60000"/>
                                    </p:animScale>
                                    <p:animScale>
                                      <p:cBhvr>
                                        <p:cTn id="36" dur="166" decel="50000">
                                          <p:stCondLst>
                                            <p:cond delay="676"/>
                                          </p:stCondLst>
                                        </p:cTn>
                                        <p:tgtEl>
                                          <p:spTgt spid="3">
                                            <p:txEl>
                                              <p:pRg st="2" end="2"/>
                                            </p:txEl>
                                          </p:spTgt>
                                        </p:tgtEl>
                                      </p:cBhvr>
                                      <p:to x="100000" y="100000"/>
                                    </p:animScale>
                                    <p:animScale>
                                      <p:cBhvr>
                                        <p:cTn id="37" dur="26">
                                          <p:stCondLst>
                                            <p:cond delay="1312"/>
                                          </p:stCondLst>
                                        </p:cTn>
                                        <p:tgtEl>
                                          <p:spTgt spid="3">
                                            <p:txEl>
                                              <p:pRg st="2" end="2"/>
                                            </p:txEl>
                                          </p:spTgt>
                                        </p:tgtEl>
                                      </p:cBhvr>
                                      <p:to x="100000" y="80000"/>
                                    </p:animScale>
                                    <p:animScale>
                                      <p:cBhvr>
                                        <p:cTn id="38" dur="166" decel="50000">
                                          <p:stCondLst>
                                            <p:cond delay="1338"/>
                                          </p:stCondLst>
                                        </p:cTn>
                                        <p:tgtEl>
                                          <p:spTgt spid="3">
                                            <p:txEl>
                                              <p:pRg st="2" end="2"/>
                                            </p:txEl>
                                          </p:spTgt>
                                        </p:tgtEl>
                                      </p:cBhvr>
                                      <p:to x="100000" y="100000"/>
                                    </p:animScale>
                                    <p:animScale>
                                      <p:cBhvr>
                                        <p:cTn id="39" dur="26">
                                          <p:stCondLst>
                                            <p:cond delay="1642"/>
                                          </p:stCondLst>
                                        </p:cTn>
                                        <p:tgtEl>
                                          <p:spTgt spid="3">
                                            <p:txEl>
                                              <p:pRg st="2" end="2"/>
                                            </p:txEl>
                                          </p:spTgt>
                                        </p:tgtEl>
                                      </p:cBhvr>
                                      <p:to x="100000" y="90000"/>
                                    </p:animScale>
                                    <p:animScale>
                                      <p:cBhvr>
                                        <p:cTn id="40" dur="166" decel="50000">
                                          <p:stCondLst>
                                            <p:cond delay="1668"/>
                                          </p:stCondLst>
                                        </p:cTn>
                                        <p:tgtEl>
                                          <p:spTgt spid="3">
                                            <p:txEl>
                                              <p:pRg st="2" end="2"/>
                                            </p:txEl>
                                          </p:spTgt>
                                        </p:tgtEl>
                                      </p:cBhvr>
                                      <p:to x="100000" y="100000"/>
                                    </p:animScale>
                                    <p:animScale>
                                      <p:cBhvr>
                                        <p:cTn id="41" dur="26">
                                          <p:stCondLst>
                                            <p:cond delay="1808"/>
                                          </p:stCondLst>
                                        </p:cTn>
                                        <p:tgtEl>
                                          <p:spTgt spid="3">
                                            <p:txEl>
                                              <p:pRg st="2" end="2"/>
                                            </p:txEl>
                                          </p:spTgt>
                                        </p:tgtEl>
                                      </p:cBhvr>
                                      <p:to x="100000" y="95000"/>
                                    </p:animScale>
                                    <p:animScale>
                                      <p:cBhvr>
                                        <p:cTn id="42"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گام های کاهش تهدیدات مشتریان (ادامه):</a:t>
            </a:r>
            <a:endParaRPr lang="en-US" dirty="0"/>
          </a:p>
        </p:txBody>
      </p:sp>
      <p:sp>
        <p:nvSpPr>
          <p:cNvPr id="3" name="Content Placeholder 2"/>
          <p:cNvSpPr>
            <a:spLocks noGrp="1"/>
          </p:cNvSpPr>
          <p:nvPr>
            <p:ph idx="1"/>
          </p:nvPr>
        </p:nvSpPr>
        <p:spPr/>
        <p:txBody>
          <a:bodyPr>
            <a:normAutofit/>
          </a:bodyPr>
          <a:lstStyle/>
          <a:p>
            <a:pPr marL="457200" indent="-457200" algn="just" rtl="1">
              <a:buFont typeface="+mj-lt"/>
              <a:buAutoNum type="arabicPeriod" startAt="4"/>
            </a:pPr>
            <a:r>
              <a:rPr lang="fa-IR" altLang="en-US" sz="2300" b="1"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طراحی </a:t>
            </a:r>
            <a:r>
              <a:rPr lang="fa-IR" altLang="en-US" sz="2300" b="1" dirty="0">
                <a:solidFill>
                  <a:schemeClr val="tx1"/>
                </a:solidFill>
                <a:latin typeface="Calibri" panose="020F0502020204030204" pitchFamily="34" charset="0"/>
                <a:ea typeface="Calibri" panose="020F0502020204030204" pitchFamily="34" charset="0"/>
                <a:cs typeface="B Nazanin" panose="00000400000000000000" pitchFamily="2" charset="-78"/>
              </a:rPr>
              <a:t>یک ساختار کامل و پویای اطلاعاتی : </a:t>
            </a:r>
          </a:p>
          <a:p>
            <a:pPr marL="0" indent="0" algn="justLow" rtl="1">
              <a:buFontTx/>
              <a:buNone/>
            </a:pPr>
            <a:r>
              <a:rPr lang="fa-IR" altLang="en-US" sz="2300" dirty="0">
                <a:solidFill>
                  <a:schemeClr val="tx1"/>
                </a:solidFill>
                <a:latin typeface="Calibri" panose="020F0502020204030204" pitchFamily="34" charset="0"/>
                <a:ea typeface="Calibri" panose="020F0502020204030204" pitchFamily="34" charset="0"/>
                <a:cs typeface="B Nazanin" panose="00000400000000000000" pitchFamily="2" charset="-78"/>
              </a:rPr>
              <a:t>طراحی سایت الکترونیکی سازمان گام اول در را تکنولوژی اطلاعاتی محسوب می شود. با این اقدام می توان ساختاری را ایجاد نمود که نه تنها جوابگوی نیاز های فعلی سازمان باشد، بلکه پاسخگوی نیازهای متغییر آینده نیز باشد. در این حیطه دو چالش عمده بر سر را است .</a:t>
            </a:r>
            <a:endParaRPr lang="en-US" sz="2300" dirty="0">
              <a:solidFill>
                <a:schemeClr val="tx1"/>
              </a:solidFill>
            </a:endParaRPr>
          </a:p>
        </p:txBody>
      </p:sp>
    </p:spTree>
    <p:extLst>
      <p:ext uri="{BB962C8B-B14F-4D97-AF65-F5344CB8AC3E}">
        <p14:creationId xmlns:p14="http://schemas.microsoft.com/office/powerpoint/2010/main" val="87108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6"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گام های کاهش تهدیدات مشتریان (ادامه):</a:t>
            </a:r>
            <a:endParaRPr lang="en-US" dirty="0"/>
          </a:p>
        </p:txBody>
      </p:sp>
      <p:sp>
        <p:nvSpPr>
          <p:cNvPr id="3" name="Content Placeholder 2"/>
          <p:cNvSpPr>
            <a:spLocks noGrp="1"/>
          </p:cNvSpPr>
          <p:nvPr>
            <p:ph idx="1"/>
          </p:nvPr>
        </p:nvSpPr>
        <p:spPr/>
        <p:txBody>
          <a:bodyPr>
            <a:normAutofit/>
          </a:bodyPr>
          <a:lstStyle/>
          <a:p>
            <a:pPr marL="342900" indent="-342900" algn="r" rtl="1">
              <a:buFont typeface="+mj-lt"/>
              <a:buAutoNum type="arabicPeriod" startAt="5"/>
            </a:pPr>
            <a:r>
              <a:rPr lang="fa-IR" altLang="en-US" sz="2300" b="1"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a:t>
            </a:r>
            <a:r>
              <a:rPr lang="fa-IR" altLang="en-US" sz="2300" b="1" dirty="0">
                <a:solidFill>
                  <a:schemeClr val="tx1"/>
                </a:solidFill>
                <a:latin typeface="Calibri" panose="020F0502020204030204" pitchFamily="34" charset="0"/>
                <a:ea typeface="Calibri" panose="020F0502020204030204" pitchFamily="34" charset="0"/>
                <a:cs typeface="B Nazanin" panose="00000400000000000000" pitchFamily="2" charset="-78"/>
              </a:rPr>
              <a:t>تقویت وفاداری مشتری : </a:t>
            </a:r>
          </a:p>
          <a:p>
            <a:pPr marL="0" indent="0" algn="justLow" rtl="1">
              <a:lnSpc>
                <a:spcPct val="115000"/>
              </a:lnSpc>
              <a:spcAft>
                <a:spcPts val="1000"/>
              </a:spcAft>
              <a:buFontTx/>
              <a:buNone/>
            </a:pPr>
            <a:r>
              <a:rPr lang="fa-IR" altLang="en-US" sz="2300" dirty="0">
                <a:latin typeface="Calibri" panose="020F0502020204030204" pitchFamily="34" charset="0"/>
                <a:ea typeface="Calibri" panose="020F0502020204030204" pitchFamily="34" charset="0"/>
                <a:cs typeface="B Nazanin" panose="00000400000000000000" pitchFamily="2" charset="-78"/>
              </a:rPr>
              <a:t>تقویت و تعقیب وافاداری مشتریان به سازمان با کمک سنجش سود آوری و هزینه مشتری امکان پذیر است با سنجش هریک از آنها نسبت وفاواداری مشتریان قابل ارزیابی می باشد . </a:t>
            </a:r>
            <a:endParaRPr lang="en-US" altLang="en-US" sz="2300" dirty="0">
              <a:latin typeface="Calibri" panose="020F0502020204030204" pitchFamily="34" charset="0"/>
              <a:ea typeface="Calibri" panose="020F0502020204030204" pitchFamily="34" charset="0"/>
              <a:cs typeface="B Nazanin" panose="00000400000000000000" pitchFamily="2" charset="-78"/>
            </a:endParaRPr>
          </a:p>
          <a:p>
            <a:endParaRPr lang="en-US" sz="2300" dirty="0"/>
          </a:p>
        </p:txBody>
      </p:sp>
    </p:spTree>
    <p:extLst>
      <p:ext uri="{BB962C8B-B14F-4D97-AF65-F5344CB8AC3E}">
        <p14:creationId xmlns:p14="http://schemas.microsoft.com/office/powerpoint/2010/main" val="212596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6"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 پنج نیروی رقابتی پورتر: 2</a:t>
            </a:r>
            <a:r>
              <a:rPr lang="fa-IR" altLang="en-US" b="1" dirty="0" smtClean="0">
                <a:latin typeface="Calibri" panose="020F0502020204030204" pitchFamily="34" charset="0"/>
                <a:ea typeface="Calibri" panose="020F0502020204030204" pitchFamily="34" charset="0"/>
                <a:cs typeface="B Titr" panose="00000700000000000000" pitchFamily="2" charset="-78"/>
              </a:rPr>
              <a:t>. عرضه </a:t>
            </a:r>
            <a:r>
              <a:rPr lang="fa-IR" altLang="en-US" b="1" dirty="0">
                <a:latin typeface="Calibri" panose="020F0502020204030204" pitchFamily="34" charset="0"/>
                <a:ea typeface="Calibri" panose="020F0502020204030204" pitchFamily="34" charset="0"/>
                <a:cs typeface="B Titr" panose="00000700000000000000" pitchFamily="2" charset="-78"/>
              </a:rPr>
              <a:t>کنندگان </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altLang="en-US" sz="2300" b="1" dirty="0">
                <a:latin typeface="Calibri" panose="020F0502020204030204" pitchFamily="34" charset="0"/>
                <a:ea typeface="Calibri" panose="020F0502020204030204" pitchFamily="34" charset="0"/>
                <a:cs typeface="B Nazanin" panose="00000400000000000000" pitchFamily="2" charset="-78"/>
              </a:rPr>
              <a:t>قدرت عرضه کنندگان در موارد زیر بیشتر است :</a:t>
            </a:r>
            <a:endParaRPr lang="fa-IR" altLang="en-US" sz="2300" b="1" dirty="0">
              <a:solidFill>
                <a:srgbClr val="FF0066"/>
              </a:solidFill>
              <a:cs typeface="B Nazanin" panose="00000400000000000000" pitchFamily="2" charset="-78"/>
            </a:endParaRPr>
          </a:p>
          <a:p>
            <a:pPr algn="justLow" rtl="1">
              <a:lnSpc>
                <a:spcPct val="115000"/>
              </a:lnSpc>
              <a:buFont typeface="Symbol" panose="05050102010706020507" pitchFamily="18" charset="2"/>
              <a:buChar char=""/>
            </a:pPr>
            <a:r>
              <a:rPr lang="fa-IR" altLang="en-US" sz="2300" dirty="0">
                <a:latin typeface="Calibri" panose="020F0502020204030204" pitchFamily="34" charset="0"/>
                <a:ea typeface="Calibri" panose="020F0502020204030204" pitchFamily="34" charset="0"/>
                <a:cs typeface="B Nazanin" panose="00000400000000000000" pitchFamily="2" charset="-78"/>
              </a:rPr>
              <a:t>هنگامی که تعداد عرضه کنندگان محدود باشد.</a:t>
            </a:r>
            <a:endParaRPr lang="en-US" altLang="en-US" sz="2300" dirty="0">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buFont typeface="Symbol" panose="05050102010706020507" pitchFamily="18" charset="2"/>
              <a:buChar char=""/>
            </a:pPr>
            <a:r>
              <a:rPr lang="fa-IR" altLang="en-US" sz="2300" dirty="0">
                <a:latin typeface="Calibri" panose="020F0502020204030204" pitchFamily="34" charset="0"/>
                <a:ea typeface="Calibri" panose="020F0502020204030204" pitchFamily="34" charset="0"/>
                <a:cs typeface="B Nazanin" panose="00000400000000000000" pitchFamily="2" charset="-78"/>
              </a:rPr>
              <a:t>تعداد کالاها و خدمات مشابه محدود باشد . (موارد فوق، توانایی صنایع خریدار برای استفاده از عرضه کنندگان دیگر برای  ایجاد رقابت ، محدود می کند).</a:t>
            </a:r>
            <a:endParaRPr lang="en-US" altLang="en-US" sz="2300" dirty="0">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spcAft>
                <a:spcPts val="1000"/>
              </a:spcAft>
              <a:buFont typeface="Symbol" panose="05050102010706020507" pitchFamily="18" charset="2"/>
              <a:buChar char=""/>
            </a:pPr>
            <a:r>
              <a:rPr lang="fa-IR" altLang="en-US" sz="2300" dirty="0">
                <a:latin typeface="Calibri" panose="020F0502020204030204" pitchFamily="34" charset="0"/>
                <a:ea typeface="Calibri" panose="020F0502020204030204" pitchFamily="34" charset="0"/>
                <a:cs typeface="B Nazanin" panose="00000400000000000000" pitchFamily="2" charset="-78"/>
              </a:rPr>
              <a:t>عرضه کنندگان به صنایع خریدار برای بالا بردن فروششان وابسته نیستند، به این معنی که از دست دادن یک فروش برای آنها دارای اهمیت نیست.</a:t>
            </a:r>
            <a:endParaRPr lang="en-US" altLang="en-US" sz="2300" dirty="0">
              <a:latin typeface="Calibri" panose="020F0502020204030204" pitchFamily="34" charset="0"/>
              <a:ea typeface="Calibri" panose="020F0502020204030204" pitchFamily="34" charset="0"/>
              <a:cs typeface="B Nazanin" panose="00000400000000000000" pitchFamily="2" charset="-78"/>
            </a:endParaRPr>
          </a:p>
          <a:p>
            <a:pPr algn="justLow" rtl="1"/>
            <a:r>
              <a:rPr lang="fa-IR" altLang="en-US" sz="2300" dirty="0">
                <a:latin typeface="Calibri" panose="020F0502020204030204" pitchFamily="34" charset="0"/>
                <a:ea typeface="Calibri" panose="020F0502020204030204" pitchFamily="34" charset="0"/>
                <a:cs typeface="B Nazanin" panose="00000400000000000000" pitchFamily="2" charset="-78"/>
              </a:rPr>
              <a:t>عرضه کنندگان واقفند که صنایع خریدار برای تولیداتشان ، به خدمات  و محصولات آنها نیازمند هستند.</a:t>
            </a:r>
            <a:endParaRPr lang="fa-IR" altLang="en-US" sz="2300" dirty="0">
              <a:cs typeface="B Nazanin" panose="00000400000000000000" pitchFamily="2" charset="-78"/>
            </a:endParaRPr>
          </a:p>
          <a:p>
            <a:pPr algn="r" rtl="1"/>
            <a:endParaRPr lang="en-US" sz="2300" dirty="0"/>
          </a:p>
        </p:txBody>
      </p:sp>
    </p:spTree>
    <p:extLst>
      <p:ext uri="{BB962C8B-B14F-4D97-AF65-F5344CB8AC3E}">
        <p14:creationId xmlns:p14="http://schemas.microsoft.com/office/powerpoint/2010/main" val="8767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42"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42" presetClass="entr" presetSubtype="0" fill="hold"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42"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7" fill="hold">
                            <p:stCondLst>
                              <p:cond delay="4000"/>
                            </p:stCondLst>
                            <p:childTnLst>
                              <p:par>
                                <p:cTn id="28" presetID="42"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latin typeface="Calibri"/>
                <a:ea typeface="Calibri"/>
                <a:cs typeface="B Titr" panose="00000700000000000000" pitchFamily="2" charset="-78"/>
              </a:rPr>
              <a:t> </a:t>
            </a:r>
            <a:r>
              <a:rPr lang="fa-IR" altLang="en-US" b="1" dirty="0">
                <a:latin typeface="Calibri" panose="020F0502020204030204" pitchFamily="34" charset="0"/>
                <a:ea typeface="Calibri" panose="020F0502020204030204" pitchFamily="34" charset="0"/>
                <a:cs typeface="B Titr" panose="00000700000000000000" pitchFamily="2" charset="-78"/>
              </a:rPr>
              <a:t>پنج نیروی رقابتی </a:t>
            </a:r>
            <a:r>
              <a:rPr lang="fa-IR" altLang="en-US" b="1" dirty="0" smtClean="0">
                <a:latin typeface="Calibri" panose="020F0502020204030204" pitchFamily="34" charset="0"/>
                <a:ea typeface="Calibri" panose="020F0502020204030204" pitchFamily="34" charset="0"/>
                <a:cs typeface="B Titr" panose="00000700000000000000" pitchFamily="2" charset="-78"/>
              </a:rPr>
              <a:t>پورتر:</a:t>
            </a:r>
            <a:r>
              <a:rPr lang="fa-IR" altLang="en-US" b="1" dirty="0">
                <a:latin typeface="Calibri" panose="020F0502020204030204" pitchFamily="34" charset="0"/>
                <a:ea typeface="Calibri" panose="020F0502020204030204" pitchFamily="34" charset="0"/>
                <a:cs typeface="B Titr" panose="00000700000000000000" pitchFamily="2" charset="-78"/>
              </a:rPr>
              <a:t> </a:t>
            </a:r>
            <a:r>
              <a:rPr lang="fa-IR" altLang="en-US" b="1" dirty="0" smtClean="0">
                <a:latin typeface="Calibri" panose="020F0502020204030204" pitchFamily="34" charset="0"/>
                <a:ea typeface="Calibri" panose="020F0502020204030204" pitchFamily="34" charset="0"/>
                <a:cs typeface="B Titr" panose="00000700000000000000" pitchFamily="2" charset="-78"/>
              </a:rPr>
              <a:t>3. </a:t>
            </a:r>
            <a:r>
              <a:rPr lang="fa-IR" b="1" dirty="0" smtClean="0">
                <a:latin typeface="Calibri"/>
                <a:ea typeface="Calibri"/>
                <a:cs typeface="B Titr" panose="00000700000000000000" pitchFamily="2" charset="-78"/>
              </a:rPr>
              <a:t>رقبای </a:t>
            </a:r>
            <a:r>
              <a:rPr lang="fa-IR" b="1" dirty="0">
                <a:latin typeface="Calibri"/>
                <a:ea typeface="Calibri"/>
                <a:cs typeface="B Titr" panose="00000700000000000000" pitchFamily="2" charset="-78"/>
              </a:rPr>
              <a:t>موجود </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400" dirty="0">
                <a:latin typeface="Calibri"/>
                <a:ea typeface="Calibri"/>
                <a:cs typeface="B Nazanin"/>
              </a:rPr>
              <a:t>رشد آهسته </a:t>
            </a:r>
            <a:r>
              <a:rPr lang="fa-IR" sz="2400" dirty="0" smtClean="0">
                <a:latin typeface="Calibri"/>
                <a:ea typeface="Calibri"/>
                <a:cs typeface="B Nazanin"/>
              </a:rPr>
              <a:t>صنعتی</a:t>
            </a:r>
          </a:p>
          <a:p>
            <a:pPr algn="r" rtl="1"/>
            <a:r>
              <a:rPr lang="fa-IR" sz="2400" dirty="0">
                <a:latin typeface="Calibri"/>
                <a:ea typeface="Calibri"/>
                <a:cs typeface="B Nazanin"/>
              </a:rPr>
              <a:t>بالا بودن هزینه های </a:t>
            </a:r>
            <a:r>
              <a:rPr lang="fa-IR" sz="2400" dirty="0" smtClean="0">
                <a:latin typeface="Calibri"/>
                <a:ea typeface="Calibri"/>
                <a:cs typeface="B Nazanin"/>
              </a:rPr>
              <a:t>ثابت</a:t>
            </a:r>
          </a:p>
          <a:p>
            <a:pPr algn="r" rtl="1"/>
            <a:r>
              <a:rPr lang="fa-IR" sz="2400" dirty="0">
                <a:latin typeface="Calibri"/>
                <a:ea typeface="Calibri"/>
                <a:cs typeface="B Nazanin"/>
              </a:rPr>
              <a:t>فقدان تنوع </a:t>
            </a:r>
            <a:r>
              <a:rPr lang="fa-IR" sz="2400" dirty="0" smtClean="0">
                <a:latin typeface="Calibri"/>
                <a:ea typeface="Calibri"/>
                <a:cs typeface="B Nazanin"/>
              </a:rPr>
              <a:t>محصولات</a:t>
            </a:r>
          </a:p>
          <a:p>
            <a:pPr algn="r" rtl="1"/>
            <a:r>
              <a:rPr lang="fa-IR" sz="2400" dirty="0">
                <a:latin typeface="Calibri"/>
                <a:ea typeface="Calibri"/>
                <a:cs typeface="B Nazanin"/>
              </a:rPr>
              <a:t>بالا بودن تعداد </a:t>
            </a:r>
            <a:r>
              <a:rPr lang="fa-IR" sz="2400" dirty="0" smtClean="0">
                <a:latin typeface="Calibri"/>
                <a:ea typeface="Calibri"/>
                <a:cs typeface="B Nazanin"/>
              </a:rPr>
              <a:t>رقیبان</a:t>
            </a:r>
          </a:p>
          <a:p>
            <a:pPr algn="r" rtl="1"/>
            <a:r>
              <a:rPr lang="fa-IR" sz="2400" dirty="0">
                <a:latin typeface="Calibri"/>
                <a:ea typeface="Calibri"/>
                <a:cs typeface="B Nazanin"/>
              </a:rPr>
              <a:t>بالا بودن موانع برای خروج</a:t>
            </a:r>
            <a:endParaRPr lang="en-US" sz="2400" dirty="0"/>
          </a:p>
        </p:txBody>
      </p:sp>
    </p:spTree>
    <p:extLst>
      <p:ext uri="{BB962C8B-B14F-4D97-AF65-F5344CB8AC3E}">
        <p14:creationId xmlns:p14="http://schemas.microsoft.com/office/powerpoint/2010/main" val="311454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42"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42"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جنرال </a:t>
            </a:r>
            <a:r>
              <a:rPr lang="fa-IR" dirty="0" smtClean="0">
                <a:cs typeface="B Titr" panose="00000700000000000000" pitchFamily="2" charset="-78"/>
              </a:rPr>
              <a:t>موتورز (ادامه):</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400" b="1" dirty="0">
                <a:cs typeface="B Nazanin" panose="00000400000000000000" pitchFamily="2" charset="-78"/>
              </a:rPr>
              <a:t>مسئولیت های مربوط به محیط</a:t>
            </a:r>
            <a:r>
              <a:rPr lang="fa-IR" sz="2400" b="1" dirty="0" smtClean="0">
                <a:cs typeface="B Nazanin" panose="00000400000000000000" pitchFamily="2" charset="-78"/>
              </a:rPr>
              <a:t>:</a:t>
            </a:r>
          </a:p>
          <a:p>
            <a:pPr marL="0" indent="0" algn="r" rtl="1">
              <a:buNone/>
            </a:pPr>
            <a:endParaRPr lang="fa-IR" sz="2300" b="1" dirty="0" smtClean="0">
              <a:cs typeface="B Nazanin" panose="00000400000000000000" pitchFamily="2" charset="-78"/>
            </a:endParaRPr>
          </a:p>
          <a:p>
            <a:pPr algn="r" rtl="1"/>
            <a:r>
              <a:rPr lang="fa-IR" sz="2300" dirty="0" smtClean="0">
                <a:cs typeface="B Nazanin" panose="00000400000000000000" pitchFamily="2" charset="-78"/>
              </a:rPr>
              <a:t>دستیابی </a:t>
            </a:r>
            <a:r>
              <a:rPr lang="fa-IR" sz="2300" dirty="0" smtClean="0">
                <a:cs typeface="B Nazanin" panose="00000400000000000000" pitchFamily="2" charset="-78"/>
              </a:rPr>
              <a:t>به یک اقتصاد جهانی قابل اجرا</a:t>
            </a:r>
          </a:p>
          <a:p>
            <a:pPr algn="r" rtl="1"/>
            <a:r>
              <a:rPr lang="fa-IR" sz="2300" dirty="0" smtClean="0">
                <a:cs typeface="B Nazanin" panose="00000400000000000000" pitchFamily="2" charset="-78"/>
              </a:rPr>
              <a:t>شناسایی راه های تشریک مساعی</a:t>
            </a:r>
            <a:endParaRPr lang="en-US" sz="2300" dirty="0">
              <a:cs typeface="B Nazanin" panose="00000400000000000000" pitchFamily="2" charset="-78"/>
            </a:endParaRPr>
          </a:p>
        </p:txBody>
      </p:sp>
    </p:spTree>
    <p:extLst>
      <p:ext uri="{BB962C8B-B14F-4D97-AF65-F5344CB8AC3E}">
        <p14:creationId xmlns:p14="http://schemas.microsoft.com/office/powerpoint/2010/main" val="305657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250"/>
                                        <p:tgtEl>
                                          <p:spTgt spid="2"/>
                                        </p:tgtEl>
                                      </p:cBhvr>
                                    </p:animEffect>
                                  </p:childTnLst>
                                </p:cTn>
                              </p:par>
                            </p:childTnLst>
                          </p:cTn>
                        </p:par>
                        <p:par>
                          <p:cTn id="8" fill="hold">
                            <p:stCondLst>
                              <p:cond delay="225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25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425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پنج نیروی رقابتی پورتر</a:t>
            </a:r>
            <a:r>
              <a:rPr lang="fa-IR" altLang="en-US" b="1" dirty="0" smtClean="0">
                <a:latin typeface="Calibri" panose="020F0502020204030204" pitchFamily="34" charset="0"/>
                <a:ea typeface="Calibri" panose="020F0502020204030204" pitchFamily="34" charset="0"/>
                <a:cs typeface="B Titr" panose="00000700000000000000" pitchFamily="2" charset="-78"/>
              </a:rPr>
              <a:t>:  4. </a:t>
            </a:r>
            <a:r>
              <a:rPr lang="ar-SA" b="1" dirty="0" smtClean="0">
                <a:latin typeface="Times New Roman"/>
                <a:ea typeface="Times New Roman"/>
                <a:cs typeface="B Titr" panose="00000700000000000000" pitchFamily="2" charset="-78"/>
              </a:rPr>
              <a:t>رقبای </a:t>
            </a:r>
            <a:r>
              <a:rPr lang="ar-SA" b="1" dirty="0">
                <a:latin typeface="Times New Roman"/>
                <a:ea typeface="Times New Roman"/>
                <a:cs typeface="B Titr" panose="00000700000000000000" pitchFamily="2" charset="-78"/>
              </a:rPr>
              <a:t>بالقوه/موانع </a:t>
            </a:r>
            <a:r>
              <a:rPr lang="ar-SA" b="1" dirty="0" smtClean="0">
                <a:latin typeface="Times New Roman"/>
                <a:ea typeface="Times New Roman"/>
                <a:cs typeface="B Titr" panose="00000700000000000000" pitchFamily="2" charset="-78"/>
              </a:rPr>
              <a:t>ورودی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ar-SA" sz="2400" dirty="0">
                <a:latin typeface="Times New Roman"/>
                <a:ea typeface="Times New Roman"/>
                <a:cs typeface="B Nazanin"/>
              </a:rPr>
              <a:t>توسط چند نیرو میتوان به آسانی پیش بینی نمود که چند رقیب جدید میتوانند وارد یک صنعت بشوند و منتظر چند رقیب باید بود.رقبای تازه وارد،رقابت را در یک صنعت افزایش می دهند و ممکن است باعث کاهش قیمت وسود بشوند.آنها ممکن است ظرفیت را بیشتر کنند محصولات و یا پروژه های جدید را اجرا کنند و دیدگاهها و عقید ه های تازه ای داشته باشند که تمام اینها باعث پایین آمدن قیمت، افزایش هزینه و یا هردو میشوند.نیروهایی که از ورود رقبای تازه جلوگیری میکنند باعث حفاظت رقبای قبلی میشده وبه انها موانع ورودی گفته میشود</a:t>
            </a:r>
            <a:endParaRPr lang="en-US" sz="2400" dirty="0"/>
          </a:p>
        </p:txBody>
      </p:sp>
    </p:spTree>
    <p:extLst>
      <p:ext uri="{BB962C8B-B14F-4D97-AF65-F5344CB8AC3E}">
        <p14:creationId xmlns:p14="http://schemas.microsoft.com/office/powerpoint/2010/main" val="172040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latin typeface="Times New Roman"/>
                <a:ea typeface="Times New Roman"/>
                <a:cs typeface="B Titr" panose="00000700000000000000" pitchFamily="2" charset="-78"/>
              </a:rPr>
              <a:t>رقبای بالقوه/موانع </a:t>
            </a:r>
            <a:r>
              <a:rPr lang="ar-SA" b="1" dirty="0" smtClean="0">
                <a:latin typeface="Times New Roman"/>
                <a:ea typeface="Times New Roman"/>
                <a:cs typeface="B Titr" panose="00000700000000000000" pitchFamily="2" charset="-78"/>
              </a:rPr>
              <a:t>ورودی</a:t>
            </a:r>
            <a:r>
              <a:rPr lang="fa-IR" b="1" dirty="0" smtClean="0">
                <a:latin typeface="Times New Roman"/>
                <a:ea typeface="Times New Roman"/>
                <a:cs typeface="B Titr" panose="00000700000000000000" pitchFamily="2" charset="-78"/>
              </a:rPr>
              <a:t> (ادامه)</a:t>
            </a:r>
            <a:r>
              <a:rPr lang="ar-SA" b="1" dirty="0" smtClean="0">
                <a:latin typeface="Times New Roman"/>
                <a:ea typeface="Times New Roman"/>
                <a:cs typeface="B Titr" panose="00000700000000000000" pitchFamily="2" charset="-78"/>
              </a:rPr>
              <a:t> </a:t>
            </a:r>
            <a:r>
              <a:rPr lang="fa-IR" b="1" dirty="0">
                <a:latin typeface="Times New Roman"/>
                <a:ea typeface="Times New Roman"/>
                <a:cs typeface="B Titr" panose="00000700000000000000" pitchFamily="2" charset="-78"/>
              </a:rPr>
              <a:t>:</a:t>
            </a:r>
            <a:br>
              <a:rPr lang="fa-IR" b="1" dirty="0">
                <a:latin typeface="Times New Roman"/>
                <a:ea typeface="Times New Roman"/>
                <a:cs typeface="B Titr" panose="00000700000000000000" pitchFamily="2" charset="-78"/>
              </a:rPr>
            </a:br>
            <a:endParaRPr lang="en-US" dirty="0"/>
          </a:p>
        </p:txBody>
      </p:sp>
      <p:sp>
        <p:nvSpPr>
          <p:cNvPr id="3" name="Content Placeholder 2"/>
          <p:cNvSpPr>
            <a:spLocks noGrp="1"/>
          </p:cNvSpPr>
          <p:nvPr>
            <p:ph idx="1"/>
          </p:nvPr>
        </p:nvSpPr>
        <p:spPr>
          <a:xfrm>
            <a:off x="581192" y="2515347"/>
            <a:ext cx="11029615" cy="3678303"/>
          </a:xfrm>
        </p:spPr>
        <p:txBody>
          <a:bodyPr>
            <a:noAutofit/>
          </a:bodyPr>
          <a:lstStyle/>
          <a:p>
            <a:pPr marL="0" indent="0" algn="r" rtl="1">
              <a:buNone/>
            </a:pPr>
            <a:r>
              <a:rPr lang="ar-SA" sz="2400" b="1" dirty="0">
                <a:latin typeface="Times New Roman"/>
                <a:ea typeface="Times New Roman"/>
                <a:cs typeface="B Nazanin"/>
              </a:rPr>
              <a:t>موانع ورودی که در خیلی از صنایع وجود </a:t>
            </a:r>
            <a:r>
              <a:rPr lang="ar-SA" sz="2400" b="1" dirty="0" smtClean="0">
                <a:latin typeface="Times New Roman"/>
                <a:ea typeface="Times New Roman"/>
                <a:cs typeface="B Nazanin"/>
              </a:rPr>
              <a:t>دارد</a:t>
            </a:r>
            <a:r>
              <a:rPr lang="fa-IR" sz="2400" b="1" dirty="0" smtClean="0">
                <a:latin typeface="Times New Roman"/>
                <a:ea typeface="Times New Roman"/>
                <a:cs typeface="B Nazanin"/>
              </a:rPr>
              <a:t>:</a:t>
            </a:r>
            <a:endParaRPr lang="fa-IR" sz="2400" b="1" dirty="0" smtClean="0">
              <a:latin typeface="Times New Roman"/>
              <a:ea typeface="Times New Roman"/>
              <a:cs typeface="B Nazanin"/>
            </a:endParaRPr>
          </a:p>
          <a:p>
            <a:pPr algn="r" rtl="1"/>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صرفه جویی در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مقیاس</a:t>
            </a:r>
            <a:endParaRPr lang="fa-IR" altLang="en-US" sz="2400" dirty="0" smtClean="0">
              <a:latin typeface="Times New Roman" panose="02020603050405020304" pitchFamily="18" charset="0"/>
              <a:ea typeface="Times New Roman" panose="02020603050405020304" pitchFamily="18" charset="0"/>
              <a:cs typeface="B Nazanin" panose="00000400000000000000" pitchFamily="2" charset="-78"/>
            </a:endParaRPr>
          </a:p>
          <a:p>
            <a:pPr algn="r" rtl="1"/>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بالا بودن سطح سرمایه گذاری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تجهیزات</a:t>
            </a:r>
            <a:endParaRPr lang="fa-IR" altLang="en-US" sz="2400" dirty="0" smtClean="0">
              <a:latin typeface="Times New Roman" panose="02020603050405020304" pitchFamily="18" charset="0"/>
              <a:ea typeface="Times New Roman" panose="02020603050405020304" pitchFamily="18" charset="0"/>
              <a:cs typeface="B Nazanin" panose="00000400000000000000" pitchFamily="2" charset="-78"/>
            </a:endParaRPr>
          </a:p>
          <a:p>
            <a:pPr algn="r" rtl="1"/>
            <a:r>
              <a:rPr lang="ar-SA" altLang="en-US" sz="2400" dirty="0">
                <a:latin typeface="Times New Roman" panose="02020603050405020304" pitchFamily="18" charset="0"/>
                <a:cs typeface="B Nazanin" panose="00000400000000000000" pitchFamily="2" charset="-78"/>
              </a:rPr>
              <a:t>بالا بودن سطح تنوع </a:t>
            </a:r>
            <a:r>
              <a:rPr lang="ar-SA" altLang="en-US" sz="2400" dirty="0" smtClean="0">
                <a:latin typeface="Times New Roman" panose="02020603050405020304" pitchFamily="18" charset="0"/>
                <a:cs typeface="B Nazanin" panose="00000400000000000000" pitchFamily="2" charset="-78"/>
              </a:rPr>
              <a:t>محصولات</a:t>
            </a:r>
            <a:endParaRPr lang="fa-IR" altLang="en-US" sz="2400" dirty="0" smtClean="0">
              <a:latin typeface="Times New Roman" panose="02020603050405020304" pitchFamily="18" charset="0"/>
              <a:cs typeface="B Nazanin" panose="00000400000000000000" pitchFamily="2" charset="-78"/>
            </a:endParaRPr>
          </a:p>
          <a:p>
            <a:pPr algn="r" rtl="1"/>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هزینه بالای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خروج</a:t>
            </a:r>
            <a:endParaRPr lang="fa-IR" altLang="en-US" sz="2400" dirty="0" smtClean="0">
              <a:latin typeface="Times New Roman" panose="02020603050405020304" pitchFamily="18" charset="0"/>
              <a:ea typeface="Times New Roman" panose="02020603050405020304" pitchFamily="18" charset="0"/>
              <a:cs typeface="B Nazanin" panose="00000400000000000000" pitchFamily="2" charset="-78"/>
            </a:endParaRPr>
          </a:p>
          <a:p>
            <a:pPr algn="r" rtl="1"/>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فقدان دسترسی به کانالهای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توزیع</a:t>
            </a:r>
            <a:endParaRPr lang="fa-IR" altLang="en-US" sz="2400" dirty="0" smtClean="0">
              <a:latin typeface="Times New Roman" panose="02020603050405020304" pitchFamily="18" charset="0"/>
              <a:ea typeface="Times New Roman" panose="02020603050405020304" pitchFamily="18" charset="0"/>
              <a:cs typeface="B Nazanin" panose="00000400000000000000" pitchFamily="2" charset="-78"/>
            </a:endParaRPr>
          </a:p>
          <a:p>
            <a:pPr algn="r" rtl="1"/>
            <a:r>
              <a:rPr lang="ar-SA" altLang="en-US" sz="2400" dirty="0">
                <a:latin typeface="Times New Roman" panose="02020603050405020304" pitchFamily="18" charset="0"/>
                <a:cs typeface="B Nazanin" panose="00000400000000000000" pitchFamily="2" charset="-78"/>
              </a:rPr>
              <a:t>قوانین </a:t>
            </a:r>
            <a:r>
              <a:rPr lang="ar-SA" altLang="en-US" sz="2400" dirty="0" smtClean="0">
                <a:latin typeface="Times New Roman" panose="02020603050405020304" pitchFamily="18" charset="0"/>
                <a:cs typeface="B Nazanin" panose="00000400000000000000" pitchFamily="2" charset="-78"/>
              </a:rPr>
              <a:t>دولتی</a:t>
            </a:r>
            <a:endParaRPr lang="fa-IR" altLang="en-US" sz="2400" dirty="0" smtClean="0">
              <a:latin typeface="Times New Roman" panose="02020603050405020304" pitchFamily="18" charset="0"/>
              <a:cs typeface="B Nazanin" panose="00000400000000000000" pitchFamily="2" charset="-78"/>
            </a:endParaRPr>
          </a:p>
          <a:p>
            <a:pPr algn="r" rtl="1"/>
            <a:r>
              <a:rPr lang="ar-SA" altLang="en-US" sz="2400" dirty="0">
                <a:latin typeface="Times New Roman" panose="02020603050405020304" pitchFamily="18" charset="0"/>
                <a:cs typeface="B Nazanin" panose="00000400000000000000" pitchFamily="2" charset="-78"/>
              </a:rPr>
              <a:t>فقدان </a:t>
            </a:r>
            <a:r>
              <a:rPr lang="ar-SA" altLang="en-US" sz="2400" dirty="0" smtClean="0">
                <a:latin typeface="Times New Roman" panose="02020603050405020304" pitchFamily="18" charset="0"/>
                <a:cs typeface="B Nazanin" panose="00000400000000000000" pitchFamily="2" charset="-78"/>
              </a:rPr>
              <a:t>تمهیدات</a:t>
            </a:r>
            <a:endParaRPr lang="fa-IR" altLang="en-US" sz="2400" dirty="0" smtClean="0">
              <a:latin typeface="Times New Roman" panose="02020603050405020304" pitchFamily="18" charset="0"/>
              <a:cs typeface="B Nazanin" panose="00000400000000000000" pitchFamily="2" charset="-78"/>
            </a:endParaRPr>
          </a:p>
          <a:p>
            <a:pPr algn="r" rtl="1"/>
            <a:r>
              <a:rPr lang="fa-IR" sz="2400" dirty="0">
                <a:latin typeface="Times New Roman"/>
                <a:ea typeface="Times New Roman"/>
                <a:cs typeface="B Nazanin"/>
              </a:rPr>
              <a:t>ن</a:t>
            </a:r>
            <a:r>
              <a:rPr lang="ar-SA" sz="2400" dirty="0">
                <a:latin typeface="Times New Roman"/>
                <a:ea typeface="Times New Roman"/>
                <a:cs typeface="B Nazanin"/>
              </a:rPr>
              <a:t>حوه رفتار</a:t>
            </a:r>
            <a:endParaRPr lang="en-US" sz="2400" dirty="0"/>
          </a:p>
        </p:txBody>
      </p:sp>
    </p:spTree>
    <p:extLst>
      <p:ext uri="{BB962C8B-B14F-4D97-AF65-F5344CB8AC3E}">
        <p14:creationId xmlns:p14="http://schemas.microsoft.com/office/powerpoint/2010/main" val="151745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42" presetClass="entr" presetSubtype="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42"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42" presetClass="entr" presetSubtype="0" fill="hold"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4" fill="hold">
                            <p:stCondLst>
                              <p:cond delay="7000"/>
                            </p:stCondLst>
                            <p:childTnLst>
                              <p:par>
                                <p:cTn id="45" presetID="42" presetClass="entr" presetSubtype="0" fill="hold"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42" presetClass="entr" presetSubtype="0" fill="hold" nodeType="after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Calibri" panose="020F0502020204030204" pitchFamily="34" charset="0"/>
                <a:ea typeface="Calibri" panose="020F0502020204030204" pitchFamily="34" charset="0"/>
                <a:cs typeface="B Titr" panose="00000700000000000000" pitchFamily="2" charset="-78"/>
              </a:rPr>
              <a:t>پنج نیروی رقابتی پورتر: </a:t>
            </a:r>
            <a:r>
              <a:rPr lang="fa-IR" altLang="en-US" b="1" dirty="0" smtClean="0">
                <a:latin typeface="Calibri" panose="020F0502020204030204" pitchFamily="34" charset="0"/>
                <a:ea typeface="Calibri" panose="020F0502020204030204" pitchFamily="34" charset="0"/>
                <a:cs typeface="B Titr" panose="00000700000000000000" pitchFamily="2" charset="-78"/>
              </a:rPr>
              <a:t> 5. </a:t>
            </a:r>
            <a:r>
              <a:rPr lang="ar-SA" altLang="en-US" b="1" dirty="0" smtClean="0">
                <a:latin typeface="Times New Roman" panose="02020603050405020304" pitchFamily="18" charset="0"/>
                <a:ea typeface="Times New Roman" panose="02020603050405020304" pitchFamily="18" charset="0"/>
                <a:cs typeface="B Titr" panose="00000700000000000000" pitchFamily="2" charset="-78"/>
              </a:rPr>
              <a:t>رقبای </a:t>
            </a:r>
            <a:r>
              <a:rPr lang="ar-SA" altLang="en-US" b="1" dirty="0">
                <a:latin typeface="Times New Roman" panose="02020603050405020304" pitchFamily="18" charset="0"/>
                <a:ea typeface="Times New Roman" panose="02020603050405020304" pitchFamily="18" charset="0"/>
                <a:cs typeface="B Titr" panose="00000700000000000000" pitchFamily="2" charset="-78"/>
              </a:rPr>
              <a:t>غیرمستقیم /</a:t>
            </a:r>
            <a:r>
              <a:rPr lang="ar-SA" altLang="en-US" b="1" dirty="0" smtClean="0">
                <a:latin typeface="Times New Roman" panose="02020603050405020304" pitchFamily="18" charset="0"/>
                <a:ea typeface="Times New Roman" panose="02020603050405020304" pitchFamily="18" charset="0"/>
                <a:cs typeface="B Titr" panose="00000700000000000000" pitchFamily="2" charset="-78"/>
              </a:rPr>
              <a:t>جانشینها</a:t>
            </a:r>
            <a:r>
              <a:rPr lang="fa-IR" altLang="en-US" dirty="0">
                <a:latin typeface="Times New Roman" panose="02020603050405020304" pitchFamily="18" charset="0"/>
                <a:ea typeface="Times New Roman" panose="02020603050405020304" pitchFamily="18" charset="0"/>
                <a:cs typeface="B Titr" panose="00000700000000000000" pitchFamily="2" charset="-78"/>
              </a:rPr>
              <a:t/>
            </a:r>
            <a:br>
              <a:rPr lang="fa-IR" altLang="en-US" dirty="0">
                <a:latin typeface="Times New Roman" panose="02020603050405020304" pitchFamily="18" charset="0"/>
                <a:ea typeface="Times New Roman" panose="02020603050405020304" pitchFamily="18" charset="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اگر شرکتی محصولات و یا خدماتی را تولید کند که جانشین محصولات و یا خدمات یک صنعت باشد این شرکتها را رقبای غیر مستقیم مینامند.بعنوان مثال آسپرین ایبوپروفن و استامینوفن همگی مسکن میباشند و بهعنوان کالاهای جانشین بکار برده م</a:t>
            </a:r>
            <a:r>
              <a:rPr lang="fa-IR" altLang="en-US" sz="2400" dirty="0">
                <a:latin typeface="Times New Roman" panose="02020603050405020304" pitchFamily="18" charset="0"/>
                <a:ea typeface="Times New Roman" panose="02020603050405020304" pitchFamily="18" charset="0"/>
                <a:cs typeface="B Nazanin" panose="00000400000000000000" pitchFamily="2" charset="-78"/>
              </a:rPr>
              <a:t>ی شوند</a:t>
            </a:r>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جانشین های نزدیک نیز میتوانند تعیین کننده سقف قیمت باشند برای نمونه اگر قیمت شیرین کننده مصنوعی افزایش یابد بسیاری از مشتریان که معمولا شیرین کننده مصنوعی را استفاده میکردند احتمالا آن را با شکر عوض می</a:t>
            </a:r>
            <a:r>
              <a:rPr lang="fa-IR" altLang="en-US" sz="2400" dirty="0">
                <a:latin typeface="Times New Roman" panose="02020603050405020304" pitchFamily="18" charset="0"/>
                <a:ea typeface="Times New Roman" panose="02020603050405020304" pitchFamily="18" charset="0"/>
                <a:cs typeface="B Nazanin" panose="00000400000000000000" pitchFamily="2" charset="-78"/>
              </a:rPr>
              <a:t> </a:t>
            </a:r>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کنند</a:t>
            </a:r>
            <a:r>
              <a:rPr lang="fa-IR" altLang="en-US" sz="2400" dirty="0">
                <a:latin typeface="Times New Roman" panose="02020603050405020304" pitchFamily="18" charset="0"/>
                <a:ea typeface="Times New Roman" panose="02020603050405020304" pitchFamily="18" charset="0"/>
                <a:cs typeface="B Nazanin" panose="00000400000000000000" pitchFamily="2" charset="-78"/>
              </a:rPr>
              <a:t>.</a:t>
            </a:r>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 تجریه و تحلیل نیروهای مایکل پورتر از جنبه های مختلف سودمند میباشد.اولین جنبه آن است که با فهمیدن این که نیروها چگونه بر روی رقابت و سوددهی در یک صنعت اثر میگذارد یک شرکت را قادر میسازد که موقعیتش را در مقابل این نیروها بهتردرک نماید و منبع رقابت و سوددهی را پیش بینی نماید.</a:t>
            </a:r>
            <a:endParaRPr lang="en-US" sz="2400" dirty="0"/>
          </a:p>
        </p:txBody>
      </p:sp>
    </p:spTree>
    <p:extLst>
      <p:ext uri="{BB962C8B-B14F-4D97-AF65-F5344CB8AC3E}">
        <p14:creationId xmlns:p14="http://schemas.microsoft.com/office/powerpoint/2010/main" val="756941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Times New Roman" panose="02020603050405020304" pitchFamily="18" charset="0"/>
                <a:ea typeface="Times New Roman" panose="02020603050405020304" pitchFamily="18" charset="0"/>
                <a:cs typeface="B Titr" panose="00000700000000000000" pitchFamily="2" charset="-78"/>
              </a:rPr>
              <a:t>ذي نفعهاي خارجي و نااطميناني محيطي:</a:t>
            </a:r>
            <a:r>
              <a:rPr lang="en-US" altLang="en-US" sz="1400" dirty="0">
                <a:latin typeface="Calibri" panose="020F0502020204030204" pitchFamily="34" charset="0"/>
                <a:ea typeface="Times New Roman" panose="02020603050405020304" pitchFamily="18" charset="0"/>
                <a:cs typeface="B Titr" panose="00000700000000000000" pitchFamily="2" charset="-78"/>
              </a:rPr>
              <a:t/>
            </a:r>
            <a:br>
              <a:rPr lang="en-US" altLang="en-US" sz="1400" dirty="0">
                <a:latin typeface="Calibri" panose="020F0502020204030204" pitchFamily="34" charset="0"/>
                <a:ea typeface="Times New Roman" panose="02020603050405020304" pitchFamily="18" charset="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altLang="en-US" sz="2400" dirty="0">
                <a:latin typeface="Times New Roman" panose="02020603050405020304" pitchFamily="18" charset="0"/>
                <a:ea typeface="Times New Roman" panose="02020603050405020304" pitchFamily="18" charset="0"/>
                <a:cs typeface="B Nazanin" panose="00000400000000000000" pitchFamily="2" charset="-78"/>
              </a:rPr>
              <a:t>يك سازمان با اولويت بندي افراد ذي نفع مسير استراتژيك خود را درخصوص اينكه تا چه حد بايد به هر يك از افراد ذينفع توجه نمايد مشخص ميكند.سازمان از اين طريق ميتواند استراتژيهاي لازم و برنامه هاي اجرايي خود را توسعه داده و انواع استراتژيهايي را كه براي مديريت لازم است بكار ببندد. افراد ذينفع  با اولويت بالا آنهايي هستند كه بر روي نتايج يك سازمان تاثير بسزايي داشته باشند. يك چنين افراد ذينفعي كه نفوذ فراواني بر روي ايجاد نااطميناني محيطي دارند داراي اولويت بالايي هستند .نااطميناني محيطي توانايي پيشگويي دقيق شركت درمورد آنچه كه در آينده اتفاق خواهد افتاد را كاهش ميدهد.اگر محيط قابل پيش بيني بود وظيفه مديريت كار دشواري نبود و كسب سود نيز بسيار ساده بود. </a:t>
            </a:r>
            <a:endParaRPr lang="fa-IR" altLang="en-US" sz="2400" dirty="0">
              <a:ea typeface="Times New Roman" panose="02020603050405020304" pitchFamily="18" charset="0"/>
            </a:endParaRPr>
          </a:p>
          <a:p>
            <a:pPr algn="r" rtl="1"/>
            <a:endParaRPr lang="en-US" sz="2400" dirty="0"/>
          </a:p>
        </p:txBody>
      </p:sp>
    </p:spTree>
    <p:extLst>
      <p:ext uri="{BB962C8B-B14F-4D97-AF65-F5344CB8AC3E}">
        <p14:creationId xmlns:p14="http://schemas.microsoft.com/office/powerpoint/2010/main" val="248633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Times New Roman" panose="02020603050405020304" pitchFamily="18" charset="0"/>
                <a:ea typeface="Times New Roman" panose="02020603050405020304" pitchFamily="18" charset="0"/>
                <a:cs typeface="B Titr" panose="00000700000000000000" pitchFamily="2" charset="-78"/>
              </a:rPr>
              <a:t>ذي نفعهاي خارجي و نااطميناني </a:t>
            </a:r>
            <a:r>
              <a:rPr lang="fa-IR" altLang="en-US" b="1" dirty="0" smtClean="0">
                <a:latin typeface="Times New Roman" panose="02020603050405020304" pitchFamily="18" charset="0"/>
                <a:ea typeface="Times New Roman" panose="02020603050405020304" pitchFamily="18" charset="0"/>
                <a:cs typeface="B Titr" panose="00000700000000000000" pitchFamily="2" charset="-78"/>
              </a:rPr>
              <a:t>محيطي (ادامه):</a:t>
            </a:r>
            <a:r>
              <a:rPr lang="en-US" altLang="en-US" sz="1400" dirty="0">
                <a:latin typeface="Calibri" panose="020F0502020204030204" pitchFamily="34" charset="0"/>
                <a:ea typeface="Times New Roman" panose="02020603050405020304" pitchFamily="18" charset="0"/>
                <a:cs typeface="B Titr" panose="00000700000000000000" pitchFamily="2" charset="-78"/>
              </a:rPr>
              <a:t/>
            </a:r>
            <a:br>
              <a:rPr lang="en-US" altLang="en-US" sz="1400" dirty="0">
                <a:latin typeface="Calibri" panose="020F0502020204030204" pitchFamily="34" charset="0"/>
                <a:ea typeface="Times New Roman" panose="02020603050405020304" pitchFamily="18" charset="0"/>
                <a:cs typeface="B Titr" panose="00000700000000000000" pitchFamily="2" charset="-78"/>
              </a:rPr>
            </a:br>
            <a:endParaRPr lang="en-US" dirty="0">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2118" y="2163650"/>
            <a:ext cx="8536244" cy="4572001"/>
          </a:xfrm>
        </p:spPr>
      </p:pic>
      <p:sp>
        <p:nvSpPr>
          <p:cNvPr id="3" name="TextBox 2"/>
          <p:cNvSpPr txBox="1"/>
          <p:nvPr/>
        </p:nvSpPr>
        <p:spPr>
          <a:xfrm>
            <a:off x="9285666" y="5666705"/>
            <a:ext cx="2781837" cy="923330"/>
          </a:xfrm>
          <a:prstGeom prst="rect">
            <a:avLst/>
          </a:prstGeom>
          <a:noFill/>
        </p:spPr>
        <p:txBody>
          <a:bodyPr wrap="square" rtlCol="0">
            <a:spAutoFit/>
          </a:bodyPr>
          <a:lstStyle/>
          <a:p>
            <a:pPr algn="r" rtl="1"/>
            <a:r>
              <a:rPr lang="fa-IR" b="1" dirty="0" smtClean="0">
                <a:cs typeface="B Nazanin" panose="00000400000000000000" pitchFamily="2" charset="-78"/>
              </a:rPr>
              <a:t>شکل 2-2:</a:t>
            </a:r>
          </a:p>
          <a:p>
            <a:pPr algn="r" rtl="1"/>
            <a:r>
              <a:rPr lang="fa-IR" b="1" dirty="0" smtClean="0">
                <a:cs typeface="B Nazanin" panose="00000400000000000000" pitchFamily="2" charset="-78"/>
              </a:rPr>
              <a:t>عوامل </a:t>
            </a:r>
            <a:r>
              <a:rPr lang="fa-IR" b="1" dirty="0">
                <a:cs typeface="B Nazanin" panose="00000400000000000000" pitchFamily="2" charset="-78"/>
              </a:rPr>
              <a:t>موثر در اهمیت استراتژیک گروه های ذینفع </a:t>
            </a:r>
            <a:r>
              <a:rPr lang="fa-IR" b="1" dirty="0" smtClean="0">
                <a:cs typeface="B Nazanin" panose="00000400000000000000" pitchFamily="2" charset="-78"/>
              </a:rPr>
              <a:t>خارجی</a:t>
            </a:r>
            <a:endParaRPr lang="en-US" b="1" dirty="0">
              <a:cs typeface="B Nazanin" panose="00000400000000000000" pitchFamily="2" charset="-78"/>
            </a:endParaRPr>
          </a:p>
        </p:txBody>
      </p:sp>
    </p:spTree>
    <p:extLst>
      <p:ext uri="{BB962C8B-B14F-4D97-AF65-F5344CB8AC3E}">
        <p14:creationId xmlns:p14="http://schemas.microsoft.com/office/powerpoint/2010/main" val="335597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750"/>
                                        <p:tgtEl>
                                          <p:spTgt spid="2"/>
                                        </p:tgtEl>
                                      </p:cBhvr>
                                    </p:animEffect>
                                  </p:childTnLst>
                                </p:cTn>
                              </p:par>
                            </p:childTnLst>
                          </p:cTn>
                        </p:par>
                        <p:par>
                          <p:cTn id="8" fill="hold">
                            <p:stCondLst>
                              <p:cond delay="750"/>
                            </p:stCondLst>
                            <p:childTnLst>
                              <p:par>
                                <p:cTn id="9" presetID="26"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80">
                                          <p:stCondLst>
                                            <p:cond delay="0"/>
                                          </p:stCondLst>
                                        </p:cTn>
                                        <p:tgtEl>
                                          <p:spTgt spid="3"/>
                                        </p:tgtEl>
                                      </p:cBhvr>
                                    </p:animEffect>
                                    <p:anim calcmode="lin" valueType="num">
                                      <p:cBhvr>
                                        <p:cTn id="1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gtEl>
                                      </p:cBhvr>
                                      <p:to x="100000" y="60000"/>
                                    </p:animScale>
                                    <p:animScale>
                                      <p:cBhvr>
                                        <p:cTn id="18" dur="166" decel="50000">
                                          <p:stCondLst>
                                            <p:cond delay="676"/>
                                          </p:stCondLst>
                                        </p:cTn>
                                        <p:tgtEl>
                                          <p:spTgt spid="3"/>
                                        </p:tgtEl>
                                      </p:cBhvr>
                                      <p:to x="100000" y="100000"/>
                                    </p:animScale>
                                    <p:animScale>
                                      <p:cBhvr>
                                        <p:cTn id="19" dur="26">
                                          <p:stCondLst>
                                            <p:cond delay="1312"/>
                                          </p:stCondLst>
                                        </p:cTn>
                                        <p:tgtEl>
                                          <p:spTgt spid="3"/>
                                        </p:tgtEl>
                                      </p:cBhvr>
                                      <p:to x="100000" y="80000"/>
                                    </p:animScale>
                                    <p:animScale>
                                      <p:cBhvr>
                                        <p:cTn id="20" dur="166" decel="50000">
                                          <p:stCondLst>
                                            <p:cond delay="1338"/>
                                          </p:stCondLst>
                                        </p:cTn>
                                        <p:tgtEl>
                                          <p:spTgt spid="3"/>
                                        </p:tgtEl>
                                      </p:cBhvr>
                                      <p:to x="100000" y="100000"/>
                                    </p:animScale>
                                    <p:animScale>
                                      <p:cBhvr>
                                        <p:cTn id="21" dur="26">
                                          <p:stCondLst>
                                            <p:cond delay="1642"/>
                                          </p:stCondLst>
                                        </p:cTn>
                                        <p:tgtEl>
                                          <p:spTgt spid="3"/>
                                        </p:tgtEl>
                                      </p:cBhvr>
                                      <p:to x="100000" y="90000"/>
                                    </p:animScale>
                                    <p:animScale>
                                      <p:cBhvr>
                                        <p:cTn id="22" dur="166" decel="50000">
                                          <p:stCondLst>
                                            <p:cond delay="1668"/>
                                          </p:stCondLst>
                                        </p:cTn>
                                        <p:tgtEl>
                                          <p:spTgt spid="3"/>
                                        </p:tgtEl>
                                      </p:cBhvr>
                                      <p:to x="100000" y="100000"/>
                                    </p:animScale>
                                    <p:animScale>
                                      <p:cBhvr>
                                        <p:cTn id="23" dur="26">
                                          <p:stCondLst>
                                            <p:cond delay="1808"/>
                                          </p:stCondLst>
                                        </p:cTn>
                                        <p:tgtEl>
                                          <p:spTgt spid="3"/>
                                        </p:tgtEl>
                                      </p:cBhvr>
                                      <p:to x="100000" y="95000"/>
                                    </p:animScale>
                                    <p:animScale>
                                      <p:cBhvr>
                                        <p:cTn id="24"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latin typeface="Times New Roman" panose="02020603050405020304" pitchFamily="18" charset="0"/>
                <a:ea typeface="Times New Roman" panose="02020603050405020304" pitchFamily="18" charset="0"/>
                <a:cs typeface="B Titr" panose="00000700000000000000" pitchFamily="2" charset="-78"/>
              </a:rPr>
              <a:t>ذي نفعهاي خارجي و نااطميناني محيطي (ادامه):</a:t>
            </a:r>
            <a:r>
              <a:rPr lang="en-US" altLang="en-US" sz="1400" dirty="0">
                <a:latin typeface="Calibri" panose="020F0502020204030204" pitchFamily="34" charset="0"/>
                <a:ea typeface="Times New Roman" panose="02020603050405020304" pitchFamily="18" charset="0"/>
                <a:cs typeface="B Titr" panose="00000700000000000000" pitchFamily="2" charset="-78"/>
              </a:rPr>
              <a:t/>
            </a:r>
            <a:br>
              <a:rPr lang="en-US" altLang="en-US" sz="1400" dirty="0">
                <a:latin typeface="Calibri" panose="020F0502020204030204" pitchFamily="34" charset="0"/>
                <a:ea typeface="Times New Roman" panose="02020603050405020304" pitchFamily="18" charset="0"/>
                <a:cs typeface="B Titr" panose="00000700000000000000" pitchFamily="2" charset="-78"/>
              </a:rPr>
            </a:br>
            <a:endParaRPr lang="en-US" dirty="0"/>
          </a:p>
        </p:txBody>
      </p:sp>
      <p:sp>
        <p:nvSpPr>
          <p:cNvPr id="3" name="Content Placeholder 2"/>
          <p:cNvSpPr>
            <a:spLocks noGrp="1"/>
          </p:cNvSpPr>
          <p:nvPr>
            <p:ph idx="1"/>
          </p:nvPr>
        </p:nvSpPr>
        <p:spPr/>
        <p:txBody>
          <a:bodyPr>
            <a:normAutofit/>
          </a:bodyPr>
          <a:lstStyle/>
          <a:p>
            <a:pPr algn="r" rtl="1"/>
            <a:r>
              <a:rPr lang="fa-IR" altLang="en-US" sz="2400" dirty="0">
                <a:latin typeface="Times New Roman" panose="02020603050405020304" pitchFamily="18" charset="0"/>
                <a:ea typeface="Times New Roman" panose="02020603050405020304" pitchFamily="18" charset="0"/>
                <a:cs typeface="B Nazanin" panose="00000400000000000000" pitchFamily="2" charset="-78"/>
              </a:rPr>
              <a:t>اولويت به معناي انتخاب استراتژيك است به عنوان نمونه يك سازمان ميتواند اولويت بيشتري به يك گروه  با منافع ويژه و يا يك گروه محيطي بدهد كه اصطلاحا" بعنوان مشاركت با گروههاي ذينفع تلقي ميشود.در اصل  كوشش براي مشاركت با مشتريان و عرضه كنندگان مواد اوليه موجب تحقق مزاياي قابل توجهي ميشود.بسياري از شركتها مشتريان و عرضه كنندگان مهم خود را در طراحي محصول و پردازش جلسات آموزش كيفيت و برنامه ريزي براي توليد مشاركت مي دهند در اين راستا سازمانهاي رقيب نيز با يكديگر بمنظور ارتقاء تكنولوژي توسعه توليدهاي جديد راهيابي به بازارهاي خارجي و براي دستيابي به موقعيتهاي برتر پيمان ميبندند.درچنين شرايطي چند شركت پرقدرت در يك صنعت براي كسب فرصتهاي محيطي با يكديگر پيمان ميبندند و به اتفاق در مقابل تهديدهاي فراسازماني مقابله ميكنند.</a:t>
            </a:r>
            <a:endParaRPr lang="fa-IR" altLang="en-US" sz="2400" dirty="0">
              <a:ea typeface="Times New Roman" panose="02020603050405020304" pitchFamily="18" charset="0"/>
            </a:endParaRPr>
          </a:p>
          <a:p>
            <a:pPr algn="r" rtl="1"/>
            <a:endParaRPr lang="en-US" sz="2400" dirty="0"/>
          </a:p>
        </p:txBody>
      </p:sp>
    </p:spTree>
    <p:extLst>
      <p:ext uri="{BB962C8B-B14F-4D97-AF65-F5344CB8AC3E}">
        <p14:creationId xmlns:p14="http://schemas.microsoft.com/office/powerpoint/2010/main" val="325647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ارزیابی فرصت ها و تهدیدهای محیط </a:t>
            </a:r>
            <a:r>
              <a:rPr lang="fa-IR" dirty="0" smtClean="0">
                <a:cs typeface="B Titr" panose="00000700000000000000" pitchFamily="2" charset="-78"/>
              </a:rPr>
              <a:t>خارجی: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400" dirty="0" smtClean="0">
                <a:cs typeface="B Nazanin" panose="00000400000000000000" pitchFamily="2" charset="-78"/>
              </a:rPr>
              <a:t>استراتژیست ها از طریق شناسایی رویدادهای آینده که بر سازمان اثرهای عمده ای خواهند داشت و با در نظر گرفتن فرضیه های معقول درباره این عوامل می توانند فرآیند مدیریت استراتژیک را به اجرا درآورند. معمولا شرکت هایی که بهترین اطلاعات را دارند، می توانند دقیق ترین فرضیه ها را در نظر بگیرند و همین امر باعث ایجاد مزیت های رقابتی عمده خواهد شد.</a:t>
            </a:r>
            <a:endParaRPr lang="en-US" sz="2400" dirty="0">
              <a:cs typeface="B Nazanin" panose="00000400000000000000" pitchFamily="2" charset="-78"/>
            </a:endParaRPr>
          </a:p>
        </p:txBody>
      </p:sp>
    </p:spTree>
    <p:extLst>
      <p:ext uri="{BB962C8B-B14F-4D97-AF65-F5344CB8AC3E}">
        <p14:creationId xmlns:p14="http://schemas.microsoft.com/office/powerpoint/2010/main" val="223076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الگوهای ارزیابی فرصت ها و تهدیدهای محیط خارجی: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342900" indent="-342900" algn="r" rtl="1">
              <a:buFont typeface="+mj-lt"/>
              <a:buAutoNum type="arabicPeriod"/>
            </a:pPr>
            <a:r>
              <a:rPr lang="fa-IR" sz="2400" dirty="0" smtClean="0">
                <a:cs typeface="B Nazanin" panose="00000400000000000000" pitchFamily="2" charset="-78"/>
              </a:rPr>
              <a:t>تجزیه و تحلیل رقابت (مدل پنج نیروی مایکل پورتر</a:t>
            </a:r>
            <a:r>
              <a:rPr lang="fa-IR" sz="2400" dirty="0" smtClean="0">
                <a:cs typeface="B Nazanin" panose="00000400000000000000" pitchFamily="2" charset="-78"/>
              </a:rPr>
              <a:t>)</a:t>
            </a:r>
            <a:endParaRPr lang="fa-IR" sz="2400" dirty="0" smtClean="0">
              <a:cs typeface="B Nazanin" panose="00000400000000000000" pitchFamily="2" charset="-78"/>
            </a:endParaRPr>
          </a:p>
          <a:p>
            <a:pPr marL="457200" indent="-457200" algn="r" rtl="1">
              <a:buFont typeface="+mj-lt"/>
              <a:buAutoNum type="arabicPeriod" startAt="2"/>
            </a:pPr>
            <a:r>
              <a:rPr lang="fa-IR" sz="2400" dirty="0" smtClean="0">
                <a:cs typeface="B Nazanin" panose="00000400000000000000" pitchFamily="2" charset="-78"/>
              </a:rPr>
              <a:t>تجزیه </a:t>
            </a:r>
            <a:r>
              <a:rPr lang="fa-IR" sz="2400" dirty="0" smtClean="0">
                <a:cs typeface="B Nazanin" panose="00000400000000000000" pitchFamily="2" charset="-78"/>
              </a:rPr>
              <a:t>و تحلیل صنعت (ماتریس ارزیابی عوامل خارجی</a:t>
            </a:r>
            <a:r>
              <a:rPr lang="fa-IR" sz="2400" dirty="0" smtClean="0">
                <a:cs typeface="B Nazanin" panose="00000400000000000000" pitchFamily="2" charset="-78"/>
              </a:rPr>
              <a:t>)</a:t>
            </a:r>
            <a:endParaRPr lang="fa-IR" sz="2400" dirty="0" smtClean="0">
              <a:cs typeface="B Nazanin" panose="00000400000000000000" pitchFamily="2" charset="-78"/>
            </a:endParaRPr>
          </a:p>
          <a:p>
            <a:pPr marL="342900" indent="-342900" algn="r" rtl="1">
              <a:buFont typeface="+mj-lt"/>
              <a:buAutoNum type="arabicPeriod" startAt="2"/>
            </a:pPr>
            <a:r>
              <a:rPr lang="fa-IR" sz="2400" dirty="0" smtClean="0">
                <a:cs typeface="B Nazanin" panose="00000400000000000000" pitchFamily="2" charset="-78"/>
              </a:rPr>
              <a:t>ماتریس بررسی رقابت</a:t>
            </a:r>
          </a:p>
          <a:p>
            <a:pPr marL="342900" indent="-342900" algn="r" rtl="1">
              <a:buFont typeface="+mj-lt"/>
              <a:buAutoNum type="arabicPeriod" startAt="2"/>
            </a:pPr>
            <a:r>
              <a:rPr lang="fa-IR" sz="2400" dirty="0" smtClean="0">
                <a:cs typeface="B Nazanin" panose="00000400000000000000" pitchFamily="2" charset="-78"/>
              </a:rPr>
              <a:t>مدل ذی نفعان خارجی</a:t>
            </a:r>
            <a:endParaRPr lang="en-US" sz="2400" dirty="0">
              <a:cs typeface="B Nazanin" panose="00000400000000000000" pitchFamily="2" charset="-78"/>
            </a:endParaRPr>
          </a:p>
        </p:txBody>
      </p:sp>
    </p:spTree>
    <p:extLst>
      <p:ext uri="{BB962C8B-B14F-4D97-AF65-F5344CB8AC3E}">
        <p14:creationId xmlns:p14="http://schemas.microsoft.com/office/powerpoint/2010/main" val="140696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4000"/>
                            </p:stCondLst>
                            <p:childTnLst>
                              <p:par>
                                <p:cTn id="28" presetID="42"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ماتریس ارزیابی عوامل خارجی:</a:t>
            </a:r>
            <a:endParaRPr lang="en-US" dirty="0">
              <a:cs typeface="B Titr" panose="00000700000000000000" pitchFamily="2" charset="-78"/>
            </a:endParaRPr>
          </a:p>
        </p:txBody>
      </p:sp>
      <p:sp>
        <p:nvSpPr>
          <p:cNvPr id="3" name="Content Placeholder 2"/>
          <p:cNvSpPr>
            <a:spLocks noGrp="1"/>
          </p:cNvSpPr>
          <p:nvPr>
            <p:ph idx="1"/>
          </p:nvPr>
        </p:nvSpPr>
        <p:spPr/>
        <p:txBody>
          <a:bodyPr>
            <a:noAutofit/>
          </a:bodyPr>
          <a:lstStyle/>
          <a:p>
            <a:pPr algn="r" rtl="1"/>
            <a:r>
              <a:rPr lang="fa-IR" sz="2200" dirty="0" smtClean="0">
                <a:cs typeface="B Nazanin" panose="00000400000000000000" pitchFamily="2" charset="-78"/>
              </a:rPr>
              <a:t>پس از بررسی محیط خارجی، باید عوامل شناخته شده فهرست شوند.</a:t>
            </a:r>
          </a:p>
          <a:p>
            <a:pPr algn="r" rtl="1"/>
            <a:r>
              <a:rPr lang="fa-IR" sz="2200" dirty="0" smtClean="0">
                <a:cs typeface="B Nazanin" panose="00000400000000000000" pitchFamily="2" charset="-78"/>
              </a:rPr>
              <a:t>به هر یک از این عوامل باید وزن یا ضریب داده شود. (این ضریب ها بین صفر تا یک می باشند و جمع آنها باید 1 شود)</a:t>
            </a:r>
          </a:p>
          <a:p>
            <a:pPr algn="r" rtl="1"/>
            <a:r>
              <a:rPr lang="fa-IR" sz="2200" dirty="0" smtClean="0">
                <a:cs typeface="B Nazanin" panose="00000400000000000000" pitchFamily="2" charset="-78"/>
              </a:rPr>
              <a:t>باید به هر یک از این عوامل که باعث موفقیت می شوند، رتبه یک تا چهار داده شود. عدد چهار نشان دهنده واکنش بسیار عالی، عدد سه، واکنش بالاتر از حد متوسط و عدد دو واکنش در حد متوسط و عدد یک واکنش ضعیف را نشان می دهد.</a:t>
            </a:r>
          </a:p>
          <a:p>
            <a:pPr algn="r" rtl="1"/>
            <a:r>
              <a:rPr lang="fa-IR" sz="2200" dirty="0" smtClean="0">
                <a:cs typeface="B Nazanin" panose="00000400000000000000" pitchFamily="2" charset="-78"/>
              </a:rPr>
              <a:t>ضریب هر عامل در رتبه آن ضرب می شود تا نمره نهایی بدست آید.</a:t>
            </a:r>
          </a:p>
          <a:p>
            <a:pPr algn="r" rtl="1"/>
            <a:r>
              <a:rPr lang="fa-IR" sz="2200" dirty="0" smtClean="0">
                <a:cs typeface="B Nazanin" panose="00000400000000000000" pitchFamily="2" charset="-78"/>
              </a:rPr>
              <a:t>مجموعه این نمره ها که متعلق به هر یک از این متغیرها می باشد، باید با هم جمع شوند تا بتوان مجموع نمره های سازمان را تعیین کرد.</a:t>
            </a:r>
            <a:endParaRPr lang="en-US" sz="2200" dirty="0">
              <a:cs typeface="B Nazanin" panose="00000400000000000000" pitchFamily="2" charset="-78"/>
            </a:endParaRPr>
          </a:p>
        </p:txBody>
      </p:sp>
    </p:spTree>
    <p:extLst>
      <p:ext uri="{BB962C8B-B14F-4D97-AF65-F5344CB8AC3E}">
        <p14:creationId xmlns:p14="http://schemas.microsoft.com/office/powerpoint/2010/main" val="264146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4000"/>
                            </p:stCondLst>
                            <p:childTnLst>
                              <p:par>
                                <p:cTn id="28" presetID="42"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5000"/>
                            </p:stCondLst>
                            <p:childTnLst>
                              <p:par>
                                <p:cTn id="34" presetID="42" presetClass="entr" presetSubtype="0"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ماتریس ارزیابی عوامل </a:t>
            </a:r>
            <a:r>
              <a:rPr lang="fa-IR" dirty="0" smtClean="0">
                <a:cs typeface="B Titr" panose="00000700000000000000" pitchFamily="2" charset="-78"/>
              </a:rPr>
              <a:t>خارجی (ادامه):</a:t>
            </a:r>
            <a:endParaRPr lang="en-US" dirty="0"/>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در ماتریس ارزیابی عوامل خارجی، صرفنظر از تعداد عواملی که موجب فرصت یا تهدید شرکت می شوند، هیچ گاه مجموع نمره نهایی بدست آمده برای سازمان به بیش از 4 و هیچ گاه این جمع به کمتر از 1 نمی رسد. میانگین این حجم 2.5 می شود. اگر این عدد به 4 برسد بدین معنی است که سازمان در برابر عواملی که موجب تهدید می شوند به صورت عالی واکنش نشان می دهد. عدد 1 بیانگر این است که شرکت نتوانسته است از عواملی که فرصت ایجاد می کنند بهره برداری نماید یا از عواملی که موجب تهدید می شوند دوری کند.</a:t>
            </a:r>
            <a:endParaRPr lang="en-US" sz="2300" dirty="0">
              <a:cs typeface="B Nazanin" panose="00000400000000000000" pitchFamily="2" charset="-78"/>
            </a:endParaRPr>
          </a:p>
        </p:txBody>
      </p:sp>
    </p:spTree>
    <p:extLst>
      <p:ext uri="{BB962C8B-B14F-4D97-AF65-F5344CB8AC3E}">
        <p14:creationId xmlns:p14="http://schemas.microsoft.com/office/powerpoint/2010/main" val="302641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جنرال موتورز (ادامه):</a:t>
            </a:r>
            <a:endParaRPr lang="en-US" dirty="0"/>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ما باید در هر نقطه از این جهان که به انجام کسب و کار مشغول هستیم، پذیرای اقتصاد و محیط پیرامون آن باشیم.</a:t>
            </a:r>
          </a:p>
          <a:p>
            <a:pPr algn="r" rtl="1"/>
            <a:r>
              <a:rPr lang="fa-IR" sz="2300" dirty="0" smtClean="0">
                <a:cs typeface="B Nazanin" panose="00000400000000000000" pitchFamily="2" charset="-78"/>
              </a:rPr>
              <a:t>آنچه دارای اهمیت است، آن است که ما باید حفظ محیط، توازن هدف های اقتصادی، و سیاست های مالی را جهت تامین توسعه بلند مدت در نظر بگیریم.</a:t>
            </a:r>
          </a:p>
          <a:p>
            <a:pPr algn="r" rtl="1"/>
            <a:r>
              <a:rPr lang="fa-IR" sz="2300" dirty="0" smtClean="0">
                <a:cs typeface="B Nazanin" panose="00000400000000000000" pitchFamily="2" charset="-78"/>
              </a:rPr>
              <a:t>در واقع تنها از طریق کوشش های هماهنگ و منسجم است که پیشرفت های رشد اقتصادی و سایر فاکتورهای محیطی تحقق می یابد و این همان اصلی است که فلسفه کلیدی جنرال موتورز نامیده می شود.</a:t>
            </a:r>
            <a:endParaRPr lang="en-US" sz="2300" dirty="0">
              <a:cs typeface="B Nazanin" panose="00000400000000000000" pitchFamily="2" charset="-78"/>
            </a:endParaRPr>
          </a:p>
        </p:txBody>
      </p:sp>
    </p:spTree>
    <p:extLst>
      <p:ext uri="{BB962C8B-B14F-4D97-AF65-F5344CB8AC3E}">
        <p14:creationId xmlns:p14="http://schemas.microsoft.com/office/powerpoint/2010/main" val="907972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250"/>
                                        <p:tgtEl>
                                          <p:spTgt spid="2"/>
                                        </p:tgtEl>
                                      </p:cBhvr>
                                    </p:animEffect>
                                  </p:childTnLst>
                                </p:cTn>
                              </p:par>
                            </p:childTnLst>
                          </p:cTn>
                        </p:par>
                        <p:par>
                          <p:cTn id="8" fill="hold">
                            <p:stCondLst>
                              <p:cond delay="225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25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425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ماتریس بررسی </a:t>
            </a:r>
            <a:r>
              <a:rPr lang="fa-IR" dirty="0" smtClean="0">
                <a:cs typeface="B Titr" panose="00000700000000000000" pitchFamily="2" charset="-78"/>
              </a:rPr>
              <a:t>رقابت:</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با استفاده از این ماتریس می توان رقبای اصلی و نقاط قوت و ضعف این رقبا را نسبت به موضع استراتژیک شرکت شناسایی نمود. ضریب ها و جمع نمره های متعلق به ماتریس بررسی رقابت و ماتریس ارزیابی عوامل خارجی دارای معنی مشابهی می باشند. ولی عوامل موجود در ماتریس بررسی رقابت دربرگیرنده مسائل داخلی و خارجی می شوند، و رتبه ها نمایانگر نقاط قوت و ضعف است. </a:t>
            </a:r>
          </a:p>
          <a:p>
            <a:pPr algn="r" rtl="1"/>
            <a:endParaRPr lang="en-US" sz="2300" dirty="0">
              <a:cs typeface="B Nazanin" panose="00000400000000000000" pitchFamily="2" charset="-78"/>
            </a:endParaRPr>
          </a:p>
        </p:txBody>
      </p:sp>
    </p:spTree>
    <p:extLst>
      <p:ext uri="{BB962C8B-B14F-4D97-AF65-F5344CB8AC3E}">
        <p14:creationId xmlns:p14="http://schemas.microsoft.com/office/powerpoint/2010/main" val="25652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تفاوت </a:t>
            </a:r>
            <a:r>
              <a:rPr lang="fa-IR" dirty="0" smtClean="0">
                <a:cs typeface="B Titr" panose="00000700000000000000" pitchFamily="2" charset="-78"/>
              </a:rPr>
              <a:t>های ماتریس بررسی رقابت و ماتریس ارزیابی عوامل خارجی: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در ماتریس بررسی رقابت، عوامل تعیین کننده موفقیت سازمان، گسترده تر هستند. آنها داده های خاص یا مشخصی را دربرنمی گیرند و حتی امکان دارد با مسائل داخلی سازمان هم ترکیب شوند. ماتریس بررسی رقابت برعکس ماتریس ارزیابی عوامل خارجی، گروه ها را به دو دسته عوامل فرصت زا و تهدیدزا طبقه بندی نمی کند.</a:t>
            </a:r>
          </a:p>
          <a:p>
            <a:pPr algn="r" rtl="1"/>
            <a:r>
              <a:rPr lang="fa-IR" sz="2300" dirty="0" smtClean="0">
                <a:cs typeface="B Nazanin" panose="00000400000000000000" pitchFamily="2" charset="-78"/>
              </a:rPr>
              <a:t>در ماتریس بررسی رقابت می توان رتبه ها و نمونه های نهایی شرکت رقیب را با شرکت نمونه مقایسه کرد. </a:t>
            </a:r>
            <a:endParaRPr lang="en-US" sz="2300" dirty="0">
              <a:cs typeface="B Nazanin" panose="00000400000000000000" pitchFamily="2" charset="-78"/>
            </a:endParaRPr>
          </a:p>
        </p:txBody>
      </p:sp>
    </p:spTree>
    <p:extLst>
      <p:ext uri="{BB962C8B-B14F-4D97-AF65-F5344CB8AC3E}">
        <p14:creationId xmlns:p14="http://schemas.microsoft.com/office/powerpoint/2010/main" val="324004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مدل ذی نفعان </a:t>
            </a:r>
            <a:r>
              <a:rPr lang="fa-IR" dirty="0" smtClean="0">
                <a:cs typeface="B Titr" panose="00000700000000000000" pitchFamily="2" charset="-78"/>
              </a:rPr>
              <a:t>خارجی: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در این مدل، میزان اثربخشی سازمان، متناسب با میزان تامین رضایت ذی نفعان خارجی اندازه گیری می شود. در این الگو سازمان ها ابتدا باید ذی نفعان و معیارهایی که آنها برای قضاوت درباره عملکرد سازمان در ذهن دارند را مشخص کنند و سپس برای روبرو شدن با هر یک اقدام به تدوین استراتژی نمایند.</a:t>
            </a:r>
          </a:p>
          <a:p>
            <a:pPr algn="r" rtl="1"/>
            <a:r>
              <a:rPr lang="fa-IR" sz="2300" dirty="0" smtClean="0">
                <a:cs typeface="B Nazanin" panose="00000400000000000000" pitchFamily="2" charset="-78"/>
              </a:rPr>
              <a:t>فلسفه نهادین این مدل، مبتنی بر ارضاء افراد کلیدی و بقاء سازمان متمرکز می باشد. </a:t>
            </a:r>
            <a:endParaRPr lang="en-US" sz="2300" dirty="0">
              <a:cs typeface="B Nazanin" panose="00000400000000000000" pitchFamily="2" charset="-78"/>
            </a:endParaRPr>
          </a:p>
        </p:txBody>
      </p:sp>
    </p:spTree>
    <p:extLst>
      <p:ext uri="{BB962C8B-B14F-4D97-AF65-F5344CB8AC3E}">
        <p14:creationId xmlns:p14="http://schemas.microsoft.com/office/powerpoint/2010/main" val="148482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مدل ذی نفعان </a:t>
            </a:r>
            <a:r>
              <a:rPr lang="fa-IR" dirty="0" smtClean="0">
                <a:cs typeface="B Titr" panose="00000700000000000000" pitchFamily="2" charset="-78"/>
              </a:rPr>
              <a:t>خارجی</a:t>
            </a:r>
            <a:br>
              <a:rPr lang="fa-IR" dirty="0" smtClean="0">
                <a:cs typeface="B Titr" panose="00000700000000000000" pitchFamily="2" charset="-78"/>
              </a:rPr>
            </a:br>
            <a:r>
              <a:rPr lang="fa-IR" dirty="0" smtClean="0">
                <a:cs typeface="B Titr" panose="00000700000000000000" pitchFamily="2" charset="-78"/>
              </a:rPr>
              <a:t>(ادامه):</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8860163"/>
              </p:ext>
            </p:extLst>
          </p:nvPr>
        </p:nvGraphicFramePr>
        <p:xfrm>
          <a:off x="141667" y="605308"/>
          <a:ext cx="8049296" cy="6072088"/>
        </p:xfrm>
        <a:graphic>
          <a:graphicData uri="http://schemas.openxmlformats.org/drawingml/2006/table">
            <a:tbl>
              <a:tblPr rtl="1" firstRow="1" bandRow="1">
                <a:tableStyleId>{5C22544A-7EE6-4342-B048-85BDC9FD1C3A}</a:tableStyleId>
              </a:tblPr>
              <a:tblGrid>
                <a:gridCol w="1653092"/>
                <a:gridCol w="6396204"/>
              </a:tblGrid>
              <a:tr h="784988">
                <a:tc>
                  <a:txBody>
                    <a:bodyPr/>
                    <a:lstStyle/>
                    <a:p>
                      <a:pPr algn="r" rtl="1">
                        <a:lnSpc>
                          <a:spcPct val="107000"/>
                        </a:lnSpc>
                        <a:spcAft>
                          <a:spcPts val="800"/>
                        </a:spcAft>
                      </a:pPr>
                      <a:r>
                        <a:rPr lang="ar-SA" sz="2000">
                          <a:effectLst/>
                          <a:cs typeface="B Nazanin" panose="00000400000000000000" pitchFamily="2" charset="-78"/>
                        </a:rPr>
                        <a:t>گروه ذینفعان خارجی </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معیار و شاخصهای اثربخش </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547456">
                <a:tc>
                  <a:txBody>
                    <a:bodyPr/>
                    <a:lstStyle/>
                    <a:p>
                      <a:pPr algn="r" rtl="1">
                        <a:lnSpc>
                          <a:spcPct val="107000"/>
                        </a:lnSpc>
                        <a:spcAft>
                          <a:spcPts val="800"/>
                        </a:spcAft>
                      </a:pPr>
                      <a:r>
                        <a:rPr lang="ar-SA" sz="2000">
                          <a:effectLst/>
                          <a:cs typeface="B Nazanin" panose="00000400000000000000" pitchFamily="2" charset="-78"/>
                        </a:rPr>
                        <a:t>مشتریان </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کیفیت کالا و خدمات ،قیمت فروش و زمان تحویل</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547456">
                <a:tc>
                  <a:txBody>
                    <a:bodyPr/>
                    <a:lstStyle/>
                    <a:p>
                      <a:pPr algn="r" rtl="1">
                        <a:lnSpc>
                          <a:spcPct val="107000"/>
                        </a:lnSpc>
                        <a:spcAft>
                          <a:spcPts val="800"/>
                        </a:spcAft>
                      </a:pPr>
                      <a:r>
                        <a:rPr lang="ar-SA" sz="2000">
                          <a:effectLst/>
                          <a:cs typeface="B Nazanin" panose="00000400000000000000" pitchFamily="2" charset="-78"/>
                        </a:rPr>
                        <a:t>عرضه کنندگان </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معامله رضایت بخش</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1001182">
                <a:tc>
                  <a:txBody>
                    <a:bodyPr/>
                    <a:lstStyle/>
                    <a:p>
                      <a:pPr algn="r" rtl="1">
                        <a:lnSpc>
                          <a:spcPct val="107000"/>
                        </a:lnSpc>
                        <a:spcAft>
                          <a:spcPts val="800"/>
                        </a:spcAft>
                      </a:pPr>
                      <a:r>
                        <a:rPr lang="ar-SA" sz="2000">
                          <a:effectLst/>
                          <a:cs typeface="B Nazanin" panose="00000400000000000000" pitchFamily="2" charset="-78"/>
                        </a:rPr>
                        <a:t>رقبا</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dirty="0">
                          <a:effectLst/>
                          <a:cs typeface="B Nazanin" panose="00000400000000000000" pitchFamily="2" charset="-78"/>
                        </a:rPr>
                        <a:t>کیفیت محصول ،قیمت ؛زمان ،سهم بازار ،تکنولوزی،انعطاف پزیری سازمان </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547456">
                <a:tc>
                  <a:txBody>
                    <a:bodyPr/>
                    <a:lstStyle/>
                    <a:p>
                      <a:pPr algn="r" rtl="1">
                        <a:lnSpc>
                          <a:spcPct val="107000"/>
                        </a:lnSpc>
                        <a:spcAft>
                          <a:spcPts val="800"/>
                        </a:spcAft>
                      </a:pPr>
                      <a:r>
                        <a:rPr lang="ar-SA" sz="2000">
                          <a:effectLst/>
                          <a:cs typeface="B Nazanin" panose="00000400000000000000" pitchFamily="2" charset="-78"/>
                        </a:rPr>
                        <a:t>ارگانهای دولتی</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رعایت قوانین؛مقررات،عملیات مشترک</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547456">
                <a:tc>
                  <a:txBody>
                    <a:bodyPr/>
                    <a:lstStyle/>
                    <a:p>
                      <a:pPr algn="r" rtl="1">
                        <a:lnSpc>
                          <a:spcPct val="107000"/>
                        </a:lnSpc>
                        <a:spcAft>
                          <a:spcPts val="800"/>
                        </a:spcAft>
                      </a:pPr>
                      <a:r>
                        <a:rPr lang="ar-SA" sz="2000">
                          <a:effectLst/>
                          <a:cs typeface="B Nazanin" panose="00000400000000000000" pitchFamily="2" charset="-78"/>
                        </a:rPr>
                        <a:t>سارمانهای محلی</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نقش سازمان در بهبود امور جامعه ،پایبندی به اصول حفظ محیط</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547456">
                <a:tc>
                  <a:txBody>
                    <a:bodyPr/>
                    <a:lstStyle/>
                    <a:p>
                      <a:pPr algn="r" rtl="1">
                        <a:lnSpc>
                          <a:spcPct val="107000"/>
                        </a:lnSpc>
                        <a:spcAft>
                          <a:spcPts val="800"/>
                        </a:spcAft>
                      </a:pPr>
                      <a:r>
                        <a:rPr lang="ar-SA" sz="2000">
                          <a:effectLst/>
                          <a:cs typeface="B Nazanin" panose="00000400000000000000" pitchFamily="2" charset="-78"/>
                        </a:rPr>
                        <a:t>گروههای فعال</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تامین منافع ،اعمال روابط سیاسی؛فعالیتهای مشترک</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1001182">
                <a:tc>
                  <a:txBody>
                    <a:bodyPr/>
                    <a:lstStyle/>
                    <a:p>
                      <a:pPr algn="r" rtl="1">
                        <a:lnSpc>
                          <a:spcPct val="107000"/>
                        </a:lnSpc>
                        <a:spcAft>
                          <a:spcPts val="800"/>
                        </a:spcAft>
                      </a:pPr>
                      <a:r>
                        <a:rPr lang="ar-SA" sz="2000">
                          <a:effectLst/>
                          <a:cs typeface="B Nazanin" panose="00000400000000000000" pitchFamily="2" charset="-78"/>
                        </a:rPr>
                        <a:t>اتحادیه ها </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a:effectLst/>
                          <a:cs typeface="B Nazanin" panose="00000400000000000000" pitchFamily="2" charset="-78"/>
                        </a:rPr>
                        <a:t>رضایت متقابل ؛برنامه های مشترک برای بهسازی کارکنان ؛دخالت دادن کارکنان در تصمیم گیری</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r h="547456">
                <a:tc>
                  <a:txBody>
                    <a:bodyPr/>
                    <a:lstStyle/>
                    <a:p>
                      <a:pPr algn="r" rtl="1">
                        <a:lnSpc>
                          <a:spcPct val="107000"/>
                        </a:lnSpc>
                        <a:spcAft>
                          <a:spcPts val="800"/>
                        </a:spcAft>
                      </a:pPr>
                      <a:r>
                        <a:rPr lang="ar-SA" sz="2000" dirty="0">
                          <a:effectLst/>
                          <a:cs typeface="B Nazanin" panose="00000400000000000000" pitchFamily="2" charset="-78"/>
                        </a:rPr>
                        <a:t>واسطه های مالی</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c>
                  <a:txBody>
                    <a:bodyPr/>
                    <a:lstStyle/>
                    <a:p>
                      <a:pPr algn="r" rtl="1">
                        <a:lnSpc>
                          <a:spcPct val="107000"/>
                        </a:lnSpc>
                        <a:spcAft>
                          <a:spcPts val="800"/>
                        </a:spcAft>
                      </a:pPr>
                      <a:r>
                        <a:rPr lang="ar-SA" sz="2000" dirty="0">
                          <a:effectLst/>
                          <a:cs typeface="B Nazanin" panose="00000400000000000000" pitchFamily="2" charset="-78"/>
                        </a:rPr>
                        <a:t>میزان اعتبارمالکیت مشترک در پروژه های جدید.</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56476" marR="56476" marT="7844" marB="0"/>
                </a:tc>
              </a:tr>
            </a:tbl>
          </a:graphicData>
        </a:graphic>
      </p:graphicFrame>
      <p:sp>
        <p:nvSpPr>
          <p:cNvPr id="5" name="TextBox 4"/>
          <p:cNvSpPr txBox="1"/>
          <p:nvPr/>
        </p:nvSpPr>
        <p:spPr>
          <a:xfrm>
            <a:off x="8397025" y="5756856"/>
            <a:ext cx="3794975" cy="707886"/>
          </a:xfrm>
          <a:prstGeom prst="rect">
            <a:avLst/>
          </a:prstGeom>
          <a:noFill/>
        </p:spPr>
        <p:txBody>
          <a:bodyPr wrap="square" rtlCol="0">
            <a:spAutoFit/>
          </a:bodyPr>
          <a:lstStyle/>
          <a:p>
            <a:pPr algn="r" rtl="1"/>
            <a:r>
              <a:rPr lang="fa-IR" sz="2000" b="1" dirty="0" smtClean="0">
                <a:cs typeface="B Nazanin" panose="00000400000000000000" pitchFamily="2" charset="-78"/>
              </a:rPr>
              <a:t>جدول 5-2:</a:t>
            </a:r>
          </a:p>
          <a:p>
            <a:pPr algn="r" rtl="1"/>
            <a:r>
              <a:rPr lang="fa-IR" sz="2000" b="1" dirty="0" smtClean="0">
                <a:cs typeface="B Nazanin" panose="00000400000000000000" pitchFamily="2" charset="-78"/>
              </a:rPr>
              <a:t>ذی نفعان خارجی و شاخص های اثربخش</a:t>
            </a:r>
            <a:endParaRPr lang="en-US" sz="2000" b="1" dirty="0">
              <a:cs typeface="B Nazanin" panose="00000400000000000000" pitchFamily="2" charset="-78"/>
            </a:endParaRPr>
          </a:p>
        </p:txBody>
      </p:sp>
    </p:spTree>
    <p:extLst>
      <p:ext uri="{BB962C8B-B14F-4D97-AF65-F5344CB8AC3E}">
        <p14:creationId xmlns:p14="http://schemas.microsoft.com/office/powerpoint/2010/main" val="414410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fa-IR" sz="6600" dirty="0" smtClean="0">
                <a:latin typeface="IranNastaliq" panose="02020505000000020003" pitchFamily="18" charset="0"/>
                <a:cs typeface="IranNastaliq" panose="02020505000000020003" pitchFamily="18" charset="0"/>
              </a:rPr>
              <a:t>با تشکر از همراهی شما</a:t>
            </a:r>
            <a:endParaRPr lang="en-US" sz="66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38265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محیط کلان سازمان:</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300" b="1" dirty="0">
                <a:cs typeface="B Nazanin" panose="00000400000000000000" pitchFamily="2" charset="-78"/>
              </a:rPr>
              <a:t>تعریف محیط کلان سازمان</a:t>
            </a:r>
            <a:r>
              <a:rPr lang="fa-IR" sz="2300" b="1" dirty="0" smtClean="0">
                <a:cs typeface="B Nazanin" panose="00000400000000000000" pitchFamily="2" charset="-78"/>
              </a:rPr>
              <a:t>:</a:t>
            </a:r>
          </a:p>
          <a:p>
            <a:pPr marL="0" indent="0" algn="r" rtl="1">
              <a:buNone/>
            </a:pPr>
            <a:endParaRPr lang="fa-IR" sz="2300" b="1" dirty="0" smtClean="0">
              <a:cs typeface="B Nazanin" panose="00000400000000000000" pitchFamily="2" charset="-78"/>
            </a:endParaRPr>
          </a:p>
          <a:p>
            <a:pPr marL="0" indent="0" algn="r" rtl="1">
              <a:buNone/>
            </a:pPr>
            <a:r>
              <a:rPr lang="fa-IR" sz="2300" dirty="0" smtClean="0">
                <a:cs typeface="B Nazanin" panose="00000400000000000000" pitchFamily="2" charset="-78"/>
              </a:rPr>
              <a:t>مجموعه عواملی که بر سازمان تاثیر می گذارند و سازمان قادر به پاسخگویی آن نمی باشد. به بیان دیگر از حیطه کنترل درونی سازمان خارج است.</a:t>
            </a:r>
            <a:endParaRPr lang="en-US" sz="2300" dirty="0">
              <a:cs typeface="B Nazanin" panose="00000400000000000000" pitchFamily="2" charset="-78"/>
            </a:endParaRPr>
          </a:p>
        </p:txBody>
      </p:sp>
    </p:spTree>
    <p:extLst>
      <p:ext uri="{BB962C8B-B14F-4D97-AF65-F5344CB8AC3E}">
        <p14:creationId xmlns:p14="http://schemas.microsoft.com/office/powerpoint/2010/main" val="103509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250"/>
                                        <p:tgtEl>
                                          <p:spTgt spid="2"/>
                                        </p:tgtEl>
                                      </p:cBhvr>
                                    </p:animEffect>
                                  </p:childTnLst>
                                </p:cTn>
                              </p:par>
                              <p:par>
                                <p:cTn id="8" presetID="26"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80">
                                          <p:stCondLst>
                                            <p:cond delay="0"/>
                                          </p:stCondLst>
                                        </p:cTn>
                                        <p:tgtEl>
                                          <p:spTgt spid="3">
                                            <p:txEl>
                                              <p:pRg st="0" end="0"/>
                                            </p:txEl>
                                          </p:spTgt>
                                        </p:tgtEl>
                                      </p:cBhvr>
                                    </p:animEffect>
                                    <p:anim calcmode="lin" valueType="num">
                                      <p:cBhvr>
                                        <p:cTn id="1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6" dur="26">
                                          <p:stCondLst>
                                            <p:cond delay="650"/>
                                          </p:stCondLst>
                                        </p:cTn>
                                        <p:tgtEl>
                                          <p:spTgt spid="3">
                                            <p:txEl>
                                              <p:pRg st="0" end="0"/>
                                            </p:txEl>
                                          </p:spTgt>
                                        </p:tgtEl>
                                      </p:cBhvr>
                                      <p:to x="100000" y="60000"/>
                                    </p:animScale>
                                    <p:animScale>
                                      <p:cBhvr>
                                        <p:cTn id="17" dur="166" decel="50000">
                                          <p:stCondLst>
                                            <p:cond delay="676"/>
                                          </p:stCondLst>
                                        </p:cTn>
                                        <p:tgtEl>
                                          <p:spTgt spid="3">
                                            <p:txEl>
                                              <p:pRg st="0" end="0"/>
                                            </p:txEl>
                                          </p:spTgt>
                                        </p:tgtEl>
                                      </p:cBhvr>
                                      <p:to x="100000" y="100000"/>
                                    </p:animScale>
                                    <p:animScale>
                                      <p:cBhvr>
                                        <p:cTn id="18" dur="26">
                                          <p:stCondLst>
                                            <p:cond delay="1312"/>
                                          </p:stCondLst>
                                        </p:cTn>
                                        <p:tgtEl>
                                          <p:spTgt spid="3">
                                            <p:txEl>
                                              <p:pRg st="0" end="0"/>
                                            </p:txEl>
                                          </p:spTgt>
                                        </p:tgtEl>
                                      </p:cBhvr>
                                      <p:to x="100000" y="80000"/>
                                    </p:animScale>
                                    <p:animScale>
                                      <p:cBhvr>
                                        <p:cTn id="19" dur="166" decel="50000">
                                          <p:stCondLst>
                                            <p:cond delay="1338"/>
                                          </p:stCondLst>
                                        </p:cTn>
                                        <p:tgtEl>
                                          <p:spTgt spid="3">
                                            <p:txEl>
                                              <p:pRg st="0" end="0"/>
                                            </p:txEl>
                                          </p:spTgt>
                                        </p:tgtEl>
                                      </p:cBhvr>
                                      <p:to x="100000" y="100000"/>
                                    </p:animScale>
                                    <p:animScale>
                                      <p:cBhvr>
                                        <p:cTn id="20" dur="26">
                                          <p:stCondLst>
                                            <p:cond delay="1642"/>
                                          </p:stCondLst>
                                        </p:cTn>
                                        <p:tgtEl>
                                          <p:spTgt spid="3">
                                            <p:txEl>
                                              <p:pRg st="0" end="0"/>
                                            </p:txEl>
                                          </p:spTgt>
                                        </p:tgtEl>
                                      </p:cBhvr>
                                      <p:to x="100000" y="90000"/>
                                    </p:animScale>
                                    <p:animScale>
                                      <p:cBhvr>
                                        <p:cTn id="21" dur="166" decel="50000">
                                          <p:stCondLst>
                                            <p:cond delay="1668"/>
                                          </p:stCondLst>
                                        </p:cTn>
                                        <p:tgtEl>
                                          <p:spTgt spid="3">
                                            <p:txEl>
                                              <p:pRg st="0" end="0"/>
                                            </p:txEl>
                                          </p:spTgt>
                                        </p:tgtEl>
                                      </p:cBhvr>
                                      <p:to x="100000" y="100000"/>
                                    </p:animScale>
                                    <p:animScale>
                                      <p:cBhvr>
                                        <p:cTn id="22" dur="26">
                                          <p:stCondLst>
                                            <p:cond delay="1808"/>
                                          </p:stCondLst>
                                        </p:cTn>
                                        <p:tgtEl>
                                          <p:spTgt spid="3">
                                            <p:txEl>
                                              <p:pRg st="0" end="0"/>
                                            </p:txEl>
                                          </p:spTgt>
                                        </p:tgtEl>
                                      </p:cBhvr>
                                      <p:to x="100000" y="95000"/>
                                    </p:animScale>
                                    <p:animScale>
                                      <p:cBhvr>
                                        <p:cTn id="23"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محیط کلان </a:t>
            </a:r>
            <a:r>
              <a:rPr lang="fa-IR" dirty="0" smtClean="0">
                <a:cs typeface="B Titr" panose="00000700000000000000" pitchFamily="2" charset="-78"/>
              </a:rPr>
              <a:t>سازمان (ادامه):</a:t>
            </a:r>
            <a:endParaRPr lang="en-US" dirty="0"/>
          </a:p>
        </p:txBody>
      </p:sp>
      <p:sp>
        <p:nvSpPr>
          <p:cNvPr id="3" name="Content Placeholder 2"/>
          <p:cNvSpPr>
            <a:spLocks noGrp="1"/>
          </p:cNvSpPr>
          <p:nvPr>
            <p:ph idx="1"/>
          </p:nvPr>
        </p:nvSpPr>
        <p:spPr/>
        <p:txBody>
          <a:bodyPr>
            <a:normAutofit/>
          </a:bodyPr>
          <a:lstStyle/>
          <a:p>
            <a:pPr marL="0" indent="0" algn="r" rtl="1">
              <a:buNone/>
            </a:pPr>
            <a:r>
              <a:rPr lang="fa-IR" sz="2300" b="1" dirty="0" smtClean="0">
                <a:cs typeface="B Nazanin" panose="00000400000000000000" pitchFamily="2" charset="-78"/>
              </a:rPr>
              <a:t>مهم ترین عوامل در محیط کلان سازمان:</a:t>
            </a:r>
          </a:p>
          <a:p>
            <a:pPr marL="0" indent="0" algn="r" rtl="1">
              <a:buNone/>
            </a:pPr>
            <a:endParaRPr lang="fa-IR" sz="2300" b="1" dirty="0" smtClean="0">
              <a:cs typeface="B Nazanin" panose="00000400000000000000" pitchFamily="2" charset="-78"/>
            </a:endParaRPr>
          </a:p>
          <a:p>
            <a:pPr algn="r" rtl="1"/>
            <a:r>
              <a:rPr lang="fa-IR" sz="2300" dirty="0" smtClean="0">
                <a:cs typeface="B Nazanin" panose="00000400000000000000" pitchFamily="2" charset="-78"/>
              </a:rPr>
              <a:t>عوامل </a:t>
            </a:r>
            <a:r>
              <a:rPr lang="fa-IR" sz="2300" dirty="0" smtClean="0">
                <a:cs typeface="B Nazanin" panose="00000400000000000000" pitchFamily="2" charset="-78"/>
              </a:rPr>
              <a:t>اجتماعی- فرهنگی</a:t>
            </a:r>
          </a:p>
          <a:p>
            <a:pPr algn="r" rtl="1"/>
            <a:r>
              <a:rPr lang="fa-IR" sz="2300" dirty="0" smtClean="0">
                <a:cs typeface="B Nazanin" panose="00000400000000000000" pitchFamily="2" charset="-78"/>
              </a:rPr>
              <a:t>عوامل اقتصادی</a:t>
            </a:r>
          </a:p>
          <a:p>
            <a:pPr algn="r" rtl="1"/>
            <a:r>
              <a:rPr lang="fa-IR" sz="2300" dirty="0" smtClean="0">
                <a:cs typeface="B Nazanin" panose="00000400000000000000" pitchFamily="2" charset="-78"/>
              </a:rPr>
              <a:t>عوامل تکنولوژیکی</a:t>
            </a:r>
          </a:p>
          <a:p>
            <a:pPr algn="r" rtl="1"/>
            <a:r>
              <a:rPr lang="fa-IR" sz="2300" dirty="0" smtClean="0">
                <a:cs typeface="B Nazanin" panose="00000400000000000000" pitchFamily="2" charset="-78"/>
              </a:rPr>
              <a:t>عوامل سیاسی - قانونی</a:t>
            </a:r>
            <a:endParaRPr lang="en-US" sz="2300" dirty="0">
              <a:cs typeface="B Nazanin" panose="00000400000000000000" pitchFamily="2" charset="-78"/>
            </a:endParaRPr>
          </a:p>
        </p:txBody>
      </p:sp>
    </p:spTree>
    <p:extLst>
      <p:ext uri="{BB962C8B-B14F-4D97-AF65-F5344CB8AC3E}">
        <p14:creationId xmlns:p14="http://schemas.microsoft.com/office/powerpoint/2010/main" val="4114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25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cs typeface="B Titr" panose="00000700000000000000" pitchFamily="2" charset="-78"/>
              </a:rPr>
              <a:t>عوامل اجتماعی – فرهنگی:</a:t>
            </a:r>
          </a:p>
        </p:txBody>
      </p:sp>
      <p:sp>
        <p:nvSpPr>
          <p:cNvPr id="3" name="Content Placeholder 2"/>
          <p:cNvSpPr>
            <a:spLocks noGrp="1"/>
          </p:cNvSpPr>
          <p:nvPr>
            <p:ph idx="1"/>
          </p:nvPr>
        </p:nvSpPr>
        <p:spPr/>
        <p:txBody>
          <a:bodyPr>
            <a:normAutofit/>
          </a:bodyPr>
          <a:lstStyle/>
          <a:p>
            <a:pPr algn="r" rtl="1"/>
            <a:r>
              <a:rPr lang="fa-IR" sz="2300" dirty="0" smtClean="0">
                <a:cs typeface="B Nazanin" panose="00000400000000000000" pitchFamily="2" charset="-78"/>
              </a:rPr>
              <a:t>یک </a:t>
            </a:r>
            <a:r>
              <a:rPr lang="fa-IR" sz="2300" dirty="0" smtClean="0">
                <a:cs typeface="B Nazanin" panose="00000400000000000000" pitchFamily="2" charset="-78"/>
              </a:rPr>
              <a:t>سازمان باید اثرهای بالقوه نیروهای اجتماعی – فرهنگی را بر سازمانش تشخیص دهد، و او باید روابط و حسن شهرت را در سطح وسیعی از جامعه به دست آورد و همانند یک نگهبان برای جامعه عمل کند.</a:t>
            </a:r>
            <a:endParaRPr lang="en-US" sz="2300" dirty="0">
              <a:cs typeface="B Nazanin" panose="00000400000000000000" pitchFamily="2" charset="-78"/>
            </a:endParaRPr>
          </a:p>
        </p:txBody>
      </p:sp>
    </p:spTree>
    <p:extLst>
      <p:ext uri="{BB962C8B-B14F-4D97-AF65-F5344CB8AC3E}">
        <p14:creationId xmlns:p14="http://schemas.microsoft.com/office/powerpoint/2010/main" val="2332382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9143" y="4874911"/>
            <a:ext cx="3962400" cy="1731950"/>
          </a:xfrm>
        </p:spPr>
        <p:txBody>
          <a:bodyPr>
            <a:normAutofit/>
          </a:bodyPr>
          <a:lstStyle/>
          <a:p>
            <a:pPr algn="r" rtl="1"/>
            <a:r>
              <a:rPr lang="fa-IR" sz="2400" b="1" dirty="0" smtClean="0">
                <a:solidFill>
                  <a:schemeClr val="tx1"/>
                </a:solidFill>
                <a:cs typeface="B Nazanin" panose="00000400000000000000" pitchFamily="2" charset="-78"/>
              </a:rPr>
              <a:t>جدول 1-2: </a:t>
            </a:r>
            <a:br>
              <a:rPr lang="fa-IR" sz="2400" b="1" dirty="0" smtClean="0">
                <a:solidFill>
                  <a:schemeClr val="tx1"/>
                </a:solidFill>
                <a:cs typeface="B Nazanin" panose="00000400000000000000" pitchFamily="2" charset="-78"/>
              </a:rPr>
            </a:br>
            <a:r>
              <a:rPr lang="fa-IR" sz="2400" b="1" dirty="0" smtClean="0">
                <a:solidFill>
                  <a:schemeClr val="tx1"/>
                </a:solidFill>
                <a:cs typeface="B Nazanin" panose="00000400000000000000" pitchFamily="2" charset="-78"/>
              </a:rPr>
              <a:t>عوامل اجتماعی – فرهنگی</a:t>
            </a:r>
            <a:endParaRPr lang="en-US" sz="2400" b="1" dirty="0">
              <a:solidFill>
                <a:schemeClr val="tx1"/>
              </a:solidFill>
              <a:cs typeface="B Nazanin"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4119585"/>
              </p:ext>
            </p:extLst>
          </p:nvPr>
        </p:nvGraphicFramePr>
        <p:xfrm>
          <a:off x="200449" y="566677"/>
          <a:ext cx="7320813" cy="6065518"/>
        </p:xfrm>
        <a:graphic>
          <a:graphicData uri="http://schemas.openxmlformats.org/drawingml/2006/table">
            <a:tbl>
              <a:tblPr rtl="1" firstRow="1" firstCol="1" bandRow="1">
                <a:tableStyleId>{5C22544A-7EE6-4342-B048-85BDC9FD1C3A}</a:tableStyleId>
              </a:tblPr>
              <a:tblGrid>
                <a:gridCol w="7320813"/>
              </a:tblGrid>
              <a:tr h="404327">
                <a:tc>
                  <a:txBody>
                    <a:bodyPr/>
                    <a:lstStyle/>
                    <a:p>
                      <a:pPr algn="r" rtl="1">
                        <a:lnSpc>
                          <a:spcPct val="107000"/>
                        </a:lnSpc>
                        <a:spcAft>
                          <a:spcPts val="800"/>
                        </a:spcAft>
                      </a:pPr>
                      <a:r>
                        <a:rPr lang="fa-IR" sz="2000" dirty="0">
                          <a:effectLst/>
                          <a:cs typeface="B Nazanin" panose="00000400000000000000" pitchFamily="2" charset="-78"/>
                        </a:rPr>
                        <a:t>نقش دولت در حفظ سلامتی و حفظ کودکان</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dirty="0">
                          <a:effectLst/>
                          <a:cs typeface="B Nazanin" panose="00000400000000000000" pitchFamily="2" charset="-78"/>
                        </a:rPr>
                        <a:t>ارتقای کیفیت آموزش</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dirty="0">
                          <a:effectLst/>
                          <a:cs typeface="B Nazanin" panose="00000400000000000000" pitchFamily="2" charset="-78"/>
                        </a:rPr>
                        <a:t>کاهش سطح جرایم</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dirty="0">
                          <a:effectLst/>
                          <a:cs typeface="B Nazanin" panose="00000400000000000000" pitchFamily="2" charset="-78"/>
                        </a:rPr>
                        <a:t>اهمیت و نقش نیروهای انتظامی</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سطوح سرمایه گذاری</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dirty="0">
                          <a:effectLst/>
                          <a:cs typeface="B Nazanin" panose="00000400000000000000" pitchFamily="2" charset="-78"/>
                        </a:rPr>
                        <a:t>هزینه اجتماعی بازسازی</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809267">
                <a:tc>
                  <a:txBody>
                    <a:bodyPr/>
                    <a:lstStyle/>
                    <a:p>
                      <a:pPr algn="r" rtl="1">
                        <a:lnSpc>
                          <a:spcPct val="107000"/>
                        </a:lnSpc>
                        <a:spcAft>
                          <a:spcPts val="800"/>
                        </a:spcAft>
                      </a:pPr>
                      <a:r>
                        <a:rPr lang="fa-IR" sz="2000">
                          <a:effectLst/>
                          <a:cs typeface="B Nazanin" panose="00000400000000000000" pitchFamily="2" charset="-78"/>
                        </a:rPr>
                        <a:t>کاهش آلودگی و ایجاد شرایطی که منجر به جمع آوری زباله های سمی و غیرسمی شود</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افزایش عمومی آگاهی در محیط های اجتماعی</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کاهش اعتیاد به مواد مخدر</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بحث مهاجرت</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معضلات و گرفتاری های جامعه</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ایدز و سایر مشکلات مربوط به سلامتی </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a:effectLst/>
                          <a:cs typeface="B Nazanin" panose="00000400000000000000" pitchFamily="2" charset="-78"/>
                        </a:rPr>
                        <a:t>موضوع های عمده جهانی</a:t>
                      </a:r>
                      <a:endParaRPr lang="en-US" sz="200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r h="404327">
                <a:tc>
                  <a:txBody>
                    <a:bodyPr/>
                    <a:lstStyle/>
                    <a:p>
                      <a:pPr algn="r" rtl="1">
                        <a:lnSpc>
                          <a:spcPct val="107000"/>
                        </a:lnSpc>
                        <a:spcAft>
                          <a:spcPts val="800"/>
                        </a:spcAft>
                      </a:pPr>
                      <a:r>
                        <a:rPr lang="fa-IR" sz="2000" dirty="0">
                          <a:effectLst/>
                          <a:cs typeface="B Nazanin" panose="00000400000000000000" pitchFamily="2" charset="-78"/>
                        </a:rPr>
                        <a:t>محدودیت های مهاجرت</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a:txBody>
                  <a:tcPr marL="40001" marR="40001" marT="5556" marB="0"/>
                </a:tc>
              </a:tr>
            </a:tbl>
          </a:graphicData>
        </a:graphic>
      </p:graphicFrame>
      <p:sp>
        <p:nvSpPr>
          <p:cNvPr id="5" name="TextBox 4"/>
          <p:cNvSpPr txBox="1"/>
          <p:nvPr/>
        </p:nvSpPr>
        <p:spPr>
          <a:xfrm>
            <a:off x="7650052" y="682580"/>
            <a:ext cx="4043966" cy="1077218"/>
          </a:xfrm>
          <a:prstGeom prst="rect">
            <a:avLst/>
          </a:prstGeom>
          <a:noFill/>
        </p:spPr>
        <p:txBody>
          <a:bodyPr wrap="square" rtlCol="0">
            <a:spAutoFit/>
          </a:bodyPr>
          <a:lstStyle/>
          <a:p>
            <a:pPr algn="r" rtl="1"/>
            <a:r>
              <a:rPr lang="fa-IR" sz="3200" b="1" dirty="0">
                <a:solidFill>
                  <a:schemeClr val="bg1"/>
                </a:solidFill>
                <a:cs typeface="B Titr" panose="00000700000000000000" pitchFamily="2" charset="-78"/>
              </a:rPr>
              <a:t>عوامل اجتماعی – </a:t>
            </a:r>
            <a:r>
              <a:rPr lang="fa-IR" sz="3200" b="1" dirty="0" smtClean="0">
                <a:solidFill>
                  <a:schemeClr val="bg1"/>
                </a:solidFill>
                <a:cs typeface="B Titr" panose="00000700000000000000" pitchFamily="2" charset="-78"/>
              </a:rPr>
              <a:t>فرهنگی (ادامه): </a:t>
            </a:r>
            <a:endParaRPr lang="en-US" sz="3200" dirty="0">
              <a:solidFill>
                <a:schemeClr val="bg1"/>
              </a:solidFill>
            </a:endParaRPr>
          </a:p>
        </p:txBody>
      </p:sp>
    </p:spTree>
    <p:extLst>
      <p:ext uri="{BB962C8B-B14F-4D97-AF65-F5344CB8AC3E}">
        <p14:creationId xmlns:p14="http://schemas.microsoft.com/office/powerpoint/2010/main" val="331715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عوامل اجتماعی – </a:t>
            </a:r>
            <a:r>
              <a:rPr lang="fa-IR" dirty="0" smtClean="0">
                <a:cs typeface="B Titr" panose="00000700000000000000" pitchFamily="2" charset="-78"/>
              </a:rPr>
              <a:t>فرهنگی (ادامه):</a:t>
            </a:r>
            <a:endParaRPr lang="en-US" dirty="0"/>
          </a:p>
        </p:txBody>
      </p:sp>
      <p:sp>
        <p:nvSpPr>
          <p:cNvPr id="3" name="Content Placeholder 2"/>
          <p:cNvSpPr>
            <a:spLocks noGrp="1"/>
          </p:cNvSpPr>
          <p:nvPr>
            <p:ph idx="1"/>
          </p:nvPr>
        </p:nvSpPr>
        <p:spPr>
          <a:xfrm>
            <a:off x="581192" y="2180496"/>
            <a:ext cx="11029615" cy="4400608"/>
          </a:xfrm>
        </p:spPr>
        <p:txBody>
          <a:bodyPr>
            <a:normAutofit/>
          </a:bodyPr>
          <a:lstStyle/>
          <a:p>
            <a:pPr marL="0" indent="0" algn="r" rtl="1">
              <a:buNone/>
            </a:pPr>
            <a:r>
              <a:rPr lang="fa-IR" sz="2000" b="1" dirty="0" smtClean="0">
                <a:cs typeface="B Nazanin" panose="00000400000000000000" pitchFamily="2" charset="-78"/>
              </a:rPr>
              <a:t>تجزیه و تحلیل گرایش های اجتماعی- فرهنگی حداقل دارای 4 دیدگاه مهم می باشد:</a:t>
            </a:r>
          </a:p>
          <a:p>
            <a:pPr algn="r" rtl="1"/>
            <a:r>
              <a:rPr lang="fa-IR" sz="2000" dirty="0" smtClean="0">
                <a:cs typeface="B Nazanin" panose="00000400000000000000" pitchFamily="2" charset="-78"/>
              </a:rPr>
              <a:t>به لحاظ اینکه بیشتر افراد ذینفع نیز عضوی از اعضای جامعه تلقی می شوند، بنابراین بیشتر ارزش ها و عقاید آنها از تاثیرات اجتماعی – فرهنگی نشات می گیرد، که ممکن است فرصت ها و تهدیدهایی را برای سازمان ها ایجاد نمایند.</a:t>
            </a:r>
          </a:p>
          <a:p>
            <a:pPr algn="r" rtl="1"/>
            <a:r>
              <a:rPr lang="fa-IR" sz="2000" dirty="0" smtClean="0">
                <a:cs typeface="B Nazanin" panose="00000400000000000000" pitchFamily="2" charset="-78"/>
              </a:rPr>
              <a:t>شرکت ها ممکن است ریسک های ناشی از دستیابی به سوء شهرت را از طریق پیش بینی و سازگاری روش های اجتماعی – فرهنگی کاهش دهند.</a:t>
            </a:r>
          </a:p>
          <a:p>
            <a:pPr algn="r" rtl="1"/>
            <a:r>
              <a:rPr lang="fa-IR" sz="2000" dirty="0" smtClean="0">
                <a:cs typeface="B Nazanin" panose="00000400000000000000" pitchFamily="2" charset="-78"/>
              </a:rPr>
              <a:t>ارزیابی درست، از گرایش های اجتماعی – فرهنگی، ممکن است سازمان ها را در پذیرش قانون یاری نماید.</a:t>
            </a:r>
          </a:p>
          <a:p>
            <a:pPr algn="r" rtl="1"/>
            <a:r>
              <a:rPr lang="fa-IR" sz="2000" dirty="0" smtClean="0">
                <a:cs typeface="B Nazanin" panose="00000400000000000000" pitchFamily="2" charset="-78"/>
              </a:rPr>
              <a:t>تجزیه و تحلیل ارزش های اجتماعی – فرهنگی، به اندازه تغییرهای اقتصادی و جمعیت شناسی در جامعه دارای اهمیت است که ممکن است فرصت ها و تهدیدهایی را در زمینه افزایش درآمد و سود برای سازمان فراهم آورد. تغییرهای جمعیت شناسی در این راستا، ممکن است به برنامه ریزی مستقیم سازمانی یاری رسانده و تقاضای صنعتی را پیش بینی کند.</a:t>
            </a:r>
            <a:endParaRPr lang="en-US" sz="2000" dirty="0">
              <a:cs typeface="B Nazanin" panose="00000400000000000000" pitchFamily="2" charset="-78"/>
            </a:endParaRPr>
          </a:p>
        </p:txBody>
      </p:sp>
    </p:spTree>
    <p:extLst>
      <p:ext uri="{BB962C8B-B14F-4D97-AF65-F5344CB8AC3E}">
        <p14:creationId xmlns:p14="http://schemas.microsoft.com/office/powerpoint/2010/main" val="173150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Template>
  <TotalTime>287</TotalTime>
  <Words>3278</Words>
  <Application>Microsoft Office PowerPoint</Application>
  <PresentationFormat>Widescreen</PresentationFormat>
  <Paragraphs>203</Paragraphs>
  <Slides>44</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44</vt:i4>
      </vt:variant>
    </vt:vector>
  </HeadingPairs>
  <TitlesOfParts>
    <vt:vector size="57" baseType="lpstr">
      <vt:lpstr>2  Titr</vt:lpstr>
      <vt:lpstr>B Mitra</vt:lpstr>
      <vt:lpstr>B Nazanin</vt:lpstr>
      <vt:lpstr>B Titr</vt:lpstr>
      <vt:lpstr>Calibri</vt:lpstr>
      <vt:lpstr>Gill Sans MT</vt:lpstr>
      <vt:lpstr>IranNastaliq</vt:lpstr>
      <vt:lpstr>Majalla UI</vt:lpstr>
      <vt:lpstr>Symbol</vt:lpstr>
      <vt:lpstr>Times New Roman</vt:lpstr>
      <vt:lpstr>Wingdings</vt:lpstr>
      <vt:lpstr>Wingdings 2</vt:lpstr>
      <vt:lpstr>Dividend</vt:lpstr>
      <vt:lpstr>مدیریت استراتژیک فصل دوم : محیط خارجی</vt:lpstr>
      <vt:lpstr>جنرال موتورز:</vt:lpstr>
      <vt:lpstr>جنرال موتورز (ادامه):</vt:lpstr>
      <vt:lpstr>جنرال موتورز (ادامه):</vt:lpstr>
      <vt:lpstr>محیط کلان سازمان:</vt:lpstr>
      <vt:lpstr>محیط کلان سازمان (ادامه):</vt:lpstr>
      <vt:lpstr>عوامل اجتماعی – فرهنگی:</vt:lpstr>
      <vt:lpstr>جدول 1-2:  عوامل اجتماعی – فرهنگی</vt:lpstr>
      <vt:lpstr>عوامل اجتماعی – فرهنگی (ادامه):</vt:lpstr>
      <vt:lpstr>عوامل اقتصادی:</vt:lpstr>
      <vt:lpstr>عوامل تکنولوژیکی:</vt:lpstr>
      <vt:lpstr>عوامل تکنولوژیکی (ادامه):</vt:lpstr>
      <vt:lpstr>عوامل سیاسی – قانونی:</vt:lpstr>
      <vt:lpstr>عوامل سیاسی – قانونی (ادامه):</vt:lpstr>
      <vt:lpstr> محیط خرد (تخصصی) سازمان : </vt:lpstr>
      <vt:lpstr> محیط خرد (تخصصی) سازمان (ادامه): </vt:lpstr>
      <vt:lpstr>مدل پورتر:</vt:lpstr>
      <vt:lpstr>مدل پورتر (ادامه):</vt:lpstr>
      <vt:lpstr>پنج نیروی رقابتی پورتر:</vt:lpstr>
      <vt:lpstr>پنج نیروی رقابتی پورتر: 1. مشتریان</vt:lpstr>
      <vt:lpstr>مشتریان (ادامه):</vt:lpstr>
      <vt:lpstr>مشتریان (ادامه):</vt:lpstr>
      <vt:lpstr>گام های کاهش تهدیدات مشتریان:</vt:lpstr>
      <vt:lpstr>گام های کاهش تهدیدات مشتریان (ادامه):</vt:lpstr>
      <vt:lpstr>گام های کاهش تهدیدات مشتریان (ادامه):</vt:lpstr>
      <vt:lpstr>گام های کاهش تهدیدات مشتریان (ادامه):</vt:lpstr>
      <vt:lpstr>گام های کاهش تهدیدات مشتریان (ادامه):</vt:lpstr>
      <vt:lpstr> پنج نیروی رقابتی پورتر: 2. عرضه کنندگان </vt:lpstr>
      <vt:lpstr> پنج نیروی رقابتی پورتر: 3. رقبای موجود </vt:lpstr>
      <vt:lpstr>پنج نیروی رقابتی پورتر:  4. رقبای بالقوه/موانع ورودی</vt:lpstr>
      <vt:lpstr>رقبای بالقوه/موانع ورودی (ادامه) : </vt:lpstr>
      <vt:lpstr>پنج نیروی رقابتی پورتر:  5. رقبای غیرمستقیم /جانشینها </vt:lpstr>
      <vt:lpstr>ذي نفعهاي خارجي و نااطميناني محيطي: </vt:lpstr>
      <vt:lpstr>ذي نفعهاي خارجي و نااطميناني محيطي (ادامه): </vt:lpstr>
      <vt:lpstr>ذي نفعهاي خارجي و نااطميناني محيطي (ادامه): </vt:lpstr>
      <vt:lpstr>ارزیابی فرصت ها و تهدیدهای محیط خارجی:</vt:lpstr>
      <vt:lpstr>الگوهای ارزیابی فرصت ها و تهدیدهای محیط خارجی:</vt:lpstr>
      <vt:lpstr>ماتریس ارزیابی عوامل خارجی:</vt:lpstr>
      <vt:lpstr>ماتریس ارزیابی عوامل خارجی (ادامه):</vt:lpstr>
      <vt:lpstr>ماتریس بررسی رقابت:</vt:lpstr>
      <vt:lpstr>تفاوت های ماتریس بررسی رقابت و ماتریس ارزیابی عوامل خارجی:</vt:lpstr>
      <vt:lpstr>مدل ذی نفعان خارجی:</vt:lpstr>
      <vt:lpstr>مدل ذی نفعان خارجی (ادامه):</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Scientist</dc:creator>
  <cp:lastModifiedBy>Ariana PC</cp:lastModifiedBy>
  <cp:revision>131</cp:revision>
  <dcterms:created xsi:type="dcterms:W3CDTF">2016-03-01T18:09:05Z</dcterms:created>
  <dcterms:modified xsi:type="dcterms:W3CDTF">2016-03-02T10:53:29Z</dcterms:modified>
</cp:coreProperties>
</file>