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57" r:id="rId4"/>
    <p:sldId id="258" r:id="rId5"/>
    <p:sldId id="259" r:id="rId6"/>
    <p:sldId id="260" r:id="rId7"/>
    <p:sldId id="261" r:id="rId8"/>
    <p:sldId id="262" r:id="rId9"/>
    <p:sldId id="286"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CCDC832-F711-4344-B3D1-19266825C3D9}" type="datetimeFigureOut">
              <a:rPr lang="en-US" smtClean="0"/>
              <a:pPr/>
              <a:t>2/28/2012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00D89CA-F999-40FE-8C0B-729D6259A9B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CDC832-F711-4344-B3D1-19266825C3D9}"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D89CA-F999-40FE-8C0B-729D6259A9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CDC832-F711-4344-B3D1-19266825C3D9}"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D89CA-F999-40FE-8C0B-729D6259A9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CCDC832-F711-4344-B3D1-19266825C3D9}"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D89CA-F999-40FE-8C0B-729D6259A9B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CDC832-F711-4344-B3D1-19266825C3D9}" type="datetimeFigureOut">
              <a:rPr lang="en-US" smtClean="0"/>
              <a:pPr/>
              <a:t>2/28/2012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00D89CA-F999-40FE-8C0B-729D6259A9B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CCDC832-F711-4344-B3D1-19266825C3D9}"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D89CA-F999-40FE-8C0B-729D6259A9B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CCDC832-F711-4344-B3D1-19266825C3D9}" type="datetimeFigureOut">
              <a:rPr lang="en-US" smtClean="0"/>
              <a:pPr/>
              <a:t>2/28/2012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0D89CA-F999-40FE-8C0B-729D6259A9B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CDC832-F711-4344-B3D1-19266825C3D9}" type="datetimeFigureOut">
              <a:rPr lang="en-US" smtClean="0"/>
              <a:pPr/>
              <a:t>2/28/2012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0D89CA-F999-40FE-8C0B-729D6259A9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DC832-F711-4344-B3D1-19266825C3D9}" type="datetimeFigureOut">
              <a:rPr lang="en-US" smtClean="0"/>
              <a:pPr/>
              <a:t>2/28/2012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0D89CA-F999-40FE-8C0B-729D6259A9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CDC832-F711-4344-B3D1-19266825C3D9}"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D89CA-F999-40FE-8C0B-729D6259A9B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CDC832-F711-4344-B3D1-19266825C3D9}" type="datetimeFigureOut">
              <a:rPr lang="en-US" smtClean="0"/>
              <a:pPr/>
              <a:t>2/28/2012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00D89CA-F999-40FE-8C0B-729D6259A9B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CCDC832-F711-4344-B3D1-19266825C3D9}" type="datetimeFigureOut">
              <a:rPr lang="en-US" smtClean="0"/>
              <a:pPr/>
              <a:t>2/28/2012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00D89CA-F999-40FE-8C0B-729D6259A9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Intranet, Extranet, Firewall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Firewalls</a:t>
            </a:r>
            <a:endParaRPr lang="en-US" dirty="0"/>
          </a:p>
        </p:txBody>
      </p:sp>
      <p:sp>
        <p:nvSpPr>
          <p:cNvPr id="3" name="Content Placeholder 2"/>
          <p:cNvSpPr>
            <a:spLocks noGrp="1"/>
          </p:cNvSpPr>
          <p:nvPr>
            <p:ph sz="quarter" idx="1"/>
          </p:nvPr>
        </p:nvSpPr>
        <p:spPr/>
        <p:txBody>
          <a:bodyPr/>
          <a:lstStyle/>
          <a:p>
            <a:r>
              <a:rPr lang="en-US" dirty="0" smtClean="0"/>
              <a:t>Firewall are effective to:</a:t>
            </a:r>
          </a:p>
          <a:p>
            <a:pPr lvl="1">
              <a:spcBef>
                <a:spcPts val="1800"/>
              </a:spcBef>
              <a:spcAft>
                <a:spcPts val="1800"/>
              </a:spcAft>
            </a:pPr>
            <a:r>
              <a:rPr lang="en-US" dirty="0" smtClean="0"/>
              <a:t>Protect local systems.</a:t>
            </a:r>
          </a:p>
          <a:p>
            <a:pPr lvl="1">
              <a:spcBef>
                <a:spcPts val="1800"/>
              </a:spcBef>
              <a:spcAft>
                <a:spcPts val="1800"/>
              </a:spcAft>
            </a:pPr>
            <a:r>
              <a:rPr lang="en-US" dirty="0" smtClean="0"/>
              <a:t>Protect network-based security threats.</a:t>
            </a:r>
          </a:p>
          <a:p>
            <a:pPr lvl="1">
              <a:spcBef>
                <a:spcPts val="1800"/>
              </a:spcBef>
              <a:spcAft>
                <a:spcPts val="1800"/>
              </a:spcAft>
            </a:pPr>
            <a:r>
              <a:rPr lang="en-US" dirty="0" smtClean="0"/>
              <a:t>Provide secured and controlled access to Internet</a:t>
            </a:r>
          </a:p>
          <a:p>
            <a:pPr lvl="1">
              <a:spcBef>
                <a:spcPts val="1800"/>
              </a:spcBef>
              <a:spcAft>
                <a:spcPts val="1800"/>
              </a:spcAft>
            </a:pPr>
            <a:r>
              <a:rPr lang="en-US" dirty="0" smtClean="0"/>
              <a:t>Provide restricted and controlled access from the Internet to local servers.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Characteristics</a:t>
            </a:r>
            <a:endParaRPr lang="en-US" dirty="0"/>
          </a:p>
        </p:txBody>
      </p:sp>
      <p:sp>
        <p:nvSpPr>
          <p:cNvPr id="3" name="Content Placeholder 2"/>
          <p:cNvSpPr>
            <a:spLocks noGrp="1"/>
          </p:cNvSpPr>
          <p:nvPr>
            <p:ph sz="quarter" idx="1"/>
          </p:nvPr>
        </p:nvSpPr>
        <p:spPr/>
        <p:txBody>
          <a:bodyPr>
            <a:normAutofit/>
          </a:bodyPr>
          <a:lstStyle/>
          <a:p>
            <a:r>
              <a:rPr lang="en-US" dirty="0" smtClean="0"/>
              <a:t>Design goals:</a:t>
            </a:r>
          </a:p>
          <a:p>
            <a:pPr lvl="1">
              <a:spcBef>
                <a:spcPts val="1800"/>
              </a:spcBef>
              <a:spcAft>
                <a:spcPts val="1800"/>
              </a:spcAft>
            </a:pPr>
            <a:r>
              <a:rPr lang="en-US" dirty="0" smtClean="0"/>
              <a:t>All traffic from inside to outside must pass through the firewall.</a:t>
            </a:r>
          </a:p>
          <a:p>
            <a:pPr lvl="1">
              <a:spcBef>
                <a:spcPts val="1800"/>
              </a:spcBef>
              <a:spcAft>
                <a:spcPts val="1800"/>
              </a:spcAft>
            </a:pPr>
            <a:r>
              <a:rPr lang="en-US" dirty="0" smtClean="0"/>
              <a:t>Only authorized traffic will be allowed to pass.</a:t>
            </a:r>
          </a:p>
          <a:p>
            <a:pPr lvl="2">
              <a:spcBef>
                <a:spcPts val="1800"/>
              </a:spcBef>
              <a:spcAft>
                <a:spcPts val="1800"/>
              </a:spcAft>
            </a:pPr>
            <a:r>
              <a:rPr lang="en-US" dirty="0" smtClean="0"/>
              <a:t>Defined by local security policy.</a:t>
            </a:r>
          </a:p>
          <a:p>
            <a:pPr lvl="1">
              <a:spcBef>
                <a:spcPts val="1800"/>
              </a:spcBef>
              <a:spcAft>
                <a:spcPts val="1800"/>
              </a:spcAft>
            </a:pPr>
            <a:r>
              <a:rPr lang="en-US" dirty="0" smtClean="0"/>
              <a:t>The firewall itself is immune to penetration.</a:t>
            </a:r>
          </a:p>
          <a:p>
            <a:pPr lvl="2">
              <a:spcBef>
                <a:spcPts val="1800"/>
              </a:spcBef>
              <a:spcAft>
                <a:spcPts val="1800"/>
              </a:spcAft>
            </a:pPr>
            <a:r>
              <a:rPr lang="en-US" dirty="0" smtClean="0"/>
              <a:t>Use of trusted system with a secure operating system.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Firewalls</a:t>
            </a:r>
            <a:endParaRPr lang="en-US" dirty="0"/>
          </a:p>
        </p:txBody>
      </p:sp>
      <p:sp>
        <p:nvSpPr>
          <p:cNvPr id="3" name="Content Placeholder 2"/>
          <p:cNvSpPr>
            <a:spLocks noGrp="1"/>
          </p:cNvSpPr>
          <p:nvPr>
            <p:ph sz="quarter" idx="1"/>
          </p:nvPr>
        </p:nvSpPr>
        <p:spPr>
          <a:xfrm>
            <a:off x="914400" y="2209800"/>
            <a:ext cx="7772400" cy="4572000"/>
          </a:xfrm>
        </p:spPr>
        <p:txBody>
          <a:bodyPr/>
          <a:lstStyle/>
          <a:p>
            <a:pPr marL="514350" indent="-514350">
              <a:spcBef>
                <a:spcPts val="2400"/>
              </a:spcBef>
              <a:spcAft>
                <a:spcPts val="2400"/>
              </a:spcAft>
              <a:buFont typeface="+mj-lt"/>
              <a:buAutoNum type="arabicPeriod"/>
            </a:pPr>
            <a:r>
              <a:rPr lang="en-US" dirty="0" smtClean="0"/>
              <a:t>Packet filters.</a:t>
            </a:r>
          </a:p>
          <a:p>
            <a:pPr marL="514350" indent="-514350">
              <a:spcBef>
                <a:spcPts val="2400"/>
              </a:spcBef>
              <a:spcAft>
                <a:spcPts val="2400"/>
              </a:spcAft>
              <a:buFont typeface="+mj-lt"/>
              <a:buAutoNum type="arabicPeriod"/>
            </a:pPr>
            <a:r>
              <a:rPr lang="en-US" dirty="0" smtClean="0"/>
              <a:t>Application-level gateways</a:t>
            </a:r>
          </a:p>
          <a:p>
            <a:pPr marL="514350" indent="-514350">
              <a:spcBef>
                <a:spcPts val="2400"/>
              </a:spcBef>
              <a:spcAft>
                <a:spcPts val="2400"/>
              </a:spcAft>
              <a:buFont typeface="+mj-lt"/>
              <a:buAutoNum type="arabicPeriod"/>
            </a:pPr>
            <a:r>
              <a:rPr lang="en-US" dirty="0" smtClean="0"/>
              <a:t>Circuit-level gateways.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343400" y="1819870"/>
            <a:ext cx="4191000" cy="1600200"/>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Packet Filtering Firewall</a:t>
            </a:r>
            <a:endParaRPr lang="en-US" dirty="0"/>
          </a:p>
        </p:txBody>
      </p:sp>
      <p:sp>
        <p:nvSpPr>
          <p:cNvPr id="3" name="Content Placeholder 2"/>
          <p:cNvSpPr>
            <a:spLocks noGrp="1"/>
          </p:cNvSpPr>
          <p:nvPr>
            <p:ph sz="quarter" idx="1"/>
          </p:nvPr>
        </p:nvSpPr>
        <p:spPr>
          <a:xfrm>
            <a:off x="457200" y="3962400"/>
            <a:ext cx="8229600" cy="2163763"/>
          </a:xfrm>
        </p:spPr>
        <p:txBody>
          <a:bodyPr>
            <a:normAutofit/>
          </a:bodyPr>
          <a:lstStyle/>
          <a:p>
            <a:r>
              <a:rPr lang="en-US" dirty="0" smtClean="0"/>
              <a:t>Some of the attacks that can be made on packet filtering routers:</a:t>
            </a:r>
          </a:p>
          <a:p>
            <a:pPr lvl="1"/>
            <a:r>
              <a:rPr lang="en-US" dirty="0" smtClean="0"/>
              <a:t>IP address spooling</a:t>
            </a:r>
          </a:p>
          <a:p>
            <a:pPr lvl="1"/>
            <a:r>
              <a:rPr lang="en-US" dirty="0" smtClean="0"/>
              <a:t>Source Routing attacks</a:t>
            </a:r>
          </a:p>
        </p:txBody>
      </p:sp>
      <p:sp>
        <p:nvSpPr>
          <p:cNvPr id="4" name="Cloud 3"/>
          <p:cNvSpPr/>
          <p:nvPr/>
        </p:nvSpPr>
        <p:spPr>
          <a:xfrm>
            <a:off x="685800" y="1972270"/>
            <a:ext cx="1905000" cy="990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Internet</a:t>
            </a:r>
            <a:endParaRPr lang="en-US" dirty="0"/>
          </a:p>
        </p:txBody>
      </p:sp>
      <p:sp>
        <p:nvSpPr>
          <p:cNvPr id="6" name="Oval 5"/>
          <p:cNvSpPr/>
          <p:nvPr/>
        </p:nvSpPr>
        <p:spPr>
          <a:xfrm>
            <a:off x="6400800" y="2048470"/>
            <a:ext cx="1905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Private network</a:t>
            </a:r>
            <a:endParaRPr lang="en-US" dirty="0"/>
          </a:p>
        </p:txBody>
      </p:sp>
      <p:pic>
        <p:nvPicPr>
          <p:cNvPr id="1026" name="Picture 2"/>
          <p:cNvPicPr>
            <a:picLocks noChangeAspect="1" noChangeArrowheads="1"/>
          </p:cNvPicPr>
          <p:nvPr/>
        </p:nvPicPr>
        <p:blipFill>
          <a:blip r:embed="rId2"/>
          <a:srcRect/>
          <a:stretch>
            <a:fillRect/>
          </a:stretch>
        </p:blipFill>
        <p:spPr bwMode="auto">
          <a:xfrm>
            <a:off x="3733800" y="2277070"/>
            <a:ext cx="1085850" cy="638175"/>
          </a:xfrm>
          <a:prstGeom prst="rect">
            <a:avLst/>
          </a:prstGeom>
          <a:noFill/>
          <a:ln w="9525">
            <a:noFill/>
            <a:miter lim="800000"/>
            <a:headEnd/>
            <a:tailEnd/>
          </a:ln>
          <a:effectLst/>
        </p:spPr>
      </p:pic>
      <p:cxnSp>
        <p:nvCxnSpPr>
          <p:cNvPr id="9" name="Straight Connector 8"/>
          <p:cNvCxnSpPr>
            <a:stCxn id="6" idx="2"/>
            <a:endCxn id="1026" idx="3"/>
          </p:cNvCxnSpPr>
          <p:nvPr/>
        </p:nvCxnSpPr>
        <p:spPr>
          <a:xfrm rot="10800000" flipV="1">
            <a:off x="4819650" y="2505670"/>
            <a:ext cx="1581150" cy="90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0"/>
            <a:endCxn id="1026" idx="1"/>
          </p:cNvCxnSpPr>
          <p:nvPr/>
        </p:nvCxnSpPr>
        <p:spPr>
          <a:xfrm>
            <a:off x="2589213" y="2467570"/>
            <a:ext cx="1144587" cy="128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276600" y="2886670"/>
            <a:ext cx="950004" cy="923330"/>
          </a:xfrm>
          <a:prstGeom prst="rect">
            <a:avLst/>
          </a:prstGeom>
          <a:noFill/>
        </p:spPr>
        <p:txBody>
          <a:bodyPr wrap="none" rtlCol="0">
            <a:spAutoFit/>
          </a:bodyPr>
          <a:lstStyle/>
          <a:p>
            <a:r>
              <a:rPr lang="en-US" dirty="0" smtClean="0"/>
              <a:t>Packet</a:t>
            </a:r>
          </a:p>
          <a:p>
            <a:r>
              <a:rPr lang="en-US" dirty="0" smtClean="0"/>
              <a:t>Filtering</a:t>
            </a:r>
          </a:p>
          <a:p>
            <a:r>
              <a:rPr lang="en-US" dirty="0" smtClean="0"/>
              <a:t>router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Filtering Firewall</a:t>
            </a:r>
            <a:endParaRPr lang="en-US" dirty="0"/>
          </a:p>
        </p:txBody>
      </p:sp>
      <p:sp>
        <p:nvSpPr>
          <p:cNvPr id="3" name="Content Placeholder 2"/>
          <p:cNvSpPr>
            <a:spLocks noGrp="1"/>
          </p:cNvSpPr>
          <p:nvPr>
            <p:ph sz="quarter" idx="1"/>
          </p:nvPr>
        </p:nvSpPr>
        <p:spPr/>
        <p:txBody>
          <a:bodyPr>
            <a:noAutofit/>
          </a:bodyPr>
          <a:lstStyle/>
          <a:p>
            <a:r>
              <a:rPr lang="en-US" sz="3200" dirty="0" smtClean="0"/>
              <a:t>Applies a set of rules to each incoming IP packet and then forwards or discards the packet.</a:t>
            </a:r>
          </a:p>
          <a:p>
            <a:pPr lvl="1"/>
            <a:r>
              <a:rPr lang="en-US" sz="3200" dirty="0" smtClean="0"/>
              <a:t>Typically based on IP addresses and port numbers.</a:t>
            </a:r>
          </a:p>
          <a:p>
            <a:r>
              <a:rPr lang="en-US" sz="3200" dirty="0" smtClean="0"/>
              <a:t>Filter packets going in both directions.</a:t>
            </a:r>
          </a:p>
          <a:p>
            <a:r>
              <a:rPr lang="en-US" sz="3200" dirty="0" smtClean="0"/>
              <a:t>The packet filter is typically set up as a list of rules based on matches to fields in the IP or TCP header.</a:t>
            </a:r>
          </a:p>
          <a:p>
            <a:r>
              <a:rPr lang="en-US" sz="3200" dirty="0" smtClean="0"/>
              <a:t>Two default policies (discard or forward).</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Filtering Firewall</a:t>
            </a:r>
            <a:endParaRPr lang="en-US" dirty="0"/>
          </a:p>
        </p:txBody>
      </p:sp>
      <p:sp>
        <p:nvSpPr>
          <p:cNvPr id="3" name="Content Placeholder 2"/>
          <p:cNvSpPr>
            <a:spLocks noGrp="1"/>
          </p:cNvSpPr>
          <p:nvPr>
            <p:ph sz="quarter" idx="1"/>
          </p:nvPr>
        </p:nvSpPr>
        <p:spPr/>
        <p:txBody>
          <a:bodyPr>
            <a:normAutofit fontScale="77500" lnSpcReduction="20000"/>
          </a:bodyPr>
          <a:lstStyle/>
          <a:p>
            <a:pPr>
              <a:spcBef>
                <a:spcPts val="1800"/>
              </a:spcBef>
              <a:spcAft>
                <a:spcPts val="1800"/>
              </a:spcAft>
            </a:pPr>
            <a:r>
              <a:rPr lang="en-US" dirty="0" smtClean="0"/>
              <a:t>Advantages:</a:t>
            </a:r>
          </a:p>
          <a:p>
            <a:pPr lvl="1">
              <a:spcBef>
                <a:spcPts val="1800"/>
              </a:spcBef>
              <a:spcAft>
                <a:spcPts val="1800"/>
              </a:spcAft>
            </a:pPr>
            <a:r>
              <a:rPr lang="en-US" dirty="0" smtClean="0"/>
              <a:t>Simplicity</a:t>
            </a:r>
          </a:p>
          <a:p>
            <a:pPr lvl="1">
              <a:spcBef>
                <a:spcPts val="1800"/>
              </a:spcBef>
              <a:spcAft>
                <a:spcPts val="1800"/>
              </a:spcAft>
            </a:pPr>
            <a:r>
              <a:rPr lang="en-US" dirty="0" smtClean="0"/>
              <a:t>Transparency to users</a:t>
            </a:r>
          </a:p>
          <a:p>
            <a:pPr lvl="1">
              <a:spcBef>
                <a:spcPts val="1800"/>
              </a:spcBef>
              <a:spcAft>
                <a:spcPts val="1800"/>
              </a:spcAft>
            </a:pPr>
            <a:r>
              <a:rPr lang="en-US" dirty="0" smtClean="0"/>
              <a:t>High speed</a:t>
            </a:r>
          </a:p>
          <a:p>
            <a:pPr>
              <a:spcBef>
                <a:spcPts val="1800"/>
              </a:spcBef>
              <a:spcAft>
                <a:spcPts val="1800"/>
              </a:spcAft>
            </a:pPr>
            <a:r>
              <a:rPr lang="en-US" dirty="0" smtClean="0"/>
              <a:t>Disadvantages:</a:t>
            </a:r>
          </a:p>
          <a:p>
            <a:pPr lvl="1">
              <a:spcBef>
                <a:spcPts val="1800"/>
              </a:spcBef>
              <a:spcAft>
                <a:spcPts val="1800"/>
              </a:spcAft>
            </a:pPr>
            <a:r>
              <a:rPr lang="en-US" dirty="0" smtClean="0"/>
              <a:t>Difficulty of setting up packet filter rules</a:t>
            </a:r>
          </a:p>
          <a:p>
            <a:pPr lvl="1">
              <a:spcBef>
                <a:spcPts val="1800"/>
              </a:spcBef>
              <a:spcAft>
                <a:spcPts val="1800"/>
              </a:spcAft>
            </a:pPr>
            <a:r>
              <a:rPr lang="en-US" dirty="0" smtClean="0"/>
              <a:t>Lack of authentication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29000" y="1219200"/>
            <a:ext cx="23622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90600" y="152400"/>
            <a:ext cx="7772400" cy="1143000"/>
          </a:xfrm>
        </p:spPr>
        <p:txBody>
          <a:bodyPr/>
          <a:lstStyle/>
          <a:p>
            <a:r>
              <a:rPr lang="en-US" dirty="0" smtClean="0"/>
              <a:t>Application-Level gateway</a:t>
            </a:r>
            <a:endParaRPr lang="en-US" dirty="0"/>
          </a:p>
        </p:txBody>
      </p:sp>
      <p:sp>
        <p:nvSpPr>
          <p:cNvPr id="3" name="Content Placeholder 2"/>
          <p:cNvSpPr>
            <a:spLocks noGrp="1"/>
          </p:cNvSpPr>
          <p:nvPr>
            <p:ph sz="quarter" idx="1"/>
          </p:nvPr>
        </p:nvSpPr>
        <p:spPr>
          <a:xfrm>
            <a:off x="457200" y="5075237"/>
            <a:ext cx="8229600" cy="1477963"/>
          </a:xfrm>
        </p:spPr>
        <p:txBody>
          <a:bodyPr>
            <a:normAutofit/>
          </a:bodyPr>
          <a:lstStyle/>
          <a:p>
            <a:r>
              <a:rPr lang="en-US" dirty="0" smtClean="0"/>
              <a:t>Also called a Proxy Server; acts as relay of application level traffic.</a:t>
            </a:r>
          </a:p>
          <a:p>
            <a:r>
              <a:rPr lang="en-US" dirty="0" smtClean="0"/>
              <a:t>It is service specific.</a:t>
            </a:r>
          </a:p>
          <a:p>
            <a:pPr>
              <a:buNone/>
            </a:pPr>
            <a:endParaRPr lang="en-US" dirty="0"/>
          </a:p>
        </p:txBody>
      </p:sp>
      <p:sp>
        <p:nvSpPr>
          <p:cNvPr id="4" name="Rectangle 3"/>
          <p:cNvSpPr/>
          <p:nvPr/>
        </p:nvSpPr>
        <p:spPr>
          <a:xfrm>
            <a:off x="3581400" y="1447800"/>
            <a:ext cx="205740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886200" y="1676400"/>
            <a:ext cx="1447800" cy="6096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FTP</a:t>
            </a:r>
            <a:endParaRPr lang="en-US" dirty="0"/>
          </a:p>
        </p:txBody>
      </p:sp>
      <p:sp>
        <p:nvSpPr>
          <p:cNvPr id="6" name="Oval 5"/>
          <p:cNvSpPr/>
          <p:nvPr/>
        </p:nvSpPr>
        <p:spPr>
          <a:xfrm>
            <a:off x="3962400" y="2438400"/>
            <a:ext cx="1447800" cy="609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HTTP</a:t>
            </a:r>
            <a:endParaRPr lang="en-US" dirty="0"/>
          </a:p>
        </p:txBody>
      </p:sp>
      <p:sp>
        <p:nvSpPr>
          <p:cNvPr id="7" name="Oval 6"/>
          <p:cNvSpPr/>
          <p:nvPr/>
        </p:nvSpPr>
        <p:spPr>
          <a:xfrm>
            <a:off x="3962400" y="3276600"/>
            <a:ext cx="14478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SMTP</a:t>
            </a:r>
            <a:endParaRPr lang="en-US" dirty="0"/>
          </a:p>
        </p:txBody>
      </p:sp>
      <p:sp>
        <p:nvSpPr>
          <p:cNvPr id="9" name="TextBox 8"/>
          <p:cNvSpPr txBox="1"/>
          <p:nvPr/>
        </p:nvSpPr>
        <p:spPr>
          <a:xfrm>
            <a:off x="6019800" y="1563469"/>
            <a:ext cx="1260281" cy="646331"/>
          </a:xfrm>
          <a:prstGeom prst="rect">
            <a:avLst/>
          </a:prstGeom>
          <a:noFill/>
        </p:spPr>
        <p:txBody>
          <a:bodyPr wrap="none" rtlCol="0">
            <a:spAutoFit/>
          </a:bodyPr>
          <a:lstStyle/>
          <a:p>
            <a:pPr algn="ctr"/>
            <a:r>
              <a:rPr lang="en-US" dirty="0" smtClean="0"/>
              <a:t>Inside</a:t>
            </a:r>
          </a:p>
          <a:p>
            <a:pPr algn="ctr"/>
            <a:r>
              <a:rPr lang="en-US" dirty="0" smtClean="0"/>
              <a:t>Connection</a:t>
            </a:r>
            <a:endParaRPr lang="en-US" dirty="0"/>
          </a:p>
        </p:txBody>
      </p:sp>
      <p:sp>
        <p:nvSpPr>
          <p:cNvPr id="10" name="TextBox 9"/>
          <p:cNvSpPr txBox="1"/>
          <p:nvPr/>
        </p:nvSpPr>
        <p:spPr>
          <a:xfrm>
            <a:off x="1752600" y="1600200"/>
            <a:ext cx="1260281" cy="646331"/>
          </a:xfrm>
          <a:prstGeom prst="rect">
            <a:avLst/>
          </a:prstGeom>
          <a:noFill/>
        </p:spPr>
        <p:txBody>
          <a:bodyPr wrap="none" rtlCol="0">
            <a:spAutoFit/>
          </a:bodyPr>
          <a:lstStyle/>
          <a:p>
            <a:pPr algn="ctr"/>
            <a:r>
              <a:rPr lang="en-US" dirty="0" smtClean="0"/>
              <a:t>Outside</a:t>
            </a:r>
          </a:p>
          <a:p>
            <a:pPr algn="ctr"/>
            <a:r>
              <a:rPr lang="en-US" dirty="0" smtClean="0"/>
              <a:t>Connection</a:t>
            </a:r>
            <a:endParaRPr lang="en-US" dirty="0"/>
          </a:p>
        </p:txBody>
      </p:sp>
      <p:sp>
        <p:nvSpPr>
          <p:cNvPr id="11" name="TextBox 10"/>
          <p:cNvSpPr txBox="1"/>
          <p:nvPr/>
        </p:nvSpPr>
        <p:spPr>
          <a:xfrm>
            <a:off x="3810000" y="4419600"/>
            <a:ext cx="1833836" cy="646331"/>
          </a:xfrm>
          <a:prstGeom prst="rect">
            <a:avLst/>
          </a:prstGeom>
          <a:noFill/>
        </p:spPr>
        <p:txBody>
          <a:bodyPr wrap="none" rtlCol="0">
            <a:spAutoFit/>
          </a:bodyPr>
          <a:lstStyle/>
          <a:p>
            <a:pPr algn="ctr"/>
            <a:r>
              <a:rPr lang="en-US" b="1" dirty="0" smtClean="0"/>
              <a:t>Application-Level</a:t>
            </a:r>
          </a:p>
          <a:p>
            <a:pPr algn="ctr"/>
            <a:r>
              <a:rPr lang="en-US" b="1" dirty="0" smtClean="0"/>
              <a:t>Gateway</a:t>
            </a:r>
            <a:endParaRPr lang="en-US" b="1" dirty="0"/>
          </a:p>
        </p:txBody>
      </p:sp>
      <p:pic>
        <p:nvPicPr>
          <p:cNvPr id="1026" name="Picture 2"/>
          <p:cNvPicPr>
            <a:picLocks noChangeAspect="1" noChangeArrowheads="1"/>
          </p:cNvPicPr>
          <p:nvPr/>
        </p:nvPicPr>
        <p:blipFill>
          <a:blip r:embed="rId2"/>
          <a:srcRect/>
          <a:stretch>
            <a:fillRect/>
          </a:stretch>
        </p:blipFill>
        <p:spPr bwMode="auto">
          <a:xfrm>
            <a:off x="7467600" y="2209800"/>
            <a:ext cx="1437736" cy="914400"/>
          </a:xfrm>
          <a:prstGeom prst="rect">
            <a:avLst/>
          </a:prstGeom>
          <a:noFill/>
          <a:ln w="9525">
            <a:noFill/>
            <a:miter lim="800000"/>
            <a:headEnd/>
            <a:tailEnd/>
          </a:ln>
          <a:effectLst/>
        </p:spPr>
      </p:pic>
      <p:pic>
        <p:nvPicPr>
          <p:cNvPr id="13" name="Picture 2"/>
          <p:cNvPicPr>
            <a:picLocks noChangeAspect="1" noChangeArrowheads="1"/>
          </p:cNvPicPr>
          <p:nvPr/>
        </p:nvPicPr>
        <p:blipFill>
          <a:blip r:embed="rId2"/>
          <a:srcRect/>
          <a:stretch>
            <a:fillRect/>
          </a:stretch>
        </p:blipFill>
        <p:spPr bwMode="auto">
          <a:xfrm>
            <a:off x="304800" y="2286000"/>
            <a:ext cx="1437736" cy="914400"/>
          </a:xfrm>
          <a:prstGeom prst="rect">
            <a:avLst/>
          </a:prstGeom>
          <a:noFill/>
          <a:ln w="9525">
            <a:noFill/>
            <a:miter lim="800000"/>
            <a:headEnd/>
            <a:tailEnd/>
          </a:ln>
          <a:effectLst/>
        </p:spPr>
      </p:pic>
      <p:cxnSp>
        <p:nvCxnSpPr>
          <p:cNvPr id="15" name="Straight Arrow Connector 14"/>
          <p:cNvCxnSpPr/>
          <p:nvPr/>
        </p:nvCxnSpPr>
        <p:spPr>
          <a:xfrm>
            <a:off x="5791200" y="2514600"/>
            <a:ext cx="1676400" cy="381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600200" y="2514600"/>
            <a:ext cx="1752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001000" y="3429000"/>
            <a:ext cx="673582" cy="646331"/>
          </a:xfrm>
          <a:prstGeom prst="rect">
            <a:avLst/>
          </a:prstGeom>
          <a:noFill/>
        </p:spPr>
        <p:txBody>
          <a:bodyPr wrap="none" rtlCol="0">
            <a:spAutoFit/>
          </a:bodyPr>
          <a:lstStyle/>
          <a:p>
            <a:pPr algn="ctr"/>
            <a:r>
              <a:rPr lang="en-US" dirty="0" smtClean="0"/>
              <a:t>Inside</a:t>
            </a:r>
          </a:p>
          <a:p>
            <a:pPr algn="ctr"/>
            <a:r>
              <a:rPr lang="en-US" dirty="0" smtClean="0"/>
              <a:t>Host</a:t>
            </a:r>
            <a:endParaRPr lang="en-US" dirty="0"/>
          </a:p>
        </p:txBody>
      </p:sp>
      <p:sp>
        <p:nvSpPr>
          <p:cNvPr id="19" name="TextBox 18"/>
          <p:cNvSpPr txBox="1"/>
          <p:nvPr/>
        </p:nvSpPr>
        <p:spPr>
          <a:xfrm>
            <a:off x="1143000" y="3505200"/>
            <a:ext cx="849913" cy="646331"/>
          </a:xfrm>
          <a:prstGeom prst="rect">
            <a:avLst/>
          </a:prstGeom>
          <a:noFill/>
        </p:spPr>
        <p:txBody>
          <a:bodyPr wrap="none" rtlCol="0">
            <a:spAutoFit/>
          </a:bodyPr>
          <a:lstStyle/>
          <a:p>
            <a:pPr algn="ctr"/>
            <a:r>
              <a:rPr lang="en-US" dirty="0" smtClean="0"/>
              <a:t>Outside</a:t>
            </a:r>
          </a:p>
          <a:p>
            <a:pPr algn="ctr"/>
            <a:r>
              <a:rPr lang="en-US" dirty="0" smtClean="0"/>
              <a:t>Host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Application-level Gateway</a:t>
            </a:r>
            <a:endParaRPr lang="en-US" dirty="0"/>
          </a:p>
        </p:txBody>
      </p:sp>
      <p:sp>
        <p:nvSpPr>
          <p:cNvPr id="3" name="Content Placeholder 2"/>
          <p:cNvSpPr>
            <a:spLocks noGrp="1"/>
          </p:cNvSpPr>
          <p:nvPr>
            <p:ph sz="quarter" idx="1"/>
          </p:nvPr>
        </p:nvSpPr>
        <p:spPr/>
        <p:txBody>
          <a:bodyPr>
            <a:normAutofit/>
          </a:bodyPr>
          <a:lstStyle/>
          <a:p>
            <a:r>
              <a:rPr lang="en-US" dirty="0" smtClean="0"/>
              <a:t>Application-level Gateway</a:t>
            </a:r>
          </a:p>
          <a:p>
            <a:pPr lvl="1"/>
            <a:r>
              <a:rPr lang="en-US" dirty="0" smtClean="0"/>
              <a:t>Also called proxy server</a:t>
            </a:r>
          </a:p>
          <a:p>
            <a:pPr lvl="1"/>
            <a:r>
              <a:rPr lang="en-US" dirty="0" smtClean="0"/>
              <a:t>Acts as a relay of application-level traffic</a:t>
            </a:r>
          </a:p>
          <a:p>
            <a:r>
              <a:rPr lang="en-US" dirty="0" smtClean="0"/>
              <a:t>Advantages:</a:t>
            </a:r>
          </a:p>
          <a:p>
            <a:r>
              <a:rPr lang="en-US" dirty="0" smtClean="0"/>
              <a:t>Higher security than packet filters</a:t>
            </a:r>
          </a:p>
          <a:p>
            <a:r>
              <a:rPr lang="en-US" dirty="0" smtClean="0"/>
              <a:t>Only need to scrutinize a few allowable applications</a:t>
            </a:r>
          </a:p>
          <a:p>
            <a:r>
              <a:rPr lang="en-US" dirty="0" smtClean="0"/>
              <a:t>Easy to log and audit all incoming traffic</a:t>
            </a:r>
          </a:p>
          <a:p>
            <a:r>
              <a:rPr lang="en-US" dirty="0" smtClean="0"/>
              <a:t>Disadvantages:</a:t>
            </a:r>
          </a:p>
          <a:p>
            <a:r>
              <a:rPr lang="en-US" dirty="0" smtClean="0"/>
              <a:t>Additional processing overhead on each connection (gateway as splice point)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Circuit-level gateway</a:t>
            </a:r>
            <a:endParaRPr lang="en-US" dirty="0"/>
          </a:p>
        </p:txBody>
      </p:sp>
      <p:sp>
        <p:nvSpPr>
          <p:cNvPr id="4" name="Rectangle 3"/>
          <p:cNvSpPr/>
          <p:nvPr/>
        </p:nvSpPr>
        <p:spPr>
          <a:xfrm>
            <a:off x="3429000" y="1905000"/>
            <a:ext cx="2667000"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962400" y="2362200"/>
            <a:ext cx="1676400" cy="2514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10200" y="2514600"/>
            <a:ext cx="4572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a:t>
            </a:r>
            <a:endParaRPr lang="en-US" sz="1400" dirty="0">
              <a:solidFill>
                <a:schemeClr val="tx1"/>
              </a:solidFill>
            </a:endParaRPr>
          </a:p>
        </p:txBody>
      </p:sp>
      <p:sp>
        <p:nvSpPr>
          <p:cNvPr id="7" name="Oval 6"/>
          <p:cNvSpPr/>
          <p:nvPr/>
        </p:nvSpPr>
        <p:spPr>
          <a:xfrm>
            <a:off x="5410200" y="3352800"/>
            <a:ext cx="4572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a:t>
            </a:r>
            <a:endParaRPr lang="en-US" sz="1400" dirty="0">
              <a:solidFill>
                <a:schemeClr val="tx1"/>
              </a:solidFill>
            </a:endParaRPr>
          </a:p>
        </p:txBody>
      </p:sp>
      <p:sp>
        <p:nvSpPr>
          <p:cNvPr id="8" name="Oval 7"/>
          <p:cNvSpPr/>
          <p:nvPr/>
        </p:nvSpPr>
        <p:spPr>
          <a:xfrm>
            <a:off x="5486400" y="4267200"/>
            <a:ext cx="4572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In</a:t>
            </a:r>
            <a:endParaRPr lang="en-US" sz="1400" dirty="0">
              <a:solidFill>
                <a:schemeClr val="tx1"/>
              </a:solidFill>
            </a:endParaRPr>
          </a:p>
        </p:txBody>
      </p:sp>
      <p:sp>
        <p:nvSpPr>
          <p:cNvPr id="9" name="Oval 8"/>
          <p:cNvSpPr/>
          <p:nvPr/>
        </p:nvSpPr>
        <p:spPr>
          <a:xfrm>
            <a:off x="3733800" y="4267200"/>
            <a:ext cx="4572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Out</a:t>
            </a:r>
            <a:endParaRPr lang="en-US" sz="1100" dirty="0">
              <a:solidFill>
                <a:schemeClr val="tx1"/>
              </a:solidFill>
            </a:endParaRPr>
          </a:p>
        </p:txBody>
      </p:sp>
      <p:sp>
        <p:nvSpPr>
          <p:cNvPr id="10" name="Oval 9"/>
          <p:cNvSpPr/>
          <p:nvPr/>
        </p:nvSpPr>
        <p:spPr>
          <a:xfrm>
            <a:off x="3657600" y="2514600"/>
            <a:ext cx="6096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Out</a:t>
            </a:r>
            <a:endParaRPr lang="en-US" sz="1400" dirty="0">
              <a:solidFill>
                <a:schemeClr val="tx1"/>
              </a:solidFill>
            </a:endParaRPr>
          </a:p>
        </p:txBody>
      </p:sp>
      <p:sp>
        <p:nvSpPr>
          <p:cNvPr id="11" name="Oval 10"/>
          <p:cNvSpPr/>
          <p:nvPr/>
        </p:nvSpPr>
        <p:spPr>
          <a:xfrm>
            <a:off x="3733800" y="3352800"/>
            <a:ext cx="457200" cy="533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Out</a:t>
            </a:r>
            <a:endParaRPr lang="en-US" sz="1100" dirty="0">
              <a:solidFill>
                <a:schemeClr val="tx1"/>
              </a:solidFill>
            </a:endParaRPr>
          </a:p>
        </p:txBody>
      </p:sp>
      <p:pic>
        <p:nvPicPr>
          <p:cNvPr id="2050" name="Picture 2"/>
          <p:cNvPicPr>
            <a:picLocks noGrp="1" noChangeAspect="1" noChangeArrowheads="1"/>
          </p:cNvPicPr>
          <p:nvPr>
            <p:ph sz="quarter" idx="1"/>
          </p:nvPr>
        </p:nvPicPr>
        <p:blipFill>
          <a:blip r:embed="rId2"/>
          <a:srcRect/>
          <a:stretch>
            <a:fillRect/>
          </a:stretch>
        </p:blipFill>
        <p:spPr bwMode="auto">
          <a:xfrm>
            <a:off x="7239000" y="3581400"/>
            <a:ext cx="1599895" cy="1599895"/>
          </a:xfrm>
          <a:prstGeom prst="rect">
            <a:avLst/>
          </a:prstGeom>
          <a:noFill/>
          <a:ln w="9525">
            <a:noFill/>
            <a:miter lim="800000"/>
            <a:headEnd/>
            <a:tailEnd/>
          </a:ln>
          <a:effectLst/>
        </p:spPr>
      </p:pic>
      <p:pic>
        <p:nvPicPr>
          <p:cNvPr id="13" name="Picture 2"/>
          <p:cNvPicPr>
            <a:picLocks noChangeAspect="1" noChangeArrowheads="1"/>
          </p:cNvPicPr>
          <p:nvPr/>
        </p:nvPicPr>
        <p:blipFill>
          <a:blip r:embed="rId2"/>
          <a:srcRect/>
          <a:stretch>
            <a:fillRect/>
          </a:stretch>
        </p:blipFill>
        <p:spPr bwMode="auto">
          <a:xfrm>
            <a:off x="381000" y="1447800"/>
            <a:ext cx="1599895" cy="1599895"/>
          </a:xfrm>
          <a:prstGeom prst="rect">
            <a:avLst/>
          </a:prstGeom>
          <a:noFill/>
          <a:ln w="9525">
            <a:noFill/>
            <a:miter lim="800000"/>
            <a:headEnd/>
            <a:tailEnd/>
          </a:ln>
          <a:effectLst/>
        </p:spPr>
      </p:pic>
      <p:cxnSp>
        <p:nvCxnSpPr>
          <p:cNvPr id="18" name="Straight Arrow Connector 17"/>
          <p:cNvCxnSpPr/>
          <p:nvPr/>
        </p:nvCxnSpPr>
        <p:spPr>
          <a:xfrm rot="10800000">
            <a:off x="6019800" y="4572000"/>
            <a:ext cx="1219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0" idx="2"/>
          </p:cNvCxnSpPr>
          <p:nvPr/>
        </p:nvCxnSpPr>
        <p:spPr>
          <a:xfrm>
            <a:off x="1752600" y="2667000"/>
            <a:ext cx="1905000" cy="1143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8" idx="2"/>
            <a:endCxn id="10" idx="6"/>
          </p:cNvCxnSpPr>
          <p:nvPr/>
        </p:nvCxnSpPr>
        <p:spPr>
          <a:xfrm rot="10800000">
            <a:off x="4267200" y="2781300"/>
            <a:ext cx="1219200" cy="1752600"/>
          </a:xfrm>
          <a:prstGeom prst="bentConnector3">
            <a:avLst>
              <a:gd name="adj1" fmla="val 50000"/>
            </a:avLst>
          </a:prstGeom>
          <a:ln>
            <a:solidFill>
              <a:srgbClr val="00B05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096000" y="3849469"/>
            <a:ext cx="1157689" cy="646331"/>
          </a:xfrm>
          <a:prstGeom prst="rect">
            <a:avLst/>
          </a:prstGeom>
          <a:noFill/>
        </p:spPr>
        <p:txBody>
          <a:bodyPr wrap="none" rtlCol="0">
            <a:spAutoFit/>
          </a:bodyPr>
          <a:lstStyle/>
          <a:p>
            <a:pPr algn="ctr"/>
            <a:r>
              <a:rPr lang="en-US" dirty="0" smtClean="0"/>
              <a:t>Inside </a:t>
            </a:r>
          </a:p>
          <a:p>
            <a:pPr algn="ctr"/>
            <a:r>
              <a:rPr lang="en-US" dirty="0" smtClean="0"/>
              <a:t>Connection</a:t>
            </a:r>
            <a:endParaRPr lang="en-US" dirty="0"/>
          </a:p>
        </p:txBody>
      </p:sp>
      <p:sp>
        <p:nvSpPr>
          <p:cNvPr id="26" name="TextBox 25"/>
          <p:cNvSpPr txBox="1"/>
          <p:nvPr/>
        </p:nvSpPr>
        <p:spPr>
          <a:xfrm>
            <a:off x="2057400" y="1868269"/>
            <a:ext cx="1157689" cy="646331"/>
          </a:xfrm>
          <a:prstGeom prst="rect">
            <a:avLst/>
          </a:prstGeom>
          <a:noFill/>
        </p:spPr>
        <p:txBody>
          <a:bodyPr wrap="none" rtlCol="0">
            <a:spAutoFit/>
          </a:bodyPr>
          <a:lstStyle/>
          <a:p>
            <a:pPr algn="ctr"/>
            <a:r>
              <a:rPr lang="en-US" dirty="0" smtClean="0"/>
              <a:t>Outside</a:t>
            </a:r>
          </a:p>
          <a:p>
            <a:pPr algn="ctr"/>
            <a:r>
              <a:rPr lang="en-US" dirty="0" smtClean="0"/>
              <a:t>Connection</a:t>
            </a:r>
            <a:endParaRPr lang="en-US" dirty="0"/>
          </a:p>
        </p:txBody>
      </p:sp>
      <p:sp>
        <p:nvSpPr>
          <p:cNvPr id="27" name="TextBox 26"/>
          <p:cNvSpPr txBox="1"/>
          <p:nvPr/>
        </p:nvSpPr>
        <p:spPr>
          <a:xfrm>
            <a:off x="7696200" y="5029200"/>
            <a:ext cx="673582" cy="646331"/>
          </a:xfrm>
          <a:prstGeom prst="rect">
            <a:avLst/>
          </a:prstGeom>
          <a:noFill/>
        </p:spPr>
        <p:txBody>
          <a:bodyPr wrap="none" rtlCol="0">
            <a:spAutoFit/>
          </a:bodyPr>
          <a:lstStyle/>
          <a:p>
            <a:pPr algn="ctr"/>
            <a:r>
              <a:rPr lang="en-US" dirty="0" smtClean="0"/>
              <a:t>Inside</a:t>
            </a:r>
          </a:p>
          <a:p>
            <a:pPr algn="ctr"/>
            <a:r>
              <a:rPr lang="en-US" dirty="0" smtClean="0"/>
              <a:t>Host</a:t>
            </a:r>
            <a:endParaRPr lang="en-US" dirty="0"/>
          </a:p>
        </p:txBody>
      </p:sp>
      <p:sp>
        <p:nvSpPr>
          <p:cNvPr id="28" name="TextBox 27"/>
          <p:cNvSpPr txBox="1"/>
          <p:nvPr/>
        </p:nvSpPr>
        <p:spPr>
          <a:xfrm>
            <a:off x="685800" y="2895600"/>
            <a:ext cx="849913" cy="646331"/>
          </a:xfrm>
          <a:prstGeom prst="rect">
            <a:avLst/>
          </a:prstGeom>
          <a:noFill/>
        </p:spPr>
        <p:txBody>
          <a:bodyPr wrap="none" rtlCol="0">
            <a:spAutoFit/>
          </a:bodyPr>
          <a:lstStyle/>
          <a:p>
            <a:pPr algn="ctr"/>
            <a:r>
              <a:rPr lang="en-US" smtClean="0"/>
              <a:t>Outside</a:t>
            </a:r>
            <a:endParaRPr lang="en-US" dirty="0" smtClean="0"/>
          </a:p>
          <a:p>
            <a:pPr algn="ctr"/>
            <a:r>
              <a:rPr lang="en-US" dirty="0" smtClean="0"/>
              <a:t>Host</a:t>
            </a:r>
            <a:endParaRPr lang="en-US" dirty="0"/>
          </a:p>
        </p:txBody>
      </p:sp>
      <p:sp>
        <p:nvSpPr>
          <p:cNvPr id="22" name="TextBox 21"/>
          <p:cNvSpPr txBox="1"/>
          <p:nvPr/>
        </p:nvSpPr>
        <p:spPr>
          <a:xfrm>
            <a:off x="2850329" y="5562600"/>
            <a:ext cx="3321871" cy="584775"/>
          </a:xfrm>
          <a:prstGeom prst="rect">
            <a:avLst/>
          </a:prstGeom>
          <a:noFill/>
        </p:spPr>
        <p:txBody>
          <a:bodyPr wrap="none" rtlCol="0">
            <a:spAutoFit/>
          </a:bodyPr>
          <a:lstStyle/>
          <a:p>
            <a:pPr algn="ctr"/>
            <a:r>
              <a:rPr lang="en-US" sz="3200" dirty="0" smtClean="0"/>
              <a:t>Circuit-level gateway</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Circuit-level Gateway</a:t>
            </a:r>
            <a:endParaRPr lang="en-US" dirty="0"/>
          </a:p>
        </p:txBody>
      </p:sp>
      <p:sp>
        <p:nvSpPr>
          <p:cNvPr id="3" name="Content Placeholder 2"/>
          <p:cNvSpPr>
            <a:spLocks noGrp="1"/>
          </p:cNvSpPr>
          <p:nvPr>
            <p:ph sz="quarter" idx="1"/>
          </p:nvPr>
        </p:nvSpPr>
        <p:spPr/>
        <p:txBody>
          <a:bodyPr>
            <a:normAutofit/>
          </a:bodyPr>
          <a:lstStyle/>
          <a:p>
            <a:r>
              <a:rPr lang="en-US" sz="2800" dirty="0" smtClean="0"/>
              <a:t>Stand-alone system, or specialized function performed by an Application-level Gateway.</a:t>
            </a:r>
          </a:p>
          <a:p>
            <a:r>
              <a:rPr lang="en-US" sz="2800" dirty="0" smtClean="0"/>
              <a:t>Does not permit end-to-end TCP connection; rather the gateway sets up two TCP connections:</a:t>
            </a:r>
          </a:p>
          <a:p>
            <a:pPr lvl="1"/>
            <a:r>
              <a:rPr lang="en-US" sz="2800" dirty="0" smtClean="0"/>
              <a:t>The gateway typically relays TCP segments from one connection to the other without examining the contents.</a:t>
            </a:r>
          </a:p>
          <a:p>
            <a:r>
              <a:rPr lang="en-US" sz="2800" dirty="0" smtClean="0"/>
              <a:t>The security function consists of determining which connections will be allowed.</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Intranet and Extranet</a:t>
            </a:r>
            <a:endParaRPr lang="en-US" dirty="0"/>
          </a:p>
        </p:txBody>
      </p:sp>
      <p:pic>
        <p:nvPicPr>
          <p:cNvPr id="1028" name="Picture 4" descr="http://oneworldinternetsolutions.tech.officelive.com/images/intranet.jpg"/>
          <p:cNvPicPr>
            <a:picLocks noChangeAspect="1" noChangeArrowheads="1"/>
          </p:cNvPicPr>
          <p:nvPr/>
        </p:nvPicPr>
        <p:blipFill>
          <a:blip r:embed="rId2"/>
          <a:srcRect/>
          <a:stretch>
            <a:fillRect/>
          </a:stretch>
        </p:blipFill>
        <p:spPr bwMode="auto">
          <a:xfrm>
            <a:off x="685800" y="2105025"/>
            <a:ext cx="2667000" cy="3228975"/>
          </a:xfrm>
          <a:prstGeom prst="rect">
            <a:avLst/>
          </a:prstGeom>
          <a:noFill/>
        </p:spPr>
      </p:pic>
      <p:pic>
        <p:nvPicPr>
          <p:cNvPr id="1030" name="Picture 6" descr="http://www.businesslab.mtsu.edu/ccoronel/images/cf/fig15-3-Intranet-Extranet.GIF"/>
          <p:cNvPicPr>
            <a:picLocks noChangeAspect="1" noChangeArrowheads="1"/>
          </p:cNvPicPr>
          <p:nvPr/>
        </p:nvPicPr>
        <p:blipFill>
          <a:blip r:embed="rId3"/>
          <a:srcRect/>
          <a:stretch>
            <a:fillRect/>
          </a:stretch>
        </p:blipFill>
        <p:spPr bwMode="auto">
          <a:xfrm>
            <a:off x="4191000" y="2196682"/>
            <a:ext cx="4489450" cy="3365918"/>
          </a:xfrm>
          <a:prstGeom prst="rect">
            <a:avLst/>
          </a:prstGeom>
          <a:noFill/>
        </p:spPr>
      </p:pic>
      <p:sp>
        <p:nvSpPr>
          <p:cNvPr id="7" name="Rectangle 6"/>
          <p:cNvSpPr/>
          <p:nvPr/>
        </p:nvSpPr>
        <p:spPr>
          <a:xfrm>
            <a:off x="4191000" y="5105400"/>
            <a:ext cx="2590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Bastion Host</a:t>
            </a:r>
            <a:endParaRPr lang="en-US" dirty="0"/>
          </a:p>
        </p:txBody>
      </p:sp>
      <p:sp>
        <p:nvSpPr>
          <p:cNvPr id="3" name="Content Placeholder 2"/>
          <p:cNvSpPr>
            <a:spLocks noGrp="1"/>
          </p:cNvSpPr>
          <p:nvPr>
            <p:ph sz="quarter" idx="1"/>
          </p:nvPr>
        </p:nvSpPr>
        <p:spPr/>
        <p:txBody>
          <a:bodyPr>
            <a:normAutofit/>
          </a:bodyPr>
          <a:lstStyle/>
          <a:p>
            <a:r>
              <a:rPr lang="en-US" sz="3200" dirty="0" smtClean="0"/>
              <a:t>It is a system identified by the firewall administrator as a critical point in the network’s security.</a:t>
            </a:r>
          </a:p>
          <a:p>
            <a:pPr lvl="1"/>
            <a:r>
              <a:rPr lang="en-US" sz="3200" dirty="0" smtClean="0"/>
              <a:t>It executes a secure version of its OS and is trusted</a:t>
            </a:r>
          </a:p>
          <a:p>
            <a:pPr lvl="1"/>
            <a:r>
              <a:rPr lang="en-US" sz="3200" dirty="0" smtClean="0"/>
              <a:t>It consists of services which are essential.</a:t>
            </a:r>
          </a:p>
          <a:p>
            <a:pPr lvl="1"/>
            <a:r>
              <a:rPr lang="en-US" sz="3200" dirty="0" smtClean="0"/>
              <a:t>Requires additional authentication before access is allowed</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Configurations</a:t>
            </a:r>
            <a:endParaRPr lang="en-US" dirty="0"/>
          </a:p>
        </p:txBody>
      </p:sp>
      <p:sp>
        <p:nvSpPr>
          <p:cNvPr id="3" name="Content Placeholder 2"/>
          <p:cNvSpPr>
            <a:spLocks noGrp="1"/>
          </p:cNvSpPr>
          <p:nvPr>
            <p:ph sz="quarter" idx="1"/>
          </p:nvPr>
        </p:nvSpPr>
        <p:spPr/>
        <p:txBody>
          <a:bodyPr>
            <a:normAutofit/>
          </a:bodyPr>
          <a:lstStyle/>
          <a:p>
            <a:r>
              <a:rPr lang="en-US" sz="3200" dirty="0" smtClean="0"/>
              <a:t>In addition to the use of simple configuration of a single system, more complex configurations are possible.</a:t>
            </a:r>
          </a:p>
          <a:p>
            <a:r>
              <a:rPr lang="en-US" sz="3200" dirty="0" smtClean="0"/>
              <a:t>Three common configurations are in popular use.</a:t>
            </a:r>
          </a:p>
          <a:p>
            <a:pPr lvl="1"/>
            <a:r>
              <a:rPr lang="en-US" sz="3200" dirty="0" smtClean="0"/>
              <a:t>Single-homed host.</a:t>
            </a:r>
          </a:p>
          <a:p>
            <a:pPr lvl="1"/>
            <a:r>
              <a:rPr lang="en-US" sz="3200" dirty="0" smtClean="0"/>
              <a:t>Dual-homed host</a:t>
            </a:r>
          </a:p>
          <a:p>
            <a:pPr lvl="1"/>
            <a:r>
              <a:rPr lang="en-US" sz="3200" dirty="0" smtClean="0"/>
              <a:t>Screened subnet.</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Single-homed Host</a:t>
            </a:r>
            <a:endParaRPr lang="en-US" dirty="0"/>
          </a:p>
        </p:txBody>
      </p:sp>
      <p:pic>
        <p:nvPicPr>
          <p:cNvPr id="12289" name="Picture 1"/>
          <p:cNvPicPr>
            <a:picLocks noChangeAspect="1" noChangeArrowheads="1"/>
          </p:cNvPicPr>
          <p:nvPr/>
        </p:nvPicPr>
        <p:blipFill>
          <a:blip r:embed="rId2"/>
          <a:srcRect/>
          <a:stretch>
            <a:fillRect/>
          </a:stretch>
        </p:blipFill>
        <p:spPr bwMode="auto">
          <a:xfrm>
            <a:off x="304944" y="1543049"/>
            <a:ext cx="8839055" cy="5007533"/>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dirty="0" smtClean="0"/>
              <a:t>Firewall consists of two system:</a:t>
            </a:r>
          </a:p>
          <a:p>
            <a:pPr lvl="1"/>
            <a:r>
              <a:rPr lang="en-US" sz="3200" dirty="0" smtClean="0"/>
              <a:t>A packet-filtering router</a:t>
            </a:r>
          </a:p>
          <a:p>
            <a:pPr lvl="1"/>
            <a:r>
              <a:rPr lang="en-US" sz="3200" dirty="0" smtClean="0"/>
              <a:t>A bastion host</a:t>
            </a:r>
          </a:p>
          <a:p>
            <a:r>
              <a:rPr lang="en-US" sz="3200" dirty="0" smtClean="0"/>
              <a:t>Configuration for the packet-filtering router:</a:t>
            </a:r>
          </a:p>
          <a:p>
            <a:pPr lvl="1"/>
            <a:r>
              <a:rPr lang="en-US" sz="3200" dirty="0" smtClean="0"/>
              <a:t>Only packets from and to the bastion host are allowed to pass through the router.</a:t>
            </a:r>
          </a:p>
          <a:p>
            <a:r>
              <a:rPr lang="en-US" sz="3200" dirty="0" smtClean="0"/>
              <a:t>The bastion host performs authentication and proxy functions.</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r>
              <a:rPr lang="en-US" sz="3600" dirty="0" smtClean="0"/>
              <a:t>Greater security than single configurations because of two reasons:</a:t>
            </a:r>
          </a:p>
          <a:p>
            <a:pPr lvl="1"/>
            <a:r>
              <a:rPr lang="en-US" sz="3600" dirty="0" smtClean="0"/>
              <a:t>Implements both packet-level and application-level filtering (allowing for flexibility in defining security policy).</a:t>
            </a:r>
          </a:p>
          <a:p>
            <a:pPr lvl="1"/>
            <a:r>
              <a:rPr lang="en-US" sz="3600" dirty="0" smtClean="0"/>
              <a:t>An intruder must generally penetrate two separate systems.</a:t>
            </a:r>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Dual-homed host</a:t>
            </a:r>
            <a:endParaRPr lang="en-US" dirty="0"/>
          </a:p>
        </p:txBody>
      </p:sp>
      <p:pic>
        <p:nvPicPr>
          <p:cNvPr id="2050" name="Picture 2"/>
          <p:cNvPicPr>
            <a:picLocks noChangeAspect="1" noChangeArrowheads="1"/>
          </p:cNvPicPr>
          <p:nvPr/>
        </p:nvPicPr>
        <p:blipFill>
          <a:blip r:embed="rId2"/>
          <a:srcRect/>
          <a:stretch>
            <a:fillRect/>
          </a:stretch>
        </p:blipFill>
        <p:spPr bwMode="auto">
          <a:xfrm>
            <a:off x="181441" y="1371600"/>
            <a:ext cx="8657759" cy="46482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600" dirty="0" smtClean="0"/>
              <a:t>The packet-filtering router is not completely compromised.</a:t>
            </a:r>
          </a:p>
          <a:p>
            <a:r>
              <a:rPr lang="en-US" sz="3600" dirty="0" smtClean="0"/>
              <a:t>Traffic between the Internet and other hosts on the private network has to flow through the bastion host.</a:t>
            </a:r>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Screened Subnet</a:t>
            </a:r>
            <a:endParaRPr lang="en-US" dirty="0"/>
          </a:p>
        </p:txBody>
      </p:sp>
      <p:pic>
        <p:nvPicPr>
          <p:cNvPr id="3074" name="Picture 2"/>
          <p:cNvPicPr>
            <a:picLocks noChangeAspect="1" noChangeArrowheads="1"/>
          </p:cNvPicPr>
          <p:nvPr/>
        </p:nvPicPr>
        <p:blipFill>
          <a:blip r:embed="rId2"/>
          <a:srcRect/>
          <a:stretch>
            <a:fillRect/>
          </a:stretch>
        </p:blipFill>
        <p:spPr bwMode="auto">
          <a:xfrm>
            <a:off x="406742" y="1981200"/>
            <a:ext cx="8615829" cy="43434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000" dirty="0" smtClean="0"/>
              <a:t>Most secure configuration of the three.</a:t>
            </a:r>
          </a:p>
          <a:p>
            <a:r>
              <a:rPr lang="en-US" sz="4000" dirty="0" smtClean="0"/>
              <a:t>Two packet-filtering routers are used.</a:t>
            </a:r>
          </a:p>
          <a:p>
            <a:r>
              <a:rPr lang="en-US" sz="4000" dirty="0" smtClean="0"/>
              <a:t>Creation of an isolated sub-network.</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dirty="0" smtClean="0"/>
              <a:t>Advantages:</a:t>
            </a:r>
          </a:p>
          <a:p>
            <a:pPr lvl="1"/>
            <a:r>
              <a:rPr lang="en-US" sz="3200" dirty="0" smtClean="0"/>
              <a:t>Three levels of defense to thwart intruders.</a:t>
            </a:r>
          </a:p>
          <a:p>
            <a:pPr lvl="1"/>
            <a:r>
              <a:rPr lang="en-US" sz="3200" dirty="0" smtClean="0"/>
              <a:t>The outside router advertises only the existence of the screened subnet to the Internet.</a:t>
            </a:r>
          </a:p>
          <a:p>
            <a:pPr lvl="2"/>
            <a:r>
              <a:rPr lang="en-US" sz="2800" dirty="0" smtClean="0"/>
              <a:t>Internal network is invisible to the Internet.</a:t>
            </a:r>
          </a:p>
          <a:p>
            <a:pPr lvl="1"/>
            <a:r>
              <a:rPr lang="en-US" sz="3200" dirty="0" smtClean="0"/>
              <a:t>The inside router advertises only the existence of the screened subnet to the internal network.</a:t>
            </a:r>
          </a:p>
          <a:p>
            <a:pPr lvl="2"/>
            <a:r>
              <a:rPr lang="en-US" sz="2800" dirty="0" smtClean="0"/>
              <a:t>The systems one the inside network cannot construct direct routes to the Internet.</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Intranet</a:t>
            </a:r>
            <a:endParaRPr lang="en-US" dirty="0"/>
          </a:p>
        </p:txBody>
      </p:sp>
      <p:sp>
        <p:nvSpPr>
          <p:cNvPr id="3" name="Content Placeholder 2"/>
          <p:cNvSpPr>
            <a:spLocks noGrp="1"/>
          </p:cNvSpPr>
          <p:nvPr>
            <p:ph sz="quarter" idx="1"/>
          </p:nvPr>
        </p:nvSpPr>
        <p:spPr/>
        <p:txBody>
          <a:bodyPr/>
          <a:lstStyle/>
          <a:p>
            <a:pPr>
              <a:spcAft>
                <a:spcPts val="6000"/>
              </a:spcAft>
            </a:pPr>
            <a:r>
              <a:rPr lang="en-US" dirty="0" smtClean="0"/>
              <a:t>Definition:</a:t>
            </a:r>
          </a:p>
          <a:p>
            <a:pPr lvl="1">
              <a:spcAft>
                <a:spcPts val="6000"/>
              </a:spcAft>
            </a:pPr>
            <a:r>
              <a:rPr lang="en-US" sz="3200" dirty="0" smtClean="0"/>
              <a:t>An Intranet is a private computer network that uses Internet protocols, network connectivity, and possibly the public telecommunication system to securely share part of an organization’s information or operations with its employee.</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90800"/>
            <a:ext cx="7772400" cy="1143000"/>
          </a:xfrm>
        </p:spPr>
        <p:txBody>
          <a:bodyPr/>
          <a:lstStyle/>
          <a:p>
            <a:pPr algn="ctr"/>
            <a:r>
              <a:rPr lang="en-US" b="1" dirty="0" smtClean="0"/>
              <a:t>Intranet/Extranet Design Issues</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Autofit/>
          </a:bodyPr>
          <a:lstStyle/>
          <a:p>
            <a:r>
              <a:rPr lang="en-US" sz="3200" dirty="0" smtClean="0"/>
              <a:t>For Intranet:</a:t>
            </a:r>
          </a:p>
          <a:p>
            <a:pPr lvl="1"/>
            <a:r>
              <a:rPr lang="en-US" sz="3200" dirty="0" smtClean="0"/>
              <a:t>Analysis of the organization flow.</a:t>
            </a:r>
          </a:p>
          <a:p>
            <a:pPr lvl="1"/>
            <a:r>
              <a:rPr lang="en-US" sz="3200" dirty="0" smtClean="0"/>
              <a:t>Identify various cress-sections of employees, and their access privileges.</a:t>
            </a:r>
          </a:p>
          <a:p>
            <a:pPr lvl="1"/>
            <a:r>
              <a:rPr lang="en-US" sz="3200" dirty="0" smtClean="0"/>
              <a:t>Enforce authentication mechanism.</a:t>
            </a:r>
          </a:p>
          <a:p>
            <a:r>
              <a:rPr lang="en-US" sz="3200" dirty="0" smtClean="0"/>
              <a:t>For Extranet:</a:t>
            </a:r>
          </a:p>
          <a:p>
            <a:pPr lvl="1"/>
            <a:r>
              <a:rPr lang="en-US" sz="3200" dirty="0" smtClean="0"/>
              <a:t>Security is the major concern.</a:t>
            </a:r>
          </a:p>
          <a:p>
            <a:pPr lvl="1"/>
            <a:r>
              <a:rPr lang="en-US" sz="3200" dirty="0" smtClean="0"/>
              <a:t>Combination of firewalls, authentication, VPN, etc. must be used.</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r>
              <a:rPr lang="en-US" sz="3200" dirty="0" smtClean="0"/>
              <a:t>Basically</a:t>
            </a:r>
          </a:p>
          <a:p>
            <a:r>
              <a:rPr lang="en-US" sz="3200" dirty="0" smtClean="0"/>
              <a:t>It uses the same concepts and technologies of the internet (clients and servers) running on the TCP/IP protocol suite.</a:t>
            </a:r>
          </a:p>
          <a:p>
            <a:r>
              <a:rPr lang="en-US" sz="3200" dirty="0" smtClean="0"/>
              <a:t>HTTP, FTP and SMTP and very commonly used.</a:t>
            </a:r>
          </a:p>
          <a:p>
            <a:r>
              <a:rPr lang="en-US" sz="3200" dirty="0" smtClean="0"/>
              <a:t>Access to information is typically through browsers.</a:t>
            </a:r>
          </a:p>
          <a:p>
            <a:pPr lvl="1"/>
            <a:r>
              <a:rPr lang="en-US" sz="3200" dirty="0" smtClean="0"/>
              <a:t>Platform independent.</a:t>
            </a:r>
          </a:p>
          <a:p>
            <a:pPr lvl="1"/>
            <a:r>
              <a:rPr lang="en-US" sz="3200" dirty="0" smtClean="0"/>
              <a:t>No need to install special software on clients.</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r>
              <a:rPr lang="en-US" sz="2800" dirty="0" smtClean="0"/>
              <a:t>Advantage:</a:t>
            </a:r>
          </a:p>
          <a:p>
            <a:r>
              <a:rPr lang="en-US" sz="2800" dirty="0" smtClean="0"/>
              <a:t>Intranet help employees to quickly locate information and applications relevant to their roles and responsibilities.</a:t>
            </a:r>
          </a:p>
          <a:p>
            <a:r>
              <a:rPr lang="en-US" sz="2800" dirty="0" smtClean="0"/>
              <a:t>Standard interface, allowing “access from anywhere”.</a:t>
            </a:r>
          </a:p>
          <a:p>
            <a:r>
              <a:rPr lang="en-US" sz="2800" dirty="0" smtClean="0"/>
              <a:t>Can serve as a powerful tool for communication within an organization.</a:t>
            </a:r>
          </a:p>
          <a:p>
            <a:pPr lvl="1"/>
            <a:r>
              <a:rPr lang="en-US" sz="2800" dirty="0" smtClean="0"/>
              <a:t>Both vertically and horizontally</a:t>
            </a:r>
          </a:p>
          <a:p>
            <a:r>
              <a:rPr lang="en-US" sz="2800" dirty="0" smtClean="0"/>
              <a:t>Permits information to be published.</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Extranet</a:t>
            </a:r>
            <a:endParaRPr lang="en-US" dirty="0"/>
          </a:p>
        </p:txBody>
      </p:sp>
      <p:sp>
        <p:nvSpPr>
          <p:cNvPr id="3" name="Content Placeholder 2"/>
          <p:cNvSpPr>
            <a:spLocks noGrp="1"/>
          </p:cNvSpPr>
          <p:nvPr>
            <p:ph sz="quarter" idx="1"/>
          </p:nvPr>
        </p:nvSpPr>
        <p:spPr/>
        <p:txBody>
          <a:bodyPr>
            <a:noAutofit/>
          </a:bodyPr>
          <a:lstStyle/>
          <a:p>
            <a:r>
              <a:rPr lang="en-US" sz="3200" dirty="0" smtClean="0"/>
              <a:t>Definition</a:t>
            </a:r>
          </a:p>
          <a:p>
            <a:pPr lvl="1"/>
            <a:r>
              <a:rPr lang="en-US" sz="3200" dirty="0" smtClean="0"/>
              <a:t>An Extranet is private network that uses internet protocols, network connectivity, and possibly the public communication system to securely share part of an organization’s information or operations with suppliers, partners, customers, or other businesses.</a:t>
            </a:r>
          </a:p>
          <a:p>
            <a:r>
              <a:rPr lang="en-US" sz="3200" dirty="0" smtClean="0"/>
              <a:t>Can be viewed as part of a company’s Intranet that is extended to users outside the company.</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Basically</a:t>
            </a:r>
          </a:p>
          <a:p>
            <a:r>
              <a:rPr lang="en-US" dirty="0" smtClean="0"/>
              <a:t>It is “a private internet over the Internet”.</a:t>
            </a:r>
          </a:p>
          <a:p>
            <a:r>
              <a:rPr lang="en-US" dirty="0" smtClean="0"/>
              <a:t>Used to designate “private parts” of a website.</a:t>
            </a:r>
          </a:p>
          <a:p>
            <a:pPr lvl="1"/>
            <a:r>
              <a:rPr lang="en-US" dirty="0" smtClean="0"/>
              <a:t>Only registered users can navigate.</a:t>
            </a:r>
          </a:p>
          <a:p>
            <a:r>
              <a:rPr lang="en-US" dirty="0" smtClean="0"/>
              <a:t>It requires security and privacy.</a:t>
            </a:r>
          </a:p>
          <a:p>
            <a:pPr lvl="1"/>
            <a:r>
              <a:rPr lang="en-US" dirty="0" smtClean="0"/>
              <a:t>Firewall server management.</a:t>
            </a:r>
          </a:p>
          <a:p>
            <a:pPr lvl="1"/>
            <a:r>
              <a:rPr lang="en-US" dirty="0" smtClean="0"/>
              <a:t>Issuance and use of digital certificates or similar means of authentication.</a:t>
            </a:r>
          </a:p>
          <a:p>
            <a:pPr lvl="1"/>
            <a:r>
              <a:rPr lang="en-US" dirty="0" smtClean="0"/>
              <a:t>Encryption of messages.</a:t>
            </a:r>
          </a:p>
          <a:p>
            <a:pPr lvl="1"/>
            <a:r>
              <a:rPr lang="en-US" dirty="0" smtClean="0"/>
              <a:t>Use of Virtual Private Network (VPN) that tunnel through the public network.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smtClean="0"/>
              <a:t>Advantages:</a:t>
            </a:r>
          </a:p>
          <a:p>
            <a:r>
              <a:rPr lang="en-US" sz="2800" dirty="0" smtClean="0"/>
              <a:t>Can improve organization productivity.</a:t>
            </a:r>
          </a:p>
          <a:p>
            <a:r>
              <a:rPr lang="en-US" sz="2800" dirty="0" smtClean="0"/>
              <a:t>Allows information to be viewed at times convenient for external users.</a:t>
            </a:r>
          </a:p>
          <a:p>
            <a:pPr lvl="1"/>
            <a:r>
              <a:rPr lang="en-US" sz="2800" dirty="0" smtClean="0"/>
              <a:t>Cut down on meeting times.</a:t>
            </a:r>
          </a:p>
          <a:p>
            <a:r>
              <a:rPr lang="en-US" sz="2800" dirty="0" smtClean="0"/>
              <a:t>Information can be updated instantly.</a:t>
            </a:r>
          </a:p>
          <a:p>
            <a:pPr lvl="1"/>
            <a:r>
              <a:rPr lang="en-US" sz="2800" dirty="0" smtClean="0"/>
              <a:t>Authorized users have immediate access to latest information</a:t>
            </a:r>
          </a:p>
          <a:p>
            <a:r>
              <a:rPr lang="en-US" sz="2800" dirty="0" smtClean="0"/>
              <a:t>Can improve relationships with customers.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0"/>
            <a:ext cx="7772400" cy="1143000"/>
          </a:xfrm>
        </p:spPr>
        <p:txBody>
          <a:bodyPr/>
          <a:lstStyle/>
          <a:p>
            <a:pPr algn="ctr"/>
            <a:r>
              <a:rPr lang="en-US" sz="6600" b="1" dirty="0" smtClean="0"/>
              <a:t>Firewall</a:t>
            </a:r>
            <a:endParaRPr lang="en-US" b="1" dirty="0"/>
          </a:p>
        </p:txBody>
      </p:sp>
      <p:pic>
        <p:nvPicPr>
          <p:cNvPr id="2050" name="Picture 2" descr="http://analysisandreview.com/wp-content/blogs.dir/5/files/uploads/2010/02/freebsd-firewall.png"/>
          <p:cNvPicPr>
            <a:picLocks noChangeAspect="1" noChangeArrowheads="1"/>
          </p:cNvPicPr>
          <p:nvPr/>
        </p:nvPicPr>
        <p:blipFill>
          <a:blip r:embed="rId2"/>
          <a:srcRect/>
          <a:stretch>
            <a:fillRect/>
          </a:stretch>
        </p:blipFill>
        <p:spPr bwMode="auto">
          <a:xfrm>
            <a:off x="762000" y="2286000"/>
            <a:ext cx="2438400" cy="2438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307</TotalTime>
  <Words>1031</Words>
  <Application>Microsoft Office PowerPoint</Application>
  <PresentationFormat>On-screen Show (4:3)</PresentationFormat>
  <Paragraphs>167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Intranet, Extranet, Firewall</vt:lpstr>
      <vt:lpstr>Intranet and Extranet</vt:lpstr>
      <vt:lpstr>What is Intranet</vt:lpstr>
      <vt:lpstr>Slide 4</vt:lpstr>
      <vt:lpstr>Slide 5</vt:lpstr>
      <vt:lpstr>What is Extranet</vt:lpstr>
      <vt:lpstr>Slide 7</vt:lpstr>
      <vt:lpstr>Slide 8</vt:lpstr>
      <vt:lpstr>Firewall</vt:lpstr>
      <vt:lpstr>Why Firewalls</vt:lpstr>
      <vt:lpstr>Firewall Characteristics</vt:lpstr>
      <vt:lpstr>Types of Firewalls</vt:lpstr>
      <vt:lpstr>Packet Filtering Firewall</vt:lpstr>
      <vt:lpstr>Packet Filtering Firewall</vt:lpstr>
      <vt:lpstr>Packet Filtering Firewall</vt:lpstr>
      <vt:lpstr>Application-Level gateway</vt:lpstr>
      <vt:lpstr>Application-level Gateway</vt:lpstr>
      <vt:lpstr>Circuit-level gateway</vt:lpstr>
      <vt:lpstr>Circuit-level Gateway</vt:lpstr>
      <vt:lpstr>Bastion Host</vt:lpstr>
      <vt:lpstr>Firewall Configurations</vt:lpstr>
      <vt:lpstr>Single-homed Host</vt:lpstr>
      <vt:lpstr>Slide 23</vt:lpstr>
      <vt:lpstr>Slide 24</vt:lpstr>
      <vt:lpstr>Dual-homed host</vt:lpstr>
      <vt:lpstr>Slide 26</vt:lpstr>
      <vt:lpstr>Screened Subnet</vt:lpstr>
      <vt:lpstr>Slide 28</vt:lpstr>
      <vt:lpstr>Slide 29</vt:lpstr>
      <vt:lpstr>Intranet/Extranet Design Issues</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Extranet, Firewall</dc:title>
  <dc:creator>صادق</dc:creator>
  <cp:lastModifiedBy>MRT</cp:lastModifiedBy>
  <cp:revision>40</cp:revision>
  <dcterms:created xsi:type="dcterms:W3CDTF">2011-10-10T18:06:49Z</dcterms:created>
  <dcterms:modified xsi:type="dcterms:W3CDTF">2012-02-28T10:53:39Z</dcterms:modified>
</cp:coreProperties>
</file>