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notesMasterIdLst>
    <p:notesMasterId r:id="rId42"/>
  </p:notesMasterIdLst>
  <p:sldIdLst>
    <p:sldId id="256" r:id="rId2"/>
    <p:sldId id="303" r:id="rId3"/>
    <p:sldId id="292" r:id="rId4"/>
    <p:sldId id="257" r:id="rId5"/>
    <p:sldId id="258" r:id="rId6"/>
    <p:sldId id="262" r:id="rId7"/>
    <p:sldId id="259" r:id="rId8"/>
    <p:sldId id="275" r:id="rId9"/>
    <p:sldId id="260" r:id="rId10"/>
    <p:sldId id="261" r:id="rId11"/>
    <p:sldId id="263" r:id="rId12"/>
    <p:sldId id="264" r:id="rId13"/>
    <p:sldId id="265" r:id="rId14"/>
    <p:sldId id="267" r:id="rId15"/>
    <p:sldId id="268" r:id="rId16"/>
    <p:sldId id="269" r:id="rId17"/>
    <p:sldId id="278" r:id="rId18"/>
    <p:sldId id="294" r:id="rId19"/>
    <p:sldId id="304" r:id="rId20"/>
    <p:sldId id="295" r:id="rId21"/>
    <p:sldId id="305" r:id="rId22"/>
    <p:sldId id="296" r:id="rId23"/>
    <p:sldId id="306" r:id="rId24"/>
    <p:sldId id="302" r:id="rId25"/>
    <p:sldId id="307" r:id="rId26"/>
    <p:sldId id="279" r:id="rId27"/>
    <p:sldId id="270" r:id="rId28"/>
    <p:sldId id="272" r:id="rId29"/>
    <p:sldId id="273" r:id="rId30"/>
    <p:sldId id="274" r:id="rId31"/>
    <p:sldId id="276" r:id="rId32"/>
    <p:sldId id="297" r:id="rId33"/>
    <p:sldId id="299" r:id="rId34"/>
    <p:sldId id="300" r:id="rId35"/>
    <p:sldId id="301" r:id="rId36"/>
    <p:sldId id="280" r:id="rId37"/>
    <p:sldId id="281" r:id="rId38"/>
    <p:sldId id="283" r:id="rId39"/>
    <p:sldId id="284" r:id="rId40"/>
    <p:sldId id="293"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84" autoAdjust="0"/>
    <p:restoredTop sz="94660"/>
  </p:normalViewPr>
  <p:slideViewPr>
    <p:cSldViewPr>
      <p:cViewPr varScale="1">
        <p:scale>
          <a:sx n="54" d="100"/>
          <a:sy n="54" d="100"/>
        </p:scale>
        <p:origin x="54" y="396"/>
      </p:cViewPr>
      <p:guideLst/>
    </p:cSldViewPr>
  </p:slideViewPr>
  <p:notesTextViewPr>
    <p:cViewPr>
      <p:scale>
        <a:sx n="100" d="100"/>
        <a:sy n="100" d="100"/>
      </p:scale>
      <p:origin x="0" y="0"/>
    </p:cViewPr>
  </p:notesTextViewPr>
  <p:sorterViewPr>
    <p:cViewPr>
      <p:scale>
        <a:sx n="100" d="100"/>
        <a:sy n="100" d="100"/>
      </p:scale>
      <p:origin x="0" y="-690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4BE571-93C2-4169-BE38-BD52B852EA39}" type="datetimeFigureOut">
              <a:rPr lang="en-US" smtClean="0"/>
              <a:t>4/7/2016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836048-5EAC-468D-A4D2-ECABC8D17250}" type="slidenum">
              <a:rPr lang="en-US" smtClean="0"/>
              <a:t>‹#›</a:t>
            </a:fld>
            <a:endParaRPr lang="en-US"/>
          </a:p>
        </p:txBody>
      </p:sp>
    </p:spTree>
    <p:extLst>
      <p:ext uri="{BB962C8B-B14F-4D97-AF65-F5344CB8AC3E}">
        <p14:creationId xmlns:p14="http://schemas.microsoft.com/office/powerpoint/2010/main" val="2524252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836048-5EAC-468D-A4D2-ECABC8D17250}" type="slidenum">
              <a:rPr lang="en-US" smtClean="0"/>
              <a:t>12</a:t>
            </a:fld>
            <a:endParaRPr lang="en-US"/>
          </a:p>
        </p:txBody>
      </p:sp>
    </p:spTree>
    <p:extLst>
      <p:ext uri="{BB962C8B-B14F-4D97-AF65-F5344CB8AC3E}">
        <p14:creationId xmlns:p14="http://schemas.microsoft.com/office/powerpoint/2010/main" val="3988812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271E6D8-4A06-4493-BBD1-4E70036238CC}" type="datetimeFigureOut">
              <a:rPr lang="en-US" smtClean="0"/>
              <a:pPr/>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38EAB4-87B9-4960-86AD-D71D27B9B76B}"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0479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71E6D8-4A06-4493-BBD1-4E70036238CC}" type="datetimeFigureOut">
              <a:rPr lang="en-US" smtClean="0"/>
              <a:pPr/>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38EAB4-87B9-4960-86AD-D71D27B9B76B}" type="slidenum">
              <a:rPr lang="en-US" smtClean="0"/>
              <a:pPr/>
              <a:t>‹#›</a:t>
            </a:fld>
            <a:endParaRPr lang="en-US"/>
          </a:p>
        </p:txBody>
      </p:sp>
    </p:spTree>
    <p:extLst>
      <p:ext uri="{BB962C8B-B14F-4D97-AF65-F5344CB8AC3E}">
        <p14:creationId xmlns:p14="http://schemas.microsoft.com/office/powerpoint/2010/main" val="424062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71E6D8-4A06-4493-BBD1-4E70036238CC}" type="datetimeFigureOut">
              <a:rPr lang="en-US" smtClean="0"/>
              <a:pPr/>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38EAB4-87B9-4960-86AD-D71D27B9B76B}" type="slidenum">
              <a:rPr lang="en-US" smtClean="0"/>
              <a:pPr/>
              <a:t>‹#›</a:t>
            </a:fld>
            <a:endParaRPr lang="en-US"/>
          </a:p>
        </p:txBody>
      </p:sp>
    </p:spTree>
    <p:extLst>
      <p:ext uri="{BB962C8B-B14F-4D97-AF65-F5344CB8AC3E}">
        <p14:creationId xmlns:p14="http://schemas.microsoft.com/office/powerpoint/2010/main" val="460189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71E6D8-4A06-4493-BBD1-4E70036238CC}" type="datetimeFigureOut">
              <a:rPr lang="en-US" smtClean="0"/>
              <a:pPr/>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38EAB4-87B9-4960-86AD-D71D27B9B76B}" type="slidenum">
              <a:rPr lang="en-US" smtClean="0"/>
              <a:pPr/>
              <a:t>‹#›</a:t>
            </a:fld>
            <a:endParaRPr lang="en-US"/>
          </a:p>
        </p:txBody>
      </p:sp>
    </p:spTree>
    <p:extLst>
      <p:ext uri="{BB962C8B-B14F-4D97-AF65-F5344CB8AC3E}">
        <p14:creationId xmlns:p14="http://schemas.microsoft.com/office/powerpoint/2010/main" val="102268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71E6D8-4A06-4493-BBD1-4E70036238CC}" type="datetimeFigureOut">
              <a:rPr lang="en-US" smtClean="0"/>
              <a:pPr/>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38EAB4-87B9-4960-86AD-D71D27B9B76B}"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8563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71E6D8-4A06-4493-BBD1-4E70036238CC}" type="datetimeFigureOut">
              <a:rPr lang="en-US" smtClean="0"/>
              <a:pPr/>
              <a:t>4/6/2016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38EAB4-87B9-4960-86AD-D71D27B9B76B}" type="slidenum">
              <a:rPr lang="en-US" smtClean="0"/>
              <a:pPr/>
              <a:t>‹#›</a:t>
            </a:fld>
            <a:endParaRPr lang="en-US"/>
          </a:p>
        </p:txBody>
      </p:sp>
    </p:spTree>
    <p:extLst>
      <p:ext uri="{BB962C8B-B14F-4D97-AF65-F5344CB8AC3E}">
        <p14:creationId xmlns:p14="http://schemas.microsoft.com/office/powerpoint/2010/main" val="2353710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271E6D8-4A06-4493-BBD1-4E70036238CC}" type="datetimeFigureOut">
              <a:rPr lang="en-US" smtClean="0"/>
              <a:pPr/>
              <a:t>4/6/2016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38EAB4-87B9-4960-86AD-D71D27B9B76B}" type="slidenum">
              <a:rPr lang="en-US" smtClean="0"/>
              <a:pPr/>
              <a:t>‹#›</a:t>
            </a:fld>
            <a:endParaRPr lang="en-US"/>
          </a:p>
        </p:txBody>
      </p:sp>
    </p:spTree>
    <p:extLst>
      <p:ext uri="{BB962C8B-B14F-4D97-AF65-F5344CB8AC3E}">
        <p14:creationId xmlns:p14="http://schemas.microsoft.com/office/powerpoint/2010/main" val="790521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271E6D8-4A06-4493-BBD1-4E70036238CC}" type="datetimeFigureOut">
              <a:rPr lang="en-US" smtClean="0"/>
              <a:pPr/>
              <a:t>4/6/2016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38EAB4-87B9-4960-86AD-D71D27B9B76B}" type="slidenum">
              <a:rPr lang="en-US" smtClean="0"/>
              <a:pPr/>
              <a:t>‹#›</a:t>
            </a:fld>
            <a:endParaRPr lang="en-US"/>
          </a:p>
        </p:txBody>
      </p:sp>
    </p:spTree>
    <p:extLst>
      <p:ext uri="{BB962C8B-B14F-4D97-AF65-F5344CB8AC3E}">
        <p14:creationId xmlns:p14="http://schemas.microsoft.com/office/powerpoint/2010/main" val="4065964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71E6D8-4A06-4493-BBD1-4E70036238CC}" type="datetimeFigureOut">
              <a:rPr lang="en-US" smtClean="0"/>
              <a:pPr/>
              <a:t>4/6/2016</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B638EAB4-87B9-4960-86AD-D71D27B9B76B}" type="slidenum">
              <a:rPr lang="en-US" smtClean="0"/>
              <a:pPr/>
              <a:t>‹#›</a:t>
            </a:fld>
            <a:endParaRPr lang="en-US"/>
          </a:p>
        </p:txBody>
      </p:sp>
    </p:spTree>
    <p:extLst>
      <p:ext uri="{BB962C8B-B14F-4D97-AF65-F5344CB8AC3E}">
        <p14:creationId xmlns:p14="http://schemas.microsoft.com/office/powerpoint/2010/main" val="3111776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9271E6D8-4A06-4493-BBD1-4E70036238CC}" type="datetimeFigureOut">
              <a:rPr lang="en-US" smtClean="0"/>
              <a:pPr/>
              <a:t>4/6/2016</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638EAB4-87B9-4960-86AD-D71D27B9B76B}" type="slidenum">
              <a:rPr lang="en-US" smtClean="0"/>
              <a:pPr/>
              <a:t>‹#›</a:t>
            </a:fld>
            <a:endParaRPr lang="en-US"/>
          </a:p>
        </p:txBody>
      </p:sp>
    </p:spTree>
    <p:extLst>
      <p:ext uri="{BB962C8B-B14F-4D97-AF65-F5344CB8AC3E}">
        <p14:creationId xmlns:p14="http://schemas.microsoft.com/office/powerpoint/2010/main" val="1784883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71E6D8-4A06-4493-BBD1-4E70036238CC}" type="datetimeFigureOut">
              <a:rPr lang="en-US" smtClean="0"/>
              <a:pPr/>
              <a:t>4/6/2016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38EAB4-87B9-4960-86AD-D71D27B9B76B}" type="slidenum">
              <a:rPr lang="en-US" smtClean="0"/>
              <a:pPr/>
              <a:t>‹#›</a:t>
            </a:fld>
            <a:endParaRPr lang="en-US"/>
          </a:p>
        </p:txBody>
      </p:sp>
    </p:spTree>
    <p:extLst>
      <p:ext uri="{BB962C8B-B14F-4D97-AF65-F5344CB8AC3E}">
        <p14:creationId xmlns:p14="http://schemas.microsoft.com/office/powerpoint/2010/main" val="2683451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9271E6D8-4A06-4493-BBD1-4E70036238CC}" type="datetimeFigureOut">
              <a:rPr lang="en-US" smtClean="0"/>
              <a:pPr/>
              <a:t>4/6/2016</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B638EAB4-87B9-4960-86AD-D71D27B9B76B}" type="slidenum">
              <a:rPr lang="en-US" smtClean="0"/>
              <a:pPr/>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1721756"/>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6.xml"/><Relationship Id="rId4" Type="http://schemas.openxmlformats.org/officeDocument/2006/relationships/image" Target="../media/image15.jpg"/></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5040" y="188640"/>
            <a:ext cx="6157976" cy="1800200"/>
          </a:xfrm>
        </p:spPr>
        <p:txBody>
          <a:bodyPr>
            <a:normAutofit/>
          </a:bodyPr>
          <a:lstStyle/>
          <a:p>
            <a:pPr algn="ctr" rtl="1"/>
            <a:r>
              <a:rPr lang="fa-IR" sz="3600" dirty="0" smtClean="0">
                <a:cs typeface="B Titr" panose="00000700000000000000" pitchFamily="2" charset="-78"/>
              </a:rPr>
              <a:t>کلیات، تاریخچه و مفهوم بیمه</a:t>
            </a:r>
            <a:br>
              <a:rPr lang="fa-IR" sz="3600" dirty="0" smtClean="0">
                <a:cs typeface="B Titr" panose="00000700000000000000" pitchFamily="2" charset="-78"/>
              </a:rPr>
            </a:br>
            <a:r>
              <a:rPr lang="fa-IR" sz="3600" dirty="0" smtClean="0">
                <a:cs typeface="B Titr" panose="00000700000000000000" pitchFamily="2" charset="-78"/>
              </a:rPr>
              <a:t/>
            </a:r>
            <a:br>
              <a:rPr lang="fa-IR" sz="3600" dirty="0" smtClean="0">
                <a:cs typeface="B Titr" panose="00000700000000000000" pitchFamily="2" charset="-78"/>
              </a:rPr>
            </a:br>
            <a:r>
              <a:rPr lang="fa-IR" sz="2800" dirty="0" smtClean="0">
                <a:cs typeface="B Titr" panose="00000700000000000000" pitchFamily="2" charset="-78"/>
              </a:rPr>
              <a:t>برای درس </a:t>
            </a:r>
            <a:r>
              <a:rPr lang="fa-IR" sz="2800" dirty="0" smtClean="0">
                <a:cs typeface="B Titr" panose="00000700000000000000" pitchFamily="2" charset="-78"/>
              </a:rPr>
              <a:t>سمینار در </a:t>
            </a:r>
            <a:r>
              <a:rPr lang="fa-IR" sz="2800" dirty="0" smtClean="0">
                <a:cs typeface="B Titr" panose="00000700000000000000" pitchFamily="2" charset="-78"/>
              </a:rPr>
              <a:t>مدیریت </a:t>
            </a:r>
            <a:r>
              <a:rPr lang="fa-IR" sz="2800" dirty="0" smtClean="0">
                <a:cs typeface="B Titr" panose="00000700000000000000" pitchFamily="2" charset="-78"/>
              </a:rPr>
              <a:t>بیمه</a:t>
            </a:r>
            <a:endParaRPr lang="en-US" sz="2800" dirty="0">
              <a:cs typeface="B Titr" panose="00000700000000000000" pitchFamily="2" charset="-78"/>
            </a:endParaRPr>
          </a:p>
        </p:txBody>
      </p:sp>
      <p:sp>
        <p:nvSpPr>
          <p:cNvPr id="3" name="Subtitle 2"/>
          <p:cNvSpPr>
            <a:spLocks noGrp="1"/>
          </p:cNvSpPr>
          <p:nvPr>
            <p:ph type="subTitle" idx="1"/>
          </p:nvPr>
        </p:nvSpPr>
        <p:spPr>
          <a:xfrm>
            <a:off x="2771800" y="2636912"/>
            <a:ext cx="4104456" cy="3472408"/>
          </a:xfrm>
        </p:spPr>
        <p:txBody>
          <a:bodyPr>
            <a:normAutofit/>
          </a:bodyPr>
          <a:lstStyle/>
          <a:p>
            <a:pPr algn="ctr" rtl="1"/>
            <a:r>
              <a:rPr lang="fa-IR" sz="2400" b="1" dirty="0" smtClean="0">
                <a:latin typeface="B Tahoma" panose="020B0604030504040204"/>
                <a:ea typeface="B Tahoma" panose="020B0604030504040204" pitchFamily="34" charset="0"/>
                <a:cs typeface="B Titr" panose="00000700000000000000" pitchFamily="2" charset="-78"/>
              </a:rPr>
              <a:t>جناب آقای </a:t>
            </a:r>
            <a:r>
              <a:rPr lang="fa-IR" sz="2400" b="1" dirty="0">
                <a:latin typeface="B Tahoma" panose="020B0604030504040204"/>
                <a:ea typeface="B Tahoma" panose="020B0604030504040204" pitchFamily="34" charset="0"/>
                <a:cs typeface="B Titr" panose="00000700000000000000" pitchFamily="2" charset="-78"/>
              </a:rPr>
              <a:t>دکتر اسعدی</a:t>
            </a:r>
            <a:endParaRPr lang="en-US" sz="2400" b="1" dirty="0">
              <a:latin typeface="B Tahoma" panose="020B0604030504040204"/>
              <a:ea typeface="B Tahoma" panose="020B0604030504040204" pitchFamily="34" charset="0"/>
              <a:cs typeface="B Titr" panose="00000700000000000000" pitchFamily="2" charset="-78"/>
            </a:endParaRPr>
          </a:p>
          <a:p>
            <a:pPr algn="ctr" rtl="1"/>
            <a:endParaRPr lang="fa-IR" sz="2400" dirty="0" smtClean="0">
              <a:latin typeface="B Tahoma" panose="020B0604030504040204"/>
              <a:ea typeface="B Tahoma" panose="020B0604030504040204" pitchFamily="34" charset="0"/>
              <a:cs typeface="B Titr" panose="00000700000000000000" pitchFamily="2" charset="-78"/>
            </a:endParaRPr>
          </a:p>
          <a:p>
            <a:pPr algn="ctr" rtl="1"/>
            <a:r>
              <a:rPr lang="fa-IR" sz="2400" dirty="0" smtClean="0">
                <a:latin typeface="B Tahoma" panose="020B0604030504040204"/>
                <a:ea typeface="B Tahoma" panose="020B0604030504040204" pitchFamily="34" charset="0"/>
                <a:cs typeface="B Titr" panose="00000700000000000000" pitchFamily="2" charset="-78"/>
              </a:rPr>
              <a:t>ارائه </a:t>
            </a:r>
            <a:r>
              <a:rPr lang="fa-IR" sz="2400" dirty="0">
                <a:latin typeface="B Tahoma" panose="020B0604030504040204"/>
                <a:ea typeface="B Tahoma" panose="020B0604030504040204" pitchFamily="34" charset="0"/>
                <a:cs typeface="B Titr" panose="00000700000000000000" pitchFamily="2" charset="-78"/>
              </a:rPr>
              <a:t>دهنده: </a:t>
            </a:r>
            <a:r>
              <a:rPr lang="fa-IR" sz="2400" dirty="0" smtClean="0">
                <a:latin typeface="B Tahoma" panose="020B0604030504040204"/>
                <a:ea typeface="B Tahoma" panose="020B0604030504040204" pitchFamily="34" charset="0"/>
                <a:cs typeface="B Titr" panose="00000700000000000000" pitchFamily="2" charset="-78"/>
              </a:rPr>
              <a:t>سارا </a:t>
            </a:r>
            <a:r>
              <a:rPr lang="fa-IR" sz="2400" dirty="0">
                <a:latin typeface="B Tahoma" panose="020B0604030504040204"/>
                <a:ea typeface="B Tahoma" panose="020B0604030504040204" pitchFamily="34" charset="0"/>
                <a:cs typeface="B Titr" panose="00000700000000000000" pitchFamily="2" charset="-78"/>
              </a:rPr>
              <a:t>شادمان</a:t>
            </a:r>
            <a:endParaRPr lang="en-US" sz="2400" dirty="0">
              <a:latin typeface="B Tahoma" panose="020B0604030504040204"/>
              <a:ea typeface="B Tahoma" panose="020B0604030504040204" pitchFamily="34" charset="0"/>
              <a:cs typeface="B Titr" panose="00000700000000000000" pitchFamily="2" charset="-78"/>
            </a:endParaRPr>
          </a:p>
          <a:p>
            <a:pPr algn="ctr" rtl="1"/>
            <a:endParaRPr lang="fa-IR" sz="2400" dirty="0" smtClean="0">
              <a:latin typeface="B Tahoma" panose="020B0604030504040204"/>
              <a:ea typeface="B Tahoma" panose="020B0604030504040204" pitchFamily="34" charset="0"/>
              <a:cs typeface="B Titr" panose="00000700000000000000" pitchFamily="2" charset="-78"/>
            </a:endParaRPr>
          </a:p>
          <a:p>
            <a:pPr algn="ctr" rtl="1"/>
            <a:endParaRPr lang="fa-IR" sz="2400" dirty="0" smtClean="0">
              <a:latin typeface="B Tahoma" panose="020B0604030504040204"/>
              <a:ea typeface="B Tahoma" panose="020B0604030504040204" pitchFamily="34" charset="0"/>
              <a:cs typeface="B Titr" panose="00000700000000000000" pitchFamily="2" charset="-78"/>
            </a:endParaRPr>
          </a:p>
          <a:p>
            <a:pPr algn="ctr" rtl="1"/>
            <a:endParaRPr lang="en-US" sz="2400" dirty="0" smtClean="0">
              <a:latin typeface="B Tahoma" panose="020B0604030504040204"/>
              <a:ea typeface="B Tahoma" panose="020B0604030504040204" pitchFamily="34" charset="0"/>
              <a:cs typeface="B Titr" panose="00000700000000000000" pitchFamily="2" charset="-78"/>
            </a:endParaRPr>
          </a:p>
          <a:p>
            <a:pPr algn="ctr" rtl="1"/>
            <a:r>
              <a:rPr lang="fa-IR" sz="2400" dirty="0" smtClean="0">
                <a:latin typeface="B Tahoma" panose="020B0604030504040204"/>
                <a:ea typeface="B Tahoma" panose="020B0604030504040204" pitchFamily="34" charset="0"/>
                <a:cs typeface="B Titr" panose="00000700000000000000" pitchFamily="2" charset="-78"/>
              </a:rPr>
              <a:t>زمستان 1394</a:t>
            </a:r>
            <a:endParaRPr lang="en-US" sz="2400" dirty="0">
              <a:latin typeface="B Tahoma" panose="020B0604030504040204"/>
              <a:ea typeface="B Tahoma" panose="020B0604030504040204" pitchFamily="34" charset="0"/>
              <a:cs typeface="B Titr" panose="00000700000000000000" pitchFamily="2" charset="-78"/>
            </a:endParaRPr>
          </a:p>
        </p:txBody>
      </p:sp>
      <p:pic>
        <p:nvPicPr>
          <p:cNvPr id="4" name="Picture 3" descr="12.bmp"/>
          <p:cNvPicPr>
            <a:picLocks noChangeAspect="1"/>
          </p:cNvPicPr>
          <p:nvPr/>
        </p:nvPicPr>
        <p:blipFill>
          <a:blip r:embed="rId2"/>
          <a:stretch>
            <a:fillRect/>
          </a:stretch>
        </p:blipFill>
        <p:spPr>
          <a:xfrm>
            <a:off x="467544" y="4869160"/>
            <a:ext cx="810763" cy="122413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0" y="908720"/>
            <a:ext cx="3722752" cy="612617"/>
          </a:xfrm>
        </p:spPr>
        <p:txBody>
          <a:bodyPr>
            <a:normAutofit/>
          </a:bodyPr>
          <a:lstStyle/>
          <a:p>
            <a:pPr algn="r"/>
            <a:r>
              <a:rPr lang="fa-IR" sz="2800" b="1" dirty="0" smtClean="0">
                <a:cs typeface="B Titr" pitchFamily="2" charset="-78"/>
              </a:rPr>
              <a:t>ورود بیمه به ایران </a:t>
            </a:r>
            <a:endParaRPr lang="en-US" sz="2800" dirty="0">
              <a:cs typeface="B Titr" pitchFamily="2" charset="-78"/>
            </a:endParaRPr>
          </a:p>
        </p:txBody>
      </p:sp>
      <p:sp>
        <p:nvSpPr>
          <p:cNvPr id="5" name="Rectangle 4"/>
          <p:cNvSpPr/>
          <p:nvPr/>
        </p:nvSpPr>
        <p:spPr>
          <a:xfrm>
            <a:off x="428596" y="1988840"/>
            <a:ext cx="8286808" cy="2677656"/>
          </a:xfrm>
          <a:prstGeom prst="rect">
            <a:avLst/>
          </a:prstGeom>
        </p:spPr>
        <p:txBody>
          <a:bodyPr wrap="square">
            <a:spAutoFit/>
          </a:bodyPr>
          <a:lstStyle/>
          <a:p>
            <a:pPr algn="just" rtl="1"/>
            <a:r>
              <a:rPr lang="ar-SA" sz="2400" dirty="0" smtClean="0">
                <a:cs typeface="B Nazanin" pitchFamily="2" charset="-78"/>
              </a:rPr>
              <a:t>بیمه به مفهوم امروزی آن در ایران سابقه چندانی ندارد. </a:t>
            </a:r>
            <a:r>
              <a:rPr lang="ar-SA" sz="2400" dirty="0" smtClean="0">
                <a:cs typeface="B Nazanin" pitchFamily="2" charset="-78"/>
              </a:rPr>
              <a:t>در حدود سال “</a:t>
            </a:r>
            <a:r>
              <a:rPr lang="fa-IR" sz="2400" dirty="0" smtClean="0">
                <a:cs typeface="B Nazanin" pitchFamily="2" charset="-78"/>
              </a:rPr>
              <a:t>۱۲۸۰</a:t>
            </a:r>
            <a:r>
              <a:rPr lang="en-US" sz="2400" dirty="0" smtClean="0">
                <a:cs typeface="B Nazanin" pitchFamily="2" charset="-78"/>
              </a:rPr>
              <a:t>”</a:t>
            </a:r>
            <a:r>
              <a:rPr lang="ar-SA" sz="2400" dirty="0" smtClean="0">
                <a:cs typeface="B Nazanin" pitchFamily="2" charset="-78"/>
              </a:rPr>
              <a:t> دو </a:t>
            </a:r>
            <a:r>
              <a:rPr lang="ar-SA" sz="2400" dirty="0" smtClean="0">
                <a:cs typeface="B Nazanin" pitchFamily="2" charset="-78"/>
              </a:rPr>
              <a:t>مؤسسه روسی بنام “نادژدا” و “</a:t>
            </a:r>
            <a:r>
              <a:rPr lang="fa-IR" sz="2400" dirty="0" smtClean="0">
                <a:cs typeface="B Nazanin" pitchFamily="2" charset="-78"/>
              </a:rPr>
              <a:t>قفقازمر</a:t>
            </a:r>
            <a:r>
              <a:rPr lang="ar-SA" sz="2400" dirty="0" smtClean="0">
                <a:cs typeface="B Nazanin" pitchFamily="2" charset="-78"/>
              </a:rPr>
              <a:t>کوری” در ایران شروع به کار کردند</a:t>
            </a:r>
            <a:r>
              <a:rPr lang="fa-IR" sz="2400" dirty="0" smtClean="0">
                <a:cs typeface="B Nazanin" pitchFamily="2" charset="-78"/>
              </a:rPr>
              <a:t>.</a:t>
            </a:r>
            <a:r>
              <a:rPr lang="ar-SA" sz="2400" dirty="0" smtClean="0">
                <a:cs typeface="B Nazanin" pitchFamily="2" charset="-78"/>
              </a:rPr>
              <a:t> پس از شروع به کار این دو موسسه، تا سال </a:t>
            </a:r>
            <a:r>
              <a:rPr lang="fa-IR" sz="2400" dirty="0" smtClean="0">
                <a:cs typeface="B Nazanin" pitchFamily="2" charset="-78"/>
              </a:rPr>
              <a:t>۱۳۱4</a:t>
            </a:r>
            <a:r>
              <a:rPr lang="ar-SA" sz="2400" dirty="0" smtClean="0">
                <a:cs typeface="B Nazanin" pitchFamily="2" charset="-78"/>
              </a:rPr>
              <a:t>، در حدود </a:t>
            </a:r>
            <a:r>
              <a:rPr lang="fa-IR" sz="2400" dirty="0" smtClean="0">
                <a:cs typeface="B Nazanin" pitchFamily="2" charset="-78"/>
              </a:rPr>
              <a:t>۱۳</a:t>
            </a:r>
            <a:r>
              <a:rPr lang="ar-SA" sz="2400" dirty="0" smtClean="0">
                <a:cs typeface="B Nazanin" pitchFamily="2" charset="-78"/>
              </a:rPr>
              <a:t> شرکت خارجی در بازار بیمه کشور فعالیت خود را شروع نمودند بعد از آن شرکت بیمه انگلیسی “آلیانس” نمایندگی خود را در ایران تأسیس کرد و شرکتهای دیگر انگلیسی و آلمانی و سوئیسی در ایران شروع به فعالیت نمودند. بعدها شرکت بیمه دولتی شوروی بنام “اینگستراخ” نیز در ایران شعبه ای تأسیس کرد و تعداد این شرکتها بتدریج افزایش یافت</a:t>
            </a:r>
            <a:r>
              <a:rPr lang="fa-IR" sz="2400" dirty="0" smtClean="0">
                <a:cs typeface="B Nazanin" pitchFamily="2" charset="-78"/>
              </a:rPr>
              <a:t> . ( 30 شرکت )</a:t>
            </a:r>
            <a:endParaRPr lang="en-US" sz="2400" dirty="0">
              <a:cs typeface="B Nazanin" pitchFamily="2" charset="-78"/>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75" y="4666496"/>
            <a:ext cx="6426249" cy="1588000"/>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52120" y="626928"/>
            <a:ext cx="2786648" cy="766132"/>
          </a:xfrm>
        </p:spPr>
        <p:txBody>
          <a:bodyPr>
            <a:normAutofit/>
          </a:bodyPr>
          <a:lstStyle/>
          <a:p>
            <a:pPr algn="r"/>
            <a:r>
              <a:rPr lang="ar-SA" sz="2800" b="1" dirty="0" smtClean="0">
                <a:cs typeface="B Titr" pitchFamily="2" charset="-78"/>
              </a:rPr>
              <a:t>شرکت بیمه ایران</a:t>
            </a:r>
            <a:r>
              <a:rPr lang="fa-IR" sz="2800" b="1" dirty="0" smtClean="0">
                <a:cs typeface="B Titr" pitchFamily="2" charset="-78"/>
              </a:rPr>
              <a:t> </a:t>
            </a:r>
            <a:endParaRPr lang="en-US" sz="2800" dirty="0">
              <a:cs typeface="B Titr" pitchFamily="2" charset="-78"/>
            </a:endParaRPr>
          </a:p>
        </p:txBody>
      </p:sp>
      <p:pic>
        <p:nvPicPr>
          <p:cNvPr id="4" name="Picture 3" descr="images.png"/>
          <p:cNvPicPr>
            <a:picLocks noChangeAspect="1"/>
          </p:cNvPicPr>
          <p:nvPr/>
        </p:nvPicPr>
        <p:blipFill>
          <a:blip r:embed="rId2"/>
          <a:stretch>
            <a:fillRect/>
          </a:stretch>
        </p:blipFill>
        <p:spPr>
          <a:xfrm>
            <a:off x="2771800" y="3855824"/>
            <a:ext cx="3672408" cy="2167585"/>
          </a:xfrm>
          <a:prstGeom prst="rect">
            <a:avLst/>
          </a:prstGeom>
        </p:spPr>
      </p:pic>
      <p:sp>
        <p:nvSpPr>
          <p:cNvPr id="5" name="Rectangle 4"/>
          <p:cNvSpPr/>
          <p:nvPr/>
        </p:nvSpPr>
        <p:spPr>
          <a:xfrm>
            <a:off x="683568" y="1916832"/>
            <a:ext cx="7755200" cy="1938992"/>
          </a:xfrm>
          <a:prstGeom prst="rect">
            <a:avLst/>
          </a:prstGeom>
        </p:spPr>
        <p:txBody>
          <a:bodyPr wrap="square">
            <a:spAutoFit/>
          </a:bodyPr>
          <a:lstStyle/>
          <a:p>
            <a:pPr algn="just" rtl="1"/>
            <a:r>
              <a:rPr lang="ar-SA" sz="2400" dirty="0" smtClean="0">
                <a:cs typeface="B Nazanin" pitchFamily="2" charset="-78"/>
              </a:rPr>
              <a:t>ایده تشکیل یک شرکت بیمه ایرانی در سال </a:t>
            </a:r>
            <a:r>
              <a:rPr lang="fa-IR" sz="2400" dirty="0" smtClean="0">
                <a:cs typeface="B Nazanin" pitchFamily="2" charset="-78"/>
              </a:rPr>
              <a:t>۱۳۱0</a:t>
            </a:r>
            <a:r>
              <a:rPr lang="ar-SA" sz="2400" dirty="0" smtClean="0">
                <a:cs typeface="B Nazanin" pitchFamily="2" charset="-78"/>
              </a:rPr>
              <a:t>توسط فردی ایرانی به نام دکتر آقایان (که سابقه فعالیت در شرکت بیمه روسی نادژدا را داشت) مطرح شد و در </a:t>
            </a:r>
            <a:r>
              <a:rPr lang="fa-IR" sz="2400" dirty="0" smtClean="0">
                <a:cs typeface="B Nazanin" pitchFamily="2" charset="-78"/>
              </a:rPr>
              <a:t>۱۵ </a:t>
            </a:r>
            <a:r>
              <a:rPr lang="ar-SA" sz="2400" dirty="0" smtClean="0">
                <a:cs typeface="B Nazanin" pitchFamily="2" charset="-78"/>
              </a:rPr>
              <a:t>آبان سال </a:t>
            </a:r>
            <a:r>
              <a:rPr lang="fa-IR" sz="2400" dirty="0" smtClean="0">
                <a:cs typeface="B Nazanin" pitchFamily="2" charset="-78"/>
              </a:rPr>
              <a:t>۱۳۱۴</a:t>
            </a:r>
            <a:r>
              <a:rPr lang="ar-SA" sz="2400" dirty="0" smtClean="0">
                <a:cs typeface="B Nazanin" pitchFamily="2" charset="-78"/>
              </a:rPr>
              <a:t>، شرکت سهامی بیمه ایران با سرمایه دو میلیون تومان به عنوان اولین شرکت ایرانی بیمه تاسیس ش</a:t>
            </a:r>
            <a:r>
              <a:rPr lang="fa-IR" sz="2400" dirty="0" smtClean="0">
                <a:cs typeface="B Nazanin" pitchFamily="2" charset="-78"/>
              </a:rPr>
              <a:t>د . تا پیش از آن تاریخ هیچ شرکت بیمه صد درصد ملی در خاورمیانه وجود نداشت .</a:t>
            </a:r>
            <a:endParaRPr lang="en-US" sz="2400" dirty="0">
              <a:cs typeface="B Nazanin" pitchFamily="2" charset="-78"/>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7824" y="908720"/>
            <a:ext cx="5378936" cy="612617"/>
          </a:xfrm>
        </p:spPr>
        <p:txBody>
          <a:bodyPr>
            <a:normAutofit/>
          </a:bodyPr>
          <a:lstStyle/>
          <a:p>
            <a:pPr algn="r"/>
            <a:r>
              <a:rPr lang="fa-IR" sz="2800" b="1" dirty="0" smtClean="0">
                <a:cs typeface="B Titr" pitchFamily="2" charset="-78"/>
              </a:rPr>
              <a:t>بیمه </a:t>
            </a:r>
            <a:r>
              <a:rPr lang="fa-IR" sz="2800" b="1" dirty="0">
                <a:cs typeface="B Titr" pitchFamily="2" charset="-78"/>
              </a:rPr>
              <a:t>های خصوصی </a:t>
            </a:r>
            <a:r>
              <a:rPr lang="fa-IR" sz="2800" b="1" dirty="0" smtClean="0">
                <a:cs typeface="B Titr" pitchFamily="2" charset="-78"/>
              </a:rPr>
              <a:t>در ایران</a:t>
            </a:r>
            <a:endParaRPr lang="en-US" sz="2800" b="1" dirty="0">
              <a:cs typeface="B Titr" pitchFamily="2" charset="-78"/>
            </a:endParaRPr>
          </a:p>
        </p:txBody>
      </p:sp>
      <p:pic>
        <p:nvPicPr>
          <p:cNvPr id="4" name="Picture 3" descr="imagesCAD8BNUB.jpg"/>
          <p:cNvPicPr>
            <a:picLocks noChangeAspect="1"/>
          </p:cNvPicPr>
          <p:nvPr/>
        </p:nvPicPr>
        <p:blipFill>
          <a:blip r:embed="rId3"/>
          <a:stretch>
            <a:fillRect/>
          </a:stretch>
        </p:blipFill>
        <p:spPr>
          <a:xfrm>
            <a:off x="539552" y="1876532"/>
            <a:ext cx="3275856" cy="4365127"/>
          </a:xfrm>
          <a:prstGeom prst="rect">
            <a:avLst/>
          </a:prstGeom>
        </p:spPr>
      </p:pic>
      <p:sp>
        <p:nvSpPr>
          <p:cNvPr id="5" name="Rectangle 4"/>
          <p:cNvSpPr/>
          <p:nvPr/>
        </p:nvSpPr>
        <p:spPr>
          <a:xfrm>
            <a:off x="4075350" y="1844824"/>
            <a:ext cx="4291410" cy="4524315"/>
          </a:xfrm>
          <a:prstGeom prst="rect">
            <a:avLst/>
          </a:prstGeom>
        </p:spPr>
        <p:txBody>
          <a:bodyPr wrap="square">
            <a:spAutoFit/>
          </a:bodyPr>
          <a:lstStyle/>
          <a:p>
            <a:pPr lvl="0" algn="just" rtl="1"/>
            <a:endParaRPr lang="fa-IR" sz="2400" dirty="0" smtClean="0">
              <a:cs typeface="B Nazanin" pitchFamily="2" charset="-78"/>
            </a:endParaRPr>
          </a:p>
          <a:p>
            <a:pPr lvl="0" algn="just" rtl="1"/>
            <a:r>
              <a:rPr lang="fa-IR" sz="2400" dirty="0" smtClean="0">
                <a:cs typeface="B Nazanin" pitchFamily="2" charset="-78"/>
              </a:rPr>
              <a:t>در</a:t>
            </a:r>
            <a:r>
              <a:rPr lang="ar-SA" sz="2400" dirty="0" smtClean="0">
                <a:cs typeface="B Nazanin" pitchFamily="2" charset="-78"/>
              </a:rPr>
              <a:t> سال </a:t>
            </a:r>
            <a:r>
              <a:rPr lang="fa-IR" sz="2400" dirty="0" smtClean="0">
                <a:cs typeface="B Nazanin" pitchFamily="2" charset="-78"/>
              </a:rPr>
              <a:t>۱۳۲۹</a:t>
            </a:r>
            <a:r>
              <a:rPr lang="ar-SA" sz="2400" dirty="0" smtClean="0">
                <a:cs typeface="B Nazanin" pitchFamily="2" charset="-78"/>
              </a:rPr>
              <a:t> نخستین شرکت بیمه خصوصی به نام “بیمه شرق” در ایران تأسیس شد و تا سال </a:t>
            </a:r>
            <a:r>
              <a:rPr lang="fa-IR" sz="2400" dirty="0" smtClean="0">
                <a:cs typeface="B Nazanin" pitchFamily="2" charset="-78"/>
              </a:rPr>
              <a:t>۱۳۴۳</a:t>
            </a:r>
            <a:r>
              <a:rPr lang="ar-SA" sz="2400" dirty="0" smtClean="0">
                <a:cs typeface="B Nazanin" pitchFamily="2" charset="-78"/>
              </a:rPr>
              <a:t> به تدریج هفت شرکت بیمه خصوصی دیگر به نام های آریا، پارس، ملی، آسیا، البرز، امید ، ساختمان و کار تأسیس شده و به فعالیت پرداختند</a:t>
            </a:r>
            <a:r>
              <a:rPr lang="fa-IR" sz="2400" dirty="0" smtClean="0">
                <a:cs typeface="B Nazanin" pitchFamily="2" charset="-78"/>
              </a:rPr>
              <a:t>.</a:t>
            </a:r>
            <a:r>
              <a:rPr lang="fa-IR" sz="2400" b="1" dirty="0" smtClean="0">
                <a:cs typeface="B Nazanin" pitchFamily="2" charset="-78"/>
              </a:rPr>
              <a:t> </a:t>
            </a:r>
            <a:endParaRPr lang="fa-IR" sz="2400" b="1" dirty="0" smtClean="0">
              <a:cs typeface="B Nazanin" pitchFamily="2" charset="-78"/>
            </a:endParaRPr>
          </a:p>
          <a:p>
            <a:pPr lvl="0" algn="just" rtl="1"/>
            <a:r>
              <a:rPr lang="fa-IR" sz="2400" b="1" dirty="0" smtClean="0">
                <a:cs typeface="B Nazanin" pitchFamily="2" charset="-78"/>
              </a:rPr>
              <a:t>هم اکنون حدود 28 شرکت بیمه خصوصی در ایران فعالیت می کنند و فقط شرکت سهامی بیمه ایران دولتی میباشد (اسامی آن در سایت بیمه مرکزی موجود است).</a:t>
            </a:r>
            <a:endParaRPr lang="en-US" sz="2400" dirty="0">
              <a:cs typeface="B Nazanin" pitchFamily="2" charset="-78"/>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8228" y="584135"/>
            <a:ext cx="2426608" cy="540609"/>
          </a:xfrm>
        </p:spPr>
        <p:txBody>
          <a:bodyPr>
            <a:normAutofit/>
          </a:bodyPr>
          <a:lstStyle/>
          <a:p>
            <a:pPr algn="r"/>
            <a:r>
              <a:rPr lang="ar-SA" sz="2800" b="1" dirty="0" smtClean="0">
                <a:cs typeface="B Titr" pitchFamily="2" charset="-78"/>
              </a:rPr>
              <a:t>بیمه </a:t>
            </a:r>
            <a:r>
              <a:rPr lang="ar-SA" sz="2800" dirty="0">
                <a:cs typeface="B Titr" pitchFamily="2" charset="-78"/>
              </a:rPr>
              <a:t>مرکزی</a:t>
            </a:r>
            <a:r>
              <a:rPr lang="ar-SA" sz="2800" b="1" dirty="0">
                <a:cs typeface="B Titr" pitchFamily="2" charset="-78"/>
              </a:rPr>
              <a:t> ایران</a:t>
            </a:r>
            <a:r>
              <a:rPr lang="fa-IR" sz="2800" b="1" dirty="0">
                <a:cs typeface="B Titr" pitchFamily="2" charset="-78"/>
              </a:rPr>
              <a:t> </a:t>
            </a:r>
            <a:endParaRPr lang="en-US" sz="2800" b="1" dirty="0">
              <a:cs typeface="B Titr" pitchFamily="2" charset="-78"/>
            </a:endParaRPr>
          </a:p>
        </p:txBody>
      </p:sp>
      <p:pic>
        <p:nvPicPr>
          <p:cNvPr id="4" name="Picture 3" descr="imagesCAJF30VZ.jpg"/>
          <p:cNvPicPr>
            <a:picLocks noChangeAspect="1"/>
          </p:cNvPicPr>
          <p:nvPr/>
        </p:nvPicPr>
        <p:blipFill>
          <a:blip r:embed="rId2"/>
          <a:stretch>
            <a:fillRect/>
          </a:stretch>
        </p:blipFill>
        <p:spPr>
          <a:xfrm>
            <a:off x="7050206" y="118992"/>
            <a:ext cx="2054540" cy="1517121"/>
          </a:xfrm>
          <a:prstGeom prst="rect">
            <a:avLst/>
          </a:prstGeom>
        </p:spPr>
      </p:pic>
      <p:sp>
        <p:nvSpPr>
          <p:cNvPr id="5" name="Rectangle 4"/>
          <p:cNvSpPr/>
          <p:nvPr/>
        </p:nvSpPr>
        <p:spPr>
          <a:xfrm>
            <a:off x="687484" y="1844824"/>
            <a:ext cx="7781488" cy="4524315"/>
          </a:xfrm>
          <a:prstGeom prst="rect">
            <a:avLst/>
          </a:prstGeom>
        </p:spPr>
        <p:txBody>
          <a:bodyPr wrap="square">
            <a:spAutoFit/>
          </a:bodyPr>
          <a:lstStyle/>
          <a:p>
            <a:pPr algn="just" rtl="1"/>
            <a:r>
              <a:rPr lang="ar-SA" sz="2400" dirty="0" smtClean="0">
                <a:cs typeface="B Nazanin" pitchFamily="2" charset="-78"/>
              </a:rPr>
              <a:t>با افزایش فعالیت بیمه ای در کشور در سال </a:t>
            </a:r>
            <a:r>
              <a:rPr lang="fa-IR" sz="2400" dirty="0" smtClean="0">
                <a:cs typeface="B Nazanin" pitchFamily="2" charset="-78"/>
              </a:rPr>
              <a:t>۱۳۵۰ “</a:t>
            </a:r>
            <a:r>
              <a:rPr lang="ar-SA" sz="2400" b="1" dirty="0" smtClean="0">
                <a:cs typeface="B Nazanin" pitchFamily="2" charset="-78"/>
              </a:rPr>
              <a:t>بیمه مرکزی ایران</a:t>
            </a:r>
            <a:r>
              <a:rPr lang="ar-SA" sz="2400" dirty="0" smtClean="0">
                <a:cs typeface="B Nazanin" pitchFamily="2" charset="-78"/>
              </a:rPr>
              <a:t>” تأسیس </a:t>
            </a:r>
            <a:r>
              <a:rPr lang="ar-SA" sz="2400" dirty="0" smtClean="0">
                <a:cs typeface="B Nazanin" pitchFamily="2" charset="-78"/>
              </a:rPr>
              <a:t>شد</a:t>
            </a:r>
            <a:r>
              <a:rPr lang="fa-IR" sz="2400" dirty="0" smtClean="0">
                <a:cs typeface="B Nazanin" pitchFamily="2" charset="-78"/>
              </a:rPr>
              <a:t>، هدف اساسی این موسسه تنظیم، تعمیم و هدایت امر بیمه در ایران و اعمال نظارت بر فعالیت های بیمه ای است. </a:t>
            </a:r>
          </a:p>
          <a:p>
            <a:pPr algn="just" rtl="1"/>
            <a:r>
              <a:rPr lang="fa-IR" sz="2000" dirty="0" smtClean="0">
                <a:cs typeface="B Titr" panose="00000700000000000000" pitchFamily="2" charset="-78"/>
              </a:rPr>
              <a:t>شورای عالی بیمه: </a:t>
            </a:r>
            <a:r>
              <a:rPr lang="fa-IR" sz="2400" dirty="0" smtClean="0">
                <a:cs typeface="B Nazanin" pitchFamily="2" charset="-78"/>
              </a:rPr>
              <a:t>شورای عالی بیمه یکی از ارکان بیمه مرکزی جمهوری اسلامی ایران است. در قانون برای این شورا 8 وظیفه برشمرده شده است که از شاخص ترین این وظایف تصویب آئیننامه های لازم برای هدایت امر بیمه و فعالیت موسسات بیمه ای همچنین تعیین معاملات بیمه و شرایط عمومی بیمه نامه ها و نظارت بر امور بیمه اتکائی و مورد دیگر تعیین کار مزد ها و حق بیمه های رشته های مختلف بیمه ای است.</a:t>
            </a:r>
          </a:p>
          <a:p>
            <a:pPr algn="just" rtl="1"/>
            <a:r>
              <a:rPr lang="fa-IR" sz="2000" dirty="0" smtClean="0">
                <a:cs typeface="B Titr" panose="00000700000000000000" pitchFamily="2" charset="-78"/>
              </a:rPr>
              <a:t>پژوهشکده بیمه: </a:t>
            </a:r>
            <a:r>
              <a:rPr lang="fa-IR" sz="2400" dirty="0" smtClean="0">
                <a:cs typeface="B Nazanin" pitchFamily="2" charset="-78"/>
              </a:rPr>
              <a:t>از موسسات وابسته به بیمه مرکزی است که وظیفه تامین نیازهای پژوهشی و توسعه تحقیقات علمی- کاربردی در زمینه بیمه و ساماندهی پژوهش های بیمه ای و تامین بستر مناسب رشد و توسعه صنعت بیمه را بر عهده دارد.</a:t>
            </a:r>
            <a:endParaRPr lang="fa-IR" sz="2400" dirty="0" smtClean="0">
              <a:cs typeface="B Nazanin" pitchFamily="2" charset="-78"/>
            </a:endParaRPr>
          </a:p>
        </p:txBody>
      </p:sp>
      <p:pic>
        <p:nvPicPr>
          <p:cNvPr id="6" name="Picture 5" descr="imagesCAOBZE8I.jpg"/>
          <p:cNvPicPr>
            <a:picLocks noChangeAspect="1"/>
          </p:cNvPicPr>
          <p:nvPr/>
        </p:nvPicPr>
        <p:blipFill>
          <a:blip r:embed="rId3"/>
          <a:stretch>
            <a:fillRect/>
          </a:stretch>
        </p:blipFill>
        <p:spPr>
          <a:xfrm>
            <a:off x="2186183" y="378542"/>
            <a:ext cx="1762007" cy="1257571"/>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6857" y="378814"/>
            <a:ext cx="1333500" cy="128587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95936" y="887557"/>
            <a:ext cx="4442832" cy="612617"/>
          </a:xfrm>
        </p:spPr>
        <p:txBody>
          <a:bodyPr>
            <a:normAutofit/>
          </a:bodyPr>
          <a:lstStyle/>
          <a:p>
            <a:pPr algn="r"/>
            <a:r>
              <a:rPr lang="fa-IR" sz="2800" dirty="0">
                <a:cs typeface="B Titr" pitchFamily="2" charset="-78"/>
              </a:rPr>
              <a:t>تعهدات بیمه گر</a:t>
            </a:r>
            <a:endParaRPr lang="en-US" sz="2800" dirty="0">
              <a:cs typeface="B Titr" pitchFamily="2" charset="-78"/>
            </a:endParaRPr>
          </a:p>
        </p:txBody>
      </p:sp>
      <p:pic>
        <p:nvPicPr>
          <p:cNvPr id="5" name="Picture 4" descr="IMG_20160229_103218.jpg"/>
          <p:cNvPicPr>
            <a:picLocks noChangeAspect="1"/>
          </p:cNvPicPr>
          <p:nvPr/>
        </p:nvPicPr>
        <p:blipFill>
          <a:blip r:embed="rId2"/>
          <a:stretch>
            <a:fillRect/>
          </a:stretch>
        </p:blipFill>
        <p:spPr>
          <a:xfrm>
            <a:off x="251520" y="1844824"/>
            <a:ext cx="8748464" cy="4392488"/>
          </a:xfrm>
          <a:prstGeom prst="rect">
            <a:avLst/>
          </a:prstGeom>
        </p:spPr>
      </p:pic>
      <p:sp>
        <p:nvSpPr>
          <p:cNvPr id="6" name="Rectangle 5"/>
          <p:cNvSpPr/>
          <p:nvPr/>
        </p:nvSpPr>
        <p:spPr>
          <a:xfrm>
            <a:off x="469170" y="1844824"/>
            <a:ext cx="8001056" cy="2677656"/>
          </a:xfrm>
          <a:prstGeom prst="rect">
            <a:avLst/>
          </a:prstGeom>
        </p:spPr>
        <p:txBody>
          <a:bodyPr wrap="square">
            <a:spAutoFit/>
          </a:bodyPr>
          <a:lstStyle/>
          <a:p>
            <a:pPr marL="342900" indent="-342900" algn="just" rtl="1">
              <a:buFont typeface="Wingdings" panose="05000000000000000000" pitchFamily="2" charset="2"/>
              <a:buChar char="Ø"/>
            </a:pPr>
            <a:r>
              <a:rPr lang="fa-IR" sz="2400" dirty="0" smtClean="0">
                <a:cs typeface="B Nazanin" pitchFamily="2" charset="-78"/>
              </a:rPr>
              <a:t>پرداخت سریع و کامل خسارت</a:t>
            </a:r>
            <a:endParaRPr lang="en-US" sz="2400" dirty="0" smtClean="0">
              <a:cs typeface="B Nazanin" pitchFamily="2" charset="-78"/>
            </a:endParaRPr>
          </a:p>
          <a:p>
            <a:pPr marL="342900" indent="-342900" algn="just" rtl="1">
              <a:buFont typeface="Wingdings" panose="05000000000000000000" pitchFamily="2" charset="2"/>
              <a:buChar char="Ø"/>
            </a:pPr>
            <a:r>
              <a:rPr lang="fa-IR" sz="2400" dirty="0" smtClean="0">
                <a:cs typeface="B Nazanin" pitchFamily="2" charset="-78"/>
              </a:rPr>
              <a:t>آشنا نمودن بیمه گذار به وظایف و تکالیفش</a:t>
            </a:r>
            <a:endParaRPr lang="en-US" sz="2400" dirty="0" smtClean="0">
              <a:cs typeface="B Nazanin" pitchFamily="2" charset="-78"/>
            </a:endParaRPr>
          </a:p>
          <a:p>
            <a:pPr marL="342900" indent="-342900" algn="just" rtl="1">
              <a:buFont typeface="Wingdings" panose="05000000000000000000" pitchFamily="2" charset="2"/>
              <a:buChar char="Ø"/>
            </a:pPr>
            <a:r>
              <a:rPr lang="fa-IR" sz="2400" dirty="0" smtClean="0">
                <a:cs typeface="B Nazanin" pitchFamily="2" charset="-78"/>
              </a:rPr>
              <a:t>قید نمودن مواردی که موجب از بین رفت حق و حقوق بیمه گذار می شود</a:t>
            </a:r>
            <a:endParaRPr lang="en-US" sz="2400" dirty="0" smtClean="0">
              <a:cs typeface="B Nazanin" pitchFamily="2" charset="-78"/>
            </a:endParaRPr>
          </a:p>
          <a:p>
            <a:pPr marL="342900" indent="-342900" algn="just" rtl="1">
              <a:buFont typeface="Wingdings" panose="05000000000000000000" pitchFamily="2" charset="2"/>
              <a:buChar char="Ø"/>
            </a:pPr>
            <a:r>
              <a:rPr lang="fa-IR" sz="2400" dirty="0" smtClean="0">
                <a:cs typeface="B Nazanin" pitchFamily="2" charset="-78"/>
              </a:rPr>
              <a:t> (در بیمه نامه)</a:t>
            </a:r>
            <a:endParaRPr lang="en-US" sz="2400" dirty="0" smtClean="0">
              <a:cs typeface="B Nazanin" pitchFamily="2" charset="-78"/>
            </a:endParaRPr>
          </a:p>
          <a:p>
            <a:pPr marL="342900" indent="-342900" algn="just" rtl="1">
              <a:buFont typeface="Wingdings" panose="05000000000000000000" pitchFamily="2" charset="2"/>
              <a:buChar char="Ø"/>
            </a:pPr>
            <a:r>
              <a:rPr lang="fa-IR" sz="2400" dirty="0" smtClean="0">
                <a:cs typeface="B Nazanin" pitchFamily="2" charset="-78"/>
              </a:rPr>
              <a:t>حفظ اسرار بیمه گذار</a:t>
            </a:r>
            <a:endParaRPr lang="en-US" sz="2400" dirty="0" smtClean="0">
              <a:cs typeface="B Nazanin" pitchFamily="2" charset="-78"/>
            </a:endParaRPr>
          </a:p>
          <a:p>
            <a:pPr marL="342900" indent="-342900" algn="just" rtl="1">
              <a:buFont typeface="Wingdings" panose="05000000000000000000" pitchFamily="2" charset="2"/>
              <a:buChar char="Ø"/>
            </a:pPr>
            <a:r>
              <a:rPr lang="fa-IR" sz="2400" dirty="0" smtClean="0">
                <a:cs typeface="B Nazanin" pitchFamily="2" charset="-78"/>
              </a:rPr>
              <a:t>سایر تعهداتی که به موجب قانون به عهده طرفین معامله است.</a:t>
            </a:r>
            <a:endParaRPr lang="en-US" sz="2400" dirty="0" smtClean="0">
              <a:cs typeface="B Nazanin" pitchFamily="2" charset="-78"/>
            </a:endParaRPr>
          </a:p>
          <a:p>
            <a:pPr algn="just"/>
            <a:endParaRPr lang="en-US" sz="2400" dirty="0">
              <a:cs typeface="B Nazanin"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1000"/>
                                        <p:tgtEl>
                                          <p:spTgt spid="6">
                                            <p:txEl>
                                              <p:pRg st="1" end="1"/>
                                            </p:txEl>
                                          </p:spTgt>
                                        </p:tgtEl>
                                      </p:cBhvr>
                                    </p:animEffect>
                                    <p:anim calcmode="lin" valueType="num">
                                      <p:cBhvr>
                                        <p:cTn id="1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1000"/>
                                        <p:tgtEl>
                                          <p:spTgt spid="6">
                                            <p:txEl>
                                              <p:pRg st="2" end="2"/>
                                            </p:txEl>
                                          </p:spTgt>
                                        </p:tgtEl>
                                      </p:cBhvr>
                                    </p:animEffect>
                                    <p:anim calcmode="lin" valueType="num">
                                      <p:cBhvr>
                                        <p:cTn id="1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1000"/>
                                        <p:tgtEl>
                                          <p:spTgt spid="6">
                                            <p:txEl>
                                              <p:pRg st="3" end="3"/>
                                            </p:txEl>
                                          </p:spTgt>
                                        </p:tgtEl>
                                      </p:cBhvr>
                                    </p:animEffect>
                                    <p:anim calcmode="lin" valueType="num">
                                      <p:cBhvr>
                                        <p:cTn id="23"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6">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1000"/>
                                        <p:tgtEl>
                                          <p:spTgt spid="6">
                                            <p:txEl>
                                              <p:pRg st="4" end="4"/>
                                            </p:txEl>
                                          </p:spTgt>
                                        </p:tgtEl>
                                      </p:cBhvr>
                                    </p:animEffect>
                                    <p:anim calcmode="lin" valueType="num">
                                      <p:cBhvr>
                                        <p:cTn id="28"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6">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1000"/>
                                        <p:tgtEl>
                                          <p:spTgt spid="6">
                                            <p:txEl>
                                              <p:pRg st="5" end="5"/>
                                            </p:txEl>
                                          </p:spTgt>
                                        </p:tgtEl>
                                      </p:cBhvr>
                                    </p:animEffect>
                                    <p:anim calcmode="lin" valueType="num">
                                      <p:cBhvr>
                                        <p:cTn id="33"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7716" y="817259"/>
            <a:ext cx="3866768" cy="468601"/>
          </a:xfrm>
        </p:spPr>
        <p:txBody>
          <a:bodyPr>
            <a:normAutofit fontScale="90000"/>
          </a:bodyPr>
          <a:lstStyle/>
          <a:p>
            <a:pPr algn="r"/>
            <a:r>
              <a:rPr lang="fa-IR" sz="3200" b="1" dirty="0" smtClean="0">
                <a:cs typeface="B Titr" pitchFamily="2" charset="-78"/>
              </a:rPr>
              <a:t>تعهدات بیمه گذار</a:t>
            </a:r>
            <a:endParaRPr lang="en-US" sz="3200" dirty="0">
              <a:cs typeface="B Titr" pitchFamily="2" charset="-78"/>
            </a:endParaRPr>
          </a:p>
        </p:txBody>
      </p:sp>
      <p:pic>
        <p:nvPicPr>
          <p:cNvPr id="4" name="Picture 3" descr="IMG_20160229_103537.jpg"/>
          <p:cNvPicPr>
            <a:picLocks noChangeAspect="1"/>
          </p:cNvPicPr>
          <p:nvPr/>
        </p:nvPicPr>
        <p:blipFill>
          <a:blip r:embed="rId2"/>
          <a:stretch>
            <a:fillRect/>
          </a:stretch>
        </p:blipFill>
        <p:spPr>
          <a:xfrm>
            <a:off x="503548" y="2125984"/>
            <a:ext cx="8136904" cy="4104457"/>
          </a:xfrm>
          <a:prstGeom prst="rect">
            <a:avLst/>
          </a:prstGeom>
        </p:spPr>
      </p:pic>
      <p:sp>
        <p:nvSpPr>
          <p:cNvPr id="5" name="Rectangle 4"/>
          <p:cNvSpPr/>
          <p:nvPr/>
        </p:nvSpPr>
        <p:spPr>
          <a:xfrm>
            <a:off x="503548" y="2143116"/>
            <a:ext cx="8283294" cy="3539430"/>
          </a:xfrm>
          <a:prstGeom prst="rect">
            <a:avLst/>
          </a:prstGeom>
        </p:spPr>
        <p:txBody>
          <a:bodyPr wrap="square">
            <a:spAutoFit/>
          </a:bodyPr>
          <a:lstStyle/>
          <a:p>
            <a:pPr marL="457200" indent="-457200" algn="just" rtl="1">
              <a:buFont typeface="Wingdings" panose="05000000000000000000" pitchFamily="2" charset="2"/>
              <a:buChar char="Ø"/>
            </a:pPr>
            <a:r>
              <a:rPr lang="fa-IR" sz="2800" dirty="0" smtClean="0">
                <a:cs typeface="B Nazanin" pitchFamily="2" charset="-78"/>
              </a:rPr>
              <a:t>اعلام دقیق کیفیت خطر مورد بیمه</a:t>
            </a:r>
            <a:endParaRPr lang="en-US" sz="2800" dirty="0" smtClean="0">
              <a:cs typeface="B Nazanin" pitchFamily="2" charset="-78"/>
            </a:endParaRPr>
          </a:p>
          <a:p>
            <a:pPr marL="457200" indent="-457200" algn="just" rtl="1">
              <a:buFont typeface="Wingdings" panose="05000000000000000000" pitchFamily="2" charset="2"/>
              <a:buChar char="Ø"/>
            </a:pPr>
            <a:r>
              <a:rPr lang="fa-IR" sz="2800" dirty="0" smtClean="0">
                <a:cs typeface="B Nazanin" pitchFamily="2" charset="-78"/>
              </a:rPr>
              <a:t>پرداخت به موقع حق بیمه</a:t>
            </a:r>
            <a:endParaRPr lang="en-US" sz="2800" dirty="0" smtClean="0">
              <a:cs typeface="B Nazanin" pitchFamily="2" charset="-78"/>
            </a:endParaRPr>
          </a:p>
          <a:p>
            <a:pPr marL="457200" indent="-457200" algn="just" rtl="1">
              <a:buFont typeface="Wingdings" panose="05000000000000000000" pitchFamily="2" charset="2"/>
              <a:buChar char="Ø"/>
            </a:pPr>
            <a:r>
              <a:rPr lang="fa-IR" sz="2800" dirty="0" smtClean="0">
                <a:cs typeface="B Nazanin" pitchFamily="2" charset="-78"/>
              </a:rPr>
              <a:t>حفاظت متعارف از مورد بیمه (1-پیشگیری از حادثه2-جلوگیری از توسعه خسارت)</a:t>
            </a:r>
            <a:endParaRPr lang="en-US" sz="2800" dirty="0" smtClean="0">
              <a:cs typeface="B Nazanin" pitchFamily="2" charset="-78"/>
            </a:endParaRPr>
          </a:p>
          <a:p>
            <a:pPr marL="457200" indent="-457200" algn="just" rtl="1">
              <a:buFont typeface="Wingdings" panose="05000000000000000000" pitchFamily="2" charset="2"/>
              <a:buChar char="Ø"/>
            </a:pPr>
            <a:r>
              <a:rPr lang="fa-IR" sz="2800" dirty="0" smtClean="0">
                <a:cs typeface="B Nazanin" pitchFamily="2" charset="-78"/>
              </a:rPr>
              <a:t>اعلام تشدید خطر	(1-در نتیجه عمل بیمه گذار    2-در نتیجه عمل اشخاص ثالث)</a:t>
            </a:r>
            <a:endParaRPr lang="en-US" sz="2800" dirty="0" smtClean="0">
              <a:cs typeface="B Nazanin" pitchFamily="2" charset="-78"/>
            </a:endParaRPr>
          </a:p>
          <a:p>
            <a:pPr marL="457200" indent="-457200" algn="just" rtl="1">
              <a:buFont typeface="Wingdings" panose="05000000000000000000" pitchFamily="2" charset="2"/>
              <a:buChar char="Ø"/>
            </a:pPr>
            <a:r>
              <a:rPr lang="fa-IR" sz="2800" dirty="0" smtClean="0">
                <a:cs typeface="B Nazanin" pitchFamily="2" charset="-78"/>
              </a:rPr>
              <a:t>اعلام به موقع حادثه ای که منجر به خسارت می شود.</a:t>
            </a:r>
            <a:endParaRPr lang="en-US" sz="2800" dirty="0" smtClean="0">
              <a:cs typeface="B Nazanin" pitchFamily="2" charset="-78"/>
            </a:endParaRPr>
          </a:p>
          <a:p>
            <a:pPr algn="just"/>
            <a:endParaRPr lang="en-US" sz="2800" dirty="0">
              <a:cs typeface="B Nazanin"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23928" y="887557"/>
            <a:ext cx="4442832" cy="612617"/>
          </a:xfrm>
        </p:spPr>
        <p:txBody>
          <a:bodyPr>
            <a:normAutofit/>
          </a:bodyPr>
          <a:lstStyle/>
          <a:p>
            <a:pPr algn="r"/>
            <a:r>
              <a:rPr lang="ar-SA" sz="3200" dirty="0" smtClean="0">
                <a:cs typeface="B Titr" pitchFamily="2" charset="-78"/>
              </a:rPr>
              <a:t>اصول بیمه</a:t>
            </a:r>
            <a:endParaRPr lang="en-US" sz="3200" dirty="0">
              <a:cs typeface="B Titr" pitchFamily="2" charset="-78"/>
            </a:endParaRPr>
          </a:p>
        </p:txBody>
      </p:sp>
      <p:sp>
        <p:nvSpPr>
          <p:cNvPr id="3" name="Content Placeholder 2"/>
          <p:cNvSpPr>
            <a:spLocks noGrp="1"/>
          </p:cNvSpPr>
          <p:nvPr>
            <p:ph idx="1"/>
          </p:nvPr>
        </p:nvSpPr>
        <p:spPr>
          <a:xfrm>
            <a:off x="323528" y="1845734"/>
            <a:ext cx="8640959" cy="4247562"/>
          </a:xfrm>
        </p:spPr>
        <p:txBody>
          <a:bodyPr>
            <a:noAutofit/>
          </a:bodyPr>
          <a:lstStyle/>
          <a:p>
            <a:pPr algn="just" rtl="1"/>
            <a:r>
              <a:rPr lang="ar-SA" sz="2800" dirty="0" smtClean="0">
                <a:cs typeface="B Nazanin" pitchFamily="2" charset="-78"/>
              </a:rPr>
              <a:t>قراردادهای </a:t>
            </a:r>
            <a:r>
              <a:rPr lang="ar-SA" sz="2800" dirty="0">
                <a:cs typeface="B Nazanin" pitchFamily="2" charset="-78"/>
              </a:rPr>
              <a:t>مختلف </a:t>
            </a:r>
            <a:r>
              <a:rPr lang="ar-SA" sz="2800" dirty="0" smtClean="0">
                <a:cs typeface="B Nazanin" pitchFamily="2" charset="-78"/>
              </a:rPr>
              <a:t>بیمه</a:t>
            </a:r>
            <a:r>
              <a:rPr lang="ar-SA" sz="2800" dirty="0" smtClean="0">
                <a:cs typeface="B Nazanin" pitchFamily="2" charset="-78"/>
              </a:rPr>
              <a:t>،</a:t>
            </a:r>
            <a:r>
              <a:rPr lang="fa-IR" sz="2800" dirty="0" smtClean="0">
                <a:cs typeface="B Nazanin" pitchFamily="2" charset="-78"/>
              </a:rPr>
              <a:t> </a:t>
            </a:r>
            <a:r>
              <a:rPr lang="ar-SA" sz="2800" dirty="0" smtClean="0">
                <a:cs typeface="B Nazanin" pitchFamily="2" charset="-78"/>
              </a:rPr>
              <a:t>از</a:t>
            </a:r>
            <a:r>
              <a:rPr lang="fa-IR" sz="2800" dirty="0" smtClean="0">
                <a:cs typeface="B Nazanin" pitchFamily="2" charset="-78"/>
              </a:rPr>
              <a:t> </a:t>
            </a:r>
            <a:r>
              <a:rPr lang="ar-SA" sz="2800" dirty="0" smtClean="0">
                <a:cs typeface="B Nazanin" pitchFamily="2" charset="-78"/>
              </a:rPr>
              <a:t>اصول </a:t>
            </a:r>
            <a:r>
              <a:rPr lang="ar-SA" sz="2800" dirty="0">
                <a:cs typeface="B Nazanin" pitchFamily="2" charset="-78"/>
              </a:rPr>
              <a:t>و </a:t>
            </a:r>
            <a:r>
              <a:rPr lang="ar-SA" sz="2800" dirty="0" smtClean="0">
                <a:cs typeface="B Nazanin" pitchFamily="2" charset="-78"/>
              </a:rPr>
              <a:t>ض</a:t>
            </a:r>
            <a:r>
              <a:rPr lang="fa-IR" sz="2800" dirty="0" err="1" smtClean="0">
                <a:cs typeface="B Nazanin" pitchFamily="2" charset="-78"/>
              </a:rPr>
              <a:t>وابطی</a:t>
            </a:r>
            <a:r>
              <a:rPr lang="fa-IR" sz="2800" dirty="0" smtClean="0">
                <a:cs typeface="B Nazanin" pitchFamily="2" charset="-78"/>
              </a:rPr>
              <a:t> </a:t>
            </a:r>
            <a:r>
              <a:rPr lang="ar-SA" sz="2800" dirty="0" smtClean="0">
                <a:cs typeface="B Nazanin" pitchFamily="2" charset="-78"/>
              </a:rPr>
              <a:t>پیروی</a:t>
            </a:r>
            <a:r>
              <a:rPr lang="fa-IR" sz="2800" dirty="0" smtClean="0">
                <a:cs typeface="B Nazanin" pitchFamily="2" charset="-78"/>
              </a:rPr>
              <a:t> می کنند</a:t>
            </a:r>
            <a:r>
              <a:rPr lang="ar-SA" sz="2800" dirty="0" smtClean="0">
                <a:cs typeface="B Nazanin" pitchFamily="2" charset="-78"/>
              </a:rPr>
              <a:t> </a:t>
            </a:r>
            <a:r>
              <a:rPr lang="fa-IR" sz="2800" dirty="0" smtClean="0">
                <a:cs typeface="B Nazanin" pitchFamily="2" charset="-78"/>
              </a:rPr>
              <a:t>که مورد پذیرش طرفین قرارداد اعم از بیمه گر و بیمه گذار میباشد</a:t>
            </a:r>
            <a:r>
              <a:rPr lang="fa-IR" sz="2800" dirty="0" smtClean="0">
                <a:cs typeface="B Nazanin" pitchFamily="2" charset="-78"/>
              </a:rPr>
              <a:t> و کلیه قوانین مرتبط بر پایه این اصول استوار است و شامل 8 اصل میباشد.</a:t>
            </a:r>
            <a:endParaRPr lang="fa-IR" sz="2800" dirty="0" smtClean="0">
              <a:cs typeface="B Nazanin" pitchFamily="2" charset="-78"/>
            </a:endParaRPr>
          </a:p>
          <a:p>
            <a:pPr algn="just" rtl="1"/>
            <a:r>
              <a:rPr lang="fa-IR" sz="2800" dirty="0" smtClean="0">
                <a:cs typeface="B Nazanin" pitchFamily="2" charset="-78"/>
              </a:rPr>
              <a:t>* </a:t>
            </a:r>
            <a:r>
              <a:rPr lang="ar-SA" sz="2800" dirty="0" smtClean="0">
                <a:cs typeface="B Nazanin" pitchFamily="2" charset="-78"/>
              </a:rPr>
              <a:t>اصل </a:t>
            </a:r>
            <a:r>
              <a:rPr lang="ar-SA" sz="2800" dirty="0">
                <a:cs typeface="B Nazanin" pitchFamily="2" charset="-78"/>
              </a:rPr>
              <a:t>حسن نیت و اصل نفع بیمه پذیر در مورد همه رشته های بیمه مصداق </a:t>
            </a:r>
            <a:r>
              <a:rPr lang="ar-SA" sz="2800" dirty="0" smtClean="0">
                <a:cs typeface="B Nazanin" pitchFamily="2" charset="-78"/>
              </a:rPr>
              <a:t>دارد</a:t>
            </a:r>
            <a:r>
              <a:rPr lang="fa-IR" sz="2800" dirty="0">
                <a:cs typeface="B Nazanin" pitchFamily="2" charset="-78"/>
              </a:rPr>
              <a:t>.</a:t>
            </a:r>
            <a:endParaRPr lang="fa-IR" sz="2800" dirty="0" smtClean="0">
              <a:cs typeface="B Nazanin" pitchFamily="2" charset="-78"/>
            </a:endParaRPr>
          </a:p>
          <a:p>
            <a:pPr algn="just" rtl="1"/>
            <a:r>
              <a:rPr lang="fa-IR" sz="2800" dirty="0" smtClean="0">
                <a:cs typeface="B Nazanin" pitchFamily="2" charset="-78"/>
              </a:rPr>
              <a:t>* </a:t>
            </a:r>
            <a:r>
              <a:rPr lang="ar-SA" sz="2800" dirty="0" smtClean="0">
                <a:cs typeface="B Nazanin" pitchFamily="2" charset="-78"/>
              </a:rPr>
              <a:t>اصل </a:t>
            </a:r>
            <a:r>
              <a:rPr lang="ar-SA" sz="2800" dirty="0">
                <a:cs typeface="B Nazanin" pitchFamily="2" charset="-78"/>
              </a:rPr>
              <a:t>غرامت و اصل جانشینی در بیمه های اموال مورد استناد است. </a:t>
            </a:r>
            <a:r>
              <a:rPr lang="fa-IR" sz="2800" dirty="0" smtClean="0">
                <a:cs typeface="B Nazanin" pitchFamily="2" charset="-78"/>
              </a:rPr>
              <a:t>و </a:t>
            </a:r>
            <a:r>
              <a:rPr lang="ar-SA" sz="2800" dirty="0" smtClean="0">
                <a:cs typeface="B Nazanin" pitchFamily="2" charset="-78"/>
              </a:rPr>
              <a:t>در </a:t>
            </a:r>
            <a:r>
              <a:rPr lang="ar-SA" sz="2800" dirty="0">
                <a:cs typeface="B Nazanin" pitchFamily="2" charset="-78"/>
              </a:rPr>
              <a:t>بیمه های </a:t>
            </a:r>
            <a:r>
              <a:rPr lang="fa-IR" sz="2800" dirty="0" smtClean="0">
                <a:cs typeface="B Nazanin" pitchFamily="2" charset="-78"/>
              </a:rPr>
              <a:t>مسئولیت </a:t>
            </a:r>
            <a:r>
              <a:rPr lang="ar-SA" sz="2800" dirty="0" smtClean="0">
                <a:cs typeface="B Nazanin" pitchFamily="2" charset="-78"/>
              </a:rPr>
              <a:t>، </a:t>
            </a:r>
            <a:r>
              <a:rPr lang="ar-SA" sz="2800" dirty="0">
                <a:cs typeface="B Nazanin" pitchFamily="2" charset="-78"/>
              </a:rPr>
              <a:t>اگرچه اصل غرامت حاکم </a:t>
            </a:r>
            <a:r>
              <a:rPr lang="ar-SA" sz="2800" dirty="0" smtClean="0">
                <a:cs typeface="B Nazanin" pitchFamily="2" charset="-78"/>
              </a:rPr>
              <a:t>است</a:t>
            </a:r>
            <a:r>
              <a:rPr lang="fa-IR" sz="2800" dirty="0" smtClean="0">
                <a:cs typeface="B Nazanin" pitchFamily="2" charset="-78"/>
              </a:rPr>
              <a:t>، اما اصل جانشینی مورد استناد قرار نمی گیرد. همچنین</a:t>
            </a:r>
            <a:r>
              <a:rPr lang="fa-IR" sz="2800" dirty="0" smtClean="0">
                <a:cs typeface="B Nazanin" pitchFamily="2" charset="-78"/>
              </a:rPr>
              <a:t> </a:t>
            </a:r>
            <a:r>
              <a:rPr lang="ar-SA" sz="2800" dirty="0" smtClean="0">
                <a:cs typeface="B Nazanin" pitchFamily="2" charset="-78"/>
              </a:rPr>
              <a:t>با </a:t>
            </a:r>
            <a:r>
              <a:rPr lang="ar-SA" sz="2800" dirty="0">
                <a:cs typeface="B Nazanin" pitchFamily="2" charset="-78"/>
              </a:rPr>
              <a:t>توجه به این که ارزش انسان قابل محاسبه با پول نیست، این دو اصل در قراردادهای بیمه های اشخاص و به ویژه بیمه های عمر و حوادث قابل طرح نیست</a:t>
            </a:r>
            <a:r>
              <a:rPr lang="ar-SA" sz="2800" dirty="0" smtClean="0">
                <a:cs typeface="B Nazanin" pitchFamily="2" charset="-78"/>
              </a:rPr>
              <a:t>.</a:t>
            </a:r>
            <a:endParaRPr lang="en-US" sz="2800" dirty="0">
              <a:cs typeface="B Nazanin" pitchFamily="2" charset="-78"/>
            </a:endParaRPr>
          </a:p>
        </p:txBody>
      </p:sp>
      <p:pic>
        <p:nvPicPr>
          <p:cNvPr id="4" name="Picture 3" descr="imagesCAHI5UAI.jpg"/>
          <p:cNvPicPr>
            <a:picLocks noChangeAspect="1"/>
          </p:cNvPicPr>
          <p:nvPr/>
        </p:nvPicPr>
        <p:blipFill>
          <a:blip r:embed="rId2"/>
          <a:stretch>
            <a:fillRect/>
          </a:stretch>
        </p:blipFill>
        <p:spPr>
          <a:xfrm>
            <a:off x="571472" y="357166"/>
            <a:ext cx="5286412" cy="114300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68144" y="894053"/>
            <a:ext cx="2498616" cy="684625"/>
          </a:xfrm>
        </p:spPr>
        <p:txBody>
          <a:bodyPr>
            <a:normAutofit/>
          </a:bodyPr>
          <a:lstStyle/>
          <a:p>
            <a:pPr algn="r"/>
            <a:r>
              <a:rPr lang="ar-SA" sz="3200" dirty="0" smtClean="0">
                <a:cs typeface="B Titr" pitchFamily="2" charset="-78"/>
              </a:rPr>
              <a:t>اصول بیمه</a:t>
            </a:r>
            <a:endParaRPr lang="en-US" sz="3200" dirty="0">
              <a:cs typeface="B Titr" pitchFamily="2" charset="-78"/>
            </a:endParaRPr>
          </a:p>
        </p:txBody>
      </p:sp>
      <p:sp>
        <p:nvSpPr>
          <p:cNvPr id="3" name="Content Placeholder 2"/>
          <p:cNvSpPr>
            <a:spLocks noGrp="1"/>
          </p:cNvSpPr>
          <p:nvPr>
            <p:ph idx="1"/>
          </p:nvPr>
        </p:nvSpPr>
        <p:spPr>
          <a:xfrm>
            <a:off x="4932040" y="1845734"/>
            <a:ext cx="3434720" cy="4319570"/>
          </a:xfrm>
        </p:spPr>
        <p:txBody>
          <a:bodyPr>
            <a:noAutofit/>
          </a:bodyPr>
          <a:lstStyle/>
          <a:p>
            <a:pPr algn="just" rtl="1"/>
            <a:r>
              <a:rPr lang="fa-IR" sz="2400" b="1" dirty="0" smtClean="0">
                <a:cs typeface="B Nazanin" pitchFamily="2" charset="-78"/>
              </a:rPr>
              <a:t>1- </a:t>
            </a:r>
            <a:r>
              <a:rPr lang="ar-SA" sz="2400" b="1" dirty="0" smtClean="0">
                <a:cs typeface="B Nazanin" pitchFamily="2" charset="-78"/>
              </a:rPr>
              <a:t>اصل </a:t>
            </a:r>
            <a:r>
              <a:rPr lang="ar-SA" sz="2400" b="1" dirty="0">
                <a:cs typeface="B Nazanin" pitchFamily="2" charset="-78"/>
              </a:rPr>
              <a:t>حسن </a:t>
            </a:r>
            <a:r>
              <a:rPr lang="ar-SA" sz="2400" b="1" dirty="0" smtClean="0">
                <a:cs typeface="B Nazanin" pitchFamily="2" charset="-78"/>
              </a:rPr>
              <a:t>نیت</a:t>
            </a:r>
            <a:endParaRPr lang="fa-IR" sz="2400" b="1" dirty="0" smtClean="0">
              <a:cs typeface="B Nazanin" pitchFamily="2" charset="-78"/>
            </a:endParaRPr>
          </a:p>
          <a:p>
            <a:pPr algn="just" rtl="1"/>
            <a:r>
              <a:rPr lang="fa-IR" sz="2400" b="1" dirty="0" smtClean="0">
                <a:cs typeface="B Nazanin" pitchFamily="2" charset="-78"/>
              </a:rPr>
              <a:t>2- </a:t>
            </a:r>
            <a:r>
              <a:rPr lang="ar-SA" sz="2400" b="1" dirty="0" smtClean="0">
                <a:cs typeface="B Nazanin" pitchFamily="2" charset="-78"/>
              </a:rPr>
              <a:t>اصل </a:t>
            </a:r>
            <a:r>
              <a:rPr lang="ar-SA" sz="2400" b="1" dirty="0">
                <a:cs typeface="B Nazanin" pitchFamily="2" charset="-78"/>
              </a:rPr>
              <a:t>غرامت</a:t>
            </a:r>
            <a:endParaRPr lang="en-US" sz="2400" b="1" dirty="0">
              <a:cs typeface="B Nazanin" pitchFamily="2" charset="-78"/>
            </a:endParaRPr>
          </a:p>
          <a:p>
            <a:pPr algn="just" rtl="1"/>
            <a:r>
              <a:rPr lang="fa-IR" sz="2400" b="1" dirty="0" smtClean="0">
                <a:cs typeface="B Nazanin" pitchFamily="2" charset="-78"/>
              </a:rPr>
              <a:t>3- </a:t>
            </a:r>
            <a:r>
              <a:rPr lang="ar-SA" sz="2400" b="1" dirty="0" smtClean="0">
                <a:cs typeface="B Nazanin" pitchFamily="2" charset="-78"/>
              </a:rPr>
              <a:t>اصل </a:t>
            </a:r>
            <a:r>
              <a:rPr lang="ar-SA" sz="2400" b="1" dirty="0">
                <a:cs typeface="B Nazanin" pitchFamily="2" charset="-78"/>
              </a:rPr>
              <a:t>نفع بیمه پذیر</a:t>
            </a:r>
            <a:endParaRPr lang="en-US" sz="2400" b="1" dirty="0">
              <a:cs typeface="B Nazanin" pitchFamily="2" charset="-78"/>
            </a:endParaRPr>
          </a:p>
          <a:p>
            <a:pPr algn="just" rtl="1"/>
            <a:r>
              <a:rPr lang="fa-IR" sz="2400" b="1" dirty="0" smtClean="0">
                <a:cs typeface="B Nazanin" pitchFamily="2" charset="-78"/>
              </a:rPr>
              <a:t>4- </a:t>
            </a:r>
            <a:r>
              <a:rPr lang="ar-SA" sz="2400" b="1" dirty="0" smtClean="0">
                <a:cs typeface="B Nazanin" pitchFamily="2" charset="-78"/>
              </a:rPr>
              <a:t>اصل </a:t>
            </a:r>
            <a:r>
              <a:rPr lang="ar-SA" sz="2400" b="1" dirty="0">
                <a:cs typeface="B Nazanin" pitchFamily="2" charset="-78"/>
              </a:rPr>
              <a:t>جانشینی</a:t>
            </a:r>
            <a:endParaRPr lang="en-US" sz="2400" b="1" dirty="0">
              <a:cs typeface="B Nazanin" pitchFamily="2" charset="-78"/>
            </a:endParaRPr>
          </a:p>
          <a:p>
            <a:pPr algn="just" rtl="1"/>
            <a:r>
              <a:rPr lang="fa-IR" sz="2400" b="1" dirty="0" smtClean="0">
                <a:cs typeface="B Nazanin" pitchFamily="2" charset="-78"/>
              </a:rPr>
              <a:t>5- </a:t>
            </a:r>
            <a:r>
              <a:rPr lang="ar-SA" sz="2400" b="1" dirty="0" smtClean="0">
                <a:cs typeface="B Nazanin" pitchFamily="2" charset="-78"/>
              </a:rPr>
              <a:t>اصل </a:t>
            </a:r>
            <a:r>
              <a:rPr lang="ar-SA" sz="2400" b="1" dirty="0">
                <a:cs typeface="B Nazanin" pitchFamily="2" charset="-78"/>
              </a:rPr>
              <a:t>تعدد بیمه</a:t>
            </a:r>
            <a:endParaRPr lang="en-US" sz="2400" b="1" dirty="0">
              <a:cs typeface="B Nazanin" pitchFamily="2" charset="-78"/>
            </a:endParaRPr>
          </a:p>
          <a:p>
            <a:pPr algn="just" rtl="1"/>
            <a:r>
              <a:rPr lang="fa-IR" sz="2400" b="1" dirty="0" smtClean="0">
                <a:cs typeface="B Nazanin" pitchFamily="2" charset="-78"/>
              </a:rPr>
              <a:t>6- </a:t>
            </a:r>
            <a:r>
              <a:rPr lang="ar-SA" sz="2400" b="1" dirty="0" smtClean="0">
                <a:cs typeface="B Nazanin" pitchFamily="2" charset="-78"/>
              </a:rPr>
              <a:t>اصل </a:t>
            </a:r>
            <a:r>
              <a:rPr lang="ar-SA" sz="2400" b="1" dirty="0">
                <a:cs typeface="B Nazanin" pitchFamily="2" charset="-78"/>
              </a:rPr>
              <a:t>داوری</a:t>
            </a:r>
            <a:endParaRPr lang="en-US" sz="2400" b="1" dirty="0">
              <a:cs typeface="B Nazanin" pitchFamily="2" charset="-78"/>
            </a:endParaRPr>
          </a:p>
          <a:p>
            <a:pPr algn="just" rtl="1"/>
            <a:r>
              <a:rPr lang="fa-IR" sz="2400" b="1" dirty="0" smtClean="0">
                <a:cs typeface="B Nazanin" pitchFamily="2" charset="-78"/>
              </a:rPr>
              <a:t>7- </a:t>
            </a:r>
            <a:r>
              <a:rPr lang="ar-SA" sz="2400" b="1" dirty="0" smtClean="0">
                <a:cs typeface="B Nazanin" pitchFamily="2" charset="-78"/>
              </a:rPr>
              <a:t>اصل </a:t>
            </a:r>
            <a:r>
              <a:rPr lang="ar-SA" sz="2400" b="1" dirty="0">
                <a:cs typeface="B Nazanin" pitchFamily="2" charset="-78"/>
              </a:rPr>
              <a:t>علت نزدیک</a:t>
            </a:r>
            <a:endParaRPr lang="en-US" sz="2400" b="1" dirty="0">
              <a:cs typeface="B Nazanin" pitchFamily="2" charset="-78"/>
            </a:endParaRPr>
          </a:p>
          <a:p>
            <a:pPr algn="just" rtl="1"/>
            <a:r>
              <a:rPr lang="fa-IR" sz="2400" b="1" dirty="0" smtClean="0">
                <a:cs typeface="B Nazanin" pitchFamily="2" charset="-78"/>
              </a:rPr>
              <a:t>8- </a:t>
            </a:r>
            <a:r>
              <a:rPr lang="ar-SA" sz="2400" b="1" dirty="0" smtClean="0">
                <a:cs typeface="B Nazanin" pitchFamily="2" charset="-78"/>
              </a:rPr>
              <a:t>اصل </a:t>
            </a:r>
            <a:r>
              <a:rPr lang="ar-SA" sz="2400" b="1" dirty="0">
                <a:cs typeface="B Nazanin" pitchFamily="2" charset="-78"/>
              </a:rPr>
              <a:t>اتکایی</a:t>
            </a:r>
            <a:endParaRPr lang="en-US" sz="2400" b="1" dirty="0">
              <a:cs typeface="B Nazanin" pitchFamily="2" charset="-78"/>
            </a:endParaRPr>
          </a:p>
          <a:p>
            <a:pPr algn="just" rtl="1">
              <a:buNone/>
            </a:pPr>
            <a:endParaRPr lang="en-US" sz="2800" b="1" dirty="0">
              <a:cs typeface="B Nazanin" pitchFamily="2" charset="-78"/>
            </a:endParaRPr>
          </a:p>
        </p:txBody>
      </p:sp>
      <p:pic>
        <p:nvPicPr>
          <p:cNvPr id="4" name="Picture 3" descr="imagesCAAN283C.jpg"/>
          <p:cNvPicPr>
            <a:picLocks noChangeAspect="1"/>
          </p:cNvPicPr>
          <p:nvPr/>
        </p:nvPicPr>
        <p:blipFill>
          <a:blip r:embed="rId2"/>
          <a:stretch>
            <a:fillRect/>
          </a:stretch>
        </p:blipFill>
        <p:spPr>
          <a:xfrm>
            <a:off x="822959" y="1845734"/>
            <a:ext cx="3900038" cy="4319570"/>
          </a:xfrm>
          <a:prstGeom prst="rect">
            <a:avLst/>
          </a:prstGeom>
        </p:spPr>
      </p:pic>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randombar(horizont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052736"/>
            <a:ext cx="8229600" cy="4896544"/>
          </a:xfrm>
        </p:spPr>
        <p:txBody>
          <a:bodyPr>
            <a:noAutofit/>
          </a:bodyPr>
          <a:lstStyle/>
          <a:p>
            <a:pPr marL="0" indent="0" algn="r" rtl="1">
              <a:buNone/>
            </a:pPr>
            <a:r>
              <a:rPr lang="ar-SA" sz="2800" b="1" dirty="0" smtClean="0">
                <a:cs typeface="B Titr" panose="00000700000000000000" pitchFamily="2" charset="-78"/>
              </a:rPr>
              <a:t>اصل حسن </a:t>
            </a:r>
            <a:r>
              <a:rPr lang="ar-SA" sz="2800" b="1" dirty="0" smtClean="0">
                <a:cs typeface="B Titr" panose="00000700000000000000" pitchFamily="2" charset="-78"/>
              </a:rPr>
              <a:t>نیت</a:t>
            </a:r>
            <a:r>
              <a:rPr lang="fa-IR" sz="2800" b="1" dirty="0" smtClean="0">
                <a:cs typeface="B Titr" panose="00000700000000000000" pitchFamily="2" charset="-78"/>
              </a:rPr>
              <a:t>:</a:t>
            </a:r>
          </a:p>
          <a:p>
            <a:pPr marL="0" indent="0" algn="r" rtl="1">
              <a:buNone/>
            </a:pPr>
            <a:endParaRPr lang="en-US" sz="2800" b="1" dirty="0" smtClean="0">
              <a:cs typeface="B Titr" panose="00000700000000000000" pitchFamily="2" charset="-78"/>
            </a:endParaRPr>
          </a:p>
          <a:p>
            <a:pPr algn="r" rtl="1"/>
            <a:r>
              <a:rPr lang="ar-SA" sz="2800" dirty="0" smtClean="0">
                <a:cs typeface="B Nazanin" panose="00000400000000000000" pitchFamily="2" charset="-78"/>
              </a:rPr>
              <a:t>حسن </a:t>
            </a:r>
            <a:r>
              <a:rPr lang="ar-SA" sz="2800" dirty="0" smtClean="0">
                <a:cs typeface="B Nazanin" panose="00000400000000000000" pitchFamily="2" charset="-78"/>
              </a:rPr>
              <a:t>نیت </a:t>
            </a:r>
            <a:r>
              <a:rPr lang="ar-SA" sz="2800" dirty="0" smtClean="0">
                <a:cs typeface="B Nazanin" panose="00000400000000000000" pitchFamily="2" charset="-78"/>
              </a:rPr>
              <a:t>(به انگلیسی: </a:t>
            </a:r>
            <a:r>
              <a:rPr lang="en-US" sz="2800" dirty="0" smtClean="0">
                <a:cs typeface="B Nazanin" panose="00000400000000000000" pitchFamily="2" charset="-78"/>
              </a:rPr>
              <a:t>Good Faith</a:t>
            </a:r>
            <a:r>
              <a:rPr lang="ar-SA" sz="2800" dirty="0" smtClean="0">
                <a:cs typeface="B Nazanin" panose="00000400000000000000" pitchFamily="2" charset="-78"/>
              </a:rPr>
              <a:t>)، از عوامل اساسی حاکم بر قراردادهای بیمه است که هم برای بیمه گر و هم برای بیمه گذار می بایست رعایت شود. از یک سو، بیمه گذار موظف است که در زمان عقد قرارداد، کلیه اطلاعاتی را که در خصوص مورد بیمه دارد در کمال صداقت و درستی ابراز نماید؛ به طوری که بیمه گر بتواند ریسک موجود را به درستی ارزیابی نماید. از سوی دیگر، بیمه گر موظف است کلیه تعهدات خود را به صورت شفاف بیان کند و عوامل موثر بر پرداخت خسارت در زمان وقوع حادثه را روشن نماید. در صورتی که هر یک از طرفین از این اصل تخطی نمایند، طرف مقابل می تواند نسبت به فسخ قرارداد اقدام نماید</a:t>
            </a:r>
            <a:r>
              <a:rPr lang="ar-SA" sz="2800" dirty="0" smtClean="0">
                <a:cs typeface="B Nazanin" panose="00000400000000000000" pitchFamily="2" charset="-78"/>
              </a:rPr>
              <a:t>.</a:t>
            </a:r>
            <a:endParaRPr lang="en-US" sz="2800" dirty="0" smtClean="0">
              <a:cs typeface="B Nazanin" panose="00000400000000000000"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196752"/>
            <a:ext cx="8229600" cy="5256584"/>
          </a:xfrm>
        </p:spPr>
        <p:txBody>
          <a:bodyPr>
            <a:noAutofit/>
          </a:bodyPr>
          <a:lstStyle/>
          <a:p>
            <a:pPr algn="r" rtl="1"/>
            <a:r>
              <a:rPr lang="ar-SA" sz="2800" b="1" dirty="0" smtClean="0">
                <a:cs typeface="B Titr" panose="00000700000000000000" pitchFamily="2" charset="-78"/>
              </a:rPr>
              <a:t>اصل غرامت</a:t>
            </a:r>
            <a:r>
              <a:rPr lang="fa-IR" sz="2800" b="1" dirty="0" smtClean="0">
                <a:cs typeface="B Titr" panose="00000700000000000000" pitchFamily="2" charset="-78"/>
              </a:rPr>
              <a:t>:</a:t>
            </a:r>
            <a:endParaRPr lang="en-US" sz="2800" b="1" dirty="0">
              <a:cs typeface="B Titr" panose="00000700000000000000" pitchFamily="2" charset="-78"/>
            </a:endParaRPr>
          </a:p>
          <a:p>
            <a:pPr algn="r" rtl="1"/>
            <a:r>
              <a:rPr lang="ar-SA" sz="2800" dirty="0" smtClean="0">
                <a:cs typeface="B Nazanin" panose="00000400000000000000" pitchFamily="2" charset="-78"/>
              </a:rPr>
              <a:t>به موجب اصل غرامت (به انگلیسی: </a:t>
            </a:r>
            <a:r>
              <a:rPr lang="en-US" sz="2800" dirty="0" smtClean="0">
                <a:cs typeface="B Nazanin" panose="00000400000000000000" pitchFamily="2" charset="-78"/>
              </a:rPr>
              <a:t>Principle of Indemnity</a:t>
            </a:r>
            <a:r>
              <a:rPr lang="ar-SA" sz="2800" dirty="0" smtClean="0">
                <a:cs typeface="B Nazanin" panose="00000400000000000000" pitchFamily="2" charset="-78"/>
              </a:rPr>
              <a:t>)، غرامت (خسارت پرداختی به بیمه گذار در صورت بروز حادثه) نباید به عنوان منبع درآمد برای بیمه گذار درآید. چرا که در غیر این صورت، مردم به ایجاد خسارت های عمدی ترغیب میشوند. بنابراین بیمه گذار در هنگام خسارت باید موارد زیر را به اثبات برساند:</a:t>
            </a:r>
            <a:endParaRPr lang="en-US" sz="2800" dirty="0" smtClean="0">
              <a:cs typeface="B Nazanin" panose="00000400000000000000" pitchFamily="2" charset="-78"/>
            </a:endParaRPr>
          </a:p>
          <a:p>
            <a:pPr algn="r" rtl="1"/>
            <a:r>
              <a:rPr lang="ar-SA" sz="2800" dirty="0" smtClean="0">
                <a:cs typeface="B Nazanin" panose="00000400000000000000" pitchFamily="2" charset="-78"/>
              </a:rPr>
              <a:t>        1. برای مورد بیمه حادثه اتفاق افتاده است.</a:t>
            </a:r>
            <a:endParaRPr lang="en-US" sz="2800" dirty="0" smtClean="0">
              <a:cs typeface="B Nazanin" panose="00000400000000000000" pitchFamily="2" charset="-78"/>
            </a:endParaRPr>
          </a:p>
          <a:p>
            <a:pPr algn="r" rtl="1"/>
            <a:r>
              <a:rPr lang="ar-SA" sz="2800" dirty="0" smtClean="0">
                <a:cs typeface="B Nazanin" panose="00000400000000000000" pitchFamily="2" charset="-78"/>
              </a:rPr>
              <a:t>        2. حادثه موضوع بیمه موجب بروز خسارت شده است.</a:t>
            </a:r>
            <a:endParaRPr lang="en-US" sz="2800" dirty="0" smtClean="0">
              <a:cs typeface="B Nazanin" panose="00000400000000000000" pitchFamily="2" charset="-78"/>
            </a:endParaRPr>
          </a:p>
          <a:p>
            <a:pPr algn="r" rtl="1"/>
            <a:r>
              <a:rPr lang="ar-SA" sz="2800" dirty="0" smtClean="0">
                <a:cs typeface="B Nazanin" panose="00000400000000000000" pitchFamily="2" charset="-78"/>
              </a:rPr>
              <a:t>        3. بین وقوع حادثه و خسارت وارد شده، رابطه علیت وجود دارد.</a:t>
            </a:r>
            <a:endParaRPr lang="en-US" sz="2800" dirty="0" smtClean="0">
              <a:cs typeface="B Nazanin" panose="00000400000000000000" pitchFamily="2" charset="-78"/>
            </a:endParaRPr>
          </a:p>
          <a:p>
            <a:pPr algn="r" rtl="1"/>
            <a:r>
              <a:rPr lang="ar-SA" sz="2800" dirty="0" smtClean="0">
                <a:cs typeface="B Nazanin" panose="00000400000000000000" pitchFamily="2" charset="-78"/>
              </a:rPr>
              <a:t>        4. مورد بیمه در زمان وقوع حادثه موجودیت داشته و واجد ارزش تعیین شده بوده است.</a:t>
            </a:r>
            <a:endParaRPr lang="en-US" sz="2800" dirty="0" smtClean="0">
              <a:cs typeface="B Nazanin" panose="00000400000000000000" pitchFamily="2" charset="-78"/>
            </a:endParaRPr>
          </a:p>
          <a:p>
            <a:pPr algn="r"/>
            <a:endParaRPr lang="en-US" sz="2800" dirty="0">
              <a:cs typeface="B Nazanin" panose="00000400000000000000" pitchFamily="2" charset="-78"/>
            </a:endParaRPr>
          </a:p>
        </p:txBody>
      </p:sp>
    </p:spTree>
    <p:extLst>
      <p:ext uri="{BB962C8B-B14F-4D97-AF65-F5344CB8AC3E}">
        <p14:creationId xmlns:p14="http://schemas.microsoft.com/office/powerpoint/2010/main" val="3852187570"/>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836712"/>
            <a:ext cx="7704856" cy="4896544"/>
          </a:xfrm>
          <a:prstGeom prst="rect">
            <a:avLst/>
          </a:prstGeom>
        </p:spPr>
      </p:pic>
    </p:spTree>
    <p:extLst>
      <p:ext uri="{BB962C8B-B14F-4D97-AF65-F5344CB8AC3E}">
        <p14:creationId xmlns:p14="http://schemas.microsoft.com/office/powerpoint/2010/main" val="12845415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980728"/>
            <a:ext cx="8263230" cy="3528392"/>
          </a:xfrm>
        </p:spPr>
        <p:txBody>
          <a:bodyPr>
            <a:noAutofit/>
          </a:bodyPr>
          <a:lstStyle/>
          <a:p>
            <a:pPr algn="r" rtl="1"/>
            <a:r>
              <a:rPr lang="ar-SA" sz="2800" b="1" dirty="0" smtClean="0">
                <a:cs typeface="B Titr" panose="00000700000000000000" pitchFamily="2" charset="-78"/>
              </a:rPr>
              <a:t>اصل </a:t>
            </a:r>
            <a:r>
              <a:rPr lang="ar-SA" sz="2800" b="1" dirty="0" smtClean="0">
                <a:cs typeface="B Titr" panose="00000700000000000000" pitchFamily="2" charset="-78"/>
              </a:rPr>
              <a:t>نفع بیمه پذی</a:t>
            </a:r>
            <a:r>
              <a:rPr lang="fa-IR" sz="2800" b="1" dirty="0" smtClean="0">
                <a:cs typeface="B Titr" panose="00000700000000000000" pitchFamily="2" charset="-78"/>
              </a:rPr>
              <a:t>ر:</a:t>
            </a:r>
          </a:p>
          <a:p>
            <a:pPr algn="r" rtl="1"/>
            <a:endParaRPr lang="en-US" sz="2800" b="1" dirty="0" smtClean="0">
              <a:cs typeface="B Titr" panose="00000700000000000000" pitchFamily="2" charset="-78"/>
            </a:endParaRPr>
          </a:p>
          <a:p>
            <a:pPr algn="r" rtl="1"/>
            <a:r>
              <a:rPr lang="ar-SA" sz="2800" b="1" dirty="0" smtClean="0">
                <a:cs typeface="2  Nazanin" pitchFamily="2" charset="-78"/>
              </a:rPr>
              <a:t>بر اساس این اصل، کسی محق به دریافت خسارت می باشد که ذی فنع مال باشد. به ابن ترتیب کسی نمی تواند اموال شخص دیگری را بیمه کند و در صورت وقوع حادثه غرامت دریافت نماید. همچنین در صورتی که بعد از عقد قرارداد، مالک مورد بیمه آن را به شخص دیگری واگذار کرده باشد (مثلا آن را فروخته باشد)، نفع بیمه گذار قطع شده است</a:t>
            </a:r>
            <a:r>
              <a:rPr lang="ar-SA" sz="2800" b="1" dirty="0" smtClean="0">
                <a:cs typeface="2  Nazanin" pitchFamily="2" charset="-78"/>
              </a:rPr>
              <a:t>.</a:t>
            </a:r>
            <a:endParaRPr lang="fa-IR" sz="2800" b="1" dirty="0" smtClean="0">
              <a:cs typeface="2  Titr"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124744"/>
            <a:ext cx="8263230" cy="5112568"/>
          </a:xfrm>
        </p:spPr>
        <p:txBody>
          <a:bodyPr>
            <a:noAutofit/>
          </a:bodyPr>
          <a:lstStyle/>
          <a:p>
            <a:pPr algn="r" rtl="1"/>
            <a:r>
              <a:rPr lang="fa-IR" sz="2800" b="1" dirty="0" smtClean="0">
                <a:cs typeface="B Titr" panose="00000700000000000000" pitchFamily="2" charset="-78"/>
              </a:rPr>
              <a:t>اصل </a:t>
            </a:r>
            <a:r>
              <a:rPr lang="fa-IR" sz="2800" b="1" dirty="0" smtClean="0">
                <a:cs typeface="B Titr" panose="00000700000000000000" pitchFamily="2" charset="-78"/>
              </a:rPr>
              <a:t>جانشینی</a:t>
            </a:r>
            <a:r>
              <a:rPr lang="fa-IR" sz="2800" b="1" dirty="0" smtClean="0">
                <a:cs typeface="B Titr" panose="00000700000000000000" pitchFamily="2" charset="-78"/>
              </a:rPr>
              <a:t>:</a:t>
            </a:r>
          </a:p>
          <a:p>
            <a:pPr marL="0" indent="0" algn="r" rtl="1">
              <a:buNone/>
            </a:pPr>
            <a:endParaRPr lang="fa-IR" sz="2800" dirty="0" smtClean="0">
              <a:cs typeface="2  Nazanin" pitchFamily="2" charset="-78"/>
            </a:endParaRPr>
          </a:p>
          <a:p>
            <a:pPr marL="0" indent="0" algn="r" rtl="1">
              <a:buNone/>
            </a:pPr>
            <a:r>
              <a:rPr lang="ar-SA" sz="2800" dirty="0" smtClean="0">
                <a:cs typeface="B Nazanin" panose="00000400000000000000" pitchFamily="2" charset="-78"/>
              </a:rPr>
              <a:t>اصل </a:t>
            </a:r>
            <a:r>
              <a:rPr lang="ar-SA" sz="2800" dirty="0" smtClean="0">
                <a:cs typeface="B Nazanin" panose="00000400000000000000" pitchFamily="2" charset="-78"/>
              </a:rPr>
              <a:t>جانشینی (به انگلیسی: </a:t>
            </a:r>
            <a:r>
              <a:rPr lang="en-US" sz="2800" dirty="0" smtClean="0">
                <a:cs typeface="B Nazanin" panose="00000400000000000000" pitchFamily="2" charset="-78"/>
              </a:rPr>
              <a:t>Subrogation Principle</a:t>
            </a:r>
            <a:r>
              <a:rPr lang="ar-SA" sz="2800" dirty="0" smtClean="0">
                <a:cs typeface="B Nazanin" panose="00000400000000000000" pitchFamily="2" charset="-78"/>
              </a:rPr>
              <a:t>) به تمایل بیمه گذار برای دریافت خسارت در اسرع وقت می پردازد. در بسیاری از موارد، علت بروز حادثه یا وقوع خسارت، کوتاهی یا تقصیری است که از جانب اشخاص دیگر رخ می دهد. در این شرایط، بیمه گر، می بایست خسارت وارد شده را به بیمه گذار بپردازد و در مقابل، حق بیمه گذار برای پبگرد عامل و مسوول حادثه را به صورت وکالت نامه از بیمه گذار دریافت نماید. به این ترتیب، بیمه گر به جای بیمه گذار حق مراجعه به مراجع قضایی و مطالبه خسارت از مقصر حادثه را خواهد داشت. طبعا در این شرایط، بیمه گذار نمیتواند انتظار جبران دوباره خسارت را داشته باشد و خسارت بازیافت شده، حق بیمه گر خواهد بود</a:t>
            </a:r>
            <a:r>
              <a:rPr lang="ar-SA" sz="2800" dirty="0" smtClean="0">
                <a:cs typeface="B Nazanin" panose="00000400000000000000" pitchFamily="2" charset="-78"/>
              </a:rPr>
              <a:t>.</a:t>
            </a:r>
            <a:endParaRPr lang="en-US" sz="2800" dirty="0">
              <a:cs typeface="B Nazanin" panose="00000400000000000000" pitchFamily="2" charset="-78"/>
            </a:endParaRPr>
          </a:p>
        </p:txBody>
      </p:sp>
    </p:spTree>
    <p:extLst>
      <p:ext uri="{BB962C8B-B14F-4D97-AF65-F5344CB8AC3E}">
        <p14:creationId xmlns:p14="http://schemas.microsoft.com/office/powerpoint/2010/main" val="1369250771"/>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268760"/>
            <a:ext cx="8208912" cy="5328592"/>
          </a:xfrm>
        </p:spPr>
        <p:txBody>
          <a:bodyPr>
            <a:noAutofit/>
          </a:bodyPr>
          <a:lstStyle/>
          <a:p>
            <a:pPr marL="0" indent="0" algn="r" rtl="1">
              <a:buNone/>
            </a:pPr>
            <a:r>
              <a:rPr lang="fa-IR" sz="2800" b="1" dirty="0" smtClean="0">
                <a:cs typeface="B Titr" panose="00000700000000000000" pitchFamily="2" charset="-78"/>
              </a:rPr>
              <a:t>اصل تعدد </a:t>
            </a:r>
            <a:r>
              <a:rPr lang="fa-IR" sz="2800" b="1" dirty="0" smtClean="0">
                <a:cs typeface="B Titr" panose="00000700000000000000" pitchFamily="2" charset="-78"/>
              </a:rPr>
              <a:t>بیمه:</a:t>
            </a:r>
            <a:endParaRPr lang="en-US" sz="2800" b="1" dirty="0">
              <a:cs typeface="B Titr" panose="00000700000000000000" pitchFamily="2" charset="-78"/>
            </a:endParaRPr>
          </a:p>
          <a:p>
            <a:pPr algn="r" rtl="1"/>
            <a:r>
              <a:rPr lang="ar-SA" sz="2200" b="1" dirty="0">
                <a:cs typeface="B Nazanin" panose="00000400000000000000" pitchFamily="2" charset="-78"/>
              </a:rPr>
              <a:t>تعدد بیمه یعنی این که برای بیمه یک شیء، چند قرارداد بیمه وجود داشته باشد. تعدد بیمه، لزوما باعث باطل شدن قراردادهای بیمه نمی شود و در صورتی که شرایط زیر برقرار باشد، میتواند بر خلاف اصل غرامت باشد:</a:t>
            </a:r>
            <a:endParaRPr lang="en-US" sz="2200" b="1" dirty="0">
              <a:cs typeface="B Nazanin" panose="00000400000000000000" pitchFamily="2" charset="-78"/>
            </a:endParaRPr>
          </a:p>
          <a:p>
            <a:pPr algn="r" rtl="1"/>
            <a:r>
              <a:rPr lang="ar-SA" sz="2200" b="1" dirty="0">
                <a:cs typeface="B Nazanin" panose="00000400000000000000" pitchFamily="2" charset="-78"/>
              </a:rPr>
              <a:t>        1. جمع مبالغ بیمه شده، از ارزش واقعی شیء بیمه شده بیشتر باشد: مانعی وجود ندارد که یک بیمه گذار برای بیمه یک دارایی به بیمه گرهای مختلفی مراجعه کند؛ مشروط بر آن که جمه مبالغ بیمه شده از ارزش آن دارایی تجاوز نکند.</a:t>
            </a:r>
            <a:endParaRPr lang="en-US" sz="2200" b="1" dirty="0">
              <a:cs typeface="B Nazanin" panose="00000400000000000000" pitchFamily="2" charset="-78"/>
            </a:endParaRPr>
          </a:p>
          <a:p>
            <a:pPr algn="r" rtl="1"/>
            <a:r>
              <a:rPr lang="ar-SA" sz="2200" b="1" dirty="0">
                <a:cs typeface="B Nazanin" panose="00000400000000000000" pitchFamily="2" charset="-78"/>
              </a:rPr>
              <a:t>       2. شخص منتفع از همه بیمه نامه ها یک نفر باشد: در صورتی که افراد مختلفی ذی نفع یک دارایی باشند، هر یک از آنها می توانند نسبت به بیمه آن اقدام نمایند. اما باید توجه داشت که در صورت بروز حادثه، تنها شخصی که در آن زمان ذی نفع بوده است محق به دریافت خسارت است.</a:t>
            </a:r>
            <a:endParaRPr lang="en-US" sz="2200" b="1" dirty="0">
              <a:cs typeface="B Nazanin" panose="00000400000000000000" pitchFamily="2" charset="-78"/>
            </a:endParaRPr>
          </a:p>
          <a:p>
            <a:pPr algn="r" rtl="1"/>
            <a:r>
              <a:rPr lang="ar-SA" sz="2200" b="1" dirty="0">
                <a:cs typeface="B Nazanin" panose="00000400000000000000" pitchFamily="2" charset="-78"/>
              </a:rPr>
              <a:t>      3. خطرهای بیمه شده در همه بیمه نامه ها یکسان یاشد: در صورتی که یک دارایی، در مقابل خطرات مختلفی بیمه شده باشد، اشکالی متوجه قرارداد بیمه نیست</a:t>
            </a:r>
            <a:r>
              <a:rPr lang="ar-SA" sz="2200" b="1" dirty="0" smtClean="0">
                <a:cs typeface="B Nazanin" panose="00000400000000000000" pitchFamily="2" charset="-78"/>
              </a:rPr>
              <a:t>.</a:t>
            </a:r>
            <a:endParaRPr lang="en-US" sz="2200" b="1" dirty="0" smtClean="0">
              <a:cs typeface="B Nazanin" panose="00000400000000000000"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908720"/>
            <a:ext cx="7543801" cy="4461502"/>
          </a:xfrm>
        </p:spPr>
        <p:txBody>
          <a:bodyPr>
            <a:noAutofit/>
          </a:bodyPr>
          <a:lstStyle/>
          <a:p>
            <a:pPr algn="r" rtl="1"/>
            <a:r>
              <a:rPr lang="fa-IR" sz="2800" b="1" dirty="0" smtClean="0">
                <a:cs typeface="B Titr" panose="00000700000000000000" pitchFamily="2" charset="-78"/>
              </a:rPr>
              <a:t>اصل داوری:</a:t>
            </a:r>
          </a:p>
          <a:p>
            <a:pPr algn="r" rtl="1"/>
            <a:endParaRPr lang="en-US" sz="2800" b="1" dirty="0" smtClean="0">
              <a:cs typeface="B Titr" panose="00000700000000000000" pitchFamily="2" charset="-78"/>
            </a:endParaRPr>
          </a:p>
          <a:p>
            <a:pPr marL="0" indent="0" algn="r" rtl="1">
              <a:buNone/>
            </a:pPr>
            <a:r>
              <a:rPr lang="ar-SA" sz="2800" b="1" dirty="0" smtClean="0">
                <a:cs typeface="B Nazanin" panose="00000400000000000000" pitchFamily="2" charset="-78"/>
              </a:rPr>
              <a:t>اصل داوری (به انگلیسی: </a:t>
            </a:r>
            <a:r>
              <a:rPr lang="en-US" sz="2800" b="1" dirty="0" smtClean="0">
                <a:cs typeface="B Nazanin" panose="00000400000000000000" pitchFamily="2" charset="-78"/>
              </a:rPr>
              <a:t>Arbitration</a:t>
            </a:r>
            <a:r>
              <a:rPr lang="ar-SA" sz="2800" b="1" dirty="0" smtClean="0">
                <a:cs typeface="B Nazanin" panose="00000400000000000000" pitchFamily="2" charset="-78"/>
              </a:rPr>
              <a:t>)، به تمایل بیمه گر برای حل اختلاف نظر از طریق داوری توسط متخصصان بیمه اشاره دارد. بیمه گر و بیمه گذار در صورت بروز هر گونه اختلاف، به ویژه از لحاظ فنی، ترجیح می دهند که با توافق و سازش مساله را حل کنند. طرفین قرارداد به ویژه بیمه گر، به طرح دعوا در دادگاه علاقه های ندارند، زیرا مراحل رسیدگی طولانی است و به اعتبار و حسن شهرت شرکت بیمه نیز ممکن است لطمه وارد شود. شرایط داوری در شرایط بیمه نامه درج می شود.</a:t>
            </a:r>
            <a:endParaRPr lang="en-US" sz="2800" b="1" dirty="0" smtClean="0">
              <a:cs typeface="B Nazanin" panose="00000400000000000000" pitchFamily="2" charset="-78"/>
            </a:endParaRPr>
          </a:p>
        </p:txBody>
      </p:sp>
    </p:spTree>
    <p:extLst>
      <p:ext uri="{BB962C8B-B14F-4D97-AF65-F5344CB8AC3E}">
        <p14:creationId xmlns:p14="http://schemas.microsoft.com/office/powerpoint/2010/main" val="3217797680"/>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340768"/>
            <a:ext cx="8208912" cy="4680520"/>
          </a:xfrm>
        </p:spPr>
        <p:txBody>
          <a:bodyPr>
            <a:normAutofit fontScale="92500"/>
          </a:bodyPr>
          <a:lstStyle/>
          <a:p>
            <a:pPr algn="r" rtl="1"/>
            <a:r>
              <a:rPr lang="ar-SA" sz="2800" b="1" dirty="0">
                <a:cs typeface="B Titr" panose="00000700000000000000" pitchFamily="2" charset="-78"/>
              </a:rPr>
              <a:t>اصل علت </a:t>
            </a:r>
            <a:r>
              <a:rPr lang="ar-SA" sz="2800" b="1" dirty="0" smtClean="0">
                <a:cs typeface="B Titr" panose="00000700000000000000" pitchFamily="2" charset="-78"/>
              </a:rPr>
              <a:t>نزدیک</a:t>
            </a:r>
            <a:r>
              <a:rPr lang="fa-IR" sz="2800" b="1" dirty="0" smtClean="0">
                <a:cs typeface="B Titr" panose="00000700000000000000" pitchFamily="2" charset="-78"/>
              </a:rPr>
              <a:t>:</a:t>
            </a:r>
            <a:endParaRPr lang="en-US" sz="2800" b="1" dirty="0">
              <a:cs typeface="B Titr" panose="00000700000000000000" pitchFamily="2" charset="-78"/>
            </a:endParaRPr>
          </a:p>
          <a:p>
            <a:pPr algn="r" rtl="1"/>
            <a:r>
              <a:rPr lang="ar-SA" sz="2800" dirty="0">
                <a:cs typeface="B Nazanin" panose="00000400000000000000" pitchFamily="2" charset="-78"/>
              </a:rPr>
              <a:t>موضوع اصل علت نزدیک (به انگلیسی: </a:t>
            </a:r>
            <a:r>
              <a:rPr lang="en-US" sz="2800" dirty="0">
                <a:cs typeface="B Nazanin" panose="00000400000000000000" pitchFamily="2" charset="-78"/>
              </a:rPr>
              <a:t>Principle of Proximate Cause</a:t>
            </a:r>
            <a:r>
              <a:rPr lang="ar-SA" sz="2800" dirty="0">
                <a:cs typeface="B Nazanin" panose="00000400000000000000" pitchFamily="2" charset="-78"/>
              </a:rPr>
              <a:t>)، خسارت هایی است که در اثر علت های مختلف و به هم پیوسته به وجود می آید، اما همه آن حوادث تحت پوشش بیمه نامه نیست. حال، باید بررسی نمود که خسارت، در اثر کدام علت به وجود آمده است. اگر آن علت تحت پوشش بیمه باشد، خسارت قابل پرداخت است. اما اگر عامل دیگری علت اصلی و بلافصل خسارت باشد، بیمه گر تعهدی به پرداخت خسارت ندارد. مثلا هرگاه در خانه های که تحت پوشش بیمه آتش سوزی است اما تحت پوشش بیمه ترکیدگی لوله نیست، آتش سوزی رخ دهد و لوله آب نیز به همین دلیل دچار ترکیدگی شود، بیمه گر آتش سوزی وظیفه پرداخت خسارت های ناشی از ترکیدگی را نیز بر عهده خواهد داشت. اما اگر لوله در اثر علت دیگری (مثلا یخزدگی) بترکد، بیمه گر آتش سوزی چنین مسوولیتی نخواهد داشت.</a:t>
            </a:r>
            <a:endParaRPr lang="fa-IR" sz="2800" dirty="0">
              <a:cs typeface="B Nazanin" panose="00000400000000000000" pitchFamily="2" charset="-78"/>
            </a:endParaRPr>
          </a:p>
          <a:p>
            <a:endParaRPr lang="en-US" dirty="0">
              <a:cs typeface="B Nazanin" panose="00000400000000000000" pitchFamily="2" charset="-78"/>
            </a:endParaRPr>
          </a:p>
          <a:p>
            <a:endParaRPr lang="en-US" dirty="0"/>
          </a:p>
        </p:txBody>
      </p:sp>
    </p:spTree>
    <p:extLst>
      <p:ext uri="{BB962C8B-B14F-4D97-AF65-F5344CB8AC3E}">
        <p14:creationId xmlns:p14="http://schemas.microsoft.com/office/powerpoint/2010/main" val="2600318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124744"/>
            <a:ext cx="8208912" cy="4464496"/>
          </a:xfrm>
        </p:spPr>
        <p:txBody>
          <a:bodyPr>
            <a:normAutofit fontScale="92500" lnSpcReduction="10000"/>
          </a:bodyPr>
          <a:lstStyle/>
          <a:p>
            <a:pPr marL="0" indent="0" algn="r" rtl="1">
              <a:buNone/>
            </a:pPr>
            <a:r>
              <a:rPr lang="ar-SA" sz="3000" b="1" dirty="0" smtClean="0">
                <a:cs typeface="B Titr" panose="00000700000000000000" pitchFamily="2" charset="-78"/>
              </a:rPr>
              <a:t>اصل اتکایی</a:t>
            </a:r>
            <a:r>
              <a:rPr lang="fa-IR" sz="3000" b="1" dirty="0" smtClean="0">
                <a:cs typeface="B Titr" panose="00000700000000000000" pitchFamily="2" charset="-78"/>
              </a:rPr>
              <a:t>:</a:t>
            </a:r>
          </a:p>
          <a:p>
            <a:pPr marL="0" indent="0" algn="r" rtl="1">
              <a:buNone/>
            </a:pPr>
            <a:endParaRPr lang="en-US" sz="3000" b="1" dirty="0">
              <a:cs typeface="B Titr" panose="00000700000000000000" pitchFamily="2" charset="-78"/>
            </a:endParaRPr>
          </a:p>
          <a:p>
            <a:pPr algn="r" rtl="1">
              <a:lnSpc>
                <a:spcPct val="170000"/>
              </a:lnSpc>
            </a:pPr>
            <a:r>
              <a:rPr lang="ar-SA" sz="2800" b="1" dirty="0">
                <a:cs typeface="B Nazanin" panose="00000400000000000000" pitchFamily="2" charset="-78"/>
              </a:rPr>
              <a:t>یکی از اهداف بیمه، توزیع کردن ریسک در ابعاد گسترده است. با استفاده از نظام بیمه اتکایی (به انگلیسی: </a:t>
            </a:r>
            <a:r>
              <a:rPr lang="en-US" sz="2800" b="1" dirty="0">
                <a:cs typeface="B Nazanin" panose="00000400000000000000" pitchFamily="2" charset="-78"/>
              </a:rPr>
              <a:t>Reinsurance</a:t>
            </a:r>
            <a:r>
              <a:rPr lang="ar-SA" sz="2800" b="1" dirty="0">
                <a:cs typeface="B Nazanin" panose="00000400000000000000" pitchFamily="2" charset="-78"/>
              </a:rPr>
              <a:t>)، شرکت های بیمه می توانند با توجه به سرمایه و ذخایر خود بخشی از ریسک های صادره را به حساب خود نگه دارد و مازاد آن را به شرکت های بیمه گر اتکایی واگذار نماید.</a:t>
            </a:r>
            <a:endParaRPr lang="en-US" sz="2800" b="1" dirty="0">
              <a:cs typeface="B Nazanin" panose="00000400000000000000" pitchFamily="2" charset="-78"/>
            </a:endParaRPr>
          </a:p>
          <a:p>
            <a:endParaRPr lang="en-US" b="1" dirty="0">
              <a:cs typeface="B Nazanin" panose="00000400000000000000" pitchFamily="2" charset="-78"/>
            </a:endParaRPr>
          </a:p>
          <a:p>
            <a:endParaRPr lang="en-US" b="1" dirty="0">
              <a:cs typeface="B Nazanin" panose="00000400000000000000" pitchFamily="2" charset="-78"/>
            </a:endParaRPr>
          </a:p>
        </p:txBody>
      </p:sp>
    </p:spTree>
    <p:extLst>
      <p:ext uri="{BB962C8B-B14F-4D97-AF65-F5344CB8AC3E}">
        <p14:creationId xmlns:p14="http://schemas.microsoft.com/office/powerpoint/2010/main" val="2680945075"/>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dex-259x125.jpeg"/>
          <p:cNvPicPr>
            <a:picLocks noChangeAspect="1"/>
          </p:cNvPicPr>
          <p:nvPr/>
        </p:nvPicPr>
        <p:blipFill>
          <a:blip r:embed="rId2"/>
          <a:stretch>
            <a:fillRect/>
          </a:stretch>
        </p:blipFill>
        <p:spPr>
          <a:xfrm>
            <a:off x="-17112" y="105770"/>
            <a:ext cx="3923928" cy="3923888"/>
          </a:xfrm>
          <a:prstGeom prst="rect">
            <a:avLst/>
          </a:prstGeom>
        </p:spPr>
      </p:pic>
      <p:sp>
        <p:nvSpPr>
          <p:cNvPr id="2" name="Title 1"/>
          <p:cNvSpPr>
            <a:spLocks noGrp="1"/>
          </p:cNvSpPr>
          <p:nvPr>
            <p:ph type="title"/>
          </p:nvPr>
        </p:nvSpPr>
        <p:spPr>
          <a:xfrm>
            <a:off x="4355976" y="908720"/>
            <a:ext cx="4010784" cy="612617"/>
          </a:xfrm>
        </p:spPr>
        <p:txBody>
          <a:bodyPr>
            <a:normAutofit/>
          </a:bodyPr>
          <a:lstStyle/>
          <a:p>
            <a:pPr algn="r"/>
            <a:r>
              <a:rPr lang="ar-SA" sz="2800" dirty="0" smtClean="0">
                <a:cs typeface="B Titr" pitchFamily="2" charset="-78"/>
              </a:rPr>
              <a:t>اوصاف عقد بيمه </a:t>
            </a:r>
            <a:endParaRPr lang="en-US" sz="2800" dirty="0">
              <a:cs typeface="B Titr" pitchFamily="2" charset="-78"/>
            </a:endParaRPr>
          </a:p>
        </p:txBody>
      </p:sp>
      <p:sp>
        <p:nvSpPr>
          <p:cNvPr id="5" name="Rectangle 4"/>
          <p:cNvSpPr/>
          <p:nvPr/>
        </p:nvSpPr>
        <p:spPr>
          <a:xfrm>
            <a:off x="2555776" y="1767500"/>
            <a:ext cx="6238474" cy="4524315"/>
          </a:xfrm>
          <a:prstGeom prst="rect">
            <a:avLst/>
          </a:prstGeom>
        </p:spPr>
        <p:txBody>
          <a:bodyPr wrap="square">
            <a:spAutoFit/>
          </a:bodyPr>
          <a:lstStyle/>
          <a:p>
            <a:pPr algn="just" rtl="1"/>
            <a:r>
              <a:rPr lang="ar-SA" sz="2400" b="1" dirty="0" smtClean="0">
                <a:cs typeface="B Nazanin" pitchFamily="2" charset="-78"/>
              </a:rPr>
              <a:t>بيمه عقدي ل</a:t>
            </a:r>
            <a:r>
              <a:rPr lang="ar-SA" sz="2400" b="1" u="sng" dirty="0" smtClean="0">
                <a:cs typeface="B Nazanin" pitchFamily="2" charset="-78"/>
              </a:rPr>
              <a:t>ازم</a:t>
            </a:r>
            <a:r>
              <a:rPr lang="ar-SA" sz="2400" b="1" dirty="0" smtClean="0">
                <a:cs typeface="B Nazanin" pitchFamily="2" charset="-78"/>
              </a:rPr>
              <a:t> مي باشد بدين معنا که هيچيک از طرفين عقد حق فسخ آن را ندارند، مگر در موارد معين. </a:t>
            </a:r>
            <a:endParaRPr lang="en-US" sz="2400" b="1" dirty="0" smtClean="0">
              <a:cs typeface="B Nazanin" pitchFamily="2" charset="-78"/>
            </a:endParaRPr>
          </a:p>
          <a:p>
            <a:pPr lvl="0" algn="just" rtl="1"/>
            <a:r>
              <a:rPr lang="ar-SA" sz="2400" b="1" dirty="0" smtClean="0">
                <a:cs typeface="B Nazanin" pitchFamily="2" charset="-78"/>
              </a:rPr>
              <a:t>بيمه عقدي </a:t>
            </a:r>
            <a:r>
              <a:rPr lang="ar-SA" sz="2400" b="1" u="sng" dirty="0" smtClean="0">
                <a:cs typeface="B Nazanin" pitchFamily="2" charset="-78"/>
              </a:rPr>
              <a:t>معوض</a:t>
            </a:r>
            <a:r>
              <a:rPr lang="ar-SA" sz="2400" b="1" dirty="0" smtClean="0">
                <a:cs typeface="B Nazanin" pitchFamily="2" charset="-78"/>
              </a:rPr>
              <a:t> مي باشد بدين نحو که هر يک از طرفين عقد بيمه تعهداتي را در قبال تعهدات طرف ديگر مي پذيرند. </a:t>
            </a:r>
            <a:endParaRPr lang="en-US" sz="2400" b="1" dirty="0" smtClean="0">
              <a:cs typeface="B Nazanin" pitchFamily="2" charset="-78"/>
            </a:endParaRPr>
          </a:p>
          <a:p>
            <a:pPr lvl="0" algn="just" rtl="1"/>
            <a:r>
              <a:rPr lang="ar-SA" sz="2400" b="1" dirty="0" smtClean="0">
                <a:cs typeface="B Nazanin" pitchFamily="2" charset="-78"/>
              </a:rPr>
              <a:t>بيمه عقدي </a:t>
            </a:r>
            <a:r>
              <a:rPr lang="ar-SA" sz="2400" b="1" u="sng" dirty="0" smtClean="0">
                <a:cs typeface="B Nazanin" pitchFamily="2" charset="-78"/>
              </a:rPr>
              <a:t>اتفاقي</a:t>
            </a:r>
            <a:r>
              <a:rPr lang="ar-SA" sz="2400" b="1" dirty="0" smtClean="0">
                <a:cs typeface="B Nazanin" pitchFamily="2" charset="-78"/>
              </a:rPr>
              <a:t> است. جنبه اتفاقي بودن ريسک موضوع بيمه اساس اعتبار عقد بيمه را تشکيل مي دهد و لذا اگر ريسک قبل از انعقاد عقد بيمه محقق شده باشد از موجبات بطلان عقد خواهد بود </a:t>
            </a:r>
            <a:r>
              <a:rPr lang="fa-IR" sz="2400" b="1" dirty="0" smtClean="0">
                <a:cs typeface="B Nazanin" pitchFamily="2" charset="-78"/>
              </a:rPr>
              <a:t>.</a:t>
            </a:r>
            <a:endParaRPr lang="en-US" sz="2400" b="1" dirty="0" smtClean="0">
              <a:cs typeface="B Nazanin" pitchFamily="2" charset="-78"/>
            </a:endParaRPr>
          </a:p>
          <a:p>
            <a:pPr algn="just" rtl="1"/>
            <a:r>
              <a:rPr lang="ar-SA" sz="2400" b="1" dirty="0" smtClean="0">
                <a:cs typeface="B Nazanin" pitchFamily="2" charset="-78"/>
              </a:rPr>
              <a:t>بيمه عقدي </a:t>
            </a:r>
            <a:r>
              <a:rPr lang="ar-SA" sz="2400" b="1" u="sng" dirty="0" smtClean="0">
                <a:cs typeface="B Nazanin" pitchFamily="2" charset="-78"/>
              </a:rPr>
              <a:t>الحاقي</a:t>
            </a:r>
            <a:r>
              <a:rPr lang="ar-SA" sz="2400" b="1" dirty="0" smtClean="0">
                <a:cs typeface="B Nazanin" pitchFamily="2" charset="-78"/>
              </a:rPr>
              <a:t>(تحميلي</a:t>
            </a:r>
            <a:r>
              <a:rPr lang="fa-IR" sz="2400" b="1" dirty="0" smtClean="0">
                <a:cs typeface="B Nazanin" pitchFamily="2" charset="-78"/>
              </a:rPr>
              <a:t> ) </a:t>
            </a:r>
            <a:r>
              <a:rPr lang="ar-SA" sz="2400" b="1" dirty="0" smtClean="0">
                <a:cs typeface="B Nazanin" pitchFamily="2" charset="-78"/>
              </a:rPr>
              <a:t>است چرا که قرارداد بيمه از پيش توسط بيمه گر تهيه شده است و بيمه گذار با تکميل شرايط اختصاصي فرم، به آن ملحق مي شود</a:t>
            </a:r>
            <a:r>
              <a:rPr lang="fa-IR" sz="2400" b="1" dirty="0" smtClean="0">
                <a:cs typeface="B Nazanin" pitchFamily="2" charset="-78"/>
              </a:rPr>
              <a:t>.</a:t>
            </a:r>
            <a:endParaRPr lang="en-US" sz="2400" b="1" dirty="0">
              <a:cs typeface="B Nazanin" pitchFamily="2" charset="-78"/>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4140" y="966691"/>
            <a:ext cx="5018896" cy="612617"/>
          </a:xfrm>
        </p:spPr>
        <p:txBody>
          <a:bodyPr>
            <a:normAutofit/>
          </a:bodyPr>
          <a:lstStyle/>
          <a:p>
            <a:pPr algn="r"/>
            <a:r>
              <a:rPr lang="ar-SA" sz="3200" b="1" dirty="0" smtClean="0">
                <a:cs typeface="B Titr" pitchFamily="2" charset="-78"/>
              </a:rPr>
              <a:t>انواع بیمه</a:t>
            </a:r>
            <a:endParaRPr lang="en-US" sz="3200" dirty="0">
              <a:cs typeface="B Titr" pitchFamily="2" charset="-78"/>
            </a:endParaRPr>
          </a:p>
        </p:txBody>
      </p:sp>
      <p:sp>
        <p:nvSpPr>
          <p:cNvPr id="3" name="Content Placeholder 2"/>
          <p:cNvSpPr>
            <a:spLocks noGrp="1"/>
          </p:cNvSpPr>
          <p:nvPr>
            <p:ph idx="1"/>
          </p:nvPr>
        </p:nvSpPr>
        <p:spPr>
          <a:xfrm>
            <a:off x="5364088" y="1845734"/>
            <a:ext cx="3528392" cy="4391578"/>
          </a:xfrm>
        </p:spPr>
        <p:txBody>
          <a:bodyPr>
            <a:normAutofit/>
          </a:bodyPr>
          <a:lstStyle/>
          <a:p>
            <a:pPr marL="0" indent="0" algn="just" rtl="1">
              <a:buNone/>
            </a:pPr>
            <a:r>
              <a:rPr lang="fa-IR" sz="3200" b="1" dirty="0" smtClean="0">
                <a:cs typeface="B Nazanin" pitchFamily="2" charset="-78"/>
              </a:rPr>
              <a:t>خطراتی که جان آدمی یا مال او و یا مسئولیت وی را تهدید مینماید را با انواع بیمه به ترتیب اشخاص، اموال و مسئولیت پوشش میدهند.</a:t>
            </a:r>
            <a:endParaRPr lang="fa-IR" sz="3200" b="1" dirty="0" smtClean="0">
              <a:cs typeface="B Nazanin" pitchFamily="2" charset="-78"/>
            </a:endParaRPr>
          </a:p>
        </p:txBody>
      </p:sp>
      <p:pic>
        <p:nvPicPr>
          <p:cNvPr id="4" name="Picture 3" descr="insurance-agent.jpg"/>
          <p:cNvPicPr>
            <a:picLocks noChangeAspect="1"/>
          </p:cNvPicPr>
          <p:nvPr/>
        </p:nvPicPr>
        <p:blipFill>
          <a:blip r:embed="rId2"/>
          <a:stretch>
            <a:fillRect/>
          </a:stretch>
        </p:blipFill>
        <p:spPr>
          <a:xfrm>
            <a:off x="-180528" y="1944216"/>
            <a:ext cx="5220072" cy="429309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44200" y="501159"/>
            <a:ext cx="2951855" cy="639762"/>
          </a:xfrm>
        </p:spPr>
        <p:txBody>
          <a:bodyPr>
            <a:normAutofit/>
          </a:bodyPr>
          <a:lstStyle/>
          <a:p>
            <a:pPr algn="r"/>
            <a:r>
              <a:rPr lang="fa-IR" sz="3200" dirty="0" smtClean="0">
                <a:cs typeface="B Titr" pitchFamily="2" charset="-78"/>
              </a:rPr>
              <a:t>2- ب</a:t>
            </a:r>
            <a:r>
              <a:rPr lang="ar-SA" sz="3200" dirty="0" smtClean="0">
                <a:cs typeface="B Titr" pitchFamily="2" charset="-78"/>
              </a:rPr>
              <a:t>یمه اموال</a:t>
            </a:r>
            <a:endParaRPr lang="en-US" sz="3200" dirty="0">
              <a:cs typeface="B Titr" pitchFamily="2" charset="-78"/>
            </a:endParaRPr>
          </a:p>
        </p:txBody>
      </p:sp>
      <p:sp>
        <p:nvSpPr>
          <p:cNvPr id="4" name="Content Placeholder 3"/>
          <p:cNvSpPr>
            <a:spLocks noGrp="1"/>
          </p:cNvSpPr>
          <p:nvPr>
            <p:ph sz="half" idx="2"/>
          </p:nvPr>
        </p:nvSpPr>
        <p:spPr>
          <a:xfrm>
            <a:off x="500034" y="1844824"/>
            <a:ext cx="4040188" cy="2512870"/>
          </a:xfrm>
        </p:spPr>
        <p:txBody>
          <a:bodyPr>
            <a:normAutofit/>
          </a:bodyPr>
          <a:lstStyle/>
          <a:p>
            <a:pPr algn="r" rtl="1"/>
            <a:r>
              <a:rPr lang="ar-SA" sz="2800" dirty="0" smtClean="0">
                <a:cs typeface="B Nazanin" pitchFamily="2" charset="-78"/>
              </a:rPr>
              <a:t>بیمه </a:t>
            </a:r>
            <a:r>
              <a:rPr lang="ar-SA" sz="2800" dirty="0">
                <a:cs typeface="B Nazanin" pitchFamily="2" charset="-78"/>
              </a:rPr>
              <a:t>اتومبیل</a:t>
            </a:r>
            <a:r>
              <a:rPr lang="ar-SA" sz="2000" dirty="0">
                <a:cs typeface="B Nazanin" pitchFamily="2" charset="-78"/>
              </a:rPr>
              <a:t>( شخص ثالث ، </a:t>
            </a:r>
            <a:r>
              <a:rPr lang="ar-SA" sz="2000" dirty="0" smtClean="0">
                <a:cs typeface="B Nazanin" pitchFamily="2" charset="-78"/>
              </a:rPr>
              <a:t>بدنه</a:t>
            </a:r>
            <a:r>
              <a:rPr lang="fa-IR" sz="2000" dirty="0" smtClean="0">
                <a:cs typeface="B Nazanin" pitchFamily="2" charset="-78"/>
              </a:rPr>
              <a:t> )</a:t>
            </a:r>
            <a:endParaRPr lang="en-US" sz="2800" dirty="0">
              <a:cs typeface="B Nazanin" pitchFamily="2" charset="-78"/>
            </a:endParaRPr>
          </a:p>
          <a:p>
            <a:pPr algn="r" rtl="1"/>
            <a:r>
              <a:rPr lang="ar-SA" sz="2800" dirty="0">
                <a:cs typeface="B Nazanin" pitchFamily="2" charset="-78"/>
              </a:rPr>
              <a:t>آتش سوزی</a:t>
            </a:r>
            <a:endParaRPr lang="en-US" sz="2800" dirty="0">
              <a:cs typeface="B Nazanin" pitchFamily="2" charset="-78"/>
            </a:endParaRPr>
          </a:p>
          <a:p>
            <a:pPr algn="r" rtl="1"/>
            <a:r>
              <a:rPr lang="ar-SA" sz="2800" dirty="0">
                <a:cs typeface="B Nazanin" pitchFamily="2" charset="-78"/>
              </a:rPr>
              <a:t>بیمه های مهندسی</a:t>
            </a:r>
            <a:endParaRPr lang="en-US" sz="2800" dirty="0">
              <a:cs typeface="B Nazanin" pitchFamily="2" charset="-78"/>
            </a:endParaRPr>
          </a:p>
          <a:p>
            <a:pPr algn="r" rtl="1"/>
            <a:r>
              <a:rPr lang="ar-SA" sz="2800" dirty="0">
                <a:cs typeface="B Nazanin" pitchFamily="2" charset="-78"/>
              </a:rPr>
              <a:t>بیمه حمل و نقل </a:t>
            </a:r>
            <a:r>
              <a:rPr lang="ar-SA" sz="2000" dirty="0">
                <a:cs typeface="B Nazanin" pitchFamily="2" charset="-78"/>
              </a:rPr>
              <a:t>( صادرات ، واردات ، ترانزیت ، داخلی</a:t>
            </a:r>
            <a:r>
              <a:rPr lang="en-US" sz="2000" dirty="0">
                <a:cs typeface="B Nazanin" pitchFamily="2" charset="-78"/>
              </a:rPr>
              <a:t> </a:t>
            </a:r>
            <a:r>
              <a:rPr lang="fa-IR" sz="2000" dirty="0">
                <a:cs typeface="B Nazanin" pitchFamily="2" charset="-78"/>
              </a:rPr>
              <a:t>)</a:t>
            </a:r>
            <a:endParaRPr lang="en-US" sz="2000" dirty="0"/>
          </a:p>
        </p:txBody>
      </p:sp>
      <p:sp>
        <p:nvSpPr>
          <p:cNvPr id="5" name="Text Placeholder 4"/>
          <p:cNvSpPr>
            <a:spLocks noGrp="1"/>
          </p:cNvSpPr>
          <p:nvPr>
            <p:ph type="body" sz="quarter" idx="3"/>
          </p:nvPr>
        </p:nvSpPr>
        <p:spPr>
          <a:xfrm>
            <a:off x="5765145" y="501159"/>
            <a:ext cx="2601615" cy="639762"/>
          </a:xfrm>
        </p:spPr>
        <p:txBody>
          <a:bodyPr>
            <a:noAutofit/>
          </a:bodyPr>
          <a:lstStyle/>
          <a:p>
            <a:pPr algn="r"/>
            <a:r>
              <a:rPr lang="fa-IR" sz="3200" dirty="0" smtClean="0">
                <a:cs typeface="B Titr" pitchFamily="2" charset="-78"/>
              </a:rPr>
              <a:t>1- </a:t>
            </a:r>
            <a:r>
              <a:rPr lang="ar-SA" sz="3200" dirty="0" smtClean="0">
                <a:cs typeface="B Titr" pitchFamily="2" charset="-78"/>
              </a:rPr>
              <a:t>بیمه</a:t>
            </a:r>
            <a:r>
              <a:rPr lang="ar-SA" dirty="0" smtClean="0">
                <a:cs typeface="B Titr" pitchFamily="2" charset="-78"/>
              </a:rPr>
              <a:t> </a:t>
            </a:r>
            <a:r>
              <a:rPr lang="ar-SA" sz="3200" dirty="0">
                <a:cs typeface="B Titr" pitchFamily="2" charset="-78"/>
              </a:rPr>
              <a:t>اشخاص</a:t>
            </a:r>
            <a:r>
              <a:rPr lang="ar-SA" dirty="0">
                <a:cs typeface="B Titr" pitchFamily="2" charset="-78"/>
              </a:rPr>
              <a:t> </a:t>
            </a:r>
            <a:endParaRPr lang="en-US" dirty="0">
              <a:cs typeface="B Titr" pitchFamily="2" charset="-78"/>
            </a:endParaRPr>
          </a:p>
        </p:txBody>
      </p:sp>
      <p:sp>
        <p:nvSpPr>
          <p:cNvPr id="6" name="Content Placeholder 5"/>
          <p:cNvSpPr>
            <a:spLocks noGrp="1"/>
          </p:cNvSpPr>
          <p:nvPr>
            <p:ph sz="quarter" idx="4"/>
          </p:nvPr>
        </p:nvSpPr>
        <p:spPr>
          <a:xfrm>
            <a:off x="6732240" y="1849589"/>
            <a:ext cx="1634520" cy="2070802"/>
          </a:xfrm>
        </p:spPr>
        <p:txBody>
          <a:bodyPr>
            <a:normAutofit/>
          </a:bodyPr>
          <a:lstStyle/>
          <a:p>
            <a:pPr algn="r" rtl="1"/>
            <a:r>
              <a:rPr lang="ar-SA" sz="2800" dirty="0" smtClean="0">
                <a:cs typeface="B Nazanin" pitchFamily="2" charset="-78"/>
              </a:rPr>
              <a:t>عمر</a:t>
            </a:r>
            <a:endParaRPr lang="en-US" sz="2800" dirty="0" smtClean="0">
              <a:cs typeface="B Nazanin" pitchFamily="2" charset="-78"/>
            </a:endParaRPr>
          </a:p>
          <a:p>
            <a:pPr algn="r" rtl="1"/>
            <a:r>
              <a:rPr lang="ar-SA" sz="2800" dirty="0" smtClean="0">
                <a:cs typeface="B Nazanin" pitchFamily="2" charset="-78"/>
              </a:rPr>
              <a:t>حادثه</a:t>
            </a:r>
            <a:endParaRPr lang="en-US" sz="2800" dirty="0" smtClean="0">
              <a:cs typeface="B Nazanin" pitchFamily="2" charset="-78"/>
            </a:endParaRPr>
          </a:p>
          <a:p>
            <a:pPr algn="r" rtl="1"/>
            <a:r>
              <a:rPr lang="ar-SA" sz="2800" dirty="0" smtClean="0">
                <a:cs typeface="B Nazanin" pitchFamily="2" charset="-78"/>
              </a:rPr>
              <a:t>درمان</a:t>
            </a:r>
            <a:endParaRPr lang="en-US" sz="2800" dirty="0" smtClean="0">
              <a:cs typeface="B Nazanin" pitchFamily="2" charset="-78"/>
            </a:endParaRPr>
          </a:p>
          <a:p>
            <a:pPr algn="r" rtl="1">
              <a:buNone/>
            </a:pPr>
            <a:endParaRPr lang="en-US" sz="2800" dirty="0" smtClean="0">
              <a:cs typeface="B Nazanin" pitchFamily="2" charset="-78"/>
            </a:endParaRPr>
          </a:p>
        </p:txBody>
      </p:sp>
      <p:pic>
        <p:nvPicPr>
          <p:cNvPr id="8" name="Picture 7" descr="show_category_pic.jpg"/>
          <p:cNvPicPr>
            <a:picLocks noChangeAspect="1"/>
          </p:cNvPicPr>
          <p:nvPr/>
        </p:nvPicPr>
        <p:blipFill>
          <a:blip r:embed="rId2"/>
          <a:stretch>
            <a:fillRect/>
          </a:stretch>
        </p:blipFill>
        <p:spPr>
          <a:xfrm>
            <a:off x="500034" y="4490298"/>
            <a:ext cx="3744416" cy="1663594"/>
          </a:xfrm>
          <a:prstGeom prst="rect">
            <a:avLst/>
          </a:prstGeom>
        </p:spPr>
      </p:pic>
      <p:pic>
        <p:nvPicPr>
          <p:cNvPr id="9" name="Picture 8" descr="50851_571.jpg"/>
          <p:cNvPicPr>
            <a:picLocks noChangeAspect="1"/>
          </p:cNvPicPr>
          <p:nvPr/>
        </p:nvPicPr>
        <p:blipFill>
          <a:blip r:embed="rId3"/>
          <a:stretch>
            <a:fillRect/>
          </a:stretch>
        </p:blipFill>
        <p:spPr>
          <a:xfrm>
            <a:off x="4969569" y="4241563"/>
            <a:ext cx="3027755" cy="193280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80">
                                          <p:stCondLst>
                                            <p:cond delay="0"/>
                                          </p:stCondLst>
                                        </p:cTn>
                                        <p:tgtEl>
                                          <p:spTgt spid="5">
                                            <p:txEl>
                                              <p:pRg st="0" end="0"/>
                                            </p:txEl>
                                          </p:spTgt>
                                        </p:tgtEl>
                                      </p:cBhvr>
                                    </p:animEffect>
                                    <p:anim calcmode="lin" valueType="num">
                                      <p:cBhvr>
                                        <p:cTn id="8"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xEl>
                                              <p:pRg st="0" end="0"/>
                                            </p:txEl>
                                          </p:spTgt>
                                        </p:tgtEl>
                                      </p:cBhvr>
                                      <p:to x="100000" y="60000"/>
                                    </p:animScale>
                                    <p:animScale>
                                      <p:cBhvr>
                                        <p:cTn id="14" dur="166" decel="50000">
                                          <p:stCondLst>
                                            <p:cond delay="676"/>
                                          </p:stCondLst>
                                        </p:cTn>
                                        <p:tgtEl>
                                          <p:spTgt spid="5">
                                            <p:txEl>
                                              <p:pRg st="0" end="0"/>
                                            </p:txEl>
                                          </p:spTgt>
                                        </p:tgtEl>
                                      </p:cBhvr>
                                      <p:to x="100000" y="100000"/>
                                    </p:animScale>
                                    <p:animScale>
                                      <p:cBhvr>
                                        <p:cTn id="15" dur="26">
                                          <p:stCondLst>
                                            <p:cond delay="1312"/>
                                          </p:stCondLst>
                                        </p:cTn>
                                        <p:tgtEl>
                                          <p:spTgt spid="5">
                                            <p:txEl>
                                              <p:pRg st="0" end="0"/>
                                            </p:txEl>
                                          </p:spTgt>
                                        </p:tgtEl>
                                      </p:cBhvr>
                                      <p:to x="100000" y="80000"/>
                                    </p:animScale>
                                    <p:animScale>
                                      <p:cBhvr>
                                        <p:cTn id="16" dur="166" decel="50000">
                                          <p:stCondLst>
                                            <p:cond delay="1338"/>
                                          </p:stCondLst>
                                        </p:cTn>
                                        <p:tgtEl>
                                          <p:spTgt spid="5">
                                            <p:txEl>
                                              <p:pRg st="0" end="0"/>
                                            </p:txEl>
                                          </p:spTgt>
                                        </p:tgtEl>
                                      </p:cBhvr>
                                      <p:to x="100000" y="100000"/>
                                    </p:animScale>
                                    <p:animScale>
                                      <p:cBhvr>
                                        <p:cTn id="17" dur="26">
                                          <p:stCondLst>
                                            <p:cond delay="1642"/>
                                          </p:stCondLst>
                                        </p:cTn>
                                        <p:tgtEl>
                                          <p:spTgt spid="5">
                                            <p:txEl>
                                              <p:pRg st="0" end="0"/>
                                            </p:txEl>
                                          </p:spTgt>
                                        </p:tgtEl>
                                      </p:cBhvr>
                                      <p:to x="100000" y="90000"/>
                                    </p:animScale>
                                    <p:animScale>
                                      <p:cBhvr>
                                        <p:cTn id="18" dur="166" decel="50000">
                                          <p:stCondLst>
                                            <p:cond delay="1668"/>
                                          </p:stCondLst>
                                        </p:cTn>
                                        <p:tgtEl>
                                          <p:spTgt spid="5">
                                            <p:txEl>
                                              <p:pRg st="0" end="0"/>
                                            </p:txEl>
                                          </p:spTgt>
                                        </p:tgtEl>
                                      </p:cBhvr>
                                      <p:to x="100000" y="100000"/>
                                    </p:animScale>
                                    <p:animScale>
                                      <p:cBhvr>
                                        <p:cTn id="19" dur="26">
                                          <p:stCondLst>
                                            <p:cond delay="1808"/>
                                          </p:stCondLst>
                                        </p:cTn>
                                        <p:tgtEl>
                                          <p:spTgt spid="5">
                                            <p:txEl>
                                              <p:pRg st="0" end="0"/>
                                            </p:txEl>
                                          </p:spTgt>
                                        </p:tgtEl>
                                      </p:cBhvr>
                                      <p:to x="100000" y="95000"/>
                                    </p:animScale>
                                    <p:animScale>
                                      <p:cBhvr>
                                        <p:cTn id="20" dur="166" decel="50000">
                                          <p:stCondLst>
                                            <p:cond delay="1834"/>
                                          </p:stCondLst>
                                        </p:cTn>
                                        <p:tgtEl>
                                          <p:spTgt spid="5">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Effect transition="in" filter="fade">
                                      <p:cBhvr>
                                        <p:cTn id="25" dur="1000"/>
                                        <p:tgtEl>
                                          <p:spTgt spid="6">
                                            <p:txEl>
                                              <p:pRg st="0" end="0"/>
                                            </p:txEl>
                                          </p:spTgt>
                                        </p:tgtEl>
                                      </p:cBhvr>
                                    </p:animEffect>
                                    <p:anim calcmode="lin" valueType="num">
                                      <p:cBhvr>
                                        <p:cTn id="26"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6">
                                            <p:txEl>
                                              <p:pRg st="1" end="1"/>
                                            </p:txEl>
                                          </p:spTgt>
                                        </p:tgtEl>
                                        <p:attrNameLst>
                                          <p:attrName>style.visibility</p:attrName>
                                        </p:attrNameLst>
                                      </p:cBhvr>
                                      <p:to>
                                        <p:strVal val="visible"/>
                                      </p:to>
                                    </p:set>
                                    <p:animEffect transition="in" filter="fade">
                                      <p:cBhvr>
                                        <p:cTn id="32" dur="1000"/>
                                        <p:tgtEl>
                                          <p:spTgt spid="6">
                                            <p:txEl>
                                              <p:pRg st="1" end="1"/>
                                            </p:txEl>
                                          </p:spTgt>
                                        </p:tgtEl>
                                      </p:cBhvr>
                                    </p:animEffect>
                                    <p:anim calcmode="lin" valueType="num">
                                      <p:cBhvr>
                                        <p:cTn id="3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animEffect transition="in" filter="fade">
                                      <p:cBhvr>
                                        <p:cTn id="39" dur="1000"/>
                                        <p:tgtEl>
                                          <p:spTgt spid="6">
                                            <p:txEl>
                                              <p:pRg st="2" end="2"/>
                                            </p:txEl>
                                          </p:spTgt>
                                        </p:tgtEl>
                                      </p:cBhvr>
                                    </p:animEffect>
                                    <p:anim calcmode="lin" valueType="num">
                                      <p:cBhvr>
                                        <p:cTn id="40"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6" presetClass="entr" presetSubtype="0" fill="hold" nodeType="clickEffect">
                                  <p:stCondLst>
                                    <p:cond delay="0"/>
                                  </p:stCondLst>
                                  <p:childTnLst>
                                    <p:set>
                                      <p:cBhvr>
                                        <p:cTn id="45" dur="1" fill="hold">
                                          <p:stCondLst>
                                            <p:cond delay="0"/>
                                          </p:stCondLst>
                                        </p:cTn>
                                        <p:tgtEl>
                                          <p:spTgt spid="3">
                                            <p:txEl>
                                              <p:pRg st="0" end="0"/>
                                            </p:txEl>
                                          </p:spTgt>
                                        </p:tgtEl>
                                        <p:attrNameLst>
                                          <p:attrName>style.visibility</p:attrName>
                                        </p:attrNameLst>
                                      </p:cBhvr>
                                      <p:to>
                                        <p:strVal val="visible"/>
                                      </p:to>
                                    </p:set>
                                    <p:animEffect transition="in" filter="wipe(down)">
                                      <p:cBhvr>
                                        <p:cTn id="46" dur="580">
                                          <p:stCondLst>
                                            <p:cond delay="0"/>
                                          </p:stCondLst>
                                        </p:cTn>
                                        <p:tgtEl>
                                          <p:spTgt spid="3">
                                            <p:txEl>
                                              <p:pRg st="0" end="0"/>
                                            </p:txEl>
                                          </p:spTgt>
                                        </p:tgtEl>
                                      </p:cBhvr>
                                    </p:animEffect>
                                    <p:anim calcmode="lin" valueType="num">
                                      <p:cBhvr>
                                        <p:cTn id="47"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52" dur="26">
                                          <p:stCondLst>
                                            <p:cond delay="650"/>
                                          </p:stCondLst>
                                        </p:cTn>
                                        <p:tgtEl>
                                          <p:spTgt spid="3">
                                            <p:txEl>
                                              <p:pRg st="0" end="0"/>
                                            </p:txEl>
                                          </p:spTgt>
                                        </p:tgtEl>
                                      </p:cBhvr>
                                      <p:to x="100000" y="60000"/>
                                    </p:animScale>
                                    <p:animScale>
                                      <p:cBhvr>
                                        <p:cTn id="53" dur="166" decel="50000">
                                          <p:stCondLst>
                                            <p:cond delay="676"/>
                                          </p:stCondLst>
                                        </p:cTn>
                                        <p:tgtEl>
                                          <p:spTgt spid="3">
                                            <p:txEl>
                                              <p:pRg st="0" end="0"/>
                                            </p:txEl>
                                          </p:spTgt>
                                        </p:tgtEl>
                                      </p:cBhvr>
                                      <p:to x="100000" y="100000"/>
                                    </p:animScale>
                                    <p:animScale>
                                      <p:cBhvr>
                                        <p:cTn id="54" dur="26">
                                          <p:stCondLst>
                                            <p:cond delay="1312"/>
                                          </p:stCondLst>
                                        </p:cTn>
                                        <p:tgtEl>
                                          <p:spTgt spid="3">
                                            <p:txEl>
                                              <p:pRg st="0" end="0"/>
                                            </p:txEl>
                                          </p:spTgt>
                                        </p:tgtEl>
                                      </p:cBhvr>
                                      <p:to x="100000" y="80000"/>
                                    </p:animScale>
                                    <p:animScale>
                                      <p:cBhvr>
                                        <p:cTn id="55" dur="166" decel="50000">
                                          <p:stCondLst>
                                            <p:cond delay="1338"/>
                                          </p:stCondLst>
                                        </p:cTn>
                                        <p:tgtEl>
                                          <p:spTgt spid="3">
                                            <p:txEl>
                                              <p:pRg st="0" end="0"/>
                                            </p:txEl>
                                          </p:spTgt>
                                        </p:tgtEl>
                                      </p:cBhvr>
                                      <p:to x="100000" y="100000"/>
                                    </p:animScale>
                                    <p:animScale>
                                      <p:cBhvr>
                                        <p:cTn id="56" dur="26">
                                          <p:stCondLst>
                                            <p:cond delay="1642"/>
                                          </p:stCondLst>
                                        </p:cTn>
                                        <p:tgtEl>
                                          <p:spTgt spid="3">
                                            <p:txEl>
                                              <p:pRg st="0" end="0"/>
                                            </p:txEl>
                                          </p:spTgt>
                                        </p:tgtEl>
                                      </p:cBhvr>
                                      <p:to x="100000" y="90000"/>
                                    </p:animScale>
                                    <p:animScale>
                                      <p:cBhvr>
                                        <p:cTn id="57" dur="166" decel="50000">
                                          <p:stCondLst>
                                            <p:cond delay="1668"/>
                                          </p:stCondLst>
                                        </p:cTn>
                                        <p:tgtEl>
                                          <p:spTgt spid="3">
                                            <p:txEl>
                                              <p:pRg st="0" end="0"/>
                                            </p:txEl>
                                          </p:spTgt>
                                        </p:tgtEl>
                                      </p:cBhvr>
                                      <p:to x="100000" y="100000"/>
                                    </p:animScale>
                                    <p:animScale>
                                      <p:cBhvr>
                                        <p:cTn id="58" dur="26">
                                          <p:stCondLst>
                                            <p:cond delay="1808"/>
                                          </p:stCondLst>
                                        </p:cTn>
                                        <p:tgtEl>
                                          <p:spTgt spid="3">
                                            <p:txEl>
                                              <p:pRg st="0" end="0"/>
                                            </p:txEl>
                                          </p:spTgt>
                                        </p:tgtEl>
                                      </p:cBhvr>
                                      <p:to x="100000" y="95000"/>
                                    </p:animScale>
                                    <p:animScale>
                                      <p:cBhvr>
                                        <p:cTn id="59" dur="166" decel="50000">
                                          <p:stCondLst>
                                            <p:cond delay="1834"/>
                                          </p:stCondLst>
                                        </p:cTn>
                                        <p:tgtEl>
                                          <p:spTgt spid="3">
                                            <p:txEl>
                                              <p:pRg st="0" end="0"/>
                                            </p:txEl>
                                          </p:spTgt>
                                        </p:tgtEl>
                                      </p:cBhvr>
                                      <p:to x="100000" y="100000"/>
                                    </p:animScale>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4">
                                            <p:txEl>
                                              <p:pRg st="0" end="0"/>
                                            </p:txEl>
                                          </p:spTgt>
                                        </p:tgtEl>
                                        <p:attrNameLst>
                                          <p:attrName>style.visibility</p:attrName>
                                        </p:attrNameLst>
                                      </p:cBhvr>
                                      <p:to>
                                        <p:strVal val="visible"/>
                                      </p:to>
                                    </p:set>
                                    <p:animEffect transition="in" filter="fade">
                                      <p:cBhvr>
                                        <p:cTn id="64" dur="1000"/>
                                        <p:tgtEl>
                                          <p:spTgt spid="4">
                                            <p:txEl>
                                              <p:pRg st="0" end="0"/>
                                            </p:txEl>
                                          </p:spTgt>
                                        </p:tgtEl>
                                      </p:cBhvr>
                                    </p:animEffect>
                                    <p:anim calcmode="lin" valueType="num">
                                      <p:cBhvr>
                                        <p:cTn id="6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6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grpId="0" nodeType="clickEffect">
                                  <p:stCondLst>
                                    <p:cond delay="0"/>
                                  </p:stCondLst>
                                  <p:childTnLst>
                                    <p:set>
                                      <p:cBhvr>
                                        <p:cTn id="70" dur="1" fill="hold">
                                          <p:stCondLst>
                                            <p:cond delay="0"/>
                                          </p:stCondLst>
                                        </p:cTn>
                                        <p:tgtEl>
                                          <p:spTgt spid="4">
                                            <p:txEl>
                                              <p:pRg st="1" end="1"/>
                                            </p:txEl>
                                          </p:spTgt>
                                        </p:tgtEl>
                                        <p:attrNameLst>
                                          <p:attrName>style.visibility</p:attrName>
                                        </p:attrNameLst>
                                      </p:cBhvr>
                                      <p:to>
                                        <p:strVal val="visible"/>
                                      </p:to>
                                    </p:set>
                                    <p:animEffect transition="in" filter="fade">
                                      <p:cBhvr>
                                        <p:cTn id="71" dur="1000"/>
                                        <p:tgtEl>
                                          <p:spTgt spid="4">
                                            <p:txEl>
                                              <p:pRg st="1" end="1"/>
                                            </p:txEl>
                                          </p:spTgt>
                                        </p:tgtEl>
                                      </p:cBhvr>
                                    </p:animEffect>
                                    <p:anim calcmode="lin" valueType="num">
                                      <p:cBhvr>
                                        <p:cTn id="7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7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42" presetClass="entr" presetSubtype="0" fill="hold" grpId="0" nodeType="clickEffect">
                                  <p:stCondLst>
                                    <p:cond delay="0"/>
                                  </p:stCondLst>
                                  <p:childTnLst>
                                    <p:set>
                                      <p:cBhvr>
                                        <p:cTn id="77" dur="1" fill="hold">
                                          <p:stCondLst>
                                            <p:cond delay="0"/>
                                          </p:stCondLst>
                                        </p:cTn>
                                        <p:tgtEl>
                                          <p:spTgt spid="4">
                                            <p:txEl>
                                              <p:pRg st="2" end="2"/>
                                            </p:txEl>
                                          </p:spTgt>
                                        </p:tgtEl>
                                        <p:attrNameLst>
                                          <p:attrName>style.visibility</p:attrName>
                                        </p:attrNameLst>
                                      </p:cBhvr>
                                      <p:to>
                                        <p:strVal val="visible"/>
                                      </p:to>
                                    </p:set>
                                    <p:animEffect transition="in" filter="fade">
                                      <p:cBhvr>
                                        <p:cTn id="78" dur="1000"/>
                                        <p:tgtEl>
                                          <p:spTgt spid="4">
                                            <p:txEl>
                                              <p:pRg st="2" end="2"/>
                                            </p:txEl>
                                          </p:spTgt>
                                        </p:tgtEl>
                                      </p:cBhvr>
                                    </p:animEffect>
                                    <p:anim calcmode="lin" valueType="num">
                                      <p:cBhvr>
                                        <p:cTn id="7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80"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grpId="0" nodeType="clickEffect">
                                  <p:stCondLst>
                                    <p:cond delay="0"/>
                                  </p:stCondLst>
                                  <p:childTnLst>
                                    <p:set>
                                      <p:cBhvr>
                                        <p:cTn id="84" dur="1" fill="hold">
                                          <p:stCondLst>
                                            <p:cond delay="0"/>
                                          </p:stCondLst>
                                        </p:cTn>
                                        <p:tgtEl>
                                          <p:spTgt spid="4">
                                            <p:txEl>
                                              <p:pRg st="3" end="3"/>
                                            </p:txEl>
                                          </p:spTgt>
                                        </p:tgtEl>
                                        <p:attrNameLst>
                                          <p:attrName>style.visibility</p:attrName>
                                        </p:attrNameLst>
                                      </p:cBhvr>
                                      <p:to>
                                        <p:strVal val="visible"/>
                                      </p:to>
                                    </p:set>
                                    <p:animEffect transition="in" filter="fade">
                                      <p:cBhvr>
                                        <p:cTn id="85" dur="1000"/>
                                        <p:tgtEl>
                                          <p:spTgt spid="4">
                                            <p:txEl>
                                              <p:pRg st="3" end="3"/>
                                            </p:txEl>
                                          </p:spTgt>
                                        </p:tgtEl>
                                      </p:cBhvr>
                                    </p:animEffect>
                                    <p:anim calcmode="lin" valueType="num">
                                      <p:cBhvr>
                                        <p:cTn id="86"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87"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imagesCAR63OFY.jpg"/>
          <p:cNvPicPr>
            <a:picLocks noChangeAspect="1"/>
          </p:cNvPicPr>
          <p:nvPr/>
        </p:nvPicPr>
        <p:blipFill>
          <a:blip r:embed="rId2"/>
          <a:stretch>
            <a:fillRect/>
          </a:stretch>
        </p:blipFill>
        <p:spPr>
          <a:xfrm>
            <a:off x="2195736" y="4724792"/>
            <a:ext cx="4734272" cy="1523765"/>
          </a:xfrm>
          <a:prstGeom prst="rect">
            <a:avLst/>
          </a:prstGeom>
        </p:spPr>
      </p:pic>
      <p:sp>
        <p:nvSpPr>
          <p:cNvPr id="5" name="Text Placeholder 4"/>
          <p:cNvSpPr>
            <a:spLocks noGrp="1"/>
          </p:cNvSpPr>
          <p:nvPr>
            <p:ph type="body" sz="quarter" idx="3"/>
          </p:nvPr>
        </p:nvSpPr>
        <p:spPr>
          <a:xfrm>
            <a:off x="5521188" y="924494"/>
            <a:ext cx="2817639" cy="639762"/>
          </a:xfrm>
        </p:spPr>
        <p:txBody>
          <a:bodyPr>
            <a:normAutofit/>
          </a:bodyPr>
          <a:lstStyle/>
          <a:p>
            <a:pPr algn="r"/>
            <a:r>
              <a:rPr lang="fa-IR" sz="3200" dirty="0" smtClean="0">
                <a:cs typeface="B Titr" pitchFamily="2" charset="-78"/>
              </a:rPr>
              <a:t>3- </a:t>
            </a:r>
            <a:r>
              <a:rPr lang="ar-SA" sz="3200" dirty="0" smtClean="0">
                <a:cs typeface="B Titr" pitchFamily="2" charset="-78"/>
              </a:rPr>
              <a:t>بیمه </a:t>
            </a:r>
            <a:r>
              <a:rPr lang="ar-SA" sz="3200" dirty="0" smtClean="0">
                <a:cs typeface="B Titr" pitchFamily="2" charset="-78"/>
              </a:rPr>
              <a:t>مسئولیت</a:t>
            </a:r>
            <a:endParaRPr lang="en-US" sz="3200" dirty="0" smtClean="0">
              <a:cs typeface="B Titr" pitchFamily="2" charset="-78"/>
            </a:endParaRPr>
          </a:p>
        </p:txBody>
      </p:sp>
      <p:sp>
        <p:nvSpPr>
          <p:cNvPr id="6" name="Content Placeholder 5"/>
          <p:cNvSpPr>
            <a:spLocks noGrp="1"/>
          </p:cNvSpPr>
          <p:nvPr>
            <p:ph sz="quarter" idx="4"/>
          </p:nvPr>
        </p:nvSpPr>
        <p:spPr>
          <a:xfrm>
            <a:off x="611560" y="1916832"/>
            <a:ext cx="7930085" cy="2664296"/>
          </a:xfrm>
        </p:spPr>
        <p:txBody>
          <a:bodyPr>
            <a:noAutofit/>
          </a:bodyPr>
          <a:lstStyle/>
          <a:p>
            <a:pPr algn="just" rtl="1"/>
            <a:r>
              <a:rPr lang="ar-SA" sz="2800" dirty="0" smtClean="0">
                <a:cs typeface="B Nazanin" pitchFamily="2" charset="-78"/>
              </a:rPr>
              <a:t>مسئولیت</a:t>
            </a:r>
            <a:r>
              <a:rPr lang="fa-IR" sz="2800" dirty="0" smtClean="0">
                <a:cs typeface="B Nazanin" pitchFamily="2" charset="-78"/>
              </a:rPr>
              <a:t> </a:t>
            </a:r>
            <a:r>
              <a:rPr lang="ar-SA" sz="2800" dirty="0" smtClean="0">
                <a:cs typeface="B Nazanin" pitchFamily="2" charset="-78"/>
              </a:rPr>
              <a:t>کارفرما درقبال کارکنان</a:t>
            </a:r>
            <a:endParaRPr lang="en-US" sz="2800" dirty="0" smtClean="0">
              <a:cs typeface="B Nazanin" pitchFamily="2" charset="-78"/>
            </a:endParaRPr>
          </a:p>
          <a:p>
            <a:pPr algn="just" rtl="1"/>
            <a:r>
              <a:rPr lang="ar-SA" sz="2800" dirty="0" smtClean="0">
                <a:cs typeface="B Nazanin" pitchFamily="2" charset="-78"/>
              </a:rPr>
              <a:t>مسئولیت</a:t>
            </a:r>
            <a:r>
              <a:rPr lang="fa-IR" sz="2800" dirty="0" smtClean="0">
                <a:cs typeface="B Nazanin" pitchFamily="2" charset="-78"/>
              </a:rPr>
              <a:t> </a:t>
            </a:r>
            <a:r>
              <a:rPr lang="ar-SA" sz="2800" dirty="0" smtClean="0">
                <a:cs typeface="B Nazanin" pitchFamily="2" charset="-78"/>
              </a:rPr>
              <a:t>حرفه‌ای پزشکان و پیراپزشکان</a:t>
            </a:r>
            <a:endParaRPr lang="en-US" sz="2800" dirty="0" smtClean="0">
              <a:cs typeface="B Nazanin" pitchFamily="2" charset="-78"/>
            </a:endParaRPr>
          </a:p>
          <a:p>
            <a:pPr algn="just" rtl="1"/>
            <a:r>
              <a:rPr lang="ar-SA" sz="2800" dirty="0" smtClean="0">
                <a:cs typeface="B Nazanin" pitchFamily="2" charset="-78"/>
              </a:rPr>
              <a:t>مسئولیت مدنی مدیران و مسئولان فنی بیمارستانها – کلینیکها و درمانگاهها</a:t>
            </a:r>
            <a:endParaRPr lang="en-US" sz="2800" dirty="0" smtClean="0">
              <a:cs typeface="B Nazanin" pitchFamily="2" charset="-78"/>
            </a:endParaRPr>
          </a:p>
          <a:p>
            <a:pPr algn="just" rtl="1"/>
            <a:r>
              <a:rPr lang="ar-SA" sz="2800" dirty="0" smtClean="0">
                <a:cs typeface="B Nazanin" pitchFamily="2" charset="-78"/>
              </a:rPr>
              <a:t>مسئولیت در مقابل همسایگان مجاور ناشی از سرایت آتش سوزی و انفجار</a:t>
            </a:r>
            <a:endParaRPr lang="en-US" sz="2800" dirty="0" smtClean="0">
              <a:cs typeface="B Nazanin" pitchFamily="2" charset="-78"/>
            </a:endParaRPr>
          </a:p>
          <a:p>
            <a:pPr algn="just" rtl="1"/>
            <a:endParaRPr lang="en-US" dirty="0">
              <a:cs typeface="B Nazanin"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80">
                                          <p:stCondLst>
                                            <p:cond delay="0"/>
                                          </p:stCondLst>
                                        </p:cTn>
                                        <p:tgtEl>
                                          <p:spTgt spid="5">
                                            <p:txEl>
                                              <p:pRg st="0" end="0"/>
                                            </p:txEl>
                                          </p:spTgt>
                                        </p:tgtEl>
                                      </p:cBhvr>
                                    </p:animEffect>
                                    <p:anim calcmode="lin" valueType="num">
                                      <p:cBhvr>
                                        <p:cTn id="8"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xEl>
                                              <p:pRg st="0" end="0"/>
                                            </p:txEl>
                                          </p:spTgt>
                                        </p:tgtEl>
                                      </p:cBhvr>
                                      <p:to x="100000" y="60000"/>
                                    </p:animScale>
                                    <p:animScale>
                                      <p:cBhvr>
                                        <p:cTn id="14" dur="166" decel="50000">
                                          <p:stCondLst>
                                            <p:cond delay="676"/>
                                          </p:stCondLst>
                                        </p:cTn>
                                        <p:tgtEl>
                                          <p:spTgt spid="5">
                                            <p:txEl>
                                              <p:pRg st="0" end="0"/>
                                            </p:txEl>
                                          </p:spTgt>
                                        </p:tgtEl>
                                      </p:cBhvr>
                                      <p:to x="100000" y="100000"/>
                                    </p:animScale>
                                    <p:animScale>
                                      <p:cBhvr>
                                        <p:cTn id="15" dur="26">
                                          <p:stCondLst>
                                            <p:cond delay="1312"/>
                                          </p:stCondLst>
                                        </p:cTn>
                                        <p:tgtEl>
                                          <p:spTgt spid="5">
                                            <p:txEl>
                                              <p:pRg st="0" end="0"/>
                                            </p:txEl>
                                          </p:spTgt>
                                        </p:tgtEl>
                                      </p:cBhvr>
                                      <p:to x="100000" y="80000"/>
                                    </p:animScale>
                                    <p:animScale>
                                      <p:cBhvr>
                                        <p:cTn id="16" dur="166" decel="50000">
                                          <p:stCondLst>
                                            <p:cond delay="1338"/>
                                          </p:stCondLst>
                                        </p:cTn>
                                        <p:tgtEl>
                                          <p:spTgt spid="5">
                                            <p:txEl>
                                              <p:pRg st="0" end="0"/>
                                            </p:txEl>
                                          </p:spTgt>
                                        </p:tgtEl>
                                      </p:cBhvr>
                                      <p:to x="100000" y="100000"/>
                                    </p:animScale>
                                    <p:animScale>
                                      <p:cBhvr>
                                        <p:cTn id="17" dur="26">
                                          <p:stCondLst>
                                            <p:cond delay="1642"/>
                                          </p:stCondLst>
                                        </p:cTn>
                                        <p:tgtEl>
                                          <p:spTgt spid="5">
                                            <p:txEl>
                                              <p:pRg st="0" end="0"/>
                                            </p:txEl>
                                          </p:spTgt>
                                        </p:tgtEl>
                                      </p:cBhvr>
                                      <p:to x="100000" y="90000"/>
                                    </p:animScale>
                                    <p:animScale>
                                      <p:cBhvr>
                                        <p:cTn id="18" dur="166" decel="50000">
                                          <p:stCondLst>
                                            <p:cond delay="1668"/>
                                          </p:stCondLst>
                                        </p:cTn>
                                        <p:tgtEl>
                                          <p:spTgt spid="5">
                                            <p:txEl>
                                              <p:pRg st="0" end="0"/>
                                            </p:txEl>
                                          </p:spTgt>
                                        </p:tgtEl>
                                      </p:cBhvr>
                                      <p:to x="100000" y="100000"/>
                                    </p:animScale>
                                    <p:animScale>
                                      <p:cBhvr>
                                        <p:cTn id="19" dur="26">
                                          <p:stCondLst>
                                            <p:cond delay="1808"/>
                                          </p:stCondLst>
                                        </p:cTn>
                                        <p:tgtEl>
                                          <p:spTgt spid="5">
                                            <p:txEl>
                                              <p:pRg st="0" end="0"/>
                                            </p:txEl>
                                          </p:spTgt>
                                        </p:tgtEl>
                                      </p:cBhvr>
                                      <p:to x="100000" y="95000"/>
                                    </p:animScale>
                                    <p:animScale>
                                      <p:cBhvr>
                                        <p:cTn id="20" dur="166" decel="50000">
                                          <p:stCondLst>
                                            <p:cond delay="1834"/>
                                          </p:stCondLst>
                                        </p:cTn>
                                        <p:tgtEl>
                                          <p:spTgt spid="5">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Effect transition="in" filter="fade">
                                      <p:cBhvr>
                                        <p:cTn id="25" dur="1000"/>
                                        <p:tgtEl>
                                          <p:spTgt spid="6">
                                            <p:txEl>
                                              <p:pRg st="0" end="0"/>
                                            </p:txEl>
                                          </p:spTgt>
                                        </p:tgtEl>
                                      </p:cBhvr>
                                    </p:animEffect>
                                    <p:anim calcmode="lin" valueType="num">
                                      <p:cBhvr>
                                        <p:cTn id="26"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6">
                                            <p:txEl>
                                              <p:pRg st="0" end="0"/>
                                            </p:txEl>
                                          </p:spTgt>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6">
                                            <p:txEl>
                                              <p:pRg st="1" end="1"/>
                                            </p:txEl>
                                          </p:spTgt>
                                        </p:tgtEl>
                                        <p:attrNameLst>
                                          <p:attrName>style.visibility</p:attrName>
                                        </p:attrNameLst>
                                      </p:cBhvr>
                                      <p:to>
                                        <p:strVal val="visible"/>
                                      </p:to>
                                    </p:set>
                                    <p:animEffect transition="in" filter="fade">
                                      <p:cBhvr>
                                        <p:cTn id="30" dur="1000"/>
                                        <p:tgtEl>
                                          <p:spTgt spid="6">
                                            <p:txEl>
                                              <p:pRg st="1" end="1"/>
                                            </p:txEl>
                                          </p:spTgt>
                                        </p:tgtEl>
                                      </p:cBhvr>
                                    </p:animEffect>
                                    <p:anim calcmode="lin" valueType="num">
                                      <p:cBhvr>
                                        <p:cTn id="31"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32" dur="1000" fill="hold"/>
                                        <p:tgtEl>
                                          <p:spTgt spid="6">
                                            <p:txEl>
                                              <p:pRg st="1" end="1"/>
                                            </p:txEl>
                                          </p:spTgt>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animEffect transition="in" filter="fade">
                                      <p:cBhvr>
                                        <p:cTn id="35" dur="1000"/>
                                        <p:tgtEl>
                                          <p:spTgt spid="6">
                                            <p:txEl>
                                              <p:pRg st="2" end="2"/>
                                            </p:txEl>
                                          </p:spTgt>
                                        </p:tgtEl>
                                      </p:cBhvr>
                                    </p:animEffect>
                                    <p:anim calcmode="lin" valueType="num">
                                      <p:cBhvr>
                                        <p:cTn id="36"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2" end="2"/>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6">
                                            <p:txEl>
                                              <p:pRg st="3" end="3"/>
                                            </p:txEl>
                                          </p:spTgt>
                                        </p:tgtEl>
                                        <p:attrNameLst>
                                          <p:attrName>style.visibility</p:attrName>
                                        </p:attrNameLst>
                                      </p:cBhvr>
                                      <p:to>
                                        <p:strVal val="visible"/>
                                      </p:to>
                                    </p:set>
                                    <p:animEffect transition="in" filter="fade">
                                      <p:cBhvr>
                                        <p:cTn id="40" dur="1000"/>
                                        <p:tgtEl>
                                          <p:spTgt spid="6">
                                            <p:txEl>
                                              <p:pRg st="3" end="3"/>
                                            </p:txEl>
                                          </p:spTgt>
                                        </p:tgtEl>
                                      </p:cBhvr>
                                    </p:animEffect>
                                    <p:anim calcmode="lin" valueType="num">
                                      <p:cBhvr>
                                        <p:cTn id="41"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42"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umberella.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7984" y="687009"/>
            <a:ext cx="3938776" cy="813555"/>
          </a:xfrm>
        </p:spPr>
        <p:txBody>
          <a:bodyPr>
            <a:normAutofit/>
          </a:bodyPr>
          <a:lstStyle/>
          <a:p>
            <a:pPr algn="r"/>
            <a:r>
              <a:rPr lang="fa-IR" sz="2800" dirty="0" smtClean="0">
                <a:cs typeface="B Titr" pitchFamily="2" charset="-78"/>
              </a:rPr>
              <a:t>انواع بیمه از نگاهی دیگر</a:t>
            </a:r>
            <a:endParaRPr lang="en-US" sz="2800" dirty="0">
              <a:cs typeface="B Titr" pitchFamily="2" charset="-78"/>
            </a:endParaRPr>
          </a:p>
        </p:txBody>
      </p:sp>
      <p:pic>
        <p:nvPicPr>
          <p:cNvPr id="4" name="Picture 3" descr="imagesCA3ML1O9.jpg"/>
          <p:cNvPicPr>
            <a:picLocks noChangeAspect="1"/>
          </p:cNvPicPr>
          <p:nvPr/>
        </p:nvPicPr>
        <p:blipFill>
          <a:blip r:embed="rId2"/>
          <a:stretch>
            <a:fillRect/>
          </a:stretch>
        </p:blipFill>
        <p:spPr>
          <a:xfrm>
            <a:off x="539552" y="260648"/>
            <a:ext cx="3888432" cy="1383932"/>
          </a:xfrm>
          <a:prstGeom prst="rect">
            <a:avLst/>
          </a:prstGeom>
        </p:spPr>
      </p:pic>
      <p:sp>
        <p:nvSpPr>
          <p:cNvPr id="6" name="Rectangle 5"/>
          <p:cNvSpPr/>
          <p:nvPr/>
        </p:nvSpPr>
        <p:spPr>
          <a:xfrm>
            <a:off x="555350" y="1962032"/>
            <a:ext cx="8115240" cy="4154984"/>
          </a:xfrm>
          <a:prstGeom prst="rect">
            <a:avLst/>
          </a:prstGeom>
        </p:spPr>
        <p:txBody>
          <a:bodyPr wrap="square">
            <a:spAutoFit/>
          </a:bodyPr>
          <a:lstStyle/>
          <a:p>
            <a:pPr lvl="0" algn="just" rtl="1"/>
            <a:r>
              <a:rPr lang="fa-IR" sz="2400" dirty="0" smtClean="0">
                <a:solidFill>
                  <a:srgbClr val="FF0000"/>
                </a:solidFill>
                <a:cs typeface="B Titr" pitchFamily="2" charset="-78"/>
              </a:rPr>
              <a:t>بيمه‌هاي اجتماعي : </a:t>
            </a:r>
            <a:r>
              <a:rPr lang="fa-IR" sz="2400" dirty="0" smtClean="0">
                <a:cs typeface="B Nazanin" pitchFamily="2" charset="-78"/>
              </a:rPr>
              <a:t>کارگران و طبقات ضعیف و کم درآمد که قـشر بزرگ هر جامعه را تشکیل میدهد و بیشتر نیازمند بیـمه هستند معمولاً نه به لزوم بیمه و فایده آن واقف هستند و نه توان مالی پرداخت حــق بیمه را دارند . لذا دولت به منظور حمایت از این قشر ، قانون بیمه اجتماعی یا اجباری را تصویب کرده است . مانند : بیمه </a:t>
            </a:r>
            <a:r>
              <a:rPr lang="fa-IR" sz="2400" dirty="0" smtClean="0">
                <a:cs typeface="B Nazanin" pitchFamily="2" charset="-78"/>
              </a:rPr>
              <a:t>درمان تامین اجتماعی و خدمات درمانی. </a:t>
            </a:r>
            <a:endParaRPr lang="en-US" sz="2400" dirty="0" smtClean="0">
              <a:cs typeface="B Nazanin" pitchFamily="2" charset="-78"/>
            </a:endParaRPr>
          </a:p>
          <a:p>
            <a:pPr lvl="0" algn="just" rtl="1"/>
            <a:endParaRPr lang="en-US" sz="2400" dirty="0" smtClean="0">
              <a:cs typeface="B Nazanin" pitchFamily="2" charset="-78"/>
            </a:endParaRPr>
          </a:p>
          <a:p>
            <a:pPr lvl="0" algn="just" rtl="1"/>
            <a:r>
              <a:rPr lang="fa-IR" sz="2400" dirty="0" smtClean="0">
                <a:solidFill>
                  <a:srgbClr val="00B050"/>
                </a:solidFill>
                <a:cs typeface="B Titr" pitchFamily="2" charset="-78"/>
              </a:rPr>
              <a:t>بيمه‌هاي بازرگاني : </a:t>
            </a:r>
            <a:r>
              <a:rPr lang="fa-IR" sz="2400" dirty="0" smtClean="0">
                <a:cs typeface="B Nazanin" pitchFamily="2" charset="-78"/>
              </a:rPr>
              <a:t>بيمه‌هاي بازرگاني به بيمه‌هاي اختياري نيز معروف هستند كه در آن بيمه‌گذار به ميل و اراده خود و به صورت آزادانه نسبت به تهيه انواع پوششهاي آن اقدام مي‌كند. در اين نوع بيمه‌ها تعهد دوطرفه است يعني بيمه‌گر در ازاء دريافت حق بيمه از بيمه‌گذار، تأمين بيمه در اختيار وي قرار مي‌دهد. مانند : بیمه های اموال، زندگی(اشخاص)، </a:t>
            </a:r>
            <a:r>
              <a:rPr lang="fa-IR" sz="2400" dirty="0" smtClean="0">
                <a:cs typeface="B Nazanin" pitchFamily="2" charset="-78"/>
              </a:rPr>
              <a:t>مسئولیت.</a:t>
            </a:r>
            <a:endParaRPr lang="en-US" sz="2400" dirty="0">
              <a:cs typeface="B Nazanin"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1118" y="764704"/>
            <a:ext cx="6891104" cy="612617"/>
          </a:xfrm>
        </p:spPr>
        <p:txBody>
          <a:bodyPr>
            <a:normAutofit/>
          </a:bodyPr>
          <a:lstStyle/>
          <a:p>
            <a:pPr algn="r"/>
            <a:r>
              <a:rPr lang="fa-IR" sz="2800" dirty="0" smtClean="0">
                <a:solidFill>
                  <a:schemeClr val="tx1"/>
                </a:solidFill>
                <a:cs typeface="B Titr" pitchFamily="2" charset="-78"/>
              </a:rPr>
              <a:t>تفاوت بیمه های اجتماعی با بیمه بازرگانی</a:t>
            </a:r>
            <a:endParaRPr lang="en-US" sz="2800" dirty="0">
              <a:solidFill>
                <a:schemeClr val="tx1"/>
              </a:solidFill>
              <a:cs typeface="B Titr" pitchFamily="2" charset="-78"/>
            </a:endParaRPr>
          </a:p>
        </p:txBody>
      </p:sp>
      <p:sp>
        <p:nvSpPr>
          <p:cNvPr id="3" name="Content Placeholder 2"/>
          <p:cNvSpPr>
            <a:spLocks noGrp="1"/>
          </p:cNvSpPr>
          <p:nvPr>
            <p:ph idx="1"/>
          </p:nvPr>
        </p:nvSpPr>
        <p:spPr>
          <a:xfrm>
            <a:off x="369122" y="1916832"/>
            <a:ext cx="8475096" cy="4176464"/>
          </a:xfrm>
        </p:spPr>
        <p:txBody>
          <a:bodyPr>
            <a:noAutofit/>
          </a:bodyPr>
          <a:lstStyle/>
          <a:p>
            <a:pPr algn="just" rtl="1"/>
            <a:r>
              <a:rPr lang="fa-IR" sz="2400" b="1" dirty="0" smtClean="0">
                <a:cs typeface="B Nazanin" pitchFamily="2" charset="-78"/>
              </a:rPr>
              <a:t>* بیمه </a:t>
            </a:r>
            <a:r>
              <a:rPr lang="fa-IR" sz="2400" b="1" dirty="0">
                <a:cs typeface="B Nazanin" pitchFamily="2" charset="-78"/>
              </a:rPr>
              <a:t>اجتماعی الزامیست ولی بیمه بازرگانی اختیاری است </a:t>
            </a:r>
            <a:r>
              <a:rPr lang="fa-IR" sz="2400" b="1" dirty="0" smtClean="0">
                <a:cs typeface="B Nazanin" pitchFamily="2" charset="-78"/>
              </a:rPr>
              <a:t>.</a:t>
            </a:r>
          </a:p>
          <a:p>
            <a:pPr algn="just" rtl="1"/>
            <a:r>
              <a:rPr lang="fa-IR" sz="2400" b="1" dirty="0" smtClean="0">
                <a:cs typeface="B Nazanin" pitchFamily="2" charset="-78"/>
              </a:rPr>
              <a:t>* در </a:t>
            </a:r>
            <a:r>
              <a:rPr lang="fa-IR" sz="2400" b="1" dirty="0">
                <a:cs typeface="B Nazanin" pitchFamily="2" charset="-78"/>
              </a:rPr>
              <a:t>بیمه اجتماعی روابط بیـمه گر و بیمه گذار بر اساس مصوبات قانونی ودر بیمه بازرگانی ناشی از توافق طرفین و بصورت قراردادی می باشد .</a:t>
            </a:r>
            <a:endParaRPr lang="en-US" sz="2400" b="1" dirty="0">
              <a:cs typeface="B Nazanin" pitchFamily="2" charset="-78"/>
            </a:endParaRPr>
          </a:p>
          <a:p>
            <a:pPr algn="just" rtl="1"/>
            <a:r>
              <a:rPr lang="fa-IR" sz="2400" b="1" dirty="0" smtClean="0">
                <a:cs typeface="B Nazanin" pitchFamily="2" charset="-78"/>
              </a:rPr>
              <a:t>* در </a:t>
            </a:r>
            <a:r>
              <a:rPr lang="fa-IR" sz="2400" b="1" dirty="0">
                <a:cs typeface="B Nazanin" pitchFamily="2" charset="-78"/>
              </a:rPr>
              <a:t>بیمه اجتماعی حق بیمه بر اساس میزان حقوق است در صــــورتیکه در بیمه بازرگانی بر اساس احتمال وقوع ریسک و میزان سرمایه می باشد .</a:t>
            </a:r>
            <a:endParaRPr lang="en-US" sz="2400" b="1" dirty="0">
              <a:cs typeface="B Nazanin" pitchFamily="2" charset="-78"/>
            </a:endParaRPr>
          </a:p>
          <a:p>
            <a:pPr algn="just" rtl="1"/>
            <a:r>
              <a:rPr lang="fa-IR" sz="2400" b="1" dirty="0" smtClean="0">
                <a:cs typeface="B Nazanin" pitchFamily="2" charset="-78"/>
              </a:rPr>
              <a:t>* در </a:t>
            </a:r>
            <a:r>
              <a:rPr lang="fa-IR" sz="2400" b="1" dirty="0">
                <a:cs typeface="B Nazanin" pitchFamily="2" charset="-78"/>
              </a:rPr>
              <a:t>بیـمه اجتماعی اگر حق بیمه توسط کارفرما پرداخت نشود بیمه به قوت خود باقیست ولی در بیمه بازرگانی انجام تعهد بیمه منوط به پرداخت حق بیمه توسط بیمه گذار می باشد . </a:t>
            </a:r>
            <a:endParaRPr lang="fa-IR" sz="2400" b="1" dirty="0" smtClean="0">
              <a:cs typeface="B Nazanin" pitchFamily="2" charset="-78"/>
            </a:endParaRPr>
          </a:p>
          <a:p>
            <a:pPr algn="just" rtl="1"/>
            <a:r>
              <a:rPr lang="fa-IR" sz="2400" b="1" dirty="0" smtClean="0">
                <a:cs typeface="B Nazanin" pitchFamily="2" charset="-78"/>
              </a:rPr>
              <a:t>* در </a:t>
            </a:r>
            <a:r>
              <a:rPr lang="fa-IR" sz="2400" b="1" dirty="0">
                <a:cs typeface="B Nazanin" pitchFamily="2" charset="-78"/>
              </a:rPr>
              <a:t>بیمه </a:t>
            </a:r>
            <a:r>
              <a:rPr lang="fa-IR" sz="2400" b="1" dirty="0" smtClean="0">
                <a:cs typeface="B Nazanin" pitchFamily="2" charset="-78"/>
              </a:rPr>
              <a:t>های اجتماعی دولت </a:t>
            </a:r>
            <a:r>
              <a:rPr lang="fa-IR" sz="2400" b="1" dirty="0">
                <a:cs typeface="B Nazanin" pitchFamily="2" charset="-78"/>
              </a:rPr>
              <a:t>به دنبال انتفاع </a:t>
            </a:r>
            <a:r>
              <a:rPr lang="fa-IR" sz="2400" b="1" dirty="0" smtClean="0">
                <a:cs typeface="B Nazanin" pitchFamily="2" charset="-78"/>
              </a:rPr>
              <a:t>نیست، لیکن یک بعد فعالیت بیمه های بازرگانی انتفاع است.</a:t>
            </a:r>
            <a:endParaRPr lang="en-US" sz="2400" b="1" dirty="0">
              <a:cs typeface="B Nazanin" pitchFamily="2" charset="-78"/>
            </a:endParaRPr>
          </a:p>
          <a:p>
            <a:pPr algn="just" rtl="1"/>
            <a:endParaRPr lang="en-US" sz="2800" dirty="0">
              <a:cs typeface="B Nazanin"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2420888"/>
            <a:ext cx="8280920" cy="3168352"/>
          </a:xfrm>
        </p:spPr>
        <p:txBody>
          <a:bodyPr>
            <a:noAutofit/>
          </a:bodyPr>
          <a:lstStyle/>
          <a:p>
            <a:pPr lvl="0" algn="r" rtl="1">
              <a:buNone/>
            </a:pPr>
            <a:r>
              <a:rPr lang="ar-SA" sz="2200" b="1" dirty="0" smtClean="0">
                <a:cs typeface="B Titr" panose="00000700000000000000" pitchFamily="2" charset="-78"/>
              </a:rPr>
              <a:t>بيمه </a:t>
            </a:r>
            <a:r>
              <a:rPr lang="ar-SA" sz="2200" b="1" dirty="0" smtClean="0">
                <a:cs typeface="B Titr" panose="00000700000000000000" pitchFamily="2" charset="-78"/>
              </a:rPr>
              <a:t>گر </a:t>
            </a:r>
            <a:r>
              <a:rPr lang="ar-SA" sz="2200" b="1" dirty="0" smtClean="0">
                <a:cs typeface="B Titr" panose="00000700000000000000" pitchFamily="2" charset="-78"/>
              </a:rPr>
              <a:t>:</a:t>
            </a:r>
            <a:r>
              <a:rPr lang="ar-SA" sz="2200" b="1" dirty="0" smtClean="0">
                <a:cs typeface="B Nazanin" panose="00000400000000000000" pitchFamily="2" charset="-78"/>
              </a:rPr>
              <a:t> شخصي است حقوقي كه طبق قانون به عمليات بيمه گري اشتغال مي ورزد. </a:t>
            </a:r>
            <a:endParaRPr lang="en-US" sz="2200" b="1" dirty="0" smtClean="0">
              <a:cs typeface="B Nazanin" panose="00000400000000000000" pitchFamily="2" charset="-78"/>
            </a:endParaRPr>
          </a:p>
          <a:p>
            <a:pPr marL="0" lvl="0" indent="0" algn="r" rtl="1">
              <a:buNone/>
            </a:pPr>
            <a:r>
              <a:rPr lang="ar-SA" sz="2200" b="1" dirty="0" smtClean="0">
                <a:cs typeface="B Titr" panose="00000700000000000000" pitchFamily="2" charset="-78"/>
              </a:rPr>
              <a:t>بيمه گذار:</a:t>
            </a:r>
            <a:r>
              <a:rPr lang="ar-SA" sz="2200" b="1" dirty="0" smtClean="0">
                <a:cs typeface="B Nazanin" panose="00000400000000000000" pitchFamily="2" charset="-78"/>
              </a:rPr>
              <a:t> </a:t>
            </a:r>
            <a:r>
              <a:rPr lang="ar-SA" sz="2200" b="1" dirty="0" smtClean="0">
                <a:cs typeface="B Nazanin" panose="00000400000000000000" pitchFamily="2" charset="-78"/>
              </a:rPr>
              <a:t>بيمه گذار شخصي است حقيقي و يا حقوقي كه تقاضا وپيشنهاد بيمه را تكميل نموده و متعهد به پرداخت حق بيمه  مي باشد و با شركت بيمه قرارداد بيمه را منعقد مي كند. </a:t>
            </a:r>
            <a:endParaRPr lang="en-US" sz="2200" b="1" dirty="0">
              <a:cs typeface="B Nazanin" panose="00000400000000000000" pitchFamily="2" charset="-78"/>
            </a:endParaRPr>
          </a:p>
          <a:p>
            <a:pPr marL="0" lvl="0" indent="0" algn="r" rtl="1">
              <a:buNone/>
            </a:pPr>
            <a:r>
              <a:rPr lang="ar-SA" sz="2200" b="1" dirty="0" smtClean="0">
                <a:cs typeface="B Titr" panose="00000700000000000000" pitchFamily="2" charset="-78"/>
              </a:rPr>
              <a:t>بيمه شده:</a:t>
            </a:r>
            <a:r>
              <a:rPr lang="ar-SA" sz="2200" b="1" dirty="0" smtClean="0">
                <a:cs typeface="B Nazanin" panose="00000400000000000000" pitchFamily="2" charset="-78"/>
              </a:rPr>
              <a:t> </a:t>
            </a:r>
            <a:r>
              <a:rPr lang="ar-SA" sz="2200" b="1" dirty="0" smtClean="0">
                <a:cs typeface="B Nazanin" panose="00000400000000000000" pitchFamily="2" charset="-78"/>
              </a:rPr>
              <a:t>در بيمه هاي اشخاص ، شخصي است كه حيات و سلامت او موضوع قرارداد بيمه است. </a:t>
            </a:r>
            <a:endParaRPr lang="en-US" sz="2200" b="1" dirty="0" smtClean="0">
              <a:cs typeface="B Nazanin" panose="00000400000000000000" pitchFamily="2" charset="-78"/>
            </a:endParaRPr>
          </a:p>
          <a:p>
            <a:pPr marL="0" lvl="0" indent="0" algn="r" rtl="1">
              <a:buNone/>
            </a:pPr>
            <a:r>
              <a:rPr lang="ar-SA" sz="2200" b="1" dirty="0" smtClean="0">
                <a:cs typeface="B Titr" panose="00000700000000000000" pitchFamily="2" charset="-78"/>
              </a:rPr>
              <a:t>ذينفع/استفاده </a:t>
            </a:r>
            <a:r>
              <a:rPr lang="ar-SA" sz="2200" b="1" dirty="0" smtClean="0">
                <a:cs typeface="B Titr" panose="00000700000000000000" pitchFamily="2" charset="-78"/>
              </a:rPr>
              <a:t>كننده بيمه </a:t>
            </a:r>
            <a:r>
              <a:rPr lang="ar-SA" sz="2200" b="1" dirty="0" smtClean="0">
                <a:cs typeface="B Titr" panose="00000700000000000000" pitchFamily="2" charset="-78"/>
              </a:rPr>
              <a:t>نامه:</a:t>
            </a:r>
            <a:r>
              <a:rPr lang="ar-SA" sz="2200" b="1" dirty="0" smtClean="0">
                <a:cs typeface="B Nazanin" panose="00000400000000000000" pitchFamily="2" charset="-78"/>
              </a:rPr>
              <a:t> </a:t>
            </a:r>
            <a:r>
              <a:rPr lang="fa-IR" sz="2200" b="1" dirty="0" smtClean="0">
                <a:cs typeface="B Nazanin" panose="00000400000000000000" pitchFamily="2" charset="-78"/>
              </a:rPr>
              <a:t>شخص يا </a:t>
            </a:r>
            <a:r>
              <a:rPr lang="ar-SA" sz="2200" b="1" dirty="0" smtClean="0">
                <a:cs typeface="B Nazanin" panose="00000400000000000000" pitchFamily="2" charset="-78"/>
              </a:rPr>
              <a:t>اشخاصي كه بيمه نامه به نام آنها منعقد شده و مشخصات آنان در بيمه نامه ذكر گرديده </a:t>
            </a:r>
            <a:r>
              <a:rPr lang="ar-SA" sz="2200" b="1" dirty="0" smtClean="0">
                <a:cs typeface="B Nazanin" panose="00000400000000000000" pitchFamily="2" charset="-78"/>
              </a:rPr>
              <a:t>است</a:t>
            </a:r>
            <a:r>
              <a:rPr lang="fa-IR" sz="2200" b="1" dirty="0">
                <a:cs typeface="B Nazanin" panose="00000400000000000000" pitchFamily="2" charset="-78"/>
              </a:rPr>
              <a:t>.</a:t>
            </a:r>
            <a:endParaRPr lang="en-US" sz="2200" b="1" dirty="0" smtClean="0">
              <a:cs typeface="B Nazanin" panose="00000400000000000000" pitchFamily="2" charset="-78"/>
            </a:endParaRPr>
          </a:p>
        </p:txBody>
      </p:sp>
      <p:sp>
        <p:nvSpPr>
          <p:cNvPr id="6" name="Title 1"/>
          <p:cNvSpPr>
            <a:spLocks noGrp="1"/>
          </p:cNvSpPr>
          <p:nvPr>
            <p:ph type="title"/>
          </p:nvPr>
        </p:nvSpPr>
        <p:spPr>
          <a:xfrm>
            <a:off x="539552" y="476672"/>
            <a:ext cx="8280920" cy="684625"/>
          </a:xfrm>
        </p:spPr>
        <p:txBody>
          <a:bodyPr>
            <a:noAutofit/>
          </a:bodyPr>
          <a:lstStyle/>
          <a:p>
            <a:pPr algn="r"/>
            <a:r>
              <a:rPr lang="fa-IR" sz="3200" b="1" dirty="0" err="1" smtClean="0">
                <a:cs typeface="B Titr" pitchFamily="2" charset="-78"/>
              </a:rPr>
              <a:t>تعاريف</a:t>
            </a:r>
            <a:r>
              <a:rPr lang="fa-IR" sz="3200" b="1" dirty="0" smtClean="0">
                <a:cs typeface="B Titr" pitchFamily="2" charset="-78"/>
              </a:rPr>
              <a:t> </a:t>
            </a:r>
            <a:r>
              <a:rPr lang="fa-IR" sz="3200" b="1" dirty="0" smtClean="0">
                <a:cs typeface="B Titr" pitchFamily="2" charset="-78"/>
              </a:rPr>
              <a:t>اصطلاحات </a:t>
            </a:r>
            <a:r>
              <a:rPr lang="fa-IR" sz="3200" b="1" dirty="0" err="1" smtClean="0">
                <a:cs typeface="B Titr" pitchFamily="2" charset="-78"/>
              </a:rPr>
              <a:t>بيمه</a:t>
            </a:r>
            <a:r>
              <a:rPr lang="fa-IR" sz="3200" b="1" dirty="0" smtClean="0">
                <a:cs typeface="B Titr" pitchFamily="2" charset="-78"/>
              </a:rPr>
              <a:t> </a:t>
            </a:r>
            <a:r>
              <a:rPr lang="fa-IR" sz="3200" b="1" dirty="0" err="1" smtClean="0">
                <a:cs typeface="B Titr" pitchFamily="2" charset="-78"/>
              </a:rPr>
              <a:t>هاي</a:t>
            </a:r>
            <a:r>
              <a:rPr lang="fa-IR" sz="3200" b="1" dirty="0" smtClean="0">
                <a:cs typeface="B Titr" pitchFamily="2" charset="-78"/>
              </a:rPr>
              <a:t> </a:t>
            </a:r>
            <a:r>
              <a:rPr lang="fa-IR" sz="3200" b="1" dirty="0" smtClean="0">
                <a:cs typeface="B Titr" pitchFamily="2" charset="-78"/>
              </a:rPr>
              <a:t>بازرگاني</a:t>
            </a:r>
            <a:endParaRPr lang="en-US" sz="3200" dirty="0">
              <a:cs typeface="B Titr"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916832"/>
            <a:ext cx="7903841" cy="3672408"/>
          </a:xfrm>
        </p:spPr>
        <p:txBody>
          <a:bodyPr>
            <a:noAutofit/>
          </a:bodyPr>
          <a:lstStyle/>
          <a:p>
            <a:pPr algn="r" rtl="1"/>
            <a:r>
              <a:rPr lang="ar-SA" sz="2200" b="1" dirty="0" smtClean="0">
                <a:cs typeface="B Titr" panose="00000700000000000000" pitchFamily="2" charset="-78"/>
              </a:rPr>
              <a:t>فرانشيز:</a:t>
            </a:r>
            <a:r>
              <a:rPr lang="ar-SA" sz="2200" b="1" dirty="0" smtClean="0">
                <a:cs typeface="B Nazanin" panose="00000400000000000000" pitchFamily="2" charset="-78"/>
              </a:rPr>
              <a:t> </a:t>
            </a:r>
            <a:r>
              <a:rPr lang="ar-SA" sz="2200" b="1" dirty="0" smtClean="0">
                <a:cs typeface="B Nazanin" panose="00000400000000000000" pitchFamily="2" charset="-78"/>
              </a:rPr>
              <a:t>به مبلغي از خسارت گفته مي‌شود كه جبران آن به عهده بيمه‌گذار بوده و بيمه‌گر نسبت به آن تعهدي </a:t>
            </a:r>
            <a:r>
              <a:rPr lang="ar-SA" sz="2200" b="1" dirty="0" smtClean="0">
                <a:cs typeface="B Nazanin" panose="00000400000000000000" pitchFamily="2" charset="-78"/>
              </a:rPr>
              <a:t>ندارد. </a:t>
            </a:r>
            <a:endParaRPr lang="en-US" sz="2200" b="1" dirty="0" smtClean="0">
              <a:cs typeface="B Nazanin" panose="00000400000000000000" pitchFamily="2" charset="-78"/>
            </a:endParaRPr>
          </a:p>
          <a:p>
            <a:pPr lvl="0" algn="r" rtl="1"/>
            <a:r>
              <a:rPr lang="ar-SA" sz="2200" b="1" dirty="0" smtClean="0">
                <a:cs typeface="B Titr" panose="00000700000000000000" pitchFamily="2" charset="-78"/>
              </a:rPr>
              <a:t>خطر يا موضوع بيمه </a:t>
            </a:r>
            <a:r>
              <a:rPr lang="ar-SA" sz="2200" b="1" dirty="0" smtClean="0">
                <a:cs typeface="B Titr" panose="00000700000000000000" pitchFamily="2" charset="-78"/>
              </a:rPr>
              <a:t>شده: </a:t>
            </a:r>
            <a:r>
              <a:rPr lang="ar-SA" sz="2200" b="1" dirty="0" smtClean="0">
                <a:cs typeface="B Nazanin" panose="00000400000000000000" pitchFamily="2" charset="-78"/>
              </a:rPr>
              <a:t>رويدادي است كه در صورت وقوع آن بيمه‌گر موظف به انجام تعهد خود مي‌گردد . </a:t>
            </a:r>
            <a:endParaRPr lang="fa-IR" sz="2200" b="1" dirty="0" smtClean="0">
              <a:cs typeface="B Nazanin" panose="00000400000000000000" pitchFamily="2" charset="-78"/>
            </a:endParaRPr>
          </a:p>
          <a:p>
            <a:pPr lvl="0" algn="r" rtl="1"/>
            <a:r>
              <a:rPr lang="ar-SA" sz="2200" b="1" dirty="0" smtClean="0">
                <a:cs typeface="B Titr" panose="00000700000000000000" pitchFamily="2" charset="-78"/>
              </a:rPr>
              <a:t>بيمه‌نامه: </a:t>
            </a:r>
            <a:r>
              <a:rPr lang="ar-SA" sz="2200" b="1" dirty="0" smtClean="0">
                <a:cs typeface="B Nazanin" panose="00000400000000000000" pitchFamily="2" charset="-78"/>
              </a:rPr>
              <a:t>بيمه</a:t>
            </a:r>
            <a:r>
              <a:rPr lang="fa-IR" sz="2200" b="1" dirty="0" smtClean="0">
                <a:cs typeface="B Nazanin" panose="00000400000000000000" pitchFamily="2" charset="-78"/>
              </a:rPr>
              <a:t> </a:t>
            </a:r>
            <a:r>
              <a:rPr lang="ar-SA" sz="2200" b="1" dirty="0" smtClean="0">
                <a:cs typeface="B Nazanin" panose="00000400000000000000" pitchFamily="2" charset="-78"/>
              </a:rPr>
              <a:t>‌نامه </a:t>
            </a:r>
            <a:r>
              <a:rPr lang="ar-SA" sz="2200" b="1" dirty="0" smtClean="0">
                <a:cs typeface="B Nazanin" panose="00000400000000000000" pitchFamily="2" charset="-78"/>
              </a:rPr>
              <a:t>سندي است كه با توجه به قانون و مقررات بيمه و با توجه به پيشنهاد بيمه‌گذار و موافقت بيمه‌گر تنظيم شده و از طرف بيمه‌گر در اختيار بيمه‌گذار قرار مي‌گيرد . </a:t>
            </a:r>
            <a:endParaRPr lang="en-US" sz="2200" b="1" dirty="0" smtClean="0">
              <a:cs typeface="B Nazanin" panose="00000400000000000000" pitchFamily="2" charset="-78"/>
            </a:endParaRPr>
          </a:p>
          <a:p>
            <a:pPr lvl="0" algn="r" rtl="1"/>
            <a:r>
              <a:rPr lang="fa-IR" sz="2200" b="1" dirty="0" smtClean="0">
                <a:cs typeface="B Titr" panose="00000700000000000000" pitchFamily="2" charset="-78"/>
              </a:rPr>
              <a:t>کم </a:t>
            </a:r>
            <a:r>
              <a:rPr lang="fa-IR" sz="2200" b="1" dirty="0" err="1" smtClean="0">
                <a:cs typeface="B Titr" panose="00000700000000000000" pitchFamily="2" charset="-78"/>
              </a:rPr>
              <a:t>بيمه</a:t>
            </a:r>
            <a:r>
              <a:rPr lang="fa-IR" sz="2200" b="1" dirty="0" smtClean="0">
                <a:cs typeface="B Titr" panose="00000700000000000000" pitchFamily="2" charset="-78"/>
              </a:rPr>
              <a:t> </a:t>
            </a:r>
            <a:r>
              <a:rPr lang="fa-IR" sz="2200" b="1" dirty="0" err="1" smtClean="0">
                <a:cs typeface="B Titr" panose="00000700000000000000" pitchFamily="2" charset="-78"/>
              </a:rPr>
              <a:t>گي</a:t>
            </a:r>
            <a:r>
              <a:rPr lang="fa-IR" sz="2200" b="1" dirty="0" smtClean="0">
                <a:cs typeface="B Titr" panose="00000700000000000000" pitchFamily="2" charset="-78"/>
              </a:rPr>
              <a:t>: </a:t>
            </a:r>
            <a:r>
              <a:rPr lang="fa-IR" sz="2200" b="1" dirty="0" err="1" smtClean="0">
                <a:cs typeface="B Nazanin" panose="00000400000000000000" pitchFamily="2" charset="-78"/>
              </a:rPr>
              <a:t>حالتي</a:t>
            </a:r>
            <a:r>
              <a:rPr lang="fa-IR" sz="2200" b="1" dirty="0" smtClean="0">
                <a:cs typeface="B Nazanin" panose="00000400000000000000" pitchFamily="2" charset="-78"/>
              </a:rPr>
              <a:t> </a:t>
            </a:r>
            <a:r>
              <a:rPr lang="fa-IR" sz="2200" b="1" dirty="0" smtClean="0">
                <a:cs typeface="B Nazanin" panose="00000400000000000000" pitchFamily="2" charset="-78"/>
              </a:rPr>
              <a:t>است که مورد بيمه کمتر از قيمت واقعي بيمه شده باشد . </a:t>
            </a:r>
            <a:endParaRPr lang="en-US" sz="2200" b="1" dirty="0" smtClean="0">
              <a:cs typeface="B Nazanin" panose="00000400000000000000" pitchFamily="2" charset="-78"/>
            </a:endParaRPr>
          </a:p>
          <a:p>
            <a:pPr lvl="0" algn="r" rtl="1"/>
            <a:r>
              <a:rPr lang="fa-IR" sz="2200" b="1" dirty="0" err="1" smtClean="0">
                <a:cs typeface="B Titr" panose="00000700000000000000" pitchFamily="2" charset="-78"/>
              </a:rPr>
              <a:t>تشديد</a:t>
            </a:r>
            <a:r>
              <a:rPr lang="fa-IR" sz="2200" b="1" dirty="0" smtClean="0">
                <a:cs typeface="B Titr" panose="00000700000000000000" pitchFamily="2" charset="-78"/>
              </a:rPr>
              <a:t> </a:t>
            </a:r>
            <a:r>
              <a:rPr lang="fa-IR" sz="2200" b="1" dirty="0" smtClean="0">
                <a:cs typeface="B Titr" panose="00000700000000000000" pitchFamily="2" charset="-78"/>
              </a:rPr>
              <a:t>خطر: </a:t>
            </a:r>
            <a:r>
              <a:rPr lang="fa-IR" sz="2200" b="1" dirty="0" smtClean="0">
                <a:cs typeface="B Nazanin" panose="00000400000000000000" pitchFamily="2" charset="-78"/>
              </a:rPr>
              <a:t>شرايطي است که احتمال وقوع خطر مورد بيمه افزايش مي يابد . </a:t>
            </a:r>
            <a:endParaRPr lang="en-US" sz="2200" b="1" dirty="0" smtClean="0">
              <a:cs typeface="B Nazanin" panose="00000400000000000000" pitchFamily="2" charset="-78"/>
            </a:endParaRPr>
          </a:p>
        </p:txBody>
      </p:sp>
      <p:sp>
        <p:nvSpPr>
          <p:cNvPr id="5" name="Title 1"/>
          <p:cNvSpPr>
            <a:spLocks noGrp="1"/>
          </p:cNvSpPr>
          <p:nvPr>
            <p:ph type="title"/>
          </p:nvPr>
        </p:nvSpPr>
        <p:spPr>
          <a:xfrm>
            <a:off x="539552" y="476672"/>
            <a:ext cx="8280920" cy="684625"/>
          </a:xfrm>
        </p:spPr>
        <p:txBody>
          <a:bodyPr>
            <a:noAutofit/>
          </a:bodyPr>
          <a:lstStyle/>
          <a:p>
            <a:pPr algn="r"/>
            <a:r>
              <a:rPr lang="fa-IR" sz="3200" b="1" dirty="0" err="1" smtClean="0">
                <a:cs typeface="B Titr" pitchFamily="2" charset="-78"/>
              </a:rPr>
              <a:t>تعاريف</a:t>
            </a:r>
            <a:r>
              <a:rPr lang="fa-IR" sz="3200" b="1" dirty="0" smtClean="0">
                <a:cs typeface="B Titr" pitchFamily="2" charset="-78"/>
              </a:rPr>
              <a:t> </a:t>
            </a:r>
            <a:r>
              <a:rPr lang="fa-IR" sz="3200" b="1" dirty="0" smtClean="0">
                <a:cs typeface="B Titr" pitchFamily="2" charset="-78"/>
              </a:rPr>
              <a:t>اصطلاحات </a:t>
            </a:r>
            <a:r>
              <a:rPr lang="fa-IR" sz="3200" b="1" dirty="0" err="1" smtClean="0">
                <a:cs typeface="B Titr" pitchFamily="2" charset="-78"/>
              </a:rPr>
              <a:t>بيمه</a:t>
            </a:r>
            <a:r>
              <a:rPr lang="fa-IR" sz="3200" b="1" dirty="0" smtClean="0">
                <a:cs typeface="B Titr" pitchFamily="2" charset="-78"/>
              </a:rPr>
              <a:t> </a:t>
            </a:r>
            <a:r>
              <a:rPr lang="fa-IR" sz="3200" b="1" dirty="0" err="1" smtClean="0">
                <a:cs typeface="B Titr" pitchFamily="2" charset="-78"/>
              </a:rPr>
              <a:t>هاي</a:t>
            </a:r>
            <a:r>
              <a:rPr lang="fa-IR" sz="3200" b="1" dirty="0" smtClean="0">
                <a:cs typeface="B Titr" pitchFamily="2" charset="-78"/>
              </a:rPr>
              <a:t> </a:t>
            </a:r>
            <a:r>
              <a:rPr lang="fa-IR" sz="3200" b="1" dirty="0" smtClean="0">
                <a:cs typeface="B Titr" pitchFamily="2" charset="-78"/>
              </a:rPr>
              <a:t>بازرگاني</a:t>
            </a:r>
            <a:endParaRPr lang="en-US" sz="3200" dirty="0">
              <a:cs typeface="B Titr"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772816"/>
            <a:ext cx="8229600" cy="3384376"/>
          </a:xfrm>
        </p:spPr>
        <p:txBody>
          <a:bodyPr>
            <a:normAutofit/>
          </a:bodyPr>
          <a:lstStyle/>
          <a:p>
            <a:pPr lvl="0" algn="just" rtl="1">
              <a:buNone/>
            </a:pPr>
            <a:r>
              <a:rPr lang="fa-IR" sz="2400" dirty="0" smtClean="0">
                <a:cs typeface="B Titr" panose="00000700000000000000" pitchFamily="2" charset="-78"/>
              </a:rPr>
              <a:t>قاعده </a:t>
            </a:r>
            <a:r>
              <a:rPr lang="fa-IR" sz="2400" dirty="0" smtClean="0">
                <a:cs typeface="B Titr" panose="00000700000000000000" pitchFamily="2" charset="-78"/>
              </a:rPr>
              <a:t>نسبي حق </a:t>
            </a:r>
            <a:r>
              <a:rPr lang="fa-IR" sz="2400" dirty="0" err="1" smtClean="0">
                <a:cs typeface="B Titr" panose="00000700000000000000" pitchFamily="2" charset="-78"/>
              </a:rPr>
              <a:t>بيمه</a:t>
            </a:r>
            <a:r>
              <a:rPr lang="fa-IR" sz="2400" dirty="0" smtClean="0">
                <a:cs typeface="B Titr" panose="00000700000000000000" pitchFamily="2" charset="-78"/>
              </a:rPr>
              <a:t>:</a:t>
            </a:r>
            <a:endParaRPr lang="fa-IR" sz="2400" dirty="0" smtClean="0">
              <a:cs typeface="B Titr" panose="00000700000000000000" pitchFamily="2" charset="-78"/>
            </a:endParaRPr>
          </a:p>
          <a:p>
            <a:pPr lvl="0" algn="just" rtl="1">
              <a:buNone/>
            </a:pPr>
            <a:r>
              <a:rPr lang="fa-IR" sz="2400" b="1" dirty="0" smtClean="0">
                <a:cs typeface="B Nazanin" panose="00000400000000000000" pitchFamily="2" charset="-78"/>
              </a:rPr>
              <a:t>براساس اين قاعده ، خسارت به نسبت حق بيمه اي كه با توجه به اظهارات بيمه شده تعيين گرديده و حق بيمه اي  كه  اگر بيمه گر در ابتدا براوضاع و احوال واقعي خطر واقف بود تعيين مي شد پرداخت </a:t>
            </a:r>
            <a:r>
              <a:rPr lang="fa-IR" sz="2400" b="1" dirty="0" smtClean="0">
                <a:cs typeface="B Nazanin" panose="00000400000000000000" pitchFamily="2" charset="-78"/>
              </a:rPr>
              <a:t>خواهد.</a:t>
            </a:r>
            <a:endParaRPr lang="fa-IR" sz="2400" b="1" dirty="0" smtClean="0">
              <a:cs typeface="B Nazanin" panose="00000400000000000000" pitchFamily="2" charset="-78"/>
            </a:endParaRPr>
          </a:p>
          <a:p>
            <a:pPr lvl="0" algn="just" rtl="1">
              <a:buNone/>
            </a:pPr>
            <a:r>
              <a:rPr lang="ar-SA" sz="2400" dirty="0" smtClean="0">
                <a:cs typeface="B Titr" panose="00000700000000000000" pitchFamily="2" charset="-78"/>
              </a:rPr>
              <a:t>الحاقي</a:t>
            </a:r>
            <a:r>
              <a:rPr lang="fa-IR" sz="2400" dirty="0" smtClean="0">
                <a:cs typeface="B Titr" panose="00000700000000000000" pitchFamily="2" charset="-78"/>
              </a:rPr>
              <a:t>:</a:t>
            </a:r>
            <a:endParaRPr lang="fa-IR" sz="2400" dirty="0" smtClean="0">
              <a:cs typeface="B Titr" panose="00000700000000000000" pitchFamily="2" charset="-78"/>
            </a:endParaRPr>
          </a:p>
          <a:p>
            <a:pPr lvl="0" algn="just" rtl="1">
              <a:buNone/>
            </a:pPr>
            <a:r>
              <a:rPr lang="ar-SA" sz="1800" dirty="0" smtClean="0"/>
              <a:t> </a:t>
            </a:r>
            <a:r>
              <a:rPr lang="ar-SA" sz="2400" b="1" dirty="0" smtClean="0">
                <a:cs typeface="B Nazanin" panose="00000400000000000000" pitchFamily="2" charset="-78"/>
              </a:rPr>
              <a:t>الحاقي يا الحاقيه ورقه‌اي است كه بعد از صدور بيمه نامه ممكن است توسط بيمه‌گر صادر گردد چنانچه بعد از صدور بيمه‌نامه بيمه‌گذار درخواست تغييراتي در بيمه‌نامه بنمايد اين تغييرات توسط اوراق الحاقي انجام </a:t>
            </a:r>
            <a:r>
              <a:rPr lang="ar-SA" sz="2400" b="1" dirty="0" smtClean="0">
                <a:cs typeface="B Nazanin" panose="00000400000000000000" pitchFamily="2" charset="-78"/>
              </a:rPr>
              <a:t>مي‌گيرد</a:t>
            </a:r>
            <a:r>
              <a:rPr lang="fa-IR" sz="2400" b="1" dirty="0" smtClean="0">
                <a:cs typeface="B Nazanin" panose="00000400000000000000" pitchFamily="2" charset="-78"/>
              </a:rPr>
              <a:t>.</a:t>
            </a:r>
            <a:endParaRPr lang="en-US" sz="2400" b="1" dirty="0" smtClean="0">
              <a:cs typeface="B Nazanin" panose="00000400000000000000" pitchFamily="2" charset="-78"/>
            </a:endParaRPr>
          </a:p>
          <a:p>
            <a:pPr algn="just" rtl="1">
              <a:buNone/>
            </a:pPr>
            <a:endParaRPr lang="en-US" sz="18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8148" y="5157192"/>
            <a:ext cx="3672408" cy="1199985"/>
          </a:xfrm>
          <a:prstGeom prst="rect">
            <a:avLst/>
          </a:prstGeom>
        </p:spPr>
      </p:pic>
      <p:sp>
        <p:nvSpPr>
          <p:cNvPr id="4" name="Title 1"/>
          <p:cNvSpPr>
            <a:spLocks noGrp="1"/>
          </p:cNvSpPr>
          <p:nvPr>
            <p:ph type="title"/>
          </p:nvPr>
        </p:nvSpPr>
        <p:spPr>
          <a:xfrm>
            <a:off x="488232" y="608286"/>
            <a:ext cx="8280920" cy="684625"/>
          </a:xfrm>
        </p:spPr>
        <p:txBody>
          <a:bodyPr>
            <a:noAutofit/>
          </a:bodyPr>
          <a:lstStyle/>
          <a:p>
            <a:pPr algn="r"/>
            <a:r>
              <a:rPr lang="fa-IR" sz="3200" b="1" dirty="0" err="1" smtClean="0">
                <a:cs typeface="B Titr" pitchFamily="2" charset="-78"/>
              </a:rPr>
              <a:t>تعاريف</a:t>
            </a:r>
            <a:r>
              <a:rPr lang="fa-IR" sz="3200" b="1" dirty="0" smtClean="0">
                <a:cs typeface="B Titr" pitchFamily="2" charset="-78"/>
              </a:rPr>
              <a:t> </a:t>
            </a:r>
            <a:r>
              <a:rPr lang="fa-IR" sz="3200" b="1" dirty="0" smtClean="0">
                <a:cs typeface="B Titr" pitchFamily="2" charset="-78"/>
              </a:rPr>
              <a:t>اصطلاحات </a:t>
            </a:r>
            <a:r>
              <a:rPr lang="fa-IR" sz="3200" b="1" dirty="0" err="1" smtClean="0">
                <a:cs typeface="B Titr" pitchFamily="2" charset="-78"/>
              </a:rPr>
              <a:t>بيمه</a:t>
            </a:r>
            <a:r>
              <a:rPr lang="fa-IR" sz="3200" b="1" dirty="0" smtClean="0">
                <a:cs typeface="B Titr" pitchFamily="2" charset="-78"/>
              </a:rPr>
              <a:t> </a:t>
            </a:r>
            <a:r>
              <a:rPr lang="fa-IR" sz="3200" b="1" dirty="0" err="1" smtClean="0">
                <a:cs typeface="B Titr" pitchFamily="2" charset="-78"/>
              </a:rPr>
              <a:t>هاي</a:t>
            </a:r>
            <a:r>
              <a:rPr lang="fa-IR" sz="3200" b="1" dirty="0" smtClean="0">
                <a:cs typeface="B Titr" pitchFamily="2" charset="-78"/>
              </a:rPr>
              <a:t> </a:t>
            </a:r>
            <a:r>
              <a:rPr lang="fa-IR" sz="3200" b="1" dirty="0" smtClean="0">
                <a:cs typeface="B Titr" pitchFamily="2" charset="-78"/>
              </a:rPr>
              <a:t>بازرگاني</a:t>
            </a:r>
            <a:endParaRPr lang="en-US" sz="3200" dirty="0">
              <a:cs typeface="B Titr"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844824"/>
            <a:ext cx="8280920" cy="4104456"/>
          </a:xfrm>
        </p:spPr>
        <p:txBody>
          <a:bodyPr>
            <a:normAutofit/>
          </a:bodyPr>
          <a:lstStyle/>
          <a:p>
            <a:pPr lvl="0" algn="r" rtl="1">
              <a:lnSpc>
                <a:spcPct val="100000"/>
              </a:lnSpc>
              <a:buNone/>
            </a:pPr>
            <a:r>
              <a:rPr lang="ar-SA" sz="2400" b="1" dirty="0" smtClean="0">
                <a:cs typeface="B Titr" panose="00000700000000000000" pitchFamily="2" charset="-78"/>
              </a:rPr>
              <a:t>شرايط بيمه‌نامه</a:t>
            </a:r>
            <a:r>
              <a:rPr lang="fa-IR" sz="2400" b="1" dirty="0" smtClean="0">
                <a:cs typeface="B Titr" panose="00000700000000000000" pitchFamily="2" charset="-78"/>
              </a:rPr>
              <a:t>:</a:t>
            </a:r>
            <a:endParaRPr lang="fa-IR" sz="2400" b="1" dirty="0" smtClean="0">
              <a:cs typeface="B Titr" panose="00000700000000000000" pitchFamily="2" charset="-78"/>
            </a:endParaRPr>
          </a:p>
          <a:p>
            <a:pPr lvl="0" algn="r" rtl="1">
              <a:lnSpc>
                <a:spcPct val="100000"/>
              </a:lnSpc>
              <a:buNone/>
            </a:pPr>
            <a:r>
              <a:rPr lang="ar-SA" sz="2400" dirty="0" smtClean="0">
                <a:cs typeface="B Nazanin" panose="00000400000000000000" pitchFamily="2" charset="-78"/>
              </a:rPr>
              <a:t> </a:t>
            </a:r>
            <a:r>
              <a:rPr lang="ar-SA" sz="2400" b="1" dirty="0" smtClean="0">
                <a:cs typeface="B Nazanin" panose="00000400000000000000" pitchFamily="2" charset="-78"/>
              </a:rPr>
              <a:t>مجموعه </a:t>
            </a:r>
            <a:r>
              <a:rPr lang="ar-SA" sz="2400" b="1" dirty="0" smtClean="0">
                <a:cs typeface="B Nazanin" panose="00000400000000000000" pitchFamily="2" charset="-78"/>
              </a:rPr>
              <a:t>شرايط بيمه‌نامه </a:t>
            </a:r>
            <a:r>
              <a:rPr lang="ar-SA" sz="2400" b="1" dirty="0" smtClean="0">
                <a:cs typeface="B Nazanin" panose="00000400000000000000" pitchFamily="2" charset="-78"/>
              </a:rPr>
              <a:t>درباره </a:t>
            </a:r>
            <a:r>
              <a:rPr lang="ar-SA" sz="2400" b="1" dirty="0" smtClean="0">
                <a:cs typeface="B Nazanin" panose="00000400000000000000" pitchFamily="2" charset="-78"/>
              </a:rPr>
              <a:t>اساس قرارداد، وظايف و تعهدات طرفين </a:t>
            </a:r>
            <a:r>
              <a:rPr lang="ar-SA" sz="2400" b="1" dirty="0" smtClean="0">
                <a:cs typeface="B Nazanin" panose="00000400000000000000" pitchFamily="2" charset="-78"/>
              </a:rPr>
              <a:t>قرارداد</a:t>
            </a:r>
            <a:r>
              <a:rPr lang="fa-IR" sz="2400" b="1" dirty="0" smtClean="0">
                <a:cs typeface="B Nazanin" panose="00000400000000000000" pitchFamily="2" charset="-78"/>
              </a:rPr>
              <a:t>،</a:t>
            </a:r>
            <a:r>
              <a:rPr lang="ar-SA" sz="2400" b="1" dirty="0" smtClean="0">
                <a:cs typeface="B Nazanin" panose="00000400000000000000" pitchFamily="2" charset="-78"/>
              </a:rPr>
              <a:t> </a:t>
            </a:r>
            <a:r>
              <a:rPr lang="ar-SA" sz="2400" b="1" dirty="0" smtClean="0">
                <a:cs typeface="B Nazanin" panose="00000400000000000000" pitchFamily="2" charset="-78"/>
              </a:rPr>
              <a:t>استثنائات و ساير شرايط حاصل بين بيمه‌گر و بيمه‌گذار </a:t>
            </a:r>
            <a:r>
              <a:rPr lang="fa-IR" sz="2400" b="1" dirty="0" smtClean="0">
                <a:cs typeface="B Nazanin" panose="00000400000000000000" pitchFamily="2" charset="-78"/>
              </a:rPr>
              <a:t>مطابق با</a:t>
            </a:r>
            <a:r>
              <a:rPr lang="ar-SA" sz="2400" b="1" dirty="0" smtClean="0">
                <a:cs typeface="B Nazanin" panose="00000400000000000000" pitchFamily="2" charset="-78"/>
              </a:rPr>
              <a:t> قانون بيمه‌ تنظيم </a:t>
            </a:r>
            <a:r>
              <a:rPr lang="ar-SA" sz="2400" b="1" dirty="0" smtClean="0">
                <a:cs typeface="B Nazanin" panose="00000400000000000000" pitchFamily="2" charset="-78"/>
              </a:rPr>
              <a:t>مي‌گردد</a:t>
            </a:r>
            <a:r>
              <a:rPr lang="fa-IR" sz="2400" b="1" dirty="0" smtClean="0">
                <a:cs typeface="B Nazanin" panose="00000400000000000000" pitchFamily="2" charset="-78"/>
              </a:rPr>
              <a:t>، شرایط بیمه نامه اطلاق می گردد.</a:t>
            </a:r>
            <a:endParaRPr lang="fa-IR" sz="2400" b="1" dirty="0" smtClean="0">
              <a:cs typeface="B Nazanin" panose="00000400000000000000" pitchFamily="2" charset="-78"/>
            </a:endParaRPr>
          </a:p>
          <a:p>
            <a:pPr lvl="0" algn="r" rtl="1">
              <a:lnSpc>
                <a:spcPct val="100000"/>
              </a:lnSpc>
              <a:buNone/>
            </a:pPr>
            <a:r>
              <a:rPr lang="fa-IR" sz="2400" b="1" dirty="0" smtClean="0">
                <a:cs typeface="B Nazanin" panose="00000400000000000000" pitchFamily="2" charset="-78"/>
              </a:rPr>
              <a:t>شرایط بیمه نامه </a:t>
            </a:r>
            <a:r>
              <a:rPr lang="fa-IR" sz="2400" b="1" dirty="0" smtClean="0">
                <a:cs typeface="B Nazanin" panose="00000400000000000000" pitchFamily="2" charset="-78"/>
              </a:rPr>
              <a:t>بر </a:t>
            </a:r>
            <a:r>
              <a:rPr lang="fa-IR" sz="2400" b="1" dirty="0" smtClean="0">
                <a:cs typeface="B Nazanin" panose="00000400000000000000" pitchFamily="2" charset="-78"/>
              </a:rPr>
              <a:t>دو قسم </a:t>
            </a:r>
            <a:r>
              <a:rPr lang="fa-IR" sz="2400" b="1" dirty="0" smtClean="0">
                <a:cs typeface="B Nazanin" panose="00000400000000000000" pitchFamily="2" charset="-78"/>
              </a:rPr>
              <a:t>است </a:t>
            </a:r>
            <a:r>
              <a:rPr lang="fa-IR" sz="2400" b="1" dirty="0" smtClean="0">
                <a:cs typeface="B Nazanin" panose="00000400000000000000" pitchFamily="2" charset="-78"/>
              </a:rPr>
              <a:t>:</a:t>
            </a:r>
            <a:r>
              <a:rPr lang="ar-SA" sz="2400" b="1" dirty="0" smtClean="0">
                <a:cs typeface="B Nazanin" panose="00000400000000000000" pitchFamily="2" charset="-78"/>
              </a:rPr>
              <a:t> شرايط عمومي و شرايط خصوصي . </a:t>
            </a:r>
            <a:endParaRPr lang="en-US" sz="2400" b="1" dirty="0" smtClean="0">
              <a:cs typeface="B Nazanin" panose="00000400000000000000" pitchFamily="2" charset="-78"/>
            </a:endParaRPr>
          </a:p>
          <a:p>
            <a:pPr algn="r" rtl="1">
              <a:lnSpc>
                <a:spcPct val="100000"/>
              </a:lnSpc>
              <a:buNone/>
            </a:pPr>
            <a:r>
              <a:rPr lang="ar-SA" sz="2400" dirty="0" smtClean="0">
                <a:cs typeface="B Titr" panose="00000700000000000000" pitchFamily="2" charset="-78"/>
              </a:rPr>
              <a:t>فرم‌ </a:t>
            </a:r>
            <a:r>
              <a:rPr lang="ar-SA" sz="2400" dirty="0" smtClean="0">
                <a:cs typeface="B Titr" panose="00000700000000000000" pitchFamily="2" charset="-78"/>
              </a:rPr>
              <a:t>پيشنهاد بيمه‌نامه </a:t>
            </a:r>
            <a:r>
              <a:rPr lang="fa-IR" sz="2400" dirty="0" smtClean="0">
                <a:cs typeface="B Titr" panose="00000700000000000000" pitchFamily="2" charset="-78"/>
              </a:rPr>
              <a:t>:</a:t>
            </a:r>
            <a:endParaRPr lang="fa-IR" sz="2400" dirty="0" smtClean="0">
              <a:cs typeface="B Titr" panose="00000700000000000000" pitchFamily="2" charset="-78"/>
            </a:endParaRPr>
          </a:p>
          <a:p>
            <a:pPr algn="r" rtl="1">
              <a:lnSpc>
                <a:spcPct val="100000"/>
              </a:lnSpc>
              <a:buNone/>
            </a:pPr>
            <a:r>
              <a:rPr lang="ar-SA" sz="2400" b="1" dirty="0" smtClean="0">
                <a:cs typeface="B Nazanin" panose="00000400000000000000" pitchFamily="2" charset="-78"/>
              </a:rPr>
              <a:t>در اغلب رشته‌هاي بيمه، بيمه‌گر ورقه مخصوص چاپي را كه پيشنهاد بيمه ناميده مي‌شود در اختيار بيمه‌گذار قرار مي‌دهد كه او با تكيل برگ پيشنهاد شرايط و خصوصيات آنچه را كه مي‌خواهد بيمه نمايد در اختيار بيمه‌گر </a:t>
            </a:r>
            <a:r>
              <a:rPr lang="ar-SA" sz="2400" b="1" dirty="0" smtClean="0">
                <a:cs typeface="B Nazanin" panose="00000400000000000000" pitchFamily="2" charset="-78"/>
              </a:rPr>
              <a:t>مي‌گذارد</a:t>
            </a:r>
            <a:r>
              <a:rPr lang="fa-IR" sz="2400" b="1" dirty="0" smtClean="0">
                <a:cs typeface="B Nazanin" panose="00000400000000000000" pitchFamily="2" charset="-78"/>
              </a:rPr>
              <a:t>.</a:t>
            </a:r>
            <a:endParaRPr lang="en-US" sz="2400" dirty="0">
              <a:cs typeface="B Nazanin" panose="00000400000000000000" pitchFamily="2" charset="-78"/>
            </a:endParaRPr>
          </a:p>
        </p:txBody>
      </p:sp>
      <p:sp>
        <p:nvSpPr>
          <p:cNvPr id="4" name="Title 1"/>
          <p:cNvSpPr>
            <a:spLocks noGrp="1"/>
          </p:cNvSpPr>
          <p:nvPr>
            <p:ph type="title"/>
          </p:nvPr>
        </p:nvSpPr>
        <p:spPr>
          <a:xfrm>
            <a:off x="488232" y="608286"/>
            <a:ext cx="8280920" cy="684625"/>
          </a:xfrm>
        </p:spPr>
        <p:txBody>
          <a:bodyPr>
            <a:noAutofit/>
          </a:bodyPr>
          <a:lstStyle/>
          <a:p>
            <a:pPr algn="r"/>
            <a:r>
              <a:rPr lang="fa-IR" sz="3200" b="1" dirty="0" err="1" smtClean="0">
                <a:cs typeface="B Titr" pitchFamily="2" charset="-78"/>
              </a:rPr>
              <a:t>تعاريف</a:t>
            </a:r>
            <a:r>
              <a:rPr lang="fa-IR" sz="3200" b="1" dirty="0" smtClean="0">
                <a:cs typeface="B Titr" pitchFamily="2" charset="-78"/>
              </a:rPr>
              <a:t> </a:t>
            </a:r>
            <a:r>
              <a:rPr lang="fa-IR" sz="3200" b="1" dirty="0" smtClean="0">
                <a:cs typeface="B Titr" pitchFamily="2" charset="-78"/>
              </a:rPr>
              <a:t>اصطلاحات </a:t>
            </a:r>
            <a:r>
              <a:rPr lang="fa-IR" sz="3200" b="1" dirty="0" err="1" smtClean="0">
                <a:cs typeface="B Titr" pitchFamily="2" charset="-78"/>
              </a:rPr>
              <a:t>بيمه</a:t>
            </a:r>
            <a:r>
              <a:rPr lang="fa-IR" sz="3200" b="1" dirty="0" smtClean="0">
                <a:cs typeface="B Titr" pitchFamily="2" charset="-78"/>
              </a:rPr>
              <a:t> </a:t>
            </a:r>
            <a:r>
              <a:rPr lang="fa-IR" sz="3200" b="1" dirty="0" err="1" smtClean="0">
                <a:cs typeface="B Titr" pitchFamily="2" charset="-78"/>
              </a:rPr>
              <a:t>هاي</a:t>
            </a:r>
            <a:r>
              <a:rPr lang="fa-IR" sz="3200" b="1" dirty="0" smtClean="0">
                <a:cs typeface="B Titr" pitchFamily="2" charset="-78"/>
              </a:rPr>
              <a:t> </a:t>
            </a:r>
            <a:r>
              <a:rPr lang="fa-IR" sz="3200" b="1" dirty="0" smtClean="0">
                <a:cs typeface="B Titr" pitchFamily="2" charset="-78"/>
              </a:rPr>
              <a:t>بازرگاني</a:t>
            </a:r>
            <a:endParaRPr lang="en-US" sz="3200" dirty="0">
              <a:cs typeface="B Titr"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2160" y="666656"/>
            <a:ext cx="2688310" cy="684625"/>
          </a:xfrm>
        </p:spPr>
        <p:txBody>
          <a:bodyPr>
            <a:normAutofit/>
          </a:bodyPr>
          <a:lstStyle/>
          <a:p>
            <a:pPr algn="r"/>
            <a:r>
              <a:rPr lang="fa-IR" sz="2800" dirty="0" smtClean="0">
                <a:cs typeface="B Titr" pitchFamily="2" charset="-78"/>
              </a:rPr>
              <a:t> اجزای </a:t>
            </a:r>
            <a:r>
              <a:rPr lang="fa-IR" sz="2800" dirty="0" smtClean="0">
                <a:cs typeface="B Titr" pitchFamily="2" charset="-78"/>
              </a:rPr>
              <a:t>قرارداد بیمه:</a:t>
            </a:r>
            <a:endParaRPr lang="en-US" sz="2800" dirty="0">
              <a:cs typeface="B Titr" pitchFamily="2" charset="-78"/>
            </a:endParaRPr>
          </a:p>
        </p:txBody>
      </p:sp>
      <p:sp>
        <p:nvSpPr>
          <p:cNvPr id="3" name="Content Placeholder 2"/>
          <p:cNvSpPr>
            <a:spLocks noGrp="1"/>
          </p:cNvSpPr>
          <p:nvPr>
            <p:ph idx="1"/>
          </p:nvPr>
        </p:nvSpPr>
        <p:spPr>
          <a:xfrm>
            <a:off x="822959" y="1845734"/>
            <a:ext cx="7543801" cy="3383466"/>
          </a:xfrm>
        </p:spPr>
        <p:txBody>
          <a:bodyPr>
            <a:noAutofit/>
          </a:bodyPr>
          <a:lstStyle/>
          <a:p>
            <a:pPr lvl="0" algn="just" rtl="1">
              <a:buClrTx/>
              <a:buFont typeface="Wingdings" panose="05000000000000000000" pitchFamily="2" charset="2"/>
              <a:buChar char="Ø"/>
            </a:pPr>
            <a:r>
              <a:rPr lang="fa-IR" sz="2400" dirty="0" smtClean="0">
                <a:cs typeface="B Nazanin" pitchFamily="2" charset="-78"/>
              </a:rPr>
              <a:t> </a:t>
            </a:r>
            <a:r>
              <a:rPr lang="fa-IR" sz="2400" b="1" dirty="0" smtClean="0">
                <a:cs typeface="B Nazanin" pitchFamily="2" charset="-78"/>
              </a:rPr>
              <a:t>قرارداد اصلی</a:t>
            </a:r>
            <a:endParaRPr lang="en-US" sz="2400" b="1" dirty="0">
              <a:cs typeface="B Nazanin" pitchFamily="2" charset="-78"/>
            </a:endParaRPr>
          </a:p>
          <a:p>
            <a:pPr lvl="0" algn="just" rtl="1">
              <a:buClrTx/>
              <a:buFont typeface="Wingdings" panose="05000000000000000000" pitchFamily="2" charset="2"/>
              <a:buChar char="Ø"/>
            </a:pPr>
            <a:r>
              <a:rPr lang="fa-IR" sz="2400" b="1" dirty="0" smtClean="0">
                <a:cs typeface="B Nazanin" pitchFamily="2" charset="-78"/>
              </a:rPr>
              <a:t> شرایط </a:t>
            </a:r>
            <a:r>
              <a:rPr lang="fa-IR" sz="2400" b="1" dirty="0">
                <a:cs typeface="B Nazanin" pitchFamily="2" charset="-78"/>
              </a:rPr>
              <a:t>عمومی پیمان بیمه مورد نظر که بطور کلی بر روابط طرفین بیمه نامه حاکم است</a:t>
            </a:r>
            <a:r>
              <a:rPr lang="fa-IR" sz="2400" b="1" dirty="0" smtClean="0">
                <a:cs typeface="B Nazanin" pitchFamily="2" charset="-78"/>
              </a:rPr>
              <a:t>.</a:t>
            </a:r>
          </a:p>
          <a:p>
            <a:pPr lvl="0" algn="just" rtl="1">
              <a:buClrTx/>
              <a:buFont typeface="Wingdings" panose="05000000000000000000" pitchFamily="2" charset="2"/>
              <a:buChar char="Ø"/>
            </a:pPr>
            <a:r>
              <a:rPr lang="fa-IR" sz="2400" b="1" dirty="0" smtClean="0">
                <a:cs typeface="B Nazanin" pitchFamily="2" charset="-78"/>
              </a:rPr>
              <a:t> پوشش </a:t>
            </a:r>
            <a:r>
              <a:rPr lang="fa-IR" sz="2400" b="1" dirty="0">
                <a:cs typeface="B Nazanin" pitchFamily="2" charset="-78"/>
              </a:rPr>
              <a:t>ها (کلوز های) بیمه نامه</a:t>
            </a:r>
            <a:endParaRPr lang="en-US" sz="2400" b="1" dirty="0">
              <a:cs typeface="B Nazanin" pitchFamily="2" charset="-78"/>
            </a:endParaRPr>
          </a:p>
          <a:p>
            <a:pPr lvl="0" algn="just" rtl="1">
              <a:buClrTx/>
              <a:buFont typeface="Wingdings" panose="05000000000000000000" pitchFamily="2" charset="2"/>
              <a:buChar char="Ø"/>
            </a:pPr>
            <a:r>
              <a:rPr lang="fa-IR" sz="2400" b="1" dirty="0" smtClean="0">
                <a:cs typeface="B Nazanin" pitchFamily="2" charset="-78"/>
              </a:rPr>
              <a:t> الحاقیه </a:t>
            </a:r>
            <a:r>
              <a:rPr lang="fa-IR" sz="2400" b="1" dirty="0">
                <a:cs typeface="B Nazanin" pitchFamily="2" charset="-78"/>
              </a:rPr>
              <a:t>ها</a:t>
            </a:r>
            <a:endParaRPr lang="en-US" sz="2400" b="1" dirty="0">
              <a:cs typeface="B Nazanin" pitchFamily="2" charset="-78"/>
            </a:endParaRPr>
          </a:p>
          <a:p>
            <a:pPr lvl="0" algn="just" rtl="1">
              <a:buClrTx/>
              <a:buFont typeface="Wingdings" panose="05000000000000000000" pitchFamily="2" charset="2"/>
              <a:buChar char="Ø"/>
            </a:pPr>
            <a:r>
              <a:rPr lang="fa-IR" sz="2400" b="1" dirty="0" smtClean="0">
                <a:cs typeface="B Nazanin" pitchFamily="2" charset="-78"/>
              </a:rPr>
              <a:t> سایر </a:t>
            </a:r>
            <a:r>
              <a:rPr lang="fa-IR" sz="2400" b="1" dirty="0">
                <a:cs typeface="B Nazanin" pitchFamily="2" charset="-78"/>
              </a:rPr>
              <a:t>ضمائم احتمالی بیمه نامه (مانند اظهارنامه ها، گزارشات کارشناسی، مشخصات تفصیلی و نقشه </a:t>
            </a:r>
            <a:r>
              <a:rPr lang="fa-IR" sz="2400" b="1" dirty="0" smtClean="0">
                <a:cs typeface="B Nazanin" pitchFamily="2" charset="-78"/>
              </a:rPr>
              <a:t>ها و ... )</a:t>
            </a:r>
          </a:p>
          <a:p>
            <a:pPr algn="just" rtl="1">
              <a:buNone/>
            </a:pPr>
            <a:endParaRPr lang="en-US" sz="2400" dirty="0">
              <a:cs typeface="B Nazanin" pitchFamily="2" charset="-78"/>
            </a:endParaRPr>
          </a:p>
        </p:txBody>
      </p:sp>
      <p:pic>
        <p:nvPicPr>
          <p:cNvPr id="4" name="Picture 3" descr="imagesCA095DHX.jpg"/>
          <p:cNvPicPr>
            <a:picLocks noChangeAspect="1"/>
          </p:cNvPicPr>
          <p:nvPr/>
        </p:nvPicPr>
        <p:blipFill>
          <a:blip r:embed="rId2"/>
          <a:stretch>
            <a:fillRect/>
          </a:stretch>
        </p:blipFill>
        <p:spPr>
          <a:xfrm>
            <a:off x="822958" y="461333"/>
            <a:ext cx="4829161" cy="108012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3768" y="891647"/>
            <a:ext cx="5882992" cy="684625"/>
          </a:xfrm>
        </p:spPr>
        <p:txBody>
          <a:bodyPr>
            <a:normAutofit/>
          </a:bodyPr>
          <a:lstStyle/>
          <a:p>
            <a:pPr algn="r"/>
            <a:r>
              <a:rPr lang="fa-IR" sz="2400" dirty="0" smtClean="0">
                <a:cs typeface="B Titr" pitchFamily="2" charset="-78"/>
              </a:rPr>
              <a:t>پوشش ها (کلوزهای) قرارداد</a:t>
            </a:r>
            <a:endParaRPr lang="en-US" sz="2400" dirty="0">
              <a:cs typeface="B Titr" pitchFamily="2" charset="-78"/>
            </a:endParaRPr>
          </a:p>
        </p:txBody>
      </p:sp>
      <p:sp>
        <p:nvSpPr>
          <p:cNvPr id="3" name="Content Placeholder 2"/>
          <p:cNvSpPr>
            <a:spLocks noGrp="1"/>
          </p:cNvSpPr>
          <p:nvPr>
            <p:ph idx="1"/>
          </p:nvPr>
        </p:nvSpPr>
        <p:spPr>
          <a:xfrm>
            <a:off x="822959" y="2060848"/>
            <a:ext cx="7543801" cy="2061968"/>
          </a:xfrm>
        </p:spPr>
        <p:txBody>
          <a:bodyPr>
            <a:normAutofit fontScale="92500" lnSpcReduction="10000"/>
          </a:bodyPr>
          <a:lstStyle/>
          <a:p>
            <a:pPr algn="just" rtl="1">
              <a:buNone/>
            </a:pPr>
            <a:endParaRPr lang="en-US" sz="2400" dirty="0" smtClean="0">
              <a:cs typeface="B Nazanin" pitchFamily="2" charset="-78"/>
            </a:endParaRPr>
          </a:p>
          <a:p>
            <a:pPr lvl="0" algn="just" rtl="1"/>
            <a:r>
              <a:rPr lang="fa-IR" sz="2400" b="1" dirty="0" smtClean="0">
                <a:cs typeface="B Nazanin" pitchFamily="2" charset="-78"/>
              </a:rPr>
              <a:t>تعهدات افزایشی (یا کاهشی) بیمه گر را پوشش یا کلوز می نامند.</a:t>
            </a:r>
            <a:endParaRPr lang="en-US" sz="2400" b="1" dirty="0" smtClean="0">
              <a:cs typeface="B Nazanin" pitchFamily="2" charset="-78"/>
            </a:endParaRPr>
          </a:p>
          <a:p>
            <a:pPr algn="just" rtl="1"/>
            <a:r>
              <a:rPr lang="fa-IR" sz="2400" b="1" dirty="0" smtClean="0">
                <a:cs typeface="B Nazanin" pitchFamily="2" charset="-78"/>
              </a:rPr>
              <a:t>پوشش ها (کلوزهای) محدود کننده:</a:t>
            </a:r>
            <a:endParaRPr lang="en-US" sz="2400" b="1" dirty="0" smtClean="0">
              <a:cs typeface="B Nazanin" pitchFamily="2" charset="-78"/>
            </a:endParaRPr>
          </a:p>
          <a:p>
            <a:pPr lvl="0" algn="just" rtl="1"/>
            <a:r>
              <a:rPr lang="fa-IR" sz="2400" b="1" dirty="0" smtClean="0">
                <a:cs typeface="B Nazanin" pitchFamily="2" charset="-78"/>
              </a:rPr>
              <a:t>گاهی شرکت های بیمه با افزودن کلوزهای محدود کننده نرخ بیمه نامه را کاهش می دهند.</a:t>
            </a:r>
            <a:endParaRPr lang="en-US" sz="2400" b="1" dirty="0" smtClean="0">
              <a:cs typeface="B Nazanin" pitchFamily="2" charset="-78"/>
            </a:endParaRPr>
          </a:p>
        </p:txBody>
      </p:sp>
      <p:pic>
        <p:nvPicPr>
          <p:cNvPr id="4" name="Picture 3" descr="imagesCAATQB94.jpg"/>
          <p:cNvPicPr>
            <a:picLocks noChangeAspect="1"/>
          </p:cNvPicPr>
          <p:nvPr/>
        </p:nvPicPr>
        <p:blipFill>
          <a:blip r:embed="rId2"/>
          <a:stretch>
            <a:fillRect/>
          </a:stretch>
        </p:blipFill>
        <p:spPr>
          <a:xfrm>
            <a:off x="251520" y="4581128"/>
            <a:ext cx="8496944" cy="1656184"/>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1920" y="722217"/>
            <a:ext cx="5087803" cy="718255"/>
          </a:xfrm>
        </p:spPr>
        <p:txBody>
          <a:bodyPr>
            <a:normAutofit/>
          </a:bodyPr>
          <a:lstStyle/>
          <a:p>
            <a:pPr algn="r"/>
            <a:r>
              <a:rPr lang="ar-SA" sz="2400" dirty="0" smtClean="0">
                <a:cs typeface="B Titr" pitchFamily="2" charset="-78"/>
              </a:rPr>
              <a:t>خصوصیات و ویژگی های</a:t>
            </a:r>
            <a:r>
              <a:rPr lang="fa-IR" sz="2400" dirty="0" smtClean="0">
                <a:cs typeface="B Titr" pitchFamily="2" charset="-78"/>
              </a:rPr>
              <a:t> قرارداد </a:t>
            </a:r>
            <a:r>
              <a:rPr lang="fa-IR" sz="2400" dirty="0" smtClean="0">
                <a:cs typeface="B Titr" pitchFamily="2" charset="-78"/>
              </a:rPr>
              <a:t>(عقد) </a:t>
            </a:r>
            <a:r>
              <a:rPr lang="fa-IR" sz="2400" dirty="0" smtClean="0">
                <a:cs typeface="B Titr" pitchFamily="2" charset="-78"/>
              </a:rPr>
              <a:t>بیمه </a:t>
            </a:r>
            <a:r>
              <a:rPr lang="ar-SA" sz="2400" dirty="0" smtClean="0">
                <a:cs typeface="B Titr" pitchFamily="2" charset="-78"/>
              </a:rPr>
              <a:t> </a:t>
            </a:r>
            <a:endParaRPr lang="en-US" sz="2400" dirty="0">
              <a:cs typeface="B Titr" pitchFamily="2" charset="-78"/>
            </a:endParaRPr>
          </a:p>
        </p:txBody>
      </p:sp>
      <p:pic>
        <p:nvPicPr>
          <p:cNvPr id="4" name="Picture 3" descr="IMG_20160229_103233.jpg"/>
          <p:cNvPicPr>
            <a:picLocks noChangeAspect="1"/>
          </p:cNvPicPr>
          <p:nvPr/>
        </p:nvPicPr>
        <p:blipFill>
          <a:blip r:embed="rId2"/>
          <a:stretch>
            <a:fillRect/>
          </a:stretch>
        </p:blipFill>
        <p:spPr>
          <a:xfrm>
            <a:off x="11905" y="332656"/>
            <a:ext cx="4248471" cy="1211937"/>
          </a:xfrm>
          <a:prstGeom prst="rect">
            <a:avLst/>
          </a:prstGeom>
        </p:spPr>
      </p:pic>
      <p:sp>
        <p:nvSpPr>
          <p:cNvPr id="5" name="Rectangle 4"/>
          <p:cNvSpPr/>
          <p:nvPr/>
        </p:nvSpPr>
        <p:spPr>
          <a:xfrm>
            <a:off x="1403648" y="1916832"/>
            <a:ext cx="7096302" cy="3970318"/>
          </a:xfrm>
          <a:prstGeom prst="rect">
            <a:avLst/>
          </a:prstGeom>
        </p:spPr>
        <p:txBody>
          <a:bodyPr wrap="square">
            <a:spAutoFit/>
          </a:bodyPr>
          <a:lstStyle/>
          <a:p>
            <a:pPr marL="457200" indent="-457200" algn="just" rtl="1">
              <a:buFont typeface="Wingdings" panose="05000000000000000000" pitchFamily="2" charset="2"/>
              <a:buChar char="Ø"/>
            </a:pPr>
            <a:r>
              <a:rPr lang="ar-SA" sz="2800" dirty="0" smtClean="0">
                <a:cs typeface="B Nazanin" pitchFamily="2" charset="-78"/>
              </a:rPr>
              <a:t>عقدی است لازم .  </a:t>
            </a:r>
            <a:endParaRPr lang="fa-IR" sz="2800" dirty="0" smtClean="0">
              <a:cs typeface="B Nazanin" pitchFamily="2" charset="-78"/>
            </a:endParaRPr>
          </a:p>
          <a:p>
            <a:pPr marL="457200" indent="-457200" algn="just" rtl="1">
              <a:buFont typeface="Wingdings" panose="05000000000000000000" pitchFamily="2" charset="2"/>
              <a:buChar char="Ø"/>
            </a:pPr>
            <a:r>
              <a:rPr lang="ar-SA" sz="2800" dirty="0" smtClean="0">
                <a:cs typeface="B Nazanin" pitchFamily="2" charset="-78"/>
              </a:rPr>
              <a:t>قرارداد جبران خسارت است . </a:t>
            </a:r>
            <a:endParaRPr lang="fa-IR" sz="2800" dirty="0" smtClean="0">
              <a:cs typeface="B Nazanin" pitchFamily="2" charset="-78"/>
            </a:endParaRPr>
          </a:p>
          <a:p>
            <a:pPr marL="457200" indent="-457200" algn="just" rtl="1">
              <a:buFont typeface="Wingdings" panose="05000000000000000000" pitchFamily="2" charset="2"/>
              <a:buChar char="Ø"/>
            </a:pPr>
            <a:r>
              <a:rPr lang="ar-SA" sz="2800" dirty="0" smtClean="0">
                <a:cs typeface="B Nazanin" pitchFamily="2" charset="-78"/>
              </a:rPr>
              <a:t>عقدی است مبتنی بر اصل حاکمیت اراده و توافق دو اراده .</a:t>
            </a:r>
            <a:endParaRPr lang="fa-IR" sz="2800" dirty="0" smtClean="0">
              <a:cs typeface="B Nazanin" pitchFamily="2" charset="-78"/>
            </a:endParaRPr>
          </a:p>
          <a:p>
            <a:pPr marL="457200" indent="-457200" algn="just" rtl="1">
              <a:buFont typeface="Wingdings" panose="05000000000000000000" pitchFamily="2" charset="2"/>
              <a:buChar char="Ø"/>
            </a:pPr>
            <a:r>
              <a:rPr lang="ar-SA" sz="2800" dirty="0">
                <a:cs typeface="B Nazanin" pitchFamily="2" charset="-78"/>
              </a:rPr>
              <a:t>قراردادی اتفاقی و معلق است .</a:t>
            </a:r>
            <a:endParaRPr lang="fa-IR" sz="2800" dirty="0">
              <a:cs typeface="B Nazanin" pitchFamily="2" charset="-78"/>
            </a:endParaRPr>
          </a:p>
          <a:p>
            <a:pPr marL="457200" indent="-457200" algn="just" rtl="1">
              <a:buFont typeface="Wingdings" panose="05000000000000000000" pitchFamily="2" charset="2"/>
              <a:buChar char="Ø"/>
            </a:pPr>
            <a:r>
              <a:rPr lang="ar-SA" sz="2800" dirty="0" smtClean="0">
                <a:cs typeface="B Nazanin" pitchFamily="2" charset="-78"/>
              </a:rPr>
              <a:t>عقدی </a:t>
            </a:r>
            <a:r>
              <a:rPr lang="ar-SA" sz="2800" dirty="0" smtClean="0">
                <a:cs typeface="B Nazanin" pitchFamily="2" charset="-78"/>
              </a:rPr>
              <a:t>است دو تعهدی</a:t>
            </a:r>
            <a:r>
              <a:rPr lang="fa-IR" sz="2800" dirty="0" smtClean="0">
                <a:cs typeface="B Nazanin" pitchFamily="2" charset="-78"/>
              </a:rPr>
              <a:t>.</a:t>
            </a:r>
          </a:p>
          <a:p>
            <a:pPr marL="457200" indent="-457200" algn="just" rtl="1">
              <a:buFont typeface="Wingdings" panose="05000000000000000000" pitchFamily="2" charset="2"/>
              <a:buChar char="Ø"/>
            </a:pPr>
            <a:r>
              <a:rPr lang="ar-SA" sz="2800" dirty="0">
                <a:cs typeface="B Nazanin" pitchFamily="2" charset="-78"/>
              </a:rPr>
              <a:t>قراردادی است که بیمه گر آن را تنظیم می کند.</a:t>
            </a:r>
            <a:endParaRPr lang="fa-IR" sz="2800" dirty="0">
              <a:cs typeface="B Nazanin" pitchFamily="2" charset="-78"/>
            </a:endParaRPr>
          </a:p>
          <a:p>
            <a:pPr marL="457200" indent="-457200" algn="just" rtl="1">
              <a:buFont typeface="Wingdings" panose="05000000000000000000" pitchFamily="2" charset="2"/>
              <a:buChar char="Ø"/>
            </a:pPr>
            <a:r>
              <a:rPr lang="ar-SA" sz="2800" dirty="0" smtClean="0">
                <a:cs typeface="B Nazanin" pitchFamily="2" charset="-78"/>
              </a:rPr>
              <a:t>عقدی </a:t>
            </a:r>
            <a:r>
              <a:rPr lang="ar-SA" sz="2800" dirty="0" smtClean="0">
                <a:cs typeface="B Nazanin" pitchFamily="2" charset="-78"/>
              </a:rPr>
              <a:t>است مستمر و با آثار تدریجی </a:t>
            </a:r>
            <a:r>
              <a:rPr lang="ar-SA" sz="2800" dirty="0" smtClean="0">
                <a:cs typeface="B Nazanin" pitchFamily="2" charset="-78"/>
              </a:rPr>
              <a:t>.</a:t>
            </a:r>
            <a:endParaRPr lang="fa-IR" sz="2800" dirty="0" smtClean="0">
              <a:cs typeface="B Nazanin" pitchFamily="2" charset="-78"/>
            </a:endParaRPr>
          </a:p>
          <a:p>
            <a:pPr marL="457200" indent="-457200" algn="just" rtl="1">
              <a:buFont typeface="Wingdings" panose="05000000000000000000" pitchFamily="2" charset="2"/>
              <a:buChar char="Ø"/>
            </a:pPr>
            <a:r>
              <a:rPr lang="ar-SA" sz="2800" dirty="0">
                <a:cs typeface="B Nazanin" pitchFamily="2" charset="-78"/>
              </a:rPr>
              <a:t>براساس حد اعلاء حسن نیت طرفین استوار است </a:t>
            </a:r>
            <a:r>
              <a:rPr lang="ar-SA" sz="2800" dirty="0" smtClean="0">
                <a:cs typeface="B Nazanin" pitchFamily="2" charset="-78"/>
              </a:rPr>
              <a:t>.</a:t>
            </a:r>
            <a:endParaRPr lang="fa-IR" sz="2800" dirty="0" smtClean="0">
              <a:cs typeface="B Nazanin" pitchFamily="2" charset="-78"/>
            </a:endParaRPr>
          </a:p>
          <a:p>
            <a:pPr marL="457200" indent="-457200" algn="just" rtl="1">
              <a:buFont typeface="Wingdings" panose="05000000000000000000" pitchFamily="2" charset="2"/>
              <a:buChar char="Ø"/>
            </a:pPr>
            <a:r>
              <a:rPr lang="fa-IR" sz="2800" dirty="0" smtClean="0">
                <a:cs typeface="B Nazanin" pitchFamily="2" charset="-78"/>
              </a:rPr>
              <a:t>از</a:t>
            </a:r>
            <a:r>
              <a:rPr lang="ar-SA" sz="2800" dirty="0" smtClean="0">
                <a:cs typeface="B Nazanin" pitchFamily="2" charset="-78"/>
              </a:rPr>
              <a:t> </a:t>
            </a:r>
            <a:r>
              <a:rPr lang="ar-SA" sz="2800" dirty="0">
                <a:cs typeface="B Nazanin" pitchFamily="2" charset="-78"/>
              </a:rPr>
              <a:t>عقود معوض است </a:t>
            </a:r>
            <a:r>
              <a:rPr lang="ar-SA" sz="2800" dirty="0" smtClean="0">
                <a:cs typeface="B Nazanin" pitchFamily="2" charset="-78"/>
              </a:rPr>
              <a:t>.</a:t>
            </a:r>
            <a:endParaRPr lang="fa-IR" sz="2800" dirty="0">
              <a:cs typeface="B Nazanin"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1000"/>
                                        <p:tgtEl>
                                          <p:spTgt spid="5">
                                            <p:txEl>
                                              <p:pRg st="2" end="2"/>
                                            </p:txEl>
                                          </p:spTgt>
                                        </p:tgtEl>
                                      </p:cBhvr>
                                    </p:animEffect>
                                    <p:anim calcmode="lin" valueType="num">
                                      <p:cBhvr>
                                        <p:cTn id="1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1000"/>
                                        <p:tgtEl>
                                          <p:spTgt spid="5">
                                            <p:txEl>
                                              <p:pRg st="3" end="3"/>
                                            </p:txEl>
                                          </p:spTgt>
                                        </p:tgtEl>
                                      </p:cBhvr>
                                    </p:animEffect>
                                    <p:anim calcmode="lin" valueType="num">
                                      <p:cBhvr>
                                        <p:cTn id="23"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1000"/>
                                        <p:tgtEl>
                                          <p:spTgt spid="5">
                                            <p:txEl>
                                              <p:pRg st="4" end="4"/>
                                            </p:txEl>
                                          </p:spTgt>
                                        </p:tgtEl>
                                      </p:cBhvr>
                                    </p:animEffect>
                                    <p:anim calcmode="lin" valueType="num">
                                      <p:cBhvr>
                                        <p:cTn id="28"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1000"/>
                                        <p:tgtEl>
                                          <p:spTgt spid="5">
                                            <p:txEl>
                                              <p:pRg st="5" end="5"/>
                                            </p:txEl>
                                          </p:spTgt>
                                        </p:tgtEl>
                                      </p:cBhvr>
                                    </p:animEffect>
                                    <p:anim calcmode="lin" valueType="num">
                                      <p:cBhvr>
                                        <p:cTn id="3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5">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1000"/>
                                        <p:tgtEl>
                                          <p:spTgt spid="5">
                                            <p:txEl>
                                              <p:pRg st="6" end="6"/>
                                            </p:txEl>
                                          </p:spTgt>
                                        </p:tgtEl>
                                      </p:cBhvr>
                                    </p:animEffect>
                                    <p:anim calcmode="lin" valueType="num">
                                      <p:cBhvr>
                                        <p:cTn id="38"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5">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1000"/>
                                        <p:tgtEl>
                                          <p:spTgt spid="5">
                                            <p:txEl>
                                              <p:pRg st="7" end="7"/>
                                            </p:txEl>
                                          </p:spTgt>
                                        </p:tgtEl>
                                      </p:cBhvr>
                                    </p:animEffect>
                                    <p:anim calcmode="lin" valueType="num">
                                      <p:cBhvr>
                                        <p:cTn id="43"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7" end="7"/>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1000"/>
                                        <p:tgtEl>
                                          <p:spTgt spid="5">
                                            <p:txEl>
                                              <p:pRg st="8" end="8"/>
                                            </p:txEl>
                                          </p:spTgt>
                                        </p:tgtEl>
                                      </p:cBhvr>
                                    </p:animEffect>
                                    <p:anim calcmode="lin" valueType="num">
                                      <p:cBhvr>
                                        <p:cTn id="48"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sCAB0MN7Z.jpg"/>
          <p:cNvPicPr>
            <a:picLocks noChangeAspect="1"/>
          </p:cNvPicPr>
          <p:nvPr/>
        </p:nvPicPr>
        <p:blipFill>
          <a:blip r:embed="rId2"/>
          <a:stretch>
            <a:fillRect/>
          </a:stretch>
        </p:blipFill>
        <p:spPr>
          <a:xfrm>
            <a:off x="1979712" y="5192647"/>
            <a:ext cx="6085135" cy="1087789"/>
          </a:xfrm>
          <a:prstGeom prst="rect">
            <a:avLst/>
          </a:prstGeom>
        </p:spPr>
      </p:pic>
      <p:sp>
        <p:nvSpPr>
          <p:cNvPr id="2" name="Title 1"/>
          <p:cNvSpPr>
            <a:spLocks noGrp="1"/>
          </p:cNvSpPr>
          <p:nvPr>
            <p:ph type="title"/>
          </p:nvPr>
        </p:nvSpPr>
        <p:spPr>
          <a:xfrm>
            <a:off x="2915816" y="764704"/>
            <a:ext cx="5522952" cy="540609"/>
          </a:xfrm>
        </p:spPr>
        <p:txBody>
          <a:bodyPr>
            <a:normAutofit fontScale="90000"/>
          </a:bodyPr>
          <a:lstStyle/>
          <a:p>
            <a:pPr algn="r"/>
            <a:r>
              <a:rPr lang="fa-IR" sz="2800" dirty="0" smtClean="0">
                <a:cs typeface="B Titr" pitchFamily="2" charset="-78"/>
              </a:rPr>
              <a:t>آشنائی با برخی از مواد قانون بیمه مصوب 1316</a:t>
            </a:r>
            <a:endParaRPr lang="en-US" sz="2800" dirty="0">
              <a:cs typeface="B Titr" pitchFamily="2" charset="-78"/>
            </a:endParaRPr>
          </a:p>
        </p:txBody>
      </p:sp>
      <p:sp>
        <p:nvSpPr>
          <p:cNvPr id="3" name="Content Placeholder 2"/>
          <p:cNvSpPr>
            <a:spLocks noGrp="1"/>
          </p:cNvSpPr>
          <p:nvPr>
            <p:ph idx="1"/>
          </p:nvPr>
        </p:nvSpPr>
        <p:spPr>
          <a:xfrm>
            <a:off x="899592" y="1844824"/>
            <a:ext cx="7539176" cy="3024336"/>
          </a:xfrm>
        </p:spPr>
        <p:txBody>
          <a:bodyPr>
            <a:noAutofit/>
          </a:bodyPr>
          <a:lstStyle/>
          <a:p>
            <a:pPr algn="just" rtl="1"/>
            <a:r>
              <a:rPr lang="fa-IR" sz="2000" b="1" dirty="0">
                <a:cs typeface="B Nazanin" pitchFamily="2" charset="-78"/>
              </a:rPr>
              <a:t>ماده </a:t>
            </a:r>
            <a:r>
              <a:rPr lang="fa-IR" sz="2000" b="1" dirty="0" smtClean="0">
                <a:cs typeface="B Nazanin" pitchFamily="2" charset="-78"/>
              </a:rPr>
              <a:t>10 در خصوص کم بیمه گی است که بیمه گذار مالی را کمتر از ارزش واقعی بیمه کند بدون قصد تقلب، لذا بیمه گر به تناسب حق بیمه مسئول خسارت است.</a:t>
            </a:r>
          </a:p>
          <a:p>
            <a:pPr algn="just" rtl="1"/>
            <a:r>
              <a:rPr lang="fa-IR" sz="2000" b="1" dirty="0" smtClean="0">
                <a:cs typeface="B Nazanin" pitchFamily="2" charset="-78"/>
              </a:rPr>
              <a:t>ماده 11 در خصوص افزون بیمه گی است که بیمه گذار مالی را افزون بر ارزش واقعی به قصد تقلب بیمه  کند، موجب بطلان عقد بیمه میگردد.</a:t>
            </a:r>
            <a:endParaRPr lang="en-US" sz="2000" b="1" dirty="0">
              <a:cs typeface="B Nazanin" pitchFamily="2" charset="-78"/>
            </a:endParaRPr>
          </a:p>
          <a:p>
            <a:pPr algn="just" rtl="1"/>
            <a:r>
              <a:rPr lang="fa-IR" sz="2000" b="1" dirty="0">
                <a:cs typeface="B Nazanin" pitchFamily="2" charset="-78"/>
              </a:rPr>
              <a:t>ماده </a:t>
            </a:r>
            <a:r>
              <a:rPr lang="fa-IR" sz="2000" b="1" dirty="0" smtClean="0">
                <a:cs typeface="B Nazanin" pitchFamily="2" charset="-78"/>
              </a:rPr>
              <a:t>12</a:t>
            </a:r>
            <a:r>
              <a:rPr lang="fa-IR" b="1" dirty="0">
                <a:cs typeface="B Nazanin" pitchFamily="2" charset="-78"/>
              </a:rPr>
              <a:t> </a:t>
            </a:r>
            <a:r>
              <a:rPr lang="fa-IR" b="1" dirty="0" smtClean="0">
                <a:cs typeface="B Nazanin" pitchFamily="2" charset="-78"/>
              </a:rPr>
              <a:t>در خصوص اطلاعات دادن یا ندادن و اطلاعات کذب دادن بیمه گذار و نحوه ابطال عقد بیمه توسط بیمه گر است، و از شدید ترین مواد قانونی بیمه گر علیه بیمه گذار است.</a:t>
            </a:r>
          </a:p>
          <a:p>
            <a:pPr algn="just" rtl="1"/>
            <a:r>
              <a:rPr lang="fa-IR" b="1" dirty="0" smtClean="0">
                <a:cs typeface="B Nazanin" pitchFamily="2" charset="-78"/>
              </a:rPr>
              <a:t>ماده 13 راجع به این مورد است که بیمه گر میتواند چه موقع قرار داد بیمه را باطل یا فسخ یا ادامه دهد.</a:t>
            </a:r>
          </a:p>
          <a:p>
            <a:pPr algn="just" rtl="1"/>
            <a:endParaRPr lang="en-US" sz="2000" b="1" dirty="0">
              <a:cs typeface="B Nazanin" pitchFamily="2" charset="-78"/>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6256" y="260648"/>
            <a:ext cx="1418496" cy="864096"/>
          </a:xfrm>
        </p:spPr>
        <p:txBody>
          <a:bodyPr>
            <a:normAutofit/>
          </a:bodyPr>
          <a:lstStyle/>
          <a:p>
            <a:pPr algn="r"/>
            <a:r>
              <a:rPr lang="fa-IR" sz="3200" dirty="0" smtClean="0">
                <a:cs typeface="B Titr" pitchFamily="2" charset="-78"/>
              </a:rPr>
              <a:t>مقدمه</a:t>
            </a:r>
            <a:r>
              <a:rPr lang="fa-IR" sz="4000" dirty="0" smtClean="0">
                <a:cs typeface="B Titr" panose="00000700000000000000" pitchFamily="2" charset="-78"/>
              </a:rPr>
              <a:t> </a:t>
            </a:r>
            <a:endParaRPr lang="en-US" sz="4000" dirty="0">
              <a:cs typeface="B Titr" panose="00000700000000000000" pitchFamily="2" charset="-78"/>
            </a:endParaRPr>
          </a:p>
        </p:txBody>
      </p:sp>
      <p:pic>
        <p:nvPicPr>
          <p:cNvPr id="4" name="Picture 3" descr="IMG_20160229_103546.jpg"/>
          <p:cNvPicPr>
            <a:picLocks noChangeAspect="1"/>
          </p:cNvPicPr>
          <p:nvPr/>
        </p:nvPicPr>
        <p:blipFill>
          <a:blip r:embed="rId2"/>
          <a:stretch>
            <a:fillRect/>
          </a:stretch>
        </p:blipFill>
        <p:spPr>
          <a:xfrm>
            <a:off x="6444208" y="1844824"/>
            <a:ext cx="2509448" cy="3960440"/>
          </a:xfrm>
          <a:prstGeom prst="rect">
            <a:avLst/>
          </a:prstGeom>
        </p:spPr>
      </p:pic>
      <p:sp>
        <p:nvSpPr>
          <p:cNvPr id="5" name="Rectangle 4"/>
          <p:cNvSpPr/>
          <p:nvPr/>
        </p:nvSpPr>
        <p:spPr>
          <a:xfrm>
            <a:off x="456712" y="1998455"/>
            <a:ext cx="5760640" cy="4154984"/>
          </a:xfrm>
          <a:prstGeom prst="rect">
            <a:avLst/>
          </a:prstGeom>
        </p:spPr>
        <p:txBody>
          <a:bodyPr wrap="square">
            <a:spAutoFit/>
          </a:bodyPr>
          <a:lstStyle/>
          <a:p>
            <a:pPr algn="just" rtl="1"/>
            <a:r>
              <a:rPr lang="fa-IR" sz="2400" dirty="0" smtClean="0">
                <a:cs typeface="B Nazanin" pitchFamily="2" charset="-78"/>
              </a:rPr>
              <a:t>يکي از مهمترين انديشه هاي هر شخص در زندگي فردي و اجتماعي ، ايجاد شرايط مطلوب براي تامين آتيه و پيشگيري از عواقب نامطلوب حوادث ناخواسته به منظور نيل به آرامش خاطر است . عدم وجود پشتوانه اي موثر در مواجهه با حادثه هاي غير منتظره ، اغلب موجب نااميدي مي شود و گاهي امواج سهمگين حوادث چنان ويران کننده است که انسان را تا مرز نابودي سوق  مي دهد. هدف از تکاپوي مداوم انسان در مسير پرنشيب و فراز زندگي ، دستيابي به شرايط مطلوب و مطمئن به منظور غلبه بر مشکلات و رسيدن و ماندن در ساحل امن و آرامش است . بيمه يکي از ابزارهاي است که بشر براي تحقق اين اهداف فراهم آورده است .  </a:t>
            </a:r>
            <a:endParaRPr lang="en-US" sz="2400" dirty="0" smtClean="0">
              <a:cs typeface="B Nazanin" pitchFamily="2" charset="-78"/>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wheel(1)">
                                      <p:cBhvr>
                                        <p:cTn id="14"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agesCAGS82EB.jpg"/>
          <p:cNvPicPr>
            <a:picLocks noChangeAspect="1"/>
          </p:cNvPicPr>
          <p:nvPr/>
        </p:nvPicPr>
        <p:blipFill>
          <a:blip r:embed="rId2"/>
          <a:stretch>
            <a:fillRect/>
          </a:stretch>
        </p:blipFill>
        <p:spPr>
          <a:xfrm>
            <a:off x="12128" y="0"/>
            <a:ext cx="9131872" cy="6858000"/>
          </a:xfrm>
          <a:prstGeom prst="rect">
            <a:avLst/>
          </a:prstGeom>
        </p:spPr>
      </p:pic>
      <p:sp>
        <p:nvSpPr>
          <p:cNvPr id="4" name="TextBox 3"/>
          <p:cNvSpPr txBox="1"/>
          <p:nvPr/>
        </p:nvSpPr>
        <p:spPr>
          <a:xfrm>
            <a:off x="2571736" y="4643446"/>
            <a:ext cx="6143668" cy="1323439"/>
          </a:xfrm>
          <a:prstGeom prst="rect">
            <a:avLst/>
          </a:prstGeom>
          <a:noFill/>
        </p:spPr>
        <p:txBody>
          <a:bodyPr wrap="square" rtlCol="0">
            <a:spAutoFit/>
          </a:bodyPr>
          <a:lstStyle/>
          <a:p>
            <a:pPr algn="ctr" rtl="1"/>
            <a:r>
              <a:rPr lang="fa-IR" sz="4000" dirty="0" smtClean="0">
                <a:cs typeface="B Homa" pitchFamily="2" charset="-78"/>
              </a:rPr>
              <a:t>باتشکر از صبر و حوصله شما </a:t>
            </a:r>
          </a:p>
          <a:p>
            <a:pPr algn="ctr" rtl="1"/>
            <a:r>
              <a:rPr lang="fa-IR" sz="4000" dirty="0" smtClean="0">
                <a:cs typeface="B Homa" pitchFamily="2" charset="-78"/>
              </a:rPr>
              <a:t>در پناه حق باشید </a:t>
            </a:r>
            <a:endParaRPr lang="en-US" sz="4000" dirty="0">
              <a:cs typeface="B Homa" pitchFamily="2" charset="-78"/>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259" y="2420888"/>
            <a:ext cx="8429561" cy="2808312"/>
          </a:xfrm>
        </p:spPr>
        <p:txBody>
          <a:bodyPr>
            <a:normAutofit/>
          </a:bodyPr>
          <a:lstStyle/>
          <a:p>
            <a:pPr marL="0" indent="0" algn="just" rtl="1">
              <a:buNone/>
            </a:pPr>
            <a:r>
              <a:rPr lang="fa-IR" sz="2400" b="1" dirty="0" smtClean="0">
                <a:cs typeface="B Nazanin" pitchFamily="2" charset="-78"/>
              </a:rPr>
              <a:t>شاید </a:t>
            </a:r>
            <a:r>
              <a:rPr lang="ar-SA" sz="2400" b="1" dirty="0" smtClean="0">
                <a:cs typeface="B Nazanin" pitchFamily="2" charset="-78"/>
              </a:rPr>
              <a:t>عمر </a:t>
            </a:r>
            <a:r>
              <a:rPr lang="ar-SA" sz="2400" b="1" dirty="0">
                <a:cs typeface="B Nazanin" pitchFamily="2" charset="-78"/>
              </a:rPr>
              <a:t>صنعت بیمه بیش از چند صد سال باشد </a:t>
            </a:r>
            <a:r>
              <a:rPr lang="ar-SA" sz="2400" b="1" dirty="0" smtClean="0">
                <a:cs typeface="B Nazanin" pitchFamily="2" charset="-78"/>
              </a:rPr>
              <a:t>بعضی </a:t>
            </a:r>
            <a:r>
              <a:rPr lang="ar-SA" sz="2400" b="1" dirty="0">
                <a:cs typeface="B Nazanin" pitchFamily="2" charset="-78"/>
              </a:rPr>
              <a:t>افراد دریانوردان فینقی </a:t>
            </a:r>
            <a:r>
              <a:rPr lang="fa-IR" sz="2400" b="1" dirty="0">
                <a:cs typeface="B Nazanin" pitchFamily="2" charset="-78"/>
              </a:rPr>
              <a:t>و بابلی </a:t>
            </a:r>
            <a:r>
              <a:rPr lang="ar-SA" sz="2400" b="1" dirty="0">
                <a:cs typeface="B Nazanin" pitchFamily="2" charset="-78"/>
              </a:rPr>
              <a:t>را مبتکر بیمه </a:t>
            </a:r>
            <a:r>
              <a:rPr lang="ar-SA" sz="2400" b="1" dirty="0" smtClean="0">
                <a:cs typeface="B Nazanin" pitchFamily="2" charset="-78"/>
              </a:rPr>
              <a:t>می</a:t>
            </a:r>
            <a:r>
              <a:rPr lang="fa-IR" sz="2400" b="1" dirty="0" smtClean="0">
                <a:cs typeface="B Nazanin" pitchFamily="2" charset="-78"/>
              </a:rPr>
              <a:t> </a:t>
            </a:r>
            <a:r>
              <a:rPr lang="ar-SA" sz="2400" b="1" dirty="0" smtClean="0">
                <a:cs typeface="B Nazanin" pitchFamily="2" charset="-78"/>
              </a:rPr>
              <a:t>دانند. </a:t>
            </a:r>
            <a:endParaRPr lang="fa-IR" sz="2400" b="1" dirty="0" smtClean="0">
              <a:cs typeface="B Nazanin" pitchFamily="2" charset="-78"/>
            </a:endParaRPr>
          </a:p>
          <a:p>
            <a:pPr marL="0" indent="0" algn="just" rtl="1">
              <a:buNone/>
            </a:pPr>
            <a:endParaRPr lang="fa-IR" sz="2400" b="1" dirty="0" smtClean="0">
              <a:cs typeface="B Nazanin" pitchFamily="2" charset="-78"/>
            </a:endParaRPr>
          </a:p>
          <a:p>
            <a:pPr algn="just" rtl="1"/>
            <a:r>
              <a:rPr lang="fa-IR" sz="2400" b="1" dirty="0" smtClean="0">
                <a:cs typeface="B Nazanin" pitchFamily="2" charset="-78"/>
              </a:rPr>
              <a:t>ا</a:t>
            </a:r>
            <a:r>
              <a:rPr lang="ar-SA" sz="2400" b="1" dirty="0" smtClean="0">
                <a:cs typeface="B Nazanin" pitchFamily="2" charset="-78"/>
              </a:rPr>
              <a:t>ولین </a:t>
            </a:r>
            <a:r>
              <a:rPr lang="ar-SA" sz="2400" b="1" dirty="0">
                <a:cs typeface="B Nazanin" pitchFamily="2" charset="-78"/>
              </a:rPr>
              <a:t>قرارداد بیمه ای که بوجود آن پی برده اند قرارداد بیمه حمل و نقل است که  به  </a:t>
            </a:r>
            <a:r>
              <a:rPr lang="ar-SA" sz="2400" b="1" dirty="0" smtClean="0">
                <a:cs typeface="B Nazanin" pitchFamily="2" charset="-78"/>
              </a:rPr>
              <a:t>سال </a:t>
            </a:r>
            <a:r>
              <a:rPr lang="fa-IR" sz="2400" b="1" dirty="0">
                <a:cs typeface="B Nazanin" pitchFamily="2" charset="-78"/>
              </a:rPr>
              <a:t>1347</a:t>
            </a:r>
            <a:r>
              <a:rPr lang="ar-SA" sz="2400" b="1" dirty="0">
                <a:cs typeface="B Nazanin" pitchFamily="2" charset="-78"/>
              </a:rPr>
              <a:t>  میلادی  در  شهر  </a:t>
            </a:r>
            <a:r>
              <a:rPr lang="fa-IR" sz="2400" b="1" dirty="0">
                <a:cs typeface="B Nazanin" pitchFamily="2" charset="-78"/>
              </a:rPr>
              <a:t>جنوا</a:t>
            </a:r>
            <a:r>
              <a:rPr lang="ar-SA" sz="2400" b="1" dirty="0">
                <a:cs typeface="B Nazanin" pitchFamily="2" charset="-78"/>
              </a:rPr>
              <a:t> ایتالیا منعقد شده است،  بنابراین  شاید شروع فعالیت بیمه ای به معنی امروزی آن قرن چهاردهم میلادی </a:t>
            </a:r>
            <a:r>
              <a:rPr lang="ar-SA" sz="2400" b="1" dirty="0" smtClean="0">
                <a:cs typeface="B Nazanin" pitchFamily="2" charset="-78"/>
              </a:rPr>
              <a:t>باشد</a:t>
            </a:r>
            <a:r>
              <a:rPr lang="fa-IR" sz="2400" b="1" dirty="0" smtClean="0">
                <a:cs typeface="B Nazanin" pitchFamily="2" charset="-78"/>
              </a:rPr>
              <a:t>.</a:t>
            </a:r>
            <a:endParaRPr lang="en-US" sz="2400" b="1" dirty="0">
              <a:cs typeface="B Nazanin" pitchFamily="2" charset="-78"/>
            </a:endParaRPr>
          </a:p>
        </p:txBody>
      </p:sp>
      <p:pic>
        <p:nvPicPr>
          <p:cNvPr id="5" name="Picture 4" descr="imagesCAI47ZQR.jpg"/>
          <p:cNvPicPr>
            <a:picLocks noChangeAspect="1"/>
          </p:cNvPicPr>
          <p:nvPr/>
        </p:nvPicPr>
        <p:blipFill>
          <a:blip r:embed="rId2"/>
          <a:stretch>
            <a:fillRect/>
          </a:stretch>
        </p:blipFill>
        <p:spPr>
          <a:xfrm>
            <a:off x="323528" y="404664"/>
            <a:ext cx="8590231" cy="114300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5736" y="620688"/>
            <a:ext cx="6099016" cy="756633"/>
          </a:xfrm>
        </p:spPr>
        <p:txBody>
          <a:bodyPr>
            <a:normAutofit/>
          </a:bodyPr>
          <a:lstStyle/>
          <a:p>
            <a:pPr algn="r"/>
            <a:r>
              <a:rPr lang="fa-IR" sz="2800" dirty="0" smtClean="0">
                <a:cs typeface="B Titr" pitchFamily="2" charset="-78"/>
              </a:rPr>
              <a:t>سوابق بیمه ای در جهان</a:t>
            </a:r>
            <a:r>
              <a:rPr lang="fa-IR" sz="2800" dirty="0" smtClean="0">
                <a:cs typeface="B Titr" pitchFamily="2" charset="-78"/>
              </a:rPr>
              <a:t> </a:t>
            </a:r>
            <a:endParaRPr lang="en-US" sz="2800" dirty="0">
              <a:cs typeface="B Titr" pitchFamily="2" charset="-78"/>
            </a:endParaRPr>
          </a:p>
        </p:txBody>
      </p:sp>
      <p:sp>
        <p:nvSpPr>
          <p:cNvPr id="3" name="Content Placeholder 2"/>
          <p:cNvSpPr>
            <a:spLocks noGrp="1"/>
          </p:cNvSpPr>
          <p:nvPr>
            <p:ph idx="1"/>
          </p:nvPr>
        </p:nvSpPr>
        <p:spPr>
          <a:xfrm>
            <a:off x="1225296" y="2060849"/>
            <a:ext cx="7309105" cy="1368152"/>
          </a:xfrm>
        </p:spPr>
        <p:txBody>
          <a:bodyPr>
            <a:normAutofit fontScale="25000" lnSpcReduction="20000"/>
          </a:bodyPr>
          <a:lstStyle/>
          <a:p>
            <a:pPr algn="r" rtl="1"/>
            <a:endParaRPr lang="fa-IR" sz="2800" dirty="0" smtClean="0">
              <a:cs typeface="B Nazanin" pitchFamily="2" charset="-78"/>
            </a:endParaRPr>
          </a:p>
          <a:p>
            <a:pPr algn="r" rtl="1">
              <a:buClr>
                <a:srgbClr val="C00000"/>
              </a:buClr>
              <a:buFont typeface="Wingdings" panose="05000000000000000000" pitchFamily="2" charset="2"/>
              <a:buChar char="Ø"/>
            </a:pPr>
            <a:r>
              <a:rPr lang="en-US" sz="8000" b="1" dirty="0" smtClean="0">
                <a:cs typeface="B Nazanin" pitchFamily="2" charset="-78"/>
              </a:rPr>
              <a:t>  </a:t>
            </a:r>
            <a:r>
              <a:rPr lang="fa-IR" sz="8000" b="1" dirty="0" smtClean="0">
                <a:cs typeface="B Nazanin" pitchFamily="2" charset="-78"/>
              </a:rPr>
              <a:t>بیمه حمل ونقل دریایی ( لویدز)</a:t>
            </a:r>
          </a:p>
          <a:p>
            <a:pPr algn="r" rtl="1">
              <a:buClr>
                <a:srgbClr val="C00000"/>
              </a:buClr>
              <a:buFont typeface="Wingdings" panose="05000000000000000000" pitchFamily="2" charset="2"/>
              <a:buChar char="Ø"/>
            </a:pPr>
            <a:endParaRPr lang="fa-IR" sz="8000" b="1" dirty="0" smtClean="0">
              <a:cs typeface="B Nazanin" pitchFamily="2" charset="-78"/>
            </a:endParaRPr>
          </a:p>
          <a:p>
            <a:pPr algn="r" rtl="1">
              <a:buClr>
                <a:srgbClr val="C00000"/>
              </a:buClr>
              <a:buFont typeface="Wingdings" panose="05000000000000000000" pitchFamily="2" charset="2"/>
              <a:buChar char="Ø"/>
            </a:pPr>
            <a:r>
              <a:rPr lang="en-US" sz="8000" b="1" dirty="0" smtClean="0">
                <a:cs typeface="B Nazanin" pitchFamily="2" charset="-78"/>
              </a:rPr>
              <a:t>  </a:t>
            </a:r>
            <a:r>
              <a:rPr lang="fa-IR" sz="8000" b="1" dirty="0" smtClean="0">
                <a:cs typeface="B Nazanin" pitchFamily="2" charset="-78"/>
              </a:rPr>
              <a:t>بیمه آتش سوزی ( پس از آتش سوزی  شهر لندن )</a:t>
            </a:r>
            <a:endParaRPr lang="en-US" sz="8000" b="1" dirty="0">
              <a:cs typeface="B Nazanin" pitchFamily="2" charset="-78"/>
            </a:endParaRPr>
          </a:p>
        </p:txBody>
      </p:sp>
      <p:pic>
        <p:nvPicPr>
          <p:cNvPr id="4" name="Picture 3" descr="0224144755-m.jpg"/>
          <p:cNvPicPr>
            <a:picLocks noChangeAspect="1"/>
          </p:cNvPicPr>
          <p:nvPr/>
        </p:nvPicPr>
        <p:blipFill>
          <a:blip r:embed="rId2"/>
          <a:stretch>
            <a:fillRect/>
          </a:stretch>
        </p:blipFill>
        <p:spPr>
          <a:xfrm>
            <a:off x="107504" y="3645024"/>
            <a:ext cx="8892480" cy="248077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0112" y="836712"/>
            <a:ext cx="2719264" cy="586661"/>
          </a:xfrm>
        </p:spPr>
        <p:txBody>
          <a:bodyPr>
            <a:normAutofit/>
          </a:bodyPr>
          <a:lstStyle/>
          <a:p>
            <a:pPr algn="r"/>
            <a:r>
              <a:rPr lang="fa-IR" sz="3200" dirty="0" smtClean="0">
                <a:cs typeface="B Titr" pitchFamily="2" charset="-78"/>
              </a:rPr>
              <a:t>ریشه واژه بیمه</a:t>
            </a:r>
            <a:endParaRPr lang="en-US" sz="3200" dirty="0">
              <a:cs typeface="B Titr" pitchFamily="2" charset="-78"/>
            </a:endParaRPr>
          </a:p>
        </p:txBody>
      </p:sp>
      <p:pic>
        <p:nvPicPr>
          <p:cNvPr id="4" name="Picture 3" descr="IMG_20160229_103228.jpg"/>
          <p:cNvPicPr>
            <a:picLocks noChangeAspect="1"/>
          </p:cNvPicPr>
          <p:nvPr/>
        </p:nvPicPr>
        <p:blipFill>
          <a:blip r:embed="rId2"/>
          <a:stretch>
            <a:fillRect/>
          </a:stretch>
        </p:blipFill>
        <p:spPr>
          <a:xfrm>
            <a:off x="755576" y="1700808"/>
            <a:ext cx="7704856" cy="1756516"/>
          </a:xfrm>
          <a:prstGeom prst="rect">
            <a:avLst/>
          </a:prstGeom>
        </p:spPr>
      </p:pic>
      <p:sp>
        <p:nvSpPr>
          <p:cNvPr id="5" name="Rectangle 4"/>
          <p:cNvSpPr/>
          <p:nvPr/>
        </p:nvSpPr>
        <p:spPr>
          <a:xfrm>
            <a:off x="323528" y="3645024"/>
            <a:ext cx="8570912" cy="1815882"/>
          </a:xfrm>
          <a:prstGeom prst="rect">
            <a:avLst/>
          </a:prstGeom>
        </p:spPr>
        <p:txBody>
          <a:bodyPr wrap="square">
            <a:spAutoFit/>
          </a:bodyPr>
          <a:lstStyle/>
          <a:p>
            <a:pPr algn="just" rtl="1"/>
            <a:r>
              <a:rPr lang="fa-IR" sz="2800" dirty="0" smtClean="0">
                <a:cs typeface="B Nazanin" pitchFamily="2" charset="-78"/>
              </a:rPr>
              <a:t>واژه بیمه </a:t>
            </a:r>
            <a:r>
              <a:rPr lang="fa-IR" sz="2800" dirty="0" smtClean="0">
                <a:cs typeface="B Nazanin" pitchFamily="2" charset="-78"/>
              </a:rPr>
              <a:t>در زبان </a:t>
            </a:r>
            <a:r>
              <a:rPr lang="fa-IR" sz="2800" dirty="0" smtClean="0">
                <a:cs typeface="B Nazanin" pitchFamily="2" charset="-78"/>
              </a:rPr>
              <a:t>انگلیسی </a:t>
            </a:r>
            <a:r>
              <a:rPr lang="en-US" sz="2800" dirty="0" smtClean="0">
                <a:cs typeface="B Nazanin" pitchFamily="2" charset="-78"/>
              </a:rPr>
              <a:t>insurance</a:t>
            </a:r>
            <a:r>
              <a:rPr lang="fa-IR" sz="2800" dirty="0" smtClean="0">
                <a:cs typeface="B Nazanin" pitchFamily="2" charset="-78"/>
              </a:rPr>
              <a:t> نامیده می شود ، </a:t>
            </a:r>
            <a:r>
              <a:rPr lang="fa-IR" sz="2800" dirty="0" smtClean="0">
                <a:cs typeface="B Nazanin" pitchFamily="2" charset="-78"/>
              </a:rPr>
              <a:t>بیمه </a:t>
            </a:r>
            <a:r>
              <a:rPr lang="fa-IR" sz="2800" dirty="0" smtClean="0">
                <a:cs typeface="B Nazanin" pitchFamily="2" charset="-78"/>
              </a:rPr>
              <a:t>در معانی تضمین، تأمین اعتماد یا اطمینان به کار رفته است. به نظر </a:t>
            </a:r>
            <a:r>
              <a:rPr lang="fa-IR" sz="2800" dirty="0" smtClean="0">
                <a:cs typeface="B Nazanin" pitchFamily="2" charset="-78"/>
              </a:rPr>
              <a:t>برخی </a:t>
            </a:r>
            <a:r>
              <a:rPr lang="fa-IR" sz="2800" dirty="0" smtClean="0">
                <a:cs typeface="B Nazanin" pitchFamily="2" charset="-78"/>
              </a:rPr>
              <a:t>ریشه اصلی آن همان بیم است، چراکه عامل اصلی و اساسی انعقاد عقد بیمه ترس و گریز از خطر است.</a:t>
            </a:r>
            <a:endParaRPr lang="en-US" sz="2800" dirty="0">
              <a:cs typeface="B Nazanin"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40152" y="764704"/>
            <a:ext cx="2450232" cy="618976"/>
          </a:xfrm>
        </p:spPr>
        <p:txBody>
          <a:bodyPr>
            <a:normAutofit/>
          </a:bodyPr>
          <a:lstStyle/>
          <a:p>
            <a:pPr algn="r"/>
            <a:r>
              <a:rPr lang="fa-IR" sz="2400" dirty="0" smtClean="0">
                <a:cs typeface="B Titr" pitchFamily="2" charset="-78"/>
              </a:rPr>
              <a:t>تعريف حقوقي بيمه </a:t>
            </a:r>
            <a:endParaRPr lang="en-US" sz="2400" dirty="0">
              <a:cs typeface="B Titr" pitchFamily="2" charset="-78"/>
            </a:endParaRPr>
          </a:p>
        </p:txBody>
      </p:sp>
      <p:pic>
        <p:nvPicPr>
          <p:cNvPr id="4" name="Picture 3" descr="IMG_20160229_103233.jpg"/>
          <p:cNvPicPr>
            <a:picLocks noChangeAspect="1"/>
          </p:cNvPicPr>
          <p:nvPr/>
        </p:nvPicPr>
        <p:blipFill>
          <a:blip r:embed="rId2"/>
          <a:stretch>
            <a:fillRect/>
          </a:stretch>
        </p:blipFill>
        <p:spPr>
          <a:xfrm>
            <a:off x="251520" y="4005064"/>
            <a:ext cx="8640960" cy="2160240"/>
          </a:xfrm>
          <a:prstGeom prst="rect">
            <a:avLst/>
          </a:prstGeom>
        </p:spPr>
      </p:pic>
      <p:sp>
        <p:nvSpPr>
          <p:cNvPr id="5" name="Rectangle 4"/>
          <p:cNvSpPr/>
          <p:nvPr/>
        </p:nvSpPr>
        <p:spPr>
          <a:xfrm>
            <a:off x="827584" y="1844824"/>
            <a:ext cx="7715304" cy="2677656"/>
          </a:xfrm>
          <a:prstGeom prst="rect">
            <a:avLst/>
          </a:prstGeom>
        </p:spPr>
        <p:txBody>
          <a:bodyPr wrap="square">
            <a:spAutoFit/>
          </a:bodyPr>
          <a:lstStyle/>
          <a:p>
            <a:pPr algn="just" rtl="1"/>
            <a:r>
              <a:rPr lang="fa-IR" sz="2400" dirty="0" smtClean="0">
                <a:cs typeface="B Nazanin" pitchFamily="2" charset="-78"/>
              </a:rPr>
              <a:t>ماده 1 قانون بيمه مصوب سال 1316 بيمه را چنين تعريف مي‌كند: </a:t>
            </a:r>
            <a:endParaRPr lang="en-US" sz="2400" dirty="0" smtClean="0">
              <a:cs typeface="B Nazanin" pitchFamily="2" charset="-78"/>
            </a:endParaRPr>
          </a:p>
          <a:p>
            <a:pPr algn="just" rtl="1"/>
            <a:r>
              <a:rPr lang="fa-IR" sz="2400" b="1" dirty="0" smtClean="0">
                <a:cs typeface="B Nazanin" pitchFamily="2" charset="-78"/>
              </a:rPr>
              <a:t>بیمه </a:t>
            </a:r>
            <a:r>
              <a:rPr lang="fa-IR" sz="2400" b="1" dirty="0" smtClean="0">
                <a:cs typeface="B Nazanin" pitchFamily="2" charset="-78"/>
              </a:rPr>
              <a:t>عقدي است كه به موجب آن يك طرف تعهد مي‌كند در ازاء پرداخت وجه يا وجوهي ازطرف ديگر درصورت وقوع يا بروز حادثه، خسارت وارده بر او را جبران نموده يا وجه معيني بپردازد. متعهد را بيمه‌گر، طرف تعهد را بيمه‌گذار، وجهي را كه بيمه‌گذار به بيمه‌گر مي‌پردازد حق بيمه و آنچه را بيمه مي‌شود موضوع بيمه نامند. </a:t>
            </a:r>
            <a:endParaRPr lang="en-US" sz="2400" b="1" dirty="0" smtClean="0">
              <a:cs typeface="B Nazanin" pitchFamily="2" charset="-78"/>
            </a:endParaRPr>
          </a:p>
          <a:p>
            <a:pPr algn="just" rtl="1">
              <a:buNone/>
            </a:pPr>
            <a:endParaRPr lang="en-US" sz="2400" dirty="0">
              <a:cs typeface="B Nazanin" pitchFamily="2" charset="-78"/>
            </a:endParaRPr>
          </a:p>
        </p:txBody>
      </p:sp>
    </p:spTree>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8915" y="1000114"/>
            <a:ext cx="4370824" cy="383713"/>
          </a:xfrm>
        </p:spPr>
        <p:txBody>
          <a:bodyPr>
            <a:normAutofit fontScale="90000"/>
          </a:bodyPr>
          <a:lstStyle/>
          <a:p>
            <a:pPr algn="r"/>
            <a:r>
              <a:rPr lang="fa-IR" sz="3200" dirty="0" smtClean="0">
                <a:cs typeface="B Titr" pitchFamily="2" charset="-78"/>
              </a:rPr>
              <a:t>تعاریف </a:t>
            </a:r>
            <a:r>
              <a:rPr lang="fa-IR" sz="3200" dirty="0" smtClean="0">
                <a:cs typeface="B Titr" pitchFamily="2" charset="-78"/>
              </a:rPr>
              <a:t>دیگر از بیمه</a:t>
            </a:r>
            <a:endParaRPr lang="en-US" sz="3200" dirty="0"/>
          </a:p>
        </p:txBody>
      </p:sp>
      <p:sp>
        <p:nvSpPr>
          <p:cNvPr id="3" name="Content Placeholder 2"/>
          <p:cNvSpPr>
            <a:spLocks noGrp="1"/>
          </p:cNvSpPr>
          <p:nvPr>
            <p:ph idx="1"/>
          </p:nvPr>
        </p:nvSpPr>
        <p:spPr>
          <a:xfrm>
            <a:off x="611560" y="2060848"/>
            <a:ext cx="8136903" cy="2015314"/>
          </a:xfrm>
        </p:spPr>
        <p:txBody>
          <a:bodyPr>
            <a:noAutofit/>
          </a:bodyPr>
          <a:lstStyle/>
          <a:p>
            <a:pPr lvl="0" algn="just" rtl="1">
              <a:buClr>
                <a:srgbClr val="C00000"/>
              </a:buClr>
              <a:buFont typeface="Wingdings" panose="05000000000000000000" pitchFamily="2" charset="2"/>
              <a:buChar char="Ø"/>
            </a:pPr>
            <a:r>
              <a:rPr lang="fa-IR" sz="2400" dirty="0">
                <a:cs typeface="B Nazanin" pitchFamily="2" charset="-78"/>
              </a:rPr>
              <a:t> اطمينان در مقابل مخاطره اي که محتمل الوقوع باشد . </a:t>
            </a:r>
            <a:endParaRPr lang="en-US" sz="2400" dirty="0">
              <a:cs typeface="B Nazanin" pitchFamily="2" charset="-78"/>
            </a:endParaRPr>
          </a:p>
          <a:p>
            <a:pPr lvl="0" algn="just" rtl="1">
              <a:buClr>
                <a:srgbClr val="C00000"/>
              </a:buClr>
              <a:buFont typeface="Wingdings" panose="05000000000000000000" pitchFamily="2" charset="2"/>
              <a:buChar char="Ø"/>
            </a:pPr>
            <a:r>
              <a:rPr lang="fa-IR" sz="2400" dirty="0" smtClean="0">
                <a:cs typeface="B Nazanin" pitchFamily="2" charset="-78"/>
              </a:rPr>
              <a:t>عملي </a:t>
            </a:r>
            <a:r>
              <a:rPr lang="fa-IR" sz="2400" dirty="0">
                <a:cs typeface="B Nazanin" pitchFamily="2" charset="-78"/>
              </a:rPr>
              <a:t>است که اشخاص با پرداخت مبلغي ، </a:t>
            </a:r>
            <a:r>
              <a:rPr lang="fa-IR" sz="2400" dirty="0" err="1">
                <a:cs typeface="B Nazanin" pitchFamily="2" charset="-78"/>
              </a:rPr>
              <a:t>مسئوليت</a:t>
            </a:r>
            <a:r>
              <a:rPr lang="fa-IR" sz="2400" dirty="0">
                <a:cs typeface="B Nazanin" pitchFamily="2" charset="-78"/>
              </a:rPr>
              <a:t> </a:t>
            </a:r>
            <a:r>
              <a:rPr lang="fa-IR" sz="2400" dirty="0" smtClean="0">
                <a:cs typeface="B Nazanin" pitchFamily="2" charset="-78"/>
              </a:rPr>
              <a:t>کالا </a:t>
            </a:r>
            <a:r>
              <a:rPr lang="fa-IR" sz="2400" dirty="0" err="1" smtClean="0">
                <a:cs typeface="B Nazanin" pitchFamily="2" charset="-78"/>
              </a:rPr>
              <a:t>يا</a:t>
            </a:r>
            <a:r>
              <a:rPr lang="fa-IR" sz="2400" dirty="0" smtClean="0">
                <a:cs typeface="B Nazanin" pitchFamily="2" charset="-78"/>
              </a:rPr>
              <a:t> </a:t>
            </a:r>
            <a:r>
              <a:rPr lang="fa-IR" sz="2400" dirty="0">
                <a:cs typeface="B Nazanin" pitchFamily="2" charset="-78"/>
              </a:rPr>
              <a:t>سرمايه يا جان خود را برعهده ديگري مي گذارند و بيمه کننده در هنگام زيان بايد مقدار زيان را بپردازد </a:t>
            </a:r>
            <a:r>
              <a:rPr lang="fa-IR" sz="2400" dirty="0" smtClean="0">
                <a:cs typeface="B Nazanin" pitchFamily="2" charset="-78"/>
              </a:rPr>
              <a:t>.</a:t>
            </a:r>
            <a:endParaRPr lang="en-US" sz="2400" dirty="0">
              <a:cs typeface="B Nazanin" pitchFamily="2" charset="-78"/>
            </a:endParaRPr>
          </a:p>
          <a:p>
            <a:pPr algn="just" rtl="1">
              <a:buClr>
                <a:srgbClr val="C00000"/>
              </a:buClr>
              <a:buFont typeface="Wingdings" panose="05000000000000000000" pitchFamily="2" charset="2"/>
              <a:buChar char="Ø"/>
            </a:pPr>
            <a:r>
              <a:rPr lang="fa-IR" sz="2400" dirty="0">
                <a:cs typeface="B Nazanin" pitchFamily="2" charset="-78"/>
              </a:rPr>
              <a:t> ايمن کردن مال يا جان از خطري در مدت معين در عوض پرداخت مبلغ </a:t>
            </a:r>
            <a:r>
              <a:rPr lang="fa-IR" sz="2400" dirty="0" smtClean="0">
                <a:cs typeface="B Nazanin" pitchFamily="2" charset="-78"/>
              </a:rPr>
              <a:t>معين .</a:t>
            </a:r>
            <a:endParaRPr lang="en-US" sz="2400" dirty="0">
              <a:cs typeface="B Nazanin" pitchFamily="2" charset="-78"/>
            </a:endParaRPr>
          </a:p>
        </p:txBody>
      </p:sp>
      <p:pic>
        <p:nvPicPr>
          <p:cNvPr id="4" name="Picture 3" descr="Persian-employe.jpg"/>
          <p:cNvPicPr>
            <a:picLocks noChangeAspect="1"/>
          </p:cNvPicPr>
          <p:nvPr/>
        </p:nvPicPr>
        <p:blipFill>
          <a:blip r:embed="rId2"/>
          <a:stretch>
            <a:fillRect/>
          </a:stretch>
        </p:blipFill>
        <p:spPr>
          <a:xfrm>
            <a:off x="107504" y="4773052"/>
            <a:ext cx="8928992" cy="1536268"/>
          </a:xfrm>
          <a:prstGeom prst="rect">
            <a:avLst/>
          </a:prstGeom>
        </p:spPr>
      </p:pic>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803</TotalTime>
  <Words>2971</Words>
  <Application>Microsoft Office PowerPoint</Application>
  <PresentationFormat>On-screen Show (4:3)</PresentationFormat>
  <Paragraphs>175</Paragraphs>
  <Slides>40</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40</vt:i4>
      </vt:variant>
    </vt:vector>
  </HeadingPairs>
  <TitlesOfParts>
    <vt:vector size="51" baseType="lpstr">
      <vt:lpstr>2  Nazanin</vt:lpstr>
      <vt:lpstr>2  Titr</vt:lpstr>
      <vt:lpstr>Arial</vt:lpstr>
      <vt:lpstr>B Homa</vt:lpstr>
      <vt:lpstr>B Nazanin</vt:lpstr>
      <vt:lpstr>B Tahoma</vt:lpstr>
      <vt:lpstr>B Titr</vt:lpstr>
      <vt:lpstr>Calibri</vt:lpstr>
      <vt:lpstr>Calibri Light</vt:lpstr>
      <vt:lpstr>Wingdings</vt:lpstr>
      <vt:lpstr>Retrospect</vt:lpstr>
      <vt:lpstr>کلیات، تاریخچه و مفهوم بیمه  برای درس سمینار در مدیریت بیمه</vt:lpstr>
      <vt:lpstr>PowerPoint Presentation</vt:lpstr>
      <vt:lpstr>PowerPoint Presentation</vt:lpstr>
      <vt:lpstr>مقدمه </vt:lpstr>
      <vt:lpstr>PowerPoint Presentation</vt:lpstr>
      <vt:lpstr>سوابق بیمه ای در جهان </vt:lpstr>
      <vt:lpstr>ریشه واژه بیمه</vt:lpstr>
      <vt:lpstr>تعريف حقوقي بيمه </vt:lpstr>
      <vt:lpstr>تعاریف دیگر از بیمه</vt:lpstr>
      <vt:lpstr>ورود بیمه به ایران </vt:lpstr>
      <vt:lpstr>شرکت بیمه ایران </vt:lpstr>
      <vt:lpstr>بیمه های خصوصی در ایران</vt:lpstr>
      <vt:lpstr>بیمه مرکزی ایران </vt:lpstr>
      <vt:lpstr>تعهدات بیمه گر</vt:lpstr>
      <vt:lpstr>تعهدات بیمه گذار</vt:lpstr>
      <vt:lpstr>اصول بیمه</vt:lpstr>
      <vt:lpstr>اصول بیمه</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اوصاف عقد بيمه </vt:lpstr>
      <vt:lpstr>انواع بیمه</vt:lpstr>
      <vt:lpstr>PowerPoint Presentation</vt:lpstr>
      <vt:lpstr>PowerPoint Presentation</vt:lpstr>
      <vt:lpstr>انواع بیمه از نگاهی دیگر</vt:lpstr>
      <vt:lpstr>تفاوت بیمه های اجتماعی با بیمه بازرگانی</vt:lpstr>
      <vt:lpstr>تعاريف اصطلاحات بيمه هاي بازرگاني</vt:lpstr>
      <vt:lpstr>تعاريف اصطلاحات بيمه هاي بازرگاني</vt:lpstr>
      <vt:lpstr>تعاريف اصطلاحات بيمه هاي بازرگاني</vt:lpstr>
      <vt:lpstr>تعاريف اصطلاحات بيمه هاي بازرگاني</vt:lpstr>
      <vt:lpstr> اجزای قرارداد بیمه:</vt:lpstr>
      <vt:lpstr>پوشش ها (کلوزهای) قرارداد</vt:lpstr>
      <vt:lpstr>خصوصیات و ویژگی های قرارداد (عقد) بیمه  </vt:lpstr>
      <vt:lpstr>آشنائی با برخی از مواد قانون بیمه مصوب 1316</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Mahdi</dc:creator>
  <cp:lastModifiedBy>RAD</cp:lastModifiedBy>
  <cp:revision>105</cp:revision>
  <dcterms:created xsi:type="dcterms:W3CDTF">2016-04-03T05:05:37Z</dcterms:created>
  <dcterms:modified xsi:type="dcterms:W3CDTF">2016-04-06T23:33:18Z</dcterms:modified>
</cp:coreProperties>
</file>