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1" r:id="rId7"/>
    <p:sldId id="263" r:id="rId8"/>
    <p:sldId id="264" r:id="rId9"/>
    <p:sldId id="265" r:id="rId10"/>
    <p:sldId id="267" r:id="rId11"/>
    <p:sldId id="266" r:id="rId12"/>
    <p:sldId id="268" r:id="rId13"/>
    <p:sldId id="269" r:id="rId14"/>
    <p:sldId id="270" r:id="rId15"/>
    <p:sldId id="271" r:id="rId16"/>
    <p:sldId id="273"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60"/>
  </p:normalViewPr>
  <p:slideViewPr>
    <p:cSldViewPr snapToGrid="0">
      <p:cViewPr varScale="1">
        <p:scale>
          <a:sx n="61" d="100"/>
          <a:sy n="61" d="100"/>
        </p:scale>
        <p:origin x="72"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50D82F-E8A6-456B-B71E-96BEBD8CD93B}"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DAC48-7754-43D0-8D0B-ADA53055F7EE}" type="slidenum">
              <a:rPr lang="en-US" smtClean="0"/>
              <a:t>‹#›</a:t>
            </a:fld>
            <a:endParaRPr lang="en-US"/>
          </a:p>
        </p:txBody>
      </p:sp>
    </p:spTree>
    <p:extLst>
      <p:ext uri="{BB962C8B-B14F-4D97-AF65-F5344CB8AC3E}">
        <p14:creationId xmlns:p14="http://schemas.microsoft.com/office/powerpoint/2010/main" val="137020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0D82F-E8A6-456B-B71E-96BEBD8CD93B}"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DAC48-7754-43D0-8D0B-ADA53055F7EE}" type="slidenum">
              <a:rPr lang="en-US" smtClean="0"/>
              <a:t>‹#›</a:t>
            </a:fld>
            <a:endParaRPr lang="en-US"/>
          </a:p>
        </p:txBody>
      </p:sp>
    </p:spTree>
    <p:extLst>
      <p:ext uri="{BB962C8B-B14F-4D97-AF65-F5344CB8AC3E}">
        <p14:creationId xmlns:p14="http://schemas.microsoft.com/office/powerpoint/2010/main" val="350946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0D82F-E8A6-456B-B71E-96BEBD8CD93B}"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DAC48-7754-43D0-8D0B-ADA53055F7EE}" type="slidenum">
              <a:rPr lang="en-US" smtClean="0"/>
              <a:t>‹#›</a:t>
            </a:fld>
            <a:endParaRPr lang="en-US"/>
          </a:p>
        </p:txBody>
      </p:sp>
    </p:spTree>
    <p:extLst>
      <p:ext uri="{BB962C8B-B14F-4D97-AF65-F5344CB8AC3E}">
        <p14:creationId xmlns:p14="http://schemas.microsoft.com/office/powerpoint/2010/main" val="183352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0D82F-E8A6-456B-B71E-96BEBD8CD93B}"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DAC48-7754-43D0-8D0B-ADA53055F7EE}" type="slidenum">
              <a:rPr lang="en-US" smtClean="0"/>
              <a:t>‹#›</a:t>
            </a:fld>
            <a:endParaRPr lang="en-US"/>
          </a:p>
        </p:txBody>
      </p:sp>
    </p:spTree>
    <p:extLst>
      <p:ext uri="{BB962C8B-B14F-4D97-AF65-F5344CB8AC3E}">
        <p14:creationId xmlns:p14="http://schemas.microsoft.com/office/powerpoint/2010/main" val="276717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0D82F-E8A6-456B-B71E-96BEBD8CD93B}"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DAC48-7754-43D0-8D0B-ADA53055F7EE}" type="slidenum">
              <a:rPr lang="en-US" smtClean="0"/>
              <a:t>‹#›</a:t>
            </a:fld>
            <a:endParaRPr lang="en-US"/>
          </a:p>
        </p:txBody>
      </p:sp>
    </p:spTree>
    <p:extLst>
      <p:ext uri="{BB962C8B-B14F-4D97-AF65-F5344CB8AC3E}">
        <p14:creationId xmlns:p14="http://schemas.microsoft.com/office/powerpoint/2010/main" val="62561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50D82F-E8A6-456B-B71E-96BEBD8CD93B}"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DAC48-7754-43D0-8D0B-ADA53055F7EE}" type="slidenum">
              <a:rPr lang="en-US" smtClean="0"/>
              <a:t>‹#›</a:t>
            </a:fld>
            <a:endParaRPr lang="en-US"/>
          </a:p>
        </p:txBody>
      </p:sp>
    </p:spTree>
    <p:extLst>
      <p:ext uri="{BB962C8B-B14F-4D97-AF65-F5344CB8AC3E}">
        <p14:creationId xmlns:p14="http://schemas.microsoft.com/office/powerpoint/2010/main" val="24034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50D82F-E8A6-456B-B71E-96BEBD8CD93B}" type="datetimeFigureOut">
              <a:rPr lang="en-US" smtClean="0"/>
              <a:t>4/26/2015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DAC48-7754-43D0-8D0B-ADA53055F7EE}" type="slidenum">
              <a:rPr lang="en-US" smtClean="0"/>
              <a:t>‹#›</a:t>
            </a:fld>
            <a:endParaRPr lang="en-US"/>
          </a:p>
        </p:txBody>
      </p:sp>
    </p:spTree>
    <p:extLst>
      <p:ext uri="{BB962C8B-B14F-4D97-AF65-F5344CB8AC3E}">
        <p14:creationId xmlns:p14="http://schemas.microsoft.com/office/powerpoint/2010/main" val="13630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50D82F-E8A6-456B-B71E-96BEBD8CD93B}" type="datetimeFigureOut">
              <a:rPr lang="en-US" smtClean="0"/>
              <a:t>4/26/2015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DAC48-7754-43D0-8D0B-ADA53055F7EE}" type="slidenum">
              <a:rPr lang="en-US" smtClean="0"/>
              <a:t>‹#›</a:t>
            </a:fld>
            <a:endParaRPr lang="en-US"/>
          </a:p>
        </p:txBody>
      </p:sp>
    </p:spTree>
    <p:extLst>
      <p:ext uri="{BB962C8B-B14F-4D97-AF65-F5344CB8AC3E}">
        <p14:creationId xmlns:p14="http://schemas.microsoft.com/office/powerpoint/2010/main" val="277659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0D82F-E8A6-456B-B71E-96BEBD8CD93B}" type="datetimeFigureOut">
              <a:rPr lang="en-US" smtClean="0"/>
              <a:t>4/26/2015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DAC48-7754-43D0-8D0B-ADA53055F7EE}" type="slidenum">
              <a:rPr lang="en-US" smtClean="0"/>
              <a:t>‹#›</a:t>
            </a:fld>
            <a:endParaRPr lang="en-US"/>
          </a:p>
        </p:txBody>
      </p:sp>
    </p:spTree>
    <p:extLst>
      <p:ext uri="{BB962C8B-B14F-4D97-AF65-F5344CB8AC3E}">
        <p14:creationId xmlns:p14="http://schemas.microsoft.com/office/powerpoint/2010/main" val="160084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0D82F-E8A6-456B-B71E-96BEBD8CD93B}"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DAC48-7754-43D0-8D0B-ADA53055F7EE}" type="slidenum">
              <a:rPr lang="en-US" smtClean="0"/>
              <a:t>‹#›</a:t>
            </a:fld>
            <a:endParaRPr lang="en-US"/>
          </a:p>
        </p:txBody>
      </p:sp>
    </p:spTree>
    <p:extLst>
      <p:ext uri="{BB962C8B-B14F-4D97-AF65-F5344CB8AC3E}">
        <p14:creationId xmlns:p14="http://schemas.microsoft.com/office/powerpoint/2010/main" val="183667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0D82F-E8A6-456B-B71E-96BEBD8CD93B}"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DAC48-7754-43D0-8D0B-ADA53055F7EE}" type="slidenum">
              <a:rPr lang="en-US" smtClean="0"/>
              <a:t>‹#›</a:t>
            </a:fld>
            <a:endParaRPr lang="en-US"/>
          </a:p>
        </p:txBody>
      </p:sp>
    </p:spTree>
    <p:extLst>
      <p:ext uri="{BB962C8B-B14F-4D97-AF65-F5344CB8AC3E}">
        <p14:creationId xmlns:p14="http://schemas.microsoft.com/office/powerpoint/2010/main" val="683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0D82F-E8A6-456B-B71E-96BEBD8CD93B}" type="datetimeFigureOut">
              <a:rPr lang="en-US" smtClean="0"/>
              <a:t>4/26/2015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DAC48-7754-43D0-8D0B-ADA53055F7EE}" type="slidenum">
              <a:rPr lang="en-US" smtClean="0"/>
              <a:t>‹#›</a:t>
            </a:fld>
            <a:endParaRPr lang="en-US"/>
          </a:p>
        </p:txBody>
      </p:sp>
    </p:spTree>
    <p:extLst>
      <p:ext uri="{BB962C8B-B14F-4D97-AF65-F5344CB8AC3E}">
        <p14:creationId xmlns:p14="http://schemas.microsoft.com/office/powerpoint/2010/main" val="125312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iiiii.ir/press/wp-content/uploads/2013/06/Untitled21.jpg"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
        <p:nvSpPr>
          <p:cNvPr id="3" name="TextBox 2"/>
          <p:cNvSpPr txBox="1"/>
          <p:nvPr/>
        </p:nvSpPr>
        <p:spPr>
          <a:xfrm>
            <a:off x="6830291" y="678873"/>
            <a:ext cx="4807527" cy="1200329"/>
          </a:xfrm>
          <a:prstGeom prst="rect">
            <a:avLst/>
          </a:prstGeom>
          <a:noFill/>
        </p:spPr>
        <p:txBody>
          <a:bodyPr wrap="square" rtlCol="0">
            <a:spAutoFit/>
          </a:bodyPr>
          <a:lstStyle/>
          <a:p>
            <a:pPr algn="r" rtl="1"/>
            <a:r>
              <a:rPr lang="fa-IR" sz="7200" dirty="0" smtClean="0">
                <a:solidFill>
                  <a:srgbClr val="FFFF00"/>
                </a:solidFill>
                <a:cs typeface="B Fantezy" panose="00000400000000000000" pitchFamily="2" charset="-78"/>
              </a:rPr>
              <a:t>به نام مهربانترین</a:t>
            </a:r>
            <a:endParaRPr lang="en-US" sz="7200" dirty="0">
              <a:solidFill>
                <a:srgbClr val="FFFF00"/>
              </a:solidFill>
              <a:cs typeface="B Fantezy" panose="00000400000000000000" pitchFamily="2" charset="-78"/>
            </a:endParaRPr>
          </a:p>
        </p:txBody>
      </p:sp>
      <p:sp>
        <p:nvSpPr>
          <p:cNvPr id="4" name="TextBox 3"/>
          <p:cNvSpPr txBox="1"/>
          <p:nvPr/>
        </p:nvSpPr>
        <p:spPr>
          <a:xfrm>
            <a:off x="6830291" y="5472545"/>
            <a:ext cx="4807527" cy="461665"/>
          </a:xfrm>
          <a:prstGeom prst="rect">
            <a:avLst/>
          </a:prstGeom>
          <a:noFill/>
        </p:spPr>
        <p:txBody>
          <a:bodyPr wrap="square" rtlCol="0">
            <a:spAutoFit/>
          </a:bodyPr>
          <a:lstStyle/>
          <a:p>
            <a:pPr algn="r" rtl="1"/>
            <a:r>
              <a:rPr lang="fa-IR" sz="2400" dirty="0" smtClean="0">
                <a:solidFill>
                  <a:srgbClr val="002060"/>
                </a:solidFill>
                <a:cs typeface="B Esfehan" panose="00000700000000000000" pitchFamily="2" charset="-78"/>
              </a:rPr>
              <a:t>استاد : مهندس </a:t>
            </a:r>
            <a:r>
              <a:rPr lang="fa-IR" sz="2400" smtClean="0">
                <a:solidFill>
                  <a:srgbClr val="002060"/>
                </a:solidFill>
                <a:cs typeface="B Esfehan" panose="00000700000000000000" pitchFamily="2" charset="-78"/>
              </a:rPr>
              <a:t>حسین </a:t>
            </a:r>
            <a:r>
              <a:rPr lang="fa-IR" sz="2400" smtClean="0">
                <a:solidFill>
                  <a:srgbClr val="002060"/>
                </a:solidFill>
                <a:cs typeface="B Esfehan" panose="00000700000000000000" pitchFamily="2" charset="-78"/>
              </a:rPr>
              <a:t>زاد</a:t>
            </a:r>
            <a:endParaRPr lang="fa-IR" sz="2400" dirty="0" smtClean="0">
              <a:solidFill>
                <a:srgbClr val="002060"/>
              </a:solidFill>
              <a:cs typeface="B Esfehan" panose="00000700000000000000" pitchFamily="2" charset="-78"/>
            </a:endParaRPr>
          </a:p>
        </p:txBody>
      </p:sp>
      <p:sp>
        <p:nvSpPr>
          <p:cNvPr id="5" name="TextBox 4"/>
          <p:cNvSpPr txBox="1"/>
          <p:nvPr/>
        </p:nvSpPr>
        <p:spPr>
          <a:xfrm>
            <a:off x="6691745" y="4211782"/>
            <a:ext cx="4835237" cy="646331"/>
          </a:xfrm>
          <a:prstGeom prst="rect">
            <a:avLst/>
          </a:prstGeom>
          <a:noFill/>
        </p:spPr>
        <p:txBody>
          <a:bodyPr wrap="square" rtlCol="0">
            <a:spAutoFit/>
          </a:bodyPr>
          <a:lstStyle/>
          <a:p>
            <a:pPr algn="r" rtl="1"/>
            <a:r>
              <a:rPr lang="fa-IR" sz="3600" dirty="0" smtClean="0">
                <a:solidFill>
                  <a:srgbClr val="C00000"/>
                </a:solidFill>
                <a:latin typeface="A Banoo Light" panose="020B0800040000020004" pitchFamily="34" charset="-78"/>
                <a:ea typeface="A Banoo Light" panose="020B0800040000020004" pitchFamily="34" charset="-78"/>
                <a:cs typeface="A Banoo Light" panose="020B0800040000020004" pitchFamily="34" charset="-78"/>
              </a:rPr>
              <a:t>دمینگ </a:t>
            </a:r>
            <a:r>
              <a:rPr lang="en-US" sz="3600" dirty="0" smtClean="0">
                <a:solidFill>
                  <a:srgbClr val="C00000"/>
                </a:solidFill>
                <a:latin typeface="A Banoo Light" panose="020B0800040000020004" pitchFamily="34" charset="-78"/>
                <a:ea typeface="A Banoo Light" panose="020B0800040000020004" pitchFamily="34" charset="-78"/>
                <a:cs typeface="A Banoo Light" panose="020B0800040000020004" pitchFamily="34" charset="-78"/>
              </a:rPr>
              <a:t>)</a:t>
            </a:r>
            <a:r>
              <a:rPr lang="fa-IR" sz="3600" dirty="0" smtClean="0">
                <a:solidFill>
                  <a:srgbClr val="C00000"/>
                </a:solidFill>
                <a:latin typeface="A Banoo Light" panose="020B0800040000020004" pitchFamily="34" charset="-78"/>
                <a:ea typeface="A Banoo Light" panose="020B0800040000020004" pitchFamily="34" charset="-78"/>
                <a:cs typeface="A Banoo Light" panose="020B0800040000020004" pitchFamily="34" charset="-78"/>
              </a:rPr>
              <a:t> </a:t>
            </a:r>
            <a:r>
              <a:rPr lang="en-US" sz="3600" dirty="0" smtClean="0">
                <a:solidFill>
                  <a:srgbClr val="C00000"/>
                </a:solidFill>
                <a:latin typeface="A Banoo Light" panose="020B0800040000020004" pitchFamily="34" charset="-78"/>
                <a:ea typeface="A Banoo Light" panose="020B0800040000020004" pitchFamily="34" charset="-78"/>
                <a:cs typeface="A Banoo Light" panose="020B0800040000020004" pitchFamily="34" charset="-78"/>
              </a:rPr>
              <a:t>( PDCA</a:t>
            </a:r>
            <a:r>
              <a:rPr lang="fa-IR" sz="3600" dirty="0" smtClean="0">
                <a:solidFill>
                  <a:srgbClr val="C00000"/>
                </a:solidFill>
                <a:latin typeface="A Banoo Light" panose="020B0800040000020004" pitchFamily="34" charset="-78"/>
                <a:ea typeface="A Banoo Light" panose="020B0800040000020004" pitchFamily="34" charset="-78"/>
                <a:cs typeface="A Banoo Light" panose="020B0800040000020004" pitchFamily="34" charset="-78"/>
              </a:rPr>
              <a:t> ؟؟؟</a:t>
            </a:r>
            <a:endParaRPr lang="en-US" sz="3600" dirty="0">
              <a:solidFill>
                <a:srgbClr val="C00000"/>
              </a:solidFill>
              <a:latin typeface="A Banoo Light" panose="020B0800040000020004" pitchFamily="34" charset="-78"/>
              <a:ea typeface="A Banoo Light" panose="020B0800040000020004" pitchFamily="34" charset="-78"/>
              <a:cs typeface="A Banoo Light" panose="020B0800040000020004" pitchFamily="34" charset="-78"/>
            </a:endParaRPr>
          </a:p>
        </p:txBody>
      </p:sp>
      <p:pic>
        <p:nvPicPr>
          <p:cNvPr id="6" name="09. Tamally Maak [www.vmusic.i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75373486"/>
      </p:ext>
    </p:extLst>
  </p:cSld>
  <p:clrMapOvr>
    <a:masterClrMapping/>
  </p:clrMapOvr>
  <mc:AlternateContent xmlns:mc="http://schemas.openxmlformats.org/markup-compatibility/2006" xmlns:p14="http://schemas.microsoft.com/office/powerpoint/2010/main">
    <mc:Choice Requires="p14">
      <p:transition spd="slow" advTm="5000">
        <p14:vortex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 presetClass="entr" presetSubtype="10" fill="hold" nodeType="withEffect">
                                  <p:stCondLst>
                                    <p:cond delay="1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2000"/>
                                        <p:tgtEl>
                                          <p:spTgt spid="4">
                                            <p:txEl>
                                              <p:pRg st="0" end="0"/>
                                            </p:txEl>
                                          </p:spTgt>
                                        </p:tgtEl>
                                      </p:cBhvr>
                                    </p:animEffect>
                                  </p:childTnLst>
                                </p:cTn>
                              </p:par>
                              <p:par>
                                <p:cTn id="11" presetID="26" presetClass="entr" presetSubtype="0" fill="hold" nodeType="withEffect">
                                  <p:stCondLst>
                                    <p:cond delay="10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870">
                                          <p:stCondLst>
                                            <p:cond delay="0"/>
                                          </p:stCondLst>
                                        </p:cTn>
                                        <p:tgtEl>
                                          <p:spTgt spid="5">
                                            <p:txEl>
                                              <p:pRg st="0" end="0"/>
                                            </p:txEl>
                                          </p:spTgt>
                                        </p:tgtEl>
                                      </p:cBhvr>
                                    </p:animEffect>
                                    <p:anim calcmode="lin" valueType="num">
                                      <p:cBhvr>
                                        <p:cTn id="14" dur="2733"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5" dur="996"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6" dur="996" tmFilter="0, 0; 0.125,0.2665; 0.25,0.4; 0.375,0.465; 0.5,0.5;  0.625,0.535; 0.75,0.6; 0.875,0.7335; 1,1">
                                          <p:stCondLst>
                                            <p:cond delay="996"/>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7" dur="498" tmFilter="0, 0; 0.125,0.2665; 0.25,0.4; 0.375,0.465; 0.5,0.5;  0.625,0.535; 0.75,0.6; 0.875,0.7335; 1,1">
                                          <p:stCondLst>
                                            <p:cond delay="1986"/>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8" dur="246" tmFilter="0, 0; 0.125,0.2665; 0.25,0.4; 0.375,0.465; 0.5,0.5;  0.625,0.535; 0.75,0.6; 0.875,0.7335; 1,1">
                                          <p:stCondLst>
                                            <p:cond delay="2484"/>
                                          </p:stCondLst>
                                        </p:cTn>
                                        <p:tgtEl>
                                          <p:spTgt spid="5">
                                            <p:txEl>
                                              <p:pRg st="0" end="0"/>
                                            </p:txEl>
                                          </p:spTgt>
                                        </p:tgtEl>
                                        <p:attrNameLst>
                                          <p:attrName>ppt_y</p:attrName>
                                        </p:attrNameLst>
                                      </p:cBhvr>
                                      <p:tavLst>
                                        <p:tav tm="0" fmla="#ppt_y-sin(pi*$)/81">
                                          <p:val>
                                            <p:fltVal val="0"/>
                                          </p:val>
                                        </p:tav>
                                        <p:tav tm="100000">
                                          <p:val>
                                            <p:fltVal val="1"/>
                                          </p:val>
                                        </p:tav>
                                      </p:tavLst>
                                    </p:anim>
                                    <p:animScale>
                                      <p:cBhvr>
                                        <p:cTn id="19" dur="39">
                                          <p:stCondLst>
                                            <p:cond delay="975"/>
                                          </p:stCondLst>
                                        </p:cTn>
                                        <p:tgtEl>
                                          <p:spTgt spid="5">
                                            <p:txEl>
                                              <p:pRg st="0" end="0"/>
                                            </p:txEl>
                                          </p:spTgt>
                                        </p:tgtEl>
                                      </p:cBhvr>
                                      <p:to x="100000" y="60000"/>
                                    </p:animScale>
                                    <p:animScale>
                                      <p:cBhvr>
                                        <p:cTn id="20" dur="249" decel="50000">
                                          <p:stCondLst>
                                            <p:cond delay="1014"/>
                                          </p:stCondLst>
                                        </p:cTn>
                                        <p:tgtEl>
                                          <p:spTgt spid="5">
                                            <p:txEl>
                                              <p:pRg st="0" end="0"/>
                                            </p:txEl>
                                          </p:spTgt>
                                        </p:tgtEl>
                                      </p:cBhvr>
                                      <p:to x="100000" y="100000"/>
                                    </p:animScale>
                                    <p:animScale>
                                      <p:cBhvr>
                                        <p:cTn id="21" dur="39">
                                          <p:stCondLst>
                                            <p:cond delay="1968"/>
                                          </p:stCondLst>
                                        </p:cTn>
                                        <p:tgtEl>
                                          <p:spTgt spid="5">
                                            <p:txEl>
                                              <p:pRg st="0" end="0"/>
                                            </p:txEl>
                                          </p:spTgt>
                                        </p:tgtEl>
                                      </p:cBhvr>
                                      <p:to x="100000" y="80000"/>
                                    </p:animScale>
                                    <p:animScale>
                                      <p:cBhvr>
                                        <p:cTn id="22" dur="249" decel="50000">
                                          <p:stCondLst>
                                            <p:cond delay="2007"/>
                                          </p:stCondLst>
                                        </p:cTn>
                                        <p:tgtEl>
                                          <p:spTgt spid="5">
                                            <p:txEl>
                                              <p:pRg st="0" end="0"/>
                                            </p:txEl>
                                          </p:spTgt>
                                        </p:tgtEl>
                                      </p:cBhvr>
                                      <p:to x="100000" y="100000"/>
                                    </p:animScale>
                                    <p:animScale>
                                      <p:cBhvr>
                                        <p:cTn id="23" dur="39">
                                          <p:stCondLst>
                                            <p:cond delay="2463"/>
                                          </p:stCondLst>
                                        </p:cTn>
                                        <p:tgtEl>
                                          <p:spTgt spid="5">
                                            <p:txEl>
                                              <p:pRg st="0" end="0"/>
                                            </p:txEl>
                                          </p:spTgt>
                                        </p:tgtEl>
                                      </p:cBhvr>
                                      <p:to x="100000" y="90000"/>
                                    </p:animScale>
                                    <p:animScale>
                                      <p:cBhvr>
                                        <p:cTn id="24" dur="249" decel="50000">
                                          <p:stCondLst>
                                            <p:cond delay="2502"/>
                                          </p:stCondLst>
                                        </p:cTn>
                                        <p:tgtEl>
                                          <p:spTgt spid="5">
                                            <p:txEl>
                                              <p:pRg st="0" end="0"/>
                                            </p:txEl>
                                          </p:spTgt>
                                        </p:tgtEl>
                                      </p:cBhvr>
                                      <p:to x="100000" y="100000"/>
                                    </p:animScale>
                                    <p:animScale>
                                      <p:cBhvr>
                                        <p:cTn id="25" dur="39">
                                          <p:stCondLst>
                                            <p:cond delay="2712"/>
                                          </p:stCondLst>
                                        </p:cTn>
                                        <p:tgtEl>
                                          <p:spTgt spid="5">
                                            <p:txEl>
                                              <p:pRg st="0" end="0"/>
                                            </p:txEl>
                                          </p:spTgt>
                                        </p:tgtEl>
                                      </p:cBhvr>
                                      <p:to x="100000" y="95000"/>
                                    </p:animScale>
                                    <p:animScale>
                                      <p:cBhvr>
                                        <p:cTn id="26" dur="249" decel="50000">
                                          <p:stCondLst>
                                            <p:cond delay="2751"/>
                                          </p:stCondLst>
                                        </p:cTn>
                                        <p:tgtEl>
                                          <p:spTgt spid="5">
                                            <p:txEl>
                                              <p:pRg st="0" end="0"/>
                                            </p:txEl>
                                          </p:spTgt>
                                        </p:tgtEl>
                                      </p:cBhvr>
                                      <p:to x="100000" y="100000"/>
                                    </p:animScale>
                                  </p:childTnLst>
                                </p:cTn>
                              </p:par>
                            </p:childTnLst>
                          </p:cTn>
                        </p:par>
                        <p:par>
                          <p:cTn id="27" fill="hold">
                            <p:stCondLst>
                              <p:cond delay="4000"/>
                            </p:stCondLst>
                            <p:childTnLst>
                              <p:par>
                                <p:cTn id="28" presetID="1" presetClass="mediacall" presetSubtype="0" fill="hold" nodeType="afterEffect">
                                  <p:stCondLst>
                                    <p:cond delay="0"/>
                                  </p:stCondLst>
                                  <p:childTnLst>
                                    <p:cmd type="call" cmd="playFrom(0.0)">
                                      <p:cBhvr>
                                        <p:cTn id="2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hold" display="0">
                  <p:stCondLst>
                    <p:cond delay="indefinite"/>
                  </p:stCondLst>
                  <p:endCondLst>
                    <p:cond evt="onStopAudio" delay="0">
                      <p:tgtEl>
                        <p:sldTgt/>
                      </p:tgtEl>
                    </p:cond>
                  </p:endCondLst>
                </p:cTn>
                <p:tgtEl>
                  <p:spTgt spid="6"/>
                </p:tgtEl>
              </p:cMediaNode>
            </p:audio>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638800" y="695259"/>
            <a:ext cx="6096000" cy="2272866"/>
          </a:xfrm>
          <a:prstGeom prst="rect">
            <a:avLst/>
          </a:prstGeom>
        </p:spPr>
        <p:txBody>
          <a:bodyPr>
            <a:spAutoFit/>
          </a:bodyPr>
          <a:lstStyle/>
          <a:p>
            <a:pPr algn="just" rtl="1">
              <a:lnSpc>
                <a:spcPct val="250000"/>
              </a:lnSpc>
            </a:pPr>
            <a:r>
              <a:rPr lang="fa-IR" dirty="0" smtClean="0">
                <a:solidFill>
                  <a:srgbClr val="FF0000"/>
                </a:solidFill>
                <a:effectLst/>
                <a:latin typeface="Calibri" panose="020F0502020204030204" pitchFamily="34" charset="0"/>
                <a:ea typeface="Times New Roman" panose="02020603050405020304" pitchFamily="18" charset="0"/>
                <a:cs typeface="Tahoma" panose="020B0604030504040204" pitchFamily="34" charset="0"/>
              </a:rPr>
              <a:t>۲) </a:t>
            </a:r>
            <a:r>
              <a:rPr lang="ar-SA" dirty="0" smtClean="0">
                <a:solidFill>
                  <a:srgbClr val="FF0000"/>
                </a:solidFill>
                <a:effectLst/>
                <a:latin typeface="Calibri" panose="020F0502020204030204" pitchFamily="34" charset="0"/>
                <a:ea typeface="Times New Roman" panose="02020603050405020304" pitchFamily="18" charset="0"/>
                <a:cs typeface="Tahoma" panose="020B0604030504040204" pitchFamily="34" charset="0"/>
              </a:rPr>
              <a:t>اجراء:</a:t>
            </a:r>
            <a:r>
              <a:rPr lang="ar-SA" sz="2000" dirty="0" smtClean="0">
                <a:solidFill>
                  <a:srgbClr val="FF0000"/>
                </a:solidFill>
                <a:effectLst/>
                <a:latin typeface="Calibri" panose="020F0502020204030204" pitchFamily="34" charset="0"/>
                <a:ea typeface="Times New Roman" panose="02020603050405020304" pitchFamily="18" charset="0"/>
                <a:cs typeface="Tahoma" panose="020B0604030504040204" pitchFamily="34" charset="0"/>
              </a:rPr>
              <a:t> </a:t>
            </a:r>
            <a:r>
              <a:rPr lang="ar-SA" sz="2000" dirty="0" smtClean="0">
                <a:solidFill>
                  <a:srgbClr val="FFFF00"/>
                </a:solidFill>
                <a:effectLst/>
                <a:latin typeface="Calibri" panose="020F0502020204030204" pitchFamily="34" charset="0"/>
                <a:ea typeface="Times New Roman" panose="02020603050405020304" pitchFamily="18" charset="0"/>
                <a:cs typeface="Tahoma" panose="020B0604030504040204" pitchFamily="34" charset="0"/>
              </a:rPr>
              <a:t>تغییر یا تست را به مورد اجراء گذارید. (ترجیحاً در یک مقیاس کوچک). این اجراء مربوط به تغییری است که در مرحله ی برنامه در مورد آن تصمیم گرفته اید.</a:t>
            </a:r>
            <a:endParaRPr lang="en-US" sz="20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9961463"/>
      </p:ext>
    </p:extLst>
  </p:cSld>
  <p:clrMapOvr>
    <a:masterClrMapping/>
  </p:clrMapOvr>
  <mc:AlternateContent xmlns:mc="http://schemas.openxmlformats.org/markup-compatibility/2006" xmlns:p14="http://schemas.microsoft.com/office/powerpoint/2010/main">
    <mc:Choice Requires="p14">
      <p:transition spd="slow" advTm="10000">
        <p14:glitter pattern="hexagon"/>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06583" y="249381"/>
            <a:ext cx="4017817" cy="6324808"/>
          </a:xfrm>
          <a:prstGeom prst="rect">
            <a:avLst/>
          </a:prstGeom>
        </p:spPr>
        <p:txBody>
          <a:bodyPr wrap="square">
            <a:spAutoFit/>
          </a:bodyPr>
          <a:lstStyle/>
          <a:p>
            <a:pPr algn="just" rtl="1">
              <a:lnSpc>
                <a:spcPct val="150000"/>
              </a:lnSpc>
            </a:pPr>
            <a:r>
              <a:rPr lang="ar-SA" sz="2000" dirty="0" smtClean="0">
                <a:solidFill>
                  <a:schemeClr val="bg1"/>
                </a:solidFill>
                <a:effectLst/>
                <a:latin typeface="Calibri" panose="020F0502020204030204" pitchFamily="34" charset="0"/>
                <a:ea typeface="Times New Roman" panose="02020603050405020304" pitchFamily="18" charset="0"/>
                <a:cs typeface="B Elham" panose="00000400000000000000" pitchFamily="2" charset="-78"/>
              </a:rPr>
              <a:t>اجزاء تشکیل دهنده چرخه </a:t>
            </a:r>
            <a:r>
              <a:rPr lang="en-US" sz="2000" dirty="0" smtClean="0">
                <a:solidFill>
                  <a:schemeClr val="bg1"/>
                </a:solidFill>
                <a:effectLst/>
                <a:latin typeface="Tahoma" panose="020B0604030504040204" pitchFamily="34" charset="0"/>
                <a:ea typeface="Times New Roman" panose="02020603050405020304" pitchFamily="18" charset="0"/>
                <a:cs typeface="B Elham" panose="00000400000000000000" pitchFamily="2" charset="-78"/>
              </a:rPr>
              <a:t>PDCA</a:t>
            </a:r>
            <a:r>
              <a:rPr lang="ar-SA" sz="2000" dirty="0" smtClean="0">
                <a:solidFill>
                  <a:schemeClr val="bg1"/>
                </a:solidFill>
                <a:effectLst/>
                <a:latin typeface="Calibri" panose="020F0502020204030204" pitchFamily="34" charset="0"/>
                <a:ea typeface="Times New Roman" panose="02020603050405020304" pitchFamily="18" charset="0"/>
                <a:cs typeface="B Elham" panose="00000400000000000000" pitchFamily="2" charset="-78"/>
              </a:rPr>
              <a:t> و مفهوم کلی آنها به شرح ذیل است:</a:t>
            </a:r>
            <a:endParaRPr lang="en-US" sz="2000" dirty="0" smtClean="0">
              <a:solidFill>
                <a:schemeClr val="bg1"/>
              </a:solidFill>
              <a:effectLst/>
              <a:latin typeface="Calibri" panose="020F0502020204030204" pitchFamily="34" charset="0"/>
              <a:ea typeface="Times New Roman" panose="02020603050405020304" pitchFamily="18" charset="0"/>
              <a:cs typeface="B Elham" panose="00000400000000000000" pitchFamily="2" charset="-78"/>
            </a:endParaRPr>
          </a:p>
          <a:p>
            <a:pPr algn="just" rtl="1">
              <a:lnSpc>
                <a:spcPct val="150000"/>
              </a:lnSpc>
            </a:pPr>
            <a:endParaRPr lang="en-US" sz="1400" dirty="0" smtClean="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200000"/>
              </a:lnSpc>
            </a:pPr>
            <a:r>
              <a:rPr lang="en-US" dirty="0" smtClean="0">
                <a:solidFill>
                  <a:srgbClr val="FFFF00"/>
                </a:solidFill>
                <a:effectLst/>
                <a:latin typeface="Tahoma" panose="020B0604030504040204" pitchFamily="34" charset="0"/>
                <a:ea typeface="Times New Roman" panose="02020603050405020304" pitchFamily="18" charset="0"/>
                <a:cs typeface="Arial" panose="020B0604020202020204" pitchFamily="34" charset="0"/>
              </a:rPr>
              <a:t> </a:t>
            </a:r>
            <a:r>
              <a:rPr lang="fa-IR" dirty="0" smtClean="0">
                <a:solidFill>
                  <a:srgbClr val="FFC000"/>
                </a:solidFill>
                <a:effectLst/>
                <a:latin typeface="Calibri" panose="020F0502020204030204" pitchFamily="34" charset="0"/>
                <a:ea typeface="Times New Roman" panose="02020603050405020304" pitchFamily="18" charset="0"/>
                <a:cs typeface="Tahoma" panose="020B0604030504040204" pitchFamily="34" charset="0"/>
              </a:rPr>
              <a:t>۱) </a:t>
            </a:r>
            <a:r>
              <a:rPr lang="ar-SA" dirty="0" smtClean="0">
                <a:solidFill>
                  <a:srgbClr val="FFC000"/>
                </a:solidFill>
                <a:effectLst/>
                <a:latin typeface="Calibri" panose="020F0502020204030204" pitchFamily="34" charset="0"/>
                <a:ea typeface="Times New Roman" panose="02020603050405020304" pitchFamily="18" charset="0"/>
                <a:cs typeface="Tahoma" panose="020B0604030504040204" pitchFamily="34" charset="0"/>
              </a:rPr>
              <a:t>برنامه: </a:t>
            </a:r>
            <a:r>
              <a:rPr lang="ar-SA" dirty="0" smtClean="0">
                <a:solidFill>
                  <a:srgbClr val="FFFF00"/>
                </a:solidFill>
                <a:effectLst/>
                <a:latin typeface="Calibri" panose="020F0502020204030204" pitchFamily="34" charset="0"/>
                <a:ea typeface="Times New Roman" panose="02020603050405020304" pitchFamily="18" charset="0"/>
                <a:cs typeface="Tahoma" panose="020B0604030504040204" pitchFamily="34" charset="0"/>
              </a:rPr>
              <a:t>عبارتست از تغییر یا آزمایشی که برای بهبود مد نظر دارید. در این مرحله آنچه را می خواهید بهبود یابد، تجزیه و تحلیل کرده و نواحی قابل بهبود را پیدا کنید. نخستین گام، انتخاب آن نواحی است که در اولویت برای بیشترین تلاش شما قرار دارد. برای تشخیص این نواحی قابل تغییر از فلوچارت یا چارت پارتو استفاده کنید.</a:t>
            </a:r>
            <a:endParaRPr lang="en-US" sz="14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061028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25" autoRev="1" fill="hold">
                                          <p:stCondLst>
                                            <p:cond delay="0"/>
                                          </p:stCondLst>
                                        </p:cTn>
                                        <p:tgtEl>
                                          <p:spTgt spid="2"/>
                                        </p:tgtEl>
                                        <p:attrNameLst>
                                          <p:attrName>ppt_w</p:attrName>
                                        </p:attrNameLst>
                                      </p:cBhvr>
                                    </p:anim>
                                    <p:anim by="(#ppt_w*0.50)" calcmode="lin" valueType="num">
                                      <p:cBhvr>
                                        <p:cTn id="8" dur="125" decel="50000" autoRev="1" fill="hold">
                                          <p:stCondLst>
                                            <p:cond delay="0"/>
                                          </p:stCondLst>
                                        </p:cTn>
                                        <p:tgtEl>
                                          <p:spTgt spid="2"/>
                                        </p:tgtEl>
                                        <p:attrNameLst>
                                          <p:attrName>ppt_x</p:attrName>
                                        </p:attrNameLst>
                                      </p:cBhvr>
                                    </p:anim>
                                    <p:anim from="(-#ppt_h/2)" to="(#ppt_y)" calcmode="lin" valueType="num">
                                      <p:cBhvr>
                                        <p:cTn id="9" dur="250" fill="hold">
                                          <p:stCondLst>
                                            <p:cond delay="0"/>
                                          </p:stCondLst>
                                        </p:cTn>
                                        <p:tgtEl>
                                          <p:spTgt spid="2"/>
                                        </p:tgtEl>
                                        <p:attrNameLst>
                                          <p:attrName>ppt_y</p:attrName>
                                        </p:attrNameLst>
                                      </p:cBhvr>
                                    </p:anim>
                                    <p:animRot by="21600000">
                                      <p:cBhvr>
                                        <p:cTn id="10" dur="25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29491" y="484910"/>
            <a:ext cx="11291454" cy="5509200"/>
          </a:xfrm>
          <a:prstGeom prst="rect">
            <a:avLst/>
          </a:prstGeom>
        </p:spPr>
        <p:txBody>
          <a:bodyPr wrap="square">
            <a:spAutoFit/>
          </a:bodyPr>
          <a:lstStyle/>
          <a:p>
            <a:pPr algn="just" rtl="1">
              <a:lnSpc>
                <a:spcPct val="200000"/>
              </a:lnSpc>
            </a:pPr>
            <a:r>
              <a:rPr lang="ar-SA" sz="2200" dirty="0" smtClean="0">
                <a:solidFill>
                  <a:srgbClr val="062445"/>
                </a:solidFill>
                <a:effectLst/>
                <a:latin typeface="Calibri" panose="020F0502020204030204" pitchFamily="34" charset="0"/>
                <a:ea typeface="Times New Roman" panose="02020603050405020304" pitchFamily="18" charset="0"/>
                <a:cs typeface="Tahoma" panose="020B0604030504040204" pitchFamily="34" charset="0"/>
              </a:rPr>
              <a:t/>
            </a:r>
            <a:br>
              <a:rPr lang="ar-SA" sz="2200" dirty="0" smtClean="0">
                <a:solidFill>
                  <a:srgbClr val="062445"/>
                </a:solidFill>
                <a:effectLst/>
                <a:latin typeface="Calibri" panose="020F0502020204030204" pitchFamily="34" charset="0"/>
                <a:ea typeface="Times New Roman" panose="02020603050405020304" pitchFamily="18" charset="0"/>
                <a:cs typeface="Tahoma" panose="020B0604030504040204" pitchFamily="34" charset="0"/>
              </a:rPr>
            </a:br>
            <a:r>
              <a:rPr lang="fa-IR" sz="2200" dirty="0" smtClean="0">
                <a:solidFill>
                  <a:srgbClr val="FF0000"/>
                </a:solidFill>
                <a:effectLst/>
                <a:latin typeface="Calibri" panose="020F0502020204030204" pitchFamily="34" charset="0"/>
                <a:ea typeface="Times New Roman" panose="02020603050405020304" pitchFamily="18" charset="0"/>
                <a:cs typeface="Tahoma" panose="020B0604030504040204" pitchFamily="34" charset="0"/>
              </a:rPr>
              <a:t>۳) </a:t>
            </a:r>
            <a:r>
              <a:rPr lang="ar-SA" sz="2200" dirty="0" smtClean="0">
                <a:solidFill>
                  <a:srgbClr val="FF0000"/>
                </a:solidFill>
                <a:effectLst/>
                <a:latin typeface="Calibri" panose="020F0502020204030204" pitchFamily="34" charset="0"/>
                <a:ea typeface="Times New Roman" panose="02020603050405020304" pitchFamily="18" charset="0"/>
                <a:cs typeface="Tahoma" panose="020B0604030504040204" pitchFamily="34" charset="0"/>
              </a:rPr>
              <a:t>بررسی یا مطالعه:</a:t>
            </a:r>
            <a:endParaRPr lang="en-US" sz="2200" dirty="0" smtClean="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a:p>
            <a:pPr algn="just" rtl="1">
              <a:lnSpc>
                <a:spcPct val="200000"/>
              </a:lnSpc>
            </a:pPr>
            <a:r>
              <a:rPr lang="ar-SA" sz="2200" dirty="0" smtClean="0">
                <a:solidFill>
                  <a:srgbClr val="062445"/>
                </a:solidFill>
                <a:effectLst/>
                <a:latin typeface="Calibri" panose="020F0502020204030204" pitchFamily="34" charset="0"/>
                <a:ea typeface="Times New Roman" panose="02020603050405020304" pitchFamily="18" charset="0"/>
                <a:cs typeface="Tahoma" panose="020B0604030504040204" pitchFamily="34" charset="0"/>
              </a:rPr>
              <a:t> </a:t>
            </a:r>
            <a:r>
              <a:rPr lang="ar-SA" sz="2200" dirty="0" smtClean="0">
                <a:solidFill>
                  <a:srgbClr val="FFFF00"/>
                </a:solidFill>
                <a:effectLst/>
                <a:latin typeface="Calibri" panose="020F0502020204030204" pitchFamily="34" charset="0"/>
                <a:ea typeface="Times New Roman" panose="02020603050405020304" pitchFamily="18" charset="0"/>
                <a:cs typeface="Tahoma" panose="020B0604030504040204" pitchFamily="34" charset="0"/>
              </a:rPr>
              <a:t>نتایج آنچه یاد گرفته شد و آنچه اشتباه از آب درآمد.</a:t>
            </a:r>
            <a:br>
              <a:rPr lang="ar-SA" sz="2200" dirty="0" smtClean="0">
                <a:solidFill>
                  <a:srgbClr val="FFFF00"/>
                </a:solidFill>
                <a:effectLst/>
                <a:latin typeface="Calibri" panose="020F0502020204030204" pitchFamily="34" charset="0"/>
                <a:ea typeface="Times New Roman" panose="02020603050405020304" pitchFamily="18" charset="0"/>
                <a:cs typeface="Tahoma" panose="020B0604030504040204" pitchFamily="34" charset="0"/>
              </a:rPr>
            </a:br>
            <a:r>
              <a:rPr lang="ar-SA" sz="2200" dirty="0" smtClean="0">
                <a:solidFill>
                  <a:srgbClr val="FFFF00"/>
                </a:solidFill>
                <a:effectLst/>
                <a:latin typeface="Calibri" panose="020F0502020204030204" pitchFamily="34" charset="0"/>
                <a:ea typeface="Times New Roman" panose="02020603050405020304" pitchFamily="18" charset="0"/>
                <a:cs typeface="Tahoma" panose="020B0604030504040204" pitchFamily="34" charset="0"/>
              </a:rPr>
              <a:t>این مرحله یک مرحله حیاتی در چرخه </a:t>
            </a:r>
            <a:r>
              <a:rPr lang="en-US" sz="2200" dirty="0" smtClean="0">
                <a:solidFill>
                  <a:srgbClr val="FFFF00"/>
                </a:solidFill>
                <a:effectLst/>
                <a:latin typeface="Tahoma" panose="020B0604030504040204" pitchFamily="34" charset="0"/>
                <a:ea typeface="Times New Roman" panose="02020603050405020304" pitchFamily="18" charset="0"/>
                <a:cs typeface="Arial" panose="020B0604020202020204" pitchFamily="34" charset="0"/>
              </a:rPr>
              <a:t>PDCA</a:t>
            </a:r>
            <a:r>
              <a:rPr lang="ar-SA" sz="2200" dirty="0" smtClean="0">
                <a:solidFill>
                  <a:srgbClr val="FFFF00"/>
                </a:solidFill>
                <a:effectLst/>
                <a:latin typeface="Calibri" panose="020F0502020204030204" pitchFamily="34" charset="0"/>
                <a:ea typeface="Times New Roman" panose="02020603050405020304" pitchFamily="18" charset="0"/>
                <a:cs typeface="Tahoma" panose="020B0604030504040204" pitchFamily="34" charset="0"/>
              </a:rPr>
              <a:t> است. پس از اجراء تغییرات در یک مدت کوتاه، شما باید تشخیص دهید که اجراء آن تغییر تا چه حد موثر بودهاست. آیا واقعاً به بهبود مورد نظر شما منجر شده است یا نه؟ باید متناسب با ارزیابی هائی که می توانید به وسیله آنها سطح بهبود را تنظیم کنید، تصمیم بگیرید. در این ارزیابی ها، استفاده از نمودارهای گردش کار می تواند مفید واقع شود.</a:t>
            </a:r>
            <a:endParaRPr lang="en-US" sz="22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220262"/>
      </p:ext>
    </p:extLst>
  </p:cSld>
  <p:clrMapOvr>
    <a:masterClrMapping/>
  </p:clrMapOvr>
  <mc:AlternateContent xmlns:mc="http://schemas.openxmlformats.org/markup-compatibility/2006" xmlns:p14="http://schemas.microsoft.com/office/powerpoint/2010/main">
    <mc:Choice Requires="p14">
      <p:transition spd="slow" advTm="20000">
        <p14:switch dir="r"/>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0" fill="hold"/>
                                        <p:tgtEl>
                                          <p:spTgt spid="2"/>
                                        </p:tgtEl>
                                        <p:attrNameLst>
                                          <p:attrName>ppt_x</p:attrName>
                                        </p:attrNameLst>
                                      </p:cBhvr>
                                      <p:tavLst>
                                        <p:tav tm="0">
                                          <p:val>
                                            <p:strVal val="#ppt_x"/>
                                          </p:val>
                                        </p:tav>
                                        <p:tav tm="100000">
                                          <p:val>
                                            <p:strVal val="#ppt_x"/>
                                          </p:val>
                                        </p:tav>
                                      </p:tavLst>
                                    </p:anim>
                                    <p:anim calcmode="lin" valueType="num">
                                      <p:cBhvr>
                                        <p:cTn id="8" dur="20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4909" y="609600"/>
            <a:ext cx="11263745" cy="4672305"/>
          </a:xfrm>
          <a:prstGeom prst="rect">
            <a:avLst/>
          </a:prstGeom>
        </p:spPr>
        <p:txBody>
          <a:bodyPr wrap="square">
            <a:spAutoFit/>
          </a:bodyPr>
          <a:lstStyle/>
          <a:p>
            <a:pPr algn="just" rtl="1">
              <a:lnSpc>
                <a:spcPct val="200000"/>
              </a:lnSpc>
            </a:pPr>
            <a:r>
              <a:rPr lang="fa-IR" sz="2000" dirty="0" smtClean="0">
                <a:solidFill>
                  <a:srgbClr val="FF0000"/>
                </a:solidFill>
                <a:effectLst/>
                <a:latin typeface="Calibri" panose="020F0502020204030204" pitchFamily="34" charset="0"/>
                <a:ea typeface="Times New Roman" panose="02020603050405020304" pitchFamily="18" charset="0"/>
                <a:cs typeface="Tahoma" panose="020B0604030504040204" pitchFamily="34" charset="0"/>
              </a:rPr>
              <a:t>۴) </a:t>
            </a:r>
            <a:r>
              <a:rPr lang="ar-SA" sz="2000" dirty="0" smtClean="0">
                <a:solidFill>
                  <a:srgbClr val="FF0000"/>
                </a:solidFill>
                <a:effectLst/>
                <a:latin typeface="Calibri" panose="020F0502020204030204" pitchFamily="34" charset="0"/>
                <a:ea typeface="Times New Roman" panose="02020603050405020304" pitchFamily="18" charset="0"/>
                <a:cs typeface="Tahoma" panose="020B0604030504040204" pitchFamily="34" charset="0"/>
              </a:rPr>
              <a:t>اقدام:</a:t>
            </a:r>
            <a:endParaRPr lang="en-US" sz="20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200000"/>
              </a:lnSpc>
            </a:pPr>
            <a:r>
              <a:rPr lang="en-US" sz="2000" dirty="0" smtClean="0">
                <a:solidFill>
                  <a:srgbClr val="062445"/>
                </a:solidFill>
                <a:effectLst/>
                <a:latin typeface="Tahoma" panose="020B0604030504040204" pitchFamily="34" charset="0"/>
                <a:ea typeface="Times New Roman" panose="02020603050405020304" pitchFamily="18" charset="0"/>
                <a:cs typeface="Arial" panose="020B0604020202020204" pitchFamily="34" charset="0"/>
              </a:rPr>
              <a:t> </a:t>
            </a:r>
            <a:r>
              <a:rPr lang="ar-SA" sz="2200" dirty="0" smtClean="0">
                <a:solidFill>
                  <a:srgbClr val="FFFF00"/>
                </a:solidFill>
                <a:effectLst/>
                <a:latin typeface="Calibri" panose="020F0502020204030204" pitchFamily="34" charset="0"/>
                <a:ea typeface="Times New Roman" panose="02020603050405020304" pitchFamily="18" charset="0"/>
                <a:cs typeface="Tahoma" panose="020B0604030504040204" pitchFamily="34" charset="0"/>
              </a:rPr>
              <a:t>تغییرات را ثبت کنید و یا دوباره چرخه را آغاز کنید. پس از برنامه ریزی، اجراء و تنظیم تغییر، باید تصمیم بگیرید که آیا این تغییر ارزش استمرار دارد یا نه؟ در صورتی که اجرای این تغییر صرفاً به تلف کردن وقت شما می انجامد یا ادامه آن شما را با مشکل مواجه می سازد و یا در نهایت به بهبود نمی انجامد، ممکن است توقف تغییر را مد نظر قرار داده و یا تغییر جدیدی را برنامه ریزی کنید. ممکن است تصمیم بگیرید این تجربه (آزمایش) را به یک ناحیه متفاوت انتقال دهید و یا به تدریج بر پیچیدگی آن بیفزائید. بدین ترتیب شما به مرحله برنامه بر می گردید.</a:t>
            </a:r>
            <a:r>
              <a:rPr lang="en-US" sz="2200" dirty="0" smtClean="0">
                <a:solidFill>
                  <a:srgbClr val="FFFF00"/>
                </a:solidFill>
                <a:effectLst/>
                <a:latin typeface="Tahoma" panose="020B0604030504040204" pitchFamily="34" charset="0"/>
                <a:ea typeface="Times New Roman" panose="02020603050405020304" pitchFamily="18" charset="0"/>
                <a:cs typeface="Arial" panose="020B0604020202020204" pitchFamily="34" charset="0"/>
              </a:rPr>
              <a:t> </a:t>
            </a:r>
            <a:endParaRPr lang="en-US" sz="22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8041763"/>
      </p:ext>
    </p:extLst>
  </p:cSld>
  <p:clrMapOvr>
    <a:masterClrMapping/>
  </p:clrMapOvr>
  <mc:AlternateContent xmlns:mc="http://schemas.openxmlformats.org/markup-compatibility/2006" xmlns:p14="http://schemas.microsoft.com/office/powerpoint/2010/main">
    <mc:Choice Requires="p14">
      <p:transition spd="slow" advTm="20000">
        <p14:prism/>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30170" y="279508"/>
            <a:ext cx="3801041" cy="646331"/>
          </a:xfrm>
          <a:prstGeom prst="rect">
            <a:avLst/>
          </a:prstGeom>
        </p:spPr>
        <p:txBody>
          <a:bodyPr wrap="none">
            <a:spAutoFit/>
          </a:bodyPr>
          <a:lstStyle/>
          <a:p>
            <a:pPr algn="just" rtl="1">
              <a:lnSpc>
                <a:spcPct val="200000"/>
              </a:lnSpc>
              <a:spcAft>
                <a:spcPts val="800"/>
              </a:spcAft>
            </a:pPr>
            <a:r>
              <a:rPr lang="fa-IR" b="1" dirty="0" smtClean="0">
                <a:solidFill>
                  <a:srgbClr val="000080"/>
                </a:solidFill>
                <a:effectLst/>
                <a:latin typeface="Calibri" panose="020F0502020204030204" pitchFamily="34" charset="0"/>
                <a:ea typeface="Times New Roman" panose="02020603050405020304" pitchFamily="18" charset="0"/>
                <a:cs typeface="Tahoma" panose="020B0604030504040204" pitchFamily="34" charset="0"/>
              </a:rPr>
              <a:t>معرفي مدل هاي تعالي سازماني</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360219" y="1213172"/>
            <a:ext cx="11570992" cy="4626908"/>
          </a:xfrm>
          <a:prstGeom prst="rect">
            <a:avLst/>
          </a:prstGeom>
        </p:spPr>
        <p:txBody>
          <a:bodyPr wrap="square">
            <a:spAutoFit/>
          </a:bodyPr>
          <a:lstStyle/>
          <a:p>
            <a:pPr marL="342900" marR="0" lvl="0" indent="-342900" algn="just" rtl="1">
              <a:lnSpc>
                <a:spcPct val="200000"/>
              </a:lnSpc>
              <a:spcBef>
                <a:spcPts val="0"/>
              </a:spcBef>
              <a:spcAft>
                <a:spcPts val="800"/>
              </a:spcAft>
              <a:tabLst>
                <a:tab pos="457200" algn="l"/>
              </a:tabLst>
            </a:pPr>
            <a:r>
              <a:rPr lang="fa-IR" b="1" dirty="0" smtClean="0">
                <a:solidFill>
                  <a:srgbClr val="000080"/>
                </a:solidFill>
                <a:effectLst/>
                <a:latin typeface="Calibri" panose="020F0502020204030204" pitchFamily="34" charset="0"/>
                <a:ea typeface="Times New Roman" panose="02020603050405020304" pitchFamily="18" charset="0"/>
                <a:cs typeface="Tahoma" panose="020B0604030504040204" pitchFamily="34" charset="0"/>
              </a:rPr>
              <a:t>مدل دمينگ: </a:t>
            </a:r>
            <a:r>
              <a:rPr lang="fa-IR" b="1" dirty="0" smtClean="0">
                <a:solidFill>
                  <a:srgbClr val="333333"/>
                </a:solidFill>
                <a:effectLst/>
                <a:latin typeface="Calibri" panose="020F0502020204030204" pitchFamily="34" charset="0"/>
                <a:ea typeface="Times New Roman" panose="02020603050405020304" pitchFamily="18" charset="0"/>
                <a:cs typeface="Tahoma" panose="020B0604030504040204" pitchFamily="34" charset="0"/>
              </a:rPr>
              <a:t>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200000"/>
              </a:lnSpc>
              <a:spcAft>
                <a:spcPts val="800"/>
              </a:spcAft>
            </a:pPr>
            <a:r>
              <a:rPr lang="fa-IR" b="1" dirty="0" smtClean="0">
                <a:solidFill>
                  <a:srgbClr val="333333"/>
                </a:solidFill>
                <a:effectLst/>
                <a:latin typeface="Calibri" panose="020F0502020204030204" pitchFamily="34" charset="0"/>
                <a:ea typeface="Times New Roman" panose="02020603050405020304" pitchFamily="18" charset="0"/>
                <a:cs typeface="Tahoma" panose="020B0604030504040204" pitchFamily="34" charset="0"/>
              </a:rPr>
              <a:t>برترين جايزه بهبود كيفيت در ژاپن، جايزه دمينگ است. اين جايزه در سال 1951، توسط انجمن مهندسان و دانشمندان ژاپن به پاس قدرداني از خدمات دكتر «ادوارد دمينگ» در كنترل كيفيت و تحت تأثير نظرات و عقايد وي طرح‌ريزي و پيشنهاد شد. اين جايزه از قديمي‌ترين جوايز كيفيت و بهره‌وري در سطح جهان است كه با توجه به تئوري‌هاي جديد مديريت و شرايط نوين اقتصادي، به منظور بهبود وضعيت صادرات كشور ژاپن از طريق بهبود كيفيت محصولات، ترويج كنترل كيفيت جامع (</a:t>
            </a:r>
            <a:r>
              <a:rPr lang="en-US" b="1" dirty="0" smtClean="0">
                <a:solidFill>
                  <a:srgbClr val="333333"/>
                </a:solidFill>
                <a:effectLst/>
                <a:latin typeface="Tahoma" panose="020B0604030504040204" pitchFamily="34" charset="0"/>
                <a:ea typeface="Times New Roman" panose="02020603050405020304" pitchFamily="18" charset="0"/>
                <a:cs typeface="Arial" panose="020B0604020202020204" pitchFamily="34" charset="0"/>
              </a:rPr>
              <a:t>TQM</a:t>
            </a:r>
            <a:r>
              <a:rPr lang="fa-IR" b="1" dirty="0" smtClean="0">
                <a:solidFill>
                  <a:srgbClr val="333333"/>
                </a:solidFill>
                <a:effectLst/>
                <a:latin typeface="Calibri" panose="020F0502020204030204" pitchFamily="34" charset="0"/>
                <a:ea typeface="Times New Roman" panose="02020603050405020304" pitchFamily="18" charset="0"/>
                <a:cs typeface="Tahoma" panose="020B0604030504040204" pitchFamily="34" charset="0"/>
              </a:rPr>
              <a:t>) در بين صنايع، شناخت راهبردهاي موفقيت‌آميز در امر كيفيت و ارتقاي آگاهي درباره اهميت و روش‌هاي مديريت كيفيت شكل گرفت. هدف كيفيت از نظر دمينگ آن است كه «بايد تأمين‌كننده نيازهاي مشتريان براي حال و آينده باشد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5156478"/>
      </p:ext>
    </p:extLst>
  </p:cSld>
  <p:clrMapOvr>
    <a:masterClrMapping/>
  </p:clrMapOvr>
  <p:transition spd="slow" advTm="2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par>
                                <p:cTn id="21" presetID="13" presetClass="entr" presetSubtype="16" fill="hold" grpId="0"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plus(in)">
                                      <p:cBhvr>
                                        <p:cTn id="2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346365" y="128671"/>
            <a:ext cx="11707090" cy="6288901"/>
          </a:xfrm>
          <a:prstGeom prst="rect">
            <a:avLst/>
          </a:prstGeom>
        </p:spPr>
        <p:txBody>
          <a:bodyPr wrap="square">
            <a:spAutoFit/>
          </a:bodyPr>
          <a:lstStyle/>
          <a:p>
            <a:pPr marL="342900" marR="0" lvl="0" indent="-342900" algn="just" rtl="1">
              <a:lnSpc>
                <a:spcPct val="200000"/>
              </a:lnSpc>
              <a:spcBef>
                <a:spcPts val="0"/>
              </a:spcBef>
              <a:spcAft>
                <a:spcPts val="800"/>
              </a:spcAft>
              <a:tabLst>
                <a:tab pos="457200" algn="l"/>
              </a:tabLst>
            </a:pPr>
            <a:r>
              <a:rPr lang="fa-IR" b="1" dirty="0" smtClean="0">
                <a:solidFill>
                  <a:srgbClr val="000080"/>
                </a:solidFill>
                <a:effectLst/>
                <a:latin typeface="Calibri" panose="020F0502020204030204" pitchFamily="34" charset="0"/>
                <a:ea typeface="Times New Roman" panose="02020603050405020304" pitchFamily="18" charset="0"/>
                <a:cs typeface="Tahoma" panose="020B0604030504040204" pitchFamily="34" charset="0"/>
              </a:rPr>
              <a:t>مدل تعالي عملكرد بالدريج: </a:t>
            </a:r>
            <a:endParaRPr lang="en-US" b="1" dirty="0" smtClean="0">
              <a:solidFill>
                <a:srgbClr val="000080"/>
              </a:solidFill>
              <a:effectLst/>
              <a:latin typeface="Calibri" panose="020F0502020204030204" pitchFamily="34" charset="0"/>
              <a:ea typeface="Times New Roman" panose="02020603050405020304" pitchFamily="18" charset="0"/>
              <a:cs typeface="Tahoma" panose="020B0604030504040204" pitchFamily="34" charset="0"/>
            </a:endParaRPr>
          </a:p>
          <a:p>
            <a:pPr marL="342900" marR="0" lvl="0" indent="-342900" algn="just" rtl="1">
              <a:lnSpc>
                <a:spcPct val="250000"/>
              </a:lnSpc>
              <a:spcBef>
                <a:spcPts val="0"/>
              </a:spcBef>
              <a:spcAft>
                <a:spcPts val="800"/>
              </a:spcAft>
              <a:tabLst>
                <a:tab pos="457200" algn="l"/>
              </a:tabLst>
            </a:pPr>
            <a:r>
              <a:rPr lang="en-US" b="1" dirty="0">
                <a:solidFill>
                  <a:srgbClr val="000080"/>
                </a:solidFill>
                <a:latin typeface="Calibri" panose="020F0502020204030204" pitchFamily="34" charset="0"/>
                <a:ea typeface="Times New Roman" panose="02020603050405020304" pitchFamily="18" charset="0"/>
                <a:cs typeface="Tahoma" panose="020B0604030504040204" pitchFamily="34" charset="0"/>
              </a:rPr>
              <a:t> </a:t>
            </a:r>
            <a:r>
              <a:rPr lang="en-US" b="1" dirty="0" smtClean="0">
                <a:solidFill>
                  <a:srgbClr val="000080"/>
                </a:solidFill>
                <a:latin typeface="Calibri" panose="020F0502020204030204" pitchFamily="34" charset="0"/>
                <a:ea typeface="Times New Roman" panose="02020603050405020304" pitchFamily="18" charset="0"/>
                <a:cs typeface="Tahoma" panose="020B0604030504040204" pitchFamily="34" charset="0"/>
              </a:rPr>
              <a:t>         </a:t>
            </a:r>
            <a:r>
              <a:rPr lang="fa-IR" b="1" dirty="0" smtClean="0">
                <a:solidFill>
                  <a:srgbClr val="333333"/>
                </a:solidFill>
                <a:effectLst/>
                <a:latin typeface="Calibri" panose="020F0502020204030204" pitchFamily="34" charset="0"/>
                <a:ea typeface="Times New Roman" panose="02020603050405020304" pitchFamily="18" charset="0"/>
                <a:cs typeface="Tahoma" panose="020B0604030504040204" pitchFamily="34" charset="0"/>
              </a:rPr>
              <a:t>در سال 1978 و به دنبال مطالعات انجام شده در وزارت بازرگاني امريكا درباره علل توفيق ژاپن در مقايسه با امريكا، جايزه ملي كيفيت امريكا تهيه و با توجه به نقش «مالكوم بالدريج» در تهيه آن، به نام جايزه ملي كيفيت «مالكوم بالدريج» نام‌گذاري شد. معيارهاي مدل بالدريج بر مبناي يك سري ارزش‌هاي محوري و مفاهيم اساسي و در جهت تحقق آنها تنظيم شده است. اين ارزش‌ها عبارتند از: رهبري آرمانگرا، مشتري‌گرايي، يادگيري فردي و سازماني، ارزش‌گذاري به كاركنان و شركا، سرعت عمل و انعطاف‌پذيري، تمركز بر آينده، مديريت نواوري، مديريت برمبناي واقعيات، مسئوليت‌پذيري عمومي و شهروندي، تمركز بر نتايج و ايجاد ارزش و نگرش سيستمي. در مدل تعالي عملكرد بالدريج، 7 حوزه بررسي مي‌شود و هر حوزه به چند معيار تقسيم مي‌شود. در هر معيار نيز زمينه‌هاي ويژه‌اي مورد توجه قرار مي‌گيرد.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1322597"/>
      </p:ext>
    </p:extLst>
  </p:cSld>
  <p:clrMapOvr>
    <a:masterClrMapping/>
  </p:clrMapOvr>
  <mc:AlternateContent xmlns:mc="http://schemas.openxmlformats.org/markup-compatibility/2006" xmlns:p14="http://schemas.microsoft.com/office/powerpoint/2010/main">
    <mc:Choice Requires="p14">
      <p:transition spd="slow" advTm="25000">
        <p14:shred/>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00" fill="hold"/>
                                        <p:tgtEl>
                                          <p:spTgt spid="2"/>
                                        </p:tgtEl>
                                        <p:attrNameLst>
                                          <p:attrName>ppt_x</p:attrName>
                                        </p:attrNameLst>
                                      </p:cBhvr>
                                      <p:tavLst>
                                        <p:tav tm="0">
                                          <p:val>
                                            <p:strVal val="#ppt_x"/>
                                          </p:val>
                                        </p:tav>
                                        <p:tav tm="100000">
                                          <p:val>
                                            <p:strVal val="#ppt_x"/>
                                          </p:val>
                                        </p:tav>
                                      </p:tavLst>
                                    </p:anim>
                                    <p:anim calcmode="lin" valueType="num">
                                      <p:cBhvr>
                                        <p:cTn id="8" dur="2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17000" b="-17000"/>
          </a:stretch>
        </a:blip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609600" y="737130"/>
            <a:ext cx="1116676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200000"/>
              </a:lnSpc>
              <a:spcBef>
                <a:spcPct val="0"/>
              </a:spcBef>
              <a:spcAft>
                <a:spcPct val="0"/>
              </a:spcAft>
              <a:buClrTx/>
              <a:buSzTx/>
              <a:buFontTx/>
              <a:buNone/>
              <a:tabLst/>
            </a:pPr>
            <a:r>
              <a:rPr kumimoji="0" lang="fa-IR" altLang="en-US" sz="2400" b="1" i="0" u="none" strike="noStrike" cap="none" normalizeH="0" baseline="0" dirty="0" smtClean="0">
                <a:ln>
                  <a:noFill/>
                </a:ln>
                <a:solidFill>
                  <a:srgbClr val="FFFF00"/>
                </a:solidFill>
                <a:effectLst/>
                <a:latin typeface="Calibri" panose="020F0502020204030204" pitchFamily="34" charset="0"/>
                <a:ea typeface="Times New Roman" panose="02020603050405020304" pitchFamily="18" charset="0"/>
                <a:cs typeface="Arial" panose="020B0604020202020204" pitchFamily="34" charset="0"/>
              </a:rPr>
              <a:t>معیارهای جایزه دمینگ</a:t>
            </a:r>
            <a:endParaRPr kumimoji="0" lang="en-US" altLang="en-US" sz="2400" b="1" i="0" u="none" strike="noStrike" cap="none" normalizeH="0" baseline="0" dirty="0" smtClean="0">
              <a:ln>
                <a:noFill/>
              </a:ln>
              <a:solidFill>
                <a:srgbClr val="FFFF00"/>
              </a:solidFill>
              <a:effectLst/>
            </a:endParaRPr>
          </a:p>
          <a:p>
            <a:pPr marL="0" marR="0" lvl="0" indent="0" algn="just" defTabSz="914400" rtl="1" eaLnBrk="0" fontAlgn="base" latinLnBrk="0" hangingPunct="0">
              <a:lnSpc>
                <a:spcPct val="200000"/>
              </a:lnSpc>
              <a:spcBef>
                <a:spcPct val="0"/>
              </a:spcBef>
              <a:spcAft>
                <a:spcPct val="0"/>
              </a:spcAft>
              <a:buClrTx/>
              <a:buSzTx/>
              <a:buFontTx/>
              <a:buNone/>
              <a:tabLst/>
            </a:pPr>
            <a:r>
              <a:rPr kumimoji="0" lang="fa-IR"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عمده ترین مفاهیم کلیدی و ارزشی در جایزه دمینگ عبارتند از: </a:t>
            </a:r>
            <a:r>
              <a:rPr kumimoji="0" lang="fa-IR" altLang="en-US" sz="2000" b="1" i="0" u="none" strike="noStrike" cap="none" normalizeH="0" baseline="0" dirty="0" smtClean="0">
                <a:ln>
                  <a:noFill/>
                </a:ln>
                <a:solidFill>
                  <a:srgbClr val="FF0000"/>
                </a:solidFill>
                <a:effectLst/>
                <a:latin typeface="Calibri" panose="020F0502020204030204" pitchFamily="34" charset="0"/>
                <a:ea typeface="Times New Roman" panose="02020603050405020304" pitchFamily="18" charset="0"/>
                <a:cs typeface="Arial" panose="020B0604020202020204" pitchFamily="34" charset="0"/>
              </a:rPr>
              <a:t>مشتری گرایی، نگرش سیستمی، بهبود مستمر، مسئولیت پذیری عمومی، ایمنی و قابلیت اطمینان، کنترل فرایند آماری و فرایندگرایی. </a:t>
            </a:r>
            <a:r>
              <a:rPr kumimoji="0" lang="fa-IR"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هر یک از معیارهای دهگانه دارای معیارهای فرعی است. </a:t>
            </a:r>
            <a:endPar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028" name="Picture 3" descr="شکل 2: چهارچوب ساده شده جایزه دمینگ">
            <a:hlinkClick r:id="rId3" tooltip="&quot;مدل دمینگ&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927" y="4008704"/>
            <a:ext cx="5056909" cy="22843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6705600" y="3937061"/>
            <a:ext cx="35591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rtl="1"/>
            <a:endParaRPr lang="en-US"/>
          </a:p>
        </p:txBody>
      </p:sp>
    </p:spTree>
    <p:extLst>
      <p:ext uri="{BB962C8B-B14F-4D97-AF65-F5344CB8AC3E}">
        <p14:creationId xmlns:p14="http://schemas.microsoft.com/office/powerpoint/2010/main" val="2554746200"/>
      </p:ext>
    </p:extLst>
  </p:cSld>
  <p:clrMapOvr>
    <a:masterClrMapping/>
  </p:clrMapOvr>
  <mc:AlternateContent xmlns:mc="http://schemas.openxmlformats.org/markup-compatibility/2006" xmlns:p14="http://schemas.microsoft.com/office/powerpoint/2010/main">
    <mc:Choice Requires="p14">
      <p:transition spd="slow" advTm="10000">
        <p14:vortex dir="d"/>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 by="(-#ppt_w*2)" calcmode="lin" valueType="num">
                                      <p:cBhvr rctx="PPT">
                                        <p:cTn id="25" dur="50" autoRev="1" fill="hold">
                                          <p:stCondLst>
                                            <p:cond delay="0"/>
                                          </p:stCondLst>
                                        </p:cTn>
                                        <p:tgtEl>
                                          <p:spTgt spid="5">
                                            <p:txEl>
                                              <p:pRg st="0" end="0"/>
                                            </p:txEl>
                                          </p:spTgt>
                                        </p:tgtEl>
                                        <p:attrNameLst>
                                          <p:attrName>ppt_w</p:attrName>
                                        </p:attrNameLst>
                                      </p:cBhvr>
                                    </p:anim>
                                    <p:anim by="(#ppt_w*0.50)" calcmode="lin" valueType="num">
                                      <p:cBhvr>
                                        <p:cTn id="26" dur="50" decel="50000" autoRev="1" fill="hold">
                                          <p:stCondLst>
                                            <p:cond delay="0"/>
                                          </p:stCondLst>
                                        </p:cTn>
                                        <p:tgtEl>
                                          <p:spTgt spid="5">
                                            <p:txEl>
                                              <p:pRg st="0" end="0"/>
                                            </p:txEl>
                                          </p:spTgt>
                                        </p:tgtEl>
                                        <p:attrNameLst>
                                          <p:attrName>ppt_x</p:attrName>
                                        </p:attrNameLst>
                                      </p:cBhvr>
                                    </p:anim>
                                    <p:anim from="(-#ppt_h/2)" to="(#ppt_y)" calcmode="lin" valueType="num">
                                      <p:cBhvr>
                                        <p:cTn id="27" dur="100" fill="hold">
                                          <p:stCondLst>
                                            <p:cond delay="0"/>
                                          </p:stCondLst>
                                        </p:cTn>
                                        <p:tgtEl>
                                          <p:spTgt spid="5">
                                            <p:txEl>
                                              <p:pRg st="0" end="0"/>
                                            </p:txEl>
                                          </p:spTgt>
                                        </p:tgtEl>
                                        <p:attrNameLst>
                                          <p:attrName>ppt_y</p:attrName>
                                        </p:attrNameLst>
                                      </p:cBhvr>
                                    </p:anim>
                                    <p:animRot by="21600000">
                                      <p:cBhvr>
                                        <p:cTn id="28" dur="100" fill="hold">
                                          <p:stCondLst>
                                            <p:cond delay="0"/>
                                          </p:stCondLst>
                                        </p:cTn>
                                        <p:tgtEl>
                                          <p:spTgt spid="5">
                                            <p:txEl>
                                              <p:pRg st="0" end="0"/>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5">
                                            <p:txEl>
                                              <p:pRg st="1" end="1"/>
                                            </p:txEl>
                                          </p:spTgt>
                                        </p:tgtEl>
                                        <p:attrNameLst>
                                          <p:attrName>style.visibility</p:attrName>
                                        </p:attrNameLst>
                                      </p:cBhvr>
                                      <p:to>
                                        <p:strVal val="visible"/>
                                      </p:to>
                                    </p:set>
                                    <p:anim by="(-#ppt_w*2)" calcmode="lin" valueType="num">
                                      <p:cBhvr rctx="PPT">
                                        <p:cTn id="31" dur="50" autoRev="1" fill="hold">
                                          <p:stCondLst>
                                            <p:cond delay="0"/>
                                          </p:stCondLst>
                                        </p:cTn>
                                        <p:tgtEl>
                                          <p:spTgt spid="5">
                                            <p:txEl>
                                              <p:pRg st="1" end="1"/>
                                            </p:txEl>
                                          </p:spTgt>
                                        </p:tgtEl>
                                        <p:attrNameLst>
                                          <p:attrName>ppt_w</p:attrName>
                                        </p:attrNameLst>
                                      </p:cBhvr>
                                    </p:anim>
                                    <p:anim by="(#ppt_w*0.50)" calcmode="lin" valueType="num">
                                      <p:cBhvr>
                                        <p:cTn id="32" dur="50" decel="50000" autoRev="1" fill="hold">
                                          <p:stCondLst>
                                            <p:cond delay="0"/>
                                          </p:stCondLst>
                                        </p:cTn>
                                        <p:tgtEl>
                                          <p:spTgt spid="5">
                                            <p:txEl>
                                              <p:pRg st="1" end="1"/>
                                            </p:txEl>
                                          </p:spTgt>
                                        </p:tgtEl>
                                        <p:attrNameLst>
                                          <p:attrName>ppt_x</p:attrName>
                                        </p:attrNameLst>
                                      </p:cBhvr>
                                    </p:anim>
                                    <p:anim from="(-#ppt_h/2)" to="(#ppt_y)" calcmode="lin" valueType="num">
                                      <p:cBhvr>
                                        <p:cTn id="33" dur="100" fill="hold">
                                          <p:stCondLst>
                                            <p:cond delay="0"/>
                                          </p:stCondLst>
                                        </p:cTn>
                                        <p:tgtEl>
                                          <p:spTgt spid="5">
                                            <p:txEl>
                                              <p:pRg st="1" end="1"/>
                                            </p:txEl>
                                          </p:spTgt>
                                        </p:tgtEl>
                                        <p:attrNameLst>
                                          <p:attrName>ppt_y</p:attrName>
                                        </p:attrNameLst>
                                      </p:cBhvr>
                                    </p:anim>
                                    <p:animRot by="21600000">
                                      <p:cBhvr>
                                        <p:cTn id="34" dur="100" fill="hold">
                                          <p:stCondLst>
                                            <p:cond delay="0"/>
                                          </p:stCondLst>
                                        </p:cTn>
                                        <p:tgtEl>
                                          <p:spTgt spid="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65019" y="284550"/>
            <a:ext cx="11000508" cy="5673348"/>
          </a:xfrm>
          <a:prstGeom prst="rect">
            <a:avLst/>
          </a:prstGeom>
        </p:spPr>
        <p:txBody>
          <a:bodyPr wrap="square">
            <a:spAutoFit/>
          </a:bodyPr>
          <a:lstStyle/>
          <a:p>
            <a:pPr marL="342900" marR="0" lvl="0" indent="-342900" algn="just" rtl="1">
              <a:lnSpc>
                <a:spcPct val="200000"/>
              </a:lnSpc>
              <a:spcBef>
                <a:spcPts val="0"/>
              </a:spcBef>
              <a:spcAft>
                <a:spcPts val="800"/>
              </a:spcAft>
              <a:tabLst>
                <a:tab pos="457200" algn="l"/>
              </a:tabLst>
            </a:pPr>
            <a:r>
              <a:rPr lang="fa-IR" sz="2400" b="1" dirty="0" smtClean="0">
                <a:solidFill>
                  <a:srgbClr val="000080"/>
                </a:solidFill>
                <a:effectLst/>
                <a:latin typeface="Calibri" panose="020F0502020204030204" pitchFamily="34" charset="0"/>
                <a:ea typeface="Times New Roman" panose="02020603050405020304" pitchFamily="18" charset="0"/>
                <a:cs typeface="Tahoma" panose="020B0604030504040204" pitchFamily="34" charset="0"/>
              </a:rPr>
              <a:t>مدل تعالي عملكرد اروپايي: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250000"/>
              </a:lnSpc>
              <a:spcAft>
                <a:spcPts val="800"/>
              </a:spcAft>
            </a:pPr>
            <a:r>
              <a:rPr lang="fa-IR" sz="2000" b="1" dirty="0" smtClean="0">
                <a:solidFill>
                  <a:srgbClr val="FFFF00"/>
                </a:solidFill>
                <a:effectLst/>
                <a:latin typeface="Calibri" panose="020F0502020204030204" pitchFamily="34" charset="0"/>
                <a:ea typeface="Times New Roman" panose="02020603050405020304" pitchFamily="18" charset="0"/>
                <a:cs typeface="Tahoma" panose="020B0604030504040204" pitchFamily="34" charset="0"/>
              </a:rPr>
              <a:t>در سال 1988، چهارده شركت بزرگ اروپايي در راستاي ايجاد جايزه‌اي در سطح اروپا در مورد اصول و چارچوبي در زمينه دستيابي به تعالي سازمان به توافق رسيدند كه به سرعت در سطح اروپا و ديگر كشورها مورد استقبال روزافزون قرار گرفت و در حال حاضر به رايج‌ترين مدل تبديل شده است و شامل موارد زير است: نتيجه‌گرايي، تمركز بر مشتري، رهبري و اتفاق نظر، مديريت براساس واقعيات و فرايندها، مشاركت و توسعه كاركنان، بهبود و نواوري و يادگيري مستمر، توسعه شراكت و مسئوليت‌هاي عمومي.</a:t>
            </a:r>
            <a:endParaRPr lang="en-US" sz="20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25622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202702"/>
            <a:ext cx="5334000" cy="6140142"/>
          </a:xfrm>
          <a:prstGeom prst="rect">
            <a:avLst/>
          </a:prstGeom>
        </p:spPr>
        <p:txBody>
          <a:bodyPr wrap="square">
            <a:spAutoFit/>
          </a:bodyPr>
          <a:lstStyle/>
          <a:p>
            <a:pPr algn="just" rtl="1">
              <a:lnSpc>
                <a:spcPct val="150000"/>
              </a:lnSpc>
            </a:pPr>
            <a:r>
              <a:rPr lang="ar-SA" sz="2400" dirty="0" smtClean="0">
                <a:solidFill>
                  <a:schemeClr val="accent5">
                    <a:lumMod val="75000"/>
                  </a:schemeClr>
                </a:solidFill>
                <a:effectLst/>
                <a:latin typeface="Calibri" panose="020F0502020204030204" pitchFamily="34" charset="0"/>
                <a:ea typeface="Times New Roman" panose="02020603050405020304" pitchFamily="18" charset="0"/>
                <a:cs typeface="B Nazanin" panose="00000400000000000000" pitchFamily="2" charset="-78"/>
              </a:rPr>
              <a:t>به منظور درک بهتر چرخه </a:t>
            </a:r>
            <a:r>
              <a:rPr lang="en-US" sz="2400" dirty="0" smtClean="0">
                <a:solidFill>
                  <a:schemeClr val="accent5">
                    <a:lumMod val="75000"/>
                  </a:schemeClr>
                </a:solidFill>
                <a:effectLst/>
                <a:latin typeface="Tahoma" panose="020B0604030504040204" pitchFamily="34" charset="0"/>
                <a:ea typeface="Times New Roman" panose="02020603050405020304" pitchFamily="18" charset="0"/>
                <a:cs typeface="B Nazanin" panose="00000400000000000000" pitchFamily="2" charset="-78"/>
              </a:rPr>
              <a:t>PDCA</a:t>
            </a:r>
            <a:r>
              <a:rPr lang="ar-SA" sz="2400" dirty="0" smtClean="0">
                <a:solidFill>
                  <a:schemeClr val="accent5">
                    <a:lumMod val="75000"/>
                  </a:schemeClr>
                </a:solidFill>
                <a:effectLst/>
                <a:latin typeface="Calibri" panose="020F0502020204030204" pitchFamily="34" charset="0"/>
                <a:ea typeface="Times New Roman" panose="02020603050405020304" pitchFamily="18" charset="0"/>
                <a:cs typeface="B Nazanin" panose="00000400000000000000" pitchFamily="2" charset="-78"/>
              </a:rPr>
              <a:t> با ذکر یک مثال به تشریح آن می پردازیم، شما نیز می تواید با انتخاب مثال های مشابه و یا واقعیات موجود در محل کاز و زندگی خود چرخه </a:t>
            </a:r>
            <a:r>
              <a:rPr lang="en-US" sz="2400" dirty="0" smtClean="0">
                <a:solidFill>
                  <a:schemeClr val="accent5">
                    <a:lumMod val="75000"/>
                  </a:schemeClr>
                </a:solidFill>
                <a:effectLst/>
                <a:latin typeface="Tahoma" panose="020B0604030504040204" pitchFamily="34" charset="0"/>
                <a:ea typeface="Times New Roman" panose="02020603050405020304" pitchFamily="18" charset="0"/>
                <a:cs typeface="B Nazanin" panose="00000400000000000000" pitchFamily="2" charset="-78"/>
              </a:rPr>
              <a:t>PDCA</a:t>
            </a:r>
            <a:r>
              <a:rPr lang="ar-SA" sz="2400" dirty="0" smtClean="0">
                <a:solidFill>
                  <a:schemeClr val="accent5">
                    <a:lumMod val="75000"/>
                  </a:schemeClr>
                </a:solidFill>
                <a:effectLst/>
                <a:latin typeface="Calibri" panose="020F0502020204030204" pitchFamily="34" charset="0"/>
                <a:ea typeface="Times New Roman" panose="02020603050405020304" pitchFamily="18" charset="0"/>
                <a:cs typeface="B Nazanin" panose="00000400000000000000" pitchFamily="2" charset="-78"/>
              </a:rPr>
              <a:t> را به مورد اجراء گذارید. چرخه </a:t>
            </a:r>
            <a:r>
              <a:rPr lang="en-US" sz="2400" dirty="0" smtClean="0">
                <a:solidFill>
                  <a:schemeClr val="accent5">
                    <a:lumMod val="75000"/>
                  </a:schemeClr>
                </a:solidFill>
                <a:effectLst/>
                <a:latin typeface="Tahoma" panose="020B0604030504040204" pitchFamily="34" charset="0"/>
                <a:ea typeface="Times New Roman" panose="02020603050405020304" pitchFamily="18" charset="0"/>
                <a:cs typeface="B Nazanin" panose="00000400000000000000" pitchFamily="2" charset="-78"/>
              </a:rPr>
              <a:t>PDCA</a:t>
            </a:r>
            <a:r>
              <a:rPr lang="fa-IR" sz="2400" dirty="0" smtClean="0">
                <a:solidFill>
                  <a:schemeClr val="accent5">
                    <a:lumMod val="75000"/>
                  </a:schemeClr>
                </a:solidFill>
                <a:effectLst/>
                <a:latin typeface="Calibri" panose="020F0502020204030204" pitchFamily="34" charset="0"/>
                <a:ea typeface="Times New Roman" panose="02020603050405020304" pitchFamily="18" charset="0"/>
                <a:cs typeface="B Nazanin" panose="00000400000000000000" pitchFamily="2" charset="-78"/>
              </a:rPr>
              <a:t>۱ (</a:t>
            </a:r>
            <a:r>
              <a:rPr lang="ar-SA" sz="2400" dirty="0" smtClean="0">
                <a:solidFill>
                  <a:schemeClr val="accent5">
                    <a:lumMod val="75000"/>
                  </a:schemeClr>
                </a:solidFill>
                <a:effectLst/>
                <a:latin typeface="Calibri" panose="020F0502020204030204" pitchFamily="34" charset="0"/>
                <a:ea typeface="Times New Roman" panose="02020603050405020304" pitchFamily="18" charset="0"/>
                <a:cs typeface="B Nazanin" panose="00000400000000000000" pitchFamily="2" charset="-78"/>
              </a:rPr>
              <a:t>یا </a:t>
            </a:r>
            <a:r>
              <a:rPr lang="fa-IR" sz="2400" dirty="0" smtClean="0">
                <a:solidFill>
                  <a:schemeClr val="accent5">
                    <a:lumMod val="75000"/>
                  </a:schemeClr>
                </a:solidFill>
                <a:effectLst/>
                <a:latin typeface="Calibri" panose="020F0502020204030204" pitchFamily="34" charset="0"/>
                <a:ea typeface="Times New Roman" panose="02020603050405020304" pitchFamily="18" charset="0"/>
                <a:cs typeface="B Nazanin" panose="00000400000000000000" pitchFamily="2" charset="-78"/>
              </a:rPr>
              <a:t>۲ </a:t>
            </a:r>
            <a:r>
              <a:rPr lang="en-US" sz="2400" dirty="0" smtClean="0">
                <a:solidFill>
                  <a:schemeClr val="accent5">
                    <a:lumMod val="75000"/>
                  </a:schemeClr>
                </a:solidFill>
                <a:effectLst/>
                <a:latin typeface="Tahoma" panose="020B0604030504040204" pitchFamily="34" charset="0"/>
                <a:ea typeface="Times New Roman" panose="02020603050405020304" pitchFamily="18" charset="0"/>
                <a:cs typeface="B Nazanin" panose="00000400000000000000" pitchFamily="2" charset="-78"/>
              </a:rPr>
              <a:t>PDSA</a:t>
            </a:r>
            <a:r>
              <a:rPr lang="fa-IR" sz="2400" dirty="0" smtClean="0">
                <a:solidFill>
                  <a:schemeClr val="accent5">
                    <a:lumMod val="75000"/>
                  </a:schemeClr>
                </a:solidFill>
                <a:effectLst/>
                <a:latin typeface="Calibri" panose="020F0502020204030204" pitchFamily="34" charset="0"/>
                <a:ea typeface="Times New Roman" panose="02020603050405020304" pitchFamily="18" charset="0"/>
                <a:cs typeface="B Nazanin" panose="00000400000000000000" pitchFamily="2" charset="-78"/>
              </a:rPr>
              <a:t>) </a:t>
            </a:r>
            <a:r>
              <a:rPr lang="ar-SA" sz="2400" dirty="0" smtClean="0">
                <a:solidFill>
                  <a:schemeClr val="accent5">
                    <a:lumMod val="75000"/>
                  </a:schemeClr>
                </a:solidFill>
                <a:effectLst/>
                <a:latin typeface="Calibri" panose="020F0502020204030204" pitchFamily="34" charset="0"/>
                <a:ea typeface="Times New Roman" panose="02020603050405020304" pitchFamily="18" charset="0"/>
                <a:cs typeface="B Nazanin" panose="00000400000000000000" pitchFamily="2" charset="-78"/>
              </a:rPr>
              <a:t>برای اولین بار در دهه </a:t>
            </a:r>
            <a:r>
              <a:rPr lang="fa-IR" sz="2400" dirty="0" smtClean="0">
                <a:solidFill>
                  <a:schemeClr val="accent5">
                    <a:lumMod val="75000"/>
                  </a:schemeClr>
                </a:solidFill>
                <a:effectLst/>
                <a:latin typeface="Calibri" panose="020F0502020204030204" pitchFamily="34" charset="0"/>
                <a:ea typeface="Times New Roman" panose="02020603050405020304" pitchFamily="18" charset="0"/>
                <a:cs typeface="B Nazanin" panose="00000400000000000000" pitchFamily="2" charset="-78"/>
              </a:rPr>
              <a:t>۱۹۳۰</a:t>
            </a:r>
            <a:r>
              <a:rPr lang="ar-SA" sz="2400" dirty="0" smtClean="0">
                <a:solidFill>
                  <a:schemeClr val="accent5">
                    <a:lumMod val="75000"/>
                  </a:schemeClr>
                </a:solidFill>
                <a:effectLst/>
                <a:latin typeface="Calibri" panose="020F0502020204030204" pitchFamily="34" charset="0"/>
                <a:ea typeface="Times New Roman" panose="02020603050405020304" pitchFamily="18" charset="0"/>
                <a:cs typeface="B Nazanin" panose="00000400000000000000" pitchFamily="2" charset="-78"/>
              </a:rPr>
              <a:t> از سوی والتر شوارت مطرح و بعدها توسط دبلیو. ادواردز دمینگ تبیین و ارائه شد. این مدل چهار چوبی برای بهبود فرآیند یا سیستم فراهم می کند. هرگاه نواحی قابل بهبود، شناسائی شود، این مدل می تواند به عنوان راهنمائی برای پروژه های قابل بهبود پروژه هائی خاص مورد استفاده قرار گیرد.</a:t>
            </a:r>
            <a:r>
              <a:rPr lang="en-US" sz="2400" dirty="0" smtClean="0">
                <a:solidFill>
                  <a:schemeClr val="accent5">
                    <a:lumMod val="75000"/>
                  </a:schemeClr>
                </a:solidFill>
                <a:effectLst/>
                <a:latin typeface="Tahoma" panose="020B0604030504040204" pitchFamily="34" charset="0"/>
                <a:ea typeface="Times New Roman" panose="02020603050405020304" pitchFamily="18" charset="0"/>
                <a:cs typeface="B Nazanin" panose="00000400000000000000" pitchFamily="2" charset="-78"/>
              </a:rPr>
              <a:t> </a:t>
            </a:r>
            <a:endParaRPr lang="en-US" sz="2400" dirty="0">
              <a:solidFill>
                <a:schemeClr val="accent5">
                  <a:lumMod val="7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1454373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125" autoRev="1" fill="hold">
                                          <p:stCondLst>
                                            <p:cond delay="0"/>
                                          </p:stCondLst>
                                        </p:cTn>
                                        <p:tgtEl>
                                          <p:spTgt spid="3"/>
                                        </p:tgtEl>
                                        <p:attrNameLst>
                                          <p:attrName>ppt_w</p:attrName>
                                        </p:attrNameLst>
                                      </p:cBhvr>
                                    </p:anim>
                                    <p:anim by="(#ppt_w*0.50)" calcmode="lin" valueType="num">
                                      <p:cBhvr>
                                        <p:cTn id="8" dur="125" decel="50000" autoRev="1" fill="hold">
                                          <p:stCondLst>
                                            <p:cond delay="0"/>
                                          </p:stCondLst>
                                        </p:cTn>
                                        <p:tgtEl>
                                          <p:spTgt spid="3"/>
                                        </p:tgtEl>
                                        <p:attrNameLst>
                                          <p:attrName>ppt_x</p:attrName>
                                        </p:attrNameLst>
                                      </p:cBhvr>
                                    </p:anim>
                                    <p:anim from="(-#ppt_h/2)" to="(#ppt_y)" calcmode="lin" valueType="num">
                                      <p:cBhvr>
                                        <p:cTn id="9" dur="250" fill="hold">
                                          <p:stCondLst>
                                            <p:cond delay="0"/>
                                          </p:stCondLst>
                                        </p:cTn>
                                        <p:tgtEl>
                                          <p:spTgt spid="3"/>
                                        </p:tgtEl>
                                        <p:attrNameLst>
                                          <p:attrName>ppt_y</p:attrName>
                                        </p:attrNameLst>
                                      </p:cBhvr>
                                    </p:anim>
                                    <p:animRot by="21600000">
                                      <p:cBhvr>
                                        <p:cTn id="10" dur="25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90" y="526471"/>
            <a:ext cx="3491345" cy="3491345"/>
          </a:xfrm>
          <a:prstGeom prst="rect">
            <a:avLst/>
          </a:prstGeom>
        </p:spPr>
      </p:pic>
      <p:sp>
        <p:nvSpPr>
          <p:cNvPr id="3" name="Rectangle 2"/>
          <p:cNvSpPr/>
          <p:nvPr/>
        </p:nvSpPr>
        <p:spPr>
          <a:xfrm>
            <a:off x="5458691" y="391217"/>
            <a:ext cx="6096000" cy="5909310"/>
          </a:xfrm>
          <a:prstGeom prst="rect">
            <a:avLst/>
          </a:prstGeom>
        </p:spPr>
        <p:txBody>
          <a:bodyPr>
            <a:spAutoFit/>
          </a:bodyPr>
          <a:lstStyle/>
          <a:p>
            <a:pPr algn="just" rtl="1">
              <a:lnSpc>
                <a:spcPct val="150000"/>
              </a:lnSpc>
            </a:pPr>
            <a:r>
              <a:rPr lang="ar-SA" dirty="0" smtClean="0">
                <a:solidFill>
                  <a:srgbClr val="062445"/>
                </a:solidFill>
                <a:effectLst/>
                <a:latin typeface="Calibri" panose="020F0502020204030204" pitchFamily="34" charset="0"/>
                <a:ea typeface="Times New Roman" panose="02020603050405020304" pitchFamily="18" charset="0"/>
                <a:cs typeface="Tahoma" panose="020B0604030504040204" pitchFamily="34" charset="0"/>
              </a:rPr>
              <a:t>دكتر ويليام ادواردز دمينگ  ‌ نخستين‌ آغازگر جدي‌ و نظريه‌ پرداز مديريت‌ نوين‌ جهان‌ بر اساس‌ مشاركت‌ تمامي‌ كاركنان‌ ،مديران‌ و مشتريان‌ يك‌ سازمان‌ است‌ كه‌ با مكتب‌ جديد خود تحولي‌ شگرف‌ پديد آورده‌ است‌ . مشاركت‌ وهمكاري‌ وي‌ با مديران‌ ژاپني‌ در توفيق‌ آنها براي‌ توليد يك‌ كيفيت‌ غبطه‌آور ، مورد تأييد و قبول‌ صاحبنظران‌جهان‌ پيشرفته‌ امروز است‌ . وي‌ متولد سال 1900 در منطقه‌ " آيووا " آمريكا است‌. داراي‌ مدرك‌ دكترا (</a:t>
            </a:r>
            <a:r>
              <a:rPr lang="en-US" dirty="0" smtClean="0">
                <a:solidFill>
                  <a:srgbClr val="062445"/>
                </a:solidFill>
                <a:effectLst/>
                <a:latin typeface="Tahoma" panose="020B0604030504040204" pitchFamily="34" charset="0"/>
                <a:ea typeface="Times New Roman" panose="02020603050405020304" pitchFamily="18" charset="0"/>
                <a:cs typeface="Arial" panose="020B0604020202020204" pitchFamily="34" charset="0"/>
              </a:rPr>
              <a:t>PHD</a:t>
            </a:r>
            <a:r>
              <a:rPr lang="ar-SA" dirty="0" smtClean="0">
                <a:solidFill>
                  <a:srgbClr val="062445"/>
                </a:solidFill>
                <a:effectLst/>
                <a:latin typeface="Calibri" panose="020F0502020204030204" pitchFamily="34" charset="0"/>
                <a:ea typeface="Times New Roman" panose="02020603050405020304" pitchFamily="18" charset="0"/>
                <a:cs typeface="Tahoma" panose="020B0604030504040204" pitchFamily="34" charset="0"/>
              </a:rPr>
              <a:t>) دررشته‌ فيزيك‌ و رياضي‌ از دانشگاه‌ ييل‌ بود.دكتر دمينگ كه نظرياتش در دهه 1950 ميلادي چندان مورد توجه آمريكايي ها واقع نشد، در كشور ژاپن به گرمي پذيرفته و به تدريج راهبردهاي پيشنهادي وي براي بهبود كيفيت كالاهاي ژاپني، اين كشور را به يكي از كشورهاي پيشرفته و برتر اقتصاد جهاني تبديل نمود. اصول مورد نظر دمينگ در چرخه معروف وي به صورت زير قابل نمايش است.</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2356751"/>
      </p:ext>
    </p:extLst>
  </p:cSld>
  <p:clrMapOvr>
    <a:masterClrMapping/>
  </p:clrMapOvr>
  <mc:AlternateContent xmlns:mc="http://schemas.openxmlformats.org/markup-compatibility/2006" xmlns:p14="http://schemas.microsoft.com/office/powerpoint/2010/main">
    <mc:Choice Requires="p14">
      <p:transition p14:dur="10" advTm="35000">
        <p14:shred/>
      </p:transition>
    </mc:Choice>
    <mc:Fallback xmlns="">
      <p:transition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35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14"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18364" y="692727"/>
            <a:ext cx="6927272" cy="4939814"/>
          </a:xfrm>
          <a:prstGeom prst="rect">
            <a:avLst/>
          </a:prstGeom>
        </p:spPr>
        <p:txBody>
          <a:bodyPr wrap="square">
            <a:spAutoFit/>
          </a:bodyPr>
          <a:lstStyle/>
          <a:p>
            <a:pPr algn="just" rtl="1">
              <a:lnSpc>
                <a:spcPct val="250000"/>
              </a:lnSpc>
            </a:pPr>
            <a:r>
              <a:rPr lang="ar-SA" dirty="0" smtClean="0">
                <a:solidFill>
                  <a:srgbClr val="7030A0"/>
                </a:solidFill>
                <a:effectLst/>
                <a:latin typeface="Calibri" panose="020F0502020204030204" pitchFamily="34" charset="0"/>
                <a:ea typeface="Times New Roman" panose="02020603050405020304" pitchFamily="18" charset="0"/>
                <a:cs typeface="Tahoma" panose="020B0604030504040204" pitchFamily="34" charset="0"/>
              </a:rPr>
              <a:t>چرخه </a:t>
            </a:r>
            <a:r>
              <a:rPr lang="en-US" dirty="0" smtClean="0">
                <a:solidFill>
                  <a:srgbClr val="7030A0"/>
                </a:solidFill>
                <a:effectLst/>
                <a:latin typeface="Tahoma" panose="020B0604030504040204" pitchFamily="34" charset="0"/>
                <a:ea typeface="Times New Roman" panose="02020603050405020304" pitchFamily="18" charset="0"/>
                <a:cs typeface="Arial" panose="020B0604020202020204" pitchFamily="34" charset="0"/>
              </a:rPr>
              <a:t>PDCA</a:t>
            </a:r>
            <a:r>
              <a:rPr lang="ar-SA" dirty="0" smtClean="0">
                <a:solidFill>
                  <a:srgbClr val="7030A0"/>
                </a:solidFill>
                <a:effectLst/>
                <a:latin typeface="Calibri" panose="020F0502020204030204" pitchFamily="34" charset="0"/>
                <a:ea typeface="Times New Roman" panose="02020603050405020304" pitchFamily="18" charset="0"/>
                <a:cs typeface="Tahoma" panose="020B0604030504040204" pitchFamily="34" charset="0"/>
              </a:rPr>
              <a:t> به نحوی طراحی شده است که بتواند به عنوان یک مدل پویا مورد استفاده قرار گیرد، بدین معنا که آخرین گام تکامل مرحله قبلی به منزله اولین گام مرحله بعدی خواهد بود. با وجود استمرار کیفیت بهبود، فرآیند می تواند همواره مورد تجزیه و تحلیل قرار گرفته و تغییرات آن مجدداً مورد آزمایش قرار گیرد. چرخه مداوم تغییر در نمودار زیر نشان داده شده است. با استفاده از آنچه که در یک تجربه </a:t>
            </a:r>
            <a:r>
              <a:rPr lang="en-US" dirty="0" smtClean="0">
                <a:solidFill>
                  <a:srgbClr val="7030A0"/>
                </a:solidFill>
                <a:effectLst/>
                <a:latin typeface="Tahoma" panose="020B0604030504040204" pitchFamily="34" charset="0"/>
                <a:ea typeface="Times New Roman" panose="02020603050405020304" pitchFamily="18" charset="0"/>
                <a:cs typeface="Arial" panose="020B0604020202020204" pitchFamily="34" charset="0"/>
              </a:rPr>
              <a:t>PDCA</a:t>
            </a:r>
            <a:r>
              <a:rPr lang="ar-SA" dirty="0" smtClean="0">
                <a:solidFill>
                  <a:srgbClr val="7030A0"/>
                </a:solidFill>
                <a:effectLst/>
                <a:latin typeface="Calibri" panose="020F0502020204030204" pitchFamily="34" charset="0"/>
                <a:ea typeface="Times New Roman" panose="02020603050405020304" pitchFamily="18" charset="0"/>
                <a:cs typeface="Tahoma" panose="020B0604030504040204" pitchFamily="34" charset="0"/>
              </a:rPr>
              <a:t> به دست می آوریم، خواهیم توانست تجربیات پیچیده تری را آغاز کنیم.</a:t>
            </a:r>
            <a:endParaRPr lang="en-US" sz="14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68436"/>
            <a:ext cx="3471420" cy="3089564"/>
          </a:xfrm>
          <a:prstGeom prst="rect">
            <a:avLst/>
          </a:prstGeom>
          <a:ln>
            <a:noFill/>
          </a:ln>
          <a:effectLst>
            <a:softEdge rad="112500"/>
          </a:effectLst>
        </p:spPr>
      </p:pic>
    </p:spTree>
    <p:extLst>
      <p:ext uri="{BB962C8B-B14F-4D97-AF65-F5344CB8AC3E}">
        <p14:creationId xmlns:p14="http://schemas.microsoft.com/office/powerpoint/2010/main" val="2531565186"/>
      </p:ext>
    </p:extLst>
  </p:cSld>
  <p:clrMapOvr>
    <a:masterClrMapping/>
  </p:clrMapOvr>
  <mc:AlternateContent xmlns:mc="http://schemas.openxmlformats.org/markup-compatibility/2006" xmlns:p14="http://schemas.microsoft.com/office/powerpoint/2010/main">
    <mc:Choice Requires="p14">
      <p:transition spd="slow" advTm="10000">
        <p14:ripple/>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3000" fill="hold"/>
                                        <p:tgtEl>
                                          <p:spTgt spid="3"/>
                                        </p:tgtEl>
                                        <p:attrNameLst>
                                          <p:attrName>ppt_w</p:attrName>
                                        </p:attrNameLst>
                                      </p:cBhvr>
                                      <p:tavLst>
                                        <p:tav tm="0">
                                          <p:val>
                                            <p:fltVal val="0"/>
                                          </p:val>
                                        </p:tav>
                                        <p:tav tm="100000">
                                          <p:val>
                                            <p:strVal val="#ppt_w"/>
                                          </p:val>
                                        </p:tav>
                                      </p:tavLst>
                                    </p:anim>
                                    <p:anim calcmode="lin" valueType="num">
                                      <p:cBhvr>
                                        <p:cTn id="11" dur="3000" fill="hold"/>
                                        <p:tgtEl>
                                          <p:spTgt spid="3"/>
                                        </p:tgtEl>
                                        <p:attrNameLst>
                                          <p:attrName>ppt_h</p:attrName>
                                        </p:attrNameLst>
                                      </p:cBhvr>
                                      <p:tavLst>
                                        <p:tav tm="0">
                                          <p:val>
                                            <p:fltVal val="0"/>
                                          </p:val>
                                        </p:tav>
                                        <p:tav tm="100000">
                                          <p:val>
                                            <p:strVal val="#ppt_h"/>
                                          </p:val>
                                        </p:tav>
                                      </p:tavLst>
                                    </p:anim>
                                    <p:animEffect transition="in" filter="fade">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249382" y="180111"/>
            <a:ext cx="11623963" cy="6768648"/>
          </a:xfrm>
          <a:prstGeom prst="rect">
            <a:avLst/>
          </a:prstGeom>
        </p:spPr>
        <p:txBody>
          <a:bodyPr wrap="square">
            <a:spAutoFit/>
          </a:bodyPr>
          <a:lstStyle/>
          <a:p>
            <a:pPr algn="just" rtl="1">
              <a:lnSpc>
                <a:spcPct val="200000"/>
              </a:lnSpc>
            </a:pPr>
            <a:r>
              <a:rPr lang="ar-SA" sz="2200" dirty="0" smtClean="0">
                <a:solidFill>
                  <a:srgbClr val="FFFF00"/>
                </a:solidFill>
                <a:effectLst/>
                <a:ea typeface="Times New Roman" panose="02020603050405020304" pitchFamily="18" charset="0"/>
                <a:cs typeface="Tahoma" panose="020B0604030504040204" pitchFamily="34" charset="0"/>
              </a:rPr>
              <a:t>اين روش شناسي چهار مرحله اي به عنوان فرآيندي تلقي مي شود كه فنون يا ابزار هفت گانه كيفيت را مورد استفاده فرار مي دهد. اين فرآيند با مرحله برنامه ريزي كه در آن وضعيت فعلي ، تجزيه و تحليل مي شود شروع مي گردد ، داده هاجمع آوري مي شوند و برنامه هايي براي بهبود تنظيم و تدوين مي گردد . مرحله انجام يا اجرا معمولا شامل بعضي از راه هاي آزمايشي يا مقدماتي است : مثلا بخش جزيي از يك فرآيند توليدي يا خدماتي يا گروه كوچكي از مشتريان يا ارباب رجوع . اين دوره آزمايشي در خلال مرحله مطالعه و بررسي به طور نقادانه ارزشيابي مي شود و مشكلات يا فرصت هاي ديگر مورد بررسي قرار مي گيرد . در مرحله نهايي سازمان اطمينان مي يابد كه بهبود كيفيت به عنوان شيوه اي استاندارد و مستمر پيش از شروع چرخه ( برنامه ريزي بعدي ) اجرا مي شود . بنابراين در فرآيند تاكيد بر بهبود مستمر با چرخه بسته است .</a:t>
            </a:r>
            <a:br>
              <a:rPr lang="ar-SA" sz="2200" dirty="0" smtClean="0">
                <a:solidFill>
                  <a:srgbClr val="FFFF00"/>
                </a:solidFill>
                <a:effectLst/>
                <a:ea typeface="Times New Roman" panose="02020603050405020304" pitchFamily="18" charset="0"/>
                <a:cs typeface="Tahoma" panose="020B0604030504040204" pitchFamily="34" charset="0"/>
              </a:rPr>
            </a:br>
            <a:endParaRPr lang="en-US" sz="2200" dirty="0">
              <a:solidFill>
                <a:srgbClr val="FFFF00"/>
              </a:solidFill>
            </a:endParaRPr>
          </a:p>
        </p:txBody>
      </p:sp>
    </p:spTree>
    <p:extLst>
      <p:ext uri="{BB962C8B-B14F-4D97-AF65-F5344CB8AC3E}">
        <p14:creationId xmlns:p14="http://schemas.microsoft.com/office/powerpoint/2010/main" val="3964693972"/>
      </p:ext>
    </p:extLst>
  </p:cSld>
  <p:clrMapOvr>
    <a:masterClrMapping/>
  </p:clrMapOvr>
  <mc:AlternateContent xmlns:mc="http://schemas.openxmlformats.org/markup-compatibility/2006" xmlns:p14="http://schemas.microsoft.com/office/powerpoint/2010/main">
    <mc:Choice Requires="p14">
      <p:transition spd="slow" advTm="35000">
        <p14:prism isContent="1" isInverted="1"/>
      </p:transition>
    </mc:Choice>
    <mc:Fallback xmlns="">
      <p:transition spd="slow"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5000" fill="hold"/>
                                        <p:tgtEl>
                                          <p:spTgt spid="3"/>
                                        </p:tgtEl>
                                        <p:attrNameLst>
                                          <p:attrName>ppt_x</p:attrName>
                                        </p:attrNameLst>
                                      </p:cBhvr>
                                      <p:tavLst>
                                        <p:tav tm="0">
                                          <p:val>
                                            <p:strVal val="#ppt_x"/>
                                          </p:val>
                                        </p:tav>
                                        <p:tav tm="100000">
                                          <p:val>
                                            <p:strVal val="#ppt_x"/>
                                          </p:val>
                                        </p:tav>
                                      </p:tavLst>
                                    </p:anim>
                                    <p:anim calcmode="lin" valueType="num">
                                      <p:cBhvr>
                                        <p:cTn id="8" dur="3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253" y="470861"/>
            <a:ext cx="5485714" cy="3838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12188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0"/>
                                        <p:tgtEl>
                                          <p:spTgt spid="2"/>
                                        </p:tgtEl>
                                      </p:cBhvr>
                                    </p:animEffect>
                                    <p:anim calcmode="lin" valueType="num">
                                      <p:cBhvr>
                                        <p:cTn id="8" dur="4000" fill="hold"/>
                                        <p:tgtEl>
                                          <p:spTgt spid="2"/>
                                        </p:tgtEl>
                                        <p:attrNameLst>
                                          <p:attrName>ppt_w</p:attrName>
                                        </p:attrNameLst>
                                      </p:cBhvr>
                                      <p:tavLst>
                                        <p:tav tm="0" fmla="#ppt_w*sin(2.5*pi*$)">
                                          <p:val>
                                            <p:fltVal val="0"/>
                                          </p:val>
                                        </p:tav>
                                        <p:tav tm="100000">
                                          <p:val>
                                            <p:fltVal val="1"/>
                                          </p:val>
                                        </p:tav>
                                      </p:tavLst>
                                    </p:anim>
                                    <p:anim calcmode="lin" valueType="num">
                                      <p:cBhvr>
                                        <p:cTn id="9" dur="4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034" y="629590"/>
            <a:ext cx="8037766" cy="557140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410728878"/>
      </p:ext>
    </p:extLst>
  </p:cSld>
  <p:clrMapOvr>
    <a:masterClrMapping/>
  </p:clrMapOvr>
  <mc:AlternateContent xmlns:mc="http://schemas.openxmlformats.org/markup-compatibility/2006" xmlns:p14="http://schemas.microsoft.com/office/powerpoint/2010/main">
    <mc:Choice Requires="p14">
      <p:transition spd="slow" advTm="4000">
        <p14:honeycomb/>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31273" y="554182"/>
            <a:ext cx="10834253" cy="5593839"/>
          </a:xfrm>
          <a:prstGeom prst="rect">
            <a:avLst/>
          </a:prstGeom>
        </p:spPr>
        <p:txBody>
          <a:bodyPr wrap="square">
            <a:spAutoFit/>
          </a:bodyPr>
          <a:lstStyle/>
          <a:p>
            <a:pPr algn="just" rtl="1">
              <a:lnSpc>
                <a:spcPct val="200000"/>
              </a:lnSpc>
            </a:pPr>
            <a:r>
              <a:rPr lang="ar-SA" sz="2600" dirty="0" smtClean="0">
                <a:solidFill>
                  <a:srgbClr val="FFFF00"/>
                </a:solidFill>
                <a:effectLst/>
                <a:latin typeface="Calibri" panose="020F0502020204030204" pitchFamily="34" charset="0"/>
                <a:ea typeface="Times New Roman" panose="02020603050405020304" pitchFamily="18" charset="0"/>
                <a:cs typeface="A  Mitra_2 (MRT)" panose="00000700000000000000" pitchFamily="2" charset="-78"/>
              </a:rPr>
              <a:t>اکثر سیستم های مدیریت از چرخه بهبود مستمر دمینگ </a:t>
            </a:r>
            <a:r>
              <a:rPr lang="en-US" sz="2600" dirty="0" smtClean="0">
                <a:solidFill>
                  <a:srgbClr val="FFFF00"/>
                </a:solidFill>
                <a:effectLst/>
                <a:latin typeface="Tahoma" panose="020B0604030504040204" pitchFamily="34" charset="0"/>
                <a:ea typeface="Times New Roman" panose="02020603050405020304" pitchFamily="18" charset="0"/>
                <a:cs typeface="A  Mitra_2 (MRT)" panose="00000700000000000000" pitchFamily="2" charset="-78"/>
              </a:rPr>
              <a:t>PDCA</a:t>
            </a:r>
            <a:r>
              <a:rPr lang="ar-SA" sz="2600" dirty="0" smtClean="0">
                <a:solidFill>
                  <a:srgbClr val="FFFF00"/>
                </a:solidFill>
                <a:effectLst/>
                <a:latin typeface="Calibri" panose="020F0502020204030204" pitchFamily="34" charset="0"/>
                <a:ea typeface="Times New Roman" panose="02020603050405020304" pitchFamily="18" charset="0"/>
                <a:cs typeface="A  Mitra_2 (MRT)" panose="00000700000000000000" pitchFamily="2" charset="-78"/>
              </a:rPr>
              <a:t>  استفاده می کنند، به این ترتیب که بعد از تعیین خط مشی با استفاده از چرخه </a:t>
            </a:r>
            <a:r>
              <a:rPr lang="en-US" sz="2600" dirty="0" smtClean="0">
                <a:solidFill>
                  <a:srgbClr val="FFFF00"/>
                </a:solidFill>
                <a:effectLst/>
                <a:latin typeface="Tahoma" panose="020B0604030504040204" pitchFamily="34" charset="0"/>
                <a:ea typeface="Times New Roman" panose="02020603050405020304" pitchFamily="18" charset="0"/>
                <a:cs typeface="A  Mitra_2 (MRT)" panose="00000700000000000000" pitchFamily="2" charset="-78"/>
              </a:rPr>
              <a:t>Plan,DO,Check,Act</a:t>
            </a:r>
            <a:r>
              <a:rPr lang="ar-SA" sz="2600" dirty="0" smtClean="0">
                <a:solidFill>
                  <a:srgbClr val="FFFF00"/>
                </a:solidFill>
                <a:effectLst/>
                <a:latin typeface="Calibri" panose="020F0502020204030204" pitchFamily="34" charset="0"/>
                <a:ea typeface="Times New Roman" panose="02020603050405020304" pitchFamily="18" charset="0"/>
                <a:cs typeface="A  Mitra_2 (MRT)" panose="00000700000000000000" pitchFamily="2" charset="-78"/>
              </a:rPr>
              <a:t> به معنای « برنامه ریزی ، اجرا  ، کنترل ، اقدام اصلاحی» به اهداف از پیش تعیین شده خود می رسند .</a:t>
            </a:r>
            <a:endParaRPr lang="en-US" sz="2600" dirty="0" smtClean="0">
              <a:solidFill>
                <a:srgbClr val="FFFF00"/>
              </a:solidFill>
              <a:effectLst/>
              <a:latin typeface="Calibri" panose="020F0502020204030204" pitchFamily="34" charset="0"/>
              <a:ea typeface="Calibri" panose="020F0502020204030204" pitchFamily="34" charset="0"/>
              <a:cs typeface="A  Mitra_2 (MRT)" panose="00000700000000000000" pitchFamily="2" charset="-78"/>
            </a:endParaRPr>
          </a:p>
          <a:p>
            <a:pPr algn="just" rtl="1">
              <a:lnSpc>
                <a:spcPct val="200000"/>
              </a:lnSpc>
            </a:pPr>
            <a:r>
              <a:rPr lang="ar-SA" sz="2600" dirty="0" smtClean="0">
                <a:solidFill>
                  <a:srgbClr val="FFFF00"/>
                </a:solidFill>
                <a:effectLst/>
                <a:latin typeface="Calibri" panose="020F0502020204030204" pitchFamily="34" charset="0"/>
                <a:ea typeface="Times New Roman" panose="02020603050405020304" pitchFamily="18" charset="0"/>
                <a:cs typeface="A  Mitra_2 (MRT)" panose="00000700000000000000" pitchFamily="2" charset="-78"/>
              </a:rPr>
              <a:t/>
            </a:r>
            <a:br>
              <a:rPr lang="ar-SA" sz="2600" dirty="0" smtClean="0">
                <a:solidFill>
                  <a:srgbClr val="FFFF00"/>
                </a:solidFill>
                <a:effectLst/>
                <a:latin typeface="Calibri" panose="020F0502020204030204" pitchFamily="34" charset="0"/>
                <a:ea typeface="Times New Roman" panose="02020603050405020304" pitchFamily="18" charset="0"/>
                <a:cs typeface="A  Mitra_2 (MRT)" panose="00000700000000000000" pitchFamily="2" charset="-78"/>
              </a:rPr>
            </a:br>
            <a:r>
              <a:rPr lang="ar-SA" sz="2600" dirty="0" smtClean="0">
                <a:solidFill>
                  <a:srgbClr val="FFFF00"/>
                </a:solidFill>
                <a:effectLst/>
                <a:latin typeface="Calibri" panose="020F0502020204030204" pitchFamily="34" charset="0"/>
                <a:ea typeface="Times New Roman" panose="02020603050405020304" pitchFamily="18" charset="0"/>
                <a:cs typeface="A  Mitra_2 (MRT)" panose="00000700000000000000" pitchFamily="2" charset="-78"/>
              </a:rPr>
              <a:t>در سیستم های پیچیده ، مسئولیت افراد به همراه یک برنامه ریزی زمان بندی شده به منظور اجرای فعالیت ها نیز تعیین می شود و علاوه بر آن ممیزی برای اجرای اقدامات اصلاحی نیز انجام می شود تا سازمان دارای بهبودی مستمر باشد. </a:t>
            </a:r>
            <a:endParaRPr lang="en-US" sz="2600" dirty="0">
              <a:solidFill>
                <a:srgbClr val="FFFF00"/>
              </a:solidFill>
              <a:effectLst/>
              <a:latin typeface="Calibri" panose="020F0502020204030204" pitchFamily="34" charset="0"/>
              <a:ea typeface="Calibri" panose="020F0502020204030204" pitchFamily="34" charset="0"/>
              <a:cs typeface="A  Mitra_2 (MRT)" panose="00000700000000000000" pitchFamily="2" charset="-78"/>
            </a:endParaRPr>
          </a:p>
        </p:txBody>
      </p:sp>
    </p:spTree>
    <p:extLst>
      <p:ext uri="{BB962C8B-B14F-4D97-AF65-F5344CB8AC3E}">
        <p14:creationId xmlns:p14="http://schemas.microsoft.com/office/powerpoint/2010/main" val="2515232491"/>
      </p:ext>
    </p:extLst>
  </p:cSld>
  <p:clrMapOvr>
    <a:masterClrMapping/>
  </p:clrMapOvr>
  <mc:AlternateContent xmlns:mc="http://schemas.openxmlformats.org/markup-compatibility/2006" xmlns:p14="http://schemas.microsoft.com/office/powerpoint/2010/main">
    <mc:Choice Requires="p14">
      <p:transition spd="slow" advTm="15000">
        <p14:switch dir="r"/>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2510" y="820432"/>
            <a:ext cx="7786255" cy="4824782"/>
          </a:xfrm>
          <a:prstGeom prst="rect">
            <a:avLst/>
          </a:prstGeom>
        </p:spPr>
        <p:txBody>
          <a:bodyPr wrap="square">
            <a:spAutoFit/>
          </a:bodyPr>
          <a:lstStyle/>
          <a:p>
            <a:pPr algn="just" rtl="1">
              <a:lnSpc>
                <a:spcPct val="250000"/>
              </a:lnSpc>
            </a:pPr>
            <a:r>
              <a:rPr lang="ar-SA" dirty="0" smtClean="0">
                <a:solidFill>
                  <a:srgbClr val="062445"/>
                </a:solidFill>
                <a:effectLst/>
                <a:latin typeface="Calibri" panose="020F0502020204030204" pitchFamily="34" charset="0"/>
                <a:ea typeface="Times New Roman" panose="02020603050405020304" pitchFamily="18" charset="0"/>
                <a:cs typeface="Tahoma" panose="020B0604030504040204" pitchFamily="34" charset="0"/>
              </a:rPr>
              <a:t>برنامه ريزي(</a:t>
            </a:r>
            <a:r>
              <a:rPr lang="en-US" dirty="0" smtClean="0">
                <a:solidFill>
                  <a:srgbClr val="062445"/>
                </a:solidFill>
                <a:effectLst/>
                <a:latin typeface="Tahoma" panose="020B0604030504040204" pitchFamily="34" charset="0"/>
                <a:ea typeface="Times New Roman" panose="02020603050405020304" pitchFamily="18" charset="0"/>
                <a:cs typeface="Arial" panose="020B0604020202020204" pitchFamily="34" charset="0"/>
              </a:rPr>
              <a:t>Plan</a:t>
            </a:r>
            <a:r>
              <a:rPr lang="ar-SA" dirty="0" smtClean="0">
                <a:solidFill>
                  <a:srgbClr val="062445"/>
                </a:solidFill>
                <a:effectLst/>
                <a:latin typeface="Calibri" panose="020F0502020204030204" pitchFamily="34" charset="0"/>
                <a:ea typeface="Times New Roman" panose="02020603050405020304" pitchFamily="18" charset="0"/>
                <a:cs typeface="Tahoma" panose="020B0604030504040204" pitchFamily="34" charset="0"/>
              </a:rPr>
              <a:t> ): تعيين اهداف و فرآيندهاي لازم جهت ارايه نتايج بر طبق خواسته هاي مشتري و خط مشي هاي سازمان اجرا</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250000"/>
              </a:lnSpc>
            </a:pPr>
            <a:r>
              <a:rPr lang="ar-SA" dirty="0" smtClean="0">
                <a:solidFill>
                  <a:srgbClr val="062445"/>
                </a:solidFill>
                <a:effectLst/>
                <a:latin typeface="Calibri" panose="020F0502020204030204" pitchFamily="34" charset="0"/>
                <a:ea typeface="Times New Roman" panose="02020603050405020304" pitchFamily="18" charset="0"/>
                <a:cs typeface="Tahoma" panose="020B0604030504040204" pitchFamily="34" charset="0"/>
              </a:rPr>
              <a:t>( </a:t>
            </a:r>
            <a:r>
              <a:rPr lang="en-US" dirty="0" smtClean="0">
                <a:solidFill>
                  <a:srgbClr val="062445"/>
                </a:solidFill>
                <a:effectLst/>
                <a:latin typeface="Tahoma" panose="020B0604030504040204" pitchFamily="34" charset="0"/>
                <a:ea typeface="Times New Roman" panose="02020603050405020304" pitchFamily="18" charset="0"/>
                <a:cs typeface="Arial" panose="020B0604020202020204" pitchFamily="34" charset="0"/>
              </a:rPr>
              <a:t>DO</a:t>
            </a:r>
            <a:r>
              <a:rPr lang="ar-SA" dirty="0" smtClean="0">
                <a:solidFill>
                  <a:srgbClr val="062445"/>
                </a:solidFill>
                <a:effectLst/>
                <a:latin typeface="Calibri" panose="020F0502020204030204" pitchFamily="34" charset="0"/>
                <a:ea typeface="Times New Roman" panose="02020603050405020304" pitchFamily="18" charset="0"/>
                <a:cs typeface="Tahoma" panose="020B0604030504040204" pitchFamily="34" charset="0"/>
              </a:rPr>
              <a:t>)‍: اجراي فرآيندها بررسي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250000"/>
              </a:lnSpc>
            </a:pPr>
            <a:r>
              <a:rPr lang="ar-SA" dirty="0" smtClean="0">
                <a:solidFill>
                  <a:srgbClr val="062445"/>
                </a:solidFill>
                <a:effectLst/>
                <a:latin typeface="Calibri" panose="020F0502020204030204" pitchFamily="34" charset="0"/>
                <a:ea typeface="Times New Roman" panose="02020603050405020304" pitchFamily="18" charset="0"/>
                <a:cs typeface="Tahoma" panose="020B0604030504040204" pitchFamily="34" charset="0"/>
              </a:rPr>
              <a:t>(</a:t>
            </a:r>
            <a:r>
              <a:rPr lang="en-US" dirty="0" smtClean="0">
                <a:solidFill>
                  <a:srgbClr val="062445"/>
                </a:solidFill>
                <a:effectLst/>
                <a:latin typeface="Tahoma" panose="020B0604030504040204" pitchFamily="34" charset="0"/>
                <a:ea typeface="Times New Roman" panose="02020603050405020304" pitchFamily="18" charset="0"/>
                <a:cs typeface="Arial" panose="020B0604020202020204" pitchFamily="34" charset="0"/>
              </a:rPr>
              <a:t>Check</a:t>
            </a:r>
            <a:r>
              <a:rPr lang="ar-SA" dirty="0" smtClean="0">
                <a:solidFill>
                  <a:srgbClr val="062445"/>
                </a:solidFill>
                <a:effectLst/>
                <a:latin typeface="Calibri" panose="020F0502020204030204" pitchFamily="34" charset="0"/>
                <a:ea typeface="Times New Roman" panose="02020603050405020304" pitchFamily="18" charset="0"/>
                <a:cs typeface="Tahoma" panose="020B0604030504040204" pitchFamily="34" charset="0"/>
              </a:rPr>
              <a:t>): پايش و اندازه گيري فرآيندها و محصول بر طبق خط مشي ها ، اهداف و الزامات و يا خواسته هاي مربوط به محصول و گزارش دهي نتايج اقدام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250000"/>
              </a:lnSpc>
            </a:pPr>
            <a:r>
              <a:rPr lang="ar-SA" dirty="0" smtClean="0">
                <a:solidFill>
                  <a:srgbClr val="062445"/>
                </a:solidFill>
                <a:effectLst/>
                <a:latin typeface="Calibri" panose="020F0502020204030204" pitchFamily="34" charset="0"/>
                <a:ea typeface="Times New Roman" panose="02020603050405020304" pitchFamily="18" charset="0"/>
                <a:cs typeface="Tahoma" panose="020B0604030504040204" pitchFamily="34" charset="0"/>
              </a:rPr>
              <a:t>(</a:t>
            </a:r>
            <a:r>
              <a:rPr lang="en-US" dirty="0" smtClean="0">
                <a:solidFill>
                  <a:srgbClr val="062445"/>
                </a:solidFill>
                <a:effectLst/>
                <a:latin typeface="Tahoma" panose="020B0604030504040204" pitchFamily="34" charset="0"/>
                <a:ea typeface="Times New Roman" panose="02020603050405020304" pitchFamily="18" charset="0"/>
                <a:cs typeface="Arial" panose="020B0604020202020204" pitchFamily="34" charset="0"/>
              </a:rPr>
              <a:t>Action</a:t>
            </a:r>
            <a:r>
              <a:rPr lang="ar-SA" dirty="0" smtClean="0">
                <a:solidFill>
                  <a:srgbClr val="062445"/>
                </a:solidFill>
                <a:effectLst/>
                <a:latin typeface="Calibri" panose="020F0502020204030204" pitchFamily="34" charset="0"/>
                <a:ea typeface="Times New Roman" panose="02020603050405020304" pitchFamily="18" charset="0"/>
                <a:cs typeface="Tahoma" panose="020B0604030504040204" pitchFamily="34" charset="0"/>
              </a:rPr>
              <a:t>): انجام اقدامات جهت بهبود مداوم عملكرد فرآيند نكته قابل ذكر در اين چرخه آن است كه وضعيت موجود هميشه موضوع اصلي براي برنامه ريزي است.</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1362925"/>
      </p:ext>
    </p:extLst>
  </p:cSld>
  <p:clrMapOvr>
    <a:masterClrMapping/>
  </p:clrMapOvr>
  <mc:AlternateContent xmlns:mc="http://schemas.openxmlformats.org/markup-compatibility/2006" xmlns:p14="http://schemas.microsoft.com/office/powerpoint/2010/main">
    <mc:Choice Requires="p14">
      <p:transition spd="slow" advTm="15000">
        <p14:switch dir="l"/>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1057</Words>
  <Application>Microsoft Office PowerPoint</Application>
  <PresentationFormat>Widescreen</PresentationFormat>
  <Paragraphs>30</Paragraphs>
  <Slides>17</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  Mitra_2 (MRT)</vt:lpstr>
      <vt:lpstr>A Banoo Light</vt:lpstr>
      <vt:lpstr>Arial</vt:lpstr>
      <vt:lpstr>B Elham</vt:lpstr>
      <vt:lpstr>B Esfehan</vt:lpstr>
      <vt:lpstr>B Fantezy</vt:lpstr>
      <vt:lpstr>B Nazanin</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GHAEM</dc:creator>
  <cp:lastModifiedBy>GHAEM</cp:lastModifiedBy>
  <cp:revision>2</cp:revision>
  <dcterms:modified xsi:type="dcterms:W3CDTF">2015-04-25T20:08:37Z</dcterms:modified>
</cp:coreProperties>
</file>