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958216-D5FD-4BCB-9BE1-C0868899E7D2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</p14:sldIdLst>
        </p14:section>
        <p14:section name="Untitled Section" id="{076ACB33-5382-4F46-9CD1-FFFE9D418D99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8DB0698-7788-4DA7-81E0-74B71AF03C36}" type="datetimeFigureOut">
              <a:rPr lang="fa-IR" smtClean="0"/>
              <a:t>03/04/1438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BB948F8-5FA9-4A0D-8142-AD767B53887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690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948F8-5FA9-4A0D-8142-AD767B53887C}" type="slidenum">
              <a:rPr lang="fa-IR" smtClean="0"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9591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12/3/2016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mmar.cl/" TargetMode="External"/><Relationship Id="rId2" Type="http://schemas.openxmlformats.org/officeDocument/2006/relationships/hyperlink" Target="http://dictionary.cambridge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glishpage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683" y="2411737"/>
            <a:ext cx="8144134" cy="137307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Noun Markers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50062" y="3245065"/>
            <a:ext cx="2841938" cy="976452"/>
          </a:xfrm>
        </p:spPr>
        <p:txBody>
          <a:bodyPr/>
          <a:lstStyle/>
          <a:p>
            <a:pPr algn="l" rtl="0"/>
            <a:r>
              <a:rPr lang="en-US" dirty="0" smtClean="0"/>
              <a:t>In The Name Of Allah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79267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we use “the”?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9416716" cy="3599316"/>
          </a:xfrm>
        </p:spPr>
        <p:txBody>
          <a:bodyPr/>
          <a:lstStyle/>
          <a:p>
            <a:pPr algn="l" rtl="0"/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The definite article is used before singular and plural nouns when the noun is specific or particular. </a:t>
            </a:r>
            <a:r>
              <a:rPr lang="en-US" b="1" dirty="0">
                <a:latin typeface="Gulim" panose="020B0600000101010101" pitchFamily="34" charset="-127"/>
                <a:ea typeface="Gulim" panose="020B0600000101010101" pitchFamily="34" charset="-127"/>
              </a:rPr>
              <a:t>The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</a:t>
            </a:r>
            <a:r>
              <a:rPr lang="en-US" dirty="0" smtClean="0">
                <a:latin typeface="Gulim" panose="020B0600000101010101" pitchFamily="34" charset="-127"/>
                <a:ea typeface="Gulim" panose="020B0600000101010101" pitchFamily="34" charset="-127"/>
              </a:rPr>
              <a:t>shows that 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the noun is definite, that it refers to a </a:t>
            </a:r>
            <a:r>
              <a:rPr lang="en-US" u="sng" dirty="0">
                <a:latin typeface="Gulim" panose="020B0600000101010101" pitchFamily="34" charset="-127"/>
                <a:ea typeface="Gulim" panose="020B0600000101010101" pitchFamily="34" charset="-127"/>
              </a:rPr>
              <a:t>particular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 member of a group. For example</a:t>
            </a:r>
            <a:r>
              <a:rPr lang="en-US" dirty="0" smtClean="0">
                <a:latin typeface="Gulim" panose="020B0600000101010101" pitchFamily="34" charset="-127"/>
                <a:ea typeface="Gulim" panose="020B0600000101010101" pitchFamily="34" charset="-127"/>
              </a:rPr>
              <a:t>:</a:t>
            </a:r>
          </a:p>
          <a:p>
            <a:pPr algn="l" rtl="0"/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"</a:t>
            </a:r>
            <a:r>
              <a:rPr lang="en-US" b="1" dirty="0">
                <a:latin typeface="Gulim" panose="020B0600000101010101" pitchFamily="34" charset="-127"/>
                <a:ea typeface="Gulim" panose="020B0600000101010101" pitchFamily="34" charset="-127"/>
              </a:rPr>
              <a:t>The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dog that </a:t>
            </a:r>
            <a:r>
              <a:rPr lang="en-US" u="sng" dirty="0">
                <a:latin typeface="Gulim" panose="020B0600000101010101" pitchFamily="34" charset="-127"/>
                <a:ea typeface="Gulim" panose="020B0600000101010101" pitchFamily="34" charset="-127"/>
              </a:rPr>
              <a:t>bit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 me ran away." Here, we're talking about a </a:t>
            </a:r>
            <a:r>
              <a:rPr lang="en-US" i="1" dirty="0">
                <a:latin typeface="Gulim" panose="020B0600000101010101" pitchFamily="34" charset="-127"/>
                <a:ea typeface="Gulim" panose="020B0600000101010101" pitchFamily="34" charset="-127"/>
              </a:rPr>
              <a:t>specific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dog, the dog that bit me</a:t>
            </a:r>
            <a:r>
              <a:rPr lang="en-US" dirty="0" smtClean="0">
                <a:latin typeface="Gulim" panose="020B0600000101010101" pitchFamily="34" charset="-127"/>
                <a:ea typeface="Gulim" panose="020B0600000101010101" pitchFamily="34" charset="-127"/>
              </a:rPr>
              <a:t>.</a:t>
            </a:r>
            <a:endParaRPr lang="en-US" dirty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algn="l" rtl="0"/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I was happy to see </a:t>
            </a:r>
            <a:r>
              <a:rPr lang="en-US" b="1" dirty="0">
                <a:latin typeface="Gulim" panose="020B0600000101010101" pitchFamily="34" charset="-127"/>
                <a:ea typeface="Gulim" panose="020B0600000101010101" pitchFamily="34" charset="-127"/>
              </a:rPr>
              <a:t>the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policeman who saved my cat</a:t>
            </a:r>
            <a:r>
              <a:rPr lang="en-US" dirty="0" smtClean="0">
                <a:latin typeface="Gulim" panose="020B0600000101010101" pitchFamily="34" charset="-127"/>
                <a:ea typeface="Gulim" panose="020B0600000101010101" pitchFamily="34" charset="-127"/>
              </a:rPr>
              <a:t>!</a:t>
            </a:r>
          </a:p>
          <a:p>
            <a:pPr algn="l" rtl="0"/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I saw </a:t>
            </a:r>
            <a:r>
              <a:rPr lang="en-US" b="1" dirty="0">
                <a:latin typeface="Gulim" panose="020B0600000101010101" pitchFamily="34" charset="-127"/>
                <a:ea typeface="Gulim" panose="020B0600000101010101" pitchFamily="34" charset="-127"/>
              </a:rPr>
              <a:t>the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elephant at the </a:t>
            </a:r>
            <a:r>
              <a:rPr lang="en-US" dirty="0" smtClean="0">
                <a:latin typeface="Gulim" panose="020B0600000101010101" pitchFamily="34" charset="-127"/>
                <a:ea typeface="Gulim" panose="020B0600000101010101" pitchFamily="34" charset="-127"/>
              </a:rPr>
              <a:t>zoo. Probably 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there is only one elephant at the zoo.</a:t>
            </a:r>
            <a:endParaRPr lang="fa-IR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94182" y="2336873"/>
            <a:ext cx="1657412" cy="2585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Particular: special</a:t>
            </a:r>
          </a:p>
          <a:p>
            <a:endParaRPr lang="en-US" dirty="0"/>
          </a:p>
          <a:p>
            <a:r>
              <a:rPr lang="en-US" dirty="0" smtClean="0"/>
              <a:t>Bit:</a:t>
            </a:r>
          </a:p>
          <a:p>
            <a:r>
              <a:rPr lang="en-US" dirty="0" smtClean="0"/>
              <a:t>Use </a:t>
            </a:r>
            <a:r>
              <a:rPr lang="en-US" dirty="0"/>
              <a:t>the teeth to cut into something in order to eat it.</a:t>
            </a:r>
            <a:endParaRPr lang="fa-IR" dirty="0"/>
          </a:p>
        </p:txBody>
      </p:sp>
      <p:sp>
        <p:nvSpPr>
          <p:cNvPr id="5" name="TextBox 4"/>
          <p:cNvSpPr txBox="1"/>
          <p:nvPr/>
        </p:nvSpPr>
        <p:spPr>
          <a:xfrm>
            <a:off x="10728101" y="753228"/>
            <a:ext cx="135228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Resource: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owl.english.purdue.edu</a:t>
            </a:r>
          </a:p>
          <a:p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some editing.</a:t>
            </a:r>
            <a:endParaRPr lang="fa-IR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84232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of “the” </a:t>
            </a:r>
            <a:r>
              <a:rPr lang="en-US" sz="2000" dirty="0" smtClean="0"/>
              <a:t>(Continue)</a:t>
            </a:r>
            <a:endParaRPr lang="fa-IR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2"/>
            <a:ext cx="8888682" cy="4154079"/>
          </a:xfrm>
        </p:spPr>
        <p:txBody>
          <a:bodyPr>
            <a:noAutofit/>
          </a:bodyPr>
          <a:lstStyle/>
          <a:p>
            <a:pPr algn="l" rtl="0"/>
            <a:r>
              <a:rPr lang="en-US" b="1" dirty="0">
                <a:latin typeface="Gulim" panose="020B0600000101010101" pitchFamily="34" charset="-127"/>
                <a:ea typeface="Gulim" panose="020B0600000101010101" pitchFamily="34" charset="-127"/>
              </a:rPr>
              <a:t>Count and </a:t>
            </a:r>
            <a:r>
              <a:rPr lang="en-US" b="1" dirty="0" smtClean="0">
                <a:latin typeface="Gulim" panose="020B0600000101010101" pitchFamily="34" charset="-127"/>
                <a:ea typeface="Gulim" panose="020B0600000101010101" pitchFamily="34" charset="-127"/>
              </a:rPr>
              <a:t>uncountable Nouns </a:t>
            </a:r>
          </a:p>
          <a:p>
            <a:pPr marL="0" indent="0" algn="l" rtl="0">
              <a:buNone/>
            </a:pPr>
            <a:r>
              <a:rPr lang="en-US" b="1" dirty="0"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en-US" b="1" dirty="0" smtClean="0">
                <a:latin typeface="Gulim" panose="020B0600000101010101" pitchFamily="34" charset="-127"/>
                <a:ea typeface="Gulim" panose="020B0600000101010101" pitchFamily="34" charset="-127"/>
              </a:rPr>
              <a:t>    “The”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can be used with noncount nouns, or the article can be omitted </a:t>
            </a:r>
            <a:r>
              <a:rPr lang="en-US" dirty="0" smtClean="0">
                <a:latin typeface="Gulim" panose="020B0600000101010101" pitchFamily="34" charset="-127"/>
                <a:ea typeface="Gulim" panose="020B0600000101010101" pitchFamily="34" charset="-127"/>
              </a:rPr>
              <a:t>completely.</a:t>
            </a:r>
          </a:p>
          <a:p>
            <a:pPr algn="l" rtl="0"/>
            <a:r>
              <a:rPr lang="en-US" dirty="0" smtClean="0">
                <a:latin typeface="Gulim" panose="020B0600000101010101" pitchFamily="34" charset="-127"/>
                <a:ea typeface="Gulim" panose="020B0600000101010101" pitchFamily="34" charset="-127"/>
              </a:rPr>
              <a:t>“I 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love to sail over </a:t>
            </a:r>
            <a:r>
              <a:rPr lang="en-US" b="1" dirty="0">
                <a:latin typeface="Gulim" panose="020B0600000101010101" pitchFamily="34" charset="-127"/>
                <a:ea typeface="Gulim" panose="020B0600000101010101" pitchFamily="34" charset="-127"/>
              </a:rPr>
              <a:t>the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</a:t>
            </a:r>
            <a:r>
              <a:rPr lang="en-US" dirty="0" smtClean="0">
                <a:latin typeface="Gulim" panose="020B0600000101010101" pitchFamily="34" charset="-127"/>
                <a:ea typeface="Gulim" panose="020B0600000101010101" pitchFamily="34" charset="-127"/>
              </a:rPr>
              <a:t>water” 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(some specific body of water) or "I love to sail over water" (any water</a:t>
            </a:r>
            <a:r>
              <a:rPr lang="en-US" dirty="0" smtClean="0">
                <a:latin typeface="Gulim" panose="020B0600000101010101" pitchFamily="34" charset="-127"/>
                <a:ea typeface="Gulim" panose="020B0600000101010101" pitchFamily="34" charset="-127"/>
              </a:rPr>
              <a:t>).</a:t>
            </a:r>
          </a:p>
          <a:p>
            <a:pPr algn="l" rtl="0"/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"He spilled </a:t>
            </a:r>
            <a:r>
              <a:rPr lang="en-US" b="1" dirty="0">
                <a:latin typeface="Gulim" panose="020B0600000101010101" pitchFamily="34" charset="-127"/>
                <a:ea typeface="Gulim" panose="020B0600000101010101" pitchFamily="34" charset="-127"/>
              </a:rPr>
              <a:t>the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milk all over the floor" (some specific milk, perhaps the milk you bought earlier that day) or "He spilled milk all over the floor" (any milk).</a:t>
            </a:r>
          </a:p>
          <a:p>
            <a:pPr algn="l" rtl="0"/>
            <a:endParaRPr lang="en-US" dirty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0" indent="0" algn="l" rtl="0">
              <a:buNone/>
            </a:pP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/>
            </a:r>
            <a:b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</a:br>
            <a:endParaRPr lang="en-US" b="1" dirty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0" indent="0" algn="l" rtl="0">
              <a:buNone/>
            </a:pP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/>
            </a:r>
            <a:b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</a:br>
            <a:endParaRPr lang="en-US" dirty="0" smtClean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algn="l" rtl="0"/>
            <a:endParaRPr lang="en-US" dirty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algn="l" rtl="0"/>
            <a:endParaRPr lang="fa-IR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582141" y="2336873"/>
            <a:ext cx="160985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Omitted:</a:t>
            </a:r>
          </a:p>
          <a:p>
            <a:r>
              <a:rPr lang="en-US" dirty="0" smtClean="0"/>
              <a:t>Can be deleted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349023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of “the” </a:t>
            </a:r>
            <a:r>
              <a:rPr lang="en-US" sz="2400" dirty="0" smtClean="0"/>
              <a:t>(Continue)</a:t>
            </a:r>
            <a:endParaRPr lang="fa-I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707871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b="1" dirty="0">
                <a:latin typeface="Gulim" panose="020B0600000101010101" pitchFamily="34" charset="-127"/>
                <a:ea typeface="Gulim" panose="020B0600000101010101" pitchFamily="34" charset="-127"/>
              </a:rPr>
              <a:t>Geographical use of the</a:t>
            </a:r>
          </a:p>
          <a:p>
            <a:pPr marL="0" indent="0" algn="l" rtl="0">
              <a:buNone/>
            </a:pP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There are some specific rules for using </a:t>
            </a:r>
            <a:r>
              <a:rPr lang="en-US" b="1" dirty="0">
                <a:latin typeface="Gulim" panose="020B0600000101010101" pitchFamily="34" charset="-127"/>
                <a:ea typeface="Gulim" panose="020B0600000101010101" pitchFamily="34" charset="-127"/>
              </a:rPr>
              <a:t>the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with geographical nouns.</a:t>
            </a:r>
          </a:p>
          <a:p>
            <a:pPr marL="0" indent="0" algn="l" rtl="0">
              <a:buNone/>
            </a:pPr>
            <a:r>
              <a:rPr lang="en-US" dirty="0" smtClean="0">
                <a:latin typeface="Gulim" panose="020B0600000101010101" pitchFamily="34" charset="-127"/>
                <a:ea typeface="Gulim" panose="020B0600000101010101" pitchFamily="34" charset="-127"/>
              </a:rPr>
              <a:t>    Do </a:t>
            </a:r>
            <a:r>
              <a:rPr lang="en-US" dirty="0">
                <a:solidFill>
                  <a:srgbClr val="FF0000"/>
                </a:solidFill>
                <a:latin typeface="Gulim" panose="020B0600000101010101" pitchFamily="34" charset="-127"/>
                <a:ea typeface="Gulim" panose="020B0600000101010101" pitchFamily="34" charset="-127"/>
              </a:rPr>
              <a:t>not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 use </a:t>
            </a:r>
            <a:r>
              <a:rPr lang="en-US" b="1" dirty="0">
                <a:latin typeface="Gulim" panose="020B0600000101010101" pitchFamily="34" charset="-127"/>
                <a:ea typeface="Gulim" panose="020B0600000101010101" pitchFamily="34" charset="-127"/>
              </a:rPr>
              <a:t>the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before:</a:t>
            </a:r>
          </a:p>
          <a:p>
            <a:pPr algn="l" rtl="0"/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names of most countries/territories: </a:t>
            </a:r>
            <a:r>
              <a:rPr lang="en-US" i="1" dirty="0">
                <a:latin typeface="Gulim" panose="020B0600000101010101" pitchFamily="34" charset="-127"/>
                <a:ea typeface="Gulim" panose="020B0600000101010101" pitchFamily="34" charset="-127"/>
              </a:rPr>
              <a:t>Italy, Mexico, Bolivia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; however, </a:t>
            </a:r>
            <a:r>
              <a:rPr lang="en-US" i="1" dirty="0">
                <a:latin typeface="Gulim" panose="020B0600000101010101" pitchFamily="34" charset="-127"/>
                <a:ea typeface="Gulim" panose="020B0600000101010101" pitchFamily="34" charset="-127"/>
              </a:rPr>
              <a:t>the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Netherlands, </a:t>
            </a:r>
            <a:r>
              <a:rPr lang="en-US" i="1" dirty="0">
                <a:latin typeface="Gulim" panose="020B0600000101010101" pitchFamily="34" charset="-127"/>
                <a:ea typeface="Gulim" panose="020B0600000101010101" pitchFamily="34" charset="-127"/>
              </a:rPr>
              <a:t>the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Dominican Republic, </a:t>
            </a:r>
            <a:r>
              <a:rPr lang="en-US" i="1" dirty="0">
                <a:latin typeface="Gulim" panose="020B0600000101010101" pitchFamily="34" charset="-127"/>
                <a:ea typeface="Gulim" panose="020B0600000101010101" pitchFamily="34" charset="-127"/>
              </a:rPr>
              <a:t>the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Philippines, </a:t>
            </a:r>
            <a:r>
              <a:rPr lang="en-US" i="1" dirty="0">
                <a:latin typeface="Gulim" panose="020B0600000101010101" pitchFamily="34" charset="-127"/>
                <a:ea typeface="Gulim" panose="020B0600000101010101" pitchFamily="34" charset="-127"/>
              </a:rPr>
              <a:t>the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United States</a:t>
            </a:r>
          </a:p>
          <a:p>
            <a:pPr algn="l" rtl="0"/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names of cities, towns, or states: </a:t>
            </a:r>
            <a:r>
              <a:rPr lang="en-US" i="1" dirty="0">
                <a:latin typeface="Gulim" panose="020B0600000101010101" pitchFamily="34" charset="-127"/>
                <a:ea typeface="Gulim" panose="020B0600000101010101" pitchFamily="34" charset="-127"/>
              </a:rPr>
              <a:t>Seoul, Manitoba, Miami</a:t>
            </a:r>
            <a:endParaRPr lang="en-US" dirty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algn="l" rtl="0"/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names of streets: </a:t>
            </a:r>
            <a:r>
              <a:rPr lang="en-US" i="1" dirty="0">
                <a:latin typeface="Gulim" panose="020B0600000101010101" pitchFamily="34" charset="-127"/>
                <a:ea typeface="Gulim" panose="020B0600000101010101" pitchFamily="34" charset="-127"/>
              </a:rPr>
              <a:t>Washington Blvd., Main St.</a:t>
            </a:r>
            <a:endParaRPr lang="en-US" dirty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algn="l" rtl="0"/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names of lakes and bays: </a:t>
            </a:r>
            <a:r>
              <a:rPr lang="en-US" i="1" dirty="0">
                <a:latin typeface="Gulim" panose="020B0600000101010101" pitchFamily="34" charset="-127"/>
                <a:ea typeface="Gulim" panose="020B0600000101010101" pitchFamily="34" charset="-127"/>
              </a:rPr>
              <a:t>Lake Titicaca, Lake Erie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except with a group of lakes like </a:t>
            </a:r>
            <a:r>
              <a:rPr lang="en-US" i="1" dirty="0">
                <a:latin typeface="Gulim" panose="020B0600000101010101" pitchFamily="34" charset="-127"/>
                <a:ea typeface="Gulim" panose="020B0600000101010101" pitchFamily="34" charset="-127"/>
              </a:rPr>
              <a:t>the Great Lakes</a:t>
            </a:r>
            <a:endParaRPr lang="en-US" dirty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algn="l" rtl="0"/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names of continents (Asia, Europe)</a:t>
            </a:r>
          </a:p>
          <a:p>
            <a:pPr marL="0" indent="0" algn="l" rtl="0">
              <a:buNone/>
            </a:pP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/>
            </a:r>
            <a:b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</a:br>
            <a:endParaRPr lang="fa-IR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06958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of “the” </a:t>
            </a:r>
            <a:r>
              <a:rPr lang="en-US" sz="2000" dirty="0" smtClean="0"/>
              <a:t>(Continue)</a:t>
            </a:r>
            <a:endParaRPr lang="fa-IR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     Do </a:t>
            </a:r>
            <a:r>
              <a:rPr lang="en-US" dirty="0"/>
              <a:t>use </a:t>
            </a:r>
            <a:r>
              <a:rPr lang="en-US" b="1" dirty="0"/>
              <a:t>the</a:t>
            </a:r>
            <a:r>
              <a:rPr lang="en-US" dirty="0"/>
              <a:t> before:</a:t>
            </a:r>
          </a:p>
          <a:p>
            <a:pPr algn="l" rtl="0"/>
            <a:r>
              <a:rPr lang="en-US" dirty="0"/>
              <a:t>names of rivers, oceans and seas: </a:t>
            </a:r>
            <a:r>
              <a:rPr lang="en-US" b="1" i="1" dirty="0"/>
              <a:t>the</a:t>
            </a:r>
            <a:r>
              <a:rPr lang="en-US" i="1" dirty="0"/>
              <a:t> Nile, </a:t>
            </a:r>
            <a:r>
              <a:rPr lang="en-US" b="1" i="1" dirty="0"/>
              <a:t>the</a:t>
            </a:r>
            <a:r>
              <a:rPr lang="en-US" i="1" dirty="0"/>
              <a:t> Pacific</a:t>
            </a:r>
            <a:endParaRPr lang="en-US" dirty="0"/>
          </a:p>
          <a:p>
            <a:pPr algn="l" rtl="0"/>
            <a:r>
              <a:rPr lang="en-US" dirty="0"/>
              <a:t>points on the </a:t>
            </a:r>
            <a:r>
              <a:rPr lang="en-US" u="sng" dirty="0"/>
              <a:t>globe</a:t>
            </a:r>
            <a:r>
              <a:rPr lang="en-US" dirty="0"/>
              <a:t>: </a:t>
            </a:r>
            <a:r>
              <a:rPr lang="en-US" b="1" i="1" dirty="0"/>
              <a:t>the</a:t>
            </a:r>
            <a:r>
              <a:rPr lang="en-US" i="1" dirty="0"/>
              <a:t> Equator, </a:t>
            </a:r>
            <a:r>
              <a:rPr lang="en-US" b="1" i="1" dirty="0"/>
              <a:t>the</a:t>
            </a:r>
            <a:r>
              <a:rPr lang="en-US" i="1" dirty="0"/>
              <a:t> North Pole</a:t>
            </a:r>
            <a:endParaRPr lang="en-US" dirty="0"/>
          </a:p>
          <a:p>
            <a:pPr algn="l" rtl="0"/>
            <a:r>
              <a:rPr lang="en-US" dirty="0"/>
              <a:t>geographical areas: </a:t>
            </a:r>
            <a:r>
              <a:rPr lang="en-US" b="1" i="1" dirty="0"/>
              <a:t>the</a:t>
            </a:r>
            <a:r>
              <a:rPr lang="en-US" i="1" dirty="0"/>
              <a:t> Middle East, </a:t>
            </a:r>
            <a:r>
              <a:rPr lang="en-US" b="1" i="1" dirty="0"/>
              <a:t>the</a:t>
            </a:r>
            <a:r>
              <a:rPr lang="en-US" i="1" dirty="0"/>
              <a:t> West</a:t>
            </a:r>
            <a:endParaRPr lang="en-US" dirty="0"/>
          </a:p>
          <a:p>
            <a:pPr algn="l" rtl="0"/>
            <a:r>
              <a:rPr lang="en-US" dirty="0"/>
              <a:t>deserts, </a:t>
            </a:r>
            <a:r>
              <a:rPr lang="en-US" dirty="0" smtClean="0"/>
              <a:t>forests, … :</a:t>
            </a:r>
            <a:r>
              <a:rPr lang="en-US" dirty="0"/>
              <a:t> </a:t>
            </a:r>
            <a:r>
              <a:rPr lang="en-US" b="1" i="1" dirty="0"/>
              <a:t>the</a:t>
            </a:r>
            <a:r>
              <a:rPr lang="en-US" i="1" dirty="0"/>
              <a:t> Sahara, </a:t>
            </a:r>
            <a:r>
              <a:rPr lang="en-US" b="1" i="1" dirty="0"/>
              <a:t>the</a:t>
            </a:r>
            <a:r>
              <a:rPr lang="en-US" i="1" dirty="0"/>
              <a:t> Persian Gulf, </a:t>
            </a:r>
            <a:r>
              <a:rPr lang="en-US" b="1" i="1" dirty="0"/>
              <a:t>the</a:t>
            </a:r>
            <a:r>
              <a:rPr lang="en-US" i="1" dirty="0"/>
              <a:t> Black Forest, </a:t>
            </a:r>
            <a:r>
              <a:rPr lang="en-US" b="1" i="1" dirty="0"/>
              <a:t>the</a:t>
            </a:r>
            <a:r>
              <a:rPr lang="en-US" i="1" dirty="0"/>
              <a:t> Iberian Peninsula</a:t>
            </a:r>
            <a:endParaRPr lang="en-US" dirty="0"/>
          </a:p>
          <a:p>
            <a:pPr algn="l" rtl="0"/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9916732" y="2336873"/>
            <a:ext cx="212501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Globe:</a:t>
            </a:r>
          </a:p>
          <a:p>
            <a:r>
              <a:rPr lang="en-US" dirty="0" smtClean="0"/>
              <a:t>earth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895804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This</a:t>
            </a:r>
            <a:r>
              <a:rPr lang="en-US" dirty="0"/>
              <a:t>, </a:t>
            </a:r>
            <a:r>
              <a:rPr lang="en-US" i="1" dirty="0"/>
              <a:t>that</a:t>
            </a:r>
            <a:r>
              <a:rPr lang="en-US" dirty="0"/>
              <a:t>, </a:t>
            </a:r>
            <a:r>
              <a:rPr lang="en-US" i="1" dirty="0"/>
              <a:t>these</a:t>
            </a:r>
            <a:r>
              <a:rPr lang="en-US" dirty="0"/>
              <a:t>, </a:t>
            </a:r>
            <a:r>
              <a:rPr lang="en-US" i="1" dirty="0" smtClean="0"/>
              <a:t>those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/>
              <a:t>We use </a:t>
            </a:r>
            <a:r>
              <a:rPr lang="en-US" sz="2800" i="1" dirty="0"/>
              <a:t>this, that, these</a:t>
            </a:r>
            <a:r>
              <a:rPr lang="en-US" sz="2800" dirty="0"/>
              <a:t> and </a:t>
            </a:r>
            <a:r>
              <a:rPr lang="en-US" sz="2800" i="1" dirty="0"/>
              <a:t>those</a:t>
            </a:r>
            <a:r>
              <a:rPr lang="en-US" sz="2800" dirty="0"/>
              <a:t> to point to people and </a:t>
            </a:r>
            <a:r>
              <a:rPr lang="en-US" sz="2800" dirty="0" smtClean="0"/>
              <a:t>things.</a:t>
            </a:r>
            <a:r>
              <a:rPr lang="en-US" sz="2800" i="1" dirty="0" smtClean="0"/>
              <a:t> </a:t>
            </a:r>
            <a:r>
              <a:rPr lang="en-US" sz="2800" i="1" dirty="0"/>
              <a:t>This</a:t>
            </a:r>
            <a:r>
              <a:rPr lang="en-US" sz="2800" dirty="0"/>
              <a:t> and </a:t>
            </a:r>
            <a:r>
              <a:rPr lang="en-US" sz="2800" i="1" dirty="0"/>
              <a:t>that</a:t>
            </a:r>
            <a:r>
              <a:rPr lang="en-US" sz="2800" dirty="0"/>
              <a:t> are singular. </a:t>
            </a:r>
            <a:r>
              <a:rPr lang="en-US" sz="2800" i="1" dirty="0"/>
              <a:t>These</a:t>
            </a:r>
            <a:r>
              <a:rPr lang="en-US" sz="2800" dirty="0"/>
              <a:t> and </a:t>
            </a:r>
            <a:r>
              <a:rPr lang="en-US" sz="2800" i="1" dirty="0"/>
              <a:t>those</a:t>
            </a:r>
            <a:r>
              <a:rPr lang="en-US" sz="2800" dirty="0"/>
              <a:t> are plural. We use them as </a:t>
            </a:r>
            <a:r>
              <a:rPr lang="en-US" sz="2800" u="sng" dirty="0"/>
              <a:t>determiners</a:t>
            </a:r>
            <a:r>
              <a:rPr lang="en-US" sz="2800" dirty="0"/>
              <a:t> and pronouns</a:t>
            </a:r>
            <a:r>
              <a:rPr lang="en-US" sz="2800" dirty="0" smtClean="0"/>
              <a:t>.</a:t>
            </a:r>
          </a:p>
          <a:p>
            <a:pPr algn="l" rtl="0"/>
            <a:endParaRPr lang="fa-IR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118501" y="2452783"/>
            <a:ext cx="2073499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Determiner:</a:t>
            </a:r>
          </a:p>
          <a:p>
            <a:r>
              <a:rPr lang="en-US" b="1" dirty="0"/>
              <a:t>a word that is used before a noun to show which </a:t>
            </a:r>
            <a:r>
              <a:rPr lang="en-US" b="1" dirty="0" smtClean="0"/>
              <a:t>particular example</a:t>
            </a:r>
            <a:r>
              <a:rPr lang="en-US" b="1" dirty="0"/>
              <a:t> of the noun you are referring to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392591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of this, that, these, those</a:t>
            </a:r>
            <a:endParaRPr lang="fa-IR" dirty="0"/>
          </a:p>
        </p:txBody>
      </p:sp>
      <p:pic>
        <p:nvPicPr>
          <p:cNvPr id="2050" name="Picture 2" descr="This, That, These, Those - Demonstratives in Engli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01" y="2031105"/>
            <a:ext cx="6657348" cy="4762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388699" y="2202287"/>
            <a:ext cx="2189408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Demonstrative </a:t>
            </a:r>
            <a:r>
              <a:rPr lang="en-US" dirty="0" err="1" smtClean="0"/>
              <a:t>adj</a:t>
            </a:r>
            <a:r>
              <a:rPr lang="en-US" dirty="0" smtClean="0"/>
              <a:t>:</a:t>
            </a:r>
          </a:p>
          <a:p>
            <a:r>
              <a:rPr lang="en-US" b="1" dirty="0"/>
              <a:t>showing </a:t>
            </a:r>
            <a:r>
              <a:rPr lang="en-US" b="1" dirty="0" smtClean="0"/>
              <a:t>which</a:t>
            </a:r>
          </a:p>
          <a:p>
            <a:r>
              <a:rPr lang="en-US" b="1" dirty="0"/>
              <a:t> person or thing is being referred to</a:t>
            </a:r>
            <a:endParaRPr lang="en-US" dirty="0" smtClean="0"/>
          </a:p>
          <a:p>
            <a:endParaRPr lang="fa-IR" dirty="0"/>
          </a:p>
        </p:txBody>
      </p:sp>
      <p:sp>
        <p:nvSpPr>
          <p:cNvPr id="5" name="TextBox 4"/>
          <p:cNvSpPr txBox="1"/>
          <p:nvPr/>
        </p:nvSpPr>
        <p:spPr>
          <a:xfrm>
            <a:off x="10728101" y="753228"/>
            <a:ext cx="1262130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Resource:</a:t>
            </a:r>
          </a:p>
          <a:p>
            <a:r>
              <a:rPr lang="en-US" sz="1200" dirty="0" smtClean="0"/>
              <a:t>Cambridge.com</a:t>
            </a:r>
            <a:endParaRPr lang="fa-IR" sz="1200" dirty="0"/>
          </a:p>
        </p:txBody>
      </p:sp>
    </p:spTree>
    <p:extLst>
      <p:ext uri="{BB962C8B-B14F-4D97-AF65-F5344CB8AC3E}">
        <p14:creationId xmlns:p14="http://schemas.microsoft.com/office/powerpoint/2010/main" val="22523826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of this, that, these, </a:t>
            </a:r>
            <a:r>
              <a:rPr lang="en-US" dirty="0" smtClean="0"/>
              <a:t>those  </a:t>
            </a:r>
            <a:r>
              <a:rPr lang="en-US" sz="2400" dirty="0" smtClean="0"/>
              <a:t>(Continue)</a:t>
            </a:r>
            <a:endParaRPr lang="fa-I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2"/>
            <a:ext cx="4651533" cy="5223027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Pointing to </a:t>
            </a:r>
            <a:r>
              <a:rPr lang="en-US" dirty="0" smtClean="0"/>
              <a:t>things</a:t>
            </a:r>
          </a:p>
          <a:p>
            <a:pPr marL="0" indent="0" algn="l" rtl="0">
              <a:buNone/>
            </a:pPr>
            <a:r>
              <a:rPr lang="en-US" sz="2000" dirty="0"/>
              <a:t>We use </a:t>
            </a:r>
            <a:r>
              <a:rPr lang="en-US" sz="2000" i="1" dirty="0"/>
              <a:t>this</a:t>
            </a:r>
            <a:r>
              <a:rPr lang="en-US" sz="2000" dirty="0"/>
              <a:t> and </a:t>
            </a:r>
            <a:r>
              <a:rPr lang="en-US" sz="2000" i="1" dirty="0"/>
              <a:t>that</a:t>
            </a:r>
            <a:r>
              <a:rPr lang="en-US" sz="2000" dirty="0"/>
              <a:t> with singular and uncountable nouns: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Try to repeat </a:t>
            </a:r>
            <a:r>
              <a:rPr lang="en-US" b="1" dirty="0">
                <a:latin typeface="Gulim" panose="020B0600000101010101" pitchFamily="34" charset="-127"/>
                <a:ea typeface="Gulim" panose="020B0600000101010101" pitchFamily="34" charset="-127"/>
              </a:rPr>
              <a:t>this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exercise every morning and evening. (this + singular countable noun</a:t>
            </a:r>
            <a:r>
              <a:rPr lang="en-US" dirty="0" smtClean="0">
                <a:latin typeface="Gulim" panose="020B0600000101010101" pitchFamily="34" charset="-127"/>
                <a:ea typeface="Gulim" panose="020B0600000101010101" pitchFamily="34" charset="-127"/>
              </a:rPr>
              <a:t>)</a:t>
            </a:r>
          </a:p>
          <a:p>
            <a:pPr algn="l" rtl="0"/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What does </a:t>
            </a:r>
            <a:r>
              <a:rPr lang="en-US" b="1" dirty="0">
                <a:latin typeface="Gulim" panose="020B0600000101010101" pitchFamily="34" charset="-127"/>
                <a:ea typeface="Gulim" panose="020B0600000101010101" pitchFamily="34" charset="-127"/>
              </a:rPr>
              <a:t>this</a:t>
            </a: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> music make you think of</a:t>
            </a:r>
            <a:r>
              <a:rPr lang="en-US" dirty="0" smtClean="0">
                <a:latin typeface="Gulim" panose="020B0600000101010101" pitchFamily="34" charset="-127"/>
                <a:ea typeface="Gulim" panose="020B0600000101010101" pitchFamily="34" charset="-127"/>
              </a:rPr>
              <a:t>?</a:t>
            </a:r>
          </a:p>
          <a:p>
            <a:pPr marL="0" indent="0" algn="l" rtl="0">
              <a:buNone/>
            </a:pPr>
            <a:endParaRPr lang="en-US" dirty="0" smtClean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0" indent="0" algn="l" rtl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  <a:t/>
            </a:r>
            <a:br>
              <a:rPr lang="en-US" dirty="0">
                <a:latin typeface="Gulim" panose="020B0600000101010101" pitchFamily="34" charset="-127"/>
                <a:ea typeface="Gulim" panose="020B0600000101010101" pitchFamily="34" charset="-127"/>
              </a:rPr>
            </a:br>
            <a:endParaRPr lang="fa-IR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53071" y="2336872"/>
            <a:ext cx="5344732" cy="38779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Referring to things or </a:t>
            </a:r>
            <a:r>
              <a:rPr lang="en-US" sz="2400" dirty="0" smtClean="0"/>
              <a:t>ideas</a:t>
            </a:r>
          </a:p>
          <a:p>
            <a:r>
              <a:rPr lang="en-US" sz="2000" dirty="0"/>
              <a:t>We normally use </a:t>
            </a:r>
            <a:r>
              <a:rPr lang="en-US" sz="2000" i="1" dirty="0"/>
              <a:t>this, that, these</a:t>
            </a:r>
            <a:r>
              <a:rPr lang="en-US" sz="2000" dirty="0"/>
              <a:t> and </a:t>
            </a:r>
            <a:r>
              <a:rPr lang="en-US" sz="2000" i="1" dirty="0"/>
              <a:t>those</a:t>
            </a:r>
            <a:r>
              <a:rPr lang="en-US" sz="2000" dirty="0"/>
              <a:t> as pronouns to refer to things or ideas</a:t>
            </a:r>
            <a:r>
              <a:rPr lang="en-US" sz="20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ulim" panose="020B0600000101010101" pitchFamily="34" charset="-127"/>
                <a:ea typeface="Gulim" panose="020B0600000101010101" pitchFamily="34" charset="-127"/>
              </a:rPr>
              <a:t>We’re going to eat first and then go to the film. Are you happy with </a:t>
            </a:r>
            <a:r>
              <a:rPr lang="en-US" sz="2400" b="1" dirty="0">
                <a:latin typeface="Gulim" panose="020B0600000101010101" pitchFamily="34" charset="-127"/>
                <a:ea typeface="Gulim" panose="020B0600000101010101" pitchFamily="34" charset="-127"/>
              </a:rPr>
              <a:t>that</a:t>
            </a:r>
            <a:r>
              <a:rPr lang="en-US" sz="2400" dirty="0">
                <a:latin typeface="Gulim" panose="020B0600000101010101" pitchFamily="34" charset="-127"/>
                <a:ea typeface="Gulim" panose="020B0600000101010101" pitchFamily="34" charset="-127"/>
              </a:rPr>
              <a:t>? </a:t>
            </a:r>
            <a:endParaRPr lang="en-US" sz="2400" dirty="0" smtClean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ulim" panose="020B0600000101010101" pitchFamily="34" charset="-127"/>
                <a:ea typeface="Gulim" panose="020B0600000101010101" pitchFamily="34" charset="-127"/>
              </a:rPr>
              <a:t>Can you turn </a:t>
            </a:r>
            <a:r>
              <a:rPr lang="en-US" sz="2400" b="1" dirty="0">
                <a:latin typeface="Gulim" panose="020B0600000101010101" pitchFamily="34" charset="-127"/>
                <a:ea typeface="Gulim" panose="020B0600000101010101" pitchFamily="34" charset="-127"/>
              </a:rPr>
              <a:t>that</a:t>
            </a:r>
            <a:r>
              <a:rPr lang="en-US" sz="2400" dirty="0">
                <a:latin typeface="Gulim" panose="020B0600000101010101" pitchFamily="34" charset="-127"/>
                <a:ea typeface="Gulim" panose="020B0600000101010101" pitchFamily="34" charset="-127"/>
              </a:rPr>
              <a:t> off if you’re not watching it?</a:t>
            </a:r>
            <a:endParaRPr lang="en-US" sz="2400" dirty="0" smtClean="0"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4018864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Pronouns: possessive (</a:t>
            </a:r>
            <a:r>
              <a:rPr lang="en-US" i="1" dirty="0"/>
              <a:t>my</a:t>
            </a:r>
            <a:r>
              <a:rPr lang="en-US" dirty="0"/>
              <a:t>, </a:t>
            </a:r>
            <a:r>
              <a:rPr lang="en-US" i="1" dirty="0"/>
              <a:t>mine</a:t>
            </a:r>
            <a:r>
              <a:rPr lang="en-US" dirty="0"/>
              <a:t>, </a:t>
            </a:r>
            <a:r>
              <a:rPr lang="en-US" i="1" dirty="0"/>
              <a:t>your</a:t>
            </a:r>
            <a:r>
              <a:rPr lang="en-US" dirty="0"/>
              <a:t>, </a:t>
            </a:r>
            <a:r>
              <a:rPr lang="en-US" i="1" dirty="0"/>
              <a:t>yours</a:t>
            </a:r>
            <a:r>
              <a:rPr lang="en-US" dirty="0"/>
              <a:t>, etc.)</a:t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91" y="2427025"/>
            <a:ext cx="4046225" cy="3599316"/>
          </a:xfrm>
        </p:spPr>
        <p:txBody>
          <a:bodyPr/>
          <a:lstStyle/>
          <a:p>
            <a:pPr algn="l" rtl="0"/>
            <a:r>
              <a:rPr lang="en-US" dirty="0"/>
              <a:t>We use pronouns to refer to possession and ‘belonging’. There are two types: possessive pronouns and possessive determiners. We use possessive determiners before a noun. We use possessive pronouns in place of a </a:t>
            </a:r>
            <a:r>
              <a:rPr lang="en-US" dirty="0" smtClean="0"/>
              <a:t>noun.</a:t>
            </a:r>
          </a:p>
          <a:p>
            <a:pPr algn="l" rtl="0"/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015" y="1740932"/>
            <a:ext cx="6039693" cy="4782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927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typical errors and problems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6377302" cy="3599316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We don’t use </a:t>
            </a:r>
            <a:r>
              <a:rPr lang="en-US" i="1" dirty="0"/>
              <a:t>’s</a:t>
            </a:r>
            <a:r>
              <a:rPr lang="en-US" dirty="0"/>
              <a:t> after possessive </a:t>
            </a:r>
            <a:r>
              <a:rPr lang="en-US" dirty="0" smtClean="0"/>
              <a:t>pronouns:</a:t>
            </a:r>
          </a:p>
          <a:p>
            <a:pPr marL="0" indent="0" algn="l" rtl="0">
              <a:buNone/>
            </a:pPr>
            <a:r>
              <a:rPr lang="en-US" dirty="0"/>
              <a:t>Are those gloves hers?</a:t>
            </a:r>
          </a:p>
          <a:p>
            <a:pPr marL="0" indent="0" algn="l" rtl="0">
              <a:buNone/>
            </a:pPr>
            <a:r>
              <a:rPr lang="en-US" dirty="0" smtClean="0"/>
              <a:t>Are </a:t>
            </a:r>
            <a:r>
              <a:rPr lang="en-US" dirty="0"/>
              <a:t>those gloves her’s</a:t>
            </a:r>
            <a:r>
              <a:rPr lang="en-US" dirty="0" smtClean="0"/>
              <a:t>? (Wrong)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r>
              <a:rPr lang="en-US" dirty="0"/>
              <a:t>We don’t use possessive pronouns before nouns</a:t>
            </a:r>
            <a:r>
              <a:rPr lang="en-US" dirty="0" smtClean="0"/>
              <a:t>: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Lots of our friends were at the party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Lots </a:t>
            </a:r>
            <a:r>
              <a:rPr lang="en-US" dirty="0"/>
              <a:t>of ours friends </a:t>
            </a:r>
            <a:r>
              <a:rPr lang="en-US" dirty="0" smtClean="0"/>
              <a:t>… (Wrong)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72777" y="1834166"/>
            <a:ext cx="4310130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don’t use another determiner with a possessive determiner</a:t>
            </a:r>
            <a:r>
              <a:rPr lang="en-US" sz="24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I’m going to get my hair cut this afternoon.</a:t>
            </a:r>
          </a:p>
          <a:p>
            <a:r>
              <a:rPr lang="en-US" sz="2400" dirty="0" smtClean="0"/>
              <a:t>… </a:t>
            </a:r>
            <a:r>
              <a:rPr lang="en-US" sz="2400" dirty="0"/>
              <a:t>get the my hair cut </a:t>
            </a:r>
            <a:r>
              <a:rPr lang="en-US" sz="2400" dirty="0" smtClean="0"/>
              <a:t>… (wrong)</a:t>
            </a:r>
            <a:endParaRPr lang="fa-IR" sz="2400" dirty="0"/>
          </a:p>
          <a:p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18917409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smtClean="0"/>
              <a:t>Collector: Ali </a:t>
            </a:r>
            <a:r>
              <a:rPr lang="en-US" dirty="0" smtClean="0"/>
              <a:t>Bazrafshan</a:t>
            </a:r>
          </a:p>
          <a:p>
            <a:pPr algn="l" rtl="0"/>
            <a:r>
              <a:rPr lang="en-US" dirty="0" smtClean="0"/>
              <a:t>Related teacher: Mr. Mokhtarzadeh</a:t>
            </a:r>
          </a:p>
          <a:p>
            <a:pPr algn="l" rtl="0"/>
            <a:endParaRPr lang="en-US" dirty="0"/>
          </a:p>
          <a:p>
            <a:pPr algn="l" rtl="0"/>
            <a:r>
              <a:rPr lang="en-US" dirty="0" smtClean="0"/>
              <a:t>Some resources:</a:t>
            </a:r>
          </a:p>
          <a:p>
            <a:pPr algn="l" rtl="0"/>
            <a:r>
              <a:rPr lang="en-US" dirty="0">
                <a:hlinkClick r:id="rId2"/>
              </a:rPr>
              <a:t>http://dictionary.cambridge.org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algn="l" rtl="0"/>
            <a:r>
              <a:rPr lang="en-US" dirty="0">
                <a:hlinkClick r:id="rId3"/>
              </a:rPr>
              <a:t>http://www.grammar.cl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algn="l" rtl="0"/>
            <a:r>
              <a:rPr lang="en-US" dirty="0" smtClean="0">
                <a:hlinkClick r:id="rId4"/>
              </a:rPr>
              <a:t>http://englishpage.com</a:t>
            </a:r>
            <a:endParaRPr lang="en-US" dirty="0" smtClean="0"/>
          </a:p>
          <a:p>
            <a:pPr algn="l" rtl="0"/>
            <a:r>
              <a:rPr lang="en-US" dirty="0" smtClean="0"/>
              <a:t>…</a:t>
            </a:r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6302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298880"/>
            <a:ext cx="9613861" cy="4546241"/>
          </a:xfrm>
        </p:spPr>
        <p:txBody>
          <a:bodyPr/>
          <a:lstStyle/>
          <a:p>
            <a:pPr algn="l" rtl="0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know about noun markers, first we should know exactly that is a noun? </a:t>
            </a:r>
          </a:p>
          <a:p>
            <a:pPr algn="l" rtl="0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used to identify any of a class of people, places, or things common noun, or to name a particular one of these proper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noun ( Special nouns ).</a:t>
            </a:r>
          </a:p>
          <a:p>
            <a:pPr algn="l" rtl="0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 pronoun is a usually short word that it is connected to the major noun and we use it instead of them. Like he, she, it …</a:t>
            </a:r>
          </a:p>
          <a:p>
            <a:pPr algn="l" rtl="0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So, Noun Markers are some words that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precede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modify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nouns. Like “the, that, a, an …”</a:t>
            </a:r>
          </a:p>
          <a:p>
            <a:pPr algn="l" rtl="0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 . Now the question is that how we make a noun? when we use “the, an, that or this, …). We will discuss on next pages.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1887" y="2343955"/>
            <a:ext cx="1622738" cy="36933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precede (v):</a:t>
            </a:r>
          </a:p>
          <a:p>
            <a:r>
              <a:rPr lang="en-US" dirty="0" smtClean="0"/>
              <a:t>Come before STH.</a:t>
            </a:r>
          </a:p>
          <a:p>
            <a:endParaRPr lang="en-US" dirty="0" smtClean="0"/>
          </a:p>
          <a:p>
            <a:r>
              <a:rPr lang="en-US" dirty="0" smtClean="0"/>
              <a:t>modify (v):</a:t>
            </a:r>
          </a:p>
          <a:p>
            <a:r>
              <a:rPr lang="en-US" dirty="0" smtClean="0"/>
              <a:t>To make some changes that it can make it more clear and better or make it worse.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3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“A” vs “An”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USE 1</a:t>
            </a:r>
          </a:p>
          <a:p>
            <a:pPr marL="0" indent="0" algn="l" rtl="0">
              <a:buNone/>
            </a:pPr>
            <a:r>
              <a:rPr lang="en-US" dirty="0"/>
              <a:t>The article </a:t>
            </a:r>
            <a:r>
              <a:rPr lang="en-US" i="1" dirty="0"/>
              <a:t>A</a:t>
            </a:r>
            <a:r>
              <a:rPr lang="en-US" dirty="0"/>
              <a:t> is used before singular, countable nouns which begin with </a:t>
            </a:r>
            <a:r>
              <a:rPr lang="en-US" u="sng" dirty="0"/>
              <a:t>consonant</a:t>
            </a:r>
            <a:r>
              <a:rPr lang="en-US" dirty="0"/>
              <a:t> sounds.</a:t>
            </a:r>
          </a:p>
          <a:p>
            <a:pPr marL="0" indent="0" algn="l" rtl="0">
              <a:buNone/>
            </a:pPr>
            <a:r>
              <a:rPr lang="en-US" dirty="0"/>
              <a:t>Examples:</a:t>
            </a:r>
          </a:p>
          <a:p>
            <a:pPr marL="0" indent="0" algn="l" rtl="0">
              <a:buNone/>
            </a:pPr>
            <a:r>
              <a:rPr lang="en-US" dirty="0" smtClean="0"/>
              <a:t>   * He </a:t>
            </a:r>
            <a:r>
              <a:rPr lang="en-US" dirty="0"/>
              <a:t>is </a:t>
            </a:r>
            <a:r>
              <a:rPr lang="en-US" b="1" dirty="0"/>
              <a:t>a</a:t>
            </a:r>
            <a:r>
              <a:rPr lang="en-US" dirty="0"/>
              <a:t> teacher.</a:t>
            </a:r>
          </a:p>
          <a:p>
            <a:pPr marL="0" indent="0" algn="l" rtl="0">
              <a:buNone/>
            </a:pPr>
            <a:r>
              <a:rPr lang="en-US" dirty="0" smtClean="0"/>
              <a:t>   * She </a:t>
            </a:r>
            <a:r>
              <a:rPr lang="en-US" dirty="0"/>
              <a:t>doesn't own </a:t>
            </a:r>
            <a:r>
              <a:rPr lang="en-US" b="1" dirty="0"/>
              <a:t>a</a:t>
            </a:r>
            <a:r>
              <a:rPr lang="en-US" dirty="0"/>
              <a:t> car.</a:t>
            </a:r>
          </a:p>
          <a:p>
            <a:pPr marL="0" indent="0" algn="l" rtl="0">
              <a:buNone/>
            </a:pPr>
            <a:r>
              <a:rPr lang="en-US" dirty="0" smtClean="0"/>
              <a:t>   * I </a:t>
            </a:r>
            <a:r>
              <a:rPr lang="en-US" dirty="0"/>
              <a:t>saw </a:t>
            </a:r>
            <a:r>
              <a:rPr lang="en-US" b="1" dirty="0"/>
              <a:t>a</a:t>
            </a:r>
            <a:r>
              <a:rPr lang="en-US" dirty="0"/>
              <a:t> bear at the zoo.</a:t>
            </a:r>
          </a:p>
          <a:p>
            <a:pPr marL="0" indent="0" algn="l" rtl="0">
              <a:buNone/>
            </a:pPr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10148553" y="2511380"/>
            <a:ext cx="1854558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/>
              <a:t>Consonant:     it </a:t>
            </a:r>
            <a:r>
              <a:rPr lang="en-US" dirty="0" smtClean="0"/>
              <a:t>is </a:t>
            </a:r>
            <a:r>
              <a:rPr lang="en-US" dirty="0"/>
              <a:t>a speech </a:t>
            </a:r>
            <a:r>
              <a:rPr lang="en-US" b="1" dirty="0"/>
              <a:t>sound</a:t>
            </a:r>
            <a:r>
              <a:rPr lang="en-US" dirty="0"/>
              <a:t> </a:t>
            </a:r>
            <a:r>
              <a:rPr lang="en-US" dirty="0" smtClean="0"/>
              <a:t>  that </a:t>
            </a:r>
            <a:r>
              <a:rPr lang="en-US" dirty="0"/>
              <a:t>is not a </a:t>
            </a:r>
            <a:r>
              <a:rPr lang="en-US" dirty="0" smtClean="0"/>
              <a:t>vowel (</a:t>
            </a:r>
            <a:r>
              <a:rPr lang="en-US" dirty="0" err="1" smtClean="0"/>
              <a:t>I,e,u,h,a,o</a:t>
            </a:r>
            <a:r>
              <a:rPr lang="en-US" dirty="0" smtClean="0"/>
              <a:t>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068161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vs An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USE 2</a:t>
            </a:r>
          </a:p>
          <a:p>
            <a:pPr marL="0" indent="0" algn="l" rtl="0">
              <a:buNone/>
            </a:pPr>
            <a:r>
              <a:rPr lang="en-US" dirty="0"/>
              <a:t>The article </a:t>
            </a:r>
            <a:r>
              <a:rPr lang="en-US" i="1" dirty="0"/>
              <a:t>AN</a:t>
            </a:r>
            <a:r>
              <a:rPr lang="en-US" dirty="0"/>
              <a:t> is used before singular, countable nouns which begin with </a:t>
            </a:r>
            <a:r>
              <a:rPr lang="en-US" u="sng" dirty="0"/>
              <a:t>vowel</a:t>
            </a:r>
            <a:r>
              <a:rPr lang="en-US" dirty="0"/>
              <a:t> sounds.</a:t>
            </a:r>
          </a:p>
          <a:p>
            <a:pPr marL="0" indent="0" algn="l" rtl="0">
              <a:buNone/>
            </a:pPr>
            <a:r>
              <a:rPr lang="en-US" dirty="0"/>
              <a:t>Examples:</a:t>
            </a:r>
          </a:p>
          <a:p>
            <a:pPr marL="0" indent="0" algn="l" rtl="0">
              <a:buNone/>
            </a:pPr>
            <a:r>
              <a:rPr lang="en-US" dirty="0" smtClean="0"/>
              <a:t>  * He </a:t>
            </a:r>
            <a:r>
              <a:rPr lang="en-US" dirty="0"/>
              <a:t>is </a:t>
            </a:r>
            <a:r>
              <a:rPr lang="en-US" b="1" dirty="0"/>
              <a:t>an</a:t>
            </a:r>
            <a:r>
              <a:rPr lang="en-US" dirty="0"/>
              <a:t> actor.</a:t>
            </a:r>
          </a:p>
          <a:p>
            <a:pPr marL="0" indent="0" algn="l" rtl="0">
              <a:buNone/>
            </a:pPr>
            <a:r>
              <a:rPr lang="en-US" dirty="0" smtClean="0"/>
              <a:t>  * </a:t>
            </a:r>
            <a:r>
              <a:rPr lang="en-US" b="1" dirty="0" smtClean="0"/>
              <a:t>an</a:t>
            </a:r>
            <a:r>
              <a:rPr lang="en-US" dirty="0" smtClean="0"/>
              <a:t> industry, must be active.</a:t>
            </a:r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 * I </a:t>
            </a:r>
            <a:r>
              <a:rPr lang="en-US" dirty="0"/>
              <a:t>saw </a:t>
            </a:r>
            <a:r>
              <a:rPr lang="en-US" b="1" dirty="0"/>
              <a:t>an</a:t>
            </a:r>
            <a:r>
              <a:rPr lang="en-US" dirty="0"/>
              <a:t> eagle at the zoo.</a:t>
            </a:r>
          </a:p>
          <a:p>
            <a:pPr marL="0" indent="0" algn="l" rtl="0">
              <a:buNone/>
            </a:pPr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10586434" y="2434107"/>
            <a:ext cx="118485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Vowel sounds:</a:t>
            </a:r>
          </a:p>
          <a:p>
            <a:r>
              <a:rPr lang="en-US" dirty="0" smtClean="0"/>
              <a:t>i, o, u, e, a, h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8583690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vs An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USE </a:t>
            </a:r>
            <a:r>
              <a:rPr lang="en-US" b="1" dirty="0" smtClean="0"/>
              <a:t>3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Remember </a:t>
            </a:r>
            <a:r>
              <a:rPr lang="en-US" dirty="0"/>
              <a:t>that </a:t>
            </a:r>
            <a:r>
              <a:rPr lang="en-US" i="1" dirty="0"/>
              <a:t>A(AN)</a:t>
            </a:r>
            <a:r>
              <a:rPr lang="en-US" dirty="0"/>
              <a:t> means "one" or "a single". You cannot use </a:t>
            </a:r>
            <a:r>
              <a:rPr lang="en-US" i="1" dirty="0"/>
              <a:t>A(AN)</a:t>
            </a:r>
            <a:r>
              <a:rPr lang="en-US" dirty="0"/>
              <a:t> with plural nouns.</a:t>
            </a:r>
          </a:p>
          <a:p>
            <a:pPr marL="0" indent="0" algn="l" rtl="0">
              <a:buNone/>
            </a:pPr>
            <a:r>
              <a:rPr lang="en-US" dirty="0" smtClean="0"/>
              <a:t>    Examples</a:t>
            </a:r>
            <a:r>
              <a:rPr lang="en-US" dirty="0"/>
              <a:t>:</a:t>
            </a:r>
          </a:p>
          <a:p>
            <a:pPr algn="l" rtl="0"/>
            <a:r>
              <a:rPr lang="en-US" dirty="0"/>
              <a:t>I saw </a:t>
            </a:r>
            <a:r>
              <a:rPr lang="en-US" b="1" dirty="0"/>
              <a:t>a</a:t>
            </a:r>
            <a:r>
              <a:rPr lang="en-US" dirty="0"/>
              <a:t> bears in Yellowstone National Park. </a:t>
            </a:r>
            <a:r>
              <a:rPr lang="en-US" b="1" i="1" dirty="0"/>
              <a:t>Not Correct</a:t>
            </a:r>
            <a:endParaRPr lang="en-US" dirty="0"/>
          </a:p>
          <a:p>
            <a:pPr algn="l" rtl="0"/>
            <a:r>
              <a:rPr lang="en-US" dirty="0"/>
              <a:t>I saw bears in Yellowstone National Park. </a:t>
            </a:r>
            <a:r>
              <a:rPr lang="en-US" b="1" i="1" dirty="0"/>
              <a:t>Correct</a:t>
            </a:r>
            <a:endParaRPr lang="en-US" dirty="0"/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02214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vs An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USE 4</a:t>
            </a:r>
          </a:p>
          <a:p>
            <a:pPr marL="0" indent="0" algn="l" rtl="0">
              <a:buNone/>
            </a:pPr>
            <a:r>
              <a:rPr lang="en-US" dirty="0"/>
              <a:t>If there is an adjective or an adverb-adjective </a:t>
            </a:r>
            <a:r>
              <a:rPr lang="en-US" dirty="0" smtClean="0"/>
              <a:t>come before </a:t>
            </a:r>
            <a:r>
              <a:rPr lang="en-US" dirty="0"/>
              <a:t>the noun, </a:t>
            </a:r>
            <a:r>
              <a:rPr lang="en-US" i="1" dirty="0"/>
              <a:t>A(AN)</a:t>
            </a:r>
            <a:r>
              <a:rPr lang="en-US" dirty="0"/>
              <a:t> should agree with the first sound in the adjective or the adverb-adjective combination.</a:t>
            </a:r>
          </a:p>
          <a:p>
            <a:pPr marL="0" indent="0" algn="l" rtl="0">
              <a:buNone/>
            </a:pPr>
            <a:r>
              <a:rPr lang="en-US" dirty="0"/>
              <a:t>Examples:</a:t>
            </a:r>
          </a:p>
          <a:p>
            <a:pPr algn="l" rtl="0"/>
            <a:r>
              <a:rPr lang="en-US" dirty="0"/>
              <a:t>He is </a:t>
            </a:r>
            <a:r>
              <a:rPr lang="en-US" b="1" dirty="0"/>
              <a:t>an</a:t>
            </a:r>
            <a:r>
              <a:rPr lang="en-US" dirty="0"/>
              <a:t> </a:t>
            </a:r>
            <a:r>
              <a:rPr lang="en-US" b="1" dirty="0"/>
              <a:t>e</a:t>
            </a:r>
            <a:r>
              <a:rPr lang="en-US" dirty="0"/>
              <a:t>xcellent teacher.</a:t>
            </a:r>
          </a:p>
          <a:p>
            <a:pPr algn="l" rtl="0"/>
            <a:r>
              <a:rPr lang="en-US" dirty="0"/>
              <a:t>I saw </a:t>
            </a:r>
            <a:r>
              <a:rPr lang="en-US" b="1" dirty="0"/>
              <a:t>a</a:t>
            </a:r>
            <a:r>
              <a:rPr lang="en-US" dirty="0"/>
              <a:t> </a:t>
            </a:r>
            <a:r>
              <a:rPr lang="en-US" b="1" dirty="0"/>
              <a:t>r</a:t>
            </a:r>
            <a:r>
              <a:rPr lang="en-US" dirty="0"/>
              <a:t>eally beautiful eagle at the zoo.</a:t>
            </a:r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63756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vs An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710" y="2169446"/>
            <a:ext cx="9803082" cy="4785145"/>
          </a:xfrm>
        </p:spPr>
        <p:txBody>
          <a:bodyPr>
            <a:normAutofit/>
          </a:bodyPr>
          <a:lstStyle/>
          <a:p>
            <a:pPr algn="l" rtl="0"/>
            <a:r>
              <a:rPr lang="en-US" b="1" dirty="0"/>
              <a:t>USE 5</a:t>
            </a:r>
          </a:p>
          <a:p>
            <a:pPr marL="0" indent="0" algn="l" rtl="0">
              <a:buNone/>
            </a:pPr>
            <a:r>
              <a:rPr lang="en-US" dirty="0"/>
              <a:t>Use </a:t>
            </a:r>
            <a:r>
              <a:rPr lang="en-US" i="1" dirty="0"/>
              <a:t>A</a:t>
            </a:r>
            <a:r>
              <a:rPr lang="en-US" dirty="0"/>
              <a:t> before words such as "European" or "university" which sound like they start with a consonant even if the first letter is a vowel. Also use </a:t>
            </a:r>
            <a:r>
              <a:rPr lang="en-US" i="1" dirty="0"/>
              <a:t>A</a:t>
            </a:r>
            <a:r>
              <a:rPr lang="en-US" dirty="0"/>
              <a:t> before letters and numbers which sound like they begin with a consonant, such as "U", "J", "1" or "9". Remember, it is the sound not the spelling which is important. For example, "1" is spelled O-N-E; however, it is pronounced "won" like it starts with a "W".</a:t>
            </a:r>
          </a:p>
          <a:p>
            <a:pPr marL="0" indent="0" algn="l" rtl="0">
              <a:buNone/>
            </a:pPr>
            <a:r>
              <a:rPr lang="en-US" dirty="0"/>
              <a:t>Examples:</a:t>
            </a:r>
          </a:p>
          <a:p>
            <a:pPr algn="l" rtl="0"/>
            <a:r>
              <a:rPr lang="en-US" dirty="0"/>
              <a:t>She has </a:t>
            </a:r>
            <a:r>
              <a:rPr lang="en-US" b="1" dirty="0"/>
              <a:t>a</a:t>
            </a:r>
            <a:r>
              <a:rPr lang="en-US" dirty="0"/>
              <a:t> euro. </a:t>
            </a:r>
            <a:r>
              <a:rPr lang="en-US" i="1" dirty="0"/>
              <a:t>Sounds like "yu-ro".</a:t>
            </a:r>
            <a:endParaRPr lang="en-US" dirty="0"/>
          </a:p>
          <a:p>
            <a:pPr algn="l" rtl="0"/>
            <a:r>
              <a:rPr lang="en-US" dirty="0"/>
              <a:t>That number is </a:t>
            </a:r>
            <a:r>
              <a:rPr lang="en-US" b="1" dirty="0"/>
              <a:t>a</a:t>
            </a:r>
            <a:r>
              <a:rPr lang="en-US" dirty="0"/>
              <a:t> "1". </a:t>
            </a:r>
            <a:r>
              <a:rPr lang="en-US" i="1" dirty="0"/>
              <a:t>Sounds like "won".</a:t>
            </a:r>
            <a:endParaRPr lang="en-US" dirty="0"/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944129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vs An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USE </a:t>
            </a:r>
            <a:r>
              <a:rPr lang="en-US" b="1" dirty="0" smtClean="0"/>
              <a:t>6</a:t>
            </a:r>
            <a:endParaRPr lang="en-US" b="1" dirty="0"/>
          </a:p>
          <a:p>
            <a:pPr marL="0" indent="0" algn="l" rtl="0">
              <a:buNone/>
            </a:pPr>
            <a:r>
              <a:rPr lang="en-US" dirty="0"/>
              <a:t>In English, some nouns are considered uncountable such as: information, air, advice, salt and fun. We do not use </a:t>
            </a:r>
            <a:r>
              <a:rPr lang="en-US" i="1" dirty="0"/>
              <a:t>A(AN)</a:t>
            </a:r>
            <a:r>
              <a:rPr lang="en-US" dirty="0"/>
              <a:t> with these uncountable nouns. (Learn more about countable and uncountable nouns.)</a:t>
            </a:r>
          </a:p>
          <a:p>
            <a:pPr marL="0" indent="0" algn="l" rtl="0">
              <a:buNone/>
            </a:pPr>
            <a:r>
              <a:rPr lang="en-US" dirty="0"/>
              <a:t>Examples:</a:t>
            </a:r>
          </a:p>
          <a:p>
            <a:pPr algn="l" rtl="0"/>
            <a:r>
              <a:rPr lang="en-US" dirty="0"/>
              <a:t>She gives </a:t>
            </a:r>
            <a:r>
              <a:rPr lang="en-US" b="1" dirty="0"/>
              <a:t>a</a:t>
            </a:r>
            <a:r>
              <a:rPr lang="en-US" dirty="0"/>
              <a:t> good advice. </a:t>
            </a:r>
            <a:r>
              <a:rPr lang="en-US" b="1" i="1" dirty="0"/>
              <a:t>Not Correct</a:t>
            </a:r>
            <a:endParaRPr lang="en-US" dirty="0"/>
          </a:p>
          <a:p>
            <a:pPr algn="l" rtl="0"/>
            <a:r>
              <a:rPr lang="en-US" dirty="0"/>
              <a:t>She gives good advice. </a:t>
            </a:r>
            <a:r>
              <a:rPr lang="en-US" b="1" i="1" dirty="0"/>
              <a:t>Correct</a:t>
            </a:r>
            <a:endParaRPr lang="en-US" dirty="0"/>
          </a:p>
          <a:p>
            <a:pPr algn="l" rtl="0"/>
            <a:endParaRPr lang="fa-IR" dirty="0"/>
          </a:p>
        </p:txBody>
      </p:sp>
      <p:sp>
        <p:nvSpPr>
          <p:cNvPr id="4" name="TextBox 3"/>
          <p:cNvSpPr txBox="1"/>
          <p:nvPr/>
        </p:nvSpPr>
        <p:spPr>
          <a:xfrm>
            <a:off x="10144259" y="2710360"/>
            <a:ext cx="2047741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Consider (v):</a:t>
            </a:r>
          </a:p>
          <a:p>
            <a:r>
              <a:rPr lang="en-US" dirty="0"/>
              <a:t>think carefully about (something), typically before making a decision.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870583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questions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440" y="2298236"/>
            <a:ext cx="5939420" cy="4102564"/>
          </a:xfrm>
        </p:spPr>
        <p:txBody>
          <a:bodyPr>
            <a:noAutofit/>
          </a:bodyPr>
          <a:lstStyle/>
          <a:p>
            <a:pPr algn="l" rtl="0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Choose correct one.</a:t>
            </a:r>
          </a:p>
          <a:p>
            <a:pPr algn="l" rtl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A/An /(nothing)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 Internet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conference.</a:t>
            </a:r>
          </a:p>
          <a:p>
            <a:pPr algn="l" rtl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A/An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 /(nothing)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 extremely large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dog.</a:t>
            </a:r>
          </a:p>
          <a:p>
            <a:pPr algn="l" rtl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A/An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 /(nothing)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fantastic answer.</a:t>
            </a:r>
          </a:p>
          <a:p>
            <a:pPr algn="l" rtl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A/An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 /(nothing)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 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people.</a:t>
            </a:r>
          </a:p>
          <a:p>
            <a:pPr algn="l" rt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A/An /(nothing)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 hard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lessons.</a:t>
            </a:r>
          </a:p>
          <a:p>
            <a:pPr algn="l" rt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A/An /(nothing)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old letter.</a:t>
            </a:r>
          </a:p>
          <a:p>
            <a:pPr algn="l" rt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A/An /(nothing)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computers.</a:t>
            </a:r>
          </a:p>
          <a:p>
            <a:pPr algn="l" rt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A/An /(nothing)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European cars.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</a:b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32755" y="2278275"/>
            <a:ext cx="6194850" cy="4102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Choose correct one.</a:t>
            </a:r>
          </a:p>
          <a:p>
            <a:pPr algn="l" rtl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A/An /(nothing)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huge rainstorm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.</a:t>
            </a:r>
          </a:p>
          <a:p>
            <a:pPr algn="l" rtl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A/An /(nothing)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 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angry passengers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.</a:t>
            </a:r>
          </a:p>
          <a:p>
            <a:pPr algn="l" rtl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A/An /(nothing)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European football team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.</a:t>
            </a:r>
          </a:p>
          <a:p>
            <a:pPr algn="l" rtl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It starts with A/An /(nothing) “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R”.</a:t>
            </a:r>
          </a:p>
          <a:p>
            <a:pPr algn="l" rtl="0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It starts with A/An /(nothing)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“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F”.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lim" panose="020B0600000101010101" pitchFamily="34" charset="-127"/>
              <a:ea typeface="Gulim" panose="020B0600000101010101" pitchFamily="34" charset="-127"/>
            </a:endParaRPr>
          </a:p>
          <a:p>
            <a:pPr algn="l" rtl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A/An /(nothing)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police.</a:t>
            </a:r>
          </a:p>
          <a:p>
            <a:pPr algn="l" rtl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A/An /(nothing)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milk.</a:t>
            </a:r>
          </a:p>
          <a:p>
            <a:pPr algn="l" rtl="0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A/An /(nothing)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>advise.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lim" panose="020B0600000101010101" pitchFamily="34" charset="-127"/>
                <a:ea typeface="Gulim" panose="020B0600000101010101" pitchFamily="34" charset="-127"/>
              </a:rPr>
            </a:b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sp>
        <p:nvSpPr>
          <p:cNvPr id="7" name="Oval 6"/>
          <p:cNvSpPr/>
          <p:nvPr/>
        </p:nvSpPr>
        <p:spPr>
          <a:xfrm>
            <a:off x="875765" y="3213921"/>
            <a:ext cx="412124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Oval 7"/>
          <p:cNvSpPr/>
          <p:nvPr/>
        </p:nvSpPr>
        <p:spPr>
          <a:xfrm>
            <a:off x="875765" y="2769812"/>
            <a:ext cx="412124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Oval 8"/>
          <p:cNvSpPr/>
          <p:nvPr/>
        </p:nvSpPr>
        <p:spPr>
          <a:xfrm>
            <a:off x="463641" y="3685497"/>
            <a:ext cx="412124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Oval 9"/>
          <p:cNvSpPr/>
          <p:nvPr/>
        </p:nvSpPr>
        <p:spPr>
          <a:xfrm>
            <a:off x="1429555" y="4107502"/>
            <a:ext cx="1442434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Oval 10"/>
          <p:cNvSpPr/>
          <p:nvPr/>
        </p:nvSpPr>
        <p:spPr>
          <a:xfrm>
            <a:off x="6566080" y="2765843"/>
            <a:ext cx="412124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Oval 11"/>
          <p:cNvSpPr/>
          <p:nvPr/>
        </p:nvSpPr>
        <p:spPr>
          <a:xfrm>
            <a:off x="8356243" y="4551611"/>
            <a:ext cx="412124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3" name="Oval 12"/>
          <p:cNvSpPr/>
          <p:nvPr/>
        </p:nvSpPr>
        <p:spPr>
          <a:xfrm>
            <a:off x="6138817" y="3654061"/>
            <a:ext cx="412124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Oval 13"/>
          <p:cNvSpPr/>
          <p:nvPr/>
        </p:nvSpPr>
        <p:spPr>
          <a:xfrm>
            <a:off x="8352006" y="4098170"/>
            <a:ext cx="412124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Oval 14"/>
          <p:cNvSpPr/>
          <p:nvPr/>
        </p:nvSpPr>
        <p:spPr>
          <a:xfrm>
            <a:off x="875765" y="5012684"/>
            <a:ext cx="412124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Oval 15"/>
          <p:cNvSpPr/>
          <p:nvPr/>
        </p:nvSpPr>
        <p:spPr>
          <a:xfrm>
            <a:off x="1420913" y="4568575"/>
            <a:ext cx="1442434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Oval 16"/>
          <p:cNvSpPr/>
          <p:nvPr/>
        </p:nvSpPr>
        <p:spPr>
          <a:xfrm>
            <a:off x="1420913" y="5453369"/>
            <a:ext cx="1442434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8" name="Oval 17"/>
          <p:cNvSpPr/>
          <p:nvPr/>
        </p:nvSpPr>
        <p:spPr>
          <a:xfrm>
            <a:off x="1420913" y="5917439"/>
            <a:ext cx="1442434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Oval 18"/>
          <p:cNvSpPr/>
          <p:nvPr/>
        </p:nvSpPr>
        <p:spPr>
          <a:xfrm>
            <a:off x="7061859" y="3209952"/>
            <a:ext cx="1442434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" name="Oval 19"/>
          <p:cNvSpPr/>
          <p:nvPr/>
        </p:nvSpPr>
        <p:spPr>
          <a:xfrm>
            <a:off x="7154270" y="5917439"/>
            <a:ext cx="1296801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Oval 20"/>
          <p:cNvSpPr/>
          <p:nvPr/>
        </p:nvSpPr>
        <p:spPr>
          <a:xfrm>
            <a:off x="7161918" y="5439829"/>
            <a:ext cx="1289154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" name="Oval 21"/>
          <p:cNvSpPr/>
          <p:nvPr/>
        </p:nvSpPr>
        <p:spPr>
          <a:xfrm>
            <a:off x="7132750" y="5009260"/>
            <a:ext cx="1251511" cy="44410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76969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252</TotalTime>
  <Words>463</Words>
  <Application>Microsoft Office PowerPoint</Application>
  <PresentationFormat>Widescreen</PresentationFormat>
  <Paragraphs>161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Gulim</vt:lpstr>
      <vt:lpstr>Arial</vt:lpstr>
      <vt:lpstr>Calibri</vt:lpstr>
      <vt:lpstr>Times New Roman</vt:lpstr>
      <vt:lpstr>Trebuchet MS</vt:lpstr>
      <vt:lpstr>Berlin</vt:lpstr>
      <vt:lpstr>Noun Markers</vt:lpstr>
      <vt:lpstr>Start</vt:lpstr>
      <vt:lpstr>“A” vs “An”</vt:lpstr>
      <vt:lpstr>A vs An</vt:lpstr>
      <vt:lpstr>A vs An</vt:lpstr>
      <vt:lpstr>A vs An</vt:lpstr>
      <vt:lpstr>A vs An</vt:lpstr>
      <vt:lpstr>A vs An</vt:lpstr>
      <vt:lpstr>Some questions</vt:lpstr>
      <vt:lpstr>When we use “the”?</vt:lpstr>
      <vt:lpstr>Usage of “the” (Continue)</vt:lpstr>
      <vt:lpstr>Usage of “the” (Continue)</vt:lpstr>
      <vt:lpstr>Usage of “the” (Continue)</vt:lpstr>
      <vt:lpstr>This, that, these, those</vt:lpstr>
      <vt:lpstr>Usage of this, that, these, those</vt:lpstr>
      <vt:lpstr>Usage of this, that, these, those  (Continue)</vt:lpstr>
      <vt:lpstr>Pronouns: possessive (my, mine, your, yours, etc.) </vt:lpstr>
      <vt:lpstr>Some typical errors and problems</vt:lpstr>
      <vt:lpstr>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Noun Markers</dc:title>
  <dc:creator>bazrafshan</dc:creator>
  <cp:lastModifiedBy>bazrafshan</cp:lastModifiedBy>
  <cp:revision>33</cp:revision>
  <dcterms:created xsi:type="dcterms:W3CDTF">2016-12-03T16:39:44Z</dcterms:created>
  <dcterms:modified xsi:type="dcterms:W3CDTF">2016-12-03T20:52:28Z</dcterms:modified>
</cp:coreProperties>
</file>