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bookmarkIdSeed="3">
  <p:sldMasterIdLst>
    <p:sldMasterId id="2147483672" r:id="rId1"/>
  </p:sldMasterIdLst>
  <p:notesMasterIdLst>
    <p:notesMasterId r:id="rId37"/>
  </p:notesMasterIdLst>
  <p:sldIdLst>
    <p:sldId id="287" r:id="rId2"/>
    <p:sldId id="286" r:id="rId3"/>
    <p:sldId id="259" r:id="rId4"/>
    <p:sldId id="267" r:id="rId5"/>
    <p:sldId id="268" r:id="rId6"/>
    <p:sldId id="282" r:id="rId7"/>
    <p:sldId id="296" r:id="rId8"/>
    <p:sldId id="297" r:id="rId9"/>
    <p:sldId id="269" r:id="rId10"/>
    <p:sldId id="291" r:id="rId11"/>
    <p:sldId id="280" r:id="rId12"/>
    <p:sldId id="279" r:id="rId13"/>
    <p:sldId id="294" r:id="rId14"/>
    <p:sldId id="289" r:id="rId15"/>
    <p:sldId id="275" r:id="rId16"/>
    <p:sldId id="283" r:id="rId17"/>
    <p:sldId id="261" r:id="rId18"/>
    <p:sldId id="263" r:id="rId19"/>
    <p:sldId id="303" r:id="rId20"/>
    <p:sldId id="271" r:id="rId21"/>
    <p:sldId id="293" r:id="rId22"/>
    <p:sldId id="298" r:id="rId23"/>
    <p:sldId id="272" r:id="rId24"/>
    <p:sldId id="299" r:id="rId25"/>
    <p:sldId id="292" r:id="rId26"/>
    <p:sldId id="300" r:id="rId27"/>
    <p:sldId id="290" r:id="rId28"/>
    <p:sldId id="295" r:id="rId29"/>
    <p:sldId id="277" r:id="rId30"/>
    <p:sldId id="276" r:id="rId31"/>
    <p:sldId id="278" r:id="rId32"/>
    <p:sldId id="301" r:id="rId33"/>
    <p:sldId id="273" r:id="rId34"/>
    <p:sldId id="302" r:id="rId35"/>
    <p:sldId id="281" r:id="rId36"/>
  </p:sldIdLst>
  <p:sldSz cx="12192000" cy="6858000"/>
  <p:notesSz cx="6858000" cy="9144000"/>
  <p:embeddedFontLst>
    <p:embeddedFont>
      <p:font typeface="Wingdings 3" panose="05040102010807070707" pitchFamily="18" charset="2"/>
      <p:regular r:id="rId38"/>
    </p:embeddedFont>
    <p:embeddedFont>
      <p:font typeface="Tahoma" panose="020B0604030504040204" pitchFamily="34" charset="0"/>
      <p:regular r:id="rId39"/>
      <p:bold r:id="rId40"/>
    </p:embeddedFont>
    <p:embeddedFont>
      <p:font typeface="B Zar" panose="00000400000000000000" pitchFamily="2" charset="-78"/>
      <p:regular r:id="rId41"/>
      <p:bold r:id="rId42"/>
    </p:embeddedFont>
    <p:embeddedFont>
      <p:font typeface="IranNastaliq" panose="02020505000000020003" pitchFamily="18" charset="0"/>
      <p:regular r:id="rId43"/>
    </p:embeddedFont>
    <p:embeddedFont>
      <p:font typeface="Trebuchet MS" panose="020B0603020202020204" pitchFamily="34" charset="0"/>
      <p:regular r:id="rId44"/>
      <p:bold r:id="rId45"/>
      <p:italic r:id="rId46"/>
      <p:boldItalic r:id="rId47"/>
    </p:embeddedFont>
    <p:embeddedFont>
      <p:font typeface="0 Jadid Bold" panose="020B0604020202020204" charset="-78"/>
      <p:bold r:id="rId48"/>
    </p:embeddedFont>
    <p:embeddedFont>
      <p:font typeface="Calibri" panose="020F0502020204030204" pitchFamily="34" charset="0"/>
      <p:regular r:id="rId49"/>
      <p:bold r:id="rId50"/>
      <p:italic r:id="rId51"/>
      <p:boldItalic r:id="rId52"/>
    </p:embeddedFont>
    <p:embeddedFont>
      <p:font typeface="Traditional Arabic" panose="02020603050405020304" pitchFamily="18" charset="-78"/>
      <p:regular r:id="rId53"/>
      <p:bold r:id="rId54"/>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93634" autoAdjust="0"/>
  </p:normalViewPr>
  <p:slideViewPr>
    <p:cSldViewPr snapToGrid="0">
      <p:cViewPr varScale="1">
        <p:scale>
          <a:sx n="70" d="100"/>
          <a:sy n="70" d="100"/>
        </p:scale>
        <p:origin x="73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F12B05A-C1EF-4DC2-A4DA-4186D7EC48B6}" type="datetimeFigureOut">
              <a:rPr lang="fa-IR" smtClean="0"/>
              <a:t>04/03/1445</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8BD032A-288C-4B08-A8D9-297C095DA5C1}" type="slidenum">
              <a:rPr lang="fa-IR" smtClean="0"/>
              <a:t>‹#›</a:t>
            </a:fld>
            <a:endParaRPr lang="fa-IR"/>
          </a:p>
        </p:txBody>
      </p:sp>
    </p:spTree>
    <p:extLst>
      <p:ext uri="{BB962C8B-B14F-4D97-AF65-F5344CB8AC3E}">
        <p14:creationId xmlns:p14="http://schemas.microsoft.com/office/powerpoint/2010/main" val="5051611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7"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5"/>
            <a:ext cx="7766937"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87CC88-4AB3-49D3-8701-162275938778}" type="datetimeFigureOut">
              <a:rPr lang="fa-IR" smtClean="0"/>
              <a:t>04/03/1445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1E63F7-CB11-4513-86E3-96266B525DD4}" type="slidenum">
              <a:rPr lang="fa-IR" smtClean="0"/>
              <a:t>‹#›</a:t>
            </a:fld>
            <a:endParaRPr lang="fa-IR"/>
          </a:p>
        </p:txBody>
      </p:sp>
    </p:spTree>
    <p:extLst>
      <p:ext uri="{BB962C8B-B14F-4D97-AF65-F5344CB8AC3E}">
        <p14:creationId xmlns:p14="http://schemas.microsoft.com/office/powerpoint/2010/main" val="3335109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6"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87CC88-4AB3-49D3-8701-162275938778}" type="datetimeFigureOut">
              <a:rPr lang="fa-IR" smtClean="0"/>
              <a:t>04/03/1445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1E63F7-CB11-4513-86E3-96266B525DD4}" type="slidenum">
              <a:rPr lang="fa-IR" smtClean="0"/>
              <a:t>‹#›</a:t>
            </a:fld>
            <a:endParaRPr lang="fa-IR"/>
          </a:p>
        </p:txBody>
      </p:sp>
    </p:spTree>
    <p:extLst>
      <p:ext uri="{BB962C8B-B14F-4D97-AF65-F5344CB8AC3E}">
        <p14:creationId xmlns:p14="http://schemas.microsoft.com/office/powerpoint/2010/main" val="456875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6"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87CC88-4AB3-49D3-8701-162275938778}" type="datetimeFigureOut">
              <a:rPr lang="fa-IR" smtClean="0"/>
              <a:t>04/03/1445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1E63F7-CB11-4513-86E3-96266B525DD4}" type="slidenum">
              <a:rPr lang="fa-IR" smtClean="0"/>
              <a:t>‹#›</a:t>
            </a:fld>
            <a:endParaRPr lang="fa-I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0"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extLst>
      <p:ext uri="{BB962C8B-B14F-4D97-AF65-F5344CB8AC3E}">
        <p14:creationId xmlns:p14="http://schemas.microsoft.com/office/powerpoint/2010/main" val="2248513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6"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6"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87CC88-4AB3-49D3-8701-162275938778}" type="datetimeFigureOut">
              <a:rPr lang="fa-IR" smtClean="0"/>
              <a:t>04/03/1445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1E63F7-CB11-4513-86E3-96266B525DD4}" type="slidenum">
              <a:rPr lang="fa-IR" smtClean="0"/>
              <a:t>‹#›</a:t>
            </a:fld>
            <a:endParaRPr lang="fa-IR"/>
          </a:p>
        </p:txBody>
      </p:sp>
    </p:spTree>
    <p:extLst>
      <p:ext uri="{BB962C8B-B14F-4D97-AF65-F5344CB8AC3E}">
        <p14:creationId xmlns:p14="http://schemas.microsoft.com/office/powerpoint/2010/main" val="1310323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1" y="4013200"/>
            <a:ext cx="8596670"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6"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87CC88-4AB3-49D3-8701-162275938778}" type="datetimeFigureOut">
              <a:rPr lang="fa-IR" smtClean="0"/>
              <a:t>04/03/1445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1E63F7-CB11-4513-86E3-96266B525DD4}"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0"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67770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1" y="4013200"/>
            <a:ext cx="8596670"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6"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87CC88-4AB3-49D3-8701-162275938778}" type="datetimeFigureOut">
              <a:rPr lang="fa-IR" smtClean="0"/>
              <a:t>04/03/1445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1E63F7-CB11-4513-86E3-96266B525DD4}" type="slidenum">
              <a:rPr lang="fa-IR" smtClean="0"/>
              <a:t>‹#›</a:t>
            </a:fld>
            <a:endParaRPr lang="fa-IR"/>
          </a:p>
        </p:txBody>
      </p:sp>
    </p:spTree>
    <p:extLst>
      <p:ext uri="{BB962C8B-B14F-4D97-AF65-F5344CB8AC3E}">
        <p14:creationId xmlns:p14="http://schemas.microsoft.com/office/powerpoint/2010/main" val="1338877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87CC88-4AB3-49D3-8701-162275938778}" type="datetimeFigureOut">
              <a:rPr lang="fa-IR" smtClean="0"/>
              <a:t>04/03/1445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1E63F7-CB11-4513-86E3-96266B525DD4}" type="slidenum">
              <a:rPr lang="fa-IR" smtClean="0"/>
              <a:t>‹#›</a:t>
            </a:fld>
            <a:endParaRPr lang="fa-IR"/>
          </a:p>
        </p:txBody>
      </p:sp>
    </p:spTree>
    <p:extLst>
      <p:ext uri="{BB962C8B-B14F-4D97-AF65-F5344CB8AC3E}">
        <p14:creationId xmlns:p14="http://schemas.microsoft.com/office/powerpoint/2010/main" val="1989564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87CC88-4AB3-49D3-8701-162275938778}" type="datetimeFigureOut">
              <a:rPr lang="fa-IR" smtClean="0"/>
              <a:t>04/03/1445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1E63F7-CB11-4513-86E3-96266B525DD4}" type="slidenum">
              <a:rPr lang="fa-IR" smtClean="0"/>
              <a:t>‹#›</a:t>
            </a:fld>
            <a:endParaRPr lang="fa-IR"/>
          </a:p>
        </p:txBody>
      </p:sp>
    </p:spTree>
    <p:extLst>
      <p:ext uri="{BB962C8B-B14F-4D97-AF65-F5344CB8AC3E}">
        <p14:creationId xmlns:p14="http://schemas.microsoft.com/office/powerpoint/2010/main" val="47274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87CC88-4AB3-49D3-8701-162275938778}" type="datetimeFigureOut">
              <a:rPr lang="fa-IR" smtClean="0"/>
              <a:t>04/03/1445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1E63F7-CB11-4513-86E3-96266B525DD4}" type="slidenum">
              <a:rPr lang="fa-IR" smtClean="0"/>
              <a:t>‹#›</a:t>
            </a:fld>
            <a:endParaRPr lang="fa-IR"/>
          </a:p>
        </p:txBody>
      </p:sp>
    </p:spTree>
    <p:extLst>
      <p:ext uri="{BB962C8B-B14F-4D97-AF65-F5344CB8AC3E}">
        <p14:creationId xmlns:p14="http://schemas.microsoft.com/office/powerpoint/2010/main" val="191770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6" y="2700869"/>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6"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87CC88-4AB3-49D3-8701-162275938778}" type="datetimeFigureOut">
              <a:rPr lang="fa-IR" smtClean="0"/>
              <a:t>04/03/1445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1E63F7-CB11-4513-86E3-96266B525DD4}" type="slidenum">
              <a:rPr lang="fa-IR" smtClean="0"/>
              <a:t>‹#›</a:t>
            </a:fld>
            <a:endParaRPr lang="fa-IR"/>
          </a:p>
        </p:txBody>
      </p:sp>
    </p:spTree>
    <p:extLst>
      <p:ext uri="{BB962C8B-B14F-4D97-AF65-F5344CB8AC3E}">
        <p14:creationId xmlns:p14="http://schemas.microsoft.com/office/powerpoint/2010/main" val="375075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6" y="2160589"/>
            <a:ext cx="4184034"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69" y="2160590"/>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87CC88-4AB3-49D3-8701-162275938778}" type="datetimeFigureOut">
              <a:rPr lang="fa-IR" smtClean="0"/>
              <a:t>04/03/1445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71E63F7-CB11-4513-86E3-96266B525DD4}" type="slidenum">
              <a:rPr lang="fa-IR" smtClean="0"/>
              <a:t>‹#›</a:t>
            </a:fld>
            <a:endParaRPr lang="fa-IR"/>
          </a:p>
        </p:txBody>
      </p:sp>
    </p:spTree>
    <p:extLst>
      <p:ext uri="{BB962C8B-B14F-4D97-AF65-F5344CB8AC3E}">
        <p14:creationId xmlns:p14="http://schemas.microsoft.com/office/powerpoint/2010/main" val="374178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4"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7"/>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87CC88-4AB3-49D3-8701-162275938778}" type="datetimeFigureOut">
              <a:rPr lang="fa-IR" smtClean="0"/>
              <a:t>04/03/1445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71E63F7-CB11-4513-86E3-96266B525DD4}" type="slidenum">
              <a:rPr lang="fa-IR" smtClean="0"/>
              <a:t>‹#›</a:t>
            </a:fld>
            <a:endParaRPr lang="fa-IR"/>
          </a:p>
        </p:txBody>
      </p:sp>
    </p:spTree>
    <p:extLst>
      <p:ext uri="{BB962C8B-B14F-4D97-AF65-F5344CB8AC3E}">
        <p14:creationId xmlns:p14="http://schemas.microsoft.com/office/powerpoint/2010/main" val="204578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87CC88-4AB3-49D3-8701-162275938778}" type="datetimeFigureOut">
              <a:rPr lang="fa-IR" smtClean="0"/>
              <a:t>04/03/1445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71E63F7-CB11-4513-86E3-96266B525DD4}" type="slidenum">
              <a:rPr lang="fa-IR" smtClean="0"/>
              <a:t>‹#›</a:t>
            </a:fld>
            <a:endParaRPr lang="fa-IR"/>
          </a:p>
        </p:txBody>
      </p:sp>
    </p:spTree>
    <p:extLst>
      <p:ext uri="{BB962C8B-B14F-4D97-AF65-F5344CB8AC3E}">
        <p14:creationId xmlns:p14="http://schemas.microsoft.com/office/powerpoint/2010/main" val="360047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7CC88-4AB3-49D3-8701-162275938778}" type="datetimeFigureOut">
              <a:rPr lang="fa-IR" smtClean="0"/>
              <a:t>04/03/1445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71E63F7-CB11-4513-86E3-96266B525DD4}" type="slidenum">
              <a:rPr lang="fa-IR" smtClean="0"/>
              <a:t>‹#›</a:t>
            </a:fld>
            <a:endParaRPr lang="fa-IR"/>
          </a:p>
        </p:txBody>
      </p:sp>
    </p:spTree>
    <p:extLst>
      <p:ext uri="{BB962C8B-B14F-4D97-AF65-F5344CB8AC3E}">
        <p14:creationId xmlns:p14="http://schemas.microsoft.com/office/powerpoint/2010/main" val="1643671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7CC88-4AB3-49D3-8701-162275938778}" type="datetimeFigureOut">
              <a:rPr lang="fa-IR" smtClean="0"/>
              <a:t>04/03/1445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71E63F7-CB11-4513-86E3-96266B525DD4}" type="slidenum">
              <a:rPr lang="fa-IR" smtClean="0"/>
              <a:t>‹#›</a:t>
            </a:fld>
            <a:endParaRPr lang="fa-IR"/>
          </a:p>
        </p:txBody>
      </p:sp>
    </p:spTree>
    <p:extLst>
      <p:ext uri="{BB962C8B-B14F-4D97-AF65-F5344CB8AC3E}">
        <p14:creationId xmlns:p14="http://schemas.microsoft.com/office/powerpoint/2010/main" val="1691155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7CC88-4AB3-49D3-8701-162275938778}" type="datetimeFigureOut">
              <a:rPr lang="fa-IR" smtClean="0"/>
              <a:t>04/03/1445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71E63F7-CB11-4513-86E3-96266B525DD4}" type="slidenum">
              <a:rPr lang="fa-IR" smtClean="0"/>
              <a:t>‹#›</a:t>
            </a:fld>
            <a:endParaRPr lang="fa-IR"/>
          </a:p>
        </p:txBody>
      </p:sp>
    </p:spTree>
    <p:extLst>
      <p:ext uri="{BB962C8B-B14F-4D97-AF65-F5344CB8AC3E}">
        <p14:creationId xmlns:p14="http://schemas.microsoft.com/office/powerpoint/2010/main" val="428594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4" y="6041364"/>
            <a:ext cx="91193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87CC88-4AB3-49D3-8701-162275938778}" type="datetimeFigureOut">
              <a:rPr lang="fa-IR" smtClean="0"/>
              <a:t>04/03/1445</a:t>
            </a:fld>
            <a:endParaRPr lang="fa-IR"/>
          </a:p>
        </p:txBody>
      </p:sp>
      <p:sp>
        <p:nvSpPr>
          <p:cNvPr id="5" name="Footer Placeholder 4"/>
          <p:cNvSpPr>
            <a:spLocks noGrp="1"/>
          </p:cNvSpPr>
          <p:nvPr>
            <p:ph type="ftr" sz="quarter" idx="3"/>
          </p:nvPr>
        </p:nvSpPr>
        <p:spPr>
          <a:xfrm>
            <a:off x="677334"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871E63F7-CB11-4513-86E3-96266B525DD4}" type="slidenum">
              <a:rPr lang="fa-IR" smtClean="0"/>
              <a:t>‹#›</a:t>
            </a:fld>
            <a:endParaRPr lang="fa-IR"/>
          </a:p>
        </p:txBody>
      </p:sp>
    </p:spTree>
    <p:extLst>
      <p:ext uri="{BB962C8B-B14F-4D97-AF65-F5344CB8AC3E}">
        <p14:creationId xmlns:p14="http://schemas.microsoft.com/office/powerpoint/2010/main" val="24195959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اسرار و فواید « بِسْمِ اَللّٰهِ اَلرَّحْمٰنِ اَلرَّحِيمِ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603" y="1381930"/>
            <a:ext cx="80010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810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506" y="185859"/>
            <a:ext cx="9159632" cy="6555641"/>
          </a:xfrm>
          <a:prstGeom prst="rect">
            <a:avLst/>
          </a:prstGeom>
        </p:spPr>
        <p:txBody>
          <a:bodyPr wrap="square">
            <a:spAutoFit/>
          </a:bodyPr>
          <a:lstStyle/>
          <a:p>
            <a:pPr lvl="0" algn="just">
              <a:lnSpc>
                <a:spcPct val="150000"/>
              </a:lnSpc>
            </a:pPr>
            <a:r>
              <a:rPr lang="fa-IR" sz="2400" b="1" dirty="0">
                <a:solidFill>
                  <a:prstClr val="black"/>
                </a:solidFill>
                <a:cs typeface="B Zar" panose="00000400000000000000" pitchFamily="2" charset="-78"/>
              </a:rPr>
              <a:t>در ساخت این مسجد، که نخستین تجربه جمعی ساکنان شهر در معماری به حساب </a:t>
            </a:r>
            <a:r>
              <a:rPr lang="fa-IR" sz="2400" b="1" dirty="0" smtClean="0">
                <a:solidFill>
                  <a:prstClr val="black"/>
                </a:solidFill>
                <a:cs typeface="B Zar" panose="00000400000000000000" pitchFamily="2" charset="-78"/>
              </a:rPr>
              <a:t>می آید</a:t>
            </a:r>
            <a:r>
              <a:rPr lang="fa-IR" sz="2400" b="1" dirty="0">
                <a:solidFill>
                  <a:prstClr val="black"/>
                </a:solidFill>
                <a:cs typeface="B Zar" panose="00000400000000000000" pitchFamily="2" charset="-78"/>
              </a:rPr>
              <a:t>، همه صحابه اعم از مهاجر و انصار، زنـان و حتـی شـخص پیـامبر (ص) دخیـل وسهیم بودند. چون این مکان برای همه بنا می شد (</a:t>
            </a:r>
            <a:r>
              <a:rPr lang="fa-IR" sz="2400" b="1" dirty="0">
                <a:solidFill>
                  <a:srgbClr val="FF0000"/>
                </a:solidFill>
                <a:cs typeface="B Zar" panose="00000400000000000000" pitchFamily="2" charset="-78"/>
              </a:rPr>
              <a:t>ابن سعد، 1/239</a:t>
            </a:r>
            <a:r>
              <a:rPr lang="fa-IR" sz="2400" b="1" dirty="0">
                <a:solidFill>
                  <a:prstClr val="black"/>
                </a:solidFill>
                <a:cs typeface="B Zar" panose="00000400000000000000" pitchFamily="2" charset="-78"/>
              </a:rPr>
              <a:t> </a:t>
            </a:r>
            <a:r>
              <a:rPr lang="fa-IR" sz="2400" b="1" dirty="0" smtClean="0">
                <a:solidFill>
                  <a:prstClr val="black"/>
                </a:solidFill>
                <a:cs typeface="B Zar" panose="00000400000000000000" pitchFamily="2" charset="-78"/>
              </a:rPr>
              <a:t>)</a:t>
            </a:r>
          </a:p>
          <a:p>
            <a:pPr lvl="0" algn="just">
              <a:lnSpc>
                <a:spcPct val="150000"/>
              </a:lnSpc>
            </a:pPr>
            <a:r>
              <a:rPr lang="fa-IR" sz="2400" b="1" dirty="0" err="1" smtClean="0">
                <a:solidFill>
                  <a:prstClr val="black"/>
                </a:solidFill>
                <a:cs typeface="B Zar" panose="00000400000000000000" pitchFamily="2" charset="-78"/>
              </a:rPr>
              <a:t>رسـول</a:t>
            </a:r>
            <a:r>
              <a:rPr lang="fa-IR" sz="2400" b="1" dirty="0" smtClean="0">
                <a:solidFill>
                  <a:prstClr val="black"/>
                </a:solidFill>
                <a:cs typeface="B Zar" panose="00000400000000000000" pitchFamily="2" charset="-78"/>
              </a:rPr>
              <a:t> </a:t>
            </a:r>
            <a:r>
              <a:rPr lang="fa-IR" sz="2400" b="1" dirty="0">
                <a:solidFill>
                  <a:prstClr val="black"/>
                </a:solidFill>
                <a:cs typeface="B Zar" panose="00000400000000000000" pitchFamily="2" charset="-78"/>
              </a:rPr>
              <a:t>خـدا(ص)در حقیقت طراح مسجد و به عبارتی ناظر و همکار در معماری آن محسـوب مـی شـوند،زیرا ایشان با دستان مبارک خطی به صورت مستطیل بر روی زمین کشیدند و حدود آنرا تعیین کردند. با یک نیزه و دو خط، فضا به مکانی برای زندگی (خانـه ایشـان در کنـارمسجد) و نیز عبادت تقسیم شد.به سرعت دیوارها از لَبِن غیر قابل احتراق (خشتهای نسوز) بر پا شـد (لمعـی، </a:t>
            </a:r>
            <a:r>
              <a:rPr lang="fa-IR" sz="2400" b="1" dirty="0" smtClean="0">
                <a:solidFill>
                  <a:prstClr val="black"/>
                </a:solidFill>
                <a:cs typeface="B Zar" panose="00000400000000000000" pitchFamily="2" charset="-78"/>
              </a:rPr>
              <a:t>ص200) </a:t>
            </a:r>
            <a:r>
              <a:rPr lang="fa-IR" sz="2400" b="1" dirty="0">
                <a:solidFill>
                  <a:prstClr val="black"/>
                </a:solidFill>
                <a:cs typeface="B Zar" panose="00000400000000000000" pitchFamily="2" charset="-78"/>
              </a:rPr>
              <a:t>رسول خدا(ص) نیز شخصا خشت و سنگ را منتقل و تا کنار دیوارها میآوردند. در این حـال صحابه اشعاری میخواندند و پیامبر(ص) نیز با آنان همصدا مـی شـدند</a:t>
            </a:r>
            <a:r>
              <a:rPr lang="fa-IR" sz="2400" b="1" dirty="0">
                <a:solidFill>
                  <a:srgbClr val="FF0000"/>
                </a:solidFill>
                <a:cs typeface="B Zar" panose="00000400000000000000" pitchFamily="2" charset="-78"/>
              </a:rPr>
              <a:t>.ابن هشام ج1 ص 496</a:t>
            </a:r>
          </a:p>
          <a:p>
            <a:pPr lvl="0"/>
            <a:endParaRPr lang="fa-IR" sz="2000" dirty="0">
              <a:solidFill>
                <a:prstClr val="black"/>
              </a:solidFill>
              <a:cs typeface="B Zar" panose="00000400000000000000" pitchFamily="2" charset="-78"/>
            </a:endParaRPr>
          </a:p>
          <a:p>
            <a:pPr lvl="0"/>
            <a:endParaRPr lang="fa-IR" sz="2000" dirty="0">
              <a:solidFill>
                <a:prstClr val="black"/>
              </a:solidFill>
              <a:cs typeface="B Zar" panose="00000400000000000000" pitchFamily="2" charset="-78"/>
            </a:endParaRPr>
          </a:p>
          <a:p>
            <a:pPr lvl="0"/>
            <a:endParaRPr lang="fa-IR" sz="2000" dirty="0">
              <a:solidFill>
                <a:prstClr val="black"/>
              </a:solidFill>
              <a:cs typeface="B Zar" panose="00000400000000000000" pitchFamily="2" charset="-78"/>
            </a:endParaRPr>
          </a:p>
        </p:txBody>
      </p:sp>
    </p:spTree>
    <p:extLst>
      <p:ext uri="{BB962C8B-B14F-4D97-AF65-F5344CB8AC3E}">
        <p14:creationId xmlns:p14="http://schemas.microsoft.com/office/powerpoint/2010/main" val="813073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581" y="0"/>
            <a:ext cx="9635320" cy="6346674"/>
          </a:xfrm>
          <a:prstGeom prst="rect">
            <a:avLst/>
          </a:prstGeom>
        </p:spPr>
        <p:txBody>
          <a:bodyPr wrap="square">
            <a:spAutoFit/>
          </a:bodyPr>
          <a:lstStyle/>
          <a:p>
            <a:pPr algn="ctr">
              <a:lnSpc>
                <a:spcPct val="107000"/>
              </a:lnSpc>
              <a:spcAft>
                <a:spcPts val="800"/>
              </a:spcAft>
            </a:pPr>
            <a:r>
              <a:rPr lang="fa-IR" sz="2400" b="1" dirty="0" smtClean="0">
                <a:solidFill>
                  <a:srgbClr val="FF0000"/>
                </a:solidFill>
                <a:latin typeface="Calibri" panose="020F0502020204030204" pitchFamily="34" charset="0"/>
                <a:ea typeface="Calibri" panose="020F0502020204030204" pitchFamily="34" charset="0"/>
                <a:cs typeface="B Zar" panose="00000400000000000000" pitchFamily="2" charset="-78"/>
              </a:rPr>
              <a:t>1-معیار </a:t>
            </a:r>
            <a:r>
              <a:rPr lang="fa-IR" sz="2400" b="1" dirty="0">
                <a:solidFill>
                  <a:srgbClr val="FF0000"/>
                </a:solidFill>
                <a:latin typeface="Calibri" panose="020F0502020204030204" pitchFamily="34" charset="0"/>
                <a:ea typeface="Calibri" panose="020F0502020204030204" pitchFamily="34" charset="0"/>
                <a:cs typeface="B Zar" panose="00000400000000000000" pitchFamily="2" charset="-78"/>
              </a:rPr>
              <a:t>الهی </a:t>
            </a:r>
            <a:endParaRPr lang="en-US" sz="2400" b="1" dirty="0">
              <a:latin typeface="Calibri" panose="020F0502020204030204" pitchFamily="34" charset="0"/>
              <a:ea typeface="Calibri" panose="020F0502020204030204" pitchFamily="34" charset="0"/>
              <a:cs typeface="B Zar" panose="00000400000000000000" pitchFamily="2" charset="-78"/>
            </a:endParaRPr>
          </a:p>
          <a:p>
            <a:pPr algn="just">
              <a:lnSpc>
                <a:spcPct val="107000"/>
              </a:lnSpc>
              <a:spcAft>
                <a:spcPts val="800"/>
              </a:spcAft>
            </a:pPr>
            <a:r>
              <a:rPr lang="fa-IR" sz="2400" b="1" dirty="0">
                <a:latin typeface="Calibri" panose="020F0502020204030204" pitchFamily="34" charset="0"/>
                <a:ea typeface="Calibri" panose="020F0502020204030204" pitchFamily="34" charset="0"/>
                <a:cs typeface="B Zar" panose="00000400000000000000" pitchFamily="2" charset="-78"/>
              </a:rPr>
              <a:t>رهاکردن شتر برای تعیین مکان مسجد به امر الهی به دلیل جلوگیری از دامن زدن به اختلافات قبیله </a:t>
            </a:r>
            <a:r>
              <a:rPr lang="fa-IR" sz="2400" b="1" dirty="0" smtClean="0">
                <a:latin typeface="Calibri" panose="020F0502020204030204" pitchFamily="34" charset="0"/>
                <a:ea typeface="Calibri" panose="020F0502020204030204" pitchFamily="34" charset="0"/>
                <a:cs typeface="B Zar" panose="00000400000000000000" pitchFamily="2" charset="-78"/>
              </a:rPr>
              <a:t>ای</a:t>
            </a:r>
          </a:p>
          <a:p>
            <a:pPr algn="ctr">
              <a:lnSpc>
                <a:spcPct val="107000"/>
              </a:lnSpc>
              <a:spcAft>
                <a:spcPts val="800"/>
              </a:spcAft>
            </a:pPr>
            <a:r>
              <a:rPr lang="fa-IR" sz="2400" b="1" dirty="0" smtClean="0">
                <a:solidFill>
                  <a:srgbClr val="FF0000"/>
                </a:solidFill>
                <a:latin typeface="Calibri" panose="020F0502020204030204" pitchFamily="34" charset="0"/>
                <a:ea typeface="Calibri" panose="020F0502020204030204" pitchFamily="34" charset="0"/>
                <a:cs typeface="B Zar" panose="00000400000000000000" pitchFamily="2" charset="-78"/>
              </a:rPr>
              <a:t>2-معیار </a:t>
            </a:r>
            <a:r>
              <a:rPr lang="fa-IR" sz="2400" b="1" dirty="0">
                <a:solidFill>
                  <a:srgbClr val="FF0000"/>
                </a:solidFill>
                <a:latin typeface="Calibri" panose="020F0502020204030204" pitchFamily="34" charset="0"/>
                <a:ea typeface="Calibri" panose="020F0502020204030204" pitchFamily="34" charset="0"/>
                <a:cs typeface="B Zar" panose="00000400000000000000" pitchFamily="2" charset="-78"/>
              </a:rPr>
              <a:t>تسلط بر شهر</a:t>
            </a:r>
            <a:endParaRPr lang="en-US" sz="2400" b="1" dirty="0">
              <a:latin typeface="Calibri" panose="020F0502020204030204" pitchFamily="34" charset="0"/>
              <a:ea typeface="Calibri" panose="020F0502020204030204" pitchFamily="34" charset="0"/>
              <a:cs typeface="B Zar" panose="00000400000000000000" pitchFamily="2" charset="-78"/>
            </a:endParaRPr>
          </a:p>
          <a:p>
            <a:pPr algn="just">
              <a:lnSpc>
                <a:spcPct val="107000"/>
              </a:lnSpc>
              <a:spcAft>
                <a:spcPts val="800"/>
              </a:spcAft>
            </a:pPr>
            <a:r>
              <a:rPr lang="fa-IR" sz="2400" b="1" dirty="0">
                <a:latin typeface="Calibri" panose="020F0502020204030204" pitchFamily="34" charset="0"/>
                <a:ea typeface="Calibri" panose="020F0502020204030204" pitchFamily="34" charset="0"/>
                <a:cs typeface="B Zar" panose="00000400000000000000" pitchFamily="2" charset="-78"/>
              </a:rPr>
              <a:t>پیامبر مكاني را براي ساخت مسجد انتخاب نمودند كه بتوانند تمام منطقه مدينه را تحت نظر داشته باشند. منطقه يثرب در مركز اين محدوده، بهترين مكان بوده و ايشان در منطقه مركزي يثرب مشغول به ساخت مسجد و خانه خود شدند</a:t>
            </a:r>
            <a:endParaRPr lang="en-US" sz="2400" b="1" dirty="0">
              <a:latin typeface="Calibri" panose="020F0502020204030204" pitchFamily="34" charset="0"/>
              <a:ea typeface="Calibri" panose="020F0502020204030204" pitchFamily="34" charset="0"/>
              <a:cs typeface="B Zar" panose="00000400000000000000" pitchFamily="2" charset="-78"/>
            </a:endParaRPr>
          </a:p>
          <a:p>
            <a:pPr algn="ctr">
              <a:lnSpc>
                <a:spcPct val="107000"/>
              </a:lnSpc>
              <a:spcAft>
                <a:spcPts val="800"/>
              </a:spcAft>
            </a:pPr>
            <a:r>
              <a:rPr lang="fa-IR" sz="2400" b="1" dirty="0">
                <a:solidFill>
                  <a:srgbClr val="FF0000"/>
                </a:solidFill>
                <a:latin typeface="Calibri" panose="020F0502020204030204" pitchFamily="34" charset="0"/>
                <a:ea typeface="Calibri" panose="020F0502020204030204" pitchFamily="34" charset="0"/>
                <a:cs typeface="B Zar" panose="00000400000000000000" pitchFamily="2" charset="-78"/>
              </a:rPr>
              <a:t>3-توجه به حداقل های ممکن وزمین های کم ارزش </a:t>
            </a:r>
            <a:endParaRPr lang="en-US" sz="2400" b="1" dirty="0">
              <a:latin typeface="Calibri" panose="020F0502020204030204" pitchFamily="34" charset="0"/>
              <a:ea typeface="Calibri" panose="020F0502020204030204" pitchFamily="34" charset="0"/>
              <a:cs typeface="B Zar" panose="00000400000000000000" pitchFamily="2" charset="-78"/>
            </a:endParaRPr>
          </a:p>
          <a:p>
            <a:pPr algn="just">
              <a:lnSpc>
                <a:spcPct val="107000"/>
              </a:lnSpc>
              <a:spcAft>
                <a:spcPts val="800"/>
              </a:spcAft>
            </a:pPr>
            <a:r>
              <a:rPr lang="fa-IR" sz="2400" b="1" dirty="0">
                <a:latin typeface="Calibri" panose="020F0502020204030204" pitchFamily="34" charset="0"/>
                <a:ea typeface="Calibri" panose="020F0502020204030204" pitchFamily="34" charset="0"/>
                <a:cs typeface="B Zar" panose="00000400000000000000" pitchFamily="2" charset="-78"/>
              </a:rPr>
              <a:t>قرارگيري در زمين بايري كه تا پيش از آن تقريباً كاربري خاصي نداشت عدم هزينه گزاف براي خريدن زمين مسجد</a:t>
            </a:r>
            <a:endParaRPr lang="en-US" sz="2400" b="1" dirty="0">
              <a:latin typeface="Calibri" panose="020F0502020204030204" pitchFamily="34" charset="0"/>
              <a:ea typeface="Calibri" panose="020F0502020204030204" pitchFamily="34" charset="0"/>
              <a:cs typeface="B Zar" panose="00000400000000000000" pitchFamily="2" charset="-78"/>
            </a:endParaRPr>
          </a:p>
          <a:p>
            <a:pPr algn="ctr">
              <a:lnSpc>
                <a:spcPct val="107000"/>
              </a:lnSpc>
              <a:spcAft>
                <a:spcPts val="800"/>
              </a:spcAft>
            </a:pPr>
            <a:r>
              <a:rPr lang="fa-IR" sz="2400" b="1" dirty="0">
                <a:solidFill>
                  <a:srgbClr val="FF0000"/>
                </a:solidFill>
                <a:latin typeface="Calibri" panose="020F0502020204030204" pitchFamily="34" charset="0"/>
                <a:ea typeface="Calibri" panose="020F0502020204030204" pitchFamily="34" charset="0"/>
                <a:cs typeface="B Zar" panose="00000400000000000000" pitchFamily="2" charset="-78"/>
              </a:rPr>
              <a:t>4-نزدیک به مراکز مهم شهری:</a:t>
            </a:r>
            <a:endParaRPr lang="en-US" sz="2400" b="1" dirty="0">
              <a:latin typeface="Calibri" panose="020F0502020204030204" pitchFamily="34" charset="0"/>
              <a:ea typeface="Calibri" panose="020F0502020204030204" pitchFamily="34" charset="0"/>
              <a:cs typeface="B Zar" panose="00000400000000000000" pitchFamily="2" charset="-78"/>
            </a:endParaRPr>
          </a:p>
          <a:p>
            <a:pPr algn="just">
              <a:lnSpc>
                <a:spcPct val="107000"/>
              </a:lnSpc>
              <a:spcAft>
                <a:spcPts val="800"/>
              </a:spcAft>
            </a:pPr>
            <a:r>
              <a:rPr lang="fa-IR" sz="2400" b="1" dirty="0">
                <a:latin typeface="Calibri" panose="020F0502020204030204" pitchFamily="34" charset="0"/>
                <a:ea typeface="Calibri" panose="020F0502020204030204" pitchFamily="34" charset="0"/>
                <a:cs typeface="B Zar" panose="00000400000000000000" pitchFamily="2" charset="-78"/>
              </a:rPr>
              <a:t> قرارگيري بين بازار و قبرستان بقیع با دسترسي آسان اما با واسطه با هدف نظارت بر معيشت مردم و انجام كاربري هاي مختلف و متنوع به مركزيت مسجد</a:t>
            </a:r>
          </a:p>
          <a:p>
            <a:pPr algn="just">
              <a:lnSpc>
                <a:spcPct val="107000"/>
              </a:lnSpc>
              <a:spcAft>
                <a:spcPts val="800"/>
              </a:spcAft>
            </a:pPr>
            <a:r>
              <a:rPr lang="fa-IR" b="1" dirty="0">
                <a:solidFill>
                  <a:srgbClr val="0070C0"/>
                </a:solidFill>
                <a:latin typeface="Calibri" panose="020F0502020204030204" pitchFamily="34" charset="0"/>
                <a:ea typeface="Calibri" panose="020F0502020204030204" pitchFamily="34" charset="0"/>
                <a:cs typeface="Arial" panose="020B0604020202020204" pitchFamily="34" charset="0"/>
              </a:rPr>
              <a:t>مقاله:بررسي و الگوشناسي مكا نيابي مساجد عصر نبوي در مدينه</a:t>
            </a:r>
            <a:endParaRPr lang="en-US" b="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مستطیل 2"/>
          <p:cNvSpPr/>
          <p:nvPr/>
        </p:nvSpPr>
        <p:spPr>
          <a:xfrm rot="16200000">
            <a:off x="8155861" y="3023072"/>
            <a:ext cx="5923416" cy="723788"/>
          </a:xfrm>
          <a:prstGeom prst="rect">
            <a:avLst/>
          </a:prstGeom>
        </p:spPr>
        <p:txBody>
          <a:bodyPr wrap="none">
            <a:spAutoFit/>
          </a:bodyPr>
          <a:lstStyle/>
          <a:p>
            <a:pPr algn="ctr">
              <a:lnSpc>
                <a:spcPct val="200000"/>
              </a:lnSpc>
              <a:spcAft>
                <a:spcPts val="800"/>
              </a:spcAft>
            </a:pPr>
            <a:r>
              <a:rPr lang="fa-IR" sz="2400" b="1" dirty="0">
                <a:solidFill>
                  <a:srgbClr val="FF0000"/>
                </a:solidFill>
                <a:latin typeface="Calibri" panose="020F0502020204030204" pitchFamily="34" charset="0"/>
                <a:ea typeface="Calibri" panose="020F0502020204030204" pitchFamily="34" charset="0"/>
              </a:rPr>
              <a:t>عوامل موثر در انتخاب مکان مسجد </a:t>
            </a:r>
            <a:r>
              <a:rPr lang="fa-IR" sz="2400" b="1" dirty="0" err="1">
                <a:solidFill>
                  <a:srgbClr val="FF0000"/>
                </a:solidFill>
                <a:latin typeface="Calibri" panose="020F0502020204030204" pitchFamily="34" charset="0"/>
                <a:ea typeface="Calibri" panose="020F0502020204030204" pitchFamily="34" charset="0"/>
              </a:rPr>
              <a:t>النبی</a:t>
            </a:r>
            <a:endParaRPr lang="en-US" sz="2400" b="1" dirty="0">
              <a:solidFill>
                <a:srgbClr val="FF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96602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2633" y="301987"/>
            <a:ext cx="9742516" cy="6001643"/>
          </a:xfrm>
          <a:prstGeom prst="rect">
            <a:avLst/>
          </a:prstGeom>
        </p:spPr>
        <p:txBody>
          <a:bodyPr wrap="square">
            <a:spAutoFit/>
          </a:bodyPr>
          <a:lstStyle/>
          <a:p>
            <a:pPr algn="just"/>
            <a:r>
              <a:rPr lang="fa-IR" sz="3600" dirty="0" err="1" smtClean="0">
                <a:cs typeface="B Zar" panose="00000400000000000000" pitchFamily="2" charset="-78"/>
              </a:rPr>
              <a:t>مسجدالنبی</a:t>
            </a:r>
            <a:r>
              <a:rPr lang="fa-IR" sz="3600" dirty="0" smtClean="0">
                <a:cs typeface="B Zar" panose="00000400000000000000" pitchFamily="2" charset="-78"/>
              </a:rPr>
              <a:t> </a:t>
            </a:r>
            <a:r>
              <a:rPr lang="fa-IR" sz="3600" dirty="0">
                <a:cs typeface="B Zar" panose="00000400000000000000" pitchFamily="2" charset="-78"/>
              </a:rPr>
              <a:t>در مدینه به مسجدمدینه شناخته می شد.این تاکیدی بود بر هدف ساختن آن که مسجدجامعی برای مردم مدینه باشد با توجه به اهميت اين مسجد به عنوان اولين مسجد جامع شهري اسلام، مكان آن در قسمت مركزي محدوده مدينه انتخاب شد؛ به طوري كه حدوداً فاصله يكساني نسبت به محلات مختلف داشت</a:t>
            </a:r>
            <a:r>
              <a:rPr lang="fa-IR" sz="3600" dirty="0" smtClean="0">
                <a:cs typeface="B Zar" panose="00000400000000000000" pitchFamily="2" charset="-78"/>
              </a:rPr>
              <a:t>.</a:t>
            </a:r>
          </a:p>
          <a:p>
            <a:pPr algn="just"/>
            <a:r>
              <a:rPr lang="fa-IR" sz="3600" dirty="0" smtClean="0">
                <a:cs typeface="B Zar" panose="00000400000000000000" pitchFamily="2" charset="-78"/>
              </a:rPr>
              <a:t>آنچه </a:t>
            </a:r>
            <a:r>
              <a:rPr lang="fa-IR" sz="3600" dirty="0">
                <a:cs typeface="B Zar" panose="00000400000000000000" pitchFamily="2" charset="-78"/>
              </a:rPr>
              <a:t>كه در مورد اين مسجد اهميت داشت حضور عمومي تمام مسلمانان در آن بود.مردم آنچنان مشتاق نماز گزاردن در این مسجد بودن که از مکانهای دور مدینه نیز به آنجا می آمدند</a:t>
            </a:r>
            <a:r>
              <a:rPr lang="fa-IR" sz="3600" dirty="0" smtClean="0">
                <a:cs typeface="B Zar" panose="00000400000000000000" pitchFamily="2" charset="-78"/>
              </a:rPr>
              <a:t>.</a:t>
            </a:r>
            <a:r>
              <a:rPr lang="fa-IR" sz="2800" dirty="0" smtClean="0">
                <a:cs typeface="B Zar" panose="00000400000000000000" pitchFamily="2" charset="-78"/>
              </a:rPr>
              <a:t>( </a:t>
            </a:r>
            <a:r>
              <a:rPr lang="fa-IR" sz="2000" dirty="0">
                <a:solidFill>
                  <a:srgbClr val="FF0000"/>
                </a:solidFill>
                <a:cs typeface="B Zar" panose="00000400000000000000" pitchFamily="2" charset="-78"/>
              </a:rPr>
              <a:t>جامعه مدینه در عصر نبوی و</a:t>
            </a:r>
            <a:r>
              <a:rPr lang="fa-IR" sz="2000" dirty="0">
                <a:solidFill>
                  <a:srgbClr val="FF0000"/>
                </a:solidFill>
                <a:latin typeface="Calibri" panose="020F0502020204030204" pitchFamily="34" charset="0"/>
                <a:ea typeface="Calibri" panose="020F0502020204030204" pitchFamily="34" charset="0"/>
                <a:cs typeface="B Zar" panose="00000400000000000000" pitchFamily="2" charset="-78"/>
              </a:rPr>
              <a:t> مقاله:بررسي و الگوشناسي مكا نيابي مساجد عصر نبوي در مدينه</a:t>
            </a:r>
            <a:r>
              <a:rPr lang="fa-IR" sz="2400" dirty="0" smtClean="0">
                <a:latin typeface="Calibri" panose="020F0502020204030204" pitchFamily="34" charset="0"/>
                <a:ea typeface="Calibri" panose="020F0502020204030204" pitchFamily="34" charset="0"/>
                <a:cs typeface="B Zar" panose="00000400000000000000" pitchFamily="2" charset="-78"/>
              </a:rPr>
              <a:t>)</a:t>
            </a:r>
          </a:p>
          <a:p>
            <a:pPr algn="just"/>
            <a:r>
              <a:rPr lang="fa-IR" sz="2400" dirty="0" smtClean="0">
                <a:latin typeface="Calibri" panose="020F0502020204030204" pitchFamily="34" charset="0"/>
                <a:ea typeface="Calibri" panose="020F0502020204030204" pitchFamily="34" charset="0"/>
                <a:cs typeface="B Zar" panose="00000400000000000000" pitchFamily="2" charset="-78"/>
              </a:rPr>
              <a:t> </a:t>
            </a:r>
            <a:r>
              <a:rPr lang="fa-IR" sz="3600" dirty="0" smtClean="0">
                <a:cs typeface="B Zar" panose="00000400000000000000" pitchFamily="2" charset="-78"/>
              </a:rPr>
              <a:t>به </a:t>
            </a:r>
            <a:r>
              <a:rPr lang="fa-IR" sz="3600" dirty="0">
                <a:cs typeface="B Zar" panose="00000400000000000000" pitchFamily="2" charset="-78"/>
              </a:rPr>
              <a:t>نظر می رسد هدف رسول خدا ص ازاین اقدام، مرکزیت دادن مسجد در حکومت اسلامی بود.</a:t>
            </a:r>
          </a:p>
        </p:txBody>
      </p:sp>
      <p:sp>
        <p:nvSpPr>
          <p:cNvPr id="2" name="مستطیل 1"/>
          <p:cNvSpPr/>
          <p:nvPr/>
        </p:nvSpPr>
        <p:spPr>
          <a:xfrm rot="16200000">
            <a:off x="9247605" y="2671866"/>
            <a:ext cx="3871573" cy="769441"/>
          </a:xfrm>
          <a:prstGeom prst="rect">
            <a:avLst/>
          </a:prstGeom>
        </p:spPr>
        <p:txBody>
          <a:bodyPr wrap="none">
            <a:spAutoFit/>
          </a:bodyPr>
          <a:lstStyle/>
          <a:p>
            <a:pPr algn="ctr"/>
            <a:r>
              <a:rPr lang="fa-IR" sz="4400" b="1" dirty="0">
                <a:solidFill>
                  <a:srgbClr val="FF0000"/>
                </a:solidFill>
                <a:cs typeface="B Zar" panose="00000400000000000000" pitchFamily="2" charset="-78"/>
              </a:rPr>
              <a:t>اهمیت </a:t>
            </a:r>
            <a:r>
              <a:rPr lang="fa-IR" sz="4400" b="1" dirty="0" err="1">
                <a:solidFill>
                  <a:srgbClr val="FF0000"/>
                </a:solidFill>
                <a:cs typeface="B Zar" panose="00000400000000000000" pitchFamily="2" charset="-78"/>
              </a:rPr>
              <a:t>مسجدالنبی</a:t>
            </a:r>
            <a:endParaRPr lang="fa-IR" sz="4400" b="1" dirty="0">
              <a:solidFill>
                <a:srgbClr val="FF0000"/>
              </a:solidFill>
              <a:cs typeface="B Zar" panose="00000400000000000000" pitchFamily="2" charset="-78"/>
            </a:endParaRPr>
          </a:p>
        </p:txBody>
      </p:sp>
    </p:spTree>
    <p:extLst>
      <p:ext uri="{BB962C8B-B14F-4D97-AF65-F5344CB8AC3E}">
        <p14:creationId xmlns:p14="http://schemas.microsoft.com/office/powerpoint/2010/main" val="3792392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962" y="290573"/>
            <a:ext cx="8225051" cy="6801862"/>
          </a:xfrm>
          <a:prstGeom prst="rect">
            <a:avLst/>
          </a:prstGeom>
        </p:spPr>
        <p:txBody>
          <a:bodyPr wrap="square">
            <a:spAutoFit/>
          </a:bodyPr>
          <a:lstStyle/>
          <a:p>
            <a:pPr algn="just"/>
            <a:r>
              <a:rPr lang="fa-IR" sz="3200" dirty="0" smtClean="0">
                <a:cs typeface="B Zar" panose="00000400000000000000" pitchFamily="2" charset="-78"/>
              </a:rPr>
              <a:t>علاوه براین </a:t>
            </a:r>
            <a:r>
              <a:rPr lang="fa-IR" sz="3200" dirty="0">
                <a:cs typeface="B Zar" panose="00000400000000000000" pitchFamily="2" charset="-78"/>
              </a:rPr>
              <a:t>تعریف شدن کارکردهایی </a:t>
            </a:r>
            <a:r>
              <a:rPr lang="fa-IR" sz="3200" dirty="0" smtClean="0">
                <a:cs typeface="B Zar" panose="00000400000000000000" pitchFamily="2" charset="-78"/>
              </a:rPr>
              <a:t>برای </a:t>
            </a:r>
            <a:r>
              <a:rPr lang="fa-IR" sz="3200" dirty="0">
                <a:cs typeface="B Zar" panose="00000400000000000000" pitchFamily="2" charset="-78"/>
              </a:rPr>
              <a:t>مسجد از دیگر دلایل مسجد محوری در دین اسلام </a:t>
            </a:r>
            <a:r>
              <a:rPr lang="fa-IR" sz="3200" dirty="0" smtClean="0">
                <a:cs typeface="B Zar" panose="00000400000000000000" pitchFamily="2" charset="-78"/>
              </a:rPr>
              <a:t>است. مسجد </a:t>
            </a:r>
            <a:r>
              <a:rPr lang="fa-IR" sz="3200" dirty="0">
                <a:cs typeface="B Zar" panose="00000400000000000000" pitchFamily="2" charset="-78"/>
              </a:rPr>
              <a:t>النبی جایی برای گردهمایی و جماعت </a:t>
            </a:r>
            <a:r>
              <a:rPr lang="fa-IR" sz="3200" dirty="0" smtClean="0">
                <a:cs typeface="B Zar" panose="00000400000000000000" pitchFamily="2" charset="-78"/>
              </a:rPr>
              <a:t>بود که در </a:t>
            </a:r>
            <a:r>
              <a:rPr lang="fa-IR" sz="3200" dirty="0">
                <a:cs typeface="B Zar" panose="00000400000000000000" pitchFamily="2" charset="-78"/>
              </a:rPr>
              <a:t>انسجام و اتحاد مسلمانان نقش مهمی را ایفا می‌کرد. در این مسجد تصمیم‌گیری‌های مهم سیاسی انجام گرفت و پیامبر اکرم(ص) ، همچون مرکزی برای اداره حکومت و برگزاری جلسات سیاسی، نظامی و </a:t>
            </a:r>
            <a:r>
              <a:rPr lang="fa-IR" sz="3200" dirty="0" smtClean="0">
                <a:cs typeface="B Zar" panose="00000400000000000000" pitchFamily="2" charset="-78"/>
              </a:rPr>
              <a:t>اجتماعی از آن </a:t>
            </a:r>
            <a:r>
              <a:rPr lang="fa-IR" sz="3200" dirty="0">
                <a:cs typeface="B Zar" panose="00000400000000000000" pitchFamily="2" charset="-78"/>
              </a:rPr>
              <a:t>استفاده می‌کرد.</a:t>
            </a:r>
          </a:p>
          <a:p>
            <a:pPr algn="just"/>
            <a:r>
              <a:rPr lang="fa-IR" sz="3200" dirty="0">
                <a:cs typeface="B Zar" panose="00000400000000000000" pitchFamily="2" charset="-78"/>
              </a:rPr>
              <a:t>حضرت درساختن مسجد جنبه مردمی را در نظر گرفت و به گروه یا قبیله خاصی تاکید نکردند. </a:t>
            </a:r>
            <a:r>
              <a:rPr lang="fa-IR" sz="3200" dirty="0" smtClean="0">
                <a:cs typeface="B Zar" panose="00000400000000000000" pitchFamily="2" charset="-78"/>
              </a:rPr>
              <a:t>ایشان باخریدن </a:t>
            </a:r>
            <a:r>
              <a:rPr lang="fa-IR" sz="3200" dirty="0">
                <a:cs typeface="B Zar" panose="00000400000000000000" pitchFamily="2" charset="-78"/>
              </a:rPr>
              <a:t>زمین مانع پرداخت پول توسط بنی نجار شد.در ساخت مسجد یاران خود را به گروههایی تقسیم کرد و برعهد هرکدام وظیفه ای قرار داد. </a:t>
            </a:r>
            <a:r>
              <a:rPr lang="fa-IR" sz="2000" dirty="0">
                <a:solidFill>
                  <a:srgbClr val="FF0000"/>
                </a:solidFill>
                <a:cs typeface="B Zar" panose="00000400000000000000" pitchFamily="2" charset="-78"/>
              </a:rPr>
              <a:t>(ابن کثیر،البدایه والنهایه،ج3 ص 217)</a:t>
            </a:r>
          </a:p>
          <a:p>
            <a:pPr algn="just"/>
            <a:r>
              <a:rPr lang="fa-IR" sz="3200" dirty="0">
                <a:cs typeface="B Zar" panose="00000400000000000000" pitchFamily="2" charset="-78"/>
              </a:rPr>
              <a:t>در نتیجه مسجد جامع در مدینه رمز اجتماع واتحاد و همکاری وهمیاری مردم </a:t>
            </a:r>
            <a:r>
              <a:rPr lang="fa-IR" sz="3200" dirty="0" smtClean="0">
                <a:cs typeface="B Zar" panose="00000400000000000000" pitchFamily="2" charset="-78"/>
              </a:rPr>
              <a:t>و زمینه </a:t>
            </a:r>
            <a:r>
              <a:rPr lang="fa-IR" sz="3200" dirty="0">
                <a:cs typeface="B Zar" panose="00000400000000000000" pitchFamily="2" charset="-78"/>
              </a:rPr>
              <a:t>ساز گسترش اسلام گردید.</a:t>
            </a:r>
          </a:p>
        </p:txBody>
      </p:sp>
    </p:spTree>
    <p:extLst>
      <p:ext uri="{BB962C8B-B14F-4D97-AF65-F5344CB8AC3E}">
        <p14:creationId xmlns:p14="http://schemas.microsoft.com/office/powerpoint/2010/main" val="3894010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103" y="193007"/>
            <a:ext cx="8470711" cy="5878532"/>
          </a:xfrm>
          <a:prstGeom prst="rect">
            <a:avLst/>
          </a:prstGeom>
        </p:spPr>
        <p:txBody>
          <a:bodyPr wrap="square">
            <a:spAutoFit/>
          </a:bodyPr>
          <a:lstStyle/>
          <a:p>
            <a:pPr algn="just"/>
            <a:r>
              <a:rPr lang="fa-IR" sz="3200" dirty="0" err="1" smtClean="0">
                <a:cs typeface="B Zar" panose="00000400000000000000" pitchFamily="2" charset="-78"/>
              </a:rPr>
              <a:t>مسجدالنبی</a:t>
            </a:r>
            <a:r>
              <a:rPr lang="fa-IR" sz="3200" dirty="0" smtClean="0">
                <a:cs typeface="B Zar" panose="00000400000000000000" pitchFamily="2" charset="-78"/>
              </a:rPr>
              <a:t> </a:t>
            </a:r>
            <a:r>
              <a:rPr lang="fa-IR" sz="3200" dirty="0">
                <a:cs typeface="B Zar" panose="00000400000000000000" pitchFamily="2" charset="-78"/>
              </a:rPr>
              <a:t>با وجود کارکردهایی مانند اعمال عبادی،کارهای سیاسی،آموزشی،فرهنگی،قضایی، کارهای متنوعی چـون محـل شـورا، قضـاوت، تقسـیم بیـت المال، مداوا کردن مجروحان جنگ، ملاقات با گروهها و وفود، عقد پیمانهای سیاسـی واقتصادی و به عبارتی دارالحکومه مسلمانان بود. </a:t>
            </a:r>
            <a:r>
              <a:rPr lang="fa-IR" sz="2400" dirty="0">
                <a:solidFill>
                  <a:srgbClr val="FF0000"/>
                </a:solidFill>
                <a:cs typeface="B Zar" panose="00000400000000000000" pitchFamily="2" charset="-78"/>
              </a:rPr>
              <a:t>مولفه ها و ویژگی های ساختار شهری مدینه در عصر پیامبر (ص)،(اصغرقائدان،ص111)</a:t>
            </a:r>
            <a:endParaRPr lang="fa-IR" sz="3200" dirty="0">
              <a:solidFill>
                <a:srgbClr val="FF0000"/>
              </a:solidFill>
              <a:cs typeface="B Zar" panose="00000400000000000000" pitchFamily="2" charset="-78"/>
            </a:endParaRPr>
          </a:p>
          <a:p>
            <a:pPr algn="just"/>
            <a:endParaRPr lang="fa-IR" sz="3200" dirty="0">
              <a:cs typeface="B Zar" panose="00000400000000000000" pitchFamily="2" charset="-78"/>
            </a:endParaRPr>
          </a:p>
          <a:p>
            <a:pPr algn="just"/>
            <a:r>
              <a:rPr lang="fa-IR" sz="3200" dirty="0">
                <a:cs typeface="B Zar" panose="00000400000000000000" pitchFamily="2" charset="-78"/>
              </a:rPr>
              <a:t>کارکرد دیگر این مسجد پناه دادن به حدود هفتاد تن از بیخانمان هـا و فقرایـی بـود کـه پس از هجرت به مدینه جایی برای سکونت نداشتند. بدستور پیامبر(ص) برای سـکونت آنـان در سمت شمالی مسجد یعنی در قسمتی از حیاط، سایه بان یـا «صـفه» قـرار داده شـد. ایـن عده در تاریخ به «اصحاب صفه» معروف شدند </a:t>
            </a:r>
            <a:r>
              <a:rPr lang="fa-IR" sz="2400" dirty="0">
                <a:solidFill>
                  <a:srgbClr val="FF0000"/>
                </a:solidFill>
                <a:cs typeface="B Zar" panose="00000400000000000000" pitchFamily="2" charset="-78"/>
              </a:rPr>
              <a:t>(ابن حجر عسقلانی ج6،ص595)</a:t>
            </a:r>
          </a:p>
        </p:txBody>
      </p:sp>
      <p:sp>
        <p:nvSpPr>
          <p:cNvPr id="3" name="مستطیل 2"/>
          <p:cNvSpPr/>
          <p:nvPr/>
        </p:nvSpPr>
        <p:spPr>
          <a:xfrm rot="16200000">
            <a:off x="8589490" y="2901441"/>
            <a:ext cx="5114901" cy="461665"/>
          </a:xfrm>
          <a:prstGeom prst="rect">
            <a:avLst/>
          </a:prstGeom>
        </p:spPr>
        <p:txBody>
          <a:bodyPr wrap="square">
            <a:spAutoFit/>
          </a:bodyPr>
          <a:lstStyle/>
          <a:p>
            <a:pPr algn="ctr"/>
            <a:r>
              <a:rPr lang="fa-IR" sz="2400" b="1" dirty="0" err="1">
                <a:solidFill>
                  <a:srgbClr val="FF0000"/>
                </a:solidFill>
                <a:cs typeface="B Zar" panose="00000400000000000000" pitchFamily="2" charset="-78"/>
              </a:rPr>
              <a:t>کارکردهای</a:t>
            </a:r>
            <a:r>
              <a:rPr lang="fa-IR" sz="2400" b="1" dirty="0">
                <a:solidFill>
                  <a:srgbClr val="FF0000"/>
                </a:solidFill>
                <a:cs typeface="B Zar" panose="00000400000000000000" pitchFamily="2" charset="-78"/>
              </a:rPr>
              <a:t> </a:t>
            </a:r>
            <a:r>
              <a:rPr lang="fa-IR" sz="2400" b="1" dirty="0" err="1">
                <a:solidFill>
                  <a:srgbClr val="FF0000"/>
                </a:solidFill>
                <a:cs typeface="B Zar" panose="00000400000000000000" pitchFamily="2" charset="-78"/>
              </a:rPr>
              <a:t>مسجدالنبی</a:t>
            </a:r>
            <a:r>
              <a:rPr lang="fa-IR" sz="2400" b="1" dirty="0">
                <a:solidFill>
                  <a:srgbClr val="FF0000"/>
                </a:solidFill>
                <a:cs typeface="B Zar" panose="00000400000000000000" pitchFamily="2" charset="-78"/>
              </a:rPr>
              <a:t> و دیگر </a:t>
            </a:r>
            <a:r>
              <a:rPr lang="fa-IR" sz="2400" b="1" dirty="0" err="1">
                <a:solidFill>
                  <a:srgbClr val="FF0000"/>
                </a:solidFill>
                <a:cs typeface="B Zar" panose="00000400000000000000" pitchFamily="2" charset="-78"/>
              </a:rPr>
              <a:t>مسجدها</a:t>
            </a:r>
            <a:endParaRPr lang="fa-IR" sz="2400" b="1" dirty="0">
              <a:solidFill>
                <a:srgbClr val="FF0000"/>
              </a:solidFill>
              <a:cs typeface="B Zar" panose="00000400000000000000" pitchFamily="2" charset="-78"/>
            </a:endParaRPr>
          </a:p>
        </p:txBody>
      </p:sp>
    </p:spTree>
    <p:extLst>
      <p:ext uri="{BB962C8B-B14F-4D97-AF65-F5344CB8AC3E}">
        <p14:creationId xmlns:p14="http://schemas.microsoft.com/office/powerpoint/2010/main" val="1544250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7012781"/>
          </a:xfrm>
          <a:prstGeom prst="rect">
            <a:avLst/>
          </a:prstGeom>
        </p:spPr>
      </p:pic>
    </p:spTree>
    <p:extLst>
      <p:ext uri="{BB962C8B-B14F-4D97-AF65-F5344CB8AC3E}">
        <p14:creationId xmlns:p14="http://schemas.microsoft.com/office/powerpoint/2010/main" val="654604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908882"/>
          </a:xfrm>
          <a:prstGeom prst="rect">
            <a:avLst/>
          </a:prstGeom>
        </p:spPr>
      </p:pic>
    </p:spTree>
    <p:extLst>
      <p:ext uri="{BB962C8B-B14F-4D97-AF65-F5344CB8AC3E}">
        <p14:creationId xmlns:p14="http://schemas.microsoft.com/office/powerpoint/2010/main" val="718883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6662497" y="2254866"/>
            <a:ext cx="8596668" cy="609599"/>
          </a:xfrm>
        </p:spPr>
        <p:txBody>
          <a:bodyPr>
            <a:normAutofit/>
          </a:bodyPr>
          <a:lstStyle/>
          <a:p>
            <a:pPr algn="ctr"/>
            <a:r>
              <a:rPr lang="fa-IR" sz="3200" dirty="0">
                <a:solidFill>
                  <a:srgbClr val="FF0000"/>
                </a:solidFill>
              </a:rPr>
              <a:t>مسجد قبا(مسجد التقوى)</a:t>
            </a:r>
          </a:p>
        </p:txBody>
      </p:sp>
      <p:sp>
        <p:nvSpPr>
          <p:cNvPr id="3" name="Rectangle 2"/>
          <p:cNvSpPr/>
          <p:nvPr/>
        </p:nvSpPr>
        <p:spPr>
          <a:xfrm>
            <a:off x="441806" y="421124"/>
            <a:ext cx="8961501" cy="6168484"/>
          </a:xfrm>
          <a:prstGeom prst="rect">
            <a:avLst/>
          </a:prstGeom>
        </p:spPr>
        <p:txBody>
          <a:bodyPr wrap="square">
            <a:spAutoFit/>
          </a:bodyPr>
          <a:lstStyle/>
          <a:p>
            <a:pPr>
              <a:lnSpc>
                <a:spcPct val="150000"/>
              </a:lnSpc>
            </a:pPr>
            <a:endParaRPr lang="en-US" sz="1200" dirty="0">
              <a:latin typeface="Times New Roman" panose="02020603050405020304" pitchFamily="18" charset="0"/>
              <a:ea typeface="Times New Roman" panose="02020603050405020304" pitchFamily="18" charset="0"/>
            </a:endParaRPr>
          </a:p>
          <a:p>
            <a:pPr algn="just">
              <a:lnSpc>
                <a:spcPct val="150000"/>
              </a:lnSpc>
            </a:pPr>
            <a:r>
              <a:rPr lang="fa-IR" sz="2400" b="1" dirty="0">
                <a:solidFill>
                  <a:srgbClr val="000000"/>
                </a:solidFill>
                <a:latin typeface="Traditional Arabic" panose="02020603050405020304" pitchFamily="18" charset="-78"/>
                <a:ea typeface="Times New Roman" panose="02020603050405020304" pitchFamily="18" charset="0"/>
                <a:cs typeface="B Zar" panose="00000400000000000000" pitchFamily="2" charset="-78"/>
              </a:rPr>
              <a:t>رسول </a:t>
            </a:r>
            <a:r>
              <a:rPr lang="fa-IR" sz="2400" b="1" dirty="0" smtClean="0">
                <a:solidFill>
                  <a:srgbClr val="000000"/>
                </a:solidFill>
                <a:latin typeface="Traditional Arabic" panose="02020603050405020304" pitchFamily="18" charset="-78"/>
                <a:ea typeface="Times New Roman" panose="02020603050405020304" pitchFamily="18" charset="0"/>
                <a:cs typeface="B Zar" panose="00000400000000000000" pitchFamily="2" charset="-78"/>
              </a:rPr>
              <a:t>خدا </a:t>
            </a:r>
            <a:r>
              <a:rPr lang="fa-IR" sz="2400" b="1" dirty="0">
                <a:solidFill>
                  <a:srgbClr val="000000"/>
                </a:solidFill>
                <a:latin typeface="Traditional Arabic" panose="02020603050405020304" pitchFamily="18" charset="-78"/>
                <a:ea typeface="Times New Roman" panose="02020603050405020304" pitchFamily="18" charset="0"/>
                <a:cs typeface="B Zar" panose="00000400000000000000" pitchFamily="2" charset="-78"/>
              </a:rPr>
              <a:t>ص قبل از ورود به مدینه در منطقه قبا که فاصله شش كيلومترى جنوب مسجد النبى ص واقع </a:t>
            </a:r>
            <a:r>
              <a:rPr lang="fa-IR" sz="2400" b="1" dirty="0" smtClean="0">
                <a:solidFill>
                  <a:srgbClr val="000000"/>
                </a:solidFill>
                <a:latin typeface="Traditional Arabic" panose="02020603050405020304" pitchFamily="18" charset="-78"/>
                <a:ea typeface="Times New Roman" panose="02020603050405020304" pitchFamily="18" charset="0"/>
                <a:cs typeface="B Zar" panose="00000400000000000000" pitchFamily="2" charset="-78"/>
              </a:rPr>
              <a:t>است، </a:t>
            </a:r>
            <a:r>
              <a:rPr lang="fa-IR" sz="2400" b="1" dirty="0">
                <a:solidFill>
                  <a:srgbClr val="000000"/>
                </a:solidFill>
                <a:latin typeface="Traditional Arabic" panose="02020603050405020304" pitchFamily="18" charset="-78"/>
                <a:ea typeface="Times New Roman" panose="02020603050405020304" pitchFamily="18" charset="0"/>
                <a:cs typeface="B Zar" panose="00000400000000000000" pitchFamily="2" charset="-78"/>
              </a:rPr>
              <a:t>به مدت 4 روز توقف کردند. مردم اين منطقه،از طايفه بنو عمرو بن عوف بودند، که به </a:t>
            </a:r>
            <a:r>
              <a:rPr lang="fa-IR" sz="2400" b="1" dirty="0" smtClean="0">
                <a:solidFill>
                  <a:srgbClr val="000000"/>
                </a:solidFill>
                <a:latin typeface="Traditional Arabic" panose="02020603050405020304" pitchFamily="18" charset="-78"/>
                <a:ea typeface="Times New Roman" panose="02020603050405020304" pitchFamily="18" charset="0"/>
                <a:cs typeface="B Zar" panose="00000400000000000000" pitchFamily="2" charset="-78"/>
              </a:rPr>
              <a:t>گرمی </a:t>
            </a:r>
            <a:r>
              <a:rPr lang="fa-IR" sz="2400" b="1" dirty="0">
                <a:solidFill>
                  <a:srgbClr val="000000"/>
                </a:solidFill>
                <a:latin typeface="Traditional Arabic" panose="02020603050405020304" pitchFamily="18" charset="-78"/>
                <a:ea typeface="Times New Roman" panose="02020603050405020304" pitchFamily="18" charset="0"/>
                <a:cs typeface="B Zar" panose="00000400000000000000" pitchFamily="2" charset="-78"/>
              </a:rPr>
              <a:t>از رسول خدا استقبال کردند و افتخار اولین مسجد مسلمانان را به خود اختصاص دادند</a:t>
            </a:r>
            <a:r>
              <a:rPr lang="fa-IR" sz="2400" b="1" dirty="0" smtClean="0">
                <a:solidFill>
                  <a:srgbClr val="000000"/>
                </a:solidFill>
                <a:latin typeface="Traditional Arabic" panose="02020603050405020304" pitchFamily="18" charset="-78"/>
                <a:ea typeface="Times New Roman" panose="02020603050405020304" pitchFamily="18" charset="0"/>
                <a:cs typeface="B Zar" panose="00000400000000000000" pitchFamily="2" charset="-78"/>
              </a:rPr>
              <a:t>.</a:t>
            </a:r>
          </a:p>
          <a:p>
            <a:pPr algn="just">
              <a:lnSpc>
                <a:spcPct val="150000"/>
              </a:lnSpc>
            </a:pPr>
            <a:r>
              <a:rPr lang="fa-IR" sz="2400" b="1" dirty="0" smtClean="0">
                <a:solidFill>
                  <a:srgbClr val="000000"/>
                </a:solidFill>
                <a:latin typeface="Traditional Arabic" panose="02020603050405020304" pitchFamily="18" charset="-78"/>
                <a:ea typeface="Times New Roman" panose="02020603050405020304" pitchFamily="18" charset="0"/>
                <a:cs typeface="B Zar" panose="00000400000000000000" pitchFamily="2" charset="-78"/>
              </a:rPr>
              <a:t> </a:t>
            </a:r>
            <a:r>
              <a:rPr lang="fa-IR" sz="2400" b="1" dirty="0">
                <a:solidFill>
                  <a:srgbClr val="000000"/>
                </a:solidFill>
                <a:latin typeface="Traditional Arabic" panose="02020603050405020304" pitchFamily="18" charset="-78"/>
                <a:ea typeface="Times New Roman" panose="02020603050405020304" pitchFamily="18" charset="0"/>
                <a:cs typeface="B Zar" panose="00000400000000000000" pitchFamily="2" charset="-78"/>
              </a:rPr>
              <a:t>پیامبر (ص) در مدت کوتاهی که در قبا بودند دستور ساختن مسجد قبا را صادر کردند که  در باغ كلثوم ابن هدم و سعد ابن خثيمه احداث شد .رسول خداص بعدها نيز كه در مركز مدينه ساكن شد، هر هفته، گاه روزهاى شنبه و گاه دوشنبه به قبا مى‏آمد و در اين مسجد نماز مى‏گزارد. ابن شَبّه نوشته است:«</a:t>
            </a:r>
            <a:r>
              <a:rPr lang="fa-IR" sz="2400" b="1" dirty="0">
                <a:solidFill>
                  <a:srgbClr val="0070C0"/>
                </a:solidFill>
                <a:latin typeface="Traditional Arabic" panose="02020603050405020304" pitchFamily="18" charset="-78"/>
                <a:ea typeface="Times New Roman" panose="02020603050405020304" pitchFamily="18" charset="0"/>
                <a:cs typeface="B Zar" panose="00000400000000000000" pitchFamily="2" charset="-78"/>
              </a:rPr>
              <a:t>إنَّ النَّبي صلى الله عليه و آله كانَ يَأتِى قُباء يَوْمَ الإثْنَين»</a:t>
            </a:r>
            <a:r>
              <a:rPr lang="fa-IR" sz="2400" b="1" dirty="0">
                <a:solidFill>
                  <a:srgbClr val="000000"/>
                </a:solidFill>
                <a:latin typeface="Traditional Arabic" panose="02020603050405020304" pitchFamily="18" charset="-78"/>
                <a:ea typeface="Times New Roman" panose="02020603050405020304" pitchFamily="18" charset="0"/>
                <a:cs typeface="B Zar" panose="00000400000000000000" pitchFamily="2" charset="-78"/>
              </a:rPr>
              <a:t>. </a:t>
            </a:r>
            <a:r>
              <a:rPr lang="fa-IR" sz="1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تاريخ </a:t>
            </a:r>
            <a:r>
              <a:rPr lang="fa-IR" sz="1400" b="1" dirty="0">
                <a:solidFill>
                  <a:srgbClr val="FF0000"/>
                </a:solidFill>
                <a:latin typeface="Arial" panose="020B0604020202020204" pitchFamily="34" charset="0"/>
                <a:ea typeface="Calibri" panose="020F0502020204030204" pitchFamily="34" charset="0"/>
                <a:cs typeface="Arial" panose="020B0604020202020204" pitchFamily="34" charset="0"/>
              </a:rPr>
              <a:t>المدينة المنوره، ج 1، ص 6</a:t>
            </a:r>
            <a:r>
              <a:rPr lang="en-US" sz="1400" b="1" dirty="0">
                <a:solidFill>
                  <a:srgbClr val="FF0000"/>
                </a:solidFill>
              </a:rPr>
              <a:t> </a:t>
            </a:r>
            <a:endParaRPr lang="fa-IR" sz="2400" b="1" dirty="0">
              <a:solidFill>
                <a:srgbClr val="000000"/>
              </a:solidFill>
              <a:latin typeface="Traditional Arabic" panose="02020603050405020304" pitchFamily="18" charset="-78"/>
              <a:ea typeface="Times New Roman" panose="02020603050405020304" pitchFamily="18" charset="0"/>
              <a:cs typeface="B Zar" panose="00000400000000000000" pitchFamily="2" charset="-78"/>
            </a:endParaRPr>
          </a:p>
          <a:p>
            <a:pPr>
              <a:lnSpc>
                <a:spcPct val="150000"/>
              </a:lnSpc>
            </a:pPr>
            <a:r>
              <a:rPr lang="fa-IR" sz="2000" dirty="0">
                <a:solidFill>
                  <a:srgbClr val="FF0000"/>
                </a:solidFill>
                <a:latin typeface="Times New Roman" panose="02020603050405020304" pitchFamily="18" charset="0"/>
                <a:ea typeface="Times New Roman" panose="02020603050405020304" pitchFamily="18" charset="0"/>
                <a:cs typeface="Traditional Arabic" panose="02020603050405020304" pitchFamily="18" charset="-78"/>
              </a:rPr>
              <a:t>احمد بن یحیی بلاذری، انساب الاشراف، ص۲۶۳؛ ابن هشام، السیرة النبویه، ج۱، ص۴۹۴. احسن التقاسیم ص </a:t>
            </a:r>
            <a:r>
              <a:rPr lang="fa-IR" sz="2000" dirty="0" smtClean="0">
                <a:solidFill>
                  <a:srgbClr val="FF0000"/>
                </a:solidFill>
                <a:latin typeface="Times New Roman" panose="02020603050405020304" pitchFamily="18" charset="0"/>
                <a:ea typeface="Times New Roman" panose="02020603050405020304" pitchFamily="18" charset="0"/>
                <a:cs typeface="Traditional Arabic" panose="02020603050405020304" pitchFamily="18" charset="-78"/>
              </a:rPr>
              <a:t>82 </a:t>
            </a:r>
            <a:endParaRPr lang="en-US" sz="1200" dirty="0">
              <a:latin typeface="Times New Roman" panose="02020603050405020304" pitchFamily="18" charset="0"/>
              <a:ea typeface="Times New Roman" panose="02020603050405020304" pitchFamily="18" charset="0"/>
            </a:endParaRPr>
          </a:p>
          <a:p>
            <a:pPr>
              <a:lnSpc>
                <a:spcPct val="107000"/>
              </a:lnSpc>
            </a:pPr>
            <a:r>
              <a:rPr lang="fa-IR" sz="1200" dirty="0">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r>
              <a:rPr lang="fa-IR" sz="1000" dirty="0">
                <a:latin typeface="Traditional Arabic" panose="02020603050405020304" pitchFamily="18" charset="-78"/>
                <a:ea typeface="Calibri" panose="020F0502020204030204" pitchFamily="34" charset="0"/>
                <a:cs typeface="Traditional Arabic" panose="02020603050405020304" pitchFamily="18" charset="-78"/>
              </a:rPr>
              <a:t> </a:t>
            </a:r>
            <a:endParaRPr lang="en-US" sz="1000" dirty="0">
              <a:latin typeface="Traditional Arabic" panose="02020603050405020304" pitchFamily="18" charset="-78"/>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val="4293290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7750137" y="2936655"/>
            <a:ext cx="7685269" cy="731768"/>
          </a:xfrm>
        </p:spPr>
        <p:txBody>
          <a:bodyPr>
            <a:normAutofit/>
          </a:bodyPr>
          <a:lstStyle/>
          <a:p>
            <a:pPr algn="ctr"/>
            <a:r>
              <a:rPr lang="fa-IR" b="1" dirty="0">
                <a:solidFill>
                  <a:srgbClr val="FF0000"/>
                </a:solidFill>
              </a:rPr>
              <a:t>مسجد جمعه(بنوسالم)</a:t>
            </a:r>
          </a:p>
        </p:txBody>
      </p:sp>
      <p:sp>
        <p:nvSpPr>
          <p:cNvPr id="3" name="Rectangle 2"/>
          <p:cNvSpPr/>
          <p:nvPr/>
        </p:nvSpPr>
        <p:spPr>
          <a:xfrm>
            <a:off x="348391" y="632546"/>
            <a:ext cx="9376011" cy="5447645"/>
          </a:xfrm>
          <a:prstGeom prst="rect">
            <a:avLst/>
          </a:prstGeom>
        </p:spPr>
        <p:txBody>
          <a:bodyPr wrap="square">
            <a:spAutoFit/>
          </a:bodyPr>
          <a:lstStyle/>
          <a:p>
            <a:pPr algn="just"/>
            <a:r>
              <a:rPr lang="fa-IR" sz="2400" b="1" dirty="0">
                <a:cs typeface="B Zar" panose="00000400000000000000" pitchFamily="2" charset="-78"/>
              </a:rPr>
              <a:t>يكى از مساجد متبرك و تاريخى مدينه، مسجد جمعه است و به مناسبت اينكه در محله بنو سالم قرار داشته، به نام «مسجد بنو سالم» نيز شناخته مى‏شود. اين محله در كنار وادى رانوناء، يكى از وادى‏هاى مهم مدينه قرار داشته و به همين مناسبت، روزگارى اين مسجد را «مسجد الوادى» مى‏ناميده‏اند. به علاوه، نام ديگر آن مسجد عاتكه مى‏باشد؛ نامى كه در قرن سوم رواج يافت. ابن شبّه با يادآورى خبر نماز خواندن پيامبر صلى الله عليه و آله در آن، آن را مسجد عاتكه ناميده است. </a:t>
            </a:r>
            <a:r>
              <a:rPr lang="fa-IR" b="1" dirty="0">
                <a:cs typeface="B Zar" panose="00000400000000000000" pitchFamily="2" charset="-78"/>
              </a:rPr>
              <a:t>تاريخ المدينة المنوره، ج 1، ص 68</a:t>
            </a:r>
          </a:p>
          <a:p>
            <a:endParaRPr lang="fa-IR" dirty="0">
              <a:cs typeface="B Zar" panose="00000400000000000000" pitchFamily="2" charset="-78"/>
            </a:endParaRPr>
          </a:p>
          <a:p>
            <a:pPr algn="just"/>
            <a:r>
              <a:rPr lang="fa-IR" sz="2400" b="1" dirty="0">
                <a:cs typeface="B Zar" panose="00000400000000000000" pitchFamily="2" charset="-78"/>
              </a:rPr>
              <a:t>اولین نماز </a:t>
            </a:r>
            <a:r>
              <a:rPr lang="fa-IR" sz="2400" b="1" dirty="0" smtClean="0">
                <a:cs typeface="B Zar" panose="00000400000000000000" pitchFamily="2" charset="-78"/>
              </a:rPr>
              <a:t>جمعه‌ای </a:t>
            </a:r>
            <a:r>
              <a:rPr lang="fa-IR" sz="2400" b="1" dirty="0">
                <a:cs typeface="B Zar" panose="00000400000000000000" pitchFamily="2" charset="-78"/>
              </a:rPr>
              <a:t>که رسول خدا(ص) با اصحابش تشکیل دادند، هنگامی بود که به مدینه هجرت کرد، وارد مدینه شد، و آن روز، روز دوشنبه دوازدهم ربیع الاول هنگام ظهر بود، حضرت، چهار روز در «قبا» ماندند و مسجد قبا را بنیان نهادند، سپس روز جمعه به سوی مدینه حرکت کرد </a:t>
            </a:r>
            <a:r>
              <a:rPr lang="fa-IR" sz="2400" b="1" dirty="0" smtClean="0">
                <a:cs typeface="B Zar" panose="00000400000000000000" pitchFamily="2" charset="-78"/>
              </a:rPr>
              <a:t>و </a:t>
            </a:r>
            <a:r>
              <a:rPr lang="fa-IR" sz="2400" b="1" dirty="0">
                <a:cs typeface="B Zar" panose="00000400000000000000" pitchFamily="2" charset="-78"/>
              </a:rPr>
              <a:t>به هنگام نماز جمعه به محلۀ «بنی سالم» رسید، و مراسم نماز جمعه را در آنجا برپا داشت، و این اولین نماز جمعه‌ای بود که رسول خدا(ص) در اسلام بجا آورد، خطبه‌ای هم در این نماز جمعه خواند که اولین خطبه حضرت در مدینه بود. گویند تعداد نمازگزاران 100 نفر بودند .</a:t>
            </a:r>
            <a:r>
              <a:rPr lang="fa-IR" b="1" dirty="0">
                <a:cs typeface="B Zar" panose="00000400000000000000" pitchFamily="2" charset="-78"/>
              </a:rPr>
              <a:t>طبقات الکبری، ج11 ص 182-تاریخ المدینة المنورة، ج۱، ص ۶۸</a:t>
            </a:r>
          </a:p>
        </p:txBody>
      </p:sp>
    </p:spTree>
    <p:extLst>
      <p:ext uri="{BB962C8B-B14F-4D97-AF65-F5344CB8AC3E}">
        <p14:creationId xmlns:p14="http://schemas.microsoft.com/office/powerpoint/2010/main" val="444186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723" y="438980"/>
            <a:ext cx="4188393" cy="1320800"/>
          </a:xfrm>
        </p:spPr>
        <p:txBody>
          <a:bodyPr/>
          <a:lstStyle/>
          <a:p>
            <a:pPr algn="ctr"/>
            <a:r>
              <a:rPr lang="fa-IR" sz="2800" b="1" dirty="0" smtClean="0">
                <a:solidFill>
                  <a:srgbClr val="FF0000"/>
                </a:solidFill>
              </a:rPr>
              <a:t>مسجد</a:t>
            </a:r>
            <a:r>
              <a:rPr lang="fa-IR" sz="2800" b="1" dirty="0">
                <a:solidFill>
                  <a:srgbClr val="FF0000"/>
                </a:solidFill>
              </a:rPr>
              <a:t>بنی عبدالاشهل</a:t>
            </a:r>
            <a:r>
              <a:rPr lang="fa-IR" b="1" dirty="0"/>
              <a:t> </a:t>
            </a:r>
            <a:r>
              <a:rPr lang="fa-IR" b="1" dirty="0" smtClean="0"/>
              <a:t> </a:t>
            </a:r>
            <a:endParaRPr lang="fa-IR" b="1" dirty="0"/>
          </a:p>
        </p:txBody>
      </p:sp>
      <p:sp>
        <p:nvSpPr>
          <p:cNvPr id="3" name="Rectangle 2"/>
          <p:cNvSpPr/>
          <p:nvPr/>
        </p:nvSpPr>
        <p:spPr>
          <a:xfrm>
            <a:off x="491320" y="1965277"/>
            <a:ext cx="8993875" cy="4339650"/>
          </a:xfrm>
          <a:prstGeom prst="rect">
            <a:avLst/>
          </a:prstGeom>
        </p:spPr>
        <p:txBody>
          <a:bodyPr wrap="square">
            <a:spAutoFit/>
          </a:bodyPr>
          <a:lstStyle/>
          <a:p>
            <a:pPr algn="just">
              <a:lnSpc>
                <a:spcPct val="150000"/>
              </a:lnSpc>
            </a:pPr>
            <a:r>
              <a:rPr lang="fa-IR" sz="2400" b="1" dirty="0">
                <a:cs typeface="B Zar" panose="00000400000000000000" pitchFamily="2" charset="-78"/>
              </a:rPr>
              <a:t>مسجد بنی عبدالاشهل مسجدی متعلق به طایفه بنی عبدالاشهل بود که تیره‌ای از قبیله اوس بودند. این مسجد در حره واقم (حره شرقی) در شمال شرق مدینه و شمال شرق مسجدالنبی در میان منازل بنو عبدالاشهل قرار داشت. این مسجد را مسجد واقم نیز می‌نامیدند</a:t>
            </a:r>
            <a:r>
              <a:rPr lang="fa-IR" sz="2400" b="1" dirty="0" smtClean="0">
                <a:cs typeface="B Zar" panose="00000400000000000000" pitchFamily="2" charset="-78"/>
              </a:rPr>
              <a:t>.</a:t>
            </a:r>
            <a:endParaRPr lang="fa-IR" sz="2400" b="1" dirty="0">
              <a:cs typeface="B Zar" panose="00000400000000000000" pitchFamily="2" charset="-78"/>
            </a:endParaRPr>
          </a:p>
          <a:p>
            <a:pPr algn="just">
              <a:lnSpc>
                <a:spcPct val="150000"/>
              </a:lnSpc>
            </a:pPr>
            <a:r>
              <a:rPr lang="fa-IR" sz="2400" b="1" dirty="0" smtClean="0">
                <a:cs typeface="B Zar" panose="00000400000000000000" pitchFamily="2" charset="-78"/>
              </a:rPr>
              <a:t>این </a:t>
            </a:r>
            <a:r>
              <a:rPr lang="fa-IR" sz="2400" b="1" dirty="0">
                <a:cs typeface="B Zar" panose="00000400000000000000" pitchFamily="2" charset="-78"/>
              </a:rPr>
              <a:t>مسجد در زمان پیامبر(ص) آباد بوده و آن حضرت بارها در آن نماز خوانده است. گاهی پیامبر(ص) نماز ظهر را در مسجد خودش می‌خواند ولی نماز عصر و مغرب را در مسجد بنی عبدالاشهل به جا می‌آورد</a:t>
            </a:r>
            <a:r>
              <a:rPr lang="fa-IR" sz="2400" b="1" dirty="0" smtClean="0">
                <a:cs typeface="B Zar" panose="00000400000000000000" pitchFamily="2" charset="-78"/>
              </a:rPr>
              <a:t>.</a:t>
            </a:r>
          </a:p>
          <a:p>
            <a:pPr algn="just">
              <a:lnSpc>
                <a:spcPct val="150000"/>
              </a:lnSpc>
            </a:pPr>
            <a:r>
              <a:rPr lang="fa-IR" sz="1600" b="1" dirty="0">
                <a:solidFill>
                  <a:srgbClr val="FF0000"/>
                </a:solidFill>
                <a:cs typeface="B Zar" panose="00000400000000000000" pitchFamily="2" charset="-78"/>
              </a:rPr>
              <a:t>وفاء الوفاء، ج۳، ص۲۲۸، المعالم المدینة المنورة بین العمارة و التاریخ، الجزء الرابع، المجلد الثانی، ص264</a:t>
            </a:r>
          </a:p>
        </p:txBody>
      </p:sp>
    </p:spTree>
    <p:extLst>
      <p:ext uri="{BB962C8B-B14F-4D97-AF65-F5344CB8AC3E}">
        <p14:creationId xmlns:p14="http://schemas.microsoft.com/office/powerpoint/2010/main" val="127370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عکس زیبا برای نوشتن متن (ساده، فانتزی و عاشقانه) - مینویس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50"/>
            <a:ext cx="12192000" cy="6962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46997" y="1257324"/>
            <a:ext cx="8311156" cy="4247317"/>
          </a:xfrm>
          <a:prstGeom prst="rect">
            <a:avLst/>
          </a:prstGeom>
        </p:spPr>
        <p:txBody>
          <a:bodyPr wrap="square">
            <a:spAutoFit/>
          </a:bodyPr>
          <a:lstStyle/>
          <a:p>
            <a:pPr algn="ctr"/>
            <a:r>
              <a:rPr lang="fa-IR" sz="5400" dirty="0">
                <a:solidFill>
                  <a:srgbClr val="00B050"/>
                </a:solidFill>
                <a:latin typeface="IranNastaliq" panose="02020505000000020003" pitchFamily="18" charset="0"/>
                <a:cs typeface="IranNastaliq" panose="02020505000000020003" pitchFamily="18" charset="0"/>
              </a:rPr>
              <a:t>مساجد مدینه در عصر نبوی</a:t>
            </a:r>
            <a:br>
              <a:rPr lang="fa-IR" sz="5400" dirty="0">
                <a:solidFill>
                  <a:srgbClr val="00B050"/>
                </a:solidFill>
                <a:latin typeface="IranNastaliq" panose="02020505000000020003" pitchFamily="18" charset="0"/>
                <a:cs typeface="IranNastaliq" panose="02020505000000020003" pitchFamily="18" charset="0"/>
              </a:rPr>
            </a:br>
            <a:r>
              <a:rPr lang="fa-IR" sz="5400" dirty="0">
                <a:solidFill>
                  <a:srgbClr val="00B050"/>
                </a:solidFill>
                <a:latin typeface="IranNastaliq" panose="02020505000000020003" pitchFamily="18" charset="0"/>
                <a:cs typeface="IranNastaliq" panose="02020505000000020003" pitchFamily="18" charset="0"/>
              </a:rPr>
              <a:t/>
            </a:r>
            <a:br>
              <a:rPr lang="fa-IR" sz="5400" dirty="0">
                <a:solidFill>
                  <a:srgbClr val="00B050"/>
                </a:solidFill>
                <a:latin typeface="IranNastaliq" panose="02020505000000020003" pitchFamily="18" charset="0"/>
                <a:cs typeface="IranNastaliq" panose="02020505000000020003" pitchFamily="18" charset="0"/>
              </a:rPr>
            </a:br>
            <a:r>
              <a:rPr lang="fa-IR" sz="5400" dirty="0">
                <a:solidFill>
                  <a:srgbClr val="00B050"/>
                </a:solidFill>
                <a:latin typeface="IranNastaliq" panose="02020505000000020003" pitchFamily="18" charset="0"/>
                <a:cs typeface="IranNastaliq" panose="02020505000000020003" pitchFamily="18" charset="0"/>
              </a:rPr>
              <a:t>استاد:خانم حکیم زاده </a:t>
            </a:r>
            <a:r>
              <a:rPr lang="fa-IR" sz="2400" dirty="0">
                <a:solidFill>
                  <a:srgbClr val="00B050"/>
                </a:solidFill>
                <a:latin typeface="IranNastaliq" panose="02020505000000020003" pitchFamily="18" charset="0"/>
                <a:cs typeface="IranNastaliq" panose="02020505000000020003" pitchFamily="18" charset="0"/>
              </a:rPr>
              <a:t>(زیدعزها)</a:t>
            </a:r>
            <a:r>
              <a:rPr lang="fa-IR" sz="5400" dirty="0">
                <a:solidFill>
                  <a:srgbClr val="00B050"/>
                </a:solidFill>
                <a:latin typeface="IranNastaliq" panose="02020505000000020003" pitchFamily="18" charset="0"/>
                <a:cs typeface="IranNastaliq" panose="02020505000000020003" pitchFamily="18" charset="0"/>
              </a:rPr>
              <a:t/>
            </a:r>
            <a:br>
              <a:rPr lang="fa-IR" sz="5400" dirty="0">
                <a:solidFill>
                  <a:srgbClr val="00B050"/>
                </a:solidFill>
                <a:latin typeface="IranNastaliq" panose="02020505000000020003" pitchFamily="18" charset="0"/>
                <a:cs typeface="IranNastaliq" panose="02020505000000020003" pitchFamily="18" charset="0"/>
              </a:rPr>
            </a:br>
            <a:r>
              <a:rPr lang="fa-IR" sz="5400" dirty="0">
                <a:solidFill>
                  <a:srgbClr val="00B050"/>
                </a:solidFill>
                <a:latin typeface="IranNastaliq" panose="02020505000000020003" pitchFamily="18" charset="0"/>
                <a:cs typeface="IranNastaliq" panose="02020505000000020003" pitchFamily="18" charset="0"/>
              </a:rPr>
              <a:t/>
            </a:r>
            <a:br>
              <a:rPr lang="fa-IR" sz="5400" dirty="0">
                <a:solidFill>
                  <a:srgbClr val="00B050"/>
                </a:solidFill>
                <a:latin typeface="IranNastaliq" panose="02020505000000020003" pitchFamily="18" charset="0"/>
                <a:cs typeface="IranNastaliq" panose="02020505000000020003" pitchFamily="18" charset="0"/>
              </a:rPr>
            </a:br>
            <a:r>
              <a:rPr lang="fa-IR" sz="5400" dirty="0">
                <a:solidFill>
                  <a:srgbClr val="00B050"/>
                </a:solidFill>
                <a:latin typeface="IranNastaliq" panose="02020505000000020003" pitchFamily="18" charset="0"/>
                <a:cs typeface="IranNastaliq" panose="02020505000000020003" pitchFamily="18" charset="0"/>
              </a:rPr>
              <a:t>گرداورنده : قربانی زاده</a:t>
            </a:r>
            <a:endParaRPr lang="fa-IR" sz="5400" dirty="0"/>
          </a:p>
        </p:txBody>
      </p:sp>
    </p:spTree>
    <p:extLst>
      <p:ext uri="{BB962C8B-B14F-4D97-AF65-F5344CB8AC3E}">
        <p14:creationId xmlns:p14="http://schemas.microsoft.com/office/powerpoint/2010/main" val="2625454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487" y="140324"/>
            <a:ext cx="9194663" cy="6124754"/>
          </a:xfrm>
          <a:prstGeom prst="rect">
            <a:avLst/>
          </a:prstGeom>
        </p:spPr>
        <p:txBody>
          <a:bodyPr wrap="square">
            <a:spAutoFit/>
          </a:bodyPr>
          <a:lstStyle/>
          <a:p>
            <a:pPr algn="ctr"/>
            <a:r>
              <a:rPr lang="fa-IR" sz="2800" b="1" dirty="0">
                <a:solidFill>
                  <a:srgbClr val="FF0000"/>
                </a:solidFill>
                <a:cs typeface="B Zar" panose="00000400000000000000" pitchFamily="2" charset="-78"/>
              </a:rPr>
              <a:t>مسجد بنی وائل</a:t>
            </a:r>
          </a:p>
          <a:p>
            <a:pPr algn="just"/>
            <a:r>
              <a:rPr lang="fa-IR" sz="2800" b="1" dirty="0">
                <a:cs typeface="B Zar" panose="00000400000000000000" pitchFamily="2" charset="-78"/>
              </a:rPr>
              <a:t>اين مسجد از مساجدى است كه رسول خدا صلى الله عليه و آله در آن نماز گزارد. بنى وائل طايفه‏اى از اوس بوده و در قبا سكونت داشته‏اند. مَطَرى گويد: محل آن در شرق مسجد الشمس؛ يعنى همان مسجد فضيخ بوده است.  امروزه اثرى از اين مسجد نيست‏. </a:t>
            </a:r>
            <a:r>
              <a:rPr lang="fa-IR" sz="2400" b="1" dirty="0">
                <a:cs typeface="B Zar" panose="00000400000000000000" pitchFamily="2" charset="-78"/>
              </a:rPr>
              <a:t>عمده الاخبار، ص 205</a:t>
            </a:r>
            <a:endParaRPr lang="fa-IR" sz="2800" b="1" dirty="0">
              <a:cs typeface="B Zar" panose="00000400000000000000" pitchFamily="2" charset="-78"/>
            </a:endParaRPr>
          </a:p>
          <a:p>
            <a:pPr algn="ctr"/>
            <a:r>
              <a:rPr lang="fa-IR" sz="2800" b="1" dirty="0">
                <a:solidFill>
                  <a:srgbClr val="FF0000"/>
                </a:solidFill>
                <a:cs typeface="B Zar" panose="00000400000000000000" pitchFamily="2" charset="-78"/>
              </a:rPr>
              <a:t>مسجد بنو انيف يا مصبح‏</a:t>
            </a:r>
          </a:p>
          <a:p>
            <a:pPr algn="just"/>
            <a:r>
              <a:rPr lang="fa-IR" sz="2800" b="1" dirty="0">
                <a:cs typeface="B Zar" panose="00000400000000000000" pitchFamily="2" charset="-78"/>
              </a:rPr>
              <a:t>بنو انيف يكى از طوايف ساكن در مدينه و از همپيمانان اوس بودند. مسجد اين طايفه در جنوبِ غربى قبا- و در سمت قبله آن به سمت غرب، در كنار چاه عذق- بود. روايت شده است كه رسول خدا صلى الله عليه و آله براى ديدن طلحة بن براء كه مريض بود، به محله بنى انيف آمد و پس از درگذشت وى، براى تعزيت به خاندان او، باز به اين محل آمدند. در همين رفت و آمد، جايى كه آن حضرت نماز خواندند، مسجدى ساخته شد كه همين مسجد بنى انيف است. </a:t>
            </a:r>
            <a:r>
              <a:rPr lang="fa-IR" sz="2000" b="1" dirty="0">
                <a:solidFill>
                  <a:srgbClr val="FF0000"/>
                </a:solidFill>
                <a:cs typeface="B Zar" panose="00000400000000000000" pitchFamily="2" charset="-78"/>
              </a:rPr>
              <a:t>سنن ابى داود، كتاب الجنائز، باب التعجيل بالجنازة. به نقل از:</a:t>
            </a:r>
            <a:r>
              <a:rPr lang="fa-IR" sz="2800" b="1" dirty="0">
                <a:solidFill>
                  <a:srgbClr val="FF0000"/>
                </a:solidFill>
                <a:cs typeface="B Zar" panose="00000400000000000000" pitchFamily="2" charset="-78"/>
              </a:rPr>
              <a:t> </a:t>
            </a:r>
            <a:r>
              <a:rPr lang="fa-IR" sz="2000" b="1" dirty="0">
                <a:solidFill>
                  <a:srgbClr val="FF0000"/>
                </a:solidFill>
                <a:cs typeface="B Zar" panose="00000400000000000000" pitchFamily="2" charset="-78"/>
              </a:rPr>
              <a:t>المساجد الاثريه، ص 42</a:t>
            </a:r>
          </a:p>
        </p:txBody>
      </p:sp>
    </p:spTree>
    <p:extLst>
      <p:ext uri="{BB962C8B-B14F-4D97-AF65-F5344CB8AC3E}">
        <p14:creationId xmlns:p14="http://schemas.microsoft.com/office/powerpoint/2010/main" val="2208578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983" y="413779"/>
            <a:ext cx="8934735" cy="4832092"/>
          </a:xfrm>
          <a:prstGeom prst="rect">
            <a:avLst/>
          </a:prstGeom>
        </p:spPr>
        <p:txBody>
          <a:bodyPr wrap="square">
            <a:spAutoFit/>
          </a:bodyPr>
          <a:lstStyle/>
          <a:p>
            <a:endParaRPr lang="fa-IR" sz="2800" dirty="0">
              <a:cs typeface="B Zar" panose="00000400000000000000" pitchFamily="2" charset="-78"/>
            </a:endParaRPr>
          </a:p>
          <a:p>
            <a:pPr algn="ctr"/>
            <a:r>
              <a:rPr lang="fa-IR" sz="2800" b="1" dirty="0">
                <a:solidFill>
                  <a:srgbClr val="FF0000"/>
                </a:solidFill>
                <a:cs typeface="B Zar" panose="00000400000000000000" pitchFamily="2" charset="-78"/>
              </a:rPr>
              <a:t>مسجد بنى قريظه</a:t>
            </a:r>
            <a:r>
              <a:rPr lang="fa-IR" sz="3600" b="1" dirty="0">
                <a:solidFill>
                  <a:srgbClr val="FF0000"/>
                </a:solidFill>
                <a:cs typeface="B Zar" panose="00000400000000000000" pitchFamily="2" charset="-78"/>
              </a:rPr>
              <a:t>‏</a:t>
            </a:r>
          </a:p>
          <a:p>
            <a:pPr algn="just"/>
            <a:r>
              <a:rPr lang="fa-IR" sz="3200" b="1" dirty="0">
                <a:cs typeface="B Zar" panose="00000400000000000000" pitchFamily="2" charset="-78"/>
              </a:rPr>
              <a:t>يكى ديگر از امكنه منطقه عوالى مسجد بنى قريظه است. این مسجد در شرق مسجد شمس و فاصله نسبتاً طولانى با آن داشته و نزديك حرّه شرقى است. رسول خدا ص در منزل زنى از ساكنان آنجا نماز خواند. پس از آن، اين منزل در مسجد بنى قريظه افتاد. مكانى كه رسول خدا صلى الله عليه و آله در آنجا نماز خوانده است، در شرق مسجد بنى قريظه، در محل مناره‏اى كه خراب شده، قرار داشته است. </a:t>
            </a:r>
            <a:r>
              <a:rPr lang="fa-IR" sz="2000" b="1" dirty="0">
                <a:cs typeface="B Zar" panose="00000400000000000000" pitchFamily="2" charset="-78"/>
              </a:rPr>
              <a:t>تاريخ المدينة المنوره، ج 1، ص </a:t>
            </a:r>
            <a:r>
              <a:rPr lang="fa-IR" sz="2000" b="1" dirty="0" smtClean="0">
                <a:cs typeface="B Zar" panose="00000400000000000000" pitchFamily="2" charset="-78"/>
              </a:rPr>
              <a:t>70</a:t>
            </a:r>
            <a:endParaRPr lang="fa-IR" sz="2800" b="1" dirty="0">
              <a:cs typeface="B Zar" panose="00000400000000000000" pitchFamily="2" charset="-78"/>
            </a:endParaRPr>
          </a:p>
        </p:txBody>
      </p:sp>
    </p:spTree>
    <p:extLst>
      <p:ext uri="{BB962C8B-B14F-4D97-AF65-F5344CB8AC3E}">
        <p14:creationId xmlns:p14="http://schemas.microsoft.com/office/powerpoint/2010/main" val="523504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106" y="-134861"/>
            <a:ext cx="8934735" cy="5663089"/>
          </a:xfrm>
          <a:prstGeom prst="rect">
            <a:avLst/>
          </a:prstGeom>
        </p:spPr>
        <p:txBody>
          <a:bodyPr wrap="square">
            <a:spAutoFit/>
          </a:bodyPr>
          <a:lstStyle/>
          <a:p>
            <a:endParaRPr lang="fa-IR" sz="2800" dirty="0">
              <a:cs typeface="B Zar" panose="00000400000000000000" pitchFamily="2" charset="-78"/>
            </a:endParaRPr>
          </a:p>
          <a:p>
            <a:pPr algn="ctr"/>
            <a:r>
              <a:rPr lang="fa-IR" sz="2800" b="1" dirty="0" smtClean="0">
                <a:solidFill>
                  <a:schemeClr val="accent5">
                    <a:lumMod val="60000"/>
                    <a:lumOff val="40000"/>
                  </a:schemeClr>
                </a:solidFill>
                <a:cs typeface="B Zar" panose="00000400000000000000" pitchFamily="2" charset="-78"/>
              </a:rPr>
              <a:t>مسجد </a:t>
            </a:r>
            <a:r>
              <a:rPr lang="fa-IR" sz="2800" b="1" dirty="0">
                <a:solidFill>
                  <a:schemeClr val="accent5">
                    <a:lumMod val="60000"/>
                    <a:lumOff val="40000"/>
                  </a:schemeClr>
                </a:solidFill>
                <a:cs typeface="B Zar" panose="00000400000000000000" pitchFamily="2" charset="-78"/>
              </a:rPr>
              <a:t>شجره</a:t>
            </a:r>
          </a:p>
          <a:p>
            <a:pPr algn="just"/>
            <a:r>
              <a:rPr lang="fa-IR" sz="3200" b="1" dirty="0">
                <a:cs typeface="B Zar" panose="00000400000000000000" pitchFamily="2" charset="-78"/>
              </a:rPr>
              <a:t>مسجد شجره در محلى واقع شده كه رسول خدا ص در وقت رفتن به مكه، در زير درخت سمره نماز خوانده و به همين مناسبت، آن را مسجد شجره مى‏نامند. افزون بر آن، رسول خدا صلى الله عليه و آله در جريان سفر سال ششم هجرت كه منتهى به امضاى معاهده حديبيه شد، در همين جا مُحْرم گرديد. در سال هفتم جهت عمرة القضاء و همچنين در سال دهم هجرى براى انجام حَجّة الوداع در آنجا مُحرم شدند. طبيعى است اهميت اين مكان از لحاظ دينى مسلّم بوده و به دليل استفاده دائم مردم از آن، همواره مورد توجه بوده </a:t>
            </a:r>
            <a:r>
              <a:rPr lang="fa-IR" sz="2000" b="1" dirty="0">
                <a:cs typeface="B Zar" panose="00000400000000000000" pitchFamily="2" charset="-78"/>
              </a:rPr>
              <a:t>ا</a:t>
            </a:r>
            <a:r>
              <a:rPr lang="fa-IR" sz="3200" b="1" dirty="0">
                <a:cs typeface="B Zar" panose="00000400000000000000" pitchFamily="2" charset="-78"/>
              </a:rPr>
              <a:t>ست</a:t>
            </a:r>
            <a:r>
              <a:rPr lang="fa-IR" sz="2000" b="1" dirty="0">
                <a:cs typeface="B Zar" panose="00000400000000000000" pitchFamily="2" charset="-78"/>
              </a:rPr>
              <a:t>. احسن التقاسیم ص 95-آثار اسلامی مکه و مدینه ص97</a:t>
            </a:r>
          </a:p>
        </p:txBody>
      </p:sp>
    </p:spTree>
    <p:extLst>
      <p:ext uri="{BB962C8B-B14F-4D97-AF65-F5344CB8AC3E}">
        <p14:creationId xmlns:p14="http://schemas.microsoft.com/office/powerpoint/2010/main" val="23817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8" y="321001"/>
            <a:ext cx="9410007" cy="6063198"/>
          </a:xfrm>
          <a:prstGeom prst="rect">
            <a:avLst/>
          </a:prstGeom>
        </p:spPr>
        <p:txBody>
          <a:bodyPr wrap="square">
            <a:spAutoFit/>
          </a:bodyPr>
          <a:lstStyle/>
          <a:p>
            <a:pPr algn="ctr"/>
            <a:r>
              <a:rPr lang="fa-IR" sz="2800" b="1" dirty="0">
                <a:solidFill>
                  <a:schemeClr val="accent5">
                    <a:lumMod val="60000"/>
                    <a:lumOff val="40000"/>
                  </a:schemeClr>
                </a:solidFill>
              </a:rPr>
              <a:t>مسجد الإجابه‏</a:t>
            </a:r>
          </a:p>
          <a:p>
            <a:pPr algn="just">
              <a:lnSpc>
                <a:spcPct val="150000"/>
              </a:lnSpc>
            </a:pPr>
            <a:r>
              <a:rPr lang="fa-IR" sz="2400" b="1" dirty="0">
                <a:cs typeface="B Zar" panose="00000400000000000000" pitchFamily="2" charset="-78"/>
              </a:rPr>
              <a:t>يكى از طوايف قبيله اوس، بنو معاوية بن مالك بود كه پس از پذيرفتن اسلام، به مانند ساير طوايف و محلّات، در ميان خانه‏هاى خود مسجدى بنا كردند كه به نام «مسجد بنو معاويه» - تيره‏اى از انصار- و «مسجد الاجابه» شهرت يافت. سهمودی این مسجد را این گونه معرفی می کند: «و مِنها مسجد الاجابه و هو مسجد بنی معاویه بن مالک بن عوف من الأوس» در منابع شيعه، از «مسجد مباهله» ياد شده كه بر اساس آنچه شهرت دارد، همين مسجد الاجابه است. اين مسجد در فاصله سيصد تا چهارصد مترى شمال شرقىِ بقيع و پانصد و پنجاه مترى مسجد النبى صلى الله عليه و آله در كنار شارع ستين- شارع ملك فيصل- قرار دارد. وفاء الوفا، ج 3، ص 828</a:t>
            </a:r>
          </a:p>
          <a:p>
            <a:endParaRPr lang="fa-IR" sz="2400" dirty="0">
              <a:cs typeface="B Zar" panose="00000400000000000000" pitchFamily="2" charset="-78"/>
            </a:endParaRPr>
          </a:p>
          <a:p>
            <a:endParaRPr lang="fa-IR" sz="2400" dirty="0"/>
          </a:p>
          <a:p>
            <a:r>
              <a:rPr lang="fa-IR" sz="2400" dirty="0"/>
              <a:t> </a:t>
            </a:r>
          </a:p>
        </p:txBody>
      </p:sp>
    </p:spTree>
    <p:extLst>
      <p:ext uri="{BB962C8B-B14F-4D97-AF65-F5344CB8AC3E}">
        <p14:creationId xmlns:p14="http://schemas.microsoft.com/office/powerpoint/2010/main" val="520590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763" y="337626"/>
            <a:ext cx="9150203" cy="5632311"/>
          </a:xfrm>
          <a:prstGeom prst="rect">
            <a:avLst/>
          </a:prstGeom>
        </p:spPr>
        <p:txBody>
          <a:bodyPr wrap="square">
            <a:spAutoFit/>
          </a:bodyPr>
          <a:lstStyle/>
          <a:p>
            <a:endParaRPr lang="fa-IR" sz="2400" dirty="0">
              <a:cs typeface="B Zar" panose="00000400000000000000" pitchFamily="2" charset="-78"/>
            </a:endParaRPr>
          </a:p>
          <a:p>
            <a:pPr algn="ctr"/>
            <a:r>
              <a:rPr lang="fa-IR" sz="3200" b="1" dirty="0">
                <a:solidFill>
                  <a:schemeClr val="accent5">
                    <a:lumMod val="60000"/>
                    <a:lumOff val="40000"/>
                  </a:schemeClr>
                </a:solidFill>
                <a:cs typeface="B Zar" panose="00000400000000000000" pitchFamily="2" charset="-78"/>
              </a:rPr>
              <a:t>مسجد بنى حرام الكبير</a:t>
            </a:r>
          </a:p>
          <a:p>
            <a:pPr algn="just"/>
            <a:r>
              <a:rPr lang="fa-IR" sz="3200" b="1" dirty="0">
                <a:cs typeface="B Zar" panose="00000400000000000000" pitchFamily="2" charset="-78"/>
              </a:rPr>
              <a:t>بنى حرام يكى از طوايف انصار است كه در مدينه سكونت داشتند و مسجد آنان كه در ميان منازل مسكونيشان بوده، تا به امروز بر جاى مانده است. </a:t>
            </a:r>
            <a:endParaRPr lang="fa-IR" sz="3200" b="1" dirty="0" smtClean="0">
              <a:cs typeface="B Zar" panose="00000400000000000000" pitchFamily="2" charset="-78"/>
            </a:endParaRPr>
          </a:p>
          <a:p>
            <a:pPr algn="just"/>
            <a:r>
              <a:rPr lang="fa-IR" sz="3200" b="1" dirty="0" smtClean="0">
                <a:cs typeface="B Zar" panose="00000400000000000000" pitchFamily="2" charset="-78"/>
              </a:rPr>
              <a:t>در </a:t>
            </a:r>
            <a:r>
              <a:rPr lang="fa-IR" sz="3200" b="1" dirty="0">
                <a:cs typeface="B Zar" panose="00000400000000000000" pitchFamily="2" charset="-78"/>
              </a:rPr>
              <a:t>اين باره كه آيا اين مسجد محلى است كه رسول خدا صلى الله عليه و آله در آن نماز خوانده است يا نه، اختلاف وجود دارد. گفته مى‏شود كه معجزه زياد شدن طعام در جريان جنگ خندق، در محل اين مسجد اتفاق افتاده است</a:t>
            </a:r>
            <a:r>
              <a:rPr lang="fa-IR" sz="3200" b="1" dirty="0" smtClean="0">
                <a:cs typeface="B Zar" panose="00000400000000000000" pitchFamily="2" charset="-78"/>
              </a:rPr>
              <a:t>.</a:t>
            </a:r>
          </a:p>
          <a:p>
            <a:pPr algn="l"/>
            <a:r>
              <a:rPr lang="fa-IR" sz="3200" b="1" dirty="0" smtClean="0">
                <a:cs typeface="B Zar" panose="00000400000000000000" pitchFamily="2" charset="-78"/>
              </a:rPr>
              <a:t> </a:t>
            </a:r>
            <a:r>
              <a:rPr lang="fa-IR" sz="3200" b="1" dirty="0">
                <a:solidFill>
                  <a:srgbClr val="FF0000"/>
                </a:solidFill>
                <a:cs typeface="B Zar" panose="00000400000000000000" pitchFamily="2" charset="-78"/>
              </a:rPr>
              <a:t>الدر الثمين، ص 233</a:t>
            </a:r>
          </a:p>
          <a:p>
            <a:endParaRPr lang="fa-IR" sz="2400" dirty="0"/>
          </a:p>
          <a:p>
            <a:r>
              <a:rPr lang="fa-IR" sz="2400" dirty="0"/>
              <a:t> </a:t>
            </a:r>
          </a:p>
        </p:txBody>
      </p:sp>
    </p:spTree>
    <p:extLst>
      <p:ext uri="{BB962C8B-B14F-4D97-AF65-F5344CB8AC3E}">
        <p14:creationId xmlns:p14="http://schemas.microsoft.com/office/powerpoint/2010/main" val="405640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672" y="0"/>
            <a:ext cx="8925635" cy="6801862"/>
          </a:xfrm>
          <a:prstGeom prst="rect">
            <a:avLst/>
          </a:prstGeom>
        </p:spPr>
        <p:txBody>
          <a:bodyPr wrap="square">
            <a:spAutoFit/>
          </a:bodyPr>
          <a:lstStyle/>
          <a:p>
            <a:endParaRPr lang="fa-IR" sz="2400" dirty="0"/>
          </a:p>
          <a:p>
            <a:pPr algn="ctr"/>
            <a:r>
              <a:rPr lang="fa-IR" sz="3200" b="1" dirty="0">
                <a:solidFill>
                  <a:schemeClr val="accent5">
                    <a:lumMod val="60000"/>
                    <a:lumOff val="40000"/>
                  </a:schemeClr>
                </a:solidFill>
                <a:cs typeface="B Zar" panose="00000400000000000000" pitchFamily="2" charset="-78"/>
              </a:rPr>
              <a:t>مسجد قبلتَيْن‏</a:t>
            </a:r>
          </a:p>
          <a:p>
            <a:pPr algn="just">
              <a:lnSpc>
                <a:spcPct val="150000"/>
              </a:lnSpc>
            </a:pPr>
            <a:r>
              <a:rPr lang="fa-IR" sz="3200" b="1" dirty="0">
                <a:cs typeface="B Zar" panose="00000400000000000000" pitchFamily="2" charset="-78"/>
              </a:rPr>
              <a:t>مسجد قبلتين- متعلق به طايفه بنو سلمه- از مساجد بسيار قديمى در غرب مدينه و در نزديكى چاه معروف اين شهر، «بئر رومه» است كه به دليل ارتباط آن با تغيير قبله، بايد زمان بناى آن، در دو سال نخست هجرى باشد. اين مسجد بدان جهت كه در ميان طايفه بنو سلمه بوده، به نام «مسجد بنى سلمه» نيز مشهور است.در این مسجد بود که رسول خدا به دستور خداوند حکم تغییر قبله را انجام </a:t>
            </a:r>
            <a:r>
              <a:rPr lang="fa-IR" sz="3200" b="1" dirty="0" smtClean="0">
                <a:cs typeface="B Zar" panose="00000400000000000000" pitchFamily="2" charset="-78"/>
              </a:rPr>
              <a:t>داد.</a:t>
            </a:r>
          </a:p>
          <a:p>
            <a:pPr algn="l">
              <a:lnSpc>
                <a:spcPct val="150000"/>
              </a:lnSpc>
            </a:pPr>
            <a:r>
              <a:rPr lang="fa-IR" sz="2000" b="1" dirty="0" smtClean="0">
                <a:solidFill>
                  <a:srgbClr val="FF0000"/>
                </a:solidFill>
                <a:cs typeface="B Zar" panose="00000400000000000000" pitchFamily="2" charset="-78"/>
              </a:rPr>
              <a:t> </a:t>
            </a:r>
            <a:r>
              <a:rPr lang="fa-IR" sz="2000" b="1" dirty="0">
                <a:solidFill>
                  <a:srgbClr val="FF0000"/>
                </a:solidFill>
                <a:cs typeface="B Zar" panose="00000400000000000000" pitchFamily="2" charset="-78"/>
              </a:rPr>
              <a:t>اخبار مدینه الرسول ص </a:t>
            </a:r>
            <a:r>
              <a:rPr lang="fa-IR" sz="2000" b="1" dirty="0" smtClean="0">
                <a:solidFill>
                  <a:srgbClr val="FF0000"/>
                </a:solidFill>
                <a:cs typeface="B Zar" panose="00000400000000000000" pitchFamily="2" charset="-78"/>
              </a:rPr>
              <a:t>115</a:t>
            </a:r>
            <a:endParaRPr lang="fa-IR" sz="2000" b="1" dirty="0">
              <a:solidFill>
                <a:srgbClr val="FF0000"/>
              </a:solidFill>
              <a:cs typeface="B Zar" panose="00000400000000000000" pitchFamily="2" charset="-78"/>
            </a:endParaRPr>
          </a:p>
        </p:txBody>
      </p:sp>
    </p:spTree>
    <p:extLst>
      <p:ext uri="{BB962C8B-B14F-4D97-AF65-F5344CB8AC3E}">
        <p14:creationId xmlns:p14="http://schemas.microsoft.com/office/powerpoint/2010/main" val="1515674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050" y="182880"/>
            <a:ext cx="8925635" cy="5478423"/>
          </a:xfrm>
          <a:prstGeom prst="rect">
            <a:avLst/>
          </a:prstGeom>
        </p:spPr>
        <p:txBody>
          <a:bodyPr wrap="square">
            <a:spAutoFit/>
          </a:bodyPr>
          <a:lstStyle/>
          <a:p>
            <a:endParaRPr lang="fa-IR" sz="2400" dirty="0"/>
          </a:p>
          <a:p>
            <a:pPr algn="ctr"/>
            <a:r>
              <a:rPr lang="fa-IR" sz="3200" b="1" dirty="0" smtClean="0">
                <a:solidFill>
                  <a:schemeClr val="accent5">
                    <a:lumMod val="60000"/>
                    <a:lumOff val="40000"/>
                  </a:schemeClr>
                </a:solidFill>
                <a:cs typeface="B Zar" panose="00000400000000000000" pitchFamily="2" charset="-78"/>
              </a:rPr>
              <a:t>مسجد </a:t>
            </a:r>
            <a:r>
              <a:rPr lang="fa-IR" sz="3200" b="1" dirty="0">
                <a:solidFill>
                  <a:schemeClr val="accent5">
                    <a:lumMod val="60000"/>
                    <a:lumOff val="40000"/>
                  </a:schemeClr>
                </a:solidFill>
                <a:cs typeface="B Zar" panose="00000400000000000000" pitchFamily="2" charset="-78"/>
              </a:rPr>
              <a:t>المصلی</a:t>
            </a:r>
          </a:p>
          <a:p>
            <a:pPr algn="just">
              <a:lnSpc>
                <a:spcPct val="150000"/>
              </a:lnSpc>
            </a:pPr>
            <a:r>
              <a:rPr lang="fa-IR" sz="2800" b="1" dirty="0">
                <a:cs typeface="B Zar" panose="00000400000000000000" pitchFamily="2" charset="-78"/>
              </a:rPr>
              <a:t>این مسجد به «مسجد المصلی» شهرت یافت؛ زیرا پیامبر ـ ص ـ نماز دو عید فطرقربان را چندین بار در آن اقامه کرده است.1 سپس به «مسجد الغمامه» تغییر نام پیدا کرد و اکنون نزد مردم به این نام معروف است.</a:t>
            </a:r>
          </a:p>
          <a:p>
            <a:pPr algn="just">
              <a:lnSpc>
                <a:spcPct val="150000"/>
              </a:lnSpc>
            </a:pPr>
            <a:r>
              <a:rPr lang="fa-IR" sz="2800" b="1" dirty="0">
                <a:cs typeface="B Zar" panose="00000400000000000000" pitchFamily="2" charset="-78"/>
              </a:rPr>
              <a:t>روایت شده که پیامبر ـ ص ـ به سوی مسجد المصلی شتافت و فرمود: این مسجد سایبان و مصلای ما برای عید فطر و قربان است. (مساحت آن) برای ما نه تنگ و نه کوچک است. </a:t>
            </a:r>
            <a:endParaRPr lang="fa-IR" sz="2800" b="1" dirty="0" smtClean="0">
              <a:cs typeface="B Zar" panose="00000400000000000000" pitchFamily="2" charset="-78"/>
            </a:endParaRPr>
          </a:p>
          <a:p>
            <a:pPr algn="l">
              <a:lnSpc>
                <a:spcPct val="150000"/>
              </a:lnSpc>
            </a:pPr>
            <a:r>
              <a:rPr lang="fa-IR" sz="2800" b="1" dirty="0" smtClean="0">
                <a:solidFill>
                  <a:srgbClr val="FF0000"/>
                </a:solidFill>
                <a:cs typeface="B Zar" panose="00000400000000000000" pitchFamily="2" charset="-78"/>
              </a:rPr>
              <a:t>آثار </a:t>
            </a:r>
            <a:r>
              <a:rPr lang="fa-IR" sz="2800" b="1" dirty="0">
                <a:solidFill>
                  <a:srgbClr val="FF0000"/>
                </a:solidFill>
                <a:cs typeface="B Zar" panose="00000400000000000000" pitchFamily="2" charset="-78"/>
              </a:rPr>
              <a:t>المدینه، ص82 ، والدر الثمین، ص227</a:t>
            </a:r>
          </a:p>
        </p:txBody>
      </p:sp>
    </p:spTree>
    <p:extLst>
      <p:ext uri="{BB962C8B-B14F-4D97-AF65-F5344CB8AC3E}">
        <p14:creationId xmlns:p14="http://schemas.microsoft.com/office/powerpoint/2010/main" val="1906387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604" y="110784"/>
            <a:ext cx="8707272" cy="6430286"/>
          </a:xfrm>
          <a:prstGeom prst="rect">
            <a:avLst/>
          </a:prstGeom>
        </p:spPr>
        <p:txBody>
          <a:bodyPr wrap="square">
            <a:spAutoFit/>
          </a:bodyPr>
          <a:lstStyle/>
          <a:p>
            <a:pPr algn="ctr">
              <a:lnSpc>
                <a:spcPct val="107000"/>
              </a:lnSpc>
              <a:spcAft>
                <a:spcPts val="800"/>
              </a:spcAft>
            </a:pPr>
            <a:r>
              <a:rPr lang="fa-IR" sz="2000" b="1" dirty="0">
                <a:solidFill>
                  <a:srgbClr val="FF0000"/>
                </a:solidFill>
                <a:latin typeface="Calibri" panose="020F0502020204030204" pitchFamily="34" charset="0"/>
                <a:ea typeface="Calibri" panose="020F0502020204030204" pitchFamily="34" charset="0"/>
                <a:cs typeface="B Zar" panose="00000400000000000000" pitchFamily="2" charset="-78"/>
              </a:rPr>
              <a:t>معماری مسجد از نگاه رسول </a:t>
            </a:r>
            <a:r>
              <a:rPr lang="fa-IR" sz="2000" b="1" dirty="0" smtClean="0">
                <a:solidFill>
                  <a:srgbClr val="FF0000"/>
                </a:solidFill>
                <a:latin typeface="Calibri" panose="020F0502020204030204" pitchFamily="34" charset="0"/>
                <a:ea typeface="Calibri" panose="020F0502020204030204" pitchFamily="34" charset="0"/>
                <a:cs typeface="B Zar" panose="00000400000000000000" pitchFamily="2" charset="-78"/>
              </a:rPr>
              <a:t>خدا ( ص )</a:t>
            </a:r>
            <a:endParaRPr lang="fa-IR" sz="2000" b="1" dirty="0">
              <a:solidFill>
                <a:srgbClr val="FF0000"/>
              </a:solidFill>
              <a:latin typeface="Calibri" panose="020F0502020204030204" pitchFamily="34" charset="0"/>
              <a:ea typeface="Calibri" panose="020F0502020204030204" pitchFamily="34" charset="0"/>
              <a:cs typeface="B Zar" panose="00000400000000000000" pitchFamily="2" charset="-78"/>
            </a:endParaRPr>
          </a:p>
          <a:p>
            <a:pPr algn="just">
              <a:lnSpc>
                <a:spcPct val="150000"/>
              </a:lnSpc>
              <a:spcAft>
                <a:spcPts val="800"/>
              </a:spcAft>
            </a:pPr>
            <a:r>
              <a:rPr lang="fa-IR" sz="2400" b="1" dirty="0">
                <a:latin typeface="Calibri" panose="020F0502020204030204" pitchFamily="34" charset="0"/>
                <a:ea typeface="Calibri" panose="020F0502020204030204" pitchFamily="34" charset="0"/>
                <a:cs typeface="B Zar" panose="00000400000000000000" pitchFamily="2" charset="-78"/>
              </a:rPr>
              <a:t>رسول خدا ص بر ساده بودن ساختمان مسجد تاکید داشتند . مسـجدی کـه فاقد هر گونه تزیینات اضافی و غیر ضروری است و حتی فاقد منـاره بـرای اذان و گنبـد برای سقف، محراب و منبر برای نماز و خطابت. بلال بر روی دیوار خانه عبدالله بن عمـر بن خطاب، که به مسجد چسبیده بود اذان میگفت و رسول خدا(ص) و به جای منبر به تنه نخلی تکیه داده و خطبه میخواندند. نکته دیگر آن که به کار نبـردن آجـر و خشـت در سقف  و استفاده از برگها و شاخه های نخل خرما میتوانست نـور لازم را بـرای فضـا فـراهم سازد و آن را روشن کند و علاوه بر آن به سبب وزش بـاد، هـوای مطبـوع را داخـل فضـا بـه جریان در آورد و باعث خنکی محل اقامه نماز گردد. برای بـر افراشـتن سـقف، حـدود یـازده ستون از تنه نخل برپا شد </a:t>
            </a:r>
            <a:r>
              <a:rPr lang="fa-IR" b="1" dirty="0">
                <a:latin typeface="Calibri" panose="020F0502020204030204" pitchFamily="34" charset="0"/>
                <a:ea typeface="Calibri" panose="020F0502020204030204" pitchFamily="34" charset="0"/>
                <a:cs typeface="B Zar" panose="00000400000000000000" pitchFamily="2" charset="-78"/>
              </a:rPr>
              <a:t>(سمهودی ص 440-450)</a:t>
            </a:r>
          </a:p>
          <a:p>
            <a:pPr>
              <a:lnSpc>
                <a:spcPct val="107000"/>
              </a:lnSpc>
              <a:spcAft>
                <a:spcPts val="800"/>
              </a:spcAft>
            </a:pPr>
            <a:endParaRPr lang="en-US" sz="16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7962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889" y="206951"/>
            <a:ext cx="8611737" cy="6288901"/>
          </a:xfrm>
          <a:prstGeom prst="rect">
            <a:avLst/>
          </a:prstGeom>
        </p:spPr>
        <p:txBody>
          <a:bodyPr wrap="square">
            <a:spAutoFit/>
          </a:bodyPr>
          <a:lstStyle/>
          <a:p>
            <a:pPr algn="just">
              <a:lnSpc>
                <a:spcPct val="150000"/>
              </a:lnSpc>
              <a:spcAft>
                <a:spcPts val="800"/>
              </a:spcAft>
            </a:pPr>
            <a:r>
              <a:rPr lang="fa-IR" sz="2400" b="1" dirty="0">
                <a:latin typeface="Calibri" panose="020F0502020204030204" pitchFamily="34" charset="0"/>
                <a:ea typeface="Calibri" panose="020F0502020204030204" pitchFamily="34" charset="0"/>
                <a:cs typeface="B Zar" panose="00000400000000000000" pitchFamily="2" charset="-78"/>
              </a:rPr>
              <a:t>همچنین حضرت در جواب کسانی که گفتند تا کی میخواهید زیر این شـاخه هـای نخـل بنشینید؟ آیامسجد را همانند عبادتگاه های شام مسقف نکنـیم؟آن حضرت شاخه هایی از نخل بر گرفتند و فرمودند:تمایلی ندارم ازبـرادرم موسـی فراتر روم برای من سایبانی چون موسی از شاخه های نخل و چوب ثمام بناکنید</a:t>
            </a:r>
            <a:r>
              <a:rPr lang="fa-IR" b="1" dirty="0">
                <a:latin typeface="Calibri" panose="020F0502020204030204" pitchFamily="34" charset="0"/>
                <a:ea typeface="Calibri" panose="020F0502020204030204" pitchFamily="34" charset="0"/>
                <a:cs typeface="B Zar" panose="00000400000000000000" pitchFamily="2" charset="-78"/>
              </a:rPr>
              <a:t>(.بیهقی ج2ص544)</a:t>
            </a:r>
          </a:p>
          <a:p>
            <a:pPr algn="just">
              <a:lnSpc>
                <a:spcPct val="150000"/>
              </a:lnSpc>
              <a:spcAft>
                <a:spcPts val="800"/>
              </a:spcAft>
            </a:pPr>
            <a:r>
              <a:rPr lang="fa-IR" sz="2400" b="1" dirty="0">
                <a:cs typeface="B Zar" panose="00000400000000000000" pitchFamily="2" charset="-78"/>
              </a:rPr>
              <a:t>آنچه از  متون اسلامي برمي آيد نهي از تركيب مساجد با آبريزگاه است. حتي ساخت آبريزگاه براي مسجد چندان مطلوب نيست و تنها وضوخانه توصيه شده است. وضوخانه و حوض نيز در ميانه مسجد داراي نهي هايي است. : و توصيه شده كه وضوخانه در كنار درب ورودي مسجد باشد. در حديثي از امام علي (ع) آمده كه "امر رسول الله ان تبني المساجد و ان تطيب و تطهر و ان تجعل علي ابوابها المظاهر."</a:t>
            </a:r>
            <a:r>
              <a:rPr lang="fa-IR" b="1" dirty="0">
                <a:cs typeface="B Zar" panose="00000400000000000000" pitchFamily="2" charset="-78"/>
              </a:rPr>
              <a:t>ری شهری ص126</a:t>
            </a:r>
            <a:endParaRPr lang="en-US" b="1" dirty="0">
              <a:cs typeface="B Zar" panose="00000400000000000000" pitchFamily="2" charset="-78"/>
            </a:endParaRPr>
          </a:p>
        </p:txBody>
      </p:sp>
    </p:spTree>
    <p:extLst>
      <p:ext uri="{BB962C8B-B14F-4D97-AF65-F5344CB8AC3E}">
        <p14:creationId xmlns:p14="http://schemas.microsoft.com/office/powerpoint/2010/main" val="3987155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151418" cy="6858000"/>
          </a:xfrm>
          <a:prstGeom prst="rect">
            <a:avLst/>
          </a:prstGeom>
        </p:spPr>
      </p:pic>
      <p:pic>
        <p:nvPicPr>
          <p:cNvPr id="3" name="Picture 2"/>
          <p:cNvPicPr>
            <a:picLocks noChangeAspect="1"/>
          </p:cNvPicPr>
          <p:nvPr/>
        </p:nvPicPr>
        <p:blipFill>
          <a:blip r:embed="rId3"/>
          <a:stretch>
            <a:fillRect/>
          </a:stretch>
        </p:blipFill>
        <p:spPr>
          <a:xfrm>
            <a:off x="359457" y="237116"/>
            <a:ext cx="3645724" cy="640135"/>
          </a:xfrm>
          <a:prstGeom prst="rect">
            <a:avLst/>
          </a:prstGeom>
        </p:spPr>
      </p:pic>
      <p:pic>
        <p:nvPicPr>
          <p:cNvPr id="4" name="Picture 3"/>
          <p:cNvPicPr>
            <a:picLocks noChangeAspect="1"/>
          </p:cNvPicPr>
          <p:nvPr/>
        </p:nvPicPr>
        <p:blipFill>
          <a:blip r:embed="rId4"/>
          <a:stretch>
            <a:fillRect/>
          </a:stretch>
        </p:blipFill>
        <p:spPr>
          <a:xfrm>
            <a:off x="6151418" y="-1"/>
            <a:ext cx="6121425" cy="6858001"/>
          </a:xfrm>
          <a:prstGeom prst="rect">
            <a:avLst/>
          </a:prstGeom>
        </p:spPr>
      </p:pic>
      <p:sp>
        <p:nvSpPr>
          <p:cNvPr id="6" name="Rectangle 5"/>
          <p:cNvSpPr/>
          <p:nvPr/>
        </p:nvSpPr>
        <p:spPr>
          <a:xfrm>
            <a:off x="8758210" y="557184"/>
            <a:ext cx="2082622" cy="584775"/>
          </a:xfrm>
          <a:prstGeom prst="rect">
            <a:avLst/>
          </a:prstGeom>
        </p:spPr>
        <p:txBody>
          <a:bodyPr wrap="none">
            <a:spAutoFit/>
          </a:bodyPr>
          <a:lstStyle/>
          <a:p>
            <a:r>
              <a:rPr lang="fa-IR" sz="3200" b="1" dirty="0">
                <a:solidFill>
                  <a:srgbClr val="FF0000"/>
                </a:solidFill>
              </a:rPr>
              <a:t>مسجد قبا</a:t>
            </a:r>
          </a:p>
        </p:txBody>
      </p:sp>
    </p:spTree>
    <p:extLst>
      <p:ext uri="{BB962C8B-B14F-4D97-AF65-F5344CB8AC3E}">
        <p14:creationId xmlns:p14="http://schemas.microsoft.com/office/powerpoint/2010/main" val="372164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229" y="0"/>
            <a:ext cx="9598957" cy="7068602"/>
          </a:xfrm>
          <a:prstGeom prst="rect">
            <a:avLst/>
          </a:prstGeom>
        </p:spPr>
        <p:txBody>
          <a:bodyPr wrap="square">
            <a:spAutoFit/>
          </a:bodyPr>
          <a:lstStyle/>
          <a:p>
            <a:pPr algn="just">
              <a:lnSpc>
                <a:spcPct val="150000"/>
              </a:lnSpc>
            </a:pPr>
            <a:r>
              <a:rPr lang="fa-IR" sz="2400" b="1" dirty="0" err="1">
                <a:latin typeface="Traditional Arabic" panose="02020603050405020304" pitchFamily="18" charset="-78"/>
                <a:ea typeface="Times New Roman" panose="02020603050405020304" pitchFamily="18" charset="0"/>
                <a:cs typeface="B Zar" panose="00000400000000000000" pitchFamily="2" charset="-78"/>
              </a:rPr>
              <a:t>نخستين</a:t>
            </a:r>
            <a:r>
              <a:rPr lang="fa-IR" sz="2400" b="1" dirty="0">
                <a:latin typeface="Traditional Arabic" panose="02020603050405020304" pitchFamily="18" charset="-78"/>
                <a:ea typeface="Times New Roman" panose="02020603050405020304" pitchFamily="18" charset="0"/>
                <a:cs typeface="B Zar" panose="00000400000000000000" pitchFamily="2" charset="-78"/>
              </a:rPr>
              <a:t>‏ اقدام پيامبر صلى الله عليه و آله در مدينه، ساختن مسجد بود؛ جايگاهى كه افزون بر مركزيت عبادى، مركزيت فرهنگى، سياسى و ادارى نيز داشت؛ و يكى از تكيه‏گاه‏هاى اصلى اسلام در ميان مسلمانان بود.</a:t>
            </a:r>
            <a:endParaRPr lang="fa-IR" sz="2400" b="1" dirty="0">
              <a:latin typeface="Calibri" panose="020F0502020204030204" pitchFamily="34" charset="0"/>
              <a:ea typeface="Times New Roman" panose="02020603050405020304" pitchFamily="18" charset="0"/>
              <a:cs typeface="B Zar" panose="00000400000000000000" pitchFamily="2" charset="-78"/>
            </a:endParaRPr>
          </a:p>
          <a:p>
            <a:pPr algn="just">
              <a:lnSpc>
                <a:spcPct val="150000"/>
              </a:lnSpc>
              <a:spcBef>
                <a:spcPts val="1875"/>
              </a:spcBef>
              <a:spcAft>
                <a:spcPts val="1875"/>
              </a:spcAft>
            </a:pPr>
            <a:r>
              <a:rPr lang="fa-IR" sz="2000" b="1" dirty="0">
                <a:latin typeface="Calibri" panose="020F0502020204030204" pitchFamily="34" charset="0"/>
                <a:ea typeface="Times New Roman" panose="02020603050405020304" pitchFamily="18" charset="0"/>
                <a:cs typeface="B Zar" panose="00000400000000000000" pitchFamily="2" charset="-78"/>
              </a:rPr>
              <a:t>در باره اهميت بنای مسجد احاديث فراوانی از طرق اهل بيت و اهل سنت رسيده است که اهميت فوق العاده اين کار را نشان می دهد. از پيامبر صلّی اللّه عليه وآله وسلّم چنين نقل شده که فرمود: «مَن بَنی مَسجِدا و لَو کمَفْحَصِ قَطاةٍ بَنَی اللّه لَهُ بَيتا في الجَنَّةِ؛ کسی که مسجدی  بنا کند، هر چند به اندازه لانه مرغی بوده باشد، خداوند خانه ‏ای در بهشت برای او بنا خواهد ساخت».</a:t>
            </a:r>
            <a:r>
              <a:rPr lang="fa-IR" sz="2000" b="1" dirty="0">
                <a:latin typeface="Calibri" panose="020F0502020204030204" pitchFamily="34" charset="0"/>
                <a:ea typeface="Calibri" panose="020F0502020204030204" pitchFamily="34" charset="0"/>
                <a:cs typeface="B Zar" panose="00000400000000000000" pitchFamily="2" charset="-78"/>
              </a:rPr>
              <a:t> </a:t>
            </a:r>
            <a:r>
              <a:rPr lang="fa-IR" sz="1400" b="1" dirty="0">
                <a:solidFill>
                  <a:srgbClr val="FF0000"/>
                </a:solidFill>
                <a:latin typeface="Calibri" panose="020F0502020204030204" pitchFamily="34" charset="0"/>
                <a:ea typeface="Calibri" panose="020F0502020204030204" pitchFamily="34" charset="0"/>
                <a:cs typeface="B Zar" panose="00000400000000000000" pitchFamily="2" charset="-78"/>
              </a:rPr>
              <a:t>تفسير المنار جلد 10 صفحه 213 </a:t>
            </a:r>
            <a:endParaRPr lang="fa-IR" sz="1400" b="1" dirty="0">
              <a:solidFill>
                <a:srgbClr val="FF0000"/>
              </a:solidFill>
              <a:latin typeface="Calibri" panose="020F0502020204030204" pitchFamily="34" charset="0"/>
              <a:ea typeface="Times New Roman" panose="02020603050405020304" pitchFamily="18" charset="0"/>
              <a:cs typeface="B Zar" panose="00000400000000000000" pitchFamily="2" charset="-78"/>
            </a:endParaRPr>
          </a:p>
          <a:p>
            <a:pPr algn="just">
              <a:lnSpc>
                <a:spcPct val="150000"/>
              </a:lnSpc>
              <a:spcBef>
                <a:spcPts val="1875"/>
              </a:spcBef>
              <a:spcAft>
                <a:spcPts val="1875"/>
              </a:spcAft>
            </a:pPr>
            <a:r>
              <a:rPr lang="fa-IR" sz="2000" b="1" dirty="0">
                <a:latin typeface="Calibri" panose="020F0502020204030204" pitchFamily="34" charset="0"/>
                <a:ea typeface="Times New Roman" panose="02020603050405020304" pitchFamily="18" charset="0"/>
                <a:cs typeface="B Zar" panose="00000400000000000000" pitchFamily="2" charset="-78"/>
              </a:rPr>
              <a:t>در حديث ديگری از پيامبر صلّی اللّه عليه وآله وسلّم نقل شده: «</a:t>
            </a:r>
            <a:r>
              <a:rPr lang="fa-IR" sz="2000" b="1" dirty="0">
                <a:solidFill>
                  <a:srgbClr val="C00000"/>
                </a:solidFill>
                <a:latin typeface="Calibri" panose="020F0502020204030204" pitchFamily="34" charset="0"/>
                <a:ea typeface="Times New Roman" panose="02020603050405020304" pitchFamily="18" charset="0"/>
                <a:cs typeface="B Zar" panose="00000400000000000000" pitchFamily="2" charset="-78"/>
              </a:rPr>
              <a:t>مَنْ أَسْرَجَ فِي مَسْجِدٍ مِنْ مَسَاجِدِ اَللَّهِ سِرَاجاً لَمْ تَزَلِ اَلْمَلاَئِکةُ وَ حَمَلَةُ اَلْعَرْشِ يَسْتَغْفِرُونَ لَهُ مَا دَامَ فِي ذَلِک اَلْمَسْجِدِ ضوؤه‏؛ </a:t>
            </a:r>
            <a:r>
              <a:rPr lang="fa-IR" sz="2000" b="1" dirty="0">
                <a:latin typeface="Calibri" panose="020F0502020204030204" pitchFamily="34" charset="0"/>
                <a:ea typeface="Times New Roman" panose="02020603050405020304" pitchFamily="18" charset="0"/>
                <a:cs typeface="B Zar" panose="00000400000000000000" pitchFamily="2" charset="-78"/>
              </a:rPr>
              <a:t>کسی که چراغی در مسجدی برافروزد فرشتگان و حاملان عرش الهی ما دام که نور آن چراغ در مسجد می تابد برای او استغفار می کنند».</a:t>
            </a:r>
            <a:r>
              <a:rPr lang="en-US" sz="2000" b="1" dirty="0">
                <a:latin typeface="Calibri" panose="020F0502020204030204" pitchFamily="34" charset="0"/>
                <a:ea typeface="Calibri" panose="020F0502020204030204" pitchFamily="34" charset="0"/>
                <a:cs typeface="B Zar" panose="00000400000000000000" pitchFamily="2" charset="-78"/>
              </a:rPr>
              <a:t> </a:t>
            </a:r>
            <a:r>
              <a:rPr lang="fa-IR" b="1" dirty="0">
                <a:solidFill>
                  <a:srgbClr val="FF0000"/>
                </a:solidFill>
                <a:latin typeface="Calibri" panose="020F0502020204030204" pitchFamily="34" charset="0"/>
                <a:ea typeface="Calibri" panose="020F0502020204030204" pitchFamily="34" charset="0"/>
                <a:cs typeface="B Zar" panose="00000400000000000000" pitchFamily="2" charset="-78"/>
              </a:rPr>
              <a:t>تفسير نمونه؛ ج‏ 7؛ ص 318.</a:t>
            </a:r>
            <a:endParaRPr lang="en-US" b="1" dirty="0">
              <a:solidFill>
                <a:srgbClr val="FF0000"/>
              </a:solidFill>
              <a:latin typeface="Calibri" panose="020F0502020204030204" pitchFamily="34" charset="0"/>
              <a:ea typeface="Calibri" panose="020F0502020204030204" pitchFamily="34" charset="0"/>
              <a:cs typeface="B Zar" panose="00000400000000000000" pitchFamily="2" charset="-78"/>
            </a:endParaRPr>
          </a:p>
          <a:p>
            <a:r>
              <a:rPr lang="fa-IR" sz="1400" dirty="0">
                <a:latin typeface="Calibri" panose="020F0502020204030204" pitchFamily="34" charset="0"/>
                <a:ea typeface="Calibri" panose="020F0502020204030204" pitchFamily="34" charset="0"/>
                <a:cs typeface="B Zar" panose="00000400000000000000" pitchFamily="2" charset="-78"/>
              </a:rPr>
              <a:t> </a:t>
            </a:r>
            <a:endParaRPr lang="en-US" sz="1400" dirty="0">
              <a:latin typeface="Calibri" panose="020F0502020204030204" pitchFamily="34" charset="0"/>
              <a:ea typeface="Calibri" panose="020F0502020204030204" pitchFamily="34" charset="0"/>
              <a:cs typeface="B Zar" panose="00000400000000000000" pitchFamily="2" charset="-78"/>
            </a:endParaRPr>
          </a:p>
          <a:p>
            <a:r>
              <a:rPr lang="fa-IR" sz="1400" dirty="0">
                <a:latin typeface="Calibri" panose="020F0502020204030204" pitchFamily="34" charset="0"/>
                <a:ea typeface="Calibri" panose="020F0502020204030204" pitchFamily="34" charset="0"/>
                <a:cs typeface="B Zar" panose="00000400000000000000" pitchFamily="2" charset="-78"/>
              </a:rPr>
              <a:t> </a:t>
            </a:r>
            <a:endParaRPr lang="en-US" sz="1400" dirty="0">
              <a:latin typeface="Calibri" panose="020F0502020204030204" pitchFamily="34" charset="0"/>
              <a:ea typeface="Calibri" panose="020F0502020204030204" pitchFamily="34" charset="0"/>
              <a:cs typeface="B Zar" panose="00000400000000000000" pitchFamily="2" charset="-78"/>
            </a:endParaRPr>
          </a:p>
          <a:p>
            <a:endParaRPr lang="en-US" sz="1400" dirty="0">
              <a:latin typeface="Calibri" panose="020F0502020204030204" pitchFamily="34" charset="0"/>
              <a:ea typeface="Calibri" panose="020F0502020204030204" pitchFamily="34" charset="0"/>
              <a:cs typeface="B Zar" panose="00000400000000000000" pitchFamily="2" charset="-78"/>
            </a:endParaRPr>
          </a:p>
        </p:txBody>
      </p:sp>
      <p:sp>
        <p:nvSpPr>
          <p:cNvPr id="3" name="کادر متن 2"/>
          <p:cNvSpPr txBox="1"/>
          <p:nvPr/>
        </p:nvSpPr>
        <p:spPr>
          <a:xfrm>
            <a:off x="10958104" y="986973"/>
            <a:ext cx="1169551" cy="3599543"/>
          </a:xfrm>
          <a:prstGeom prst="rect">
            <a:avLst/>
          </a:prstGeom>
          <a:noFill/>
        </p:spPr>
        <p:txBody>
          <a:bodyPr vert="vert270" wrap="square" rtlCol="0">
            <a:spAutoFit/>
          </a:bodyPr>
          <a:lstStyle/>
          <a:p>
            <a:r>
              <a:rPr lang="fa-IR" sz="4000" b="1" dirty="0">
                <a:solidFill>
                  <a:srgbClr val="FF0000"/>
                </a:solidFill>
                <a:latin typeface="Calibri" panose="020F0502020204030204" pitchFamily="34" charset="0"/>
                <a:ea typeface="Times New Roman" panose="02020603050405020304" pitchFamily="18" charset="0"/>
                <a:cs typeface="B Zar" panose="00000400000000000000" pitchFamily="2" charset="-78"/>
              </a:rPr>
              <a:t>اهمیت بنای مسجد</a:t>
            </a:r>
            <a:endParaRPr lang="en-US" sz="7200" b="1" dirty="0">
              <a:solidFill>
                <a:srgbClr val="FF0000"/>
              </a:solidFill>
              <a:latin typeface="Calibri" panose="020F0502020204030204" pitchFamily="34" charset="0"/>
              <a:ea typeface="Calibri" panose="020F0502020204030204" pitchFamily="34" charset="0"/>
              <a:cs typeface="B Zar" panose="00000400000000000000" pitchFamily="2" charset="-78"/>
            </a:endParaRPr>
          </a:p>
          <a:p>
            <a:endParaRPr lang="en-US" sz="2400" dirty="0">
              <a:solidFill>
                <a:srgbClr val="FF0000"/>
              </a:solidFill>
            </a:endParaRPr>
          </a:p>
        </p:txBody>
      </p:sp>
    </p:spTree>
    <p:extLst>
      <p:ext uri="{BB962C8B-B14F-4D97-AF65-F5344CB8AC3E}">
        <p14:creationId xmlns:p14="http://schemas.microsoft.com/office/powerpoint/2010/main" val="2028234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134793" y="0"/>
            <a:ext cx="6057207" cy="6858000"/>
          </a:xfrm>
          <a:prstGeom prst="rect">
            <a:avLst/>
          </a:prstGeom>
        </p:spPr>
      </p:pic>
      <p:pic>
        <p:nvPicPr>
          <p:cNvPr id="3" name="Picture 2"/>
          <p:cNvPicPr>
            <a:picLocks noChangeAspect="1"/>
          </p:cNvPicPr>
          <p:nvPr/>
        </p:nvPicPr>
        <p:blipFill>
          <a:blip r:embed="rId3"/>
          <a:stretch>
            <a:fillRect/>
          </a:stretch>
        </p:blipFill>
        <p:spPr>
          <a:xfrm>
            <a:off x="-1" y="0"/>
            <a:ext cx="6134793" cy="6858000"/>
          </a:xfrm>
          <a:prstGeom prst="rect">
            <a:avLst/>
          </a:prstGeom>
        </p:spPr>
      </p:pic>
      <p:sp>
        <p:nvSpPr>
          <p:cNvPr id="2" name="Rectangle 1"/>
          <p:cNvSpPr/>
          <p:nvPr/>
        </p:nvSpPr>
        <p:spPr>
          <a:xfrm>
            <a:off x="611182" y="163124"/>
            <a:ext cx="2829621" cy="523220"/>
          </a:xfrm>
          <a:prstGeom prst="rect">
            <a:avLst/>
          </a:prstGeom>
        </p:spPr>
        <p:txBody>
          <a:bodyPr wrap="none">
            <a:spAutoFit/>
          </a:bodyPr>
          <a:lstStyle/>
          <a:p>
            <a:pPr algn="ctr"/>
            <a:r>
              <a:rPr lang="fa-IR" sz="2800" b="1" dirty="0">
                <a:solidFill>
                  <a:srgbClr val="FF0000"/>
                </a:solidFill>
              </a:rPr>
              <a:t>مسجد ذوقبلتَيْن‏</a:t>
            </a:r>
          </a:p>
        </p:txBody>
      </p:sp>
      <p:sp>
        <p:nvSpPr>
          <p:cNvPr id="4" name="Rectangle 3"/>
          <p:cNvSpPr/>
          <p:nvPr/>
        </p:nvSpPr>
        <p:spPr>
          <a:xfrm>
            <a:off x="9287694" y="432895"/>
            <a:ext cx="2432077" cy="523220"/>
          </a:xfrm>
          <a:prstGeom prst="rect">
            <a:avLst/>
          </a:prstGeom>
        </p:spPr>
        <p:txBody>
          <a:bodyPr wrap="none">
            <a:spAutoFit/>
          </a:bodyPr>
          <a:lstStyle/>
          <a:p>
            <a:pPr algn="ctr"/>
            <a:r>
              <a:rPr lang="fa-IR" sz="2800" b="1" dirty="0">
                <a:solidFill>
                  <a:schemeClr val="bg1"/>
                </a:solidFill>
              </a:rPr>
              <a:t>مسجد شجره</a:t>
            </a:r>
          </a:p>
        </p:txBody>
      </p:sp>
    </p:spTree>
    <p:extLst>
      <p:ext uri="{BB962C8B-B14F-4D97-AF65-F5344CB8AC3E}">
        <p14:creationId xmlns:p14="http://schemas.microsoft.com/office/powerpoint/2010/main" val="407697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68290" y="0"/>
            <a:ext cx="6123710" cy="6858000"/>
          </a:xfrm>
          <a:prstGeom prst="rect">
            <a:avLst/>
          </a:prstGeom>
        </p:spPr>
      </p:pic>
      <p:pic>
        <p:nvPicPr>
          <p:cNvPr id="4" name="Picture 3"/>
          <p:cNvPicPr>
            <a:picLocks noChangeAspect="1"/>
          </p:cNvPicPr>
          <p:nvPr/>
        </p:nvPicPr>
        <p:blipFill>
          <a:blip r:embed="rId3"/>
          <a:stretch>
            <a:fillRect/>
          </a:stretch>
        </p:blipFill>
        <p:spPr>
          <a:xfrm>
            <a:off x="-1" y="0"/>
            <a:ext cx="6068291" cy="6858000"/>
          </a:xfrm>
          <a:prstGeom prst="rect">
            <a:avLst/>
          </a:prstGeom>
        </p:spPr>
      </p:pic>
      <p:sp>
        <p:nvSpPr>
          <p:cNvPr id="3" name="Rectangle 2"/>
          <p:cNvSpPr/>
          <p:nvPr/>
        </p:nvSpPr>
        <p:spPr>
          <a:xfrm>
            <a:off x="436288" y="196528"/>
            <a:ext cx="4256363" cy="523220"/>
          </a:xfrm>
          <a:prstGeom prst="rect">
            <a:avLst/>
          </a:prstGeom>
        </p:spPr>
        <p:txBody>
          <a:bodyPr wrap="square">
            <a:spAutoFit/>
          </a:bodyPr>
          <a:lstStyle/>
          <a:p>
            <a:pPr algn="ctr"/>
            <a:r>
              <a:rPr lang="fa-IR" sz="2800" b="1" dirty="0">
                <a:solidFill>
                  <a:srgbClr val="FF0000"/>
                </a:solidFill>
              </a:rPr>
              <a:t>مسجد الإجابه(مباهله)‏</a:t>
            </a:r>
          </a:p>
        </p:txBody>
      </p:sp>
      <p:sp>
        <p:nvSpPr>
          <p:cNvPr id="5" name="Rectangle 4"/>
          <p:cNvSpPr/>
          <p:nvPr/>
        </p:nvSpPr>
        <p:spPr>
          <a:xfrm>
            <a:off x="7284835" y="325524"/>
            <a:ext cx="3653565" cy="461665"/>
          </a:xfrm>
          <a:prstGeom prst="rect">
            <a:avLst/>
          </a:prstGeom>
        </p:spPr>
        <p:txBody>
          <a:bodyPr wrap="none">
            <a:spAutoFit/>
          </a:bodyPr>
          <a:lstStyle/>
          <a:p>
            <a:pPr algn="ctr"/>
            <a:r>
              <a:rPr lang="fa-IR" sz="2400" b="1" dirty="0">
                <a:solidFill>
                  <a:srgbClr val="FF0000"/>
                </a:solidFill>
              </a:rPr>
              <a:t>مسجد المصلی (غمامه)</a:t>
            </a:r>
          </a:p>
        </p:txBody>
      </p:sp>
    </p:spTree>
    <p:extLst>
      <p:ext uri="{BB962C8B-B14F-4D97-AF65-F5344CB8AC3E}">
        <p14:creationId xmlns:p14="http://schemas.microsoft.com/office/powerpoint/2010/main" val="1110365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91069"/>
            <a:ext cx="9858894" cy="6009337"/>
          </a:xfrm>
          <a:prstGeom prst="rect">
            <a:avLst/>
          </a:prstGeom>
        </p:spPr>
        <p:txBody>
          <a:bodyPr wrap="square">
            <a:spAutoFit/>
          </a:bodyPr>
          <a:lstStyle/>
          <a:p>
            <a:pPr algn="just">
              <a:lnSpc>
                <a:spcPct val="150000"/>
              </a:lnSpc>
            </a:pPr>
            <a:r>
              <a:rPr lang="fa-IR" b="1" dirty="0">
                <a:solidFill>
                  <a:srgbClr val="FF0000"/>
                </a:solidFill>
                <a:cs typeface="B Zar" panose="00000400000000000000" pitchFamily="2" charset="-78"/>
              </a:rPr>
              <a:t>منابع</a:t>
            </a:r>
          </a:p>
          <a:p>
            <a:pPr lvl="0" algn="just">
              <a:lnSpc>
                <a:spcPct val="150000"/>
              </a:lnSpc>
            </a:pPr>
            <a:r>
              <a:rPr lang="fa-IR" sz="2000" b="1" dirty="0" smtClean="0">
                <a:cs typeface="B Zar" panose="00000400000000000000" pitchFamily="2" charset="-78"/>
              </a:rPr>
              <a:t>ابن </a:t>
            </a:r>
            <a:r>
              <a:rPr lang="fa-IR" sz="2000" b="1" dirty="0">
                <a:cs typeface="B Zar" panose="00000400000000000000" pitchFamily="2" charset="-78"/>
              </a:rPr>
              <a:t>حجر عسقلانی، فتح الباری بشرح صـحیح البخـاری. التـزام عبـدالرحمان محمـد، بیـروت، داراحیاء. 1408 ق. </a:t>
            </a:r>
          </a:p>
          <a:p>
            <a:pPr lvl="0" algn="just">
              <a:lnSpc>
                <a:spcPct val="150000"/>
              </a:lnSpc>
            </a:pPr>
            <a:r>
              <a:rPr lang="fa-IR" sz="2000" b="1" dirty="0">
                <a:cs typeface="B Zar" panose="00000400000000000000" pitchFamily="2" charset="-78"/>
              </a:rPr>
              <a:t>ابن هشام السيرة النبوية، ، تصحيح مصطفى السقاء، ابراهيم الابيارى، بيروت، دار المعرفة.</a:t>
            </a:r>
            <a:endParaRPr lang="en-US" sz="2000" b="1" dirty="0">
              <a:cs typeface="B Zar" panose="00000400000000000000" pitchFamily="2" charset="-78"/>
            </a:endParaRPr>
          </a:p>
          <a:p>
            <a:pPr lvl="0" algn="just">
              <a:lnSpc>
                <a:spcPct val="150000"/>
              </a:lnSpc>
            </a:pPr>
            <a:r>
              <a:rPr lang="fa-IR" sz="2000" b="1" dirty="0">
                <a:cs typeface="B Zar" panose="00000400000000000000" pitchFamily="2" charset="-78"/>
              </a:rPr>
              <a:t>ابوزيد عمر، ابن شبه</a:t>
            </a:r>
            <a:r>
              <a:rPr lang="en-US" sz="2000" b="1" dirty="0">
                <a:cs typeface="B Zar" panose="00000400000000000000" pitchFamily="2" charset="-78"/>
              </a:rPr>
              <a:t>.. </a:t>
            </a:r>
            <a:r>
              <a:rPr lang="fa-IR" sz="2000" b="1" dirty="0">
                <a:cs typeface="B Zar" panose="00000400000000000000" pitchFamily="2" charset="-78"/>
              </a:rPr>
              <a:t>تاريخ المدينه المنوره</a:t>
            </a:r>
            <a:r>
              <a:rPr lang="en-US" sz="2000" b="1" dirty="0">
                <a:cs typeface="B Zar" panose="00000400000000000000" pitchFamily="2" charset="-78"/>
              </a:rPr>
              <a:t>. </a:t>
            </a:r>
            <a:r>
              <a:rPr lang="fa-IR" sz="2000" b="1" dirty="0">
                <a:cs typeface="B Zar" panose="00000400000000000000" pitchFamily="2" charset="-78"/>
              </a:rPr>
              <a:t>قم</a:t>
            </a:r>
            <a:r>
              <a:rPr lang="en-US" sz="2000" b="1" dirty="0">
                <a:cs typeface="B Zar" panose="00000400000000000000" pitchFamily="2" charset="-78"/>
              </a:rPr>
              <a:t> : </a:t>
            </a:r>
            <a:r>
              <a:rPr lang="fa-IR" sz="2000" b="1" dirty="0">
                <a:cs typeface="B Zar" panose="00000400000000000000" pitchFamily="2" charset="-78"/>
              </a:rPr>
              <a:t>دارالفكر</a:t>
            </a:r>
            <a:r>
              <a:rPr lang="en-US" sz="2000" b="1" dirty="0">
                <a:cs typeface="B Zar" panose="00000400000000000000" pitchFamily="2" charset="-78"/>
              </a:rPr>
              <a:t>. 1368</a:t>
            </a:r>
          </a:p>
          <a:p>
            <a:pPr lvl="0" algn="just">
              <a:lnSpc>
                <a:spcPct val="150000"/>
              </a:lnSpc>
            </a:pPr>
            <a:r>
              <a:rPr lang="fa-IR" sz="2000" b="1" dirty="0">
                <a:cs typeface="B Zar" panose="00000400000000000000" pitchFamily="2" charset="-78"/>
              </a:rPr>
              <a:t>جعفريان، رسول</a:t>
            </a:r>
            <a:r>
              <a:rPr lang="en-US" sz="2000" b="1" dirty="0">
                <a:cs typeface="B Zar" panose="00000400000000000000" pitchFamily="2" charset="-78"/>
              </a:rPr>
              <a:t>.. </a:t>
            </a:r>
            <a:r>
              <a:rPr lang="fa-IR" sz="2000" b="1" dirty="0">
                <a:cs typeface="B Zar" panose="00000400000000000000" pitchFamily="2" charset="-78"/>
              </a:rPr>
              <a:t>آثار اسلامي مكه و مدينه</a:t>
            </a:r>
            <a:r>
              <a:rPr lang="en-US" sz="2000" b="1" dirty="0">
                <a:cs typeface="B Zar" panose="00000400000000000000" pitchFamily="2" charset="-78"/>
              </a:rPr>
              <a:t>. </a:t>
            </a:r>
            <a:r>
              <a:rPr lang="fa-IR" sz="2000" b="1" dirty="0">
                <a:cs typeface="B Zar" panose="00000400000000000000" pitchFamily="2" charset="-78"/>
              </a:rPr>
              <a:t>تهران</a:t>
            </a:r>
            <a:r>
              <a:rPr lang="en-US" sz="2000" b="1" dirty="0">
                <a:cs typeface="B Zar" panose="00000400000000000000" pitchFamily="2" charset="-78"/>
              </a:rPr>
              <a:t> : </a:t>
            </a:r>
            <a:r>
              <a:rPr lang="fa-IR" sz="2000" b="1" dirty="0">
                <a:cs typeface="B Zar" panose="00000400000000000000" pitchFamily="2" charset="-78"/>
              </a:rPr>
              <a:t>مشعر</a:t>
            </a:r>
            <a:r>
              <a:rPr lang="en-US" sz="2000" b="1" dirty="0">
                <a:cs typeface="B Zar" panose="00000400000000000000" pitchFamily="2" charset="-78"/>
              </a:rPr>
              <a:t>. 1381</a:t>
            </a:r>
          </a:p>
          <a:p>
            <a:pPr lvl="0" algn="just">
              <a:lnSpc>
                <a:spcPct val="150000"/>
              </a:lnSpc>
            </a:pPr>
            <a:r>
              <a:rPr lang="fa-IR" sz="2000" b="1" dirty="0">
                <a:cs typeface="B Zar" panose="00000400000000000000" pitchFamily="2" charset="-78"/>
              </a:rPr>
              <a:t>حلى، علامه حسن بن يوسف بن مطهراسد</a:t>
            </a:r>
            <a:r>
              <a:rPr lang="en-US" sz="2000" b="1" dirty="0">
                <a:cs typeface="B Zar" panose="00000400000000000000" pitchFamily="2" charset="-78"/>
              </a:rPr>
              <a:t> . </a:t>
            </a:r>
            <a:r>
              <a:rPr lang="fa-IR" sz="2000" b="1" dirty="0">
                <a:cs typeface="B Zar" panose="00000400000000000000" pitchFamily="2" charset="-78"/>
              </a:rPr>
              <a:t>منتهى المطلب في تحقيق المذه</a:t>
            </a:r>
            <a:r>
              <a:rPr lang="en-US" sz="2000" b="1" dirty="0">
                <a:cs typeface="B Zar" panose="00000400000000000000" pitchFamily="2" charset="-78"/>
              </a:rPr>
              <a:t>. </a:t>
            </a:r>
            <a:r>
              <a:rPr lang="fa-IR" sz="2000" b="1" dirty="0">
                <a:cs typeface="B Zar" panose="00000400000000000000" pitchFamily="2" charset="-78"/>
              </a:rPr>
              <a:t>مشهد</a:t>
            </a:r>
            <a:r>
              <a:rPr lang="en-US" sz="2000" b="1" dirty="0">
                <a:cs typeface="B Zar" panose="00000400000000000000" pitchFamily="2" charset="-78"/>
              </a:rPr>
              <a:t> : </a:t>
            </a:r>
            <a:r>
              <a:rPr lang="fa-IR" sz="2000" b="1" dirty="0">
                <a:cs typeface="B Zar" panose="00000400000000000000" pitchFamily="2" charset="-78"/>
              </a:rPr>
              <a:t>مجمع البحوث الإسلامي</a:t>
            </a:r>
            <a:r>
              <a:rPr lang="en-US" sz="2000" b="1" dirty="0">
                <a:cs typeface="B Zar" panose="00000400000000000000" pitchFamily="2" charset="-78"/>
              </a:rPr>
              <a:t>. 1412.</a:t>
            </a:r>
          </a:p>
          <a:p>
            <a:pPr lvl="0" algn="just">
              <a:lnSpc>
                <a:spcPct val="150000"/>
              </a:lnSpc>
            </a:pPr>
            <a:r>
              <a:rPr lang="fa-IR" sz="2000" b="1" dirty="0">
                <a:cs typeface="B Zar" panose="00000400000000000000" pitchFamily="2" charset="-78"/>
              </a:rPr>
              <a:t>حموي، شهاب الدين ابو عبدالله ياقوت</a:t>
            </a:r>
            <a:r>
              <a:rPr lang="en-US" sz="2000" b="1" dirty="0">
                <a:cs typeface="B Zar" panose="00000400000000000000" pitchFamily="2" charset="-78"/>
              </a:rPr>
              <a:t> . </a:t>
            </a:r>
            <a:r>
              <a:rPr lang="fa-IR" sz="2000" b="1" dirty="0">
                <a:cs typeface="B Zar" panose="00000400000000000000" pitchFamily="2" charset="-78"/>
              </a:rPr>
              <a:t>معجم البلدان</a:t>
            </a:r>
            <a:r>
              <a:rPr lang="en-US" sz="2000" b="1" dirty="0">
                <a:cs typeface="B Zar" panose="00000400000000000000" pitchFamily="2" charset="-78"/>
              </a:rPr>
              <a:t>. </a:t>
            </a:r>
            <a:r>
              <a:rPr lang="fa-IR" sz="2000" b="1" dirty="0">
                <a:cs typeface="B Zar" panose="00000400000000000000" pitchFamily="2" charset="-78"/>
              </a:rPr>
              <a:t>بيروت</a:t>
            </a:r>
            <a:r>
              <a:rPr lang="en-US" sz="2000" b="1" dirty="0">
                <a:cs typeface="B Zar" panose="00000400000000000000" pitchFamily="2" charset="-78"/>
              </a:rPr>
              <a:t> : </a:t>
            </a:r>
            <a:r>
              <a:rPr lang="fa-IR" sz="2000" b="1" dirty="0">
                <a:cs typeface="B Zar" panose="00000400000000000000" pitchFamily="2" charset="-78"/>
              </a:rPr>
              <a:t>دارصادر</a:t>
            </a:r>
            <a:r>
              <a:rPr lang="en-US" sz="2000" b="1" dirty="0">
                <a:cs typeface="B Zar" panose="00000400000000000000" pitchFamily="2" charset="-78"/>
              </a:rPr>
              <a:t>. . 1995</a:t>
            </a:r>
          </a:p>
          <a:p>
            <a:pPr lvl="0" algn="just">
              <a:lnSpc>
                <a:spcPct val="150000"/>
              </a:lnSpc>
            </a:pPr>
            <a:r>
              <a:rPr lang="fa-IR" sz="2000" b="1" dirty="0">
                <a:cs typeface="B Zar" panose="00000400000000000000" pitchFamily="2" charset="-78"/>
              </a:rPr>
              <a:t>خویلد، عبدالرحمن المساجد الاثريه، مشعر،تهران 1999</a:t>
            </a:r>
            <a:endParaRPr lang="en-US" sz="2000" b="1" dirty="0">
              <a:cs typeface="B Zar" panose="00000400000000000000" pitchFamily="2" charset="-78"/>
            </a:endParaRPr>
          </a:p>
          <a:p>
            <a:pPr lvl="0" algn="just">
              <a:lnSpc>
                <a:spcPct val="150000"/>
              </a:lnSpc>
            </a:pPr>
            <a:r>
              <a:rPr lang="fa-IR" sz="2000" b="1" dirty="0">
                <a:cs typeface="B Zar" panose="00000400000000000000" pitchFamily="2" charset="-78"/>
              </a:rPr>
              <a:t>سمهودي، نوالدين علي بن احمد.. وفاء الوفاء. بيروت : دارالحياة و التراث العربي1374.</a:t>
            </a:r>
            <a:endParaRPr lang="en-US" sz="2000" b="1" dirty="0">
              <a:cs typeface="B Zar" panose="00000400000000000000" pitchFamily="2" charset="-78"/>
            </a:endParaRPr>
          </a:p>
          <a:p>
            <a:pPr lvl="0" algn="just">
              <a:lnSpc>
                <a:spcPct val="150000"/>
              </a:lnSpc>
            </a:pPr>
            <a:r>
              <a:rPr lang="fa-IR" sz="2000" b="1" dirty="0">
                <a:cs typeface="B Zar" panose="00000400000000000000" pitchFamily="2" charset="-78"/>
              </a:rPr>
              <a:t>صالحي شامي، محمدبن يوسف.. سبل الهدي و الرشاد. تحقيق عادل احمد عبدالموجود و علي محمد معوض. بيروت : دارالكتب العلميه. </a:t>
            </a:r>
            <a:r>
              <a:rPr lang="fa-IR" sz="2000" b="1" dirty="0" smtClean="0">
                <a:cs typeface="B Zar" panose="00000400000000000000" pitchFamily="2" charset="-78"/>
              </a:rPr>
              <a:t>1414</a:t>
            </a:r>
            <a:endParaRPr lang="fa-IR" sz="2000" b="1" dirty="0">
              <a:cs typeface="B Zar" panose="00000400000000000000" pitchFamily="2" charset="-78"/>
            </a:endParaRPr>
          </a:p>
        </p:txBody>
      </p:sp>
    </p:spTree>
    <p:extLst>
      <p:ext uri="{BB962C8B-B14F-4D97-AF65-F5344CB8AC3E}">
        <p14:creationId xmlns:p14="http://schemas.microsoft.com/office/powerpoint/2010/main" val="2986339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91069"/>
            <a:ext cx="9376755" cy="5686172"/>
          </a:xfrm>
          <a:prstGeom prst="rect">
            <a:avLst/>
          </a:prstGeom>
        </p:spPr>
        <p:txBody>
          <a:bodyPr wrap="square">
            <a:spAutoFit/>
          </a:bodyPr>
          <a:lstStyle/>
          <a:p>
            <a:pPr algn="ctr"/>
            <a:r>
              <a:rPr lang="fa-IR" b="1" dirty="0">
                <a:solidFill>
                  <a:srgbClr val="FF0000"/>
                </a:solidFill>
                <a:cs typeface="B Zar" panose="00000400000000000000" pitchFamily="2" charset="-78"/>
              </a:rPr>
              <a:t>منابع</a:t>
            </a:r>
          </a:p>
          <a:p>
            <a:pPr algn="ctr"/>
            <a:endParaRPr lang="fa-IR" b="1" dirty="0">
              <a:solidFill>
                <a:srgbClr val="FF0000"/>
              </a:solidFill>
              <a:cs typeface="B Zar" panose="00000400000000000000" pitchFamily="2" charset="-78"/>
            </a:endParaRPr>
          </a:p>
          <a:p>
            <a:pPr lvl="0" algn="just">
              <a:lnSpc>
                <a:spcPct val="150000"/>
              </a:lnSpc>
            </a:pPr>
            <a:r>
              <a:rPr lang="fa-IR" sz="2000" b="1" dirty="0" err="1" smtClean="0">
                <a:cs typeface="B Zar" panose="00000400000000000000" pitchFamily="2" charset="-78"/>
              </a:rPr>
              <a:t>العباسى</a:t>
            </a:r>
            <a:r>
              <a:rPr lang="fa-IR" sz="2000" b="1" dirty="0">
                <a:cs typeface="B Zar" panose="00000400000000000000" pitchFamily="2" charset="-78"/>
              </a:rPr>
              <a:t>‏ ، احمد بن عبدالحمید ، عمدة الاخبار في المدينة المختار، </a:t>
            </a:r>
            <a:endParaRPr lang="en-US" sz="2000" b="1" dirty="0">
              <a:cs typeface="B Zar" panose="00000400000000000000" pitchFamily="2" charset="-78"/>
            </a:endParaRPr>
          </a:p>
          <a:p>
            <a:pPr lvl="0" algn="just">
              <a:lnSpc>
                <a:spcPct val="150000"/>
              </a:lnSpc>
            </a:pPr>
            <a:r>
              <a:rPr lang="fa-IR" sz="2000" b="1" dirty="0">
                <a:cs typeface="B Zar" panose="00000400000000000000" pitchFamily="2" charset="-78"/>
              </a:rPr>
              <a:t>عبدالستار عثمان، محمد</a:t>
            </a:r>
            <a:r>
              <a:rPr lang="en-US" sz="2000" b="1" dirty="0">
                <a:cs typeface="B Zar" panose="00000400000000000000" pitchFamily="2" charset="-78"/>
              </a:rPr>
              <a:t> . </a:t>
            </a:r>
            <a:r>
              <a:rPr lang="fa-IR" sz="2000" b="1" dirty="0">
                <a:cs typeface="B Zar" panose="00000400000000000000" pitchFamily="2" charset="-78"/>
              </a:rPr>
              <a:t>مدينه اسلامي</a:t>
            </a:r>
            <a:r>
              <a:rPr lang="en-US" sz="2000" b="1" dirty="0">
                <a:cs typeface="B Zar" panose="00000400000000000000" pitchFamily="2" charset="-78"/>
              </a:rPr>
              <a:t>. </a:t>
            </a:r>
            <a:r>
              <a:rPr lang="fa-IR" sz="2000" b="1" dirty="0">
                <a:cs typeface="B Zar" panose="00000400000000000000" pitchFamily="2" charset="-78"/>
              </a:rPr>
              <a:t>ت</a:t>
            </a:r>
            <a:r>
              <a:rPr lang="en-US" sz="2000" b="1" dirty="0">
                <a:cs typeface="B Zar" panose="00000400000000000000" pitchFamily="2" charset="-78"/>
              </a:rPr>
              <a:t> : </a:t>
            </a:r>
            <a:r>
              <a:rPr lang="fa-IR" sz="2000" b="1" dirty="0">
                <a:cs typeface="B Zar" panose="00000400000000000000" pitchFamily="2" charset="-78"/>
              </a:rPr>
              <a:t>علي چراغي</a:t>
            </a:r>
            <a:r>
              <a:rPr lang="en-US" sz="2000" b="1" dirty="0">
                <a:cs typeface="B Zar" panose="00000400000000000000" pitchFamily="2" charset="-78"/>
              </a:rPr>
              <a:t>. </a:t>
            </a:r>
            <a:r>
              <a:rPr lang="fa-IR" sz="2000" b="1" dirty="0">
                <a:cs typeface="B Zar" panose="00000400000000000000" pitchFamily="2" charset="-78"/>
              </a:rPr>
              <a:t>تهران</a:t>
            </a:r>
            <a:r>
              <a:rPr lang="en-US" sz="2000" b="1" dirty="0">
                <a:cs typeface="B Zar" panose="00000400000000000000" pitchFamily="2" charset="-78"/>
              </a:rPr>
              <a:t> : </a:t>
            </a:r>
            <a:r>
              <a:rPr lang="fa-IR" sz="2000" b="1" dirty="0">
                <a:cs typeface="B Zar" panose="00000400000000000000" pitchFamily="2" charset="-78"/>
              </a:rPr>
              <a:t>اميركبير</a:t>
            </a:r>
            <a:r>
              <a:rPr lang="en-US" sz="2000" b="1" dirty="0">
                <a:cs typeface="B Zar" panose="00000400000000000000" pitchFamily="2" charset="-78"/>
              </a:rPr>
              <a:t>. 1376</a:t>
            </a:r>
          </a:p>
          <a:p>
            <a:pPr lvl="0" algn="just">
              <a:lnSpc>
                <a:spcPct val="150000"/>
              </a:lnSpc>
            </a:pPr>
            <a:r>
              <a:rPr lang="fa-IR" sz="2000" b="1" dirty="0">
                <a:cs typeface="B Zar" panose="00000400000000000000" pitchFamily="2" charset="-78"/>
              </a:rPr>
              <a:t>غالى محمد امين، الشنقيطى الدر الثمين فى معالم دار الرسول الامين، ، جده، دار القبلة، 1992</a:t>
            </a:r>
            <a:endParaRPr lang="en-US" sz="2000" b="1" dirty="0">
              <a:cs typeface="B Zar" panose="00000400000000000000" pitchFamily="2" charset="-78"/>
            </a:endParaRPr>
          </a:p>
          <a:p>
            <a:pPr lvl="0" algn="just">
              <a:lnSpc>
                <a:spcPct val="150000"/>
              </a:lnSpc>
            </a:pPr>
            <a:r>
              <a:rPr lang="fa-IR" sz="2000" b="1" dirty="0">
                <a:cs typeface="B Zar" panose="00000400000000000000" pitchFamily="2" charset="-78"/>
              </a:rPr>
              <a:t>لمعی، مصطفی صالح، المدینة المنورة تطورها العمرانی و تراثها المعماری، بیروت، دارالنهضة، بیتا. </a:t>
            </a:r>
          </a:p>
          <a:p>
            <a:pPr lvl="0" algn="just">
              <a:lnSpc>
                <a:spcPct val="150000"/>
              </a:lnSpc>
            </a:pPr>
            <a:r>
              <a:rPr lang="fa-IR" sz="2000" b="1" dirty="0">
                <a:cs typeface="B Zar" panose="00000400000000000000" pitchFamily="2" charset="-78"/>
              </a:rPr>
              <a:t>محمدي ري شهري، محمد</a:t>
            </a:r>
            <a:r>
              <a:rPr lang="en-US" sz="2000" b="1" dirty="0">
                <a:cs typeface="B Zar" panose="00000400000000000000" pitchFamily="2" charset="-78"/>
              </a:rPr>
              <a:t>.. </a:t>
            </a:r>
            <a:r>
              <a:rPr lang="fa-IR" sz="2000" b="1" dirty="0">
                <a:cs typeface="B Zar" panose="00000400000000000000" pitchFamily="2" charset="-78"/>
              </a:rPr>
              <a:t>فرهنگ نامه مسجد</a:t>
            </a:r>
            <a:r>
              <a:rPr lang="en-US" sz="2000" b="1" dirty="0">
                <a:cs typeface="B Zar" panose="00000400000000000000" pitchFamily="2" charset="-78"/>
              </a:rPr>
              <a:t>. </a:t>
            </a:r>
            <a:r>
              <a:rPr lang="fa-IR" sz="2000" b="1" dirty="0">
                <a:cs typeface="B Zar" panose="00000400000000000000" pitchFamily="2" charset="-78"/>
              </a:rPr>
              <a:t>قم</a:t>
            </a:r>
            <a:r>
              <a:rPr lang="en-US" sz="2000" b="1" dirty="0">
                <a:cs typeface="B Zar" panose="00000400000000000000" pitchFamily="2" charset="-78"/>
              </a:rPr>
              <a:t> : </a:t>
            </a:r>
            <a:r>
              <a:rPr lang="fa-IR" sz="2000" b="1" dirty="0">
                <a:cs typeface="B Zar" panose="00000400000000000000" pitchFamily="2" charset="-78"/>
              </a:rPr>
              <a:t>دارالحديث</a:t>
            </a:r>
            <a:r>
              <a:rPr lang="en-US" sz="2000" b="1" dirty="0">
                <a:cs typeface="B Zar" panose="00000400000000000000" pitchFamily="2" charset="-78"/>
              </a:rPr>
              <a:t>. 1386 </a:t>
            </a:r>
          </a:p>
          <a:p>
            <a:pPr lvl="0" algn="just">
              <a:lnSpc>
                <a:spcPct val="150000"/>
              </a:lnSpc>
            </a:pPr>
            <a:r>
              <a:rPr lang="fa-IR" sz="2000" b="1" dirty="0">
                <a:cs typeface="B Zar" panose="00000400000000000000" pitchFamily="2" charset="-78"/>
              </a:rPr>
              <a:t>نجفي، محمدباقر. . مدينه شناسي. تهران : خرمايستان. 1364</a:t>
            </a:r>
            <a:endParaRPr lang="en-US" sz="2000" b="1" dirty="0">
              <a:cs typeface="B Zar" panose="00000400000000000000" pitchFamily="2" charset="-78"/>
            </a:endParaRPr>
          </a:p>
          <a:p>
            <a:pPr lvl="0" algn="just">
              <a:lnSpc>
                <a:spcPct val="150000"/>
              </a:lnSpc>
            </a:pPr>
            <a:r>
              <a:rPr lang="fa-IR" sz="2000" b="1" dirty="0">
                <a:cs typeface="B Zar" panose="00000400000000000000" pitchFamily="2" charset="-78"/>
              </a:rPr>
              <a:t>واقدی طبقات الكبرى، بيروت، دار بيروت، 1405 ق.</a:t>
            </a:r>
            <a:endParaRPr lang="en-US" sz="2000" b="1" dirty="0">
              <a:cs typeface="B Zar" panose="00000400000000000000" pitchFamily="2" charset="-78"/>
            </a:endParaRPr>
          </a:p>
          <a:p>
            <a:pPr algn="just">
              <a:lnSpc>
                <a:spcPct val="150000"/>
              </a:lnSpc>
            </a:pPr>
            <a:r>
              <a:rPr lang="fa-IR" sz="2000" b="1" dirty="0">
                <a:cs typeface="B Zar" panose="00000400000000000000" pitchFamily="2" charset="-78"/>
              </a:rPr>
              <a:t>مقاله:محمدرضاعطايي همداني ،حمزه نژاد،مهدی-نقره کار عبدالحمید </a:t>
            </a:r>
            <a:r>
              <a:rPr lang="en-US" sz="2000" b="1" dirty="0">
                <a:cs typeface="B Zar" panose="00000400000000000000" pitchFamily="2" charset="-78"/>
              </a:rPr>
              <a:t>*</a:t>
            </a:r>
            <a:r>
              <a:rPr lang="fa-IR" sz="2000" b="1" dirty="0">
                <a:cs typeface="B Zar" panose="00000400000000000000" pitchFamily="2" charset="-78"/>
              </a:rPr>
              <a:t>بررسي و الگوشناسي مكا نيابي مساجد عصر نبوي در مدينه مجله باغ نظر شماره شانزده</a:t>
            </a:r>
            <a:r>
              <a:rPr lang="en-US" sz="2000" b="1" dirty="0">
                <a:cs typeface="B Zar" panose="00000400000000000000" pitchFamily="2" charset="-78"/>
              </a:rPr>
              <a:t> / </a:t>
            </a:r>
            <a:r>
              <a:rPr lang="fa-IR" sz="2000" b="1" dirty="0">
                <a:cs typeface="B Zar" panose="00000400000000000000" pitchFamily="2" charset="-78"/>
              </a:rPr>
              <a:t>سال هشتم</a:t>
            </a:r>
            <a:r>
              <a:rPr lang="en-US" sz="2000" b="1" dirty="0">
                <a:cs typeface="B Zar" panose="00000400000000000000" pitchFamily="2" charset="-78"/>
              </a:rPr>
              <a:t>/ </a:t>
            </a:r>
            <a:r>
              <a:rPr lang="fa-IR" sz="2000" b="1" dirty="0">
                <a:cs typeface="B Zar" panose="00000400000000000000" pitchFamily="2" charset="-78"/>
              </a:rPr>
              <a:t>بهار </a:t>
            </a:r>
          </a:p>
          <a:p>
            <a:pPr algn="just">
              <a:lnSpc>
                <a:spcPct val="150000"/>
              </a:lnSpc>
            </a:pPr>
            <a:r>
              <a:rPr lang="fa-IR" sz="2000" b="1" dirty="0">
                <a:cs typeface="B Zar" panose="00000400000000000000" pitchFamily="2" charset="-78"/>
              </a:rPr>
              <a:t>اصغر قائدان،مولفه ها و ویژگیهای ساختار شهری مدینه در عصر پیامبر(ص)،مجله پژوهشنامه تاریخ تمدن، سال پنجاه و دوم، شمارۀ یکم، بهار و تابستان 1398</a:t>
            </a:r>
          </a:p>
        </p:txBody>
      </p:sp>
    </p:spTree>
    <p:extLst>
      <p:ext uri="{BB962C8B-B14F-4D97-AF65-F5344CB8AC3E}">
        <p14:creationId xmlns:p14="http://schemas.microsoft.com/office/powerpoint/2010/main" val="25572993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8360" y="2197291"/>
            <a:ext cx="6250675" cy="2646878"/>
          </a:xfrm>
          <a:prstGeom prst="rect">
            <a:avLst/>
          </a:prstGeom>
        </p:spPr>
        <p:txBody>
          <a:bodyPr wrap="square">
            <a:spAutoFit/>
          </a:bodyPr>
          <a:lstStyle/>
          <a:p>
            <a:pPr algn="ctr"/>
            <a:r>
              <a:rPr lang="fa-IR" sz="16600" dirty="0">
                <a:solidFill>
                  <a:schemeClr val="accent1"/>
                </a:solidFill>
                <a:latin typeface="IranNastaliq" panose="02020505000000020003" pitchFamily="18" charset="0"/>
                <a:cs typeface="IranNastaliq" panose="02020505000000020003" pitchFamily="18" charset="0"/>
              </a:rPr>
              <a:t>پا</a:t>
            </a:r>
            <a:r>
              <a:rPr lang="fa-IR" sz="16600" dirty="0">
                <a:solidFill>
                  <a:schemeClr val="bg1">
                    <a:lumMod val="85000"/>
                  </a:schemeClr>
                </a:solidFill>
                <a:latin typeface="IranNastaliq" panose="02020505000000020003" pitchFamily="18" charset="0"/>
                <a:cs typeface="IranNastaliq" panose="02020505000000020003" pitchFamily="18" charset="0"/>
              </a:rPr>
              <a:t>یا</a:t>
            </a:r>
            <a:r>
              <a:rPr lang="fa-IR" sz="16600" dirty="0">
                <a:solidFill>
                  <a:srgbClr val="FF0000"/>
                </a:solidFill>
                <a:latin typeface="IranNastaliq" panose="02020505000000020003" pitchFamily="18" charset="0"/>
                <a:cs typeface="IranNastaliq" panose="02020505000000020003" pitchFamily="18" charset="0"/>
              </a:rPr>
              <a:t>ن</a:t>
            </a:r>
          </a:p>
        </p:txBody>
      </p:sp>
    </p:spTree>
    <p:extLst>
      <p:ext uri="{BB962C8B-B14F-4D97-AF65-F5344CB8AC3E}">
        <p14:creationId xmlns:p14="http://schemas.microsoft.com/office/powerpoint/2010/main" val="1131376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2785" y="4026090"/>
            <a:ext cx="13334774" cy="2646878"/>
          </a:xfrm>
          <a:prstGeom prst="rect">
            <a:avLst/>
          </a:prstGeom>
        </p:spPr>
        <p:txBody>
          <a:bodyPr wrap="square">
            <a:spAutoFit/>
          </a:bodyPr>
          <a:lstStyle/>
          <a:p>
            <a:pPr algn="ctr"/>
            <a:r>
              <a:rPr lang="fa-IR" sz="16600" dirty="0">
                <a:solidFill>
                  <a:schemeClr val="accent1"/>
                </a:solidFill>
                <a:latin typeface="IranNastaliq" panose="02020505000000020003" pitchFamily="18" charset="0"/>
                <a:cs typeface="IranNastaliq" panose="02020505000000020003" pitchFamily="18" charset="0"/>
              </a:rPr>
              <a:t>پا</a:t>
            </a:r>
            <a:r>
              <a:rPr lang="fa-IR" sz="16600" dirty="0">
                <a:solidFill>
                  <a:schemeClr val="bg1">
                    <a:lumMod val="85000"/>
                  </a:schemeClr>
                </a:solidFill>
                <a:latin typeface="IranNastaliq" panose="02020505000000020003" pitchFamily="18" charset="0"/>
                <a:cs typeface="IranNastaliq" panose="02020505000000020003" pitchFamily="18" charset="0"/>
              </a:rPr>
              <a:t>یا</a:t>
            </a:r>
            <a:r>
              <a:rPr lang="fa-IR" sz="16600" dirty="0">
                <a:solidFill>
                  <a:srgbClr val="FF0000"/>
                </a:solidFill>
                <a:latin typeface="IranNastaliq" panose="02020505000000020003" pitchFamily="18" charset="0"/>
                <a:cs typeface="IranNastaliq" panose="02020505000000020003" pitchFamily="18" charset="0"/>
              </a:rPr>
              <a:t>ن</a:t>
            </a:r>
          </a:p>
        </p:txBody>
      </p:sp>
      <p:pic>
        <p:nvPicPr>
          <p:cNvPr id="4098" name="Picture 2" descr="ختم صلوات | صفحه اصل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701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64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721761"/>
          </a:xfrm>
        </p:spPr>
      </p:pic>
      <p:sp>
        <p:nvSpPr>
          <p:cNvPr id="2" name="Title 1"/>
          <p:cNvSpPr>
            <a:spLocks noGrp="1"/>
          </p:cNvSpPr>
          <p:nvPr>
            <p:ph type="title"/>
          </p:nvPr>
        </p:nvSpPr>
        <p:spPr>
          <a:xfrm>
            <a:off x="6609695" y="1394047"/>
            <a:ext cx="5306535" cy="1122220"/>
          </a:xfrm>
        </p:spPr>
        <p:txBody>
          <a:bodyPr>
            <a:normAutofit/>
          </a:bodyPr>
          <a:lstStyle/>
          <a:p>
            <a:pPr algn="ctr"/>
            <a:r>
              <a:rPr lang="fa-IR" sz="2800" b="1" dirty="0">
                <a:solidFill>
                  <a:schemeClr val="accent5">
                    <a:lumMod val="60000"/>
                    <a:lumOff val="40000"/>
                  </a:schemeClr>
                </a:solidFill>
              </a:rPr>
              <a:t>مهمترین مساجدمدینه در زمان </a:t>
            </a:r>
            <a:r>
              <a:rPr lang="fa-IR" sz="2800" b="1" dirty="0"/>
              <a:t>رسول خدا ص</a:t>
            </a:r>
          </a:p>
        </p:txBody>
      </p:sp>
    </p:spTree>
    <p:extLst>
      <p:ext uri="{BB962C8B-B14F-4D97-AF65-F5344CB8AC3E}">
        <p14:creationId xmlns:p14="http://schemas.microsoft.com/office/powerpoint/2010/main" val="3538411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003" y="101144"/>
            <a:ext cx="9995857" cy="6756856"/>
          </a:xfrm>
        </p:spPr>
      </p:pic>
      <p:sp>
        <p:nvSpPr>
          <p:cNvPr id="2" name="Title 1"/>
          <p:cNvSpPr>
            <a:spLocks noGrp="1"/>
          </p:cNvSpPr>
          <p:nvPr>
            <p:ph type="title"/>
          </p:nvPr>
        </p:nvSpPr>
        <p:spPr>
          <a:xfrm>
            <a:off x="10493829" y="841828"/>
            <a:ext cx="1509487" cy="4064000"/>
          </a:xfrm>
        </p:spPr>
        <p:txBody>
          <a:bodyPr vert="vert270">
            <a:normAutofit/>
          </a:bodyPr>
          <a:lstStyle/>
          <a:p>
            <a:pPr algn="ctr"/>
            <a:r>
              <a:rPr lang="fa-IR" b="1" dirty="0" smtClean="0">
                <a:solidFill>
                  <a:srgbClr val="C00000"/>
                </a:solidFill>
              </a:rPr>
              <a:t>مکان یابی مساجد</a:t>
            </a:r>
            <a:endParaRPr lang="fa-IR" b="1" dirty="0">
              <a:solidFill>
                <a:srgbClr val="C00000"/>
              </a:solidFill>
            </a:endParaRPr>
          </a:p>
        </p:txBody>
      </p:sp>
    </p:spTree>
    <p:extLst>
      <p:ext uri="{BB962C8B-B14F-4D97-AF65-F5344CB8AC3E}">
        <p14:creationId xmlns:p14="http://schemas.microsoft.com/office/powerpoint/2010/main" val="1798315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482" y="266580"/>
            <a:ext cx="9406285" cy="4146841"/>
          </a:xfrm>
          <a:prstGeom prst="rect">
            <a:avLst/>
          </a:prstGeom>
        </p:spPr>
        <p:txBody>
          <a:bodyPr wrap="square">
            <a:spAutoFit/>
          </a:bodyPr>
          <a:lstStyle/>
          <a:p>
            <a:pPr algn="ctr">
              <a:lnSpc>
                <a:spcPct val="107000"/>
              </a:lnSpc>
              <a:spcAft>
                <a:spcPts val="800"/>
              </a:spcAft>
            </a:pPr>
            <a:r>
              <a:rPr lang="fa-IR" sz="2400" b="1" dirty="0">
                <a:solidFill>
                  <a:srgbClr val="FF0000"/>
                </a:solidFill>
                <a:latin typeface="Calibri" panose="020F0502020204030204" pitchFamily="34" charset="0"/>
                <a:ea typeface="Calibri" panose="020F0502020204030204" pitchFamily="34" charset="0"/>
                <a:cs typeface="B Zar" panose="00000400000000000000" pitchFamily="2" charset="-78"/>
              </a:rPr>
              <a:t>1-مسجدجامع(</a:t>
            </a:r>
            <a:r>
              <a:rPr lang="fa-IR" sz="2400" b="1" dirty="0" err="1">
                <a:solidFill>
                  <a:srgbClr val="FF0000"/>
                </a:solidFill>
                <a:latin typeface="Calibri" panose="020F0502020204030204" pitchFamily="34" charset="0"/>
                <a:ea typeface="Calibri" panose="020F0502020204030204" pitchFamily="34" charset="0"/>
                <a:cs typeface="B Zar" panose="00000400000000000000" pitchFamily="2" charset="-78"/>
              </a:rPr>
              <a:t>مسجدالنبی</a:t>
            </a:r>
            <a:r>
              <a:rPr lang="fa-IR" sz="2400" b="1" dirty="0">
                <a:solidFill>
                  <a:srgbClr val="FF0000"/>
                </a:solidFill>
                <a:latin typeface="Calibri" panose="020F0502020204030204" pitchFamily="34" charset="0"/>
                <a:ea typeface="Calibri" panose="020F0502020204030204" pitchFamily="34" charset="0"/>
                <a:cs typeface="B Zar" panose="00000400000000000000" pitchFamily="2" charset="-78"/>
              </a:rPr>
              <a:t>):</a:t>
            </a:r>
            <a:endParaRPr lang="en-US"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a-IR" sz="3600" dirty="0">
                <a:latin typeface="BMitra"/>
                <a:ea typeface="Calibri" panose="020F0502020204030204" pitchFamily="34" charset="0"/>
                <a:cs typeface="B Zar" panose="00000400000000000000" pitchFamily="2" charset="-78"/>
              </a:rPr>
              <a:t>ویژگی های قرارگیری در مرکزیت نسبی شهر با در نظر داشتن امکان توسعه- ايجاد</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مکانی برای نماز میت در</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ضلع</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شرقي</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و</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نزديك</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به</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قبرستان</a:t>
            </a:r>
            <a:r>
              <a:rPr lang="fa-IR" sz="3600" dirty="0">
                <a:latin typeface="Calibri" panose="020F0502020204030204" pitchFamily="34" charset="0"/>
                <a:ea typeface="Calibri" panose="020F0502020204030204" pitchFamily="34" charset="0"/>
                <a:cs typeface="B Zar" panose="00000400000000000000" pitchFamily="2" charset="-78"/>
              </a:rPr>
              <a:t> - ايجاد يك محور ارتباطي قوي بين مسجد و مناخه (بازار و مصلي) درسمت غربي مسجد-</a:t>
            </a:r>
            <a:r>
              <a:rPr lang="fa-IR" sz="3600" dirty="0">
                <a:latin typeface="BMitra"/>
                <a:ea typeface="Calibri" panose="020F0502020204030204" pitchFamily="34" charset="0"/>
                <a:cs typeface="B Zar" panose="00000400000000000000" pitchFamily="2" charset="-78"/>
              </a:rPr>
              <a:t> ايجاد</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و</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تقويت</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محورهاي</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ارتباطي</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بين</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مسجد</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و</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محلات</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گوناگون</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مدينه- ايجاد</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درمانگاههاي</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موقت</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در</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حياط</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مسجد</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در</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زمانهاي</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بحراني</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و</a:t>
            </a:r>
            <a:r>
              <a:rPr lang="fa-IR" sz="3600" dirty="0">
                <a:latin typeface="BMitra"/>
                <a:ea typeface="Calibri" panose="020F0502020204030204" pitchFamily="34" charset="0"/>
                <a:cs typeface="BMitra"/>
              </a:rPr>
              <a:t> </a:t>
            </a:r>
            <a:r>
              <a:rPr lang="fa-IR" sz="3600" dirty="0">
                <a:latin typeface="BMitra"/>
                <a:ea typeface="Calibri" panose="020F0502020204030204" pitchFamily="34" charset="0"/>
                <a:cs typeface="B Zar" panose="00000400000000000000" pitchFamily="2" charset="-78"/>
              </a:rPr>
              <a:t>جنگ</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
        <p:nvSpPr>
          <p:cNvPr id="3" name="مستطیل 2"/>
          <p:cNvSpPr/>
          <p:nvPr/>
        </p:nvSpPr>
        <p:spPr>
          <a:xfrm>
            <a:off x="10709978" y="1312077"/>
            <a:ext cx="777457" cy="3535583"/>
          </a:xfrm>
          <a:prstGeom prst="rect">
            <a:avLst/>
          </a:prstGeom>
        </p:spPr>
        <p:txBody>
          <a:bodyPr vert="vert270" wrap="none">
            <a:spAutoFit/>
          </a:bodyPr>
          <a:lstStyle/>
          <a:p>
            <a:pPr algn="ctr">
              <a:lnSpc>
                <a:spcPct val="107000"/>
              </a:lnSpc>
              <a:spcAft>
                <a:spcPts val="800"/>
              </a:spcAft>
            </a:pPr>
            <a:r>
              <a:rPr lang="fa-IR" sz="3600" b="1" dirty="0">
                <a:solidFill>
                  <a:srgbClr val="FF0000"/>
                </a:solidFill>
                <a:latin typeface="Calibri" panose="020F0502020204030204" pitchFamily="34" charset="0"/>
                <a:ea typeface="Calibri" panose="020F0502020204030204" pitchFamily="34" charset="0"/>
                <a:cs typeface="B Zar" panose="00000400000000000000" pitchFamily="2" charset="-78"/>
              </a:rPr>
              <a:t>انواع مسجد در مدینه</a:t>
            </a:r>
            <a:endPar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3778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5266" y="581890"/>
            <a:ext cx="9360131" cy="5874172"/>
          </a:xfrm>
          <a:prstGeom prst="rect">
            <a:avLst/>
          </a:prstGeom>
        </p:spPr>
        <p:txBody>
          <a:bodyPr wrap="square">
            <a:spAutoFit/>
          </a:bodyPr>
          <a:lstStyle/>
          <a:p>
            <a:pPr algn="just">
              <a:lnSpc>
                <a:spcPct val="107000"/>
              </a:lnSpc>
              <a:spcAft>
                <a:spcPts val="800"/>
              </a:spcAft>
            </a:pPr>
            <a:r>
              <a:rPr lang="fa-IR" sz="2800" b="1" dirty="0">
                <a:solidFill>
                  <a:srgbClr val="7030A0"/>
                </a:solidFill>
                <a:latin typeface="BMitra"/>
                <a:ea typeface="Calibri" panose="020F0502020204030204" pitchFamily="34" charset="0"/>
                <a:cs typeface="B Zar" panose="00000400000000000000" pitchFamily="2" charset="-78"/>
              </a:rPr>
              <a:t>الف)</a:t>
            </a:r>
            <a:r>
              <a:rPr lang="fa-IR" sz="2800" b="1" dirty="0" err="1">
                <a:solidFill>
                  <a:srgbClr val="7030A0"/>
                </a:solidFill>
                <a:latin typeface="BMitra"/>
                <a:ea typeface="Calibri" panose="020F0502020204030204" pitchFamily="34" charset="0"/>
                <a:cs typeface="B Zar" panose="00000400000000000000" pitchFamily="2" charset="-78"/>
              </a:rPr>
              <a:t>قرارگيري</a:t>
            </a:r>
            <a:r>
              <a:rPr lang="fa-IR" sz="2800" b="1" dirty="0">
                <a:solidFill>
                  <a:srgbClr val="7030A0"/>
                </a:solidFill>
                <a:latin typeface="BMitra"/>
                <a:ea typeface="Calibri" panose="020F0502020204030204" pitchFamily="34" charset="0"/>
                <a:cs typeface="BMitra"/>
              </a:rPr>
              <a:t> </a:t>
            </a:r>
            <a:r>
              <a:rPr lang="fa-IR" sz="2800" b="1" dirty="0">
                <a:solidFill>
                  <a:srgbClr val="7030A0"/>
                </a:solidFill>
                <a:latin typeface="BMitra"/>
                <a:ea typeface="Calibri" panose="020F0502020204030204" pitchFamily="34" charset="0"/>
                <a:cs typeface="B Zar" panose="00000400000000000000" pitchFamily="2" charset="-78"/>
              </a:rPr>
              <a:t>در</a:t>
            </a:r>
            <a:r>
              <a:rPr lang="fa-IR" sz="2800" b="1" dirty="0">
                <a:solidFill>
                  <a:srgbClr val="7030A0"/>
                </a:solidFill>
                <a:latin typeface="BMitra"/>
                <a:ea typeface="Calibri" panose="020F0502020204030204" pitchFamily="34" charset="0"/>
                <a:cs typeface="BMitra"/>
              </a:rPr>
              <a:t> </a:t>
            </a:r>
            <a:r>
              <a:rPr lang="fa-IR" sz="2800" b="1" dirty="0" err="1">
                <a:solidFill>
                  <a:srgbClr val="7030A0"/>
                </a:solidFill>
                <a:latin typeface="BMitra"/>
                <a:ea typeface="Calibri" panose="020F0502020204030204" pitchFamily="34" charset="0"/>
                <a:cs typeface="B Zar" panose="00000400000000000000" pitchFamily="2" charset="-78"/>
              </a:rPr>
              <a:t>كنارچاههاي</a:t>
            </a:r>
            <a:r>
              <a:rPr lang="fa-IR" sz="2800" b="1" dirty="0">
                <a:solidFill>
                  <a:srgbClr val="7030A0"/>
                </a:solidFill>
                <a:latin typeface="BMitra"/>
                <a:ea typeface="Calibri" panose="020F0502020204030204" pitchFamily="34" charset="0"/>
                <a:cs typeface="BMitra"/>
              </a:rPr>
              <a:t> </a:t>
            </a:r>
            <a:r>
              <a:rPr lang="fa-IR" sz="2800" b="1" dirty="0">
                <a:solidFill>
                  <a:srgbClr val="7030A0"/>
                </a:solidFill>
                <a:latin typeface="BMitra"/>
                <a:ea typeface="Calibri" panose="020F0502020204030204" pitchFamily="34" charset="0"/>
                <a:cs typeface="B Zar" panose="00000400000000000000" pitchFamily="2" charset="-78"/>
              </a:rPr>
              <a:t>پرآب</a:t>
            </a:r>
            <a:r>
              <a:rPr lang="fa-IR" sz="2800" b="1" dirty="0">
                <a:solidFill>
                  <a:srgbClr val="7030A0"/>
                </a:solidFill>
                <a:latin typeface="BMitra"/>
                <a:ea typeface="Calibri" panose="020F0502020204030204" pitchFamily="34" charset="0"/>
                <a:cs typeface="BMitra"/>
              </a:rPr>
              <a:t> </a:t>
            </a:r>
            <a:r>
              <a:rPr lang="fa-IR" sz="2800" b="1" dirty="0" err="1">
                <a:solidFill>
                  <a:srgbClr val="7030A0"/>
                </a:solidFill>
                <a:latin typeface="BMitra"/>
                <a:ea typeface="Calibri" panose="020F0502020204030204" pitchFamily="34" charset="0"/>
                <a:cs typeface="B Zar" panose="00000400000000000000" pitchFamily="2" charset="-78"/>
              </a:rPr>
              <a:t>يا</a:t>
            </a:r>
            <a:r>
              <a:rPr lang="fa-IR" sz="2800" b="1" dirty="0">
                <a:solidFill>
                  <a:srgbClr val="7030A0"/>
                </a:solidFill>
                <a:latin typeface="BMitra"/>
                <a:ea typeface="Calibri" panose="020F0502020204030204" pitchFamily="34" charset="0"/>
                <a:cs typeface="BMitra"/>
              </a:rPr>
              <a:t> </a:t>
            </a:r>
            <a:r>
              <a:rPr lang="fa-IR" sz="2800" b="1" dirty="0" err="1">
                <a:solidFill>
                  <a:srgbClr val="7030A0"/>
                </a:solidFill>
                <a:latin typeface="BMitra"/>
                <a:ea typeface="Calibri" panose="020F0502020204030204" pitchFamily="34" charset="0"/>
                <a:cs typeface="B Zar" panose="00000400000000000000" pitchFamily="2" charset="-78"/>
              </a:rPr>
              <a:t>واديها</a:t>
            </a:r>
            <a:r>
              <a:rPr lang="fa-IR" sz="2800" b="1" dirty="0">
                <a:solidFill>
                  <a:srgbClr val="7030A0"/>
                </a:solidFill>
                <a:latin typeface="Calibri" panose="020F0502020204030204" pitchFamily="34" charset="0"/>
                <a:ea typeface="Calibri" panose="020F0502020204030204" pitchFamily="34" charset="0"/>
                <a:cs typeface="B Zar" panose="00000400000000000000" pitchFamily="2" charset="-78"/>
              </a:rPr>
              <a:t> </a:t>
            </a:r>
          </a:p>
          <a:p>
            <a:pPr algn="just">
              <a:lnSpc>
                <a:spcPct val="107000"/>
              </a:lnSpc>
              <a:spcAft>
                <a:spcPts val="800"/>
              </a:spcAft>
            </a:pPr>
            <a:r>
              <a:rPr lang="fa-IR" sz="2800" dirty="0">
                <a:latin typeface="Calibri" panose="020F0502020204030204" pitchFamily="34" charset="0"/>
                <a:ea typeface="Calibri" panose="020F0502020204030204" pitchFamily="34" charset="0"/>
                <a:cs typeface="B Zar" panose="00000400000000000000" pitchFamily="2" charset="-78"/>
              </a:rPr>
              <a:t>مانند قبا، بن </a:t>
            </a:r>
            <a:r>
              <a:rPr lang="fa-IR" sz="2800" dirty="0" err="1">
                <a:latin typeface="Calibri" panose="020F0502020204030204" pitchFamily="34" charset="0"/>
                <a:ea typeface="Calibri" panose="020F0502020204030204" pitchFamily="34" charset="0"/>
                <a:cs typeface="B Zar" panose="00000400000000000000" pitchFamily="2" charset="-78"/>
              </a:rPr>
              <a:t>يجحجبا</a:t>
            </a:r>
            <a:r>
              <a:rPr lang="fa-IR" sz="2800" dirty="0">
                <a:latin typeface="Calibri" panose="020F0502020204030204" pitchFamily="34" charset="0"/>
                <a:ea typeface="Calibri" panose="020F0502020204030204" pitchFamily="34" charset="0"/>
                <a:cs typeface="B Zar" panose="00000400000000000000" pitchFamily="2" charset="-78"/>
              </a:rPr>
              <a:t>، </a:t>
            </a:r>
            <a:r>
              <a:rPr lang="fa-IR" sz="2800" dirty="0" err="1">
                <a:latin typeface="Calibri" panose="020F0502020204030204" pitchFamily="34" charset="0"/>
                <a:ea typeface="Calibri" panose="020F0502020204030204" pitchFamily="34" charset="0"/>
                <a:cs typeface="B Zar" panose="00000400000000000000" pitchFamily="2" charset="-78"/>
              </a:rPr>
              <a:t>سقيا</a:t>
            </a:r>
            <a:r>
              <a:rPr lang="fa-IR" sz="2800" dirty="0">
                <a:latin typeface="Calibri" panose="020F0502020204030204" pitchFamily="34" charset="0"/>
                <a:ea typeface="Calibri" panose="020F0502020204030204" pitchFamily="34" charset="0"/>
                <a:cs typeface="B Zar" panose="00000400000000000000" pitchFamily="2" charset="-78"/>
              </a:rPr>
              <a:t>، </a:t>
            </a:r>
            <a:r>
              <a:rPr lang="fa-IR" sz="2800" dirty="0" err="1">
                <a:latin typeface="Calibri" panose="020F0502020204030204" pitchFamily="34" charset="0"/>
                <a:ea typeface="Calibri" panose="020F0502020204030204" pitchFamily="34" charset="0"/>
                <a:cs typeface="B Zar" panose="00000400000000000000" pitchFamily="2" charset="-78"/>
              </a:rPr>
              <a:t>بني</a:t>
            </a:r>
            <a:r>
              <a:rPr lang="fa-IR" sz="2800" dirty="0">
                <a:latin typeface="Calibri" panose="020F0502020204030204" pitchFamily="34" charset="0"/>
                <a:ea typeface="Calibri" panose="020F0502020204030204" pitchFamily="34" charset="0"/>
                <a:cs typeface="B Zar" panose="00000400000000000000" pitchFamily="2" charset="-78"/>
              </a:rPr>
              <a:t> </a:t>
            </a:r>
            <a:r>
              <a:rPr lang="fa-IR" sz="2800" dirty="0" err="1">
                <a:latin typeface="Calibri" panose="020F0502020204030204" pitchFamily="34" charset="0"/>
                <a:ea typeface="Calibri" panose="020F0502020204030204" pitchFamily="34" charset="0"/>
                <a:cs typeface="B Zar" panose="00000400000000000000" pitchFamily="2" charset="-78"/>
              </a:rPr>
              <a:t>معاويه</a:t>
            </a:r>
            <a:r>
              <a:rPr lang="fa-IR" sz="2800" dirty="0">
                <a:latin typeface="Calibri" panose="020F0502020204030204" pitchFamily="34" charset="0"/>
                <a:ea typeface="Calibri" panose="020F0502020204030204" pitchFamily="34" charset="0"/>
                <a:cs typeface="B Zar" panose="00000400000000000000" pitchFamily="2" charset="-78"/>
              </a:rPr>
              <a:t>، یا در </a:t>
            </a:r>
            <a:r>
              <a:rPr lang="fa-IR" sz="2800" dirty="0" err="1">
                <a:latin typeface="Calibri" panose="020F0502020204030204" pitchFamily="34" charset="0"/>
                <a:ea typeface="Calibri" panose="020F0502020204030204" pitchFamily="34" charset="0"/>
                <a:cs typeface="B Zar" panose="00000400000000000000" pitchFamily="2" charset="-78"/>
              </a:rPr>
              <a:t>کنارقلعه</a:t>
            </a:r>
            <a:r>
              <a:rPr lang="fa-IR" sz="2800" dirty="0">
                <a:latin typeface="Calibri" panose="020F0502020204030204" pitchFamily="34" charset="0"/>
                <a:ea typeface="Calibri" panose="020F0502020204030204" pitchFamily="34" charset="0"/>
                <a:cs typeface="B Zar" panose="00000400000000000000" pitchFamily="2" charset="-78"/>
              </a:rPr>
              <a:t> ها با هدف</a:t>
            </a:r>
            <a:r>
              <a:rPr lang="fa-IR" sz="2800" dirty="0">
                <a:latin typeface="BMitra"/>
                <a:ea typeface="Calibri" panose="020F0502020204030204" pitchFamily="34" charset="0"/>
                <a:cs typeface="B Zar" panose="00000400000000000000" pitchFamily="2" charset="-78"/>
              </a:rPr>
              <a:t> </a:t>
            </a:r>
            <a:r>
              <a:rPr lang="fa-IR" sz="2800" dirty="0" err="1">
                <a:latin typeface="BMitra"/>
                <a:ea typeface="Calibri" panose="020F0502020204030204" pitchFamily="34" charset="0"/>
                <a:cs typeface="B Zar" panose="00000400000000000000" pitchFamily="2" charset="-78"/>
              </a:rPr>
              <a:t>پيوند</a:t>
            </a:r>
            <a:r>
              <a:rPr lang="fa-IR" sz="2800" dirty="0">
                <a:latin typeface="BMitra"/>
                <a:ea typeface="Calibri" panose="020F0502020204030204" pitchFamily="34" charset="0"/>
                <a:cs typeface="BMitra"/>
              </a:rPr>
              <a:t> </a:t>
            </a:r>
            <a:r>
              <a:rPr lang="fa-IR" sz="2800" dirty="0">
                <a:latin typeface="BMitra"/>
                <a:ea typeface="Calibri" panose="020F0502020204030204" pitchFamily="34" charset="0"/>
                <a:cs typeface="B Zar" panose="00000400000000000000" pitchFamily="2" charset="-78"/>
              </a:rPr>
              <a:t>با</a:t>
            </a:r>
            <a:r>
              <a:rPr lang="fa-IR" sz="2800" dirty="0">
                <a:latin typeface="BMitra"/>
                <a:ea typeface="Calibri" panose="020F0502020204030204" pitchFamily="34" charset="0"/>
                <a:cs typeface="BMitra"/>
              </a:rPr>
              <a:t> </a:t>
            </a:r>
            <a:r>
              <a:rPr lang="fa-IR" sz="2800" dirty="0">
                <a:latin typeface="BMitra"/>
                <a:ea typeface="Calibri" panose="020F0502020204030204" pitchFamily="34" charset="0"/>
                <a:cs typeface="B Zar" panose="00000400000000000000" pitchFamily="2" charset="-78"/>
              </a:rPr>
              <a:t>قلعه ها( </a:t>
            </a:r>
            <a:r>
              <a:rPr lang="fa-IR" sz="2800" dirty="0" err="1">
                <a:latin typeface="BMitra"/>
                <a:ea typeface="Calibri" panose="020F0502020204030204" pitchFamily="34" charset="0"/>
                <a:cs typeface="B Zar" panose="00000400000000000000" pitchFamily="2" charset="-78"/>
              </a:rPr>
              <a:t>اطم</a:t>
            </a:r>
            <a:r>
              <a:rPr lang="fa-IR" sz="2800" dirty="0">
                <a:latin typeface="BMitra"/>
                <a:ea typeface="Calibri" panose="020F0502020204030204" pitchFamily="34" charset="0"/>
                <a:cs typeface="BMitra"/>
              </a:rPr>
              <a:t> </a:t>
            </a:r>
            <a:r>
              <a:rPr lang="fa-IR" sz="2800" dirty="0">
                <a:latin typeface="BMitra"/>
                <a:ea typeface="Calibri" panose="020F0502020204030204" pitchFamily="34" charset="0"/>
                <a:cs typeface="B Zar" panose="00000400000000000000" pitchFamily="2" charset="-78"/>
              </a:rPr>
              <a:t>ها)</a:t>
            </a:r>
            <a:r>
              <a:rPr lang="fa-IR" sz="2800" dirty="0">
                <a:latin typeface="Calibri" panose="020F0502020204030204" pitchFamily="34" charset="0"/>
                <a:ea typeface="Calibri" panose="020F0502020204030204" pitchFamily="34" charset="0"/>
                <a:cs typeface="B Zar" panose="00000400000000000000" pitchFamily="2" charset="-78"/>
              </a:rPr>
              <a:t>  مانند قبا، بنی </a:t>
            </a:r>
            <a:r>
              <a:rPr lang="fa-IR" sz="2800" dirty="0" err="1">
                <a:latin typeface="Calibri" panose="020F0502020204030204" pitchFamily="34" charset="0"/>
                <a:ea typeface="Calibri" panose="020F0502020204030204" pitchFamily="34" charset="0"/>
                <a:cs typeface="B Zar" panose="00000400000000000000" pitchFamily="2" charset="-78"/>
              </a:rPr>
              <a:t>وائل</a:t>
            </a:r>
            <a:r>
              <a:rPr lang="fa-IR" sz="2800" dirty="0">
                <a:latin typeface="Calibri" panose="020F0502020204030204" pitchFamily="34" charset="0"/>
                <a:ea typeface="Calibri" panose="020F0502020204030204" pitchFamily="34" charset="0"/>
                <a:cs typeface="B Zar" panose="00000400000000000000" pitchFamily="2" charset="-78"/>
              </a:rPr>
              <a:t>، </a:t>
            </a:r>
            <a:r>
              <a:rPr lang="fa-IR" sz="2800" dirty="0" err="1">
                <a:latin typeface="Calibri" panose="020F0502020204030204" pitchFamily="34" charset="0"/>
                <a:ea typeface="Calibri" panose="020F0502020204030204" pitchFamily="34" charset="0"/>
                <a:cs typeface="B Zar" panose="00000400000000000000" pitchFamily="2" charset="-78"/>
              </a:rPr>
              <a:t>بني</a:t>
            </a:r>
            <a:r>
              <a:rPr lang="fa-IR" sz="2800" dirty="0">
                <a:latin typeface="Calibri" panose="020F0502020204030204" pitchFamily="34" charset="0"/>
                <a:ea typeface="Calibri" panose="020F0502020204030204" pitchFamily="34" charset="0"/>
                <a:cs typeface="B Zar" panose="00000400000000000000" pitchFamily="2" charset="-78"/>
              </a:rPr>
              <a:t> </a:t>
            </a:r>
            <a:r>
              <a:rPr lang="fa-IR" sz="2800" dirty="0" err="1">
                <a:latin typeface="Calibri" panose="020F0502020204030204" pitchFamily="34" charset="0"/>
                <a:ea typeface="Calibri" panose="020F0502020204030204" pitchFamily="34" charset="0"/>
                <a:cs typeface="B Zar" panose="00000400000000000000" pitchFamily="2" charset="-78"/>
              </a:rPr>
              <a:t>قريظه</a:t>
            </a:r>
            <a:r>
              <a:rPr lang="fa-IR" sz="2800" dirty="0">
                <a:latin typeface="Calibri" panose="020F0502020204030204" pitchFamily="34" charset="0"/>
                <a:ea typeface="Calibri" panose="020F0502020204030204" pitchFamily="34" charset="0"/>
                <a:cs typeface="B Zar" panose="00000400000000000000" pitchFamily="2" charset="-78"/>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a-IR" sz="2800" dirty="0">
                <a:latin typeface="Calibri" panose="020F0502020204030204" pitchFamily="34" charset="0"/>
                <a:ea typeface="Calibri" panose="020F0502020204030204" pitchFamily="34" charset="0"/>
                <a:cs typeface="B Zar" panose="00000400000000000000" pitchFamily="2" charset="-78"/>
              </a:rPr>
              <a:t>کاربری این گونه مساجد، توسعه بافت  شهري با مركزيت مسجد محله و تبديل مسجد محلي به مركز محله (جهت دهي به رشد شهر)</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a-IR" sz="2800" dirty="0">
                <a:latin typeface="Calibri" panose="020F0502020204030204" pitchFamily="34" charset="0"/>
                <a:ea typeface="Calibri" panose="020F0502020204030204" pitchFamily="34" charset="0"/>
                <a:cs typeface="B Zar" panose="00000400000000000000" pitchFamily="2" charset="-78"/>
              </a:rPr>
              <a:t> </a:t>
            </a:r>
            <a:r>
              <a:rPr lang="fa-IR" sz="2800" b="1" dirty="0">
                <a:solidFill>
                  <a:srgbClr val="7030A0"/>
                </a:solidFill>
                <a:latin typeface="Calibri" panose="020F0502020204030204" pitchFamily="34" charset="0"/>
                <a:ea typeface="Calibri" panose="020F0502020204030204" pitchFamily="34" charset="0"/>
                <a:cs typeface="B Zar" panose="00000400000000000000" pitchFamily="2" charset="-78"/>
              </a:rPr>
              <a:t>ب) قرارگيري در ملك و باغ افراد سرشناس طايفه وموقعيت هاي ويژه مانند</a:t>
            </a:r>
            <a:r>
              <a:rPr lang="fa-IR" sz="2800" dirty="0">
                <a:latin typeface="Calibri" panose="020F0502020204030204" pitchFamily="34" charset="0"/>
                <a:ea typeface="Calibri" panose="020F0502020204030204" pitchFamily="34" charset="0"/>
                <a:cs typeface="B Zar" panose="00000400000000000000" pitchFamily="2" charset="-78"/>
              </a:rPr>
              <a:t>: بني عبدالأشهل،مباهله و قباايجاد يك محوطه باز مركز محله و انجام امور مختلف در مقابل مسجد</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a-IR" sz="2800" b="1" dirty="0">
                <a:solidFill>
                  <a:srgbClr val="7030A0"/>
                </a:solidFill>
                <a:latin typeface="Calibri" panose="020F0502020204030204" pitchFamily="34" charset="0"/>
                <a:ea typeface="Calibri" panose="020F0502020204030204" pitchFamily="34" charset="0"/>
                <a:cs typeface="B Zar" panose="00000400000000000000" pitchFamily="2" charset="-78"/>
              </a:rPr>
              <a:t>ج) مساجد ديگر </a:t>
            </a:r>
            <a:r>
              <a:rPr lang="fa-IR" sz="2800" dirty="0">
                <a:latin typeface="Calibri" panose="020F0502020204030204" pitchFamily="34" charset="0"/>
                <a:ea typeface="Calibri" panose="020F0502020204030204" pitchFamily="34" charset="0"/>
                <a:cs typeface="B Zar" panose="00000400000000000000" pitchFamily="2" charset="-78"/>
              </a:rPr>
              <a:t>نظير مسجد فضيح، بنوظفر و الاجابه پس از گسترش اسلام ابتدا با معيارهاي ساخت مساجد محلي و نسبتاً با فاصله از خانه ساكنان هر طايفه بنا گشته و پس از مدتي بافت شهري به مركزيت آنها شكل گرفته است. </a:t>
            </a:r>
          </a:p>
          <a:p>
            <a:pPr algn="just">
              <a:lnSpc>
                <a:spcPct val="107000"/>
              </a:lnSpc>
              <a:spcAft>
                <a:spcPts val="800"/>
              </a:spcAft>
            </a:pPr>
            <a:r>
              <a:rPr lang="fa-IR" sz="1200" dirty="0">
                <a:solidFill>
                  <a:srgbClr val="FF0000"/>
                </a:solidFill>
                <a:latin typeface="Calibri" panose="020F0502020204030204" pitchFamily="34" charset="0"/>
                <a:ea typeface="Calibri" panose="020F0502020204030204" pitchFamily="34" charset="0"/>
                <a:cs typeface="B Zar" panose="00000400000000000000" pitchFamily="2" charset="-78"/>
              </a:rPr>
              <a:t>(</a:t>
            </a:r>
            <a:r>
              <a:rPr lang="fa-IR" sz="1200" dirty="0">
                <a:solidFill>
                  <a:srgbClr val="FF0000"/>
                </a:solidFill>
              </a:rPr>
              <a:t>بررسي و الگوشناسي مكا نيابي مساجد عصر نبوي در مدينه )</a:t>
            </a:r>
            <a:endParaRPr lang="fa-IR" sz="2800" dirty="0">
              <a:solidFill>
                <a:srgbClr val="FF0000"/>
              </a:solidFill>
              <a:latin typeface="Calibri" panose="020F0502020204030204" pitchFamily="34" charset="0"/>
              <a:ea typeface="Calibri" panose="020F0502020204030204" pitchFamily="34" charset="0"/>
              <a:cs typeface="B Zar" panose="00000400000000000000" pitchFamily="2" charset="-78"/>
            </a:endParaRPr>
          </a:p>
        </p:txBody>
      </p:sp>
      <p:sp>
        <p:nvSpPr>
          <p:cNvPr id="3" name="مستطیل 2"/>
          <p:cNvSpPr/>
          <p:nvPr/>
        </p:nvSpPr>
        <p:spPr>
          <a:xfrm>
            <a:off x="10697155" y="1067892"/>
            <a:ext cx="777457" cy="3591688"/>
          </a:xfrm>
          <a:prstGeom prst="rect">
            <a:avLst/>
          </a:prstGeom>
        </p:spPr>
        <p:txBody>
          <a:bodyPr vert="vert270" wrap="none">
            <a:spAutoFit/>
          </a:bodyPr>
          <a:lstStyle/>
          <a:p>
            <a:pPr algn="ctr">
              <a:lnSpc>
                <a:spcPct val="107000"/>
              </a:lnSpc>
              <a:spcAft>
                <a:spcPts val="800"/>
              </a:spcAft>
            </a:pPr>
            <a:r>
              <a:rPr lang="fa-IR" sz="3600" b="1" dirty="0">
                <a:solidFill>
                  <a:srgbClr val="FF0000"/>
                </a:solidFill>
                <a:latin typeface="Calibri" panose="020F0502020204030204" pitchFamily="34" charset="0"/>
                <a:ea typeface="Calibri" panose="020F0502020204030204" pitchFamily="34" charset="0"/>
                <a:cs typeface="B Zar" panose="00000400000000000000" pitchFamily="2" charset="-78"/>
              </a:rPr>
              <a:t>2- مسجد های محلی:</a:t>
            </a:r>
            <a:endParaRPr lang="en-US" sz="36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49548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تصوی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47"/>
            <a:ext cx="12192000" cy="6853353"/>
          </a:xfrm>
          <a:prstGeom prst="rect">
            <a:avLst/>
          </a:prstGeom>
        </p:spPr>
      </p:pic>
      <p:sp>
        <p:nvSpPr>
          <p:cNvPr id="2" name="عنوان 1"/>
          <p:cNvSpPr>
            <a:spLocks noGrp="1"/>
          </p:cNvSpPr>
          <p:nvPr>
            <p:ph type="title"/>
          </p:nvPr>
        </p:nvSpPr>
        <p:spPr>
          <a:xfrm>
            <a:off x="0" y="722440"/>
            <a:ext cx="7062818" cy="1826581"/>
          </a:xfrm>
        </p:spPr>
        <p:txBody>
          <a:bodyPr>
            <a:noAutofit/>
          </a:bodyPr>
          <a:lstStyle/>
          <a:p>
            <a:pPr algn="ctr"/>
            <a:r>
              <a:rPr lang="fa-IR" sz="8000" dirty="0" smtClean="0">
                <a:solidFill>
                  <a:srgbClr val="FFFF00"/>
                </a:solidFill>
                <a:cs typeface="0 Jadid Bold" panose="00000700000000000000" pitchFamily="2" charset="-78"/>
              </a:rPr>
              <a:t>معرفی برخی از  مساجد مدینه  </a:t>
            </a:r>
            <a:endParaRPr lang="en-US" sz="8000" dirty="0">
              <a:solidFill>
                <a:srgbClr val="FFFF00"/>
              </a:solidFill>
              <a:cs typeface="0 Jadid Bold" panose="00000700000000000000" pitchFamily="2" charset="-78"/>
            </a:endParaRPr>
          </a:p>
        </p:txBody>
      </p:sp>
    </p:spTree>
    <p:extLst>
      <p:ext uri="{BB962C8B-B14F-4D97-AF65-F5344CB8AC3E}">
        <p14:creationId xmlns:p14="http://schemas.microsoft.com/office/powerpoint/2010/main" val="1315703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19" y="138546"/>
            <a:ext cx="9482050" cy="7109639"/>
          </a:xfrm>
          <a:prstGeom prst="rect">
            <a:avLst/>
          </a:prstGeom>
        </p:spPr>
        <p:txBody>
          <a:bodyPr wrap="square">
            <a:spAutoFit/>
          </a:bodyPr>
          <a:lstStyle/>
          <a:p>
            <a:pPr algn="just">
              <a:lnSpc>
                <a:spcPct val="150000"/>
              </a:lnSpc>
            </a:pPr>
            <a:r>
              <a:rPr lang="fa-IR" sz="2400" b="1" dirty="0" smtClean="0">
                <a:cs typeface="B Zar" panose="00000400000000000000" pitchFamily="2" charset="-78"/>
              </a:rPr>
              <a:t>رسول </a:t>
            </a:r>
            <a:r>
              <a:rPr lang="fa-IR" sz="2400" b="1" dirty="0">
                <a:cs typeface="B Zar" panose="00000400000000000000" pitchFamily="2" charset="-78"/>
              </a:rPr>
              <a:t>خدا بعد از ورد به مدینه نزدیک محل اسکان خود زمينى كه در همان نزديكى جهت مسجد در نظر گرفته شد، بخشى از آن، داراى درخت‏هاى غَرْقد و نخل بود، بخشى هم قبرستان بود كه هنوز آثار قبور در آن وجود داشت و قسمتى هم از آن دو كودك يتيم به نام‏هاى سهل و سهيل بود كه حضرت از ولىّ آنان خريد. پس از آن درخت‏ها را كنده، قبور را صاف كردند و زمين را براى بناى مسجد آماده ساختند.. طول مسجد هفتاد ذراع، عرض شصت ذراع- هر ذراع حدود نيم متر- و ارتفاع آن 75/ 1 متر بود، به طورى كه سر برخى افراد به سقف مى‏رسيد. مسجد نخست، با ديوارهاى خشتى و گِلى و پايه‏هايى از تنه درختان خرما بنا گرديد. سقف مسجد هم با شاخه‏هاى درخت خرما پوشانده شد؛ به طورى كه در هنگام باران، آب بر سر و صورت نمازگزاران مى‏ريخت و زمين در زير پيشانى رسول خدا صلى الله عليه و آله و اصحاب، گِلى بود</a:t>
            </a:r>
            <a:r>
              <a:rPr lang="fa-IR" sz="2400" dirty="0">
                <a:cs typeface="B Zar" panose="00000400000000000000" pitchFamily="2" charset="-78"/>
              </a:rPr>
              <a:t>. </a:t>
            </a:r>
            <a:r>
              <a:rPr lang="fa-IR" sz="2400" dirty="0">
                <a:solidFill>
                  <a:srgbClr val="FF0000"/>
                </a:solidFill>
                <a:cs typeface="B Zar" panose="00000400000000000000" pitchFamily="2" charset="-78"/>
              </a:rPr>
              <a:t>معجم‏البلدان،ج‏5،ص:87- وفاء الوفا، ج 1، صص 240و 327</a:t>
            </a:r>
          </a:p>
          <a:p>
            <a:pPr>
              <a:lnSpc>
                <a:spcPct val="150000"/>
              </a:lnSpc>
            </a:pPr>
            <a:endParaRPr lang="fa-IR" sz="2000" dirty="0">
              <a:cs typeface="B Zar" panose="00000400000000000000" pitchFamily="2" charset="-78"/>
            </a:endParaRPr>
          </a:p>
          <a:p>
            <a:pPr>
              <a:lnSpc>
                <a:spcPct val="150000"/>
              </a:lnSpc>
            </a:pPr>
            <a:r>
              <a:rPr lang="fa-IR" sz="2000" dirty="0">
                <a:cs typeface="B Zar" panose="00000400000000000000" pitchFamily="2" charset="-78"/>
              </a:rPr>
              <a:t> </a:t>
            </a:r>
          </a:p>
        </p:txBody>
      </p:sp>
      <p:sp>
        <p:nvSpPr>
          <p:cNvPr id="3" name="مستطیل 2"/>
          <p:cNvSpPr/>
          <p:nvPr/>
        </p:nvSpPr>
        <p:spPr>
          <a:xfrm>
            <a:off x="10975504" y="539566"/>
            <a:ext cx="861774" cy="5446363"/>
          </a:xfrm>
          <a:prstGeom prst="rect">
            <a:avLst/>
          </a:prstGeom>
        </p:spPr>
        <p:txBody>
          <a:bodyPr vert="vert270" wrap="none">
            <a:spAutoFit/>
          </a:bodyPr>
          <a:lstStyle/>
          <a:p>
            <a:pPr algn="ctr"/>
            <a:r>
              <a:rPr lang="fa-IR" sz="4400" b="1" dirty="0">
                <a:solidFill>
                  <a:srgbClr val="FF0000"/>
                </a:solidFill>
                <a:cs typeface="B Zar" panose="00000400000000000000" pitchFamily="2" charset="-78"/>
              </a:rPr>
              <a:t>مسجد جامع یا مسجد </a:t>
            </a:r>
            <a:r>
              <a:rPr lang="fa-IR" sz="4400" b="1" dirty="0" err="1">
                <a:solidFill>
                  <a:srgbClr val="FF0000"/>
                </a:solidFill>
                <a:cs typeface="B Zar" panose="00000400000000000000" pitchFamily="2" charset="-78"/>
              </a:rPr>
              <a:t>النبی</a:t>
            </a:r>
            <a:r>
              <a:rPr lang="fa-IR" sz="4400" b="1" dirty="0">
                <a:solidFill>
                  <a:srgbClr val="FF0000"/>
                </a:solidFill>
                <a:cs typeface="B Zar" panose="00000400000000000000" pitchFamily="2" charset="-78"/>
              </a:rPr>
              <a:t> </a:t>
            </a:r>
          </a:p>
        </p:txBody>
      </p:sp>
    </p:spTree>
    <p:extLst>
      <p:ext uri="{BB962C8B-B14F-4D97-AF65-F5344CB8AC3E}">
        <p14:creationId xmlns:p14="http://schemas.microsoft.com/office/powerpoint/2010/main" val="1835040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2643</TotalTime>
  <Words>3347</Words>
  <Application>Microsoft Office PowerPoint</Application>
  <PresentationFormat>Widescreen</PresentationFormat>
  <Paragraphs>126</Paragraphs>
  <Slides>35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Wingdings 3</vt:lpstr>
      <vt:lpstr>Tahoma</vt:lpstr>
      <vt:lpstr>BMitra</vt:lpstr>
      <vt:lpstr>B Zar</vt:lpstr>
      <vt:lpstr>IranNastaliq</vt:lpstr>
      <vt:lpstr>Trebuchet MS</vt:lpstr>
      <vt:lpstr>0 Jadid Bold</vt:lpstr>
      <vt:lpstr>Calibri</vt:lpstr>
      <vt:lpstr>Arial</vt:lpstr>
      <vt:lpstr>Times New Roman</vt:lpstr>
      <vt:lpstr>Traditional Arabic</vt:lpstr>
      <vt:lpstr>Facet</vt:lpstr>
      <vt:lpstr>PowerPoint Presentation</vt:lpstr>
      <vt:lpstr>PowerPoint Presentation</vt:lpstr>
      <vt:lpstr>PowerPoint Presentation</vt:lpstr>
      <vt:lpstr>مهمترین مساجدمدینه در زمان رسول خدا ص</vt:lpstr>
      <vt:lpstr>مکان یابی مساجد</vt:lpstr>
      <vt:lpstr>PowerPoint Presentation</vt:lpstr>
      <vt:lpstr>PowerPoint Presentation</vt:lpstr>
      <vt:lpstr>معرفی برخی از  مساجد مدینه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مسجد قبا(مسجد التقوى)</vt:lpstr>
      <vt:lpstr>مسجد جمعه(بنوسالم)</vt:lpstr>
      <vt:lpstr>مسجدبنی عبدالاشهل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IRANAIN</dc:creator>
  <cp:lastModifiedBy>IRANAIN</cp:lastModifiedBy>
  <cp:revision>98</cp:revision>
  <dcterms:created xsi:type="dcterms:W3CDTF">2023-10-14T19:08:26Z</dcterms:created>
  <dcterms:modified xsi:type="dcterms:W3CDTF">2023-10-17T19:54:48Z</dcterms:modified>
</cp:coreProperties>
</file>