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257" r:id="rId2"/>
    <p:sldId id="258" r:id="rId3"/>
    <p:sldId id="259" r:id="rId4"/>
    <p:sldId id="260" r:id="rId5"/>
    <p:sldId id="261" r:id="rId6"/>
    <p:sldId id="262" r:id="rId7"/>
    <p:sldId id="264" r:id="rId8"/>
    <p:sldId id="263" r:id="rId9"/>
    <p:sldId id="270" r:id="rId10"/>
    <p:sldId id="280" r:id="rId11"/>
    <p:sldId id="265" r:id="rId12"/>
    <p:sldId id="266" r:id="rId13"/>
    <p:sldId id="267" r:id="rId14"/>
    <p:sldId id="268" r:id="rId15"/>
    <p:sldId id="269" r:id="rId16"/>
    <p:sldId id="279" r:id="rId17"/>
    <p:sldId id="276" r:id="rId18"/>
    <p:sldId id="273" r:id="rId19"/>
    <p:sldId id="274" r:id="rId20"/>
    <p:sldId id="271" r:id="rId21"/>
    <p:sldId id="272" r:id="rId22"/>
    <p:sldId id="275"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150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13" autoAdjust="0"/>
    <p:restoredTop sz="94660"/>
  </p:normalViewPr>
  <p:slideViewPr>
    <p:cSldViewPr>
      <p:cViewPr>
        <p:scale>
          <a:sx n="70" d="100"/>
          <a:sy n="70" d="100"/>
        </p:scale>
        <p:origin x="-1152"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15B1D2-73CA-47BB-B351-2EA169EF8663}" type="datetimeFigureOut">
              <a:rPr lang="en-US" smtClean="0"/>
              <a:pPr/>
              <a:t>8/9/2014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468550-1436-47E2-8175-F71241AC522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امام خامنه ای</a:t>
            </a:r>
            <a:endParaRPr lang="en-US" dirty="0"/>
          </a:p>
        </p:txBody>
      </p:sp>
      <p:sp>
        <p:nvSpPr>
          <p:cNvPr id="4" name="Slide Number Placeholder 3"/>
          <p:cNvSpPr>
            <a:spLocks noGrp="1"/>
          </p:cNvSpPr>
          <p:nvPr>
            <p:ph type="sldNum" sz="quarter" idx="10"/>
          </p:nvPr>
        </p:nvSpPr>
        <p:spPr/>
        <p:txBody>
          <a:bodyPr/>
          <a:lstStyle/>
          <a:p>
            <a:fld id="{BF468550-1436-47E2-8175-F71241AC522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پایتخت</a:t>
            </a:r>
            <a:r>
              <a:rPr lang="fa-IR" baseline="0" dirty="0" smtClean="0"/>
              <a:t> : رام الله – کرانه غربی بیت المقدس</a:t>
            </a:r>
          </a:p>
          <a:p>
            <a:r>
              <a:rPr lang="fa-IR" baseline="0" dirty="0" smtClean="0"/>
              <a:t>زبان : عربی</a:t>
            </a:r>
          </a:p>
          <a:p>
            <a:r>
              <a:rPr lang="fa-IR" baseline="0" dirty="0" smtClean="0"/>
              <a:t>مساحت : 27 هزار کیلومتر مربع</a:t>
            </a:r>
          </a:p>
          <a:p>
            <a:r>
              <a:rPr lang="fa-IR" baseline="0" dirty="0" smtClean="0"/>
              <a:t>(</a:t>
            </a:r>
            <a:r>
              <a:rPr lang="ar-SA" sz="1200" b="0" i="0" kern="1200" dirty="0" smtClean="0">
                <a:solidFill>
                  <a:schemeClr val="tx1"/>
                </a:solidFill>
                <a:latin typeface="+mn-lt"/>
                <a:ea typeface="+mn-ea"/>
                <a:cs typeface="+mn-cs"/>
              </a:rPr>
              <a:t>اما مساحت دولت پيشنهادي فلسطين در سرزمين‌هاي اشغالي سال 1967 (كرانه باختري و نوار غزه) چيزي حدود 209/6 كيلومتر مربع است كه حدود 95/22 درصد از كل مساحت تاريخي فلسطين را دربرمي‌گيرد.</a:t>
            </a:r>
            <a:r>
              <a:rPr lang="fa-IR" baseline="0" dirty="0" smtClean="0"/>
              <a:t> </a:t>
            </a:r>
          </a:p>
          <a:p>
            <a:endParaRPr lang="en-US" dirty="0"/>
          </a:p>
        </p:txBody>
      </p:sp>
      <p:sp>
        <p:nvSpPr>
          <p:cNvPr id="4" name="Slide Number Placeholder 3"/>
          <p:cNvSpPr>
            <a:spLocks noGrp="1"/>
          </p:cNvSpPr>
          <p:nvPr>
            <p:ph type="sldNum" sz="quarter" idx="10"/>
          </p:nvPr>
        </p:nvSpPr>
        <p:spPr/>
        <p:txBody>
          <a:bodyPr/>
          <a:lstStyle/>
          <a:p>
            <a:fld id="{BF468550-1436-47E2-8175-F71241AC522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پایتخت</a:t>
            </a:r>
            <a:r>
              <a:rPr lang="fa-IR" baseline="0" dirty="0" smtClean="0"/>
              <a:t> : رام الله – کرانه غربی بیت المقدس</a:t>
            </a:r>
          </a:p>
          <a:p>
            <a:r>
              <a:rPr lang="fa-IR" baseline="0" dirty="0" smtClean="0"/>
              <a:t>زبان : عربی</a:t>
            </a:r>
          </a:p>
          <a:p>
            <a:r>
              <a:rPr lang="fa-IR" baseline="0" dirty="0" smtClean="0"/>
              <a:t>مساحت : 27 هزار کیلومتر مربع</a:t>
            </a:r>
          </a:p>
          <a:p>
            <a:r>
              <a:rPr lang="fa-IR" baseline="0" dirty="0" smtClean="0"/>
              <a:t>(</a:t>
            </a:r>
            <a:r>
              <a:rPr lang="ar-SA" sz="1200" b="0" i="0" kern="1200" dirty="0" smtClean="0">
                <a:solidFill>
                  <a:schemeClr val="tx1"/>
                </a:solidFill>
                <a:latin typeface="+mn-lt"/>
                <a:ea typeface="+mn-ea"/>
                <a:cs typeface="+mn-cs"/>
              </a:rPr>
              <a:t>اما مساحت دولت پيشنهادي فلسطين در سرزمين‌هاي اشغالي سال 1967 (كرانه باختري و نوار غزه) چيزي حدود 209/6 كيلومتر مربع است كه حدود 95/22 درصد از كل مساحت تاريخي فلسطين را دربرمي‌گيرد.</a:t>
            </a:r>
            <a:r>
              <a:rPr lang="fa-IR" baseline="0" dirty="0" smtClean="0"/>
              <a:t> </a:t>
            </a:r>
          </a:p>
          <a:p>
            <a:endParaRPr lang="en-US" dirty="0"/>
          </a:p>
        </p:txBody>
      </p:sp>
      <p:sp>
        <p:nvSpPr>
          <p:cNvPr id="4" name="Slide Number Placeholder 3"/>
          <p:cNvSpPr>
            <a:spLocks noGrp="1"/>
          </p:cNvSpPr>
          <p:nvPr>
            <p:ph type="sldNum" sz="quarter" idx="10"/>
          </p:nvPr>
        </p:nvSpPr>
        <p:spPr/>
        <p:txBody>
          <a:bodyPr/>
          <a:lstStyle/>
          <a:p>
            <a:fld id="{BF468550-1436-47E2-8175-F71241AC522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dirty="0" smtClean="0"/>
              <a:t>ج</a:t>
            </a:r>
            <a:r>
              <a:rPr lang="fa-IR" dirty="0" smtClean="0"/>
              <a:t>نگ</a:t>
            </a:r>
            <a:r>
              <a:rPr lang="fa-IR" baseline="0" dirty="0" smtClean="0"/>
              <a:t> های رژیم اشغالگر با فلسطینیان </a:t>
            </a:r>
          </a:p>
        </p:txBody>
      </p:sp>
      <p:sp>
        <p:nvSpPr>
          <p:cNvPr id="4" name="Slide Number Placeholder 3"/>
          <p:cNvSpPr>
            <a:spLocks noGrp="1"/>
          </p:cNvSpPr>
          <p:nvPr>
            <p:ph type="sldNum" sz="quarter" idx="10"/>
          </p:nvPr>
        </p:nvSpPr>
        <p:spPr/>
        <p:txBody>
          <a:bodyPr/>
          <a:lstStyle/>
          <a:p>
            <a:fld id="{BF468550-1436-47E2-8175-F71241AC522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CA6D8214-9E1D-4279-9866-91A88D33916B}" type="datetimeFigureOut">
              <a:rPr lang="en-US" smtClean="0"/>
              <a:pPr/>
              <a:t>8/9/2014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A7A193E7-1F04-4BB7-9B10-577536BF595E}"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6D8214-9E1D-4279-9866-91A88D33916B}" type="datetimeFigureOut">
              <a:rPr lang="en-US" smtClean="0"/>
              <a:pPr/>
              <a:t>8/9/2014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193E7-1F04-4BB7-9B10-577536BF59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6D8214-9E1D-4279-9866-91A88D33916B}" type="datetimeFigureOut">
              <a:rPr lang="en-US" smtClean="0"/>
              <a:pPr/>
              <a:t>8/9/2014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193E7-1F04-4BB7-9B10-577536BF595E}"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A6D8214-9E1D-4279-9866-91A88D33916B}" type="datetimeFigureOut">
              <a:rPr lang="en-US" smtClean="0"/>
              <a:pPr/>
              <a:t>8/9/2014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193E7-1F04-4BB7-9B10-577536BF595E}"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CA6D8214-9E1D-4279-9866-91A88D33916B}" type="datetimeFigureOut">
              <a:rPr lang="en-US" smtClean="0"/>
              <a:pPr/>
              <a:t>8/9/2014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A7A193E7-1F04-4BB7-9B10-577536BF595E}"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CA6D8214-9E1D-4279-9866-91A88D33916B}" type="datetimeFigureOut">
              <a:rPr lang="en-US" smtClean="0"/>
              <a:pPr/>
              <a:t>8/9/2014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193E7-1F04-4BB7-9B10-577536BF595E}"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A6D8214-9E1D-4279-9866-91A88D33916B}" type="datetimeFigureOut">
              <a:rPr lang="en-US" smtClean="0"/>
              <a:pPr/>
              <a:t>8/9/2014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193E7-1F04-4BB7-9B10-577536BF595E}"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6D8214-9E1D-4279-9866-91A88D33916B}" type="datetimeFigureOut">
              <a:rPr lang="en-US" smtClean="0"/>
              <a:pPr/>
              <a:t>8/9/2014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193E7-1F04-4BB7-9B10-577536BF595E}"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D8214-9E1D-4279-9866-91A88D33916B}" type="datetimeFigureOut">
              <a:rPr lang="en-US" smtClean="0"/>
              <a:pPr/>
              <a:t>8/9/2014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A193E7-1F04-4BB7-9B10-577536BF595E}"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A6D8214-9E1D-4279-9866-91A88D33916B}" type="datetimeFigureOut">
              <a:rPr lang="en-US" smtClean="0"/>
              <a:pPr/>
              <a:t>8/9/2014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193E7-1F04-4BB7-9B10-577536BF595E}"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A6D8214-9E1D-4279-9866-91A88D33916B}" type="datetimeFigureOut">
              <a:rPr lang="en-US" smtClean="0"/>
              <a:pPr/>
              <a:t>8/9/2014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193E7-1F04-4BB7-9B10-577536BF595E}"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CA6D8214-9E1D-4279-9866-91A88D33916B}" type="datetimeFigureOut">
              <a:rPr lang="en-US" smtClean="0"/>
              <a:pPr/>
              <a:t>8/9/2014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7A193E7-1F04-4BB7-9B10-577536BF595E}"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616803"/>
            <a:ext cx="6400800" cy="830997"/>
          </a:xfrm>
          <a:prstGeom prst="rect">
            <a:avLst/>
          </a:prstGeom>
          <a:noFill/>
        </p:spPr>
        <p:txBody>
          <a:bodyPr wrap="square" rtlCol="0">
            <a:spAutoFit/>
          </a:bodyPr>
          <a:lstStyle/>
          <a:p>
            <a:pPr algn="ctr"/>
            <a:r>
              <a:rPr lang="fa-IR" sz="4800" b="1" dirty="0" smtClean="0">
                <a:ln w="10541" cmpd="sng">
                  <a:solidFill>
                    <a:schemeClr val="accent1">
                      <a:shade val="88000"/>
                      <a:satMod val="110000"/>
                    </a:schemeClr>
                  </a:solidFill>
                  <a:prstDash val="solid"/>
                </a:ln>
                <a:solidFill>
                  <a:schemeClr val="accent1">
                    <a:lumMod val="75000"/>
                  </a:schemeClr>
                </a:solidFill>
                <a:effectLst>
                  <a:glow rad="228600">
                    <a:schemeClr val="accent6">
                      <a:satMod val="175000"/>
                      <a:alpha val="40000"/>
                    </a:schemeClr>
                  </a:glow>
                </a:effectLst>
                <a:cs typeface="A EntezareZohoor B4" pitchFamily="2" charset="-78"/>
              </a:rPr>
              <a:t>آشنایی مختصر با </a:t>
            </a:r>
            <a:r>
              <a:rPr lang="fa-IR" sz="4800" b="1" dirty="0" smtClean="0">
                <a:ln w="10541" cmpd="sng">
                  <a:solidFill>
                    <a:schemeClr val="accent1">
                      <a:shade val="88000"/>
                      <a:satMod val="110000"/>
                    </a:schemeClr>
                  </a:solidFill>
                  <a:prstDash val="solid"/>
                </a:ln>
                <a:solidFill>
                  <a:srgbClr val="CE1502"/>
                </a:solidFill>
                <a:effectLst>
                  <a:glow rad="228600">
                    <a:schemeClr val="accent6">
                      <a:satMod val="175000"/>
                      <a:alpha val="40000"/>
                    </a:schemeClr>
                  </a:glow>
                </a:effectLst>
                <a:cs typeface="A EntezareZohoor B4" pitchFamily="2" charset="-78"/>
              </a:rPr>
              <a:t>فلسطین</a:t>
            </a:r>
            <a:r>
              <a:rPr lang="fa-IR" sz="4800" b="1" dirty="0" smtClean="0">
                <a:ln w="10541" cmpd="sng">
                  <a:solidFill>
                    <a:schemeClr val="accent1">
                      <a:shade val="88000"/>
                      <a:satMod val="110000"/>
                    </a:schemeClr>
                  </a:solidFill>
                  <a:prstDash val="solid"/>
                </a:ln>
                <a:solidFill>
                  <a:schemeClr val="accent1">
                    <a:lumMod val="75000"/>
                  </a:schemeClr>
                </a:solidFill>
                <a:effectLst>
                  <a:glow rad="228600">
                    <a:schemeClr val="accent6">
                      <a:satMod val="175000"/>
                      <a:alpha val="40000"/>
                    </a:schemeClr>
                  </a:glow>
                </a:effectLst>
                <a:cs typeface="A EntezareZohoor B4" pitchFamily="2" charset="-78"/>
              </a:rPr>
              <a:t> اشغالی</a:t>
            </a:r>
            <a:endParaRPr lang="en-US" sz="4800" b="1" dirty="0">
              <a:ln w="10541" cmpd="sng">
                <a:solidFill>
                  <a:schemeClr val="accent1">
                    <a:shade val="88000"/>
                    <a:satMod val="110000"/>
                  </a:schemeClr>
                </a:solidFill>
                <a:prstDash val="solid"/>
              </a:ln>
              <a:solidFill>
                <a:schemeClr val="accent1">
                  <a:lumMod val="75000"/>
                </a:schemeClr>
              </a:solidFill>
              <a:effectLst>
                <a:glow rad="228600">
                  <a:schemeClr val="accent6">
                    <a:satMod val="175000"/>
                    <a:alpha val="40000"/>
                  </a:schemeClr>
                </a:glow>
              </a:effectLst>
              <a:cs typeface="A EntezareZohoor B4" pitchFamily="2" charset="-78"/>
            </a:endParaRPr>
          </a:p>
        </p:txBody>
      </p:sp>
      <p:pic>
        <p:nvPicPr>
          <p:cNvPr id="5" name="Picture 4" descr="7140773087_93ec501ef0.jpg"/>
          <p:cNvPicPr>
            <a:picLocks noChangeAspect="1"/>
          </p:cNvPicPr>
          <p:nvPr/>
        </p:nvPicPr>
        <p:blipFill>
          <a:blip r:embed="rId2">
            <a:clrChange>
              <a:clrFrom>
                <a:srgbClr val="FFFFFF"/>
              </a:clrFrom>
              <a:clrTo>
                <a:srgbClr val="FFFFFF">
                  <a:alpha val="0"/>
                </a:srgbClr>
              </a:clrTo>
            </a:clrChange>
          </a:blip>
          <a:stretch>
            <a:fillRect/>
          </a:stretch>
        </p:blipFill>
        <p:spPr>
          <a:xfrm>
            <a:off x="1600200" y="1905000"/>
            <a:ext cx="5715000" cy="3429000"/>
          </a:xfrm>
          <a:prstGeom prst="rect">
            <a:avLst/>
          </a:prstGeom>
        </p:spPr>
      </p:pic>
      <p:sp>
        <p:nvSpPr>
          <p:cNvPr id="6" name="Rectangle 5"/>
          <p:cNvSpPr/>
          <p:nvPr/>
        </p:nvSpPr>
        <p:spPr>
          <a:xfrm>
            <a:off x="8382000" y="381000"/>
            <a:ext cx="228600" cy="1219200"/>
          </a:xfrm>
          <a:prstGeom prst="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info-140714113225i2cq.jpg"/>
          <p:cNvPicPr>
            <a:picLocks noChangeAspect="1"/>
          </p:cNvPicPr>
          <p:nvPr/>
        </p:nvPicPr>
        <p:blipFill>
          <a:blip r:embed="rId3">
            <a:lum contrast="30000"/>
          </a:blip>
          <a:srcRect b="19853"/>
          <a:stretch>
            <a:fillRect/>
          </a:stretch>
        </p:blipFill>
        <p:spPr>
          <a:xfrm>
            <a:off x="0" y="5319889"/>
            <a:ext cx="9144000" cy="153811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09600"/>
            <a:ext cx="8214799" cy="523220"/>
          </a:xfrm>
          <a:prstGeom prst="rect">
            <a:avLst/>
          </a:prstGeom>
        </p:spPr>
        <p:txBody>
          <a:bodyPr wrap="square">
            <a:spAutoFit/>
          </a:bodyPr>
          <a:lstStyle/>
          <a:p>
            <a:pPr algn="r" rtl="1"/>
            <a:r>
              <a:rPr lang="fa-IR" sz="2800" dirty="0" smtClean="0">
                <a:cs typeface="A EntezareZohoor 1 **" pitchFamily="2" charset="-78"/>
              </a:rPr>
              <a:t>پیمــان اسلـو </a:t>
            </a:r>
            <a:endParaRPr lang="fa-IR" sz="2800" dirty="0" smtClean="0">
              <a:cs typeface="A EntezareZohoor 1 **" pitchFamily="2" charset="-78"/>
            </a:endParaRPr>
          </a:p>
        </p:txBody>
      </p:sp>
      <p:sp>
        <p:nvSpPr>
          <p:cNvPr id="33798" name="Rectangle 6"/>
          <p:cNvSpPr>
            <a:spLocks noChangeArrowheads="1"/>
          </p:cNvSpPr>
          <p:nvPr/>
        </p:nvSpPr>
        <p:spPr bwMode="auto">
          <a:xfrm>
            <a:off x="0" y="1295400"/>
            <a:ext cx="9144000" cy="55861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lang="ar-SA" sz="1700" b="1" dirty="0" smtClean="0">
                <a:cs typeface="B Nazanin" pitchFamily="2" charset="-78"/>
              </a:rPr>
              <a:t>پیمان اسلو یا قرارداد اسلو ، یا </a:t>
            </a:r>
            <a:r>
              <a:rPr lang="ar-SA" sz="1700" b="1" dirty="0" smtClean="0">
                <a:solidFill>
                  <a:srgbClr val="FF0000"/>
                </a:solidFill>
                <a:cs typeface="B Nazanin" pitchFamily="2" charset="-78"/>
              </a:rPr>
              <a:t>بیانیه اعلام اصول اولویت‌های موقت دولت خودگردان </a:t>
            </a:r>
            <a:r>
              <a:rPr lang="ar-SA" sz="1700" b="1" dirty="0" smtClean="0">
                <a:cs typeface="B Nazanin" pitchFamily="2" charset="-78"/>
              </a:rPr>
              <a:t>یا بیانیه اعلام </a:t>
            </a:r>
            <a:r>
              <a:rPr lang="ar-SA" sz="1700" b="1" dirty="0" smtClean="0">
                <a:cs typeface="B Nazanin" pitchFamily="2" charset="-78"/>
              </a:rPr>
              <a:t>اصول</a:t>
            </a:r>
            <a:r>
              <a:rPr lang="fa-IR" sz="1700" b="1" dirty="0" smtClean="0">
                <a:cs typeface="B Nazanin" pitchFamily="2" charset="-78"/>
              </a:rPr>
              <a:t>، </a:t>
            </a:r>
            <a:r>
              <a:rPr lang="ar-SA" sz="1700" b="1" dirty="0" smtClean="0">
                <a:cs typeface="B Nazanin" pitchFamily="2" charset="-78"/>
              </a:rPr>
              <a:t> </a:t>
            </a:r>
            <a:r>
              <a:rPr lang="ar-SA" sz="1700" b="1" dirty="0" smtClean="0">
                <a:solidFill>
                  <a:srgbClr val="FF0000"/>
                </a:solidFill>
                <a:cs typeface="B Nazanin" pitchFamily="2" charset="-78"/>
              </a:rPr>
              <a:t>اولین توافق مستقیم ساف با اسرائیل </a:t>
            </a:r>
            <a:r>
              <a:rPr lang="ar-SA" sz="1700" b="1" dirty="0" smtClean="0">
                <a:cs typeface="B Nazanin" pitchFamily="2" charset="-78"/>
              </a:rPr>
              <a:t>محسوب می‌شود. </a:t>
            </a:r>
            <a:r>
              <a:rPr lang="ar-SA" sz="1700" b="1" dirty="0" smtClean="0">
                <a:cs typeface="B Nazanin" pitchFamily="2" charset="-78"/>
              </a:rPr>
              <a:t>این پیمان در پی انتفاضه اول فلسطین منعقد شد. </a:t>
            </a:r>
            <a:r>
              <a:rPr lang="ar-SA" sz="1700" b="1" dirty="0" smtClean="0">
                <a:cs typeface="B Nazanin" pitchFamily="2" charset="-78"/>
              </a:rPr>
              <a:t>این قرارداد گزینه مذاکرات را در مقابل مقاومت خلق کرد و زمینه تشکیل دولت خودگردان را فراهم نمود</a:t>
            </a:r>
            <a:r>
              <a:rPr lang="ar-SA" sz="1700" b="1" dirty="0" smtClean="0">
                <a:cs typeface="B Nazanin" pitchFamily="2" charset="-78"/>
              </a:rPr>
              <a:t>.</a:t>
            </a:r>
            <a:endParaRPr lang="fa-IR" sz="1700" b="1" dirty="0" smtClean="0">
              <a:cs typeface="B Nazanin"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lang="fa-IR" sz="1700" b="1" dirty="0" smtClean="0">
              <a:cs typeface="B Nazanin" pitchFamily="2" charset="-78"/>
            </a:endParaRPr>
          </a:p>
          <a:p>
            <a:pPr algn="just" rtl="1"/>
            <a:r>
              <a:rPr lang="ar-SA" sz="1700" b="1" dirty="0" smtClean="0">
                <a:cs typeface="B Nazanin" pitchFamily="2" charset="-78"/>
              </a:rPr>
              <a:t>در پی ادامه انتفاضه اول فلسطین که در سال 1987م آغاز شده بود ، کنفرانس مادرید 1991م شکل گرفت. مذاکرات منتهی به پیمان اسلو ، نتیجه کنفرانس مادرید بود. این مذاکرات به صورت سری در بنیاد فافو در اسلو ، واقع در نروژ انجام شد و در 20 آگوست </a:t>
            </a:r>
            <a:r>
              <a:rPr lang="ar-SA" sz="1700" b="1" dirty="0" smtClean="0">
                <a:solidFill>
                  <a:srgbClr val="FF0000"/>
                </a:solidFill>
                <a:cs typeface="B Nazanin" pitchFamily="2" charset="-78"/>
              </a:rPr>
              <a:t>1993</a:t>
            </a:r>
            <a:r>
              <a:rPr lang="ar-SA" sz="1700" b="1" dirty="0" smtClean="0">
                <a:cs typeface="B Nazanin" pitchFamily="2" charset="-78"/>
              </a:rPr>
              <a:t> به پایان رسید. پس از آن در یک مراسم رسمی در واشنگتن دی سی در</a:t>
            </a:r>
            <a:r>
              <a:rPr lang="ar-SA" sz="1700" b="1" dirty="0" smtClean="0">
                <a:solidFill>
                  <a:srgbClr val="FF0000"/>
                </a:solidFill>
                <a:cs typeface="B Nazanin" pitchFamily="2" charset="-78"/>
              </a:rPr>
              <a:t> 13 سپتامبر 1993</a:t>
            </a:r>
            <a:r>
              <a:rPr lang="ar-SA" sz="1700" b="1" dirty="0" smtClean="0">
                <a:cs typeface="B Nazanin" pitchFamily="2" charset="-78"/>
              </a:rPr>
              <a:t> با </a:t>
            </a:r>
            <a:r>
              <a:rPr lang="ar-SA" sz="1700" b="1" u="sng" dirty="0" smtClean="0">
                <a:solidFill>
                  <a:srgbClr val="FF0000"/>
                </a:solidFill>
                <a:cs typeface="B Nazanin" pitchFamily="2" charset="-78"/>
              </a:rPr>
              <a:t>حضور یاسر عرفات ، رئیس وقت ساف؛ اسحاق رابین ، نخست‌وزیر وقت اسرائیل و بیل کلینتون ، رئیس جمهور وقت آمریکا امضا شد.</a:t>
            </a:r>
            <a:r>
              <a:rPr lang="ar-SA" sz="1700" b="1" dirty="0" smtClean="0">
                <a:cs typeface="B Nazanin" pitchFamily="2" charset="-78"/>
              </a:rPr>
              <a:t> </a:t>
            </a:r>
            <a:r>
              <a:rPr lang="ar-SA" sz="1700" b="1" dirty="0" smtClean="0">
                <a:cs typeface="B Nazanin" pitchFamily="2" charset="-78"/>
              </a:rPr>
              <a:t>سند این پیمان همچنین توسط محمود عباس از سوی ساف ، شیمون پرز از سوی اسرائیل ، وارن کریستوفر ، وزیر امور خارجه وقت آمریکا و آندره کوزیرف از جانب روسیه امضا شده است</a:t>
            </a:r>
            <a:r>
              <a:rPr lang="ar-SA" sz="1700" b="1" dirty="0" smtClean="0">
                <a:cs typeface="B Nazanin" pitchFamily="2" charset="-78"/>
              </a:rPr>
              <a:t>.</a:t>
            </a:r>
            <a:endParaRPr lang="fa-IR" sz="1700" b="1" dirty="0" smtClean="0">
              <a:cs typeface="B Nazanin" pitchFamily="2" charset="-78"/>
            </a:endParaRPr>
          </a:p>
          <a:p>
            <a:pPr algn="just" rtl="1"/>
            <a:endParaRPr lang="en-US" sz="1700" b="1" dirty="0" smtClean="0">
              <a:cs typeface="B Nazanin" pitchFamily="2" charset="-78"/>
            </a:endParaRPr>
          </a:p>
          <a:p>
            <a:pPr algn="just" rtl="1"/>
            <a:r>
              <a:rPr lang="ar-SA" sz="1700" b="1" dirty="0" smtClean="0">
                <a:cs typeface="B Nazanin" pitchFamily="2" charset="-78"/>
              </a:rPr>
              <a:t>پیمان اسلو زمینه ایجاد دولت خودگردان فلسطین را ، با وظیفه‌ی کنترل مناطق تحت سیطره‌اش و پیگیری روند مذاکرات ، فراهم کرد. </a:t>
            </a:r>
            <a:r>
              <a:rPr lang="ar-SA" sz="1700" b="1" dirty="0" smtClean="0">
                <a:cs typeface="B Nazanin" pitchFamily="2" charset="-78"/>
              </a:rPr>
              <a:t>در این پیمان عقب‌نشینی نیروهای واکنش سریع اسرائیل از بخش‌هایی از </a:t>
            </a:r>
            <a:r>
              <a:rPr lang="ar-SA" sz="1700" b="1" dirty="0" smtClean="0">
                <a:cs typeface="B Nazanin" pitchFamily="2" charset="-78"/>
              </a:rPr>
              <a:t>غزه</a:t>
            </a:r>
            <a:r>
              <a:rPr lang="fa-IR" sz="1700" b="1" dirty="0" smtClean="0">
                <a:cs typeface="B Nazanin" pitchFamily="2" charset="-78"/>
              </a:rPr>
              <a:t> </a:t>
            </a:r>
            <a:r>
              <a:rPr lang="ar-SA" sz="1700" b="1" dirty="0" smtClean="0">
                <a:cs typeface="B Nazanin" pitchFamily="2" charset="-78"/>
              </a:rPr>
              <a:t>و </a:t>
            </a:r>
            <a:r>
              <a:rPr lang="ar-SA" sz="1700" b="1" dirty="0" smtClean="0">
                <a:cs typeface="B Nazanin" pitchFamily="2" charset="-78"/>
              </a:rPr>
              <a:t>کرانه باختری دیده شده بود که البته اسرائیل به آن عمل نکرد. </a:t>
            </a:r>
            <a:r>
              <a:rPr lang="ar-SA" sz="1700" b="1" dirty="0" smtClean="0">
                <a:cs typeface="B Nazanin" pitchFamily="2" charset="-78"/>
              </a:rPr>
              <a:t>این پیمان قرار بود طی پنج سال نهایی شود. موضوعاتی که قرار بود در پیمان نهایی درباره آن تصمیم‌گیری شده باشد قدس ، پناهندگان فلسطینی ، مهاجران اسرائیلی ، امنیت ، مرزها و… بود. </a:t>
            </a:r>
            <a:r>
              <a:rPr lang="ar-SA" sz="1700" b="1" dirty="0" smtClean="0">
                <a:cs typeface="B Nazanin" pitchFamily="2" charset="-78"/>
              </a:rPr>
              <a:t>این پیمان نتیجه‌ای جز اعتراف ساف به رژیم اسرائیل و مطرح شدن گزینه مذاکرات در مقابل گزینه مقاومت </a:t>
            </a:r>
            <a:r>
              <a:rPr lang="ar-SA" sz="1700" b="1" dirty="0" smtClean="0">
                <a:cs typeface="B Nazanin" pitchFamily="2" charset="-78"/>
              </a:rPr>
              <a:t>نداشته</a:t>
            </a:r>
            <a:r>
              <a:rPr lang="fa-IR" sz="1700" b="1" dirty="0" smtClean="0">
                <a:cs typeface="B Nazanin" pitchFamily="2" charset="-78"/>
              </a:rPr>
              <a:t> ا</a:t>
            </a:r>
            <a:r>
              <a:rPr lang="ar-SA" sz="1700" b="1" dirty="0" smtClean="0">
                <a:cs typeface="B Nazanin" pitchFamily="2" charset="-78"/>
              </a:rPr>
              <a:t>ست</a:t>
            </a:r>
            <a:r>
              <a:rPr lang="fa-IR" sz="1700" b="1" dirty="0" smtClean="0">
                <a:cs typeface="B Nazanin" pitchFamily="2" charset="-78"/>
              </a:rPr>
              <a:t>.</a:t>
            </a:r>
          </a:p>
          <a:p>
            <a:pPr algn="just" rtl="1"/>
            <a:endParaRPr lang="fa-IR" sz="1700" b="1" dirty="0" smtClean="0">
              <a:cs typeface="B Nazanin" pitchFamily="2" charset="-78"/>
            </a:endParaRPr>
          </a:p>
          <a:p>
            <a:pPr algn="just" rtl="1"/>
            <a:r>
              <a:rPr lang="ar-SA" sz="1700" b="1" dirty="0" smtClean="0">
                <a:cs typeface="B Nazanin" pitchFamily="2" charset="-78"/>
              </a:rPr>
              <a:t>در سال </a:t>
            </a:r>
            <a:r>
              <a:rPr lang="ar-SA" sz="1700" b="1" dirty="0" smtClean="0">
                <a:solidFill>
                  <a:srgbClr val="FF0000"/>
                </a:solidFill>
                <a:cs typeface="B Nazanin" pitchFamily="2" charset="-78"/>
              </a:rPr>
              <a:t>1994م</a:t>
            </a:r>
            <a:r>
              <a:rPr lang="ar-SA" sz="1700" b="1" dirty="0" smtClean="0">
                <a:cs typeface="B Nazanin" pitchFamily="2" charset="-78"/>
              </a:rPr>
              <a:t> یاسر عرفات به همراه شیمون پرز و اسحاق رابین به خاطر انعقاد این پیمان جایزه </a:t>
            </a:r>
            <a:r>
              <a:rPr lang="ar-SA" sz="1700" b="1" dirty="0" smtClean="0">
                <a:solidFill>
                  <a:srgbClr val="FF0000"/>
                </a:solidFill>
                <a:cs typeface="B Nazanin" pitchFamily="2" charset="-78"/>
              </a:rPr>
              <a:t>صلح نوبل </a:t>
            </a:r>
            <a:r>
              <a:rPr lang="ar-SA" sz="1700" b="1" dirty="0" smtClean="0">
                <a:cs typeface="B Nazanin" pitchFamily="2" charset="-78"/>
              </a:rPr>
              <a:t>گرفتند.</a:t>
            </a:r>
            <a:endParaRPr lang="en-US" sz="1700" b="1" dirty="0" smtClean="0">
              <a:cs typeface="B Nazanin" pitchFamily="2" charset="-78"/>
            </a:endParaRPr>
          </a:p>
          <a:p>
            <a:pPr algn="just" rtl="1"/>
            <a:endParaRPr lang="fa-IR" sz="1700" b="1" dirty="0" smtClean="0">
              <a:cs typeface="B Nazanin" pitchFamily="2" charset="-78"/>
            </a:endParaRPr>
          </a:p>
          <a:p>
            <a:pPr algn="just" rtl="1"/>
            <a:endParaRPr lang="fa-IR" sz="1700" b="1" dirty="0" smtClean="0">
              <a:cs typeface="B Nazanin"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lang="ar-SA" sz="1700" b="1" dirty="0" smtClean="0">
              <a:cs typeface="B Nazanin" pitchFamily="2" charset="-7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1371600"/>
            <a:ext cx="8763000"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lang="ar-SA" sz="2000" b="1" dirty="0">
                <a:cs typeface="B Nazanin" pitchFamily="2" charset="-78"/>
              </a:rPr>
              <a:t>کرانه‌ باختری‌ رود اردن‌ با مساحتی‌ بالغ بر ‌5879‌ کیلومتر مربع بین‌ اردن‌ و فلسطین‌ اشغالی‌ واقع است‌ و اکثریت‌ جمعیت‌ آن‌ را فلسطینی‌ ها تشکیل‌ می‌دهند‌.</a:t>
            </a:r>
          </a:p>
          <a:p>
            <a:pPr algn="just" rtl="1"/>
            <a:r>
              <a:rPr lang="ar-SA" sz="2000" b="1" dirty="0">
                <a:cs typeface="B Nazanin" pitchFamily="2" charset="-78"/>
              </a:rPr>
              <a:t>جمعیت‌ این‌ منطقه‌ فلسطین‌ بین‌ یک‌ میلیون‌ و هفتصد هزار نفر تا دو میلیون‌ و نیم‌ تخمین‌ زده‌ شده‌ است‌.</a:t>
            </a:r>
          </a:p>
          <a:p>
            <a:pPr algn="just" rtl="1"/>
            <a:r>
              <a:rPr lang="ar-SA" sz="2000" b="1" dirty="0">
                <a:cs typeface="B Nazanin" pitchFamily="2" charset="-78"/>
              </a:rPr>
              <a:t>به‌ جز فلسطینی‌ها حدود ‌500‌ هزار صهیونیست‌های‌ شهرک‌ نشین‌ نیز در این‌ منطقه‌ زندگی‌ می‌کنند که‌ بر اساس‌ تخمین‌های‌ سال‌ ‌2006‌‌ دویست‌ و بیست‌ هزار نفر از انان‌ در بیت‌المقدس‌شرقی‌ حضور دارند‌.</a:t>
            </a:r>
          </a:p>
          <a:p>
            <a:pPr algn="just" rtl="1"/>
            <a:r>
              <a:rPr lang="ar-SA" sz="2000" b="1" dirty="0">
                <a:cs typeface="B Nazanin" pitchFamily="2" charset="-78"/>
              </a:rPr>
              <a:t>بیت‌ المقدس‌شرقی،‌‌ رام‌ ا‌‌لله، تولکرم‌‌، </a:t>
            </a:r>
            <a:r>
              <a:rPr lang="ar-SA" sz="2000" b="1" dirty="0" smtClean="0">
                <a:cs typeface="B Nazanin" pitchFamily="2" charset="-78"/>
              </a:rPr>
              <a:t>نابلس‌‌</a:t>
            </a:r>
            <a:r>
              <a:rPr lang="ar-SA" sz="2000" b="1" dirty="0">
                <a:cs typeface="B Nazanin" pitchFamily="2" charset="-78"/>
              </a:rPr>
              <a:t>، الخلیل‌ و جنین‌ مهم‌ترین‌ شهرهای‌ این‌ منطقه‌ </a:t>
            </a:r>
            <a:r>
              <a:rPr lang="ar-SA" sz="2000" b="1" dirty="0" smtClean="0">
                <a:cs typeface="B Nazanin" pitchFamily="2" charset="-78"/>
              </a:rPr>
              <a:t>است</a:t>
            </a:r>
            <a:r>
              <a:rPr lang="fa-IR" sz="2000" b="1" dirty="0" smtClean="0">
                <a:cs typeface="B Nazanin" pitchFamily="2" charset="-78"/>
              </a:rPr>
              <a:t>.</a:t>
            </a:r>
            <a:endParaRPr lang="ar-SA" sz="2000" b="1" dirty="0">
              <a:cs typeface="B Nazanin" pitchFamily="2" charset="-78"/>
            </a:endParaRPr>
          </a:p>
          <a:p>
            <a:pPr algn="just" rtl="1"/>
            <a:r>
              <a:rPr lang="ar-SA" sz="2000" b="1" dirty="0">
                <a:cs typeface="B Nazanin" pitchFamily="2" charset="-78"/>
              </a:rPr>
              <a:t>اصلی‌ترین‌ منابع درامدی‌ مردم‌ کرانه‌ باختری‌ در هنگامی‌ که‌ بخشی‌ از اردن‌ محسوب‌ می‌شد کشاورزی‌ بود‌، اما بعد از اشغالگری‌ رژیم‌صهیونیستی‌ ‌1967‌‌ کار در کارخانه‌ها و مجتمع‌های‌ کشاورزی‌ </a:t>
            </a:r>
            <a:r>
              <a:rPr lang="ar-SA" sz="2000" b="1" dirty="0" smtClean="0">
                <a:cs typeface="B Nazanin" pitchFamily="2" charset="-78"/>
              </a:rPr>
              <a:t>صهیونیست‌‌ها </a:t>
            </a:r>
            <a:r>
              <a:rPr lang="ar-SA" sz="2000" b="1" dirty="0">
                <a:cs typeface="B Nazanin" pitchFamily="2" charset="-78"/>
              </a:rPr>
              <a:t>به‌ اصلی‌ترین‌ منبع معاش‌ مردم‌ کرانه‌باختری‌ تبدیل‌ شده‌ است‌‌.</a:t>
            </a:r>
          </a:p>
          <a:p>
            <a:pPr algn="just" rtl="1"/>
            <a:r>
              <a:rPr lang="ar-SA" sz="2000" b="1" dirty="0" smtClean="0">
                <a:cs typeface="B Nazanin" pitchFamily="2" charset="-78"/>
              </a:rPr>
              <a:t>صنعت‌ </a:t>
            </a:r>
            <a:r>
              <a:rPr lang="ar-SA" sz="2000" b="1" dirty="0">
                <a:cs typeface="B Nazanin" pitchFamily="2" charset="-78"/>
              </a:rPr>
              <a:t>به‌ هیچ‌ وجه‌ نتوانست‌ بیکاری‌ ایجاد شده‌ در بخش‌ کشاورزی‌ را جبران‌ کند؛ به‌خصوص‌ اینکه‌ حاصلخیزترین‌ زمین‌های‌ کشاورزی‌ منطقه‌ به‌ شهرک‌نشین‌های‌ صهیونیست‌ تعلق‌ گرفت‌‌ هم‌ اکنون‌ تنها ‌20‌ درصد تولید ناخالص‌ داخلی‌ کرانه‌باختری‌ از طریق‌ کشاورزی‌ تامین‌ می‌شود و سهم‌ صنعت‌ و خدمات‌ هر کدام‌ به‌ ‌40‌ درصد بالغ می‌شود</a:t>
            </a:r>
            <a:r>
              <a:rPr lang="ar-SA" sz="2000" b="1" dirty="0" smtClean="0">
                <a:cs typeface="B Nazanin" pitchFamily="2" charset="-78"/>
              </a:rPr>
              <a:t>.</a:t>
            </a:r>
            <a:endParaRPr lang="fa-IR" sz="2000" b="1" dirty="0" smtClean="0">
              <a:cs typeface="B Nazanin" pitchFamily="2" charset="-78"/>
            </a:endParaRPr>
          </a:p>
          <a:p>
            <a:pPr algn="just" rtl="1"/>
            <a:endParaRPr lang="ar-SA" sz="2000" b="1" dirty="0">
              <a:cs typeface="B Nazanin" pitchFamily="2" charset="-78"/>
            </a:endParaRPr>
          </a:p>
        </p:txBody>
      </p:sp>
      <p:sp>
        <p:nvSpPr>
          <p:cNvPr id="5" name="Rectangle 4"/>
          <p:cNvSpPr/>
          <p:nvPr/>
        </p:nvSpPr>
        <p:spPr>
          <a:xfrm>
            <a:off x="3886200" y="772180"/>
            <a:ext cx="4866352" cy="523220"/>
          </a:xfrm>
          <a:prstGeom prst="rect">
            <a:avLst/>
          </a:prstGeom>
        </p:spPr>
        <p:txBody>
          <a:bodyPr wrap="square">
            <a:spAutoFit/>
          </a:bodyPr>
          <a:lstStyle/>
          <a:p>
            <a:pPr lvl="0" algn="just" rtl="1" fontAlgn="base">
              <a:spcBef>
                <a:spcPct val="0"/>
              </a:spcBef>
              <a:spcAft>
                <a:spcPct val="0"/>
              </a:spcAft>
            </a:pPr>
            <a:r>
              <a:rPr lang="fa-IR" sz="2800" b="1" dirty="0" smtClean="0">
                <a:effectLst>
                  <a:glow rad="63500">
                    <a:schemeClr val="accent6">
                      <a:satMod val="175000"/>
                      <a:alpha val="40000"/>
                    </a:schemeClr>
                  </a:glow>
                </a:effectLst>
                <a:cs typeface="A EntezareZohoor B4" pitchFamily="2" charset="-78"/>
              </a:rPr>
              <a:t>کـــرانه باختــری</a:t>
            </a:r>
            <a:endParaRPr lang="en-US" sz="2800" b="1" dirty="0">
              <a:cs typeface="B Nazanin" pitchFamily="2" charset="-78"/>
            </a:endParaRPr>
          </a:p>
        </p:txBody>
      </p:sp>
      <p:sp>
        <p:nvSpPr>
          <p:cNvPr id="4" name="Rectangle 3"/>
          <p:cNvSpPr/>
          <p:nvPr/>
        </p:nvSpPr>
        <p:spPr>
          <a:xfrm>
            <a:off x="533400" y="6324600"/>
            <a:ext cx="1210588" cy="369332"/>
          </a:xfrm>
          <a:prstGeom prst="rect">
            <a:avLst/>
          </a:prstGeom>
        </p:spPr>
        <p:txBody>
          <a:bodyPr wrap="none">
            <a:spAutoFit/>
          </a:bodyPr>
          <a:lstStyle/>
          <a:p>
            <a:r>
              <a:rPr lang="ar-SA" b="1" dirty="0"/>
              <a:t>الضفة الغربیة</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lestine2.jpeg"/>
          <p:cNvPicPr>
            <a:picLocks noChangeAspect="1"/>
          </p:cNvPicPr>
          <p:nvPr/>
        </p:nvPicPr>
        <p:blipFill>
          <a:blip r:embed="rId2"/>
          <a:stretch>
            <a:fillRect/>
          </a:stretch>
        </p:blipFill>
        <p:spPr>
          <a:xfrm>
            <a:off x="457200" y="228600"/>
            <a:ext cx="4343400" cy="6098480"/>
          </a:xfrm>
          <a:prstGeom prst="rect">
            <a:avLst/>
          </a:prstGeom>
          <a:ln>
            <a:solidFill>
              <a:schemeClr val="tx1"/>
            </a:solidFill>
          </a:ln>
        </p:spPr>
      </p:pic>
      <p:sp>
        <p:nvSpPr>
          <p:cNvPr id="5" name="Rectangle 4"/>
          <p:cNvSpPr/>
          <p:nvPr/>
        </p:nvSpPr>
        <p:spPr>
          <a:xfrm>
            <a:off x="5029200" y="1905000"/>
            <a:ext cx="3418552" cy="523220"/>
          </a:xfrm>
          <a:prstGeom prst="rect">
            <a:avLst/>
          </a:prstGeom>
        </p:spPr>
        <p:txBody>
          <a:bodyPr wrap="square">
            <a:spAutoFit/>
          </a:bodyPr>
          <a:lstStyle/>
          <a:p>
            <a:pPr lvl="0" algn="just" rtl="1" fontAlgn="base">
              <a:spcBef>
                <a:spcPct val="0"/>
              </a:spcBef>
              <a:spcAft>
                <a:spcPct val="0"/>
              </a:spcAft>
            </a:pPr>
            <a:r>
              <a:rPr lang="fa-IR" sz="2800" b="1" dirty="0" smtClean="0">
                <a:effectLst>
                  <a:glow rad="63500">
                    <a:schemeClr val="accent6">
                      <a:satMod val="175000"/>
                      <a:alpha val="40000"/>
                    </a:schemeClr>
                  </a:glow>
                </a:effectLst>
                <a:cs typeface="A EntezareZohoor B4" pitchFamily="2" charset="-78"/>
              </a:rPr>
              <a:t>کـــرانه باختــری</a:t>
            </a:r>
            <a:endParaRPr lang="en-US" sz="2800" b="1" dirty="0">
              <a:cs typeface="B Nazanin" pitchFamily="2" charset="-78"/>
            </a:endParaRPr>
          </a:p>
        </p:txBody>
      </p:sp>
      <p:sp>
        <p:nvSpPr>
          <p:cNvPr id="6" name="Oval 5"/>
          <p:cNvSpPr/>
          <p:nvPr/>
        </p:nvSpPr>
        <p:spPr>
          <a:xfrm>
            <a:off x="8382000" y="2057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81000" y="1371600"/>
            <a:ext cx="8382000" cy="51691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lang="fa-IR" sz="2000" b="1" dirty="0" smtClean="0">
                <a:cs typeface="B Nazanin" pitchFamily="2" charset="-78"/>
              </a:rPr>
              <a:t>ن</a:t>
            </a:r>
            <a:r>
              <a:rPr lang="ar-SA" sz="2000" b="1" dirty="0" smtClean="0">
                <a:cs typeface="B Nazanin" pitchFamily="2" charset="-78"/>
              </a:rPr>
              <a:t>وار </a:t>
            </a:r>
            <a:r>
              <a:rPr lang="ar-SA" sz="2000" b="1" dirty="0">
                <a:cs typeface="B Nazanin" pitchFamily="2" charset="-78"/>
              </a:rPr>
              <a:t>غزه با ۴۰ کیلومتر طول و ۱۰ کیلومتر عرض در کنار دریای مدیترانه واقع شده و با مصر و فلسطین اشغالی هم مرز است. در این منطقه یک میلیون و ۷۰۰ هزار نفر زندگی می‌کنند</a:t>
            </a:r>
            <a:r>
              <a:rPr lang="ar-SA" sz="2000" b="1" dirty="0" smtClean="0">
                <a:cs typeface="B Nazanin" pitchFamily="2" charset="-78"/>
              </a:rPr>
              <a:t>.</a:t>
            </a:r>
            <a:endParaRPr lang="fa-IR" sz="2000" b="1" dirty="0" smtClean="0">
              <a:cs typeface="B Nazanin" pitchFamily="2" charset="-78"/>
            </a:endParaRPr>
          </a:p>
          <a:p>
            <a:pPr algn="just" rtl="1"/>
            <a:r>
              <a:rPr lang="ar-SA" sz="2000" b="1" dirty="0">
                <a:cs typeface="B Nazanin" pitchFamily="2" charset="-78"/>
              </a:rPr>
              <a:t>در سال ۲۰۱۴ حدود ۱ میلیون و ۸۱۹ هزار و ۳۷۹ نفر در نوار غزه زندگی می‌کنند که یکی از متراکم‌ترین مناطق دنیا مسحوب می‌شود. نرخ رشد جمعیت در غزه ۲.۹۱ درصد است. ۹۸ تا ۹۹ درصد از ساکنان نوار غزه را مسلمانان و حدود ۱ درصد از جمعیت این منطقه را اقلیت مسیحیان فلسطینی تشکیل </a:t>
            </a:r>
            <a:r>
              <a:rPr lang="ar-SA" sz="2000" b="1" dirty="0" smtClean="0">
                <a:cs typeface="B Nazanin" pitchFamily="2" charset="-78"/>
              </a:rPr>
              <a:t>می‌دهند</a:t>
            </a:r>
            <a:r>
              <a:rPr lang="fa-IR" sz="2000" b="1" dirty="0" smtClean="0">
                <a:cs typeface="B Nazanin" pitchFamily="2" charset="-78"/>
              </a:rPr>
              <a:t>.</a:t>
            </a:r>
            <a:endParaRPr lang="en-US" sz="2000" dirty="0">
              <a:cs typeface="B Nazanin" pitchFamily="2" charset="-78"/>
            </a:endParaRPr>
          </a:p>
          <a:p>
            <a:pPr algn="just" rtl="1"/>
            <a:r>
              <a:rPr lang="ar-SA" sz="2000" b="1" dirty="0" smtClean="0">
                <a:cs typeface="B Nazanin" pitchFamily="2" charset="-78"/>
              </a:rPr>
              <a:t>این‌ </a:t>
            </a:r>
            <a:r>
              <a:rPr lang="ar-SA" sz="2000" b="1" dirty="0">
                <a:cs typeface="B Nazanin" pitchFamily="2" charset="-78"/>
              </a:rPr>
              <a:t>منطقه‌ که‌ در پایان‌ جنگ‌ اعراب‌ و اسراییل‌ در سال‌ ‌1948‌ توسط مصر اشغال‌ شده‌ بود‌ در جنگ‌ شش‌ روزه‌ سال‌ ‌1967‌ به‌ اشغال‌ رژیم‌ صهیونیستی‌ در امد و بالاخره‌ در سپتامبر ‌2005‌ با عقب‌ نشینی‌ نیروهای‌ رژیم‌ صهیونیستی‌ تحت‌ کنترل‌ </a:t>
            </a:r>
            <a:r>
              <a:rPr lang="ar-SA" sz="2000" b="1" dirty="0" smtClean="0">
                <a:cs typeface="B Nazanin" pitchFamily="2" charset="-78"/>
              </a:rPr>
              <a:t>حکومت</a:t>
            </a:r>
            <a:r>
              <a:rPr lang="fa-IR" sz="2000" b="1" dirty="0" smtClean="0">
                <a:cs typeface="B Nazanin" pitchFamily="2" charset="-78"/>
              </a:rPr>
              <a:t> </a:t>
            </a:r>
            <a:r>
              <a:rPr lang="ar-SA" sz="2000" b="1" dirty="0" smtClean="0">
                <a:cs typeface="B Nazanin" pitchFamily="2" charset="-78"/>
              </a:rPr>
              <a:t>‌فلسطین‌ </a:t>
            </a:r>
            <a:r>
              <a:rPr lang="ar-SA" sz="2000" b="1" dirty="0">
                <a:cs typeface="B Nazanin" pitchFamily="2" charset="-78"/>
              </a:rPr>
              <a:t>قرار گرفت‌‌.</a:t>
            </a:r>
          </a:p>
          <a:p>
            <a:pPr algn="just" rtl="1"/>
            <a:r>
              <a:rPr lang="ar-SA" sz="2000" b="1" dirty="0">
                <a:cs typeface="B Nazanin" pitchFamily="2" charset="-78"/>
              </a:rPr>
              <a:t>این‌ منطقه‌ مهم‌ که‌ هم‌ اکنون‌ تحت‌ کنترل‌ جنبش‌ </a:t>
            </a:r>
            <a:r>
              <a:rPr lang="ar-SA" sz="2000" b="1" dirty="0" smtClean="0">
                <a:cs typeface="B Nazanin" pitchFamily="2" charset="-78"/>
              </a:rPr>
              <a:t>حماس‌</a:t>
            </a:r>
            <a:r>
              <a:rPr lang="fa-IR" sz="2000" b="1" dirty="0" smtClean="0">
                <a:cs typeface="B Nazanin" pitchFamily="2" charset="-78"/>
              </a:rPr>
              <a:t> </a:t>
            </a:r>
            <a:r>
              <a:rPr lang="ar-SA" sz="2000" b="1" dirty="0" smtClean="0">
                <a:cs typeface="B Nazanin" pitchFamily="2" charset="-78"/>
              </a:rPr>
              <a:t>قرار </a:t>
            </a:r>
            <a:r>
              <a:rPr lang="ar-SA" sz="2000" b="1" dirty="0">
                <a:cs typeface="B Nazanin" pitchFamily="2" charset="-78"/>
              </a:rPr>
              <a:t>دارد‌، دارای‌ ‌11‌ کیلومتر مرز مشترک‌ با مصر ‌51‌ کیلومتر مرز مشترک‌ با فلسطین‌ اشغالی‌ و ‌40‌ کیلومتر ساحل‌ مدیترانه‌ای‌ است‌.</a:t>
            </a:r>
          </a:p>
          <a:p>
            <a:pPr algn="just" rtl="1"/>
            <a:r>
              <a:rPr lang="ar-SA" sz="2000" b="1" dirty="0" smtClean="0">
                <a:cs typeface="B Nazanin" pitchFamily="2" charset="-78"/>
              </a:rPr>
              <a:t>مهم‌ </a:t>
            </a:r>
            <a:r>
              <a:rPr lang="ar-SA" sz="2000" b="1" dirty="0">
                <a:cs typeface="B Nazanin" pitchFamily="2" charset="-78"/>
              </a:rPr>
              <a:t>ترین‌ بخش‌ نوار غزه‌ ‌ شهر غزه‌ است‌ که‌ حدود ‌300‌ هزار نفر جمعیت‌ دارد و از نظر تراکم‌ جمعیتی‌ متراکم‌ ترین‌ شهر جهان‌ است‌ رفح‌ و خان‌ یونس‌ از دیگر شهرهای‌ مهم‌ این‌ منطقه‌ است‌‌.</a:t>
            </a:r>
          </a:p>
          <a:p>
            <a:pPr algn="just" rtl="1"/>
            <a:r>
              <a:rPr lang="ar-SA" sz="2000" b="1" dirty="0">
                <a:cs typeface="B Nazanin" pitchFamily="2" charset="-78"/>
              </a:rPr>
              <a:t>کشاورزی‌ و در حال‌ حاضر کمک‌های‌ بین‌المللی‌ مهم‌ترین‌ منابع امرار معاش‌ غزه‌ای‌هاست.</a:t>
            </a:r>
          </a:p>
          <a:p>
            <a:pPr algn="just" rtl="1"/>
            <a:r>
              <a:rPr lang="ar-SA" sz="2000" b="1" dirty="0">
                <a:cs typeface="B Nazanin" pitchFamily="2" charset="-78"/>
              </a:rPr>
              <a:t>بنا بر گزارش‌ اژانس‌ توسعه‌ بین‌ المللی‌ </a:t>
            </a:r>
            <a:r>
              <a:rPr lang="ar-SA" sz="2000" b="1" dirty="0" smtClean="0">
                <a:cs typeface="B Nazanin" pitchFamily="2" charset="-78"/>
              </a:rPr>
              <a:t>کانادا</a:t>
            </a:r>
            <a:r>
              <a:rPr lang="fa-IR" sz="2000" b="1" dirty="0" smtClean="0">
                <a:cs typeface="B Nazanin" pitchFamily="2" charset="-78"/>
              </a:rPr>
              <a:t> </a:t>
            </a:r>
            <a:r>
              <a:rPr lang="ar-SA" sz="2000" b="1" dirty="0" smtClean="0">
                <a:cs typeface="B Nazanin" pitchFamily="2" charset="-78"/>
              </a:rPr>
              <a:t>نرخ‌ </a:t>
            </a:r>
            <a:r>
              <a:rPr lang="ar-SA" sz="2000" b="1" dirty="0">
                <a:cs typeface="B Nazanin" pitchFamily="2" charset="-78"/>
              </a:rPr>
              <a:t>بیکاری‌ در این‌ منطقه‌ بالغ بر ‌50‌ درصد است‌ و بالغ بر دو سوم‌ ساکنان‌ با درامدی‌ زیر دو دلار در روز روزگار می‌گذرانند.</a:t>
            </a:r>
          </a:p>
        </p:txBody>
      </p:sp>
      <p:sp>
        <p:nvSpPr>
          <p:cNvPr id="5" name="Rectangle 4"/>
          <p:cNvSpPr/>
          <p:nvPr/>
        </p:nvSpPr>
        <p:spPr>
          <a:xfrm>
            <a:off x="3886200" y="772180"/>
            <a:ext cx="4866352" cy="523220"/>
          </a:xfrm>
          <a:prstGeom prst="rect">
            <a:avLst/>
          </a:prstGeom>
        </p:spPr>
        <p:txBody>
          <a:bodyPr wrap="square">
            <a:spAutoFit/>
          </a:bodyPr>
          <a:lstStyle/>
          <a:p>
            <a:pPr lvl="0" algn="just" rtl="1" fontAlgn="base">
              <a:spcBef>
                <a:spcPct val="0"/>
              </a:spcBef>
              <a:spcAft>
                <a:spcPct val="0"/>
              </a:spcAft>
            </a:pPr>
            <a:r>
              <a:rPr lang="fa-IR" sz="2800" b="1" dirty="0" smtClean="0">
                <a:effectLst>
                  <a:glow rad="63500">
                    <a:schemeClr val="accent6">
                      <a:satMod val="175000"/>
                      <a:alpha val="40000"/>
                    </a:schemeClr>
                  </a:glow>
                </a:effectLst>
                <a:cs typeface="A EntezareZohoor B4" pitchFamily="2" charset="-78"/>
              </a:rPr>
              <a:t>نــوار غـــزه </a:t>
            </a:r>
            <a:endParaRPr lang="en-US" sz="2800" b="1" dirty="0">
              <a:cs typeface="B Nazanin" pitchFamily="2" charset="-78"/>
            </a:endParaRPr>
          </a:p>
        </p:txBody>
      </p:sp>
      <p:sp>
        <p:nvSpPr>
          <p:cNvPr id="4" name="Rectangle 3"/>
          <p:cNvSpPr/>
          <p:nvPr/>
        </p:nvSpPr>
        <p:spPr>
          <a:xfrm>
            <a:off x="533400" y="6324600"/>
            <a:ext cx="923651" cy="369332"/>
          </a:xfrm>
          <a:prstGeom prst="rect">
            <a:avLst/>
          </a:prstGeom>
        </p:spPr>
        <p:txBody>
          <a:bodyPr wrap="none">
            <a:spAutoFit/>
          </a:bodyPr>
          <a:lstStyle/>
          <a:p>
            <a:r>
              <a:rPr lang="ar-SA" b="1" dirty="0"/>
              <a:t>قطاع غزة</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457200" y="1149489"/>
            <a:ext cx="83058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fontAlgn="base">
              <a:spcBef>
                <a:spcPct val="0"/>
              </a:spcBef>
              <a:spcAft>
                <a:spcPct val="0"/>
              </a:spcAft>
            </a:pPr>
            <a:r>
              <a:rPr lang="fa-IR" b="1" dirty="0" smtClean="0">
                <a:solidFill>
                  <a:srgbClr val="FF0000"/>
                </a:solidFill>
                <a:cs typeface="B Nazanin" pitchFamily="2" charset="-78"/>
              </a:rPr>
              <a:t>*</a:t>
            </a:r>
            <a:r>
              <a:rPr lang="fa-IR" b="1" dirty="0" smtClean="0">
                <a:cs typeface="B Nazanin" pitchFamily="2" charset="-78"/>
              </a:rPr>
              <a:t> </a:t>
            </a:r>
            <a:r>
              <a:rPr lang="ar-SA" b="1" dirty="0" smtClean="0">
                <a:cs typeface="B Nazanin" pitchFamily="2" charset="-78"/>
              </a:rPr>
              <a:t>اسرائیل </a:t>
            </a:r>
            <a:r>
              <a:rPr lang="ar-SA" b="1" dirty="0">
                <a:cs typeface="B Nazanin" pitchFamily="2" charset="-78"/>
              </a:rPr>
              <a:t>در سال ۲۰۰۵ سربازان و شهروندانش را از </a:t>
            </a:r>
            <a:r>
              <a:rPr lang="fa-IR" b="1" dirty="0" smtClean="0">
                <a:cs typeface="B Nazanin" pitchFamily="2" charset="-78"/>
              </a:rPr>
              <a:t>این </a:t>
            </a:r>
            <a:r>
              <a:rPr lang="ar-SA" b="1" dirty="0" smtClean="0">
                <a:cs typeface="B Nazanin" pitchFamily="2" charset="-78"/>
              </a:rPr>
              <a:t>منطقه </a:t>
            </a:r>
            <a:r>
              <a:rPr lang="ar-SA" b="1" dirty="0">
                <a:cs typeface="B Nazanin" pitchFamily="2" charset="-78"/>
              </a:rPr>
              <a:t>خارج کرد. یک سال بعد، جنبش حماس در انتخابات غزه پیروز شد. در ژوئن ۲۰۰۷ حماس کنترل کامل نوار غزه را به دست گرفت و رقیب معتدل‌تر خود یعنی جنبش فتح را از قدرت کنار زد. اسرائیلی‌ها بسرعت محاصره خود بر غزه را تشدید کردند و حمل و نقل کالا و رفت‌وآمد مردم به این منطقه را محدودتر کردند</a:t>
            </a:r>
            <a:r>
              <a:rPr lang="ar-SA" b="1" dirty="0" smtClean="0">
                <a:cs typeface="B Nazanin" pitchFamily="2" charset="-78"/>
              </a:rPr>
              <a:t>.</a:t>
            </a:r>
            <a:endParaRPr lang="en-US" b="1" dirty="0">
              <a:cs typeface="B Nazanin"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endParaRPr lang="fa-IR" b="1" dirty="0">
              <a:cs typeface="B Nazanin"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r>
              <a:rPr lang="fa-IR" b="1" dirty="0" smtClean="0">
                <a:solidFill>
                  <a:srgbClr val="FF0000"/>
                </a:solidFill>
                <a:cs typeface="B Nazanin" pitchFamily="2" charset="-78"/>
              </a:rPr>
              <a:t>*</a:t>
            </a:r>
            <a:r>
              <a:rPr lang="ar-SA" b="1" dirty="0" smtClean="0">
                <a:cs typeface="B Nazanin" pitchFamily="2" charset="-78"/>
              </a:rPr>
              <a:t>هر </a:t>
            </a:r>
            <a:r>
              <a:rPr lang="ar-SA" b="1" dirty="0">
                <a:cs typeface="B Nazanin" pitchFamily="2" charset="-78"/>
              </a:rPr>
              <a:t>گونه ورود و خروج کشتی‌ها به منطقه غزه از راه دریا ممنوع است و نیروی دریایی اسرائیل مانع از عبور و مرور کشتی‌ها به سمت غزه می‌شود. راه ورود کالا به غزه نیز از طریق گذرگاه رفح در جنوب غزه و هم‌مرز با مصر و </a:t>
            </a:r>
            <a:r>
              <a:rPr lang="fa-IR" b="1" dirty="0">
                <a:cs typeface="B Nazanin" pitchFamily="2" charset="-78"/>
              </a:rPr>
              <a:t>۵</a:t>
            </a:r>
            <a:r>
              <a:rPr lang="ar-SA" b="1" dirty="0">
                <a:cs typeface="B Nazanin" pitchFamily="2" charset="-78"/>
              </a:rPr>
              <a:t> گذرگاه در مرز اسرائیل است.</a:t>
            </a:r>
            <a:endParaRPr lang="en-US" b="1" dirty="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lang="ar-SA" b="1" dirty="0">
                <a:cs typeface="B Nazanin" pitchFamily="2" charset="-78"/>
              </a:rPr>
              <a:t>علاوه بر این در جنوب غزه، افرادی با حفر تونل انواع کالاها را از مصر وارد منطقه غزه می‌کنند</a:t>
            </a:r>
            <a:endParaRPr lang="fa-IR" b="1" dirty="0">
              <a:cs typeface="B Nazanin" pitchFamily="2" charset="-78"/>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a-IR" b="1" dirty="0">
              <a:cs typeface="B Nazanin" pitchFamily="2" charset="-78"/>
            </a:endParaRPr>
          </a:p>
          <a:p>
            <a:pPr algn="just" rtl="1"/>
            <a:r>
              <a:rPr lang="fa-IR" b="1" dirty="0" smtClean="0">
                <a:solidFill>
                  <a:srgbClr val="FF0000"/>
                </a:solidFill>
                <a:cs typeface="B Nazanin" pitchFamily="2" charset="-78"/>
              </a:rPr>
              <a:t>*</a:t>
            </a:r>
            <a:r>
              <a:rPr lang="fa-IR" b="1" dirty="0" smtClean="0">
                <a:cs typeface="B Nazanin" pitchFamily="2" charset="-78"/>
              </a:rPr>
              <a:t> </a:t>
            </a:r>
            <a:r>
              <a:rPr lang="ar-SA" b="1" dirty="0" smtClean="0">
                <a:cs typeface="B Nazanin" pitchFamily="2" charset="-78"/>
              </a:rPr>
              <a:t>فرودگاه </a:t>
            </a:r>
            <a:r>
              <a:rPr lang="ar-SA" b="1" dirty="0">
                <a:cs typeface="B Nazanin" pitchFamily="2" charset="-78"/>
              </a:rPr>
              <a:t>بین‌المللی غزه به موجب توافقاتی که در پیمان دوم اسلو ١٩٩٥ و نیز در تفاهم‌نامه ١٩٩٨ وای ریور به عمل آمده بود در ۲۴ نوامبر ١٩٩٨ افتتاح شد. این فرودگاه با هزینه ۸۶ میلیون دلاری ژاپن، مصر، عربستان سعودی، اسپانیا، آلمان و مراکش در جنوب منطقه غزه ساخته شد. این فرودگاه ظرفیت حمل و نقل ۷۰۰ هزار نفر در سال را داشت.</a:t>
            </a:r>
            <a:endParaRPr lang="en-US" b="1" dirty="0">
              <a:cs typeface="B Nazanin" pitchFamily="2" charset="-78"/>
            </a:endParaRPr>
          </a:p>
          <a:p>
            <a:pPr algn="just" rtl="1"/>
            <a:r>
              <a:rPr lang="ar-SA" b="1" dirty="0">
                <a:cs typeface="B Nazanin" pitchFamily="2" charset="-78"/>
              </a:rPr>
              <a:t>این فرودگاه در اکتبر ۲۰۰۰ به دستور اسرائیل بسته شد و باند آن توسط نیروهای دفاعی اسرائیل در دسامبر ۲۰۰۱ تخریب شد. این فرودگاه از آن زمان فرودگاه بین‌المللی یاسر عرفات نام گرفته‌است</a:t>
            </a:r>
            <a:endParaRPr lang="fa-IR" b="1" dirty="0">
              <a:cs typeface="B Nazanin" pitchFamily="2" charset="-78"/>
            </a:endParaRPr>
          </a:p>
          <a:p>
            <a:pPr algn="just" rtl="1"/>
            <a:r>
              <a:rPr lang="fa-IR" b="1" dirty="0" smtClean="0">
                <a:solidFill>
                  <a:srgbClr val="FF0000"/>
                </a:solidFill>
                <a:cs typeface="B Nazanin" pitchFamily="2" charset="-78"/>
              </a:rPr>
              <a:t>*</a:t>
            </a:r>
            <a:r>
              <a:rPr lang="ar-SA" b="1" dirty="0" smtClean="0">
                <a:cs typeface="B Nazanin" pitchFamily="2" charset="-78"/>
              </a:rPr>
              <a:t>بخشی </a:t>
            </a:r>
            <a:r>
              <a:rPr lang="ar-SA" b="1" dirty="0">
                <a:cs typeface="B Nazanin" pitchFamily="2" charset="-78"/>
              </a:rPr>
              <a:t>از برق غزه توسط اسرائیل و بخشی دیگر در نیروگاه‌هایی مستقر در غزه تامین می‌شود. سوخت این نیروگاه نیز از سوی اسرائیل با هزینه سازمان ملل یا دولت محلی غزه تامین می‌شود. آب، برق، سوخت و بنزین منطقه غزه از طریق اسرائیل و با هزینه دولت محلی یا کمک‌های خارجی تامین می‌شود.</a:t>
            </a:r>
            <a:endParaRPr lang="en-US" b="1" dirty="0">
              <a:cs typeface="B Nazanin" pitchFamily="2" charset="-78"/>
            </a:endParaRPr>
          </a:p>
          <a:p>
            <a:pPr algn="just"/>
            <a:r>
              <a:rPr lang="en-US" b="1" dirty="0">
                <a:cs typeface="B Nazanin" pitchFamily="2" charset="-78"/>
              </a:rPr>
              <a:t> </a:t>
            </a:r>
          </a:p>
        </p:txBody>
      </p:sp>
      <p:sp>
        <p:nvSpPr>
          <p:cNvPr id="5" name="Rectangle 4"/>
          <p:cNvSpPr/>
          <p:nvPr/>
        </p:nvSpPr>
        <p:spPr>
          <a:xfrm>
            <a:off x="3733800" y="685800"/>
            <a:ext cx="4866352" cy="523220"/>
          </a:xfrm>
          <a:prstGeom prst="rect">
            <a:avLst/>
          </a:prstGeom>
        </p:spPr>
        <p:txBody>
          <a:bodyPr wrap="square">
            <a:spAutoFit/>
          </a:bodyPr>
          <a:lstStyle/>
          <a:p>
            <a:pPr lvl="0" algn="just" rtl="1" fontAlgn="base">
              <a:spcBef>
                <a:spcPct val="0"/>
              </a:spcBef>
              <a:spcAft>
                <a:spcPct val="0"/>
              </a:spcAft>
            </a:pPr>
            <a:r>
              <a:rPr lang="fa-IR" sz="2800" b="1" dirty="0" smtClean="0">
                <a:effectLst>
                  <a:glow rad="63500">
                    <a:schemeClr val="accent6">
                      <a:satMod val="175000"/>
                      <a:alpha val="40000"/>
                    </a:schemeClr>
                  </a:glow>
                </a:effectLst>
                <a:cs typeface="A EntezareZohoor B4" pitchFamily="2" charset="-78"/>
              </a:rPr>
              <a:t>نــوار غـــزه - 2 </a:t>
            </a:r>
            <a:endParaRPr lang="en-US" sz="2800" b="1" dirty="0">
              <a:cs typeface="B Nazanin"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3276600"/>
            <a:ext cx="3418552" cy="523220"/>
          </a:xfrm>
          <a:prstGeom prst="rect">
            <a:avLst/>
          </a:prstGeom>
        </p:spPr>
        <p:txBody>
          <a:bodyPr wrap="square">
            <a:spAutoFit/>
          </a:bodyPr>
          <a:lstStyle/>
          <a:p>
            <a:pPr lvl="0" algn="just" rtl="1" fontAlgn="base">
              <a:spcBef>
                <a:spcPct val="0"/>
              </a:spcBef>
              <a:spcAft>
                <a:spcPct val="0"/>
              </a:spcAft>
            </a:pPr>
            <a:r>
              <a:rPr lang="fa-IR" sz="2800" b="1" dirty="0" smtClean="0">
                <a:effectLst>
                  <a:glow rad="63500">
                    <a:schemeClr val="accent6">
                      <a:satMod val="175000"/>
                      <a:alpha val="40000"/>
                    </a:schemeClr>
                  </a:glow>
                </a:effectLst>
                <a:cs typeface="A EntezareZohoor B4" pitchFamily="2" charset="-78"/>
              </a:rPr>
              <a:t>نـوار  غــزه </a:t>
            </a:r>
            <a:endParaRPr lang="en-US" sz="2800" b="1" dirty="0">
              <a:cs typeface="B Nazanin" pitchFamily="2" charset="-78"/>
            </a:endParaRPr>
          </a:p>
        </p:txBody>
      </p:sp>
      <p:sp>
        <p:nvSpPr>
          <p:cNvPr id="6" name="Oval 5"/>
          <p:cNvSpPr/>
          <p:nvPr/>
        </p:nvSpPr>
        <p:spPr>
          <a:xfrm>
            <a:off x="4114800" y="3429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1غزه2.jpg"/>
          <p:cNvPicPr>
            <a:picLocks noChangeAspect="1"/>
          </p:cNvPicPr>
          <p:nvPr/>
        </p:nvPicPr>
        <p:blipFill>
          <a:blip r:embed="rId2" cstate="print">
            <a:clrChange>
              <a:clrFrom>
                <a:srgbClr val="FFFFFF"/>
              </a:clrFrom>
              <a:clrTo>
                <a:srgbClr val="FFFFFF">
                  <a:alpha val="0"/>
                </a:srgbClr>
              </a:clrTo>
            </a:clrChange>
          </a:blip>
          <a:stretch>
            <a:fillRect/>
          </a:stretch>
        </p:blipFill>
        <p:spPr>
          <a:xfrm rot="20523710">
            <a:off x="-557878" y="787483"/>
            <a:ext cx="5859346" cy="4724400"/>
          </a:xfrm>
          <a:prstGeom prst="rect">
            <a:avLst/>
          </a:prstGeom>
        </p:spPr>
      </p:pic>
      <p:pic>
        <p:nvPicPr>
          <p:cNvPr id="9" name="Picture 8" descr="نفشه غزه2.jpg"/>
          <p:cNvPicPr>
            <a:picLocks noChangeAspect="1"/>
          </p:cNvPicPr>
          <p:nvPr/>
        </p:nvPicPr>
        <p:blipFill>
          <a:blip r:embed="rId3"/>
          <a:stretch>
            <a:fillRect/>
          </a:stretch>
        </p:blipFill>
        <p:spPr>
          <a:xfrm>
            <a:off x="4648200" y="457200"/>
            <a:ext cx="4204138" cy="5943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039-06.jpg"/>
          <p:cNvPicPr>
            <a:picLocks noChangeAspect="1"/>
          </p:cNvPicPr>
          <p:nvPr/>
        </p:nvPicPr>
        <p:blipFill>
          <a:blip r:embed="rId2">
            <a:clrChange>
              <a:clrFrom>
                <a:srgbClr val="FFFFFF"/>
              </a:clrFrom>
              <a:clrTo>
                <a:srgbClr val="FFFFFF">
                  <a:alpha val="0"/>
                </a:srgbClr>
              </a:clrTo>
            </a:clrChange>
            <a:duotone>
              <a:prstClr val="black"/>
              <a:srgbClr val="FF0000">
                <a:tint val="45000"/>
                <a:satMod val="400000"/>
              </a:srgbClr>
            </a:duotone>
          </a:blip>
          <a:srcRect l="23190" t="2900" r="29893" b="9098"/>
          <a:stretch>
            <a:fillRect/>
          </a:stretch>
        </p:blipFill>
        <p:spPr>
          <a:xfrm>
            <a:off x="0" y="0"/>
            <a:ext cx="2743200" cy="6955972"/>
          </a:xfrm>
          <a:prstGeom prst="rect">
            <a:avLst/>
          </a:prstGeom>
        </p:spPr>
      </p:pic>
      <p:pic>
        <p:nvPicPr>
          <p:cNvPr id="10" name="Picture 9" descr="جهاد اسلامی.png"/>
          <p:cNvPicPr>
            <a:picLocks noChangeAspect="1"/>
          </p:cNvPicPr>
          <p:nvPr/>
        </p:nvPicPr>
        <p:blipFill>
          <a:blip r:embed="rId3"/>
          <a:stretch>
            <a:fillRect/>
          </a:stretch>
        </p:blipFill>
        <p:spPr>
          <a:xfrm>
            <a:off x="5769649" y="4343400"/>
            <a:ext cx="1524770" cy="106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1"/>
          <p:cNvSpPr>
            <a:spLocks noChangeArrowheads="1"/>
          </p:cNvSpPr>
          <p:nvPr/>
        </p:nvSpPr>
        <p:spPr bwMode="auto">
          <a:xfrm>
            <a:off x="1828800" y="228600"/>
            <a:ext cx="7010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r>
              <a:rPr lang="fa-IR" sz="4000" dirty="0" smtClean="0">
                <a:cs typeface="A EntezareZohoor B4" pitchFamily="2" charset="-78"/>
              </a:rPr>
              <a:t>گـروه های جهـادی فلسطین </a:t>
            </a:r>
            <a:endParaRPr lang="fa-IR" sz="4000" dirty="0">
              <a:cs typeface="A EntezareZohoor B4" pitchFamily="2" charset="-78"/>
            </a:endParaRPr>
          </a:p>
        </p:txBody>
      </p:sp>
      <p:pic>
        <p:nvPicPr>
          <p:cNvPr id="6" name="Picture 5" descr="جهاد اسلامی.png"/>
          <p:cNvPicPr>
            <a:picLocks noChangeAspect="1"/>
          </p:cNvPicPr>
          <p:nvPr/>
        </p:nvPicPr>
        <p:blipFill>
          <a:blip r:embed="rId4" cstate="print"/>
          <a:stretch>
            <a:fillRect/>
          </a:stretch>
        </p:blipFill>
        <p:spPr>
          <a:xfrm>
            <a:off x="7662831" y="1143000"/>
            <a:ext cx="1196538"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جهاد اسلامی.png"/>
          <p:cNvPicPr>
            <a:picLocks noChangeAspect="1"/>
          </p:cNvPicPr>
          <p:nvPr/>
        </p:nvPicPr>
        <p:blipFill>
          <a:blip r:embed="rId5"/>
          <a:stretch>
            <a:fillRect/>
          </a:stretch>
        </p:blipFill>
        <p:spPr>
          <a:xfrm>
            <a:off x="7543800" y="2514600"/>
            <a:ext cx="1255561"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جهاد اسلامی.png"/>
          <p:cNvPicPr>
            <a:picLocks noChangeAspect="1"/>
          </p:cNvPicPr>
          <p:nvPr/>
        </p:nvPicPr>
        <p:blipFill>
          <a:blip r:embed="rId6">
            <a:clrChange>
              <a:clrFrom>
                <a:srgbClr val="FFFFFF"/>
              </a:clrFrom>
              <a:clrTo>
                <a:srgbClr val="FFFFFF">
                  <a:alpha val="0"/>
                </a:srgbClr>
              </a:clrTo>
            </a:clrChange>
          </a:blip>
          <a:stretch>
            <a:fillRect/>
          </a:stretch>
        </p:blipFill>
        <p:spPr>
          <a:xfrm>
            <a:off x="5867400" y="1219200"/>
            <a:ext cx="1297774" cy="1143000"/>
          </a:xfrm>
          <a:prstGeom prst="rect">
            <a:avLst/>
          </a:prstGeom>
          <a:ln>
            <a:noFill/>
          </a:ln>
          <a:effectLst>
            <a:outerShdw blurRad="292100" dist="139700" dir="2700000" algn="tl" rotWithShape="0">
              <a:srgbClr val="333333">
                <a:alpha val="65000"/>
              </a:srgbClr>
            </a:outerShdw>
          </a:effectLst>
        </p:spPr>
      </p:pic>
      <p:pic>
        <p:nvPicPr>
          <p:cNvPr id="5" name="Picture 4" descr="جهاد اسلامی.png"/>
          <p:cNvPicPr>
            <a:picLocks noChangeAspect="1"/>
          </p:cNvPicPr>
          <p:nvPr/>
        </p:nvPicPr>
        <p:blipFill>
          <a:blip r:embed="rId7" cstate="print">
            <a:clrChange>
              <a:clrFrom>
                <a:srgbClr val="FFFFFF"/>
              </a:clrFrom>
              <a:clrTo>
                <a:srgbClr val="FFFFFF">
                  <a:alpha val="0"/>
                </a:srgbClr>
              </a:clrTo>
            </a:clrChange>
          </a:blip>
          <a:srcRect l="14209" r="19008"/>
          <a:stretch>
            <a:fillRect/>
          </a:stretch>
        </p:blipFill>
        <p:spPr>
          <a:xfrm>
            <a:off x="5791200" y="2514600"/>
            <a:ext cx="1388706" cy="1447800"/>
          </a:xfrm>
          <a:prstGeom prst="rect">
            <a:avLst/>
          </a:prstGeom>
          <a:ln>
            <a:noFill/>
          </a:ln>
          <a:effectLst>
            <a:outerShdw blurRad="292100" dist="139700" dir="2700000" algn="tl" rotWithShape="0">
              <a:srgbClr val="333333">
                <a:alpha val="65000"/>
              </a:srgbClr>
            </a:outerShdw>
          </a:effectLst>
        </p:spPr>
      </p:pic>
      <p:pic>
        <p:nvPicPr>
          <p:cNvPr id="8" name="Picture 7" descr="جهاد اسلامی.png"/>
          <p:cNvPicPr>
            <a:picLocks noChangeAspect="1"/>
          </p:cNvPicPr>
          <p:nvPr/>
        </p:nvPicPr>
        <p:blipFill>
          <a:blip r:embed="rId8"/>
          <a:stretch>
            <a:fillRect/>
          </a:stretch>
        </p:blipFill>
        <p:spPr>
          <a:xfrm>
            <a:off x="7391400" y="4495800"/>
            <a:ext cx="1512277"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0" y="609600"/>
            <a:ext cx="6400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r>
              <a:rPr lang="fa-IR" sz="3200" dirty="0" smtClean="0">
                <a:cs typeface="A EntezareZohoor B4" pitchFamily="2" charset="-78"/>
              </a:rPr>
              <a:t>سازمان آزادی‌بخش </a:t>
            </a:r>
            <a:r>
              <a:rPr lang="fa-IR" sz="3200" dirty="0" smtClean="0">
                <a:cs typeface="A EntezareZohoor B4" pitchFamily="2" charset="-78"/>
              </a:rPr>
              <a:t>فلسطین- سـاف</a:t>
            </a:r>
            <a:endParaRPr lang="fa-IR" sz="3200" dirty="0">
              <a:cs typeface="A EntezareZohoor B4" pitchFamily="2" charset="-78"/>
            </a:endParaRPr>
          </a:p>
        </p:txBody>
      </p:sp>
      <p:sp>
        <p:nvSpPr>
          <p:cNvPr id="1026" name="Rectangle 2"/>
          <p:cNvSpPr>
            <a:spLocks noChangeArrowheads="1"/>
          </p:cNvSpPr>
          <p:nvPr/>
        </p:nvSpPr>
        <p:spPr bwMode="auto">
          <a:xfrm>
            <a:off x="4343400" y="1143000"/>
            <a:ext cx="43434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fontAlgn="base">
              <a:spcBef>
                <a:spcPct val="0"/>
              </a:spcBef>
              <a:spcAft>
                <a:spcPct val="0"/>
              </a:spcAft>
              <a:buFont typeface="Arial" pitchFamily="34" charset="0"/>
              <a:buChar char="•"/>
            </a:pPr>
            <a:r>
              <a:rPr lang="ar-SA" sz="1600" b="1" dirty="0" smtClean="0">
                <a:cs typeface="B Nazanin" pitchFamily="2" charset="-78"/>
              </a:rPr>
              <a:t>سازمان </a:t>
            </a:r>
            <a:r>
              <a:rPr lang="ar-SA" sz="1600" b="1" dirty="0" smtClean="0">
                <a:cs typeface="B Nazanin" pitchFamily="2" charset="-78"/>
              </a:rPr>
              <a:t>آزادی‌بخش فلسطین </a:t>
            </a:r>
            <a:r>
              <a:rPr lang="ar-SA" sz="1600" b="1" dirty="0" smtClean="0">
                <a:cs typeface="B Nazanin" pitchFamily="2" charset="-78"/>
              </a:rPr>
              <a:t>با نام </a:t>
            </a:r>
            <a:r>
              <a:rPr lang="ar-SA" sz="1600" b="1" dirty="0" smtClean="0">
                <a:cs typeface="B Nazanin" pitchFamily="2" charset="-78"/>
              </a:rPr>
              <a:t>مخفف ساف  کنفدراسیونی از احزاب فلسطینی است که در سال </a:t>
            </a:r>
            <a:r>
              <a:rPr lang="ar-SA" sz="1600" b="1" dirty="0" smtClean="0">
                <a:solidFill>
                  <a:srgbClr val="FF0000"/>
                </a:solidFill>
                <a:cs typeface="B Nazanin" pitchFamily="2" charset="-78"/>
              </a:rPr>
              <a:t>۱۹۶۴</a:t>
            </a:r>
            <a:r>
              <a:rPr lang="ar-SA" sz="1600" b="1" dirty="0" smtClean="0">
                <a:cs typeface="B Nazanin" pitchFamily="2" charset="-78"/>
              </a:rPr>
              <a:t> تاسیس شده و در بیشتر کشورهای جهان به عنوان نماینده رسمی مردم فلسطین شناخته می‌شود. سازمان آزادی‌بخش فلسطین از سال ۱۹۷۴ در سازمان ملل نیز عضویت دارد. </a:t>
            </a:r>
            <a:r>
              <a:rPr lang="ar-SA" sz="1600" b="1" dirty="0" smtClean="0">
                <a:solidFill>
                  <a:srgbClr val="FF0000"/>
                </a:solidFill>
                <a:cs typeface="B Nazanin" pitchFamily="2" charset="-78"/>
              </a:rPr>
              <a:t>ساف و دولت اسرائیل در سال ۱۹۹۳ به طور متقابل یکدیگر را به رسمیت شناخته‌اند</a:t>
            </a:r>
            <a:r>
              <a:rPr lang="ar-SA" sz="1600" b="1" dirty="0" smtClean="0">
                <a:solidFill>
                  <a:srgbClr val="FF0000"/>
                </a:solidFill>
                <a:cs typeface="B Nazanin" pitchFamily="2" charset="-78"/>
              </a:rPr>
              <a:t>.</a:t>
            </a:r>
            <a:endParaRPr lang="fa-IR" sz="1600" b="1" dirty="0" smtClean="0">
              <a:solidFill>
                <a:srgbClr val="FF0000"/>
              </a:solidFill>
              <a:cs typeface="B Nazanin" pitchFamily="2" charset="-78"/>
            </a:endParaRPr>
          </a:p>
          <a:p>
            <a:pPr algn="just" rtl="1" fontAlgn="base">
              <a:spcBef>
                <a:spcPct val="0"/>
              </a:spcBef>
              <a:spcAft>
                <a:spcPct val="0"/>
              </a:spcAft>
            </a:pPr>
            <a:endParaRPr lang="fa-IR" sz="1600" b="1" dirty="0" smtClean="0">
              <a:cs typeface="B Nazanin" pitchFamily="2" charset="-78"/>
            </a:endParaRPr>
          </a:p>
          <a:p>
            <a:pPr algn="just" rtl="1" fontAlgn="base">
              <a:spcBef>
                <a:spcPct val="0"/>
              </a:spcBef>
              <a:spcAft>
                <a:spcPct val="0"/>
              </a:spcAft>
              <a:buFont typeface="Arial" pitchFamily="34" charset="0"/>
              <a:buChar char="•"/>
            </a:pPr>
            <a:r>
              <a:rPr lang="ar-SA" sz="1600" b="1" dirty="0" smtClean="0">
                <a:cs typeface="B Nazanin" pitchFamily="2" charset="-78"/>
              </a:rPr>
              <a:t>اتحادیه عرب در ۱۹۷۴ میلادی این سازمان را تنها نهاد مشروع برای نمایندگی مردم فلسطین دانست و به عضویت خود </a:t>
            </a:r>
            <a:r>
              <a:rPr lang="ar-SA" sz="1600" b="1" dirty="0" smtClean="0">
                <a:cs typeface="B Nazanin" pitchFamily="2" charset="-78"/>
              </a:rPr>
              <a:t>پذیرفت</a:t>
            </a:r>
            <a:r>
              <a:rPr lang="fa-IR" sz="1600" b="1" dirty="0" smtClean="0">
                <a:cs typeface="B Nazanin" pitchFamily="2" charset="-78"/>
              </a:rPr>
              <a:t>.</a:t>
            </a:r>
          </a:p>
          <a:p>
            <a:pPr algn="just" rtl="1" fontAlgn="base">
              <a:spcBef>
                <a:spcPct val="0"/>
              </a:spcBef>
              <a:spcAft>
                <a:spcPct val="0"/>
              </a:spcAft>
            </a:pPr>
            <a:endParaRPr lang="fa-IR" sz="1600" b="1" dirty="0" smtClean="0">
              <a:cs typeface="B Nazanin" pitchFamily="2" charset="-78"/>
            </a:endParaRPr>
          </a:p>
          <a:p>
            <a:pPr algn="just" rtl="1" fontAlgn="base">
              <a:spcBef>
                <a:spcPct val="0"/>
              </a:spcBef>
              <a:spcAft>
                <a:spcPct val="0"/>
              </a:spcAft>
              <a:buFont typeface="Arial" pitchFamily="34" charset="0"/>
              <a:buChar char="•"/>
            </a:pPr>
            <a:r>
              <a:rPr lang="ar-SA" sz="1600" b="1" dirty="0" smtClean="0">
                <a:cs typeface="B Nazanin" pitchFamily="2" charset="-78"/>
              </a:rPr>
              <a:t>در سال ۱۹۹۳ </a:t>
            </a:r>
            <a:r>
              <a:rPr lang="ar-SA" sz="1600" b="1" dirty="0" smtClean="0">
                <a:cs typeface="B Nazanin" pitchFamily="2" charset="-78"/>
              </a:rPr>
              <a:t>یاسر </a:t>
            </a:r>
            <a:r>
              <a:rPr lang="ar-SA" sz="1600" b="1" dirty="0" smtClean="0">
                <a:cs typeface="B Nazanin" pitchFamily="2" charset="-78"/>
              </a:rPr>
              <a:t>عرفات در نامه‌ای رسمی به اسحاق رابین،</a:t>
            </a:r>
            <a:r>
              <a:rPr lang="ar-SA" sz="1600" b="1" dirty="0" smtClean="0">
                <a:solidFill>
                  <a:srgbClr val="FF0000"/>
                </a:solidFill>
                <a:cs typeface="B Nazanin" pitchFamily="2" charset="-78"/>
              </a:rPr>
              <a:t> اسرائیل را به رسمیت شناخت </a:t>
            </a:r>
            <a:r>
              <a:rPr lang="ar-SA" sz="1600" b="1" dirty="0" smtClean="0">
                <a:cs typeface="B Nazanin" pitchFamily="2" charset="-78"/>
              </a:rPr>
              <a:t>و رابین، نخست‌وزیر اسرائیل، نیز در جواب ساف را به عنوان نماینده مردم فلسطین به رسمیت شناخت</a:t>
            </a:r>
            <a:r>
              <a:rPr lang="ar-SA" sz="1600" b="1" dirty="0" smtClean="0">
                <a:cs typeface="B Nazanin" pitchFamily="2" charset="-78"/>
              </a:rPr>
              <a:t>.</a:t>
            </a:r>
            <a:endParaRPr lang="fa-IR" sz="1600" b="1" dirty="0" smtClean="0">
              <a:cs typeface="B Nazanin" pitchFamily="2" charset="-78"/>
            </a:endParaRPr>
          </a:p>
          <a:p>
            <a:pPr algn="just" rtl="1" fontAlgn="base">
              <a:spcBef>
                <a:spcPct val="0"/>
              </a:spcBef>
              <a:spcAft>
                <a:spcPct val="0"/>
              </a:spcAft>
            </a:pPr>
            <a:endParaRPr lang="en-US" sz="1600" dirty="0" smtClean="0">
              <a:cs typeface="B Nazanin" pitchFamily="2" charset="-78"/>
            </a:endParaRPr>
          </a:p>
          <a:p>
            <a:pPr algn="just" rtl="1" fontAlgn="base">
              <a:spcBef>
                <a:spcPct val="0"/>
              </a:spcBef>
              <a:spcAft>
                <a:spcPct val="0"/>
              </a:spcAft>
              <a:buFont typeface="Arial" pitchFamily="34" charset="0"/>
              <a:buChar char="•"/>
            </a:pPr>
            <a:r>
              <a:rPr lang="ar-SA" sz="1600" b="1" dirty="0" smtClean="0">
                <a:cs typeface="B Nazanin" pitchFamily="2" charset="-78"/>
              </a:rPr>
              <a:t>ساف با بسیاری از کشورهای جهان روابط رسمی دیپلماتیک دارد و سفارتخانه‌های و نمایندگی‌های این سازمان معمولاً با نام فلسطین شناخته می‌شوند. </a:t>
            </a:r>
            <a:endParaRPr lang="en-US" sz="1600" dirty="0" smtClean="0">
              <a:cs typeface="B Nazanin" pitchFamily="2" charset="-78"/>
            </a:endParaRPr>
          </a:p>
          <a:p>
            <a:pPr lvl="0" algn="just" rtl="1" fontAlgn="base">
              <a:spcBef>
                <a:spcPct val="0"/>
              </a:spcBef>
              <a:spcAft>
                <a:spcPct val="0"/>
              </a:spcAft>
            </a:pPr>
            <a:endParaRPr lang="fa-IR" sz="1600" b="1" dirty="0" smtClean="0">
              <a:cs typeface="B Nazanin" pitchFamily="2" charset="-78"/>
            </a:endParaRPr>
          </a:p>
          <a:p>
            <a:pPr lvl="0" algn="just" rtl="1" fontAlgn="base">
              <a:spcBef>
                <a:spcPct val="0"/>
              </a:spcBef>
              <a:spcAft>
                <a:spcPct val="0"/>
              </a:spcAft>
            </a:pPr>
            <a:endParaRPr lang="ar-SA" sz="1600" b="1" dirty="0" smtClean="0">
              <a:cs typeface="B Nazanin" pitchFamily="2" charset="-78"/>
            </a:endParaRPr>
          </a:p>
        </p:txBody>
      </p:sp>
      <p:pic>
        <p:nvPicPr>
          <p:cNvPr id="6" name="Picture 5" descr="جهاد اسلامی.png"/>
          <p:cNvPicPr>
            <a:picLocks noChangeAspect="1"/>
          </p:cNvPicPr>
          <p:nvPr/>
        </p:nvPicPr>
        <p:blipFill>
          <a:blip r:embed="rId2">
            <a:clrChange>
              <a:clrFrom>
                <a:srgbClr val="FFFFFF"/>
              </a:clrFrom>
              <a:clrTo>
                <a:srgbClr val="FFFFFF">
                  <a:alpha val="0"/>
                </a:srgbClr>
              </a:clrTo>
            </a:clrChange>
          </a:blip>
          <a:srcRect l="14209" r="19008"/>
          <a:stretch>
            <a:fillRect/>
          </a:stretch>
        </p:blipFill>
        <p:spPr>
          <a:xfrm>
            <a:off x="304800" y="1371600"/>
            <a:ext cx="3581400" cy="37338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72000" y="609600"/>
            <a:ext cx="4114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tx1"/>
                </a:solidFill>
                <a:effectLst/>
                <a:latin typeface="Calibri" pitchFamily="34" charset="0"/>
                <a:ea typeface="Calibri" pitchFamily="34" charset="0"/>
                <a:cs typeface="A EntezareZohoor B4" pitchFamily="2" charset="-78"/>
              </a:rPr>
              <a:t>حمـاس – حرکت مقاومت اسلامی </a:t>
            </a:r>
            <a:r>
              <a:rPr kumimoji="0" lang="fa-IR" sz="2800" b="1" i="0" u="none" strike="noStrike" cap="none" normalizeH="0" dirty="0" smtClean="0">
                <a:ln>
                  <a:noFill/>
                </a:ln>
                <a:solidFill>
                  <a:schemeClr val="tx1"/>
                </a:solidFill>
                <a:effectLst/>
                <a:latin typeface="Calibri" pitchFamily="34" charset="0"/>
                <a:ea typeface="Calibri" pitchFamily="34" charset="0"/>
                <a:cs typeface="A EntezareZohoor B4" pitchFamily="2" charset="-78"/>
              </a:rPr>
              <a:t> </a:t>
            </a:r>
            <a:endParaRPr kumimoji="0" lang="ar-SA" sz="4400" b="0" i="0" u="none" strike="noStrike" cap="none" normalizeH="0" baseline="0" dirty="0" smtClean="0">
              <a:ln>
                <a:noFill/>
              </a:ln>
              <a:solidFill>
                <a:schemeClr val="tx1"/>
              </a:solidFill>
              <a:effectLst/>
              <a:latin typeface="Arial" pitchFamily="34" charset="0"/>
              <a:cs typeface="A EntezareZohoor B4" pitchFamily="2" charset="-78"/>
            </a:endParaRPr>
          </a:p>
        </p:txBody>
      </p:sp>
      <p:sp>
        <p:nvSpPr>
          <p:cNvPr id="1026" name="Rectangle 2"/>
          <p:cNvSpPr>
            <a:spLocks noChangeArrowheads="1"/>
          </p:cNvSpPr>
          <p:nvPr/>
        </p:nvSpPr>
        <p:spPr bwMode="auto">
          <a:xfrm>
            <a:off x="4953000" y="1143000"/>
            <a:ext cx="37338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pPr>
            <a:r>
              <a:rPr lang="fa-IR" sz="1600" b="1" dirty="0" smtClean="0">
                <a:cs typeface="B Nazanin" pitchFamily="2" charset="-78"/>
              </a:rPr>
              <a:t>*</a:t>
            </a:r>
            <a:r>
              <a:rPr lang="ar-SA" sz="1600" b="1" dirty="0" smtClean="0">
                <a:cs typeface="B Nazanin" pitchFamily="2" charset="-78"/>
              </a:rPr>
              <a:t>حرکت </a:t>
            </a:r>
            <a:r>
              <a:rPr lang="ar-SA" sz="1600" b="1" dirty="0" smtClean="0">
                <a:cs typeface="B Nazanin" pitchFamily="2" charset="-78"/>
              </a:rPr>
              <a:t>مقاومت اسلامی با نام اختصاری حماس یک سازمان </a:t>
            </a:r>
            <a:r>
              <a:rPr lang="ar-SA" sz="1600" b="1" dirty="0" smtClean="0">
                <a:cs typeface="B Nazanin" pitchFamily="2" charset="-78"/>
              </a:rPr>
              <a:t>اسلام‌گرای</a:t>
            </a:r>
            <a:r>
              <a:rPr lang="ar-SA" sz="1600" b="1" dirty="0" smtClean="0">
                <a:cs typeface="B Nazanin" pitchFamily="2" charset="-78"/>
              </a:rPr>
              <a:t> سیاسی فلسطینی است که شاخه نظامی وابسته نیز دارد. این سازمان، هدف خود را «</a:t>
            </a:r>
            <a:r>
              <a:rPr lang="ar-SA" sz="1600" b="1" dirty="0" smtClean="0">
                <a:solidFill>
                  <a:srgbClr val="FF0000"/>
                </a:solidFill>
                <a:cs typeface="B Nazanin" pitchFamily="2" charset="-78"/>
              </a:rPr>
              <a:t>آزادی تمامی خاک </a:t>
            </a:r>
            <a:r>
              <a:rPr lang="ar-SA" sz="1600" b="1" dirty="0" smtClean="0">
                <a:solidFill>
                  <a:srgbClr val="FF0000"/>
                </a:solidFill>
                <a:cs typeface="B Nazanin" pitchFamily="2" charset="-78"/>
              </a:rPr>
              <a:t>فلسطین</a:t>
            </a:r>
            <a:r>
              <a:rPr lang="ar-SA" sz="1600" b="1" dirty="0" smtClean="0">
                <a:cs typeface="B Nazanin" pitchFamily="2" charset="-78"/>
              </a:rPr>
              <a:t>»اعلام کرده‌است</a:t>
            </a:r>
            <a:r>
              <a:rPr lang="fa-IR" sz="1600" b="1" dirty="0" smtClean="0">
                <a:cs typeface="B Nazanin" pitchFamily="2" charset="-78"/>
              </a:rPr>
              <a:t> .</a:t>
            </a:r>
          </a:p>
          <a:p>
            <a:pPr lvl="0" algn="just" rtl="1" fontAlgn="base">
              <a:spcBef>
                <a:spcPct val="0"/>
              </a:spcBef>
              <a:spcAft>
                <a:spcPct val="0"/>
              </a:spcAft>
            </a:pPr>
            <a:endParaRPr lang="fa-IR" sz="1600" b="1" dirty="0" smtClean="0">
              <a:cs typeface="B Nazanin" pitchFamily="2" charset="-78"/>
            </a:endParaRPr>
          </a:p>
          <a:p>
            <a:pPr lvl="0" algn="just" rtl="1" fontAlgn="base">
              <a:spcBef>
                <a:spcPct val="0"/>
              </a:spcBef>
              <a:spcAft>
                <a:spcPct val="0"/>
              </a:spcAft>
              <a:buFont typeface="Arial" pitchFamily="34" charset="0"/>
              <a:buChar char="•"/>
            </a:pPr>
            <a:r>
              <a:rPr lang="ar-SA" sz="1600" b="1" dirty="0" smtClean="0">
                <a:cs typeface="B Nazanin" pitchFamily="2" charset="-78"/>
              </a:rPr>
              <a:t>حماس </a:t>
            </a:r>
            <a:r>
              <a:rPr lang="ar-SA" sz="1600" b="1" dirty="0" smtClean="0">
                <a:cs typeface="B Nazanin" pitchFamily="2" charset="-78"/>
              </a:rPr>
              <a:t>در سال </a:t>
            </a:r>
            <a:r>
              <a:rPr lang="ar-SA" sz="1600" b="1" dirty="0" smtClean="0">
                <a:solidFill>
                  <a:srgbClr val="FF0000"/>
                </a:solidFill>
                <a:cs typeface="B Nazanin" pitchFamily="2" charset="-78"/>
              </a:rPr>
              <a:t>۱۹۸۷</a:t>
            </a:r>
            <a:r>
              <a:rPr lang="ar-SA" sz="1600" b="1" dirty="0" smtClean="0">
                <a:cs typeface="B Nazanin" pitchFamily="2" charset="-78"/>
              </a:rPr>
              <a:t> میلادی توسط </a:t>
            </a:r>
            <a:r>
              <a:rPr lang="ar-SA" sz="1600" b="1" dirty="0" smtClean="0">
                <a:solidFill>
                  <a:srgbClr val="FF0000"/>
                </a:solidFill>
                <a:cs typeface="B Nazanin" pitchFamily="2" charset="-78"/>
              </a:rPr>
              <a:t>شیخ احمد یاسین</a:t>
            </a:r>
            <a:r>
              <a:rPr lang="ar-SA" sz="1600" b="1" dirty="0" smtClean="0">
                <a:cs typeface="B Nazanin" pitchFamily="2" charset="-78"/>
              </a:rPr>
              <a:t>، </a:t>
            </a:r>
            <a:r>
              <a:rPr lang="ar-SA" sz="1600" b="1" dirty="0" smtClean="0">
                <a:solidFill>
                  <a:srgbClr val="FF0000"/>
                </a:solidFill>
                <a:cs typeface="B Nazanin" pitchFamily="2" charset="-78"/>
              </a:rPr>
              <a:t>عبدالعزیز رنتیسی</a:t>
            </a:r>
            <a:r>
              <a:rPr lang="ar-SA" sz="1600" b="1" dirty="0" smtClean="0">
                <a:cs typeface="B Nazanin" pitchFamily="2" charset="-78"/>
              </a:rPr>
              <a:t> و </a:t>
            </a:r>
            <a:r>
              <a:rPr lang="ar-SA" sz="1600" b="1" dirty="0" smtClean="0">
                <a:solidFill>
                  <a:srgbClr val="FF0000"/>
                </a:solidFill>
                <a:cs typeface="B Nazanin" pitchFamily="2" charset="-78"/>
              </a:rPr>
              <a:t>محمد طه</a:t>
            </a:r>
            <a:r>
              <a:rPr lang="ar-SA" sz="1600" b="1" dirty="0" smtClean="0">
                <a:cs typeface="B Nazanin" pitchFamily="2" charset="-78"/>
              </a:rPr>
              <a:t> در جریان انتفاضه اول به عنوان </a:t>
            </a:r>
            <a:r>
              <a:rPr lang="ar-SA" sz="1600" b="1" dirty="0" smtClean="0">
                <a:solidFill>
                  <a:srgbClr val="FF0000"/>
                </a:solidFill>
                <a:cs typeface="B Nazanin" pitchFamily="2" charset="-78"/>
              </a:rPr>
              <a:t>شاخه فلسطینی اخوان‌المسلمین</a:t>
            </a:r>
            <a:r>
              <a:rPr lang="ar-SA" sz="1600" b="1" dirty="0" smtClean="0">
                <a:cs typeface="B Nazanin" pitchFamily="2" charset="-78"/>
              </a:rPr>
              <a:t> بنیان‌گذاری شد</a:t>
            </a:r>
            <a:r>
              <a:rPr lang="ar-SA" sz="1600" b="1" dirty="0" smtClean="0">
                <a:cs typeface="B Nazanin" pitchFamily="2" charset="-78"/>
              </a:rPr>
              <a:t>.</a:t>
            </a:r>
            <a:endParaRPr lang="fa-IR" sz="1600" b="1" dirty="0" smtClean="0">
              <a:cs typeface="B Nazanin" pitchFamily="2" charset="-78"/>
            </a:endParaRPr>
          </a:p>
          <a:p>
            <a:pPr lvl="0" algn="just" rtl="1" fontAlgn="base">
              <a:spcBef>
                <a:spcPct val="0"/>
              </a:spcBef>
              <a:spcAft>
                <a:spcPct val="0"/>
              </a:spcAft>
            </a:pPr>
            <a:endParaRPr lang="fa-IR" sz="1600" b="1" dirty="0" smtClean="0">
              <a:cs typeface="B Nazanin" pitchFamily="2" charset="-78"/>
            </a:endParaRPr>
          </a:p>
          <a:p>
            <a:pPr lvl="0" algn="just" rtl="1" fontAlgn="base">
              <a:spcBef>
                <a:spcPct val="0"/>
              </a:spcBef>
              <a:spcAft>
                <a:spcPct val="0"/>
              </a:spcAft>
              <a:buFont typeface="Arial" pitchFamily="34" charset="0"/>
              <a:buChar char="•"/>
            </a:pPr>
            <a:r>
              <a:rPr lang="ar-SA" sz="1600" b="1" dirty="0" smtClean="0">
                <a:cs typeface="B Nazanin" pitchFamily="2" charset="-78"/>
              </a:rPr>
              <a:t> </a:t>
            </a:r>
            <a:r>
              <a:rPr lang="ar-SA" sz="1600" b="1" dirty="0" smtClean="0">
                <a:cs typeface="B Nazanin" pitchFamily="2" charset="-78"/>
              </a:rPr>
              <a:t>حماس تاکنون </a:t>
            </a:r>
            <a:r>
              <a:rPr lang="ar-SA" sz="1600" b="1" dirty="0" smtClean="0">
                <a:cs typeface="B Nazanin" pitchFamily="2" charset="-78"/>
              </a:rPr>
              <a:t>عملیات‌های</a:t>
            </a:r>
            <a:r>
              <a:rPr lang="fa-IR" sz="1600" b="1" dirty="0" smtClean="0">
                <a:cs typeface="B Nazanin" pitchFamily="2" charset="-78"/>
              </a:rPr>
              <a:t> پ</a:t>
            </a:r>
            <a:r>
              <a:rPr lang="ar-SA" sz="1600" b="1" dirty="0" smtClean="0">
                <a:cs typeface="B Nazanin" pitchFamily="2" charset="-78"/>
              </a:rPr>
              <a:t>رشماری </a:t>
            </a:r>
            <a:r>
              <a:rPr lang="ar-SA" sz="1600" b="1" dirty="0" smtClean="0">
                <a:cs typeface="B Nazanin" pitchFamily="2" charset="-78"/>
              </a:rPr>
              <a:t>را علیه نظامیان </a:t>
            </a:r>
            <a:r>
              <a:rPr lang="ar-SA" sz="1600" b="1" dirty="0" smtClean="0">
                <a:cs typeface="B Nazanin" pitchFamily="2" charset="-78"/>
              </a:rPr>
              <a:t>اسرائیل </a:t>
            </a:r>
            <a:r>
              <a:rPr lang="ar-SA" sz="1600" b="1" dirty="0" smtClean="0">
                <a:cs typeface="B Nazanin" pitchFamily="2" charset="-78"/>
              </a:rPr>
              <a:t>انجام داده‌است. آن‌ها دامنه فعالیت‌های خود را به عملیات‌های نظامی محدود نکرده‌اند و با اجرای برنامه‌های اجتماعی متعدد حضور پررنگی در زندگی مردم نوار غزه و کرانه باختری </a:t>
            </a:r>
            <a:r>
              <a:rPr lang="ar-SA" sz="1600" b="1" dirty="0" smtClean="0">
                <a:cs typeface="B Nazanin" pitchFamily="2" charset="-78"/>
              </a:rPr>
              <a:t>داشته‌اند</a:t>
            </a:r>
            <a:r>
              <a:rPr lang="fa-IR" sz="1600" b="1" dirty="0" smtClean="0">
                <a:cs typeface="B Nazanin" pitchFamily="2" charset="-78"/>
              </a:rPr>
              <a:t>. </a:t>
            </a:r>
            <a:r>
              <a:rPr lang="ar-SA" sz="1600" b="1" dirty="0" smtClean="0">
                <a:cs typeface="B Nazanin" pitchFamily="2" charset="-78"/>
              </a:rPr>
              <a:t>ساخت </a:t>
            </a:r>
            <a:r>
              <a:rPr lang="ar-SA" sz="1600" b="1" dirty="0" smtClean="0">
                <a:cs typeface="B Nazanin" pitchFamily="2" charset="-78"/>
              </a:rPr>
              <a:t>بیمارستان‌ها، مراکز آموزشی و کتابخانه‌ها به محبوبیت آنان نزد بخش مهمی از فلسطینیان منجر </a:t>
            </a:r>
            <a:r>
              <a:rPr lang="ar-SA" sz="1600" b="1" dirty="0" smtClean="0">
                <a:cs typeface="B Nazanin" pitchFamily="2" charset="-78"/>
              </a:rPr>
              <a:t>شده‌است</a:t>
            </a:r>
            <a:r>
              <a:rPr lang="fa-IR" sz="1600" b="1" dirty="0" smtClean="0">
                <a:cs typeface="B Nazanin" pitchFamily="2" charset="-78"/>
              </a:rPr>
              <a:t>. </a:t>
            </a:r>
            <a:endParaRPr lang="fa-IR" sz="1600" b="1" dirty="0" smtClean="0">
              <a:cs typeface="B Nazanin" pitchFamily="2" charset="-78"/>
            </a:endParaRPr>
          </a:p>
          <a:p>
            <a:pPr lvl="0" algn="just" rtl="1" fontAlgn="base">
              <a:spcBef>
                <a:spcPct val="0"/>
              </a:spcBef>
              <a:spcAft>
                <a:spcPct val="0"/>
              </a:spcAft>
            </a:pPr>
            <a:endParaRPr lang="ar-SA" sz="1600" b="1" dirty="0" smtClean="0">
              <a:cs typeface="B Nazanin" pitchFamily="2" charset="-78"/>
            </a:endParaRPr>
          </a:p>
        </p:txBody>
      </p:sp>
      <p:pic>
        <p:nvPicPr>
          <p:cNvPr id="6" name="Picture 5" descr="جهاد اسلامی.png"/>
          <p:cNvPicPr>
            <a:picLocks noChangeAspect="1"/>
          </p:cNvPicPr>
          <p:nvPr/>
        </p:nvPicPr>
        <p:blipFill>
          <a:blip r:embed="rId2"/>
          <a:stretch>
            <a:fillRect/>
          </a:stretch>
        </p:blipFill>
        <p:spPr>
          <a:xfrm>
            <a:off x="685800" y="1524000"/>
            <a:ext cx="3547919" cy="3389169"/>
          </a:xfrm>
          <a:prstGeom prst="rect">
            <a:avLst/>
          </a:prstGeom>
        </p:spPr>
      </p:pic>
      <p:sp>
        <p:nvSpPr>
          <p:cNvPr id="5" name="Rectangle 4"/>
          <p:cNvSpPr/>
          <p:nvPr/>
        </p:nvSpPr>
        <p:spPr>
          <a:xfrm>
            <a:off x="533400" y="6324600"/>
            <a:ext cx="2737031" cy="338554"/>
          </a:xfrm>
          <a:prstGeom prst="rect">
            <a:avLst/>
          </a:prstGeom>
        </p:spPr>
        <p:txBody>
          <a:bodyPr wrap="none">
            <a:spAutoFit/>
          </a:bodyPr>
          <a:lstStyle/>
          <a:p>
            <a:r>
              <a:rPr lang="en-US" sz="1600" b="1" dirty="0" smtClean="0">
                <a:effectLst>
                  <a:outerShdw blurRad="38100" dist="38100" dir="2700000" algn="tl">
                    <a:srgbClr val="000000">
                      <a:alpha val="43137"/>
                    </a:srgbClr>
                  </a:outerShdw>
                </a:effectLst>
              </a:rPr>
              <a:t>http://www.hamasinfo.net/</a:t>
            </a:r>
            <a:endParaRPr lang="en-US" sz="1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410200" y="609600"/>
            <a:ext cx="3276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pPr>
            <a:r>
              <a:rPr lang="fa-IR" sz="2800" b="1" dirty="0" smtClean="0">
                <a:latin typeface="Calibri" pitchFamily="34" charset="0"/>
                <a:ea typeface="Calibri" pitchFamily="34" charset="0"/>
                <a:cs typeface="A EntezareZohoor B4" pitchFamily="2" charset="-78"/>
              </a:rPr>
              <a:t>حمـاس </a:t>
            </a:r>
            <a:endParaRPr lang="ar-SA" sz="4400" dirty="0" smtClean="0">
              <a:latin typeface="Arial" pitchFamily="34" charset="0"/>
              <a:cs typeface="A EntezareZohoor B4" pitchFamily="2" charset="-78"/>
            </a:endParaRPr>
          </a:p>
        </p:txBody>
      </p:sp>
      <p:sp>
        <p:nvSpPr>
          <p:cNvPr id="1026" name="Rectangle 2"/>
          <p:cNvSpPr>
            <a:spLocks noChangeArrowheads="1"/>
          </p:cNvSpPr>
          <p:nvPr/>
        </p:nvSpPr>
        <p:spPr bwMode="auto">
          <a:xfrm>
            <a:off x="5410200" y="1295400"/>
            <a:ext cx="327660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lang="ar-SA" sz="1600" b="1" dirty="0" smtClean="0">
                <a:cs typeface="B Nazanin" pitchFamily="2" charset="-78"/>
              </a:rPr>
              <a:t>حماس همچنین یک </a:t>
            </a:r>
            <a:r>
              <a:rPr lang="ar-SA" sz="1600" b="1" dirty="0" smtClean="0">
                <a:solidFill>
                  <a:srgbClr val="FF0000"/>
                </a:solidFill>
                <a:cs typeface="B Nazanin" pitchFamily="2" charset="-78"/>
              </a:rPr>
              <a:t>حزب سیاسی فلسطینی </a:t>
            </a:r>
            <a:r>
              <a:rPr lang="ar-SA" sz="1600" b="1" dirty="0" smtClean="0">
                <a:cs typeface="B Nazanin" pitchFamily="2" charset="-78"/>
              </a:rPr>
              <a:t>به شمار می‌آید. </a:t>
            </a:r>
            <a:r>
              <a:rPr lang="ar-SA" sz="1600" b="1" dirty="0" smtClean="0">
                <a:cs typeface="B Nazanin" pitchFamily="2" charset="-78"/>
              </a:rPr>
              <a:t>آن‌ها اگرچه پیمان‌های </a:t>
            </a:r>
            <a:r>
              <a:rPr lang="ar-SA" sz="1600" b="1" dirty="0" smtClean="0">
                <a:solidFill>
                  <a:srgbClr val="FF0000"/>
                </a:solidFill>
                <a:cs typeface="B Nazanin" pitchFamily="2" charset="-78"/>
              </a:rPr>
              <a:t>اسلو</a:t>
            </a:r>
            <a:r>
              <a:rPr lang="ar-SA" sz="1600" b="1" dirty="0" smtClean="0">
                <a:cs typeface="B Nazanin" pitchFamily="2" charset="-78"/>
              </a:rPr>
              <a:t> را قبول ندارند، با حکومت خودگردان فلسطین همکاری کرده، وارد مهمترین نهادهای وابسته به آن شدند و حتی با پیروزی خود در انتخابات شورای قانونگذاری فلسطین به حزب حاکم مجلس قانون‌گذاری فلسطین تبدیل شده‌اند</a:t>
            </a:r>
            <a:r>
              <a:rPr lang="ar-SA" sz="1600" b="1" dirty="0" smtClean="0">
                <a:cs typeface="B Nazanin" pitchFamily="2" charset="-78"/>
              </a:rPr>
              <a:t>.</a:t>
            </a:r>
            <a:endParaRPr lang="fa-IR" sz="1600" b="1" dirty="0" smtClean="0">
              <a:cs typeface="B Nazanin" pitchFamily="2" charset="-78"/>
            </a:endParaRPr>
          </a:p>
          <a:p>
            <a:pPr algn="just" rtl="1"/>
            <a:endParaRPr lang="en-US" sz="1600" b="1" dirty="0" smtClean="0">
              <a:cs typeface="B Nazanin" pitchFamily="2" charset="-78"/>
            </a:endParaRPr>
          </a:p>
          <a:p>
            <a:pPr algn="just" rtl="1"/>
            <a:r>
              <a:rPr lang="ar-SA" sz="1600" b="1" dirty="0" smtClean="0">
                <a:cs typeface="B Nazanin" pitchFamily="2" charset="-78"/>
              </a:rPr>
              <a:t>حماس پس از پیروزی در این انتخابات دولت خود به ریاست </a:t>
            </a:r>
            <a:r>
              <a:rPr lang="ar-SA" sz="1600" b="1" dirty="0" smtClean="0">
                <a:solidFill>
                  <a:srgbClr val="FF0000"/>
                </a:solidFill>
                <a:cs typeface="B Nazanin" pitchFamily="2" charset="-78"/>
              </a:rPr>
              <a:t>اسماعیل هنیه</a:t>
            </a:r>
            <a:r>
              <a:rPr lang="ar-SA" sz="1600" b="1" dirty="0" smtClean="0">
                <a:cs typeface="B Nazanin" pitchFamily="2" charset="-78"/>
              </a:rPr>
              <a:t> را تشکیل داد. </a:t>
            </a:r>
            <a:r>
              <a:rPr lang="ar-SA" sz="1600" b="1" dirty="0" smtClean="0">
                <a:cs typeface="B Nazanin" pitchFamily="2" charset="-78"/>
              </a:rPr>
              <a:t>در انتخابات مجلس فلسطین ۲۰۰۶ که در ژانویه سال ۲۰۰۶ بر‌گزار شد، حماس با بدست آوردن بیشترین کرسی، حزب حاکم پارلمان شد و اسماعیل هنیه به عنوان نخست وزیر حکومت خودگردان فلسطین معرفی شد</a:t>
            </a:r>
            <a:r>
              <a:rPr lang="ar-SA" sz="1600" b="1" dirty="0" smtClean="0">
                <a:cs typeface="B Nazanin" pitchFamily="2" charset="-78"/>
              </a:rPr>
              <a:t>.</a:t>
            </a:r>
            <a:endParaRPr lang="en-US" sz="1600" b="1" dirty="0">
              <a:cs typeface="B Nazanin" pitchFamily="2" charset="-78"/>
            </a:endParaRPr>
          </a:p>
        </p:txBody>
      </p:sp>
      <p:pic>
        <p:nvPicPr>
          <p:cNvPr id="5" name="Picture 4" descr="رمضان عبدالله.jpg"/>
          <p:cNvPicPr>
            <a:picLocks noChangeAspect="1"/>
          </p:cNvPicPr>
          <p:nvPr/>
        </p:nvPicPr>
        <p:blipFill>
          <a:blip r:embed="rId2"/>
          <a:stretch>
            <a:fillRect/>
          </a:stretch>
        </p:blipFill>
        <p:spPr>
          <a:xfrm>
            <a:off x="3903472" y="2133600"/>
            <a:ext cx="1219200" cy="1524000"/>
          </a:xfrm>
          <a:prstGeom prst="rect">
            <a:avLst/>
          </a:prstGeom>
          <a:ln>
            <a:noFill/>
          </a:ln>
          <a:effectLst>
            <a:softEdge rad="112500"/>
          </a:effectLst>
        </p:spPr>
      </p:pic>
      <p:pic>
        <p:nvPicPr>
          <p:cNvPr id="7" name="Picture 6" descr="رمضان عبدالله.jpg"/>
          <p:cNvPicPr>
            <a:picLocks noChangeAspect="1"/>
          </p:cNvPicPr>
          <p:nvPr/>
        </p:nvPicPr>
        <p:blipFill>
          <a:blip r:embed="rId3" cstate="print"/>
          <a:stretch>
            <a:fillRect/>
          </a:stretch>
        </p:blipFill>
        <p:spPr>
          <a:xfrm>
            <a:off x="381000" y="1143000"/>
            <a:ext cx="1442604" cy="1727139"/>
          </a:xfrm>
          <a:prstGeom prst="rect">
            <a:avLst/>
          </a:prstGeom>
          <a:ln>
            <a:noFill/>
          </a:ln>
          <a:effectLst>
            <a:softEdge rad="112500"/>
          </a:effectLst>
        </p:spPr>
      </p:pic>
      <p:sp>
        <p:nvSpPr>
          <p:cNvPr id="8" name="Flowchart: Merge 7"/>
          <p:cNvSpPr/>
          <p:nvPr/>
        </p:nvSpPr>
        <p:spPr>
          <a:xfrm rot="16200000" flipV="1">
            <a:off x="1981200" y="1907977"/>
            <a:ext cx="152400" cy="1524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17422" y="1828800"/>
            <a:ext cx="1252266" cy="307777"/>
          </a:xfrm>
          <a:prstGeom prst="rect">
            <a:avLst/>
          </a:prstGeom>
        </p:spPr>
        <p:txBody>
          <a:bodyPr wrap="none">
            <a:spAutoFit/>
          </a:bodyPr>
          <a:lstStyle/>
          <a:p>
            <a:r>
              <a:rPr lang="fa-IR" sz="1400" b="1" dirty="0" smtClean="0">
                <a:cs typeface="B Nazanin" pitchFamily="2" charset="-78"/>
              </a:rPr>
              <a:t>شیخ احمد یاسین</a:t>
            </a:r>
            <a:endParaRPr lang="en-US" sz="1400" dirty="0"/>
          </a:p>
        </p:txBody>
      </p:sp>
      <p:sp>
        <p:nvSpPr>
          <p:cNvPr id="10" name="Rectangle 9"/>
          <p:cNvSpPr/>
          <p:nvPr/>
        </p:nvSpPr>
        <p:spPr>
          <a:xfrm>
            <a:off x="2372342" y="2971800"/>
            <a:ext cx="1287532" cy="307777"/>
          </a:xfrm>
          <a:prstGeom prst="rect">
            <a:avLst/>
          </a:prstGeom>
        </p:spPr>
        <p:txBody>
          <a:bodyPr wrap="none">
            <a:spAutoFit/>
          </a:bodyPr>
          <a:lstStyle/>
          <a:p>
            <a:pPr algn="r" rtl="1"/>
            <a:r>
              <a:rPr lang="fa-IR" sz="1400" b="1" dirty="0" smtClean="0">
                <a:cs typeface="B Nazanin" pitchFamily="2" charset="-78"/>
              </a:rPr>
              <a:t>عبدالعزیز رنتیسی</a:t>
            </a:r>
            <a:endParaRPr lang="en-US" sz="1400" dirty="0"/>
          </a:p>
        </p:txBody>
      </p:sp>
      <p:sp>
        <p:nvSpPr>
          <p:cNvPr id="11" name="Flowchart: Merge 10"/>
          <p:cNvSpPr/>
          <p:nvPr/>
        </p:nvSpPr>
        <p:spPr>
          <a:xfrm rot="5400000" flipH="1" flipV="1">
            <a:off x="3657600" y="3048000"/>
            <a:ext cx="152400" cy="1524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رمضان عبدالله.jpg"/>
          <p:cNvPicPr>
            <a:picLocks noChangeAspect="1"/>
          </p:cNvPicPr>
          <p:nvPr/>
        </p:nvPicPr>
        <p:blipFill>
          <a:blip r:embed="rId4"/>
          <a:srcRect l="23583" r="20167"/>
          <a:stretch>
            <a:fillRect/>
          </a:stretch>
        </p:blipFill>
        <p:spPr>
          <a:xfrm>
            <a:off x="4038600" y="4572000"/>
            <a:ext cx="1203359" cy="1371600"/>
          </a:xfrm>
          <a:prstGeom prst="rect">
            <a:avLst/>
          </a:prstGeom>
          <a:ln>
            <a:noFill/>
          </a:ln>
          <a:effectLst>
            <a:softEdge rad="112500"/>
          </a:effectLst>
        </p:spPr>
      </p:pic>
      <p:pic>
        <p:nvPicPr>
          <p:cNvPr id="13" name="Picture 12" descr="رمضان عبدالله.jpg"/>
          <p:cNvPicPr>
            <a:picLocks noChangeAspect="1"/>
          </p:cNvPicPr>
          <p:nvPr/>
        </p:nvPicPr>
        <p:blipFill>
          <a:blip r:embed="rId5"/>
          <a:stretch>
            <a:fillRect/>
          </a:stretch>
        </p:blipFill>
        <p:spPr>
          <a:xfrm>
            <a:off x="520016" y="3600120"/>
            <a:ext cx="1303587" cy="1429080"/>
          </a:xfrm>
          <a:prstGeom prst="rect">
            <a:avLst/>
          </a:prstGeom>
          <a:ln>
            <a:noFill/>
          </a:ln>
          <a:effectLst>
            <a:softEdge rad="112500"/>
          </a:effectLst>
        </p:spPr>
      </p:pic>
      <p:sp>
        <p:nvSpPr>
          <p:cNvPr id="14" name="Flowchart: Merge 13"/>
          <p:cNvSpPr/>
          <p:nvPr/>
        </p:nvSpPr>
        <p:spPr>
          <a:xfrm rot="16200000" flipV="1">
            <a:off x="1981200" y="4193977"/>
            <a:ext cx="152400" cy="1524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46131" y="4114800"/>
            <a:ext cx="1787669" cy="523220"/>
          </a:xfrm>
          <a:prstGeom prst="rect">
            <a:avLst/>
          </a:prstGeom>
        </p:spPr>
        <p:txBody>
          <a:bodyPr wrap="none">
            <a:spAutoFit/>
          </a:bodyPr>
          <a:lstStyle/>
          <a:p>
            <a:pPr algn="r"/>
            <a:r>
              <a:rPr lang="fa-IR" sz="1400" b="1" dirty="0" smtClean="0">
                <a:cs typeface="B Nazanin" pitchFamily="2" charset="-78"/>
              </a:rPr>
              <a:t>خالد مشعل</a:t>
            </a:r>
          </a:p>
          <a:p>
            <a:r>
              <a:rPr lang="fa-IR" sz="1400" b="1" dirty="0" smtClean="0">
                <a:cs typeface="B Nazanin" pitchFamily="2" charset="-78"/>
              </a:rPr>
              <a:t>رییس دفتر سیاسی حماس</a:t>
            </a:r>
            <a:endParaRPr lang="en-US" sz="1400" dirty="0"/>
          </a:p>
        </p:txBody>
      </p:sp>
      <p:sp>
        <p:nvSpPr>
          <p:cNvPr id="16" name="Rectangle 15"/>
          <p:cNvSpPr/>
          <p:nvPr/>
        </p:nvSpPr>
        <p:spPr>
          <a:xfrm>
            <a:off x="1416969" y="5257800"/>
            <a:ext cx="2242922" cy="523220"/>
          </a:xfrm>
          <a:prstGeom prst="rect">
            <a:avLst/>
          </a:prstGeom>
        </p:spPr>
        <p:txBody>
          <a:bodyPr wrap="none">
            <a:spAutoFit/>
          </a:bodyPr>
          <a:lstStyle/>
          <a:p>
            <a:pPr algn="r" rtl="1"/>
            <a:r>
              <a:rPr lang="fa-IR" sz="1400" b="1" dirty="0" smtClean="0">
                <a:cs typeface="B Nazanin" pitchFamily="2" charset="-78"/>
              </a:rPr>
              <a:t>اسماعیل هنیه</a:t>
            </a:r>
          </a:p>
          <a:p>
            <a:pPr algn="r" rtl="1"/>
            <a:r>
              <a:rPr lang="fa-IR" sz="1400" b="1" dirty="0" smtClean="0">
                <a:cs typeface="B Nazanin" pitchFamily="2" charset="-78"/>
              </a:rPr>
              <a:t>نخست وزیر – حکومت خودگردان</a:t>
            </a:r>
            <a:endParaRPr lang="en-US" sz="1400" dirty="0"/>
          </a:p>
        </p:txBody>
      </p:sp>
      <p:sp>
        <p:nvSpPr>
          <p:cNvPr id="17" name="Flowchart: Merge 16"/>
          <p:cNvSpPr/>
          <p:nvPr/>
        </p:nvSpPr>
        <p:spPr>
          <a:xfrm rot="5400000" flipH="1" flipV="1">
            <a:off x="3657600" y="5410200"/>
            <a:ext cx="152400" cy="1524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33400" y="6324600"/>
            <a:ext cx="2737031" cy="338554"/>
          </a:xfrm>
          <a:prstGeom prst="rect">
            <a:avLst/>
          </a:prstGeom>
        </p:spPr>
        <p:txBody>
          <a:bodyPr wrap="none">
            <a:spAutoFit/>
          </a:bodyPr>
          <a:lstStyle/>
          <a:p>
            <a:r>
              <a:rPr lang="en-US" sz="1600" b="1" dirty="0" smtClean="0">
                <a:effectLst>
                  <a:outerShdw blurRad="38100" dist="38100" dir="2700000" algn="tl">
                    <a:srgbClr val="000000">
                      <a:alpha val="43137"/>
                    </a:srgbClr>
                  </a:outerShdw>
                </a:effectLst>
              </a:rPr>
              <a:t>http://www.hamasinfo.net/</a:t>
            </a:r>
            <a:endParaRPr lang="en-US" sz="1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0" y="685800"/>
            <a:ext cx="3724096" cy="707886"/>
          </a:xfrm>
          <a:prstGeom prst="rect">
            <a:avLst/>
          </a:prstGeom>
        </p:spPr>
        <p:txBody>
          <a:bodyPr wrap="none">
            <a:spAutoFit/>
          </a:bodyPr>
          <a:lstStyle/>
          <a:p>
            <a:r>
              <a:rPr lang="fa-IR" sz="4000" dirty="0" smtClean="0">
                <a:ln w="18415" cmpd="sng">
                  <a:solidFill>
                    <a:srgbClr val="FF0000"/>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A EntezareZohoor B4" pitchFamily="2" charset="-78"/>
              </a:rPr>
              <a:t>بسم الله الرحمن الرحیم</a:t>
            </a:r>
            <a:endParaRPr lang="en-US" sz="4000" dirty="0">
              <a:ln w="18415" cmpd="sng">
                <a:solidFill>
                  <a:srgbClr val="FF0000"/>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A EntezareZohoor B4" pitchFamily="2" charset="-78"/>
            </a:endParaRPr>
          </a:p>
        </p:txBody>
      </p:sp>
      <p:sp>
        <p:nvSpPr>
          <p:cNvPr id="5" name="Rectangle 4"/>
          <p:cNvSpPr/>
          <p:nvPr/>
        </p:nvSpPr>
        <p:spPr>
          <a:xfrm>
            <a:off x="1371600" y="2819400"/>
            <a:ext cx="5257800" cy="1077218"/>
          </a:xfrm>
          <a:prstGeom prst="rect">
            <a:avLst/>
          </a:prstGeom>
        </p:spPr>
        <p:txBody>
          <a:bodyPr wrap="square">
            <a:spAutoFit/>
          </a:bodyPr>
          <a:lstStyle/>
          <a:p>
            <a:r>
              <a:rPr lang="ar-SA" sz="3200" dirty="0">
                <a:cs typeface="A EntezareZohoor B4" pitchFamily="2" charset="-78"/>
              </a:rPr>
              <a:t> </a:t>
            </a:r>
            <a:r>
              <a:rPr lang="ar-SA" sz="3200" dirty="0" smtClean="0">
                <a:effectLst>
                  <a:glow rad="63500">
                    <a:schemeClr val="accent6">
                      <a:satMod val="175000"/>
                      <a:alpha val="40000"/>
                    </a:schemeClr>
                  </a:glow>
                </a:effectLst>
                <a:cs typeface="A EntezareZohoor B4" pitchFamily="2" charset="-78"/>
              </a:rPr>
              <a:t>فلسطین</a:t>
            </a:r>
            <a:r>
              <a:rPr lang="ar-SA" sz="3200" dirty="0">
                <a:effectLst>
                  <a:glow rad="63500">
                    <a:schemeClr val="accent6">
                      <a:satMod val="175000"/>
                      <a:alpha val="40000"/>
                    </a:schemeClr>
                  </a:glow>
                </a:effectLst>
                <a:cs typeface="A EntezareZohoor B4" pitchFamily="2" charset="-78"/>
              </a:rPr>
              <a:t>، فلسطینِ «از نهر تا بحر» است، </a:t>
            </a:r>
            <a:r>
              <a:rPr lang="ar-SA" sz="3200" dirty="0">
                <a:solidFill>
                  <a:srgbClr val="FF0000"/>
                </a:solidFill>
                <a:effectLst>
                  <a:glow rad="63500">
                    <a:schemeClr val="accent5">
                      <a:satMod val="175000"/>
                      <a:alpha val="40000"/>
                    </a:schemeClr>
                  </a:glow>
                </a:effectLst>
                <a:cs typeface="A EntezareZohoor B4" pitchFamily="2" charset="-78"/>
              </a:rPr>
              <a:t>نه حتّی یک وجب کمتر</a:t>
            </a:r>
            <a:endParaRPr lang="en-US" sz="3200" dirty="0">
              <a:solidFill>
                <a:srgbClr val="FF0000"/>
              </a:solidFill>
              <a:effectLst>
                <a:glow rad="63500">
                  <a:schemeClr val="accent5">
                    <a:satMod val="175000"/>
                    <a:alpha val="40000"/>
                  </a:schemeClr>
                </a:glow>
              </a:effectLst>
              <a:cs typeface="A EntezareZohoor B4" pitchFamily="2" charset="-78"/>
            </a:endParaRPr>
          </a:p>
        </p:txBody>
      </p:sp>
      <p:sp>
        <p:nvSpPr>
          <p:cNvPr id="6" name="Rectangle 5"/>
          <p:cNvSpPr/>
          <p:nvPr/>
        </p:nvSpPr>
        <p:spPr>
          <a:xfrm>
            <a:off x="6324600" y="2971800"/>
            <a:ext cx="228600" cy="2286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28800" y="4038600"/>
            <a:ext cx="1330814" cy="400110"/>
          </a:xfrm>
          <a:prstGeom prst="rect">
            <a:avLst/>
          </a:prstGeom>
        </p:spPr>
        <p:txBody>
          <a:bodyPr wrap="none">
            <a:spAutoFit/>
          </a:bodyPr>
          <a:lstStyle/>
          <a:p>
            <a:r>
              <a:rPr lang="fa-IR" sz="2000" dirty="0" smtClean="0">
                <a:effectLst>
                  <a:glow rad="63500">
                    <a:schemeClr val="accent6">
                      <a:satMod val="175000"/>
                      <a:alpha val="40000"/>
                    </a:schemeClr>
                  </a:glow>
                </a:effectLst>
                <a:cs typeface="A EntezareZohoor B4" pitchFamily="2" charset="-78"/>
              </a:rPr>
              <a:t>امـام خامنه ای</a:t>
            </a:r>
            <a:endParaRPr lang="en-US" sz="2000" dirty="0">
              <a:effectLst>
                <a:glow rad="63500">
                  <a:schemeClr val="accent6">
                    <a:satMod val="175000"/>
                    <a:alpha val="40000"/>
                  </a:schemeClr>
                </a:glow>
              </a:effectLst>
              <a:cs typeface="A EntezareZohoor B4"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410200" y="609600"/>
            <a:ext cx="3276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Calibri" pitchFamily="34" charset="0"/>
                <a:ea typeface="Calibri" pitchFamily="34" charset="0"/>
                <a:cs typeface="A EntezareZohoor B4" pitchFamily="2" charset="-78"/>
              </a:rPr>
              <a:t>جهاد اسلامی فلسطین</a:t>
            </a:r>
            <a:endParaRPr kumimoji="0" lang="ar-SA" sz="4400" b="0" i="0" u="none" strike="noStrike" cap="none" normalizeH="0" baseline="0" dirty="0" smtClean="0">
              <a:ln>
                <a:noFill/>
              </a:ln>
              <a:solidFill>
                <a:schemeClr val="tx1"/>
              </a:solidFill>
              <a:effectLst/>
              <a:latin typeface="Arial" pitchFamily="34" charset="0"/>
              <a:cs typeface="A EntezareZohoor B4" pitchFamily="2" charset="-78"/>
            </a:endParaRPr>
          </a:p>
        </p:txBody>
      </p:sp>
      <p:sp>
        <p:nvSpPr>
          <p:cNvPr id="1026" name="Rectangle 2"/>
          <p:cNvSpPr>
            <a:spLocks noChangeArrowheads="1"/>
          </p:cNvSpPr>
          <p:nvPr/>
        </p:nvSpPr>
        <p:spPr bwMode="auto">
          <a:xfrm>
            <a:off x="5257800" y="1295400"/>
            <a:ext cx="3429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جهاد اسلامی فلسطین در اواخر دهه </a:t>
            </a:r>
            <a:r>
              <a:rPr kumimoji="0" lang="fa-IR"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۱۹۷۰</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توسط سه دانشجوی فلسطینی در</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مصر؛</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1600" b="1" i="0" u="none" strike="noStrike" cap="none" normalizeH="0" baseline="0" dirty="0" smtClean="0">
                <a:ln>
                  <a:noFill/>
                </a:ln>
                <a:solidFill>
                  <a:srgbClr val="FF0000"/>
                </a:solidFill>
                <a:effectLst/>
                <a:latin typeface="Calibri" pitchFamily="34" charset="0"/>
                <a:ea typeface="Times New Roman" pitchFamily="18" charset="0"/>
                <a:cs typeface="B Nazanin" pitchFamily="2" charset="-78"/>
              </a:rPr>
              <a:t>فتحی شقاقی</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و</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1600" b="1" i="0" u="none" strike="noStrike" cap="none" normalizeH="0" baseline="0" dirty="0" smtClean="0">
                <a:ln>
                  <a:noFill/>
                </a:ln>
                <a:solidFill>
                  <a:srgbClr val="FF0000"/>
                </a:solidFill>
                <a:effectLst/>
                <a:latin typeface="Calibri" pitchFamily="34" charset="0"/>
                <a:ea typeface="Times New Roman" pitchFamily="18" charset="0"/>
                <a:cs typeface="B Nazanin" pitchFamily="2" charset="-78"/>
              </a:rPr>
              <a:t>عبدالعزیز عوده</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و</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1600" b="1" i="0" u="none" strike="noStrike" cap="none" normalizeH="0" baseline="0" dirty="0" smtClean="0">
                <a:ln>
                  <a:noFill/>
                </a:ln>
                <a:solidFill>
                  <a:srgbClr val="FF0000"/>
                </a:solidFill>
                <a:effectLst/>
                <a:latin typeface="Calibri" pitchFamily="34" charset="0"/>
                <a:ea typeface="Times New Roman" pitchFamily="18" charset="0"/>
                <a:cs typeface="B Nazanin" pitchFamily="2" charset="-78"/>
              </a:rPr>
              <a:t>بشیر موسی</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به عنوان بخشی از جهاد اسلامی مصر تشکیل شد. آن‌ها با وجود اینکه سنی بودند، اما از</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انقلاب اسلامی ایران</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که به برپایی یک</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حکومت دینی</a:t>
            </a:r>
            <a:r>
              <a:rPr kumimoji="0" lang="fa-IR"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منجر شده بود، تأثیر زیادی گرفته بودند.</a:t>
            </a:r>
            <a:endParaRPr kumimoji="0" lang="fa-IR"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فعالیت‌های جهاد اسلامی فلسطین پس از مدتی به طور مستقل از جهاد اسلامی مصر پی‌گیری </a:t>
            </a:r>
            <a:r>
              <a:rPr kumimoji="0" lang="fa-IR"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شد.</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a:t>
            </a:r>
            <a:endPar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فتحی شقاقی در </a:t>
            </a:r>
            <a:r>
              <a:rPr kumimoji="0" lang="fa-IR"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۲۶</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اکتبر </a:t>
            </a:r>
            <a:r>
              <a:rPr kumimoji="0" lang="fa-IR"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۱۹۹۵</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 در</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مالت</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توسط مأموران</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موساد</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lang="fa-IR" sz="1600" b="1" dirty="0" smtClean="0">
                <a:latin typeface="Calibri" pitchFamily="34" charset="0"/>
                <a:ea typeface="Times New Roman" pitchFamily="18" charset="0"/>
                <a:cs typeface="B Nazanin" pitchFamily="2" charset="-78"/>
              </a:rPr>
              <a:t>به شهادت رسید.</a:t>
            </a: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پس از آن</a:t>
            </a:r>
            <a:r>
              <a:rPr kumimoji="0" lang="fa-IR" sz="1600" b="1" i="0" u="none" strike="noStrike" cap="none" normalizeH="0" dirty="0" smtClean="0">
                <a:ln>
                  <a:noFill/>
                </a:ln>
                <a:solidFill>
                  <a:schemeClr val="tx1"/>
                </a:solidFill>
                <a:effectLst/>
                <a:latin typeface="Calibri" pitchFamily="34" charset="0"/>
                <a:ea typeface="Times New Roman" pitchFamily="18" charset="0"/>
                <a:cs typeface="B Nazanin" pitchFamily="2" charset="-78"/>
              </a:rPr>
              <a:t> </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رمضان عبدالله</a:t>
            </a:r>
            <a:r>
              <a:rPr lang="fa-IR" sz="1600" b="1" dirty="0" smtClean="0">
                <a:latin typeface="Calibri" pitchFamily="34" charset="0"/>
                <a:ea typeface="Times New Roman" pitchFamily="18" charset="0"/>
                <a:cs typeface="B Nazanin" pitchFamily="2" charset="-78"/>
              </a:rPr>
              <a:t> </a:t>
            </a:r>
            <a:r>
              <a:rPr lang="fa-IR" sz="1600" b="1" dirty="0" smtClean="0">
                <a:latin typeface="Calibri" pitchFamily="34" charset="0"/>
                <a:ea typeface="Times New Roman" pitchFamily="18" charset="0"/>
                <a:cs typeface="B Nazanin" pitchFamily="2" charset="-78"/>
              </a:rPr>
              <a:t>به ریاست این سازمان </a:t>
            </a:r>
            <a:r>
              <a:rPr kumimoji="0" lang="ar-SA" sz="1600" b="1" i="0" u="none" strike="noStrike" cap="none" normalizeH="0" baseline="0" dirty="0" smtClean="0">
                <a:ln>
                  <a:noFill/>
                </a:ln>
                <a:solidFill>
                  <a:schemeClr val="tx1"/>
                </a:solidFill>
                <a:effectLst/>
                <a:latin typeface="Calibri" pitchFamily="34" charset="0"/>
                <a:ea typeface="Times New Roman" pitchFamily="18" charset="0"/>
                <a:cs typeface="B Nazanin" pitchFamily="2" charset="-78"/>
              </a:rPr>
              <a:t>رسید.</a:t>
            </a:r>
            <a:endParaRPr kumimoji="0" lang="ar-SA" sz="2400" b="0" i="0" u="none" strike="noStrike" cap="none" normalizeH="0" baseline="0" dirty="0" smtClean="0">
              <a:ln>
                <a:noFill/>
              </a:ln>
              <a:solidFill>
                <a:schemeClr val="tx1"/>
              </a:solidFill>
              <a:effectLst/>
              <a:latin typeface="Arial" pitchFamily="34" charset="0"/>
              <a:cs typeface="B Nazanin" pitchFamily="2" charset="-78"/>
            </a:endParaRPr>
          </a:p>
        </p:txBody>
      </p:sp>
      <p:pic>
        <p:nvPicPr>
          <p:cNvPr id="6" name="Picture 5" descr="جهاد اسلامی.png"/>
          <p:cNvPicPr>
            <a:picLocks noChangeAspect="1"/>
          </p:cNvPicPr>
          <p:nvPr/>
        </p:nvPicPr>
        <p:blipFill>
          <a:blip r:embed="rId2">
            <a:clrChange>
              <a:clrFrom>
                <a:srgbClr val="FFFFFF"/>
              </a:clrFrom>
              <a:clrTo>
                <a:srgbClr val="FFFFFF">
                  <a:alpha val="0"/>
                </a:srgbClr>
              </a:clrTo>
            </a:clrChange>
          </a:blip>
          <a:stretch>
            <a:fillRect/>
          </a:stretch>
        </p:blipFill>
        <p:spPr>
          <a:xfrm>
            <a:off x="762000" y="1524000"/>
            <a:ext cx="3848100" cy="3389169"/>
          </a:xfrm>
          <a:prstGeom prst="rect">
            <a:avLst/>
          </a:prstGeom>
        </p:spPr>
      </p:pic>
      <p:sp>
        <p:nvSpPr>
          <p:cNvPr id="7" name="Rectangle 6"/>
          <p:cNvSpPr/>
          <p:nvPr/>
        </p:nvSpPr>
        <p:spPr>
          <a:xfrm>
            <a:off x="609600" y="6324600"/>
            <a:ext cx="2291397" cy="338554"/>
          </a:xfrm>
          <a:prstGeom prst="rect">
            <a:avLst/>
          </a:prstGeom>
        </p:spPr>
        <p:txBody>
          <a:bodyPr wrap="none">
            <a:spAutoFit/>
          </a:bodyPr>
          <a:lstStyle/>
          <a:p>
            <a:r>
              <a:rPr lang="en-US" sz="1600" b="1" dirty="0" smtClean="0">
                <a:effectLst>
                  <a:outerShdw blurRad="38100" dist="38100" dir="2700000" algn="tl">
                    <a:srgbClr val="000000">
                      <a:alpha val="43137"/>
                    </a:srgbClr>
                  </a:outerShdw>
                </a:effectLst>
              </a:rPr>
              <a:t>http://www.saraya.ps/</a:t>
            </a:r>
            <a:endParaRPr lang="en-US" sz="1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410200" y="609600"/>
            <a:ext cx="3276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Calibri" pitchFamily="34" charset="0"/>
                <a:ea typeface="Calibri" pitchFamily="34" charset="0"/>
                <a:cs typeface="A EntezareZohoor B4" pitchFamily="2" charset="-78"/>
              </a:rPr>
              <a:t>جهاد اسلامی فلسطین</a:t>
            </a:r>
            <a:endParaRPr kumimoji="0" lang="ar-SA" sz="4400" b="0" i="0" u="none" strike="noStrike" cap="none" normalizeH="0" baseline="0" dirty="0" smtClean="0">
              <a:ln>
                <a:noFill/>
              </a:ln>
              <a:solidFill>
                <a:schemeClr val="tx1"/>
              </a:solidFill>
              <a:effectLst/>
              <a:latin typeface="Arial" pitchFamily="34" charset="0"/>
              <a:cs typeface="A EntezareZohoor B4" pitchFamily="2" charset="-78"/>
            </a:endParaRPr>
          </a:p>
        </p:txBody>
      </p:sp>
      <p:sp>
        <p:nvSpPr>
          <p:cNvPr id="1026" name="Rectangle 2"/>
          <p:cNvSpPr>
            <a:spLocks noChangeArrowheads="1"/>
          </p:cNvSpPr>
          <p:nvPr/>
        </p:nvSpPr>
        <p:spPr bwMode="auto">
          <a:xfrm>
            <a:off x="5410200" y="1295400"/>
            <a:ext cx="32766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buFont typeface="Arial" pitchFamily="34" charset="0"/>
              <a:buChar char="•"/>
            </a:pPr>
            <a:r>
              <a:rPr lang="fa-IR" sz="1600" b="1" dirty="0" smtClean="0">
                <a:cs typeface="B Nazanin" pitchFamily="2" charset="-78"/>
              </a:rPr>
              <a:t> </a:t>
            </a:r>
            <a:r>
              <a:rPr lang="ar-SA" sz="1600" b="1" dirty="0" smtClean="0">
                <a:cs typeface="B Nazanin" pitchFamily="2" charset="-78"/>
              </a:rPr>
              <a:t>جهاد </a:t>
            </a:r>
            <a:r>
              <a:rPr lang="ar-SA" sz="1600" b="1" dirty="0" smtClean="0">
                <a:cs typeface="B Nazanin" pitchFamily="2" charset="-78"/>
              </a:rPr>
              <a:t>اسلامی مبارزه مسلحانه را یک استراتژی سیاسی برای نابودی کامل کشور اسرائیل، برپایی حکومت اسلامی در فلسطین و اجرای قوانین اسلامی در جامعه می‌داند</a:t>
            </a:r>
            <a:r>
              <a:rPr lang="ar-SA" sz="1600" b="1" dirty="0" smtClean="0">
                <a:cs typeface="B Nazanin" pitchFamily="2" charset="-78"/>
              </a:rPr>
              <a:t>.</a:t>
            </a:r>
            <a:endParaRPr lang="fa-IR" sz="1600" b="1" dirty="0" smtClean="0">
              <a:cs typeface="B Nazanin" pitchFamily="2" charset="-78"/>
            </a:endParaRPr>
          </a:p>
          <a:p>
            <a:pPr lvl="0" algn="just" rtl="1" fontAlgn="base">
              <a:spcBef>
                <a:spcPct val="0"/>
              </a:spcBef>
              <a:spcAft>
                <a:spcPct val="0"/>
              </a:spcAft>
            </a:pPr>
            <a:endParaRPr lang="fa-IR" sz="1600" b="1" dirty="0" smtClean="0">
              <a:cs typeface="B Nazanin" pitchFamily="2" charset="-78"/>
            </a:endParaRPr>
          </a:p>
          <a:p>
            <a:pPr algn="just" rtl="1" fontAlgn="base">
              <a:spcBef>
                <a:spcPct val="0"/>
              </a:spcBef>
              <a:spcAft>
                <a:spcPct val="0"/>
              </a:spcAft>
              <a:buFont typeface="Arial" pitchFamily="34" charset="0"/>
              <a:buChar char="•"/>
            </a:pPr>
            <a:r>
              <a:rPr lang="fa-IR" sz="1600" b="1" dirty="0" smtClean="0">
                <a:cs typeface="B Nazanin" pitchFamily="2" charset="-78"/>
              </a:rPr>
              <a:t> </a:t>
            </a:r>
            <a:r>
              <a:rPr lang="ar-SA" sz="1600" b="1" dirty="0" smtClean="0">
                <a:cs typeface="B Nazanin" pitchFamily="2" charset="-78"/>
              </a:rPr>
              <a:t>شاخه نظامی این سازمان گردان‌های قدس نامیده می‌شود. </a:t>
            </a:r>
            <a:endParaRPr lang="fa-IR" sz="1600" b="1" dirty="0" smtClean="0">
              <a:cs typeface="B Nazanin" pitchFamily="2" charset="-78"/>
            </a:endParaRPr>
          </a:p>
          <a:p>
            <a:pPr algn="just" rtl="1" fontAlgn="base">
              <a:spcBef>
                <a:spcPct val="0"/>
              </a:spcBef>
              <a:spcAft>
                <a:spcPct val="0"/>
              </a:spcAft>
              <a:buFont typeface="Arial" pitchFamily="34" charset="0"/>
              <a:buChar char="•"/>
            </a:pPr>
            <a:endParaRPr lang="fa-IR" sz="1600" b="1" dirty="0" smtClean="0">
              <a:cs typeface="B Nazanin" pitchFamily="2" charset="-78"/>
            </a:endParaRPr>
          </a:p>
          <a:p>
            <a:pPr algn="just" rtl="1" fontAlgn="base">
              <a:spcBef>
                <a:spcPct val="0"/>
              </a:spcBef>
              <a:spcAft>
                <a:spcPct val="0"/>
              </a:spcAft>
              <a:buFont typeface="Arial" pitchFamily="34" charset="0"/>
              <a:buChar char="•"/>
            </a:pPr>
            <a:r>
              <a:rPr lang="ar-SA" sz="1600" b="1" dirty="0" smtClean="0">
                <a:cs typeface="B Nazanin" pitchFamily="2" charset="-78"/>
              </a:rPr>
              <a:t>در میان گروه‌های فلسطینی جهاد اسلامی بیشترین نزدیکی را با حماس دارد. هر دو آن‌ها اسلام‌گرا هستند، هر دو آن‌ها موجودیت اسرائیل را به رسمیت نشناخته و با هدف نابودی آن </a:t>
            </a:r>
            <a:r>
              <a:rPr lang="ar-SA" sz="1600" b="1" dirty="0" smtClean="0">
                <a:cs typeface="B Nazanin" pitchFamily="2" charset="-78"/>
              </a:rPr>
              <a:t>می‌جنگند</a:t>
            </a:r>
            <a:r>
              <a:rPr lang="fa-IR" sz="1600" b="1" dirty="0" smtClean="0">
                <a:cs typeface="B Nazanin" pitchFamily="2" charset="-78"/>
              </a:rPr>
              <a:t> و</a:t>
            </a:r>
            <a:r>
              <a:rPr lang="ar-SA" sz="1600" b="1" dirty="0" smtClean="0">
                <a:cs typeface="B Nazanin" pitchFamily="2" charset="-78"/>
              </a:rPr>
              <a:t> </a:t>
            </a:r>
            <a:r>
              <a:rPr lang="ar-SA" sz="1600" b="1" dirty="0" smtClean="0">
                <a:cs typeface="B Nazanin" pitchFamily="2" charset="-78"/>
              </a:rPr>
              <a:t>عملیات‌های نظامی مشترکی را علیه اسرائیل به انجام رسانده‌اند.</a:t>
            </a:r>
            <a:endParaRPr lang="en-US" sz="1600" dirty="0" smtClean="0">
              <a:cs typeface="B Nazanin" pitchFamily="2" charset="-78"/>
            </a:endParaRPr>
          </a:p>
          <a:p>
            <a:pPr lvl="0" algn="just" rtl="1" fontAlgn="base">
              <a:spcBef>
                <a:spcPct val="0"/>
              </a:spcBef>
              <a:spcAft>
                <a:spcPct val="0"/>
              </a:spcAft>
              <a:buFont typeface="Arial" pitchFamily="34" charset="0"/>
              <a:buChar char="•"/>
            </a:pPr>
            <a:endParaRPr lang="fa-IR" sz="1600" b="1" dirty="0" smtClean="0">
              <a:cs typeface="B Nazanin" pitchFamily="2" charset="-78"/>
            </a:endParaRPr>
          </a:p>
          <a:p>
            <a:pPr lvl="0" algn="just" rtl="1" fontAlgn="base">
              <a:spcBef>
                <a:spcPct val="0"/>
              </a:spcBef>
              <a:spcAft>
                <a:spcPct val="0"/>
              </a:spcAft>
            </a:pPr>
            <a:endParaRPr kumimoji="0" lang="ar-SA" sz="2400" b="0" i="0" strike="noStrike" cap="none" normalizeH="0" baseline="0" dirty="0" smtClean="0">
              <a:ln>
                <a:noFill/>
              </a:ln>
              <a:solidFill>
                <a:schemeClr val="tx1"/>
              </a:solidFill>
              <a:effectLst/>
              <a:latin typeface="Arial" pitchFamily="34" charset="0"/>
              <a:cs typeface="B Nazanin" pitchFamily="2" charset="-78"/>
            </a:endParaRPr>
          </a:p>
        </p:txBody>
      </p:sp>
      <p:pic>
        <p:nvPicPr>
          <p:cNvPr id="5" name="Picture 4" descr="رمضان عبدالله.jpg"/>
          <p:cNvPicPr>
            <a:picLocks noChangeAspect="1"/>
          </p:cNvPicPr>
          <p:nvPr/>
        </p:nvPicPr>
        <p:blipFill>
          <a:blip r:embed="rId2"/>
          <a:srcRect l="20734" r="23974"/>
          <a:stretch>
            <a:fillRect/>
          </a:stretch>
        </p:blipFill>
        <p:spPr>
          <a:xfrm>
            <a:off x="2667000" y="3429000"/>
            <a:ext cx="1658112" cy="1943100"/>
          </a:xfrm>
          <a:prstGeom prst="rect">
            <a:avLst/>
          </a:prstGeom>
          <a:ln>
            <a:noFill/>
          </a:ln>
          <a:effectLst>
            <a:softEdge rad="112500"/>
          </a:effectLst>
        </p:spPr>
      </p:pic>
      <p:pic>
        <p:nvPicPr>
          <p:cNvPr id="7" name="Picture 6" descr="رمضان عبدالله.jpg"/>
          <p:cNvPicPr>
            <a:picLocks noChangeAspect="1"/>
          </p:cNvPicPr>
          <p:nvPr/>
        </p:nvPicPr>
        <p:blipFill>
          <a:blip r:embed="rId3"/>
          <a:stretch>
            <a:fillRect/>
          </a:stretch>
        </p:blipFill>
        <p:spPr>
          <a:xfrm>
            <a:off x="762000" y="1219200"/>
            <a:ext cx="1442604" cy="1943100"/>
          </a:xfrm>
          <a:prstGeom prst="rect">
            <a:avLst/>
          </a:prstGeom>
          <a:ln>
            <a:noFill/>
          </a:ln>
          <a:effectLst>
            <a:softEdge rad="112500"/>
          </a:effectLst>
        </p:spPr>
      </p:pic>
      <p:sp>
        <p:nvSpPr>
          <p:cNvPr id="8" name="Flowchart: Merge 7"/>
          <p:cNvSpPr/>
          <p:nvPr/>
        </p:nvSpPr>
        <p:spPr>
          <a:xfrm rot="16200000" flipV="1">
            <a:off x="2362200" y="2057400"/>
            <a:ext cx="152400" cy="1524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498422" y="1978223"/>
            <a:ext cx="1311578" cy="307777"/>
          </a:xfrm>
          <a:prstGeom prst="rect">
            <a:avLst/>
          </a:prstGeom>
        </p:spPr>
        <p:txBody>
          <a:bodyPr wrap="none">
            <a:spAutoFit/>
          </a:bodyPr>
          <a:lstStyle/>
          <a:p>
            <a:r>
              <a:rPr lang="fa-IR" sz="1400" b="1" dirty="0" smtClean="0">
                <a:cs typeface="B Nazanin" pitchFamily="2" charset="-78"/>
              </a:rPr>
              <a:t>دکتر فتحی شقاقی</a:t>
            </a:r>
            <a:endParaRPr lang="en-US" sz="1400" dirty="0"/>
          </a:p>
        </p:txBody>
      </p:sp>
      <p:sp>
        <p:nvSpPr>
          <p:cNvPr id="10" name="Rectangle 9"/>
          <p:cNvSpPr/>
          <p:nvPr/>
        </p:nvSpPr>
        <p:spPr>
          <a:xfrm>
            <a:off x="609600" y="4419600"/>
            <a:ext cx="1678665" cy="307777"/>
          </a:xfrm>
          <a:prstGeom prst="rect">
            <a:avLst/>
          </a:prstGeom>
        </p:spPr>
        <p:txBody>
          <a:bodyPr wrap="none">
            <a:spAutoFit/>
          </a:bodyPr>
          <a:lstStyle/>
          <a:p>
            <a:pPr algn="r" rtl="1"/>
            <a:r>
              <a:rPr lang="fa-IR" sz="1400" b="1" dirty="0" smtClean="0">
                <a:cs typeface="B Nazanin" pitchFamily="2" charset="-78"/>
              </a:rPr>
              <a:t>دکتر رمضان عبداله شلح</a:t>
            </a:r>
            <a:endParaRPr lang="en-US" sz="1400" dirty="0"/>
          </a:p>
        </p:txBody>
      </p:sp>
      <p:sp>
        <p:nvSpPr>
          <p:cNvPr id="11" name="Flowchart: Merge 10"/>
          <p:cNvSpPr/>
          <p:nvPr/>
        </p:nvSpPr>
        <p:spPr>
          <a:xfrm rot="5400000" flipH="1" flipV="1">
            <a:off x="2286000" y="4495800"/>
            <a:ext cx="152400" cy="1524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9600" y="6367046"/>
            <a:ext cx="2291397" cy="338554"/>
          </a:xfrm>
          <a:prstGeom prst="rect">
            <a:avLst/>
          </a:prstGeom>
        </p:spPr>
        <p:txBody>
          <a:bodyPr wrap="none">
            <a:spAutoFit/>
          </a:bodyPr>
          <a:lstStyle/>
          <a:p>
            <a:r>
              <a:rPr lang="en-US" sz="1600" b="1" dirty="0" smtClean="0">
                <a:effectLst>
                  <a:outerShdw blurRad="38100" dist="38100" dir="2700000" algn="tl">
                    <a:srgbClr val="000000">
                      <a:alpha val="43137"/>
                    </a:srgbClr>
                  </a:outerShdw>
                </a:effectLst>
              </a:rPr>
              <a:t>http://www.saraya.ps/</a:t>
            </a:r>
            <a:endParaRPr lang="en-US" sz="1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62400" y="609600"/>
            <a:ext cx="4724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pPr>
            <a:r>
              <a:rPr lang="fa-IR" sz="2800" b="1" dirty="0" smtClean="0">
                <a:cs typeface="A EntezareZohoor B4" pitchFamily="2" charset="-78"/>
              </a:rPr>
              <a:t>فتح-</a:t>
            </a:r>
            <a:r>
              <a:rPr lang="ar-SA" sz="2800" b="1" dirty="0" smtClean="0">
                <a:cs typeface="A EntezareZohoor B4" pitchFamily="2" charset="-78"/>
              </a:rPr>
              <a:t>جنبش </a:t>
            </a:r>
            <a:r>
              <a:rPr lang="ar-SA" sz="2800" b="1" dirty="0" smtClean="0">
                <a:cs typeface="A EntezareZohoor B4" pitchFamily="2" charset="-78"/>
              </a:rPr>
              <a:t>آزادی‌بخش میهنی فلسطین</a:t>
            </a:r>
            <a:endParaRPr kumimoji="0" lang="ar-SA" sz="4400" b="0" i="0" u="none" strike="noStrike" cap="none" normalizeH="0" baseline="0" dirty="0" smtClean="0">
              <a:ln>
                <a:noFill/>
              </a:ln>
              <a:solidFill>
                <a:schemeClr val="tx1"/>
              </a:solidFill>
              <a:effectLst/>
              <a:latin typeface="Arial" pitchFamily="34" charset="0"/>
              <a:cs typeface="A EntezareZohoor B4" pitchFamily="2" charset="-78"/>
            </a:endParaRPr>
          </a:p>
        </p:txBody>
      </p:sp>
      <p:sp>
        <p:nvSpPr>
          <p:cNvPr id="1026" name="Rectangle 2"/>
          <p:cNvSpPr>
            <a:spLocks noChangeArrowheads="1"/>
          </p:cNvSpPr>
          <p:nvPr/>
        </p:nvSpPr>
        <p:spPr bwMode="auto">
          <a:xfrm>
            <a:off x="4800600" y="1295400"/>
            <a:ext cx="38862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a:buFont typeface="Arial" pitchFamily="34" charset="0"/>
              <a:buChar char="•"/>
            </a:pPr>
            <a:r>
              <a:rPr lang="ar-SA" sz="1600" b="1" dirty="0" smtClean="0">
                <a:cs typeface="B Nazanin" pitchFamily="2" charset="-78"/>
              </a:rPr>
              <a:t>سازمان </a:t>
            </a:r>
            <a:r>
              <a:rPr lang="ar-SA" sz="1600" b="1" dirty="0" smtClean="0">
                <a:cs typeface="B Nazanin" pitchFamily="2" charset="-78"/>
              </a:rPr>
              <a:t>سیاسی و نظامی </a:t>
            </a:r>
            <a:r>
              <a:rPr lang="ar-SA" sz="1600" b="1" dirty="0" smtClean="0">
                <a:cs typeface="B Nazanin" pitchFamily="2" charset="-78"/>
              </a:rPr>
              <a:t>است </a:t>
            </a:r>
            <a:r>
              <a:rPr lang="ar-SA" sz="1600" b="1" dirty="0" smtClean="0">
                <a:cs typeface="B Nazanin" pitchFamily="2" charset="-78"/>
              </a:rPr>
              <a:t>که در سال </a:t>
            </a:r>
            <a:r>
              <a:rPr lang="ar-SA" sz="1600" b="1" dirty="0" smtClean="0">
                <a:solidFill>
                  <a:srgbClr val="FF0000"/>
                </a:solidFill>
                <a:cs typeface="B Nazanin" pitchFamily="2" charset="-78"/>
              </a:rPr>
              <a:t>۱۹۵۹</a:t>
            </a:r>
            <a:r>
              <a:rPr lang="ar-SA" sz="1600" b="1" dirty="0" smtClean="0">
                <a:cs typeface="B Nazanin" pitchFamily="2" charset="-78"/>
              </a:rPr>
              <a:t> توسط </a:t>
            </a:r>
            <a:r>
              <a:rPr lang="ar-SA" sz="1600" b="1" dirty="0" smtClean="0">
                <a:solidFill>
                  <a:srgbClr val="FF0000"/>
                </a:solidFill>
                <a:cs typeface="B Nazanin" pitchFamily="2" charset="-78"/>
              </a:rPr>
              <a:t>یاسر عرفات</a:t>
            </a:r>
            <a:r>
              <a:rPr lang="ar-SA" sz="1600" b="1" dirty="0" smtClean="0">
                <a:cs typeface="B Nazanin" pitchFamily="2" charset="-78"/>
              </a:rPr>
              <a:t> و </a:t>
            </a:r>
            <a:r>
              <a:rPr lang="ar-SA" sz="1600" b="1" dirty="0" smtClean="0">
                <a:solidFill>
                  <a:srgbClr val="FF0000"/>
                </a:solidFill>
                <a:cs typeface="B Nazanin" pitchFamily="2" charset="-78"/>
              </a:rPr>
              <a:t>خلیل الوزیر</a:t>
            </a:r>
            <a:r>
              <a:rPr lang="ar-SA" sz="1600" b="1" dirty="0" smtClean="0">
                <a:cs typeface="B Nazanin" pitchFamily="2" charset="-78"/>
              </a:rPr>
              <a:t> (ابوجهاد) با هدف آزادی فلسطین از سیطره اسرائیل از طریق مبارزات چریکی بنیان‌گذاری شد</a:t>
            </a:r>
            <a:r>
              <a:rPr lang="ar-SA" sz="1600" b="1" dirty="0" smtClean="0">
                <a:cs typeface="B Nazanin" pitchFamily="2" charset="-78"/>
              </a:rPr>
              <a:t>.</a:t>
            </a:r>
            <a:endParaRPr lang="fa-IR" sz="1600" b="1" dirty="0" smtClean="0">
              <a:cs typeface="B Nazanin" pitchFamily="2" charset="-78"/>
            </a:endParaRPr>
          </a:p>
          <a:p>
            <a:pPr algn="just" rtl="1"/>
            <a:endParaRPr lang="fa-IR" sz="1600" b="1" dirty="0" smtClean="0">
              <a:cs typeface="B Nazanin" pitchFamily="2" charset="-78"/>
            </a:endParaRPr>
          </a:p>
          <a:p>
            <a:pPr algn="just" rtl="1">
              <a:buFont typeface="Arial" pitchFamily="34" charset="0"/>
              <a:buChar char="•"/>
            </a:pPr>
            <a:r>
              <a:rPr lang="ar-SA" sz="1600" b="1" dirty="0" smtClean="0">
                <a:cs typeface="B Nazanin" pitchFamily="2" charset="-78"/>
              </a:rPr>
              <a:t>فتح </a:t>
            </a:r>
            <a:r>
              <a:rPr lang="ar-SA" sz="1600" b="1" dirty="0" smtClean="0">
                <a:cs typeface="B Nazanin" pitchFamily="2" charset="-78"/>
              </a:rPr>
              <a:t>مهمترین و بزرگ‌ترین گروه در کنفدراسیون احزاب فلسطینی موسوم به سازمان آزادی‌بخش فلسطین (ساف) است. </a:t>
            </a:r>
            <a:r>
              <a:rPr lang="ar-SA" sz="1600" b="1" dirty="0" smtClean="0">
                <a:cs typeface="B Nazanin" pitchFamily="2" charset="-78"/>
              </a:rPr>
              <a:t>و </a:t>
            </a:r>
            <a:r>
              <a:rPr lang="ar-SA" sz="1600" b="1" dirty="0" smtClean="0">
                <a:solidFill>
                  <a:srgbClr val="FF0000"/>
                </a:solidFill>
                <a:cs typeface="B Nazanin" pitchFamily="2" charset="-78"/>
              </a:rPr>
              <a:t>رویکردی ناسیونالیستی و تاحدی سوسیالیستی </a:t>
            </a:r>
            <a:r>
              <a:rPr lang="ar-SA" sz="1600" b="1" dirty="0" smtClean="0">
                <a:cs typeface="B Nazanin" pitchFamily="2" charset="-78"/>
              </a:rPr>
              <a:t>دارد. </a:t>
            </a:r>
            <a:r>
              <a:rPr lang="ar-SA" sz="1600" b="1" dirty="0" smtClean="0">
                <a:cs typeface="B Nazanin" pitchFamily="2" charset="-78"/>
              </a:rPr>
              <a:t>فتح برخلاف </a:t>
            </a:r>
            <a:r>
              <a:rPr lang="ar-SA" sz="1600" b="1" dirty="0" smtClean="0">
                <a:cs typeface="B Nazanin" pitchFamily="2" charset="-78"/>
              </a:rPr>
              <a:t>سازمان</a:t>
            </a:r>
            <a:r>
              <a:rPr lang="fa-IR" sz="1600" b="1" dirty="0" smtClean="0">
                <a:cs typeface="B Nazanin" pitchFamily="2" charset="-78"/>
              </a:rPr>
              <a:t> های </a:t>
            </a:r>
            <a:r>
              <a:rPr lang="ar-SA" sz="1600" b="1" dirty="0" smtClean="0">
                <a:cs typeface="B Nazanin" pitchFamily="2" charset="-78"/>
              </a:rPr>
              <a:t> </a:t>
            </a:r>
            <a:r>
              <a:rPr lang="ar-SA" sz="1600" b="1" dirty="0" smtClean="0">
                <a:cs typeface="B Nazanin" pitchFamily="2" charset="-78"/>
              </a:rPr>
              <a:t>اسلام‌گرای </a:t>
            </a:r>
            <a:r>
              <a:rPr lang="ar-SA" sz="1600" b="1" dirty="0" smtClean="0">
                <a:cs typeface="B Nazanin" pitchFamily="2" charset="-78"/>
              </a:rPr>
              <a:t>حماس</a:t>
            </a:r>
            <a:r>
              <a:rPr lang="fa-IR" sz="1600" b="1" dirty="0" smtClean="0">
                <a:cs typeface="B Nazanin" pitchFamily="2" charset="-78"/>
              </a:rPr>
              <a:t> </a:t>
            </a:r>
            <a:r>
              <a:rPr lang="fa-IR" sz="1600" b="1" dirty="0" smtClean="0">
                <a:cs typeface="B Nazanin" pitchFamily="2" charset="-78"/>
              </a:rPr>
              <a:t>و جهاد اسلامی</a:t>
            </a:r>
            <a:r>
              <a:rPr lang="ar-SA" sz="1600" b="1" dirty="0" smtClean="0">
                <a:cs typeface="B Nazanin" pitchFamily="2" charset="-78"/>
              </a:rPr>
              <a:t> از سوی هیچ دولتی به عنوان گروه تروریستی شناخته نمی‌شود و </a:t>
            </a:r>
            <a:r>
              <a:rPr lang="ar-SA" sz="1600" b="1" dirty="0" smtClean="0">
                <a:solidFill>
                  <a:srgbClr val="FF0000"/>
                </a:solidFill>
                <a:cs typeface="B Nazanin" pitchFamily="2" charset="-78"/>
              </a:rPr>
              <a:t>خواهان نابودی کشور اسرائیل نیست</a:t>
            </a:r>
            <a:r>
              <a:rPr lang="ar-SA" sz="1600" b="1" dirty="0" smtClean="0">
                <a:solidFill>
                  <a:srgbClr val="FF0000"/>
                </a:solidFill>
                <a:cs typeface="B Nazanin" pitchFamily="2" charset="-78"/>
              </a:rPr>
              <a:t>.</a:t>
            </a:r>
            <a:endParaRPr lang="fa-IR" sz="1600" b="1" dirty="0" smtClean="0">
              <a:solidFill>
                <a:srgbClr val="FF0000"/>
              </a:solidFill>
              <a:cs typeface="B Nazanin" pitchFamily="2" charset="-78"/>
            </a:endParaRPr>
          </a:p>
          <a:p>
            <a:pPr algn="just" rtl="1">
              <a:buFont typeface="Arial" pitchFamily="34" charset="0"/>
              <a:buChar char="•"/>
            </a:pPr>
            <a:endParaRPr lang="en-US" sz="1600" b="1" dirty="0" smtClean="0">
              <a:cs typeface="B Nazanin" pitchFamily="2" charset="-78"/>
            </a:endParaRPr>
          </a:p>
          <a:p>
            <a:pPr algn="just" rtl="1"/>
            <a:r>
              <a:rPr lang="fa-IR" sz="1600" b="1" dirty="0" smtClean="0">
                <a:cs typeface="B Nazanin" pitchFamily="2" charset="-78"/>
              </a:rPr>
              <a:t>*</a:t>
            </a:r>
            <a:r>
              <a:rPr lang="ar-SA" sz="1600" b="1" dirty="0" smtClean="0">
                <a:cs typeface="B Nazanin" pitchFamily="2" charset="-78"/>
              </a:rPr>
              <a:t>پس </a:t>
            </a:r>
            <a:r>
              <a:rPr lang="ar-SA" sz="1600" b="1" dirty="0" smtClean="0">
                <a:cs typeface="B Nazanin" pitchFamily="2" charset="-78"/>
              </a:rPr>
              <a:t>از مرگ عرفات در سال ۲۰۰۴ </a:t>
            </a:r>
            <a:r>
              <a:rPr lang="ar-SA" sz="1600" b="1" dirty="0" smtClean="0">
                <a:solidFill>
                  <a:srgbClr val="FF0000"/>
                </a:solidFill>
                <a:cs typeface="B Nazanin" pitchFamily="2" charset="-78"/>
              </a:rPr>
              <a:t>فاروق قدومی</a:t>
            </a:r>
            <a:r>
              <a:rPr lang="ar-SA" sz="1600" b="1" dirty="0" smtClean="0">
                <a:cs typeface="B Nazanin" pitchFamily="2" charset="-78"/>
              </a:rPr>
              <a:t> جانشین او در سمت رهبری این سازمان شد و </a:t>
            </a:r>
            <a:r>
              <a:rPr lang="ar-SA" sz="1600" b="1" dirty="0" smtClean="0">
                <a:solidFill>
                  <a:srgbClr val="FF0000"/>
                </a:solidFill>
                <a:cs typeface="B Nazanin" pitchFamily="2" charset="-78"/>
              </a:rPr>
              <a:t>محمود عباس</a:t>
            </a:r>
            <a:r>
              <a:rPr lang="ar-SA" sz="1600" b="1" dirty="0" smtClean="0">
                <a:cs typeface="B Nazanin" pitchFamily="2" charset="-78"/>
              </a:rPr>
              <a:t> عضو ارشد این سازمان نیز به </a:t>
            </a:r>
            <a:r>
              <a:rPr lang="ar-SA" sz="1600" b="1" dirty="0" smtClean="0">
                <a:cs typeface="B Nazanin" pitchFamily="2" charset="-78"/>
              </a:rPr>
              <a:t>ریاست‌جمهوری دولت فلسطین</a:t>
            </a:r>
            <a:r>
              <a:rPr lang="ar-SA" sz="1600" b="1" dirty="0" smtClean="0">
                <a:cs typeface="B Nazanin" pitchFamily="2" charset="-78"/>
              </a:rPr>
              <a:t> رسید</a:t>
            </a:r>
            <a:r>
              <a:rPr lang="ar-SA" sz="1600" b="1" dirty="0" smtClean="0">
                <a:cs typeface="B Nazanin" pitchFamily="2" charset="-78"/>
              </a:rPr>
              <a:t>.</a:t>
            </a:r>
            <a:endParaRPr lang="en-US" sz="1600" b="1" dirty="0" smtClean="0">
              <a:cs typeface="B Nazanin" pitchFamily="2" charset="-78"/>
            </a:endParaRPr>
          </a:p>
          <a:p>
            <a:pPr algn="just" rtl="1"/>
            <a:endParaRPr lang="en-US" sz="1600" b="1" dirty="0">
              <a:cs typeface="B Nazanin" pitchFamily="2" charset="-78"/>
            </a:endParaRPr>
          </a:p>
        </p:txBody>
      </p:sp>
      <p:pic>
        <p:nvPicPr>
          <p:cNvPr id="6" name="Picture 5" descr="جهاد اسلامی.png"/>
          <p:cNvPicPr>
            <a:picLocks noChangeAspect="1"/>
          </p:cNvPicPr>
          <p:nvPr/>
        </p:nvPicPr>
        <p:blipFill>
          <a:blip r:embed="rId2"/>
          <a:stretch>
            <a:fillRect/>
          </a:stretch>
        </p:blipFill>
        <p:spPr>
          <a:xfrm>
            <a:off x="838200" y="1371600"/>
            <a:ext cx="2940628" cy="2057400"/>
          </a:xfrm>
          <a:prstGeom prst="rect">
            <a:avLst/>
          </a:prstGeom>
          <a:ln>
            <a:noFill/>
          </a:ln>
          <a:effectLst>
            <a:outerShdw blurRad="292100" dist="139700" dir="2700000" algn="tl" rotWithShape="0">
              <a:srgbClr val="333333">
                <a:alpha val="65000"/>
              </a:srgbClr>
            </a:outerShdw>
          </a:effectLst>
        </p:spPr>
      </p:pic>
      <p:pic>
        <p:nvPicPr>
          <p:cNvPr id="5" name="Picture 4" descr="فاروق القدومي.jpg"/>
          <p:cNvPicPr>
            <a:picLocks noChangeAspect="1"/>
          </p:cNvPicPr>
          <p:nvPr/>
        </p:nvPicPr>
        <p:blipFill>
          <a:blip r:embed="rId3"/>
          <a:srcRect l="21922" r="26796" b="26614"/>
          <a:stretch>
            <a:fillRect/>
          </a:stretch>
        </p:blipFill>
        <p:spPr>
          <a:xfrm>
            <a:off x="3352800" y="4876800"/>
            <a:ext cx="1219200" cy="1386816"/>
          </a:xfrm>
          <a:prstGeom prst="rect">
            <a:avLst/>
          </a:prstGeom>
          <a:ln>
            <a:noFill/>
          </a:ln>
          <a:effectLst>
            <a:softEdge rad="112500"/>
          </a:effectLst>
        </p:spPr>
      </p:pic>
      <p:pic>
        <p:nvPicPr>
          <p:cNvPr id="7" name="Picture 6" descr="محمود عباس.jpg"/>
          <p:cNvPicPr>
            <a:picLocks noChangeAspect="1"/>
          </p:cNvPicPr>
          <p:nvPr/>
        </p:nvPicPr>
        <p:blipFill>
          <a:blip r:embed="rId4"/>
          <a:srcRect l="28718" t="5161" r="28205" b="27742"/>
          <a:stretch>
            <a:fillRect/>
          </a:stretch>
        </p:blipFill>
        <p:spPr>
          <a:xfrm>
            <a:off x="1981200" y="4343400"/>
            <a:ext cx="1219200" cy="1509486"/>
          </a:xfrm>
          <a:prstGeom prst="rect">
            <a:avLst/>
          </a:prstGeom>
          <a:ln>
            <a:noFill/>
          </a:ln>
          <a:effectLst>
            <a:softEdge rad="112500"/>
          </a:effectLst>
        </p:spPr>
      </p:pic>
      <p:pic>
        <p:nvPicPr>
          <p:cNvPr id="8" name="Picture 7" descr="یاسر عرفات.jpg"/>
          <p:cNvPicPr>
            <a:picLocks noChangeAspect="1"/>
          </p:cNvPicPr>
          <p:nvPr/>
        </p:nvPicPr>
        <p:blipFill>
          <a:blip r:embed="rId5" cstate="print"/>
          <a:srcRect l="10227" r="7955"/>
          <a:stretch>
            <a:fillRect/>
          </a:stretch>
        </p:blipFill>
        <p:spPr>
          <a:xfrm>
            <a:off x="228600" y="3581400"/>
            <a:ext cx="1438338" cy="1322508"/>
          </a:xfrm>
          <a:prstGeom prst="rect">
            <a:avLst/>
          </a:prstGeom>
          <a:ln>
            <a:noFill/>
          </a:ln>
          <a:effectLst>
            <a:softEdge rad="112500"/>
          </a:effectLst>
        </p:spPr>
      </p:pic>
      <p:sp>
        <p:nvSpPr>
          <p:cNvPr id="9" name="Flowchart: Merge 8"/>
          <p:cNvSpPr/>
          <p:nvPr/>
        </p:nvSpPr>
        <p:spPr>
          <a:xfrm rot="16200000" flipV="1">
            <a:off x="1768778" y="3889177"/>
            <a:ext cx="152400" cy="1524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905000" y="3810000"/>
            <a:ext cx="915635" cy="307777"/>
          </a:xfrm>
          <a:prstGeom prst="rect">
            <a:avLst/>
          </a:prstGeom>
        </p:spPr>
        <p:txBody>
          <a:bodyPr wrap="none">
            <a:spAutoFit/>
          </a:bodyPr>
          <a:lstStyle/>
          <a:p>
            <a:r>
              <a:rPr lang="fa-IR" sz="1400" b="1" dirty="0" smtClean="0">
                <a:cs typeface="B Nazanin" pitchFamily="2" charset="-78"/>
              </a:rPr>
              <a:t>یاسر عرفات</a:t>
            </a:r>
            <a:endParaRPr lang="en-US" sz="1400" dirty="0"/>
          </a:p>
        </p:txBody>
      </p:sp>
      <p:sp>
        <p:nvSpPr>
          <p:cNvPr id="13" name="Flowchart: Merge 12"/>
          <p:cNvSpPr/>
          <p:nvPr/>
        </p:nvSpPr>
        <p:spPr>
          <a:xfrm rot="5400000" flipH="1" flipV="1">
            <a:off x="1600200" y="5334000"/>
            <a:ext cx="152400" cy="1524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6876" y="5257800"/>
            <a:ext cx="1069524" cy="307777"/>
          </a:xfrm>
          <a:prstGeom prst="rect">
            <a:avLst/>
          </a:prstGeom>
        </p:spPr>
        <p:txBody>
          <a:bodyPr wrap="none">
            <a:spAutoFit/>
          </a:bodyPr>
          <a:lstStyle/>
          <a:p>
            <a:pPr algn="r" rtl="1"/>
            <a:r>
              <a:rPr lang="fa-IR" sz="1400" b="1" dirty="0" smtClean="0">
                <a:cs typeface="B Nazanin" pitchFamily="2" charset="-78"/>
              </a:rPr>
              <a:t>محمود عباس </a:t>
            </a:r>
            <a:endParaRPr lang="en-US" sz="1400" dirty="0"/>
          </a:p>
        </p:txBody>
      </p:sp>
      <p:sp>
        <p:nvSpPr>
          <p:cNvPr id="15" name="Flowchart: Merge 14"/>
          <p:cNvSpPr/>
          <p:nvPr/>
        </p:nvSpPr>
        <p:spPr>
          <a:xfrm rot="5400000" flipH="1" flipV="1">
            <a:off x="3126924" y="6019800"/>
            <a:ext cx="152400" cy="1524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133600" y="5943600"/>
            <a:ext cx="989373" cy="307777"/>
          </a:xfrm>
          <a:prstGeom prst="rect">
            <a:avLst/>
          </a:prstGeom>
        </p:spPr>
        <p:txBody>
          <a:bodyPr wrap="none">
            <a:spAutoFit/>
          </a:bodyPr>
          <a:lstStyle/>
          <a:p>
            <a:pPr algn="r" rtl="1"/>
            <a:r>
              <a:rPr lang="fa-IR" sz="1400" b="1" dirty="0" smtClean="0">
                <a:cs typeface="B Nazanin" pitchFamily="2" charset="-78"/>
              </a:rPr>
              <a:t>فاروق قدومی</a:t>
            </a:r>
          </a:p>
        </p:txBody>
      </p:sp>
      <p:sp>
        <p:nvSpPr>
          <p:cNvPr id="17" name="Rectangle 16"/>
          <p:cNvSpPr/>
          <p:nvPr/>
        </p:nvSpPr>
        <p:spPr>
          <a:xfrm>
            <a:off x="533400" y="6336268"/>
            <a:ext cx="2132700" cy="338554"/>
          </a:xfrm>
          <a:prstGeom prst="rect">
            <a:avLst/>
          </a:prstGeom>
        </p:spPr>
        <p:txBody>
          <a:bodyPr wrap="none">
            <a:spAutoFit/>
          </a:bodyPr>
          <a:lstStyle/>
          <a:p>
            <a:r>
              <a:rPr lang="en-US" sz="1600" b="1" dirty="0" smtClean="0">
                <a:effectLst>
                  <a:outerShdw blurRad="38100" dist="38100" dir="2700000" algn="tl">
                    <a:srgbClr val="000000">
                      <a:alpha val="43137"/>
                    </a:srgbClr>
                  </a:outerShdw>
                </a:effectLst>
              </a:rPr>
              <a:t>http://www.fateh.ps/</a:t>
            </a:r>
            <a:endParaRPr lang="en-US" sz="1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62400" y="609600"/>
            <a:ext cx="4724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r>
              <a:rPr lang="ar-SA" sz="2800" b="1" dirty="0" smtClean="0">
                <a:cs typeface="A EntezareZohoor B4" pitchFamily="2" charset="-78"/>
              </a:rPr>
              <a:t>گردان‌های شهدای </a:t>
            </a:r>
            <a:r>
              <a:rPr lang="ar-SA" sz="2800" b="1" dirty="0" smtClean="0">
                <a:cs typeface="A EntezareZohoor B4" pitchFamily="2" charset="-78"/>
              </a:rPr>
              <a:t>الاقصی</a:t>
            </a:r>
            <a:endParaRPr lang="en-US" sz="2800" dirty="0">
              <a:cs typeface="A EntezareZohoor B4" pitchFamily="2" charset="-78"/>
            </a:endParaRPr>
          </a:p>
        </p:txBody>
      </p:sp>
      <p:sp>
        <p:nvSpPr>
          <p:cNvPr id="1026" name="Rectangle 2"/>
          <p:cNvSpPr>
            <a:spLocks noChangeArrowheads="1"/>
          </p:cNvSpPr>
          <p:nvPr/>
        </p:nvSpPr>
        <p:spPr bwMode="auto">
          <a:xfrm>
            <a:off x="4953000" y="1295400"/>
            <a:ext cx="37338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lang="ar-SA" b="1" dirty="0" smtClean="0">
                <a:cs typeface="B Nazanin" pitchFamily="2" charset="-78"/>
              </a:rPr>
              <a:t>گردان شهدای </a:t>
            </a:r>
            <a:r>
              <a:rPr lang="ar-SA" b="1" dirty="0" smtClean="0">
                <a:cs typeface="B Nazanin" pitchFamily="2" charset="-78"/>
              </a:rPr>
              <a:t>الاقصی</a:t>
            </a:r>
            <a:r>
              <a:rPr lang="fa-IR" b="1" dirty="0" smtClean="0">
                <a:cs typeface="B Nazanin" pitchFamily="2" charset="-78"/>
              </a:rPr>
              <a:t> </a:t>
            </a:r>
            <a:r>
              <a:rPr lang="ar-SA" b="1" dirty="0" smtClean="0">
                <a:solidFill>
                  <a:srgbClr val="FF0000"/>
                </a:solidFill>
                <a:cs typeface="B Nazanin" pitchFamily="2" charset="-78"/>
              </a:rPr>
              <a:t>شاخه</a:t>
            </a:r>
            <a:r>
              <a:rPr lang="fa-IR" b="1" dirty="0" smtClean="0">
                <a:solidFill>
                  <a:srgbClr val="FF0000"/>
                </a:solidFill>
                <a:cs typeface="B Nazanin" pitchFamily="2" charset="-78"/>
              </a:rPr>
              <a:t> </a:t>
            </a:r>
            <a:r>
              <a:rPr lang="ar-SA" b="1" dirty="0" smtClean="0">
                <a:solidFill>
                  <a:srgbClr val="FF0000"/>
                </a:solidFill>
                <a:cs typeface="B Nazanin" pitchFamily="2" charset="-78"/>
              </a:rPr>
              <a:t>نظامی</a:t>
            </a:r>
            <a:r>
              <a:rPr lang="ar-SA" b="1" dirty="0" smtClean="0">
                <a:solidFill>
                  <a:srgbClr val="FF0000"/>
                </a:solidFill>
                <a:cs typeface="B Nazanin" pitchFamily="2" charset="-78"/>
              </a:rPr>
              <a:t> جنبش فتح </a:t>
            </a:r>
            <a:r>
              <a:rPr lang="ar-SA" b="1" dirty="0" smtClean="0">
                <a:cs typeface="B Nazanin" pitchFamily="2" charset="-78"/>
              </a:rPr>
              <a:t>است</a:t>
            </a:r>
            <a:r>
              <a:rPr lang="ar-SA" b="1" dirty="0" smtClean="0">
                <a:cs typeface="B Nazanin" pitchFamily="2" charset="-78"/>
              </a:rPr>
              <a:t>.</a:t>
            </a:r>
            <a:endParaRPr lang="fa-IR" b="1" dirty="0" smtClean="0">
              <a:cs typeface="B Nazanin" pitchFamily="2" charset="-78"/>
            </a:endParaRPr>
          </a:p>
          <a:p>
            <a:pPr algn="just" rtl="1"/>
            <a:r>
              <a:rPr lang="ar-SA" b="1" dirty="0" smtClean="0">
                <a:cs typeface="B Nazanin" pitchFamily="2" charset="-78"/>
              </a:rPr>
              <a:t>این </a:t>
            </a:r>
            <a:r>
              <a:rPr lang="ar-SA" b="1" dirty="0" smtClean="0">
                <a:cs typeface="B Nazanin" pitchFamily="2" charset="-78"/>
              </a:rPr>
              <a:t>گروه یکی از پیشگامان انتفاضه بود</a:t>
            </a:r>
            <a:r>
              <a:rPr lang="ar-SA" b="1" dirty="0" smtClean="0">
                <a:cs typeface="B Nazanin" pitchFamily="2" charset="-78"/>
              </a:rPr>
              <a:t>.</a:t>
            </a:r>
            <a:endParaRPr lang="fa-IR" b="1" dirty="0" smtClean="0">
              <a:cs typeface="B Nazanin" pitchFamily="2" charset="-78"/>
            </a:endParaRPr>
          </a:p>
          <a:p>
            <a:pPr algn="just" rtl="1"/>
            <a:endParaRPr lang="en-US" b="1" dirty="0" smtClean="0">
              <a:cs typeface="B Nazanin" pitchFamily="2" charset="-78"/>
            </a:endParaRPr>
          </a:p>
          <a:p>
            <a:pPr algn="just" rtl="1"/>
            <a:r>
              <a:rPr lang="ar-SA" b="1" dirty="0" smtClean="0">
                <a:cs typeface="B Nazanin" pitchFamily="2" charset="-78"/>
              </a:rPr>
              <a:t>این گردان از ده‌ها گروه مسلح در کرانه باختری و غزه تشکیل شده که رهبری آنها را رهبران محلی برعهده دارند و تحت امر سازمان مرکزی نیستند. </a:t>
            </a:r>
            <a:r>
              <a:rPr lang="ar-SA" b="1" dirty="0" smtClean="0">
                <a:cs typeface="B Nazanin" pitchFamily="2" charset="-78"/>
              </a:rPr>
              <a:t>در پی مرگ یاسر عرفات این گروه اعلام کرد زین پس عملیات‌های خود را به نام گردان شهید یاسر عرفات انجام خواهد داد</a:t>
            </a:r>
            <a:r>
              <a:rPr lang="ar-SA" b="1" dirty="0" smtClean="0">
                <a:cs typeface="B Nazanin" pitchFamily="2" charset="-78"/>
              </a:rPr>
              <a:t>.</a:t>
            </a:r>
            <a:endParaRPr lang="fa-IR" b="1" dirty="0" smtClean="0">
              <a:cs typeface="B Nazanin" pitchFamily="2" charset="-78"/>
            </a:endParaRPr>
          </a:p>
          <a:p>
            <a:pPr algn="just" rtl="1"/>
            <a:endParaRPr lang="en-US" b="1" dirty="0" smtClean="0">
              <a:cs typeface="B Nazanin" pitchFamily="2" charset="-78"/>
            </a:endParaRPr>
          </a:p>
          <a:p>
            <a:pPr algn="just" rtl="1"/>
            <a:r>
              <a:rPr lang="ar-SA" b="1" dirty="0" smtClean="0">
                <a:cs typeface="B Nazanin" pitchFamily="2" charset="-78"/>
              </a:rPr>
              <a:t>نیروهای واحد ویژه ارتش اسرائیل در ۱۵ فروردین ۱۳۸۶ </a:t>
            </a:r>
            <a:r>
              <a:rPr lang="ar-SA" b="1" dirty="0" smtClean="0">
                <a:solidFill>
                  <a:srgbClr val="FF0000"/>
                </a:solidFill>
                <a:cs typeface="B Nazanin" pitchFamily="2" charset="-78"/>
              </a:rPr>
              <a:t>جهاد ابوهنیه</a:t>
            </a:r>
            <a:r>
              <a:rPr lang="ar-SA" b="1" dirty="0" smtClean="0">
                <a:cs typeface="B Nazanin" pitchFamily="2" charset="-78"/>
              </a:rPr>
              <a:t> رهبر گردان شهدای الاقصی را در شهر اریحا در کرانه باختری ربودند.</a:t>
            </a:r>
            <a:endParaRPr lang="en-US" b="1" dirty="0">
              <a:cs typeface="B Nazanin" pitchFamily="2" charset="-78"/>
            </a:endParaRPr>
          </a:p>
        </p:txBody>
      </p:sp>
      <p:pic>
        <p:nvPicPr>
          <p:cNvPr id="6" name="Picture 5" descr="جهاد اسلامی.png"/>
          <p:cNvPicPr>
            <a:picLocks noChangeAspect="1"/>
          </p:cNvPicPr>
          <p:nvPr/>
        </p:nvPicPr>
        <p:blipFill>
          <a:blip r:embed="rId2"/>
          <a:stretch>
            <a:fillRect/>
          </a:stretch>
        </p:blipFill>
        <p:spPr>
          <a:xfrm>
            <a:off x="990600" y="1828800"/>
            <a:ext cx="3048000" cy="3514679"/>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606241" y="6367046"/>
            <a:ext cx="2349105" cy="338554"/>
          </a:xfrm>
          <a:prstGeom prst="rect">
            <a:avLst/>
          </a:prstGeom>
        </p:spPr>
        <p:txBody>
          <a:bodyPr wrap="none">
            <a:spAutoFit/>
          </a:bodyPr>
          <a:lstStyle/>
          <a:p>
            <a:r>
              <a:rPr lang="en-US" sz="1600" b="1" dirty="0" smtClean="0">
                <a:effectLst>
                  <a:outerShdw blurRad="38100" dist="38100" dir="2700000" algn="tl">
                    <a:srgbClr val="000000">
                      <a:alpha val="43137"/>
                    </a:srgbClr>
                  </a:outerShdw>
                </a:effectLst>
              </a:rPr>
              <a:t>http://www.3asfa.com/</a:t>
            </a:r>
            <a:endParaRPr lang="en-US" sz="1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62400" y="609600"/>
            <a:ext cx="4724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a:r>
              <a:rPr lang="ar-SA" sz="2800" b="1" dirty="0" smtClean="0">
                <a:cs typeface="A EntezareZohoor B4" pitchFamily="2" charset="-78"/>
              </a:rPr>
              <a:t>کمیته‌های مقاومت مردمی</a:t>
            </a:r>
            <a:endParaRPr lang="en-US" sz="2800" dirty="0">
              <a:cs typeface="A EntezareZohoor B4" pitchFamily="2" charset="-78"/>
            </a:endParaRPr>
          </a:p>
        </p:txBody>
      </p:sp>
      <p:sp>
        <p:nvSpPr>
          <p:cNvPr id="1026" name="Rectangle 2"/>
          <p:cNvSpPr>
            <a:spLocks noChangeArrowheads="1"/>
          </p:cNvSpPr>
          <p:nvPr/>
        </p:nvSpPr>
        <p:spPr bwMode="auto">
          <a:xfrm>
            <a:off x="4953000" y="1295400"/>
            <a:ext cx="37338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lang="ar-SA" b="1" dirty="0" smtClean="0">
                <a:cs typeface="B Nazanin" pitchFamily="2" charset="-78"/>
              </a:rPr>
              <a:t>کمیته‌های مقاومت </a:t>
            </a:r>
            <a:r>
              <a:rPr lang="ar-SA" b="1" dirty="0" smtClean="0">
                <a:cs typeface="B Nazanin" pitchFamily="2" charset="-78"/>
              </a:rPr>
              <a:t>مردمی</a:t>
            </a:r>
            <a:r>
              <a:rPr lang="fa-IR" b="1" dirty="0" smtClean="0">
                <a:cs typeface="B Nazanin" pitchFamily="2" charset="-78"/>
              </a:rPr>
              <a:t> </a:t>
            </a:r>
            <a:r>
              <a:rPr lang="ar-SA" b="1" dirty="0" smtClean="0">
                <a:cs typeface="B Nazanin" pitchFamily="2" charset="-78"/>
              </a:rPr>
              <a:t>مجموعه‌ای </a:t>
            </a:r>
            <a:r>
              <a:rPr lang="ar-SA" b="1" dirty="0" smtClean="0">
                <a:cs typeface="B Nazanin" pitchFamily="2" charset="-78"/>
              </a:rPr>
              <a:t>از گروه‌های شبه‌نظامی نظامی فلسطینی در نوار غزه و کرانه باختری رود اردن </a:t>
            </a:r>
            <a:r>
              <a:rPr lang="ar-SA" b="1" dirty="0" smtClean="0">
                <a:cs typeface="B Nazanin" pitchFamily="2" charset="-78"/>
              </a:rPr>
              <a:t>است</a:t>
            </a:r>
            <a:r>
              <a:rPr lang="fa-IR" b="1" dirty="0" smtClean="0">
                <a:cs typeface="B Nazanin" pitchFamily="2" charset="-78"/>
              </a:rPr>
              <a:t>.</a:t>
            </a:r>
          </a:p>
          <a:p>
            <a:pPr algn="just" rtl="1"/>
            <a:endParaRPr lang="fa-IR" b="1" dirty="0" smtClean="0">
              <a:cs typeface="B Nazanin" pitchFamily="2" charset="-78"/>
            </a:endParaRPr>
          </a:p>
          <a:p>
            <a:pPr algn="just" rtl="1"/>
            <a:r>
              <a:rPr lang="ar-SA" b="1" dirty="0" smtClean="0">
                <a:cs typeface="B Nazanin" pitchFamily="2" charset="-78"/>
              </a:rPr>
              <a:t> </a:t>
            </a:r>
            <a:r>
              <a:rPr lang="fa-IR" b="1" dirty="0" smtClean="0">
                <a:cs typeface="B Nazanin" pitchFamily="2" charset="-78"/>
              </a:rPr>
              <a:t>این گردان</a:t>
            </a:r>
            <a:r>
              <a:rPr lang="ar-SA" b="1" dirty="0" smtClean="0">
                <a:cs typeface="B Nazanin" pitchFamily="2" charset="-78"/>
              </a:rPr>
              <a:t> </a:t>
            </a:r>
            <a:r>
              <a:rPr lang="ar-SA" b="1" dirty="0" smtClean="0">
                <a:cs typeface="B Nazanin" pitchFamily="2" charset="-78"/>
              </a:rPr>
              <a:t>در ۲۸ سپتامبر ۲۰۰۰ در پی </a:t>
            </a:r>
            <a:r>
              <a:rPr lang="ar-SA" b="1" dirty="0" smtClean="0">
                <a:cs typeface="B Nazanin" pitchFamily="2" charset="-78"/>
              </a:rPr>
              <a:t>در</a:t>
            </a:r>
            <a:r>
              <a:rPr lang="fa-IR" b="1" dirty="0" smtClean="0">
                <a:cs typeface="B Nazanin" pitchFamily="2" charset="-78"/>
              </a:rPr>
              <a:t> </a:t>
            </a:r>
            <a:r>
              <a:rPr lang="ar-SA" b="1" dirty="0" smtClean="0">
                <a:cs typeface="B Nazanin" pitchFamily="2" charset="-78"/>
              </a:rPr>
              <a:t>گرفتن</a:t>
            </a:r>
            <a:r>
              <a:rPr lang="ar-SA" b="1" dirty="0" smtClean="0">
                <a:cs typeface="B Nazanin" pitchFamily="2" charset="-78"/>
              </a:rPr>
              <a:t> </a:t>
            </a:r>
            <a:r>
              <a:rPr lang="ar-SA" b="1" dirty="0" smtClean="0">
                <a:solidFill>
                  <a:srgbClr val="FF0000"/>
                </a:solidFill>
                <a:cs typeface="B Nazanin" pitchFamily="2" charset="-78"/>
              </a:rPr>
              <a:t>انتفاضه‌الاقصی</a:t>
            </a:r>
            <a:r>
              <a:rPr lang="ar-SA" b="1" dirty="0" smtClean="0">
                <a:cs typeface="B Nazanin" pitchFamily="2" charset="-78"/>
              </a:rPr>
              <a:t> اعلام موجودیت </a:t>
            </a:r>
            <a:r>
              <a:rPr lang="ar-SA" b="1" dirty="0" smtClean="0">
                <a:cs typeface="B Nazanin" pitchFamily="2" charset="-78"/>
              </a:rPr>
              <a:t>کرد</a:t>
            </a:r>
            <a:r>
              <a:rPr lang="fa-IR" b="1" dirty="0" smtClean="0">
                <a:cs typeface="B Nazanin" pitchFamily="2" charset="-78"/>
              </a:rPr>
              <a:t>.</a:t>
            </a:r>
            <a:r>
              <a:rPr lang="ar-SA" b="1" dirty="0" smtClean="0">
                <a:cs typeface="B Nazanin" pitchFamily="2" charset="-78"/>
              </a:rPr>
              <a:t> </a:t>
            </a:r>
            <a:r>
              <a:rPr lang="ar-SA" b="1" dirty="0" smtClean="0">
                <a:cs typeface="B Nazanin" pitchFamily="2" charset="-78"/>
              </a:rPr>
              <a:t>و از آن هنگام عملیات‌های نظامی متعدّدی را </a:t>
            </a:r>
            <a:r>
              <a:rPr lang="ar-SA" b="1" dirty="0" smtClean="0">
                <a:cs typeface="B Nazanin" pitchFamily="2" charset="-78"/>
              </a:rPr>
              <a:t>علیه</a:t>
            </a:r>
            <a:r>
              <a:rPr lang="fa-IR" b="1" dirty="0" smtClean="0">
                <a:cs typeface="B Nazanin" pitchFamily="2" charset="-78"/>
              </a:rPr>
              <a:t> </a:t>
            </a:r>
            <a:r>
              <a:rPr lang="ar-SA" b="1" dirty="0" smtClean="0">
                <a:cs typeface="B Nazanin" pitchFamily="2" charset="-78"/>
              </a:rPr>
              <a:t>اسرائیل</a:t>
            </a:r>
            <a:r>
              <a:rPr lang="ar-SA" b="1" dirty="0" smtClean="0">
                <a:cs typeface="B Nazanin" pitchFamily="2" charset="-78"/>
              </a:rPr>
              <a:t> به انجام رسانده است</a:t>
            </a:r>
            <a:r>
              <a:rPr lang="ar-SA" b="1" dirty="0" smtClean="0">
                <a:cs typeface="B Nazanin" pitchFamily="2" charset="-78"/>
              </a:rPr>
              <a:t>.</a:t>
            </a:r>
            <a:endParaRPr lang="fa-IR" b="1" dirty="0" smtClean="0">
              <a:cs typeface="B Nazanin" pitchFamily="2" charset="-78"/>
            </a:endParaRPr>
          </a:p>
          <a:p>
            <a:pPr algn="just" rtl="1"/>
            <a:endParaRPr lang="ar-SA" b="1" dirty="0" smtClean="0">
              <a:cs typeface="B Nazanin" pitchFamily="2" charset="-78"/>
            </a:endParaRPr>
          </a:p>
          <a:p>
            <a:pPr algn="just" rtl="1"/>
            <a:r>
              <a:rPr lang="ar-SA" b="1" dirty="0" smtClean="0">
                <a:cs typeface="B Nazanin" pitchFamily="2" charset="-78"/>
              </a:rPr>
              <a:t>بیشتر اعضای کمیته‌های مقاومت مردمی از جمله بنیان‌گذار آن </a:t>
            </a:r>
            <a:r>
              <a:rPr lang="ar-SA" b="1" dirty="0" smtClean="0">
                <a:solidFill>
                  <a:srgbClr val="FF0000"/>
                </a:solidFill>
                <a:cs typeface="B Nazanin" pitchFamily="2" charset="-78"/>
              </a:rPr>
              <a:t>جمال عطایا ابوسمهدانه</a:t>
            </a:r>
            <a:r>
              <a:rPr lang="ar-SA" b="1" dirty="0" smtClean="0">
                <a:cs typeface="B Nazanin" pitchFamily="2" charset="-78"/>
              </a:rPr>
              <a:t>، در گذشته عضو فتح و گردان شهدای الاقصی بوده‌اند. </a:t>
            </a:r>
            <a:r>
              <a:rPr lang="ar-SA" b="1" dirty="0" smtClean="0">
                <a:solidFill>
                  <a:srgbClr val="FF0000"/>
                </a:solidFill>
                <a:cs typeface="B Nazanin" pitchFamily="2" charset="-78"/>
              </a:rPr>
              <a:t>این سازمان در فهرست سازمان‌های تروریستی آمریکا و اسرائیل قرار دارند.</a:t>
            </a:r>
            <a:endParaRPr lang="ar-SA" b="1" dirty="0">
              <a:solidFill>
                <a:srgbClr val="FF0000"/>
              </a:solidFill>
              <a:cs typeface="B Nazanin" pitchFamily="2" charset="-78"/>
            </a:endParaRPr>
          </a:p>
        </p:txBody>
      </p:sp>
      <p:pic>
        <p:nvPicPr>
          <p:cNvPr id="6" name="Picture 5" descr="جهاد اسلامی.png"/>
          <p:cNvPicPr>
            <a:picLocks noChangeAspect="1"/>
          </p:cNvPicPr>
          <p:nvPr/>
        </p:nvPicPr>
        <p:blipFill>
          <a:blip r:embed="rId2"/>
          <a:stretch>
            <a:fillRect/>
          </a:stretch>
        </p:blipFill>
        <p:spPr>
          <a:xfrm>
            <a:off x="381000" y="1981200"/>
            <a:ext cx="3836555" cy="2899721"/>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609600" y="6324600"/>
            <a:ext cx="2274982" cy="369332"/>
          </a:xfrm>
          <a:prstGeom prst="rect">
            <a:avLst/>
          </a:prstGeom>
        </p:spPr>
        <p:txBody>
          <a:bodyPr wrap="none">
            <a:spAutoFit/>
          </a:bodyPr>
          <a:lstStyle/>
          <a:p>
            <a:r>
              <a:rPr lang="en-US" b="1" dirty="0" smtClean="0">
                <a:effectLst>
                  <a:outerShdw blurRad="38100" dist="38100" dir="2700000" algn="tl">
                    <a:srgbClr val="000000">
                      <a:alpha val="43137"/>
                    </a:srgbClr>
                  </a:outerShdw>
                </a:effectLst>
              </a:rPr>
              <a:t>http://</a:t>
            </a:r>
            <a:r>
              <a:rPr lang="en-US" b="1" dirty="0" smtClean="0">
                <a:effectLst>
                  <a:outerShdw blurRad="38100" dist="38100" dir="2700000" algn="tl">
                    <a:srgbClr val="000000">
                      <a:alpha val="43137"/>
                    </a:srgbClr>
                  </a:outerShdw>
                </a:effectLst>
              </a:rPr>
              <a:t>qaweim.com</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0400" y="725269"/>
            <a:ext cx="1808453" cy="646331"/>
          </a:xfrm>
          <a:prstGeom prst="rect">
            <a:avLst/>
          </a:prstGeom>
        </p:spPr>
        <p:txBody>
          <a:bodyPr wrap="square">
            <a:spAutoFit/>
          </a:bodyPr>
          <a:lstStyle/>
          <a:p>
            <a:r>
              <a:rPr lang="ar-SA" sz="3600" dirty="0" smtClean="0">
                <a:effectLst>
                  <a:glow rad="63500">
                    <a:schemeClr val="accent6">
                      <a:satMod val="175000"/>
                      <a:alpha val="40000"/>
                    </a:schemeClr>
                  </a:glow>
                </a:effectLst>
                <a:cs typeface="A EntezareZohoor B4" pitchFamily="2" charset="-78"/>
              </a:rPr>
              <a:t>فلسطین</a:t>
            </a:r>
            <a:endParaRPr lang="en-US" dirty="0"/>
          </a:p>
        </p:txBody>
      </p:sp>
      <p:sp>
        <p:nvSpPr>
          <p:cNvPr id="7" name="Rectangle 6"/>
          <p:cNvSpPr/>
          <p:nvPr/>
        </p:nvSpPr>
        <p:spPr>
          <a:xfrm>
            <a:off x="2057400" y="1524000"/>
            <a:ext cx="6324600" cy="4708981"/>
          </a:xfrm>
          <a:prstGeom prst="rect">
            <a:avLst/>
          </a:prstGeom>
        </p:spPr>
        <p:txBody>
          <a:bodyPr wrap="square">
            <a:spAutoFit/>
          </a:bodyPr>
          <a:lstStyle/>
          <a:p>
            <a:pPr algn="just" rtl="1"/>
            <a:r>
              <a:rPr lang="fa-IR" sz="2000" b="1" dirty="0" smtClean="0">
                <a:cs typeface="B Nazanin" pitchFamily="2" charset="-78"/>
              </a:rPr>
              <a:t>پایتخت</a:t>
            </a:r>
            <a:r>
              <a:rPr lang="fa-IR" sz="2000" b="1" baseline="0" dirty="0" smtClean="0">
                <a:cs typeface="B Nazanin" pitchFamily="2" charset="-78"/>
              </a:rPr>
              <a:t> : رام الله – کرانه غربی بیت المقدس</a:t>
            </a:r>
          </a:p>
          <a:p>
            <a:pPr algn="just" rtl="1"/>
            <a:endParaRPr lang="fa-IR" sz="2000" b="1" baseline="0" dirty="0" smtClean="0">
              <a:cs typeface="B Nazanin" pitchFamily="2" charset="-78"/>
            </a:endParaRPr>
          </a:p>
          <a:p>
            <a:pPr algn="just" rtl="1"/>
            <a:r>
              <a:rPr lang="fa-IR" sz="2000" b="1" baseline="0" dirty="0" smtClean="0">
                <a:cs typeface="B Nazanin" pitchFamily="2" charset="-78"/>
              </a:rPr>
              <a:t>زبان : عربی</a:t>
            </a:r>
          </a:p>
          <a:p>
            <a:pPr algn="just" rtl="1"/>
            <a:endParaRPr lang="fa-IR" sz="2000" b="1" baseline="0" dirty="0" smtClean="0">
              <a:cs typeface="B Nazanin" pitchFamily="2" charset="-78"/>
            </a:endParaRPr>
          </a:p>
          <a:p>
            <a:pPr algn="just" rtl="1"/>
            <a:r>
              <a:rPr lang="fa-IR" sz="2000" b="1" baseline="0" dirty="0" smtClean="0">
                <a:cs typeface="B Nazanin" pitchFamily="2" charset="-78"/>
              </a:rPr>
              <a:t>مساحت : 27 هزار کیلومتر مربع</a:t>
            </a:r>
          </a:p>
          <a:p>
            <a:pPr algn="just" rtl="1"/>
            <a:r>
              <a:rPr lang="fa-IR" sz="2000" b="1" baseline="0" dirty="0" smtClean="0">
                <a:cs typeface="B Nazanin" pitchFamily="2" charset="-78"/>
              </a:rPr>
              <a:t>(</a:t>
            </a:r>
            <a:r>
              <a:rPr lang="ar-SA" sz="2000" b="1" dirty="0">
                <a:cs typeface="B Nazanin" pitchFamily="2" charset="-78"/>
              </a:rPr>
              <a:t>اما مساحت دولت پيشنهادي فلسطين در سرزمين‌هاي اشغالي سال 1967 (كرانه باختري و نوار غزه) چيزي حدود 209/6 كيلومتر مربع است كه </a:t>
            </a:r>
            <a:r>
              <a:rPr lang="ar-SA" sz="2000" b="1" dirty="0" smtClean="0">
                <a:cs typeface="B Nazanin" pitchFamily="2" charset="-78"/>
              </a:rPr>
              <a:t>حدود</a:t>
            </a:r>
            <a:r>
              <a:rPr lang="fa-IR" sz="2000" b="1" dirty="0" smtClean="0">
                <a:cs typeface="B Nazanin" pitchFamily="2" charset="-78"/>
              </a:rPr>
              <a:t> 22/95 </a:t>
            </a:r>
            <a:r>
              <a:rPr lang="ar-SA" sz="2000" b="1" dirty="0" smtClean="0">
                <a:cs typeface="B Nazanin" pitchFamily="2" charset="-78"/>
              </a:rPr>
              <a:t>درصد </a:t>
            </a:r>
            <a:r>
              <a:rPr lang="ar-SA" sz="2000" b="1" dirty="0">
                <a:cs typeface="B Nazanin" pitchFamily="2" charset="-78"/>
              </a:rPr>
              <a:t>از كل مساحت </a:t>
            </a:r>
            <a:r>
              <a:rPr lang="ar-SA" sz="2000" b="1" dirty="0" smtClean="0">
                <a:cs typeface="B Nazanin" pitchFamily="2" charset="-78"/>
              </a:rPr>
              <a:t>فلسطين </a:t>
            </a:r>
            <a:r>
              <a:rPr lang="ar-SA" sz="2000" b="1" dirty="0">
                <a:cs typeface="B Nazanin" pitchFamily="2" charset="-78"/>
              </a:rPr>
              <a:t>را </a:t>
            </a:r>
            <a:r>
              <a:rPr lang="ar-SA" sz="2000" b="1" dirty="0" smtClean="0">
                <a:cs typeface="B Nazanin" pitchFamily="2" charset="-78"/>
              </a:rPr>
              <a:t>در</a:t>
            </a:r>
            <a:r>
              <a:rPr lang="fa-IR" sz="2000" b="1" dirty="0" smtClean="0">
                <a:cs typeface="B Nazanin" pitchFamily="2" charset="-78"/>
              </a:rPr>
              <a:t> </a:t>
            </a:r>
            <a:r>
              <a:rPr lang="ar-SA" sz="2000" b="1" dirty="0" smtClean="0">
                <a:cs typeface="B Nazanin" pitchFamily="2" charset="-78"/>
              </a:rPr>
              <a:t>برمي‌گيرد</a:t>
            </a:r>
            <a:r>
              <a:rPr lang="ar-SA" sz="2000" b="1" dirty="0">
                <a:cs typeface="B Nazanin" pitchFamily="2" charset="-78"/>
              </a:rPr>
              <a:t>.</a:t>
            </a:r>
            <a:r>
              <a:rPr lang="fa-IR" sz="2000" b="1" baseline="0" dirty="0" smtClean="0">
                <a:cs typeface="B Nazanin" pitchFamily="2" charset="-78"/>
              </a:rPr>
              <a:t> )</a:t>
            </a:r>
          </a:p>
          <a:p>
            <a:pPr algn="just" rtl="1"/>
            <a:endParaRPr lang="fa-IR" sz="2000" b="1" dirty="0">
              <a:cs typeface="B Nazanin" pitchFamily="2" charset="-78"/>
            </a:endParaRPr>
          </a:p>
          <a:p>
            <a:pPr algn="just" rtl="1"/>
            <a:r>
              <a:rPr lang="fa-IR" sz="2000" b="1" dirty="0">
                <a:cs typeface="B Nazanin" pitchFamily="2" charset="-78"/>
              </a:rPr>
              <a:t>مرزهاي فلسطين</a:t>
            </a:r>
          </a:p>
          <a:p>
            <a:pPr algn="just" rtl="1"/>
            <a:r>
              <a:rPr lang="fa-IR" sz="2000" b="1" dirty="0" smtClean="0">
                <a:cs typeface="B Nazanin" pitchFamily="2" charset="-78"/>
              </a:rPr>
              <a:t>فلسطین </a:t>
            </a:r>
            <a:r>
              <a:rPr lang="fa-IR" sz="2000" b="1" dirty="0">
                <a:cs typeface="B Nazanin" pitchFamily="2" charset="-78"/>
              </a:rPr>
              <a:t>از طرف غرب با درياي مديترانه با ساحلي به طول 224 كيلومتر و از سوی شرق با سوريه و اردن و از شمال با لبنان و از جنوب با شبه جزيره سينا و خليج عقبه هم‌مرز است</a:t>
            </a:r>
            <a:r>
              <a:rPr lang="fa-IR" sz="2000" b="1" dirty="0" smtClean="0">
                <a:cs typeface="B Nazanin" pitchFamily="2" charset="-78"/>
              </a:rPr>
              <a:t>.</a:t>
            </a:r>
            <a:endParaRPr lang="fa-IR" sz="2000" b="1" dirty="0">
              <a:cs typeface="B Nazanin" pitchFamily="2" charset="-78"/>
            </a:endParaRPr>
          </a:p>
          <a:p>
            <a:pPr algn="r" rtl="1"/>
            <a:endParaRPr lang="fa-IR" sz="2000" b="1" baseline="0" dirty="0" smtClean="0">
              <a:cs typeface="B Nazanin" pitchFamily="2" charset="-78"/>
            </a:endParaRPr>
          </a:p>
          <a:p>
            <a:pPr algn="r" rtl="1"/>
            <a:endParaRPr lang="en-US" sz="2000" b="1" dirty="0">
              <a:cs typeface="B Nazanin" pitchFamily="2" charset="-78"/>
            </a:endParaRPr>
          </a:p>
        </p:txBody>
      </p:sp>
      <p:sp>
        <p:nvSpPr>
          <p:cNvPr id="8" name="Rectangle 7"/>
          <p:cNvSpPr/>
          <p:nvPr/>
        </p:nvSpPr>
        <p:spPr>
          <a:xfrm>
            <a:off x="533400" y="6248400"/>
            <a:ext cx="1600200" cy="461665"/>
          </a:xfrm>
          <a:prstGeom prst="rect">
            <a:avLst/>
          </a:prstGeom>
        </p:spPr>
        <p:txBody>
          <a:bodyPr wrap="square">
            <a:spAutoFit/>
          </a:bodyPr>
          <a:lstStyle/>
          <a:p>
            <a:r>
              <a:rPr lang="he-IL" sz="2400" b="1" i="1" dirty="0"/>
              <a:t>ארץ ישראל</a:t>
            </a:r>
            <a:endParaRPr lang="en-US" sz="2400" b="1" dirty="0"/>
          </a:p>
        </p:txBody>
      </p:sp>
      <p:sp>
        <p:nvSpPr>
          <p:cNvPr id="9" name="Oval 8"/>
          <p:cNvSpPr/>
          <p:nvPr/>
        </p:nvSpPr>
        <p:spPr>
          <a:xfrm>
            <a:off x="8382000" y="22860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382000" y="16764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382000" y="44196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382000" y="2895600"/>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377px-Israel_and_occupied_territories_map_fa.svg.png"/>
          <p:cNvPicPr>
            <a:picLocks noChangeAspect="1"/>
          </p:cNvPicPr>
          <p:nvPr/>
        </p:nvPicPr>
        <p:blipFill>
          <a:blip r:embed="rId3"/>
          <a:stretch>
            <a:fillRect/>
          </a:stretch>
        </p:blipFill>
        <p:spPr>
          <a:xfrm>
            <a:off x="457200" y="425871"/>
            <a:ext cx="3822196" cy="6072932"/>
          </a:xfrm>
          <a:prstGeom prst="rect">
            <a:avLst/>
          </a:prstGeom>
          <a:ln>
            <a:solidFill>
              <a:schemeClr val="tx1"/>
            </a:solidFill>
          </a:ln>
        </p:spPr>
      </p:pic>
      <p:pic>
        <p:nvPicPr>
          <p:cNvPr id="15" name="Picture 14" descr="Satellite_image_of_Israel.jpg"/>
          <p:cNvPicPr>
            <a:picLocks noChangeAspect="1"/>
          </p:cNvPicPr>
          <p:nvPr/>
        </p:nvPicPr>
        <p:blipFill>
          <a:blip r:embed="rId4"/>
          <a:stretch>
            <a:fillRect/>
          </a:stretch>
        </p:blipFill>
        <p:spPr>
          <a:xfrm>
            <a:off x="5334000" y="304800"/>
            <a:ext cx="3200400" cy="6259881"/>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609600" y="1624548"/>
            <a:ext cx="81534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tabLst/>
            </a:pPr>
            <a:r>
              <a:rPr lang="fa-IR" sz="2000" b="1" dirty="0" smtClean="0">
                <a:solidFill>
                  <a:srgbClr val="FF0000"/>
                </a:solidFill>
                <a:cs typeface="B Nazanin" pitchFamily="2" charset="-78"/>
              </a:rPr>
              <a:t>*</a:t>
            </a:r>
            <a:r>
              <a:rPr lang="fa-IR" sz="2000" b="1" dirty="0" smtClean="0">
                <a:cs typeface="B Nazanin" pitchFamily="2" charset="-78"/>
              </a:rPr>
              <a:t> </a:t>
            </a:r>
            <a:r>
              <a:rPr lang="ar-SA" sz="2000" b="1" dirty="0" smtClean="0">
                <a:cs typeface="B Nazanin" pitchFamily="2" charset="-78"/>
              </a:rPr>
              <a:t>در </a:t>
            </a:r>
            <a:r>
              <a:rPr lang="ar-SA" sz="2000" b="1" dirty="0">
                <a:cs typeface="B Nazanin" pitchFamily="2" charset="-78"/>
              </a:rPr>
              <a:t>کتب مقدس یهودی در </a:t>
            </a:r>
            <a:r>
              <a:rPr lang="ar-SA" sz="2000" b="1" dirty="0" smtClean="0">
                <a:cs typeface="B Nazanin" pitchFamily="2" charset="-78"/>
              </a:rPr>
              <a:t>دوره </a:t>
            </a:r>
            <a:r>
              <a:rPr lang="ar-SA" sz="2000" b="1" dirty="0">
                <a:cs typeface="B Nazanin" pitchFamily="2" charset="-78"/>
              </a:rPr>
              <a:t>پیش از اسرائیل برای اشاره به این ناحیه کنعان به کار رفته و پس از آن از اسرائیل (ییسرائیل) استفاده شده‌است. نام سرزمین یهود نیز به همراه چندین عنوان شاعرانه مورد استفاده قرار گرفته‌است. سرزمین شیر و عسل، سرزمینی که خداوند در آن برای تعیین شما برای پدرهایتان سوگند یاد کرده است، سرزمین مقدس، سرزمین خداوند و سرزمین موعود. در مورد سرزمین کنعان آمده‌است که شامل کل سرزمین لبنان می‌باشد. چنین به نظر می‌رسد که در این سرزمین پهناور قبیله‌های یهودی البته به همراه سایر گروه‌های قومی سکونت داشته‌اند</a:t>
            </a:r>
            <a:r>
              <a:rPr lang="ar-SA" sz="2000" b="1" dirty="0" smtClean="0">
                <a:cs typeface="B Nazanin" pitchFamily="2" charset="-78"/>
              </a:rPr>
              <a:t>.</a:t>
            </a:r>
            <a:endParaRPr lang="fa-IR" sz="2000" b="1" dirty="0" smtClean="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 typeface="Arial" pitchFamily="34" charset="0"/>
              <a:buChar char="•"/>
              <a:tabLst/>
            </a:pPr>
            <a:endParaRPr lang="en-US" sz="2000" b="1" dirty="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lang="fa-IR" sz="2000" b="1" dirty="0" smtClean="0">
                <a:solidFill>
                  <a:srgbClr val="FF0000"/>
                </a:solidFill>
                <a:cs typeface="B Nazanin" pitchFamily="2" charset="-78"/>
              </a:rPr>
              <a:t>*</a:t>
            </a:r>
            <a:r>
              <a:rPr lang="fa-IR" sz="2000" b="1" dirty="0" smtClean="0">
                <a:cs typeface="B Nazanin" pitchFamily="2" charset="-78"/>
              </a:rPr>
              <a:t> </a:t>
            </a:r>
            <a:r>
              <a:rPr lang="ar-SA" sz="2000" b="1" dirty="0" smtClean="0">
                <a:cs typeface="B Nazanin" pitchFamily="2" charset="-78"/>
              </a:rPr>
              <a:t>وقایع </a:t>
            </a:r>
            <a:r>
              <a:rPr lang="ar-SA" sz="2000" b="1" dirty="0">
                <a:cs typeface="B Nazanin" pitchFamily="2" charset="-78"/>
              </a:rPr>
              <a:t>چهار انجیل از کتاب مقدس مسیحی تماماً در سرزمین فلسطین اتفاق افتاده‌اند</a:t>
            </a:r>
            <a:r>
              <a:rPr lang="ar-SA" sz="2000" b="1" dirty="0" smtClean="0">
                <a:cs typeface="B Nazanin" pitchFamily="2" charset="-78"/>
              </a:rPr>
              <a:t>.</a:t>
            </a:r>
            <a:endParaRPr lang="fa-IR" sz="2000" b="1" dirty="0" smtClean="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endParaRPr lang="en-US" sz="2000" b="1" dirty="0">
              <a:cs typeface="B Nazanin" pitchFamily="2"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lang="fa-IR" sz="2000" b="1" dirty="0" smtClean="0">
                <a:solidFill>
                  <a:srgbClr val="FF0000"/>
                </a:solidFill>
                <a:cs typeface="B Nazanin" pitchFamily="2" charset="-78"/>
              </a:rPr>
              <a:t>*</a:t>
            </a:r>
            <a:r>
              <a:rPr lang="fa-IR" sz="2000" b="1" dirty="0" smtClean="0">
                <a:cs typeface="B Nazanin" pitchFamily="2" charset="-78"/>
              </a:rPr>
              <a:t> </a:t>
            </a:r>
            <a:r>
              <a:rPr lang="ar-SA" sz="2000" b="1" dirty="0" smtClean="0">
                <a:cs typeface="B Nazanin" pitchFamily="2" charset="-78"/>
              </a:rPr>
              <a:t>در</a:t>
            </a:r>
            <a:r>
              <a:rPr lang="ar-SA" sz="2000" b="1" dirty="0">
                <a:cs typeface="B Nazanin" pitchFamily="2" charset="-78"/>
              </a:rPr>
              <a:t> قرآن، </a:t>
            </a:r>
            <a:r>
              <a:rPr lang="ar-SA" sz="2000" b="1" dirty="0" smtClean="0">
                <a:cs typeface="B Nazanin" pitchFamily="2" charset="-78"/>
              </a:rPr>
              <a:t>کلمه</a:t>
            </a:r>
            <a:r>
              <a:rPr lang="ar-SA" sz="2000" b="1" dirty="0">
                <a:cs typeface="B Nazanin" pitchFamily="2" charset="-78"/>
              </a:rPr>
              <a:t> سرزمین مقدس (در زبان عربی: الأرض المقدسة) حداقل هفت بار آمده‌است و یک بار زمانی است که موسی با قوم یهود به سوی آن خوانده شد: «ای قوم! به سرزمین مقدّسی که خداوند برای شما مقرّر داشته، وارد شوید! و به پشت سر خود بازنگردید (و عقب گرد نکنید) که زیانکار خواهید بود!» (مائده،21</a:t>
            </a:r>
            <a:r>
              <a:rPr lang="ar-SA" sz="2000" b="1" dirty="0" smtClean="0">
                <a:cs typeface="B Nazanin" pitchFamily="2" charset="-78"/>
              </a:rPr>
              <a:t>)</a:t>
            </a:r>
            <a:endParaRPr lang="en-US" sz="2000" b="1" dirty="0">
              <a:cs typeface="B Nazanin" pitchFamily="2" charset="-78"/>
            </a:endParaRPr>
          </a:p>
        </p:txBody>
      </p:sp>
      <p:sp>
        <p:nvSpPr>
          <p:cNvPr id="7" name="Rectangle 6"/>
          <p:cNvSpPr/>
          <p:nvPr/>
        </p:nvSpPr>
        <p:spPr>
          <a:xfrm>
            <a:off x="5486400" y="848380"/>
            <a:ext cx="2985113" cy="523220"/>
          </a:xfrm>
          <a:prstGeom prst="rect">
            <a:avLst/>
          </a:prstGeom>
        </p:spPr>
        <p:txBody>
          <a:bodyPr wrap="none">
            <a:spAutoFit/>
          </a:bodyPr>
          <a:lstStyle/>
          <a:p>
            <a:pPr lvl="0" algn="just" rtl="1" fontAlgn="base">
              <a:spcBef>
                <a:spcPct val="0"/>
              </a:spcBef>
              <a:spcAft>
                <a:spcPct val="0"/>
              </a:spcAft>
            </a:pPr>
            <a:r>
              <a:rPr lang="ar-SA" sz="2800" dirty="0" smtClean="0">
                <a:effectLst>
                  <a:glow rad="63500">
                    <a:schemeClr val="accent6">
                      <a:satMod val="175000"/>
                      <a:alpha val="40000"/>
                    </a:schemeClr>
                  </a:glow>
                </a:effectLst>
                <a:cs typeface="A EntezareZohoor B4" pitchFamily="2" charset="-78"/>
              </a:rPr>
              <a:t>فلسطین</a:t>
            </a:r>
            <a:r>
              <a:rPr lang="fa-IR" sz="2800" dirty="0" smtClean="0">
                <a:effectLst>
                  <a:glow rad="63500">
                    <a:schemeClr val="accent6">
                      <a:satMod val="175000"/>
                      <a:alpha val="40000"/>
                    </a:schemeClr>
                  </a:glow>
                </a:effectLst>
                <a:cs typeface="A EntezareZohoor B4" pitchFamily="2" charset="-78"/>
              </a:rPr>
              <a:t> در متون مقـدس</a:t>
            </a:r>
            <a:endParaRPr lang="en-US" sz="2800" b="1" dirty="0">
              <a:cs typeface="B Nazanin"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57200" y="1371600"/>
            <a:ext cx="82296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lang="ar-SA" sz="2000" b="1" dirty="0" smtClean="0">
                <a:solidFill>
                  <a:srgbClr val="FF0000"/>
                </a:solidFill>
                <a:cs typeface="B Nazanin" pitchFamily="2" charset="-78"/>
              </a:rPr>
              <a:t>در </a:t>
            </a:r>
            <a:r>
              <a:rPr lang="fa-IR" sz="2000" b="1" dirty="0">
                <a:solidFill>
                  <a:srgbClr val="FF0000"/>
                </a:solidFill>
                <a:cs typeface="B Nazanin" pitchFamily="2" charset="-78"/>
              </a:rPr>
              <a:t>۲۹</a:t>
            </a:r>
            <a:r>
              <a:rPr lang="ar-SA" sz="2000" b="1" dirty="0">
                <a:solidFill>
                  <a:srgbClr val="FF0000"/>
                </a:solidFill>
                <a:cs typeface="B Nazanin" pitchFamily="2" charset="-78"/>
              </a:rPr>
              <a:t> نوامبر </a:t>
            </a:r>
            <a:r>
              <a:rPr lang="fa-IR" sz="2000" b="1" dirty="0">
                <a:solidFill>
                  <a:srgbClr val="FF0000"/>
                </a:solidFill>
                <a:cs typeface="B Nazanin" pitchFamily="2" charset="-78"/>
              </a:rPr>
              <a:t>۱۹۴۷</a:t>
            </a:r>
            <a:r>
              <a:rPr lang="en-US" sz="2000" b="1" dirty="0">
                <a:cs typeface="B Nazanin" pitchFamily="2" charset="-78"/>
              </a:rPr>
              <a:t>، </a:t>
            </a:r>
            <a:r>
              <a:rPr lang="ar-SA" sz="2000" b="1" dirty="0">
                <a:cs typeface="B Nazanin" pitchFamily="2" charset="-78"/>
              </a:rPr>
              <a:t>مجمع عمومی سازمان ملل</a:t>
            </a:r>
            <a:r>
              <a:rPr lang="en-US" sz="2000" b="1" dirty="0">
                <a:cs typeface="B Nazanin" pitchFamily="2" charset="-78"/>
              </a:rPr>
              <a:t> </a:t>
            </a:r>
            <a:r>
              <a:rPr lang="ar-SA" sz="2000" b="1" dirty="0">
                <a:cs typeface="B Nazanin" pitchFamily="2" charset="-78"/>
              </a:rPr>
              <a:t>متحد، با دو سوم رای اکثریت بین‌المللی، طرح سازمان ملل برای تجزیه فلسطین را به تصویب رساند </a:t>
            </a:r>
            <a:r>
              <a:rPr lang="ar-SA" sz="2000" b="1" dirty="0">
                <a:solidFill>
                  <a:srgbClr val="FF0000"/>
                </a:solidFill>
                <a:cs typeface="B Nazanin" pitchFamily="2" charset="-78"/>
              </a:rPr>
              <a:t>(قطعنامه </a:t>
            </a:r>
            <a:r>
              <a:rPr lang="fa-IR" sz="2000" b="1" dirty="0">
                <a:solidFill>
                  <a:srgbClr val="FF0000"/>
                </a:solidFill>
                <a:cs typeface="B Nazanin" pitchFamily="2" charset="-78"/>
              </a:rPr>
              <a:t>۱۸۱</a:t>
            </a:r>
            <a:r>
              <a:rPr lang="ar-SA" sz="2000" b="1" dirty="0">
                <a:solidFill>
                  <a:srgbClr val="FF0000"/>
                </a:solidFill>
                <a:cs typeface="B Nazanin" pitchFamily="2" charset="-78"/>
              </a:rPr>
              <a:t> مجمع عمومی سازمان ملل متحد)</a:t>
            </a:r>
            <a:r>
              <a:rPr lang="ar-SA" sz="2000" b="1" dirty="0">
                <a:cs typeface="B Nazanin" pitchFamily="2" charset="-78"/>
              </a:rPr>
              <a:t>، این طرح که برای پایان دادن به مناقشه عرب‌ها و اسرائیل (مناقشه عرب و یهودیان) در نظر گرفته شده بود سرزمین فلسطین را به دو کشور یهودی‌نشین و عرب‌نشین تقسیم می‌کرد، و بخش اعظم بیت‌المقدس را که شامل بیت‌اللحم می‌شد تحت کنترل نیروهای بین‌المللی قرار می‌داد. رهبران یهودیان (و از آن جمله آژانس یهودیان)، این طرح را پذیرفتند، اما رهبران عرب فلسطین آن را نپذیرفته و از مذاکره در مورد آن امتناع کردند</a:t>
            </a:r>
            <a:r>
              <a:rPr lang="en-US" sz="2000" b="1" dirty="0">
                <a:cs typeface="B Nazanin" pitchFamily="2" charset="-78"/>
              </a:rPr>
              <a:t>. </a:t>
            </a:r>
            <a:r>
              <a:rPr lang="ar-SA" sz="2000" b="1" dirty="0">
                <a:cs typeface="B Nazanin" pitchFamily="2" charset="-78"/>
              </a:rPr>
              <a:t>کشورهای عرب</a:t>
            </a:r>
            <a:r>
              <a:rPr lang="en-US" sz="2000" b="1" dirty="0">
                <a:cs typeface="B Nazanin" pitchFamily="2" charset="-78"/>
              </a:rPr>
              <a:t> </a:t>
            </a:r>
            <a:r>
              <a:rPr lang="ar-SA" sz="2000" b="1" dirty="0">
                <a:cs typeface="B Nazanin" pitchFamily="2" charset="-78"/>
              </a:rPr>
              <a:t>و مسلمان همسایه فلسطین نیز با طرح تجزیه مخالفت کردند. پس از آنکه کمیته عالی عرب در سال </a:t>
            </a:r>
            <a:r>
              <a:rPr lang="fa-IR" sz="2000" b="1" dirty="0">
                <a:solidFill>
                  <a:srgbClr val="FF0000"/>
                </a:solidFill>
                <a:cs typeface="B Nazanin" pitchFamily="2" charset="-78"/>
              </a:rPr>
              <a:t>۱۹۴۷</a:t>
            </a:r>
            <a:r>
              <a:rPr lang="ar-SA" sz="2000" b="1" dirty="0">
                <a:cs typeface="B Nazanin" pitchFamily="2" charset="-78"/>
              </a:rPr>
              <a:t> اعلام شورش در بیت‌المقدس کرد جامعه عرب واکنش خشونت‌آمیزی نشان داده و دست به درگیری زدند که در نتیجه آن بسیاری از ساختمان‌ها و مغازه‌ها در آتش سوختند. با ادامه کشمکش‌های نظامی بین شبه‌نظامیان فلسطینی و یهودی در فلسطین، حق سرپرستی انگلیس بر فلسطین در </a:t>
            </a:r>
            <a:r>
              <a:rPr lang="ar-SA" sz="2000" b="1" dirty="0">
                <a:solidFill>
                  <a:srgbClr val="FF0000"/>
                </a:solidFill>
                <a:cs typeface="B Nazanin" pitchFamily="2" charset="-78"/>
              </a:rPr>
              <a:t>تاریخ </a:t>
            </a:r>
            <a:r>
              <a:rPr lang="fa-IR" sz="2000" b="1" dirty="0">
                <a:solidFill>
                  <a:srgbClr val="FF0000"/>
                </a:solidFill>
                <a:cs typeface="B Nazanin" pitchFamily="2" charset="-78"/>
              </a:rPr>
              <a:t>۱۵</a:t>
            </a:r>
            <a:r>
              <a:rPr lang="ar-SA" sz="2000" b="1" dirty="0">
                <a:solidFill>
                  <a:srgbClr val="FF0000"/>
                </a:solidFill>
                <a:cs typeface="B Nazanin" pitchFamily="2" charset="-78"/>
              </a:rPr>
              <a:t> می</a:t>
            </a:r>
            <a:r>
              <a:rPr lang="fa-IR" sz="2000" b="1" dirty="0">
                <a:solidFill>
                  <a:srgbClr val="FF0000"/>
                </a:solidFill>
                <a:cs typeface="B Nazanin" pitchFamily="2" charset="-78"/>
              </a:rPr>
              <a:t>۱۹۴۸</a:t>
            </a:r>
            <a:r>
              <a:rPr lang="ar-SA" sz="2000" b="1" dirty="0">
                <a:cs typeface="B Nazanin" pitchFamily="2" charset="-78"/>
              </a:rPr>
              <a:t> به پایان رسید در حالیکه یک روز پیش از آن تأسیس</a:t>
            </a:r>
            <a:r>
              <a:rPr lang="en-US" sz="2000" b="1" dirty="0">
                <a:cs typeface="B Nazanin" pitchFamily="2" charset="-78"/>
              </a:rPr>
              <a:t> </a:t>
            </a:r>
            <a:r>
              <a:rPr lang="ar-SA" sz="2000" b="1" dirty="0">
                <a:cs typeface="B Nazanin" pitchFamily="2" charset="-78"/>
              </a:rPr>
              <a:t>کشور اسرائیل</a:t>
            </a:r>
            <a:r>
              <a:rPr lang="en-US" sz="2000" b="1" dirty="0">
                <a:cs typeface="B Nazanin" pitchFamily="2" charset="-78"/>
              </a:rPr>
              <a:t> </a:t>
            </a:r>
            <a:r>
              <a:rPr lang="ar-SA" sz="2000" b="1" dirty="0">
                <a:cs typeface="B Nazanin" pitchFamily="2" charset="-78"/>
              </a:rPr>
              <a:t>اعلام شده بود </a:t>
            </a:r>
            <a:r>
              <a:rPr lang="fa-IR" sz="2000" b="1" dirty="0" smtClean="0">
                <a:cs typeface="B Nazanin" pitchFamily="2" charset="-78"/>
              </a:rPr>
              <a:t>. </a:t>
            </a:r>
            <a:r>
              <a:rPr lang="ar-SA" sz="2000" b="1" dirty="0" smtClean="0">
                <a:cs typeface="B Nazanin" pitchFamily="2" charset="-78"/>
              </a:rPr>
              <a:t>همسایگان </a:t>
            </a:r>
            <a:r>
              <a:rPr lang="ar-SA" sz="2000" b="1" dirty="0">
                <a:cs typeface="B Nazanin" pitchFamily="2" charset="-78"/>
              </a:rPr>
              <a:t>عرب و ارتش‌های آنان </a:t>
            </a:r>
            <a:r>
              <a:rPr lang="ar-SA" sz="2000" b="1" dirty="0">
                <a:solidFill>
                  <a:srgbClr val="FF0000"/>
                </a:solidFill>
                <a:cs typeface="B Nazanin" pitchFamily="2" charset="-78"/>
              </a:rPr>
              <a:t>(لبنان، سوریه، عراق، مصر، اردن، ارتش جهاد، ارتش آزادی‌بخش عرب و عرب‌های محلی) </a:t>
            </a:r>
            <a:r>
              <a:rPr lang="ar-SA" sz="2000" b="1" dirty="0">
                <a:cs typeface="B Nazanin" pitchFamily="2" charset="-78"/>
              </a:rPr>
              <a:t>بلافاصله پس از اعلام استقلال اسرائیل به این کشور حمله کردند، و متعاقب آن </a:t>
            </a:r>
            <a:r>
              <a:rPr lang="ar-SA" sz="2000" b="1" dirty="0">
                <a:solidFill>
                  <a:srgbClr val="FF0000"/>
                </a:solidFill>
                <a:cs typeface="B Nazanin" pitchFamily="2" charset="-78"/>
              </a:rPr>
              <a:t>جنگ عرب‌ها و اسرائیل </a:t>
            </a:r>
            <a:r>
              <a:rPr lang="ar-SA" sz="2000" b="1" dirty="0">
                <a:cs typeface="B Nazanin" pitchFamily="2" charset="-78"/>
              </a:rPr>
              <a:t>در سال </a:t>
            </a:r>
            <a:r>
              <a:rPr lang="fa-IR" sz="2000" b="1" dirty="0">
                <a:cs typeface="B Nazanin" pitchFamily="2" charset="-78"/>
              </a:rPr>
              <a:t>۱۹۴۸</a:t>
            </a:r>
            <a:r>
              <a:rPr lang="ar-SA" sz="2000" b="1" dirty="0">
                <a:cs typeface="B Nazanin" pitchFamily="2" charset="-78"/>
              </a:rPr>
              <a:t> درگرفت</a:t>
            </a:r>
            <a:r>
              <a:rPr lang="en-US" sz="2000" b="1" dirty="0">
                <a:cs typeface="B Nazanin" pitchFamily="2" charset="-78"/>
              </a:rPr>
              <a:t>. </a:t>
            </a:r>
          </a:p>
        </p:txBody>
      </p:sp>
      <p:sp>
        <p:nvSpPr>
          <p:cNvPr id="5" name="Rectangle 4"/>
          <p:cNvSpPr/>
          <p:nvPr/>
        </p:nvSpPr>
        <p:spPr>
          <a:xfrm>
            <a:off x="3886200" y="762000"/>
            <a:ext cx="4866352" cy="523220"/>
          </a:xfrm>
          <a:prstGeom prst="rect">
            <a:avLst/>
          </a:prstGeom>
        </p:spPr>
        <p:txBody>
          <a:bodyPr wrap="square">
            <a:spAutoFit/>
          </a:bodyPr>
          <a:lstStyle/>
          <a:p>
            <a:pPr lvl="0" algn="just" rtl="1" fontAlgn="base">
              <a:spcBef>
                <a:spcPct val="0"/>
              </a:spcBef>
              <a:spcAft>
                <a:spcPct val="0"/>
              </a:spcAft>
            </a:pPr>
            <a:r>
              <a:rPr lang="fa-IR" sz="2800" b="1" dirty="0" smtClean="0">
                <a:effectLst>
                  <a:glow rad="63500">
                    <a:schemeClr val="accent6">
                      <a:satMod val="175000"/>
                      <a:alpha val="40000"/>
                    </a:schemeClr>
                  </a:glow>
                </a:effectLst>
                <a:cs typeface="A EntezareZohoor B4" pitchFamily="2" charset="-78"/>
              </a:rPr>
              <a:t>طرح سازمان ملل برای تجزیـه فلسطین</a:t>
            </a:r>
            <a:endParaRPr lang="en-US" sz="2800" b="1" dirty="0">
              <a:cs typeface="B Nazani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57200" y="685800"/>
            <a:ext cx="82296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lang="ar-SA" sz="1400" b="1" dirty="0">
                <a:cs typeface="B Nazanin" pitchFamily="2" charset="-78"/>
              </a:rPr>
              <a:t> پس از اعلام موجودیت رژیم اشغالگر قدس و توسط بن گوریون، اولین جنگی که این رژیم علیه فلسطین و کشورهای عربی منطقه به راه انداخت به </a:t>
            </a:r>
            <a:r>
              <a:rPr lang="ar-SA" sz="1400" b="1" dirty="0">
                <a:solidFill>
                  <a:srgbClr val="FF0000"/>
                </a:solidFill>
                <a:cs typeface="B Nazanin" pitchFamily="2" charset="-78"/>
              </a:rPr>
              <a:t>جنگ 1948</a:t>
            </a:r>
            <a:r>
              <a:rPr lang="ar-SA" sz="1400" b="1" dirty="0">
                <a:cs typeface="B Nazanin" pitchFamily="2" charset="-78"/>
              </a:rPr>
              <a:t> معروف است. در طی این جنگ صهیونیستها </a:t>
            </a:r>
            <a:r>
              <a:rPr lang="ar-SA" sz="1400" b="1" dirty="0">
                <a:solidFill>
                  <a:srgbClr val="FF0000"/>
                </a:solidFill>
                <a:cs typeface="B Nazanin" pitchFamily="2" charset="-78"/>
              </a:rPr>
              <a:t>78 درصد </a:t>
            </a:r>
            <a:r>
              <a:rPr lang="ar-SA" sz="1400" b="1" dirty="0">
                <a:cs typeface="B Nazanin" pitchFamily="2" charset="-78"/>
              </a:rPr>
              <a:t>کل خاک فلسطین را به اشغال خود در آوردند. در اثر این جنگ، نخستین مرحله آوارگی بزرگ مسلمانان فلسطین به وقوع پیوست. طی آن حدود یک میلیون فلسطینی از مجموع یک میلیون و نهصد هزار فلسطینی در آنزمان آواره شدند. حدود 200000 تن از مسلمانان فلسطین به نوار غزه مهاجرت کردند و 496000 تن به اردن و 100000 تن به لبنان و 85000 تن به سوریه و 20000 تن به مصر و عراق کوچ کردند.</a:t>
            </a:r>
            <a:endParaRPr lang="fa-IR" sz="1400" b="1" dirty="0">
              <a:cs typeface="B Nazanin" pitchFamily="2" charset="-78"/>
            </a:endParaRPr>
          </a:p>
          <a:p>
            <a:pPr algn="just" rtl="1"/>
            <a:r>
              <a:rPr lang="ar-SA" sz="1400" b="1" dirty="0">
                <a:solidFill>
                  <a:srgbClr val="FF0000"/>
                </a:solidFill>
                <a:cs typeface="B Nazanin" pitchFamily="2" charset="-78"/>
              </a:rPr>
              <a:t>در مه 1949 </a:t>
            </a:r>
            <a:r>
              <a:rPr lang="ar-SA" sz="1400" b="1" dirty="0">
                <a:cs typeface="B Nazanin" pitchFamily="2" charset="-78"/>
              </a:rPr>
              <a:t>اسرائیل به عضویت سازمان ملل متحد درآمد. در پی تحکیم سلطه رژیم صهیونیستی بر فلسطین اشغالی به تدریج گروهها و سازمانهای مبارزه فلسطینی اعلام موجودیت کردند. در 28 مه 1964، کنگره فلسطین در شهر قدس تشکیل شد و تاسیس «سازمان آزادی بخش فلسطین» را اعلام کرد. در پی آن نیز ارتش آزادی بخش فلسطین تشکیل شد و مبارزات فلسطینیان شکل جدیدی به خود گرفت. </a:t>
            </a:r>
            <a:endParaRPr lang="fa-IR" sz="1400" b="1" dirty="0">
              <a:cs typeface="B Nazanin" pitchFamily="2" charset="-78"/>
            </a:endParaRPr>
          </a:p>
          <a:p>
            <a:pPr algn="just" rtl="1"/>
            <a:r>
              <a:rPr lang="ar-SA" sz="1400" b="1" dirty="0">
                <a:cs typeface="B Nazanin" pitchFamily="2" charset="-78"/>
              </a:rPr>
              <a:t>پس از </a:t>
            </a:r>
            <a:r>
              <a:rPr lang="ar-SA" sz="1400" b="1" dirty="0">
                <a:solidFill>
                  <a:srgbClr val="FF0000"/>
                </a:solidFill>
                <a:cs typeface="B Nazanin" pitchFamily="2" charset="-78"/>
              </a:rPr>
              <a:t>جنگ شش روزه در ژوئن 1967 </a:t>
            </a:r>
            <a:r>
              <a:rPr lang="ar-SA" sz="1400" b="1" dirty="0">
                <a:cs typeface="B Nazanin" pitchFamily="2" charset="-78"/>
              </a:rPr>
              <a:t>که موجب تحقیر و شکست اعراب شد، سازمانهای مقاومت فلسطینی که در اردوگاههایی در اردن، سوریه و لبنان آموزش دیده بودند بر شدت عملیات خود علیه اسرائیل افزودند و شهر « کرامه» که در 25 کیلومتری غرب امان (پایتخت اردن) در دره اردن واقع شده است مرکز نیروهای مبارزه فلسطینی شد. زیرا این شهر عده ای از آوارگان فلسطینی را در خود جای داده بود، در اثر جنگ ژوئن 1967، کرامه در 4 کیلومتری خط جدید آتش بس صهیونیستها و در تیررس آنها قرار گرفت و جمعیت فلسطینی ساکن کرامه از 25000 تن به دو برابر افزایش یافت. به همین لحاظ جنبش فتح با توجه به نزدیکی کرامه به مواضع صهیونیستها آنجا را پایگاه خود ساخت.</a:t>
            </a:r>
            <a:endParaRPr lang="fa-IR" sz="1400" b="1" dirty="0">
              <a:cs typeface="B Nazanin" pitchFamily="2" charset="-78"/>
            </a:endParaRPr>
          </a:p>
          <a:p>
            <a:pPr algn="just" rtl="1"/>
            <a:r>
              <a:rPr lang="ar-SA" sz="1400" b="1" dirty="0">
                <a:solidFill>
                  <a:srgbClr val="FF0000"/>
                </a:solidFill>
                <a:cs typeface="B Nazanin" pitchFamily="2" charset="-78"/>
              </a:rPr>
              <a:t>جنگ 1973 در اکتبر 1973</a:t>
            </a:r>
            <a:r>
              <a:rPr lang="ar-SA" sz="1400" b="1" dirty="0">
                <a:cs typeface="B Nazanin" pitchFamily="2" charset="-78"/>
              </a:rPr>
              <a:t> ارتش مصر به طور ناگهانی و با شعار الله اکبر از کانال سوئز گذشت و با شکستن خط دفاعی « بارلو» که در آن زمان به عنوان خط دفاعی تخیرناپذیر معروف بود با حمایت نیروی هوای به صحرای سینا و داخل خاک اسرائیل هجوم برد. از طرف شرق نیز به طور همزمان نیروی هوایی سوریه تهاجم علیه اسرائیل را آغاز کرد. در روزهای اول جنگ دهها هواپیمای اسرائیلی نابود شد و هزاران اسرائیلی کشته و یا اسیر شدند و بر افسانه شکست ناپذیری آن خط بطلان کشیده شد. اما با حمایت سریع نظامی امریکا و غرب در روزهای بعد، وضع جنگ تغییر کرد و در حالی که دیگر کشورهای عربی از کمک به مصر و سوریه دریغ ورزیدند ارتش اسرائیل با هلی برد نیروهایش توانست در غرب کانال سوئز منطقه محدودی را به تصرف خویش درآورد. سرانجام در کیلومتر 601 قاهره گفت و گو برای پایان دادن به جنگ اغاز شد و با انعقاد قرارداد صلح، جنگ پایان یافت. </a:t>
            </a:r>
            <a:r>
              <a:rPr lang="ar-SA" sz="1400" b="1" dirty="0">
                <a:solidFill>
                  <a:srgbClr val="FF0000"/>
                </a:solidFill>
                <a:cs typeface="B Nazanin" pitchFamily="2" charset="-78"/>
              </a:rPr>
              <a:t>سازمان ملل متحد نیز در سال 1974 سازمان آزادی بخش فلسطین را به عنوان تنها نماینده ملت فلسطین به رسمیت شناخت. </a:t>
            </a:r>
            <a:endParaRPr lang="fa-IR" sz="1400" b="1" dirty="0" smtClean="0">
              <a:solidFill>
                <a:srgbClr val="FF0000"/>
              </a:solidFill>
              <a:cs typeface="B Nazanin" pitchFamily="2" charset="-78"/>
            </a:endParaRPr>
          </a:p>
          <a:p>
            <a:pPr algn="just" rtl="1"/>
            <a:r>
              <a:rPr lang="ar-SA" sz="1400" b="1" dirty="0">
                <a:cs typeface="B Nazanin" pitchFamily="2" charset="-78"/>
              </a:rPr>
              <a:t/>
            </a:r>
            <a:br>
              <a:rPr lang="ar-SA" sz="1400" b="1" dirty="0">
                <a:cs typeface="B Nazanin" pitchFamily="2" charset="-78"/>
              </a:rPr>
            </a:br>
            <a:r>
              <a:rPr lang="ar-SA" sz="1400" b="1" dirty="0">
                <a:cs typeface="B Nazanin" pitchFamily="2" charset="-78"/>
              </a:rPr>
              <a:t>پیامد جنگ 1973: بعد از پایان یافتن این جنگ ظاهراً رهبران کشورهای عربی فکر مبارزه با رژیم اشغالگر قدس را از سر بیرون کرده و به صلح با آن رژیم به صورت یک مساله اصلی روی آوردند. آنها در پی شکستهای پی در پی، ـ در مراحل مختلف ـ فکر مذاکره با دشمن و خط سازش با امریکا و اسرائیل را در پیش گرفتند و در نهایت پذیرش موجودیت آن را جایگزین اندیشه به دریا ریختن صهیونیستها کردند.</a:t>
            </a:r>
            <a:endParaRPr lang="en-US" sz="1400" b="1" dirty="0">
              <a:cs typeface="B Nazanin" pitchFamily="2" charset="-78"/>
            </a:endParaRPr>
          </a:p>
        </p:txBody>
      </p:sp>
      <p:sp>
        <p:nvSpPr>
          <p:cNvPr id="5" name="Rectangle 4"/>
          <p:cNvSpPr/>
          <p:nvPr/>
        </p:nvSpPr>
        <p:spPr>
          <a:xfrm>
            <a:off x="3810000" y="228600"/>
            <a:ext cx="4866352" cy="523220"/>
          </a:xfrm>
          <a:prstGeom prst="rect">
            <a:avLst/>
          </a:prstGeom>
        </p:spPr>
        <p:txBody>
          <a:bodyPr wrap="square">
            <a:spAutoFit/>
          </a:bodyPr>
          <a:lstStyle/>
          <a:p>
            <a:pPr lvl="0" algn="just" rtl="1" fontAlgn="base">
              <a:spcBef>
                <a:spcPct val="0"/>
              </a:spcBef>
              <a:spcAft>
                <a:spcPct val="0"/>
              </a:spcAft>
            </a:pPr>
            <a:r>
              <a:rPr lang="fa-IR" sz="2800" b="1" dirty="0" smtClean="0">
                <a:effectLst>
                  <a:glow rad="63500">
                    <a:schemeClr val="accent6">
                      <a:satMod val="175000"/>
                      <a:alpha val="40000"/>
                    </a:schemeClr>
                  </a:glow>
                </a:effectLst>
                <a:cs typeface="A EntezareZohoor B4" pitchFamily="2" charset="-78"/>
              </a:rPr>
              <a:t>فلسطین قبل از  سـال های 1979</a:t>
            </a:r>
            <a:endParaRPr lang="en-US" sz="2800" b="1" dirty="0">
              <a:cs typeface="B Nazanin"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57200" y="838200"/>
            <a:ext cx="82296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a:r>
              <a:rPr lang="fa-IR" sz="1700" b="1" dirty="0" smtClean="0">
                <a:cs typeface="B Nazanin" pitchFamily="2" charset="-78"/>
              </a:rPr>
              <a:t>با توجه به کوتاهی سازمان های فلسطینی در باز پس گیری سرزمین های اشغالی </a:t>
            </a:r>
            <a:r>
              <a:rPr lang="ar-SA" sz="1700" b="1" dirty="0" smtClean="0">
                <a:cs typeface="B Nazanin" pitchFamily="2" charset="-78"/>
              </a:rPr>
              <a:t>قیام </a:t>
            </a:r>
            <a:r>
              <a:rPr lang="ar-SA" sz="1700" b="1" dirty="0">
                <a:cs typeface="B Nazanin" pitchFamily="2" charset="-78"/>
              </a:rPr>
              <a:t>و مبارزه با اسرائیل توسط ساکنین سرزمینهای اشغالی در پاییز 1987 آغاز شد که </a:t>
            </a:r>
            <a:r>
              <a:rPr lang="ar-SA" sz="1700" b="1" dirty="0">
                <a:solidFill>
                  <a:srgbClr val="FF0000"/>
                </a:solidFill>
                <a:cs typeface="B Nazanin" pitchFamily="2" charset="-78"/>
              </a:rPr>
              <a:t>انتفاضه یا « انقلاب مساجد» </a:t>
            </a:r>
            <a:r>
              <a:rPr lang="ar-SA" sz="1700" b="1" dirty="0">
                <a:cs typeface="B Nazanin" pitchFamily="2" charset="-78"/>
              </a:rPr>
              <a:t>نام گرفت.</a:t>
            </a:r>
            <a:endParaRPr lang="fa-IR" sz="1700" b="1" dirty="0" smtClean="0">
              <a:cs typeface="B Nazanin" pitchFamily="2" charset="-78"/>
            </a:endParaRPr>
          </a:p>
          <a:p>
            <a:pPr algn="just" rtl="1"/>
            <a:r>
              <a:rPr lang="fa-IR" sz="1700" b="1" dirty="0" smtClean="0">
                <a:cs typeface="B Nazanin" pitchFamily="2" charset="-78"/>
              </a:rPr>
              <a:t>ولی با این وجود </a:t>
            </a:r>
            <a:r>
              <a:rPr lang="ar-SA" sz="1700" b="1" dirty="0" smtClean="0">
                <a:cs typeface="B Nazanin" pitchFamily="2" charset="-78"/>
              </a:rPr>
              <a:t>در </a:t>
            </a:r>
            <a:r>
              <a:rPr lang="fa-IR" sz="1700" b="1" dirty="0" smtClean="0">
                <a:cs typeface="B Nazanin" pitchFamily="2" charset="-78"/>
              </a:rPr>
              <a:t> (1993 م)</a:t>
            </a:r>
            <a:r>
              <a:rPr lang="ar-SA" sz="1700" b="1" dirty="0" smtClean="0">
                <a:cs typeface="B Nazanin" pitchFamily="2" charset="-78"/>
              </a:rPr>
              <a:t>1372 </a:t>
            </a:r>
            <a:r>
              <a:rPr lang="ar-SA" sz="1700" b="1" dirty="0">
                <a:cs typeface="B Nazanin" pitchFamily="2" charset="-78"/>
              </a:rPr>
              <a:t>یاسر عرفات با عنوان رئیس سازمان آزادی بخش فلسطین طی نامه ای به اسحاق رابین نخست وزیر وقت رژیم صهیونیستی </a:t>
            </a:r>
            <a:r>
              <a:rPr lang="ar-SA" sz="1700" b="1" dirty="0">
                <a:solidFill>
                  <a:srgbClr val="FF0000"/>
                </a:solidFill>
                <a:cs typeface="B Nazanin" pitchFamily="2" charset="-78"/>
              </a:rPr>
              <a:t>موجودیت اسرائیل را به رسمیت شناخت </a:t>
            </a:r>
            <a:r>
              <a:rPr lang="ar-SA" sz="1700" b="1" dirty="0">
                <a:cs typeface="B Nazanin" pitchFamily="2" charset="-78"/>
              </a:rPr>
              <a:t>و تعهد ساف را به پایبندی به اعلامیه اصول کلی (توافقنامه) و نیز قطعنامه های شماره 242 و 338 شورای امنیت (که وجود رژیم اشغالگر قدس را به رسمیت شناخته و خواستار بازگشت به مرزهای آن به مناطق پیش از 1968 شده اند) اعلام کرد و آن بخش از مفاد منشور فلسطین را که منکر حق وجود اسرائیل است. ملغی اعلام نمود. اسحاق رابین نیز متقابلاً در همان تاریخ طی نامه ای، </a:t>
            </a:r>
            <a:r>
              <a:rPr lang="ar-SA" sz="1700" b="1" dirty="0">
                <a:solidFill>
                  <a:srgbClr val="FF0000"/>
                </a:solidFill>
                <a:cs typeface="B Nazanin" pitchFamily="2" charset="-78"/>
              </a:rPr>
              <a:t>سازمان آزادی بخش فلسطین را به عنوان نماینده مردم فلسطین </a:t>
            </a:r>
            <a:r>
              <a:rPr lang="ar-SA" sz="1700" b="1" dirty="0">
                <a:cs typeface="B Nazanin" pitchFamily="2" charset="-78"/>
              </a:rPr>
              <a:t>به رسمیت شناخت. </a:t>
            </a:r>
            <a:r>
              <a:rPr lang="ar-SA" sz="1700" b="1" dirty="0" smtClean="0">
                <a:cs typeface="B Nazanin" pitchFamily="2" charset="-78"/>
              </a:rPr>
              <a:t>سرانجام </a:t>
            </a:r>
            <a:r>
              <a:rPr lang="ar-SA" sz="1700" b="1" dirty="0">
                <a:cs typeface="B Nazanin" pitchFamily="2" charset="-78"/>
              </a:rPr>
              <a:t>یاسر عرفات رهبر ساف در </a:t>
            </a:r>
            <a:r>
              <a:rPr lang="ar-SA" sz="1700" b="1" dirty="0" smtClean="0">
                <a:cs typeface="B Nazanin" pitchFamily="2" charset="-78"/>
              </a:rPr>
              <a:t>تاریخ</a:t>
            </a:r>
            <a:r>
              <a:rPr lang="fa-IR" sz="1700" b="1" dirty="0" smtClean="0">
                <a:cs typeface="B Nazanin" pitchFamily="2" charset="-78"/>
              </a:rPr>
              <a:t> 72/6/22</a:t>
            </a:r>
            <a:r>
              <a:rPr lang="ar-SA" sz="1700" b="1" dirty="0" smtClean="0">
                <a:cs typeface="B Nazanin" pitchFamily="2" charset="-78"/>
              </a:rPr>
              <a:t> </a:t>
            </a:r>
            <a:r>
              <a:rPr lang="ar-SA" sz="1700" b="1" dirty="0">
                <a:cs typeface="B Nazanin" pitchFamily="2" charset="-78"/>
              </a:rPr>
              <a:t>در واشنگتن در حضور «بیل کلینتون» رئیس جمهور امریکا و تعدادی از شخصیتهای سیاسی جهان با قلم خود بر نام فلسطین خط کشید و متن قراردادی را امضا کرد که به طرح «غزه ـ اریحا» معروف شد</a:t>
            </a:r>
            <a:r>
              <a:rPr lang="ar-SA" sz="1700" b="1" dirty="0" smtClean="0">
                <a:cs typeface="B Nazanin" pitchFamily="2" charset="-78"/>
              </a:rPr>
              <a:t>.</a:t>
            </a:r>
            <a:endParaRPr lang="fa-IR" sz="1700" b="1" dirty="0" smtClean="0">
              <a:cs typeface="B Nazanin" pitchFamily="2" charset="-78"/>
            </a:endParaRPr>
          </a:p>
          <a:p>
            <a:pPr algn="just" rtl="1"/>
            <a:r>
              <a:rPr lang="ar-SA" sz="1700" b="1" dirty="0">
                <a:cs typeface="B Nazanin" pitchFamily="2" charset="-78"/>
              </a:rPr>
              <a:t/>
            </a:r>
            <a:br>
              <a:rPr lang="ar-SA" sz="1700" b="1" dirty="0">
                <a:cs typeface="B Nazanin" pitchFamily="2" charset="-78"/>
              </a:rPr>
            </a:br>
            <a:r>
              <a:rPr lang="ar-SA" sz="1700" b="1" dirty="0">
                <a:cs typeface="B Nazanin" pitchFamily="2" charset="-78"/>
              </a:rPr>
              <a:t>یاسر عرفات و رابین طی مذاکراتی </a:t>
            </a:r>
            <a:r>
              <a:rPr lang="ar-SA" sz="1700" b="1" dirty="0">
                <a:solidFill>
                  <a:srgbClr val="FF0000"/>
                </a:solidFill>
                <a:cs typeface="B Nazanin" pitchFamily="2" charset="-78"/>
              </a:rPr>
              <a:t>پیش نویس هفده ماده‌ای توافق</a:t>
            </a:r>
            <a:r>
              <a:rPr lang="ar-SA" sz="1700" b="1" dirty="0">
                <a:cs typeface="B Nazanin" pitchFamily="2" charset="-78"/>
              </a:rPr>
              <a:t> را امضا کردند که در آن یک حکومت خودمختار فلسطینی در کرانه غربی و نوار غزه پیش بینی شد</a:t>
            </a:r>
            <a:r>
              <a:rPr lang="ar-SA" sz="1700" b="1" dirty="0" smtClean="0">
                <a:cs typeface="B Nazanin" pitchFamily="2" charset="-78"/>
              </a:rPr>
              <a:t>.</a:t>
            </a:r>
            <a:endParaRPr lang="fa-IR" sz="1700" b="1" dirty="0" smtClean="0">
              <a:cs typeface="B Nazanin" pitchFamily="2" charset="-78"/>
            </a:endParaRPr>
          </a:p>
          <a:p>
            <a:pPr algn="just" rtl="1"/>
            <a:r>
              <a:rPr lang="ar-SA" sz="1700" b="1" dirty="0">
                <a:cs typeface="B Nazanin" pitchFamily="2" charset="-78"/>
              </a:rPr>
              <a:t/>
            </a:r>
            <a:br>
              <a:rPr lang="ar-SA" sz="1700" b="1" dirty="0">
                <a:cs typeface="B Nazanin" pitchFamily="2" charset="-78"/>
              </a:rPr>
            </a:br>
            <a:r>
              <a:rPr lang="ar-SA" sz="1700" b="1" dirty="0">
                <a:cs typeface="B Nazanin" pitchFamily="2" charset="-78"/>
              </a:rPr>
              <a:t>این توافق هر چند در ظاهر نوعی </a:t>
            </a:r>
            <a:r>
              <a:rPr lang="ar-SA" sz="1700" b="1" dirty="0">
                <a:solidFill>
                  <a:srgbClr val="FF0000"/>
                </a:solidFill>
                <a:cs typeface="B Nazanin" pitchFamily="2" charset="-78"/>
              </a:rPr>
              <a:t>عقب نشینی محدود اسرائیل </a:t>
            </a:r>
            <a:r>
              <a:rPr lang="ar-SA" sz="1700" b="1" dirty="0">
                <a:cs typeface="B Nazanin" pitchFamily="2" charset="-78"/>
              </a:rPr>
              <a:t>از مواضع قبلی آن به شمار می رفت ولی با اهداف بلند مبارزه ملت مسلمان فلسطین فاصله زیادی داشت زیرا هدف آمریکا و رژیم صهیونیستی از این توافق صرفاً </a:t>
            </a:r>
            <a:r>
              <a:rPr lang="ar-SA" sz="1700" b="1" dirty="0">
                <a:solidFill>
                  <a:srgbClr val="FF0000"/>
                </a:solidFill>
                <a:cs typeface="B Nazanin" pitchFamily="2" charset="-78"/>
              </a:rPr>
              <a:t>ایجاد شکاف میان فلسطینیان و خاموش کردن شعله های آتش انتفاضه </a:t>
            </a:r>
            <a:r>
              <a:rPr lang="ar-SA" sz="1700" b="1" dirty="0">
                <a:cs typeface="B Nazanin" pitchFamily="2" charset="-78"/>
              </a:rPr>
              <a:t>به دست جناح فلسطینی سازشکار بود. اما با هشیاری نیروهای انقلابی فلسطینی در سرزمینهای اشغالی از این حربه نیز موثر واقع نشد و انتفاضه فلسطین هر چه قوی تر به راه خود ادامه داد. تا اینکه آتش </a:t>
            </a:r>
            <a:r>
              <a:rPr lang="ar-SA" sz="1700" b="1" dirty="0" smtClean="0">
                <a:cs typeface="B Nazanin" pitchFamily="2" charset="-78"/>
              </a:rPr>
              <a:t>آن</a:t>
            </a:r>
            <a:r>
              <a:rPr lang="fa-IR" sz="1700" b="1" dirty="0" smtClean="0">
                <a:cs typeface="B Nazanin" pitchFamily="2" charset="-78"/>
              </a:rPr>
              <a:t>،</a:t>
            </a:r>
            <a:r>
              <a:rPr lang="ar-SA" sz="1700" b="1" dirty="0" smtClean="0">
                <a:cs typeface="B Nazanin" pitchFamily="2" charset="-78"/>
              </a:rPr>
              <a:t> </a:t>
            </a:r>
            <a:r>
              <a:rPr lang="ar-SA" sz="1700" b="1" dirty="0">
                <a:cs typeface="B Nazanin" pitchFamily="2" charset="-78"/>
              </a:rPr>
              <a:t>هنگام دیدار «آریل شارون» رئیس حزب لیکود اسرائیل از مسجدالاقصی در تاریخ 28 سپتامبر 2000 بار دیگر شعله ور شد و شکل جدیدی به خود گرفت که به </a:t>
            </a:r>
            <a:r>
              <a:rPr lang="ar-SA" sz="1700" b="1" dirty="0">
                <a:solidFill>
                  <a:srgbClr val="FF0000"/>
                </a:solidFill>
                <a:cs typeface="B Nazanin" pitchFamily="2" charset="-78"/>
              </a:rPr>
              <a:t>انتفاضه الاقصی </a:t>
            </a:r>
            <a:r>
              <a:rPr lang="ar-SA" sz="1700" b="1" dirty="0">
                <a:cs typeface="B Nazanin" pitchFamily="2" charset="-78"/>
              </a:rPr>
              <a:t>معروف شد.</a:t>
            </a:r>
          </a:p>
          <a:p>
            <a:pPr algn="just" rtl="1"/>
            <a:r>
              <a:rPr lang="ar-SA" sz="1700" b="1" dirty="0">
                <a:cs typeface="B Nazanin" pitchFamily="2" charset="-78"/>
              </a:rPr>
              <a:t/>
            </a:r>
            <a:br>
              <a:rPr lang="ar-SA" sz="1700" b="1" dirty="0">
                <a:cs typeface="B Nazanin" pitchFamily="2" charset="-78"/>
              </a:rPr>
            </a:br>
            <a:endParaRPr lang="en-US" sz="1700" b="1" dirty="0">
              <a:cs typeface="B Nazanin" pitchFamily="2" charset="-78"/>
            </a:endParaRPr>
          </a:p>
        </p:txBody>
      </p:sp>
      <p:sp>
        <p:nvSpPr>
          <p:cNvPr id="5" name="Rectangle 4"/>
          <p:cNvSpPr/>
          <p:nvPr/>
        </p:nvSpPr>
        <p:spPr>
          <a:xfrm>
            <a:off x="3733800" y="381000"/>
            <a:ext cx="4866352" cy="523220"/>
          </a:xfrm>
          <a:prstGeom prst="rect">
            <a:avLst/>
          </a:prstGeom>
        </p:spPr>
        <p:txBody>
          <a:bodyPr wrap="square">
            <a:spAutoFit/>
          </a:bodyPr>
          <a:lstStyle/>
          <a:p>
            <a:pPr lvl="0" algn="just" rtl="1" fontAlgn="base">
              <a:spcBef>
                <a:spcPct val="0"/>
              </a:spcBef>
              <a:spcAft>
                <a:spcPct val="0"/>
              </a:spcAft>
            </a:pPr>
            <a:r>
              <a:rPr lang="fa-IR" sz="2800" b="1" dirty="0" smtClean="0">
                <a:effectLst>
                  <a:glow rad="63500">
                    <a:schemeClr val="accent6">
                      <a:satMod val="175000"/>
                      <a:alpha val="40000"/>
                    </a:schemeClr>
                  </a:glow>
                </a:effectLst>
                <a:cs typeface="A EntezareZohoor B4" pitchFamily="2" charset="-78"/>
              </a:rPr>
              <a:t>فلسطین بعد از  سـال های 1979</a:t>
            </a:r>
            <a:endParaRPr lang="en-US" sz="2800" b="1" dirty="0">
              <a:cs typeface="B Nazanin"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09600"/>
            <a:ext cx="8214799" cy="523220"/>
          </a:xfrm>
          <a:prstGeom prst="rect">
            <a:avLst/>
          </a:prstGeom>
        </p:spPr>
        <p:txBody>
          <a:bodyPr wrap="square">
            <a:spAutoFit/>
          </a:bodyPr>
          <a:lstStyle/>
          <a:p>
            <a:pPr algn="r" rtl="1"/>
            <a:r>
              <a:rPr lang="ar-SA" sz="2800" dirty="0" smtClean="0">
                <a:cs typeface="A EntezareZohoor 1 **" pitchFamily="2" charset="-78"/>
              </a:rPr>
              <a:t>ج</a:t>
            </a:r>
            <a:r>
              <a:rPr lang="fa-IR" sz="2800" dirty="0" smtClean="0">
                <a:cs typeface="A EntezareZohoor 1 **" pitchFamily="2" charset="-78"/>
              </a:rPr>
              <a:t>نگ های رژیم اشغالگر </a:t>
            </a:r>
            <a:r>
              <a:rPr lang="fa-IR" sz="2800" dirty="0" smtClean="0">
                <a:cs typeface="A EntezareZohoor 1 **" pitchFamily="2" charset="-78"/>
              </a:rPr>
              <a:t> صهیونیست با فلسطینیان و کشورهای عرب </a:t>
            </a:r>
            <a:endParaRPr lang="fa-IR" sz="2800" dirty="0" smtClean="0">
              <a:cs typeface="A EntezareZohoor 1 **" pitchFamily="2" charset="-78"/>
            </a:endParaRPr>
          </a:p>
        </p:txBody>
      </p:sp>
      <p:sp>
        <p:nvSpPr>
          <p:cNvPr id="5" name="Rectangle 4"/>
          <p:cNvSpPr/>
          <p:nvPr/>
        </p:nvSpPr>
        <p:spPr>
          <a:xfrm>
            <a:off x="152400" y="1371601"/>
            <a:ext cx="8686800" cy="5786199"/>
          </a:xfrm>
          <a:prstGeom prst="rect">
            <a:avLst/>
          </a:prstGeom>
        </p:spPr>
        <p:txBody>
          <a:bodyPr wrap="square">
            <a:spAutoFit/>
          </a:bodyPr>
          <a:lstStyle/>
          <a:p>
            <a:pPr algn="r" rtl="1">
              <a:spcBef>
                <a:spcPts val="600"/>
              </a:spcBef>
            </a:pPr>
            <a:r>
              <a:rPr lang="ar-SA" b="1" dirty="0" smtClean="0">
                <a:solidFill>
                  <a:srgbClr val="FF0000"/>
                </a:solidFill>
                <a:cs typeface="B Nazanin" pitchFamily="2" charset="-78"/>
              </a:rPr>
              <a:t>۱</a:t>
            </a:r>
            <a:r>
              <a:rPr lang="ar-SA" b="1" dirty="0" smtClean="0">
                <a:solidFill>
                  <a:srgbClr val="FF0000"/>
                </a:solidFill>
                <a:cs typeface="B Nazanin" pitchFamily="2" charset="-78"/>
              </a:rPr>
              <a:t> جنگ ۱۹۴۸ (جنگ استقلال</a:t>
            </a:r>
            <a:r>
              <a:rPr lang="ar-SA" b="1" dirty="0" smtClean="0">
                <a:solidFill>
                  <a:srgbClr val="FF0000"/>
                </a:solidFill>
                <a:cs typeface="B Nazanin" pitchFamily="2" charset="-78"/>
              </a:rPr>
              <a:t>)</a:t>
            </a:r>
            <a:endParaRPr lang="fa-IR" b="1" dirty="0" smtClean="0">
              <a:solidFill>
                <a:srgbClr val="FF0000"/>
              </a:solidFill>
              <a:cs typeface="B Nazanin" pitchFamily="2" charset="-78"/>
            </a:endParaRPr>
          </a:p>
          <a:p>
            <a:pPr algn="just" rtl="1">
              <a:spcBef>
                <a:spcPts val="600"/>
              </a:spcBef>
            </a:pPr>
            <a:r>
              <a:rPr lang="ar-SA" sz="1600" b="1" dirty="0" smtClean="0">
                <a:cs typeface="B Nazanin" pitchFamily="2" charset="-78"/>
              </a:rPr>
              <a:t>در سال</a:t>
            </a:r>
            <a:r>
              <a:rPr lang="en-US" sz="1600" b="1" dirty="0" smtClean="0">
                <a:cs typeface="B Nazanin" pitchFamily="2" charset="-78"/>
              </a:rPr>
              <a:t> </a:t>
            </a:r>
            <a:r>
              <a:rPr lang="ar-SA" sz="1600" b="1" dirty="0" smtClean="0">
                <a:cs typeface="B Nazanin" pitchFamily="2" charset="-78"/>
              </a:rPr>
              <a:t>۱۹۴۸</a:t>
            </a:r>
            <a:r>
              <a:rPr lang="en-US" sz="1600" b="1" dirty="0" smtClean="0">
                <a:cs typeface="B Nazanin" pitchFamily="2" charset="-78"/>
              </a:rPr>
              <a:t> </a:t>
            </a:r>
            <a:r>
              <a:rPr lang="ar-SA" sz="1600" b="1" dirty="0" smtClean="0">
                <a:cs typeface="B Nazanin" pitchFamily="2" charset="-78"/>
              </a:rPr>
              <a:t>قیومیت بریتانیا بر فلسطین</a:t>
            </a:r>
            <a:r>
              <a:rPr lang="en-US" sz="1600" b="1" dirty="0" smtClean="0">
                <a:cs typeface="B Nazanin" pitchFamily="2" charset="-78"/>
              </a:rPr>
              <a:t> </a:t>
            </a:r>
            <a:r>
              <a:rPr lang="ar-SA" sz="1600" b="1" dirty="0" smtClean="0">
                <a:cs typeface="B Nazanin" pitchFamily="2" charset="-78"/>
              </a:rPr>
              <a:t>در روز</a:t>
            </a:r>
            <a:r>
              <a:rPr lang="en-US" sz="1600" b="1" dirty="0" smtClean="0">
                <a:cs typeface="B Nazanin" pitchFamily="2" charset="-78"/>
              </a:rPr>
              <a:t> </a:t>
            </a:r>
            <a:r>
              <a:rPr lang="ar-SA" sz="1600" b="1" dirty="0" smtClean="0">
                <a:cs typeface="B Nazanin" pitchFamily="2" charset="-78"/>
              </a:rPr>
              <a:t>۱۴ مه</a:t>
            </a:r>
            <a:r>
              <a:rPr lang="en-US" sz="1600" b="1" dirty="0" smtClean="0">
                <a:cs typeface="B Nazanin" pitchFamily="2" charset="-78"/>
              </a:rPr>
              <a:t> </a:t>
            </a:r>
            <a:r>
              <a:rPr lang="ar-SA" sz="1600" b="1" dirty="0" smtClean="0">
                <a:cs typeface="B Nazanin" pitchFamily="2" charset="-78"/>
              </a:rPr>
              <a:t>پایان یافت و در همان روز</a:t>
            </a:r>
            <a:r>
              <a:rPr lang="en-US" sz="1600" b="1" dirty="0" smtClean="0">
                <a:cs typeface="B Nazanin" pitchFamily="2" charset="-78"/>
              </a:rPr>
              <a:t> </a:t>
            </a:r>
            <a:r>
              <a:rPr lang="ar-SA" sz="1600" b="1" dirty="0" smtClean="0">
                <a:cs typeface="B Nazanin" pitchFamily="2" charset="-78"/>
              </a:rPr>
              <a:t>کشور اسرائیل</a:t>
            </a:r>
            <a:r>
              <a:rPr lang="en-US" sz="1600" b="1" dirty="0" smtClean="0">
                <a:cs typeface="B Nazanin" pitchFamily="2" charset="-78"/>
              </a:rPr>
              <a:t> </a:t>
            </a:r>
            <a:r>
              <a:rPr lang="ar-SA" sz="1600" b="1" dirty="0" smtClean="0">
                <a:cs typeface="B Nazanin" pitchFamily="2" charset="-78"/>
              </a:rPr>
              <a:t>رسماً اعلام موجودیت کرد. فردای آن روز، ارتش‌های</a:t>
            </a:r>
            <a:r>
              <a:rPr lang="en-US" sz="1600" b="1" dirty="0" smtClean="0">
                <a:cs typeface="B Nazanin" pitchFamily="2" charset="-78"/>
              </a:rPr>
              <a:t> </a:t>
            </a:r>
            <a:r>
              <a:rPr lang="ar-SA" sz="1600" b="1" dirty="0" smtClean="0">
                <a:cs typeface="B Nazanin" pitchFamily="2" charset="-78"/>
              </a:rPr>
              <a:t>کشورهای عربی</a:t>
            </a:r>
            <a:r>
              <a:rPr lang="en-US" sz="1600" b="1" dirty="0" smtClean="0">
                <a:cs typeface="B Nazanin" pitchFamily="2" charset="-78"/>
              </a:rPr>
              <a:t> </a:t>
            </a:r>
            <a:r>
              <a:rPr lang="ar-SA" sz="1600" b="1" dirty="0" smtClean="0">
                <a:cs typeface="B Nazanin" pitchFamily="2" charset="-78"/>
              </a:rPr>
              <a:t>و گروه زیادی از چریکهای داوطلب عرب به محدوده کشور تاره تاسیس اسرائیل از چند جبهه حمله بردند و جنگ استقلال اسرائیل از ماه مه</a:t>
            </a:r>
            <a:r>
              <a:rPr lang="en-US" sz="1600" b="1" dirty="0" smtClean="0">
                <a:cs typeface="B Nazanin" pitchFamily="2" charset="-78"/>
              </a:rPr>
              <a:t> </a:t>
            </a:r>
            <a:r>
              <a:rPr lang="ar-SA" sz="1600" b="1" dirty="0" smtClean="0">
                <a:cs typeface="B Nazanin" pitchFamily="2" charset="-78"/>
              </a:rPr>
              <a:t>۱۹۴۸</a:t>
            </a:r>
            <a:r>
              <a:rPr lang="en-US" sz="1600" b="1" dirty="0" smtClean="0">
                <a:cs typeface="B Nazanin" pitchFamily="2" charset="-78"/>
              </a:rPr>
              <a:t> </a:t>
            </a:r>
            <a:r>
              <a:rPr lang="ar-SA" sz="1600" b="1" dirty="0" smtClean="0">
                <a:cs typeface="B Nazanin" pitchFamily="2" charset="-78"/>
              </a:rPr>
              <a:t>تا ژوئیه ۱۹۴۹ به طول انجامید</a:t>
            </a:r>
            <a:r>
              <a:rPr lang="en-US" sz="1600" b="1" dirty="0" smtClean="0">
                <a:cs typeface="B Nazanin" pitchFamily="2" charset="-78"/>
              </a:rPr>
              <a:t>.</a:t>
            </a:r>
            <a:endParaRPr lang="ar-SA" b="1" dirty="0" smtClean="0">
              <a:solidFill>
                <a:srgbClr val="FF0000"/>
              </a:solidFill>
              <a:cs typeface="B Nazanin" pitchFamily="2" charset="-78"/>
            </a:endParaRPr>
          </a:p>
          <a:p>
            <a:pPr algn="r" rtl="1">
              <a:spcBef>
                <a:spcPts val="600"/>
              </a:spcBef>
            </a:pPr>
            <a:r>
              <a:rPr lang="ar-SA" b="1" dirty="0" smtClean="0">
                <a:solidFill>
                  <a:srgbClr val="FF0000"/>
                </a:solidFill>
                <a:cs typeface="B Nazanin" pitchFamily="2" charset="-78"/>
              </a:rPr>
              <a:t>۲ جنگ ۱۹۵۶ (کانال سوئز</a:t>
            </a:r>
            <a:r>
              <a:rPr lang="ar-SA" b="1" dirty="0" smtClean="0">
                <a:solidFill>
                  <a:srgbClr val="FF0000"/>
                </a:solidFill>
                <a:cs typeface="B Nazanin" pitchFamily="2" charset="-78"/>
              </a:rPr>
              <a:t>)</a:t>
            </a:r>
            <a:endParaRPr lang="fa-IR" b="1" dirty="0" smtClean="0">
              <a:solidFill>
                <a:srgbClr val="FF0000"/>
              </a:solidFill>
              <a:cs typeface="B Nazanin" pitchFamily="2" charset="-78"/>
            </a:endParaRPr>
          </a:p>
          <a:p>
            <a:pPr algn="just" rtl="1"/>
            <a:r>
              <a:rPr lang="ar-SA" sz="1600" b="1" dirty="0" smtClean="0">
                <a:cs typeface="B Nazanin" pitchFamily="2" charset="-78"/>
              </a:rPr>
              <a:t>پس از روی کار آمدن</a:t>
            </a:r>
            <a:r>
              <a:rPr lang="en-US" sz="1600" b="1" dirty="0" smtClean="0">
                <a:cs typeface="B Nazanin" pitchFamily="2" charset="-78"/>
              </a:rPr>
              <a:t> </a:t>
            </a:r>
            <a:r>
              <a:rPr lang="ar-SA" sz="1600" b="1" dirty="0" smtClean="0">
                <a:cs typeface="B Nazanin" pitchFamily="2" charset="-78"/>
              </a:rPr>
              <a:t>جمال عبدالناصر</a:t>
            </a:r>
            <a:r>
              <a:rPr lang="en-US" sz="1600" b="1" dirty="0" smtClean="0">
                <a:cs typeface="B Nazanin" pitchFamily="2" charset="-78"/>
              </a:rPr>
              <a:t> </a:t>
            </a:r>
            <a:r>
              <a:rPr lang="ar-SA" sz="1600" b="1" dirty="0" smtClean="0">
                <a:cs typeface="B Nazanin" pitchFamily="2" charset="-78"/>
              </a:rPr>
              <a:t>و اعلام ملی شدن</a:t>
            </a:r>
            <a:r>
              <a:rPr lang="en-US" sz="1600" b="1" dirty="0" smtClean="0">
                <a:cs typeface="B Nazanin" pitchFamily="2" charset="-78"/>
              </a:rPr>
              <a:t> </a:t>
            </a:r>
            <a:r>
              <a:rPr lang="ar-SA" sz="1600" b="1" dirty="0" smtClean="0">
                <a:cs typeface="B Nazanin" pitchFamily="2" charset="-78"/>
              </a:rPr>
              <a:t>کانال سوئز</a:t>
            </a:r>
            <a:r>
              <a:rPr lang="en-US" sz="1600" b="1" dirty="0" smtClean="0">
                <a:cs typeface="B Nazanin" pitchFamily="2" charset="-78"/>
              </a:rPr>
              <a:t> </a:t>
            </a:r>
            <a:r>
              <a:rPr lang="ar-SA" sz="1600" b="1" dirty="0" smtClean="0">
                <a:cs typeface="B Nazanin" pitchFamily="2" charset="-78"/>
              </a:rPr>
              <a:t>و بستن آن توسط دولت</a:t>
            </a:r>
            <a:r>
              <a:rPr lang="en-US" sz="1600" b="1" dirty="0" smtClean="0">
                <a:cs typeface="B Nazanin" pitchFamily="2" charset="-78"/>
              </a:rPr>
              <a:t> </a:t>
            </a:r>
            <a:r>
              <a:rPr lang="ar-SA" sz="1600" b="1" dirty="0" smtClean="0">
                <a:cs typeface="B Nazanin" pitchFamily="2" charset="-78"/>
              </a:rPr>
              <a:t>مصر</a:t>
            </a:r>
            <a:r>
              <a:rPr lang="en-US" sz="1600" b="1" dirty="0" smtClean="0">
                <a:cs typeface="B Nazanin" pitchFamily="2" charset="-78"/>
              </a:rPr>
              <a:t> </a:t>
            </a:r>
            <a:r>
              <a:rPr lang="ar-SA" sz="1600" b="1" dirty="0" smtClean="0">
                <a:cs typeface="B Nazanin" pitchFamily="2" charset="-78"/>
              </a:rPr>
              <a:t>در سال ۱۹۵۶ میلادی، کشور</a:t>
            </a:r>
            <a:r>
              <a:rPr lang="en-US" sz="1600" b="1" dirty="0" smtClean="0">
                <a:cs typeface="B Nazanin" pitchFamily="2" charset="-78"/>
              </a:rPr>
              <a:t> </a:t>
            </a:r>
            <a:r>
              <a:rPr lang="ar-SA" sz="1600" b="1" dirty="0" smtClean="0">
                <a:cs typeface="B Nazanin" pitchFamily="2" charset="-78"/>
              </a:rPr>
              <a:t>اسرائیل</a:t>
            </a:r>
            <a:r>
              <a:rPr lang="en-US" sz="1600" b="1" dirty="0" smtClean="0">
                <a:cs typeface="B Nazanin" pitchFamily="2" charset="-78"/>
              </a:rPr>
              <a:t> </a:t>
            </a:r>
            <a:r>
              <a:rPr lang="ar-SA" sz="1600" b="1" dirty="0" smtClean="0">
                <a:cs typeface="B Nazanin" pitchFamily="2" charset="-78"/>
              </a:rPr>
              <a:t>که مدعی بود حق عبور بی ضرر آن به</a:t>
            </a:r>
            <a:r>
              <a:rPr lang="en-US" sz="1600" b="1" dirty="0" smtClean="0">
                <a:cs typeface="B Nazanin" pitchFamily="2" charset="-78"/>
              </a:rPr>
              <a:t> </a:t>
            </a:r>
            <a:r>
              <a:rPr lang="ar-SA" sz="1600" b="1" dirty="0" smtClean="0">
                <a:cs typeface="B Nazanin" pitchFamily="2" charset="-78"/>
              </a:rPr>
              <a:t>آبهای آزادخدشه دار شده، برای باز گشایی</a:t>
            </a:r>
            <a:r>
              <a:rPr lang="en-US" sz="1600" b="1" dirty="0" smtClean="0">
                <a:cs typeface="B Nazanin" pitchFamily="2" charset="-78"/>
              </a:rPr>
              <a:t> </a:t>
            </a:r>
            <a:r>
              <a:rPr lang="ar-SA" sz="1600" b="1" dirty="0" smtClean="0">
                <a:cs typeface="B Nazanin" pitchFamily="2" charset="-78"/>
              </a:rPr>
              <a:t>کانال سوئز</a:t>
            </a:r>
            <a:r>
              <a:rPr lang="en-US" sz="1600" b="1" dirty="0" smtClean="0">
                <a:cs typeface="B Nazanin" pitchFamily="2" charset="-78"/>
              </a:rPr>
              <a:t> </a:t>
            </a:r>
            <a:r>
              <a:rPr lang="ar-SA" sz="1600" b="1" dirty="0" smtClean="0">
                <a:cs typeface="B Nazanin" pitchFamily="2" charset="-78"/>
              </a:rPr>
              <a:t>اقدام نمود</a:t>
            </a:r>
            <a:r>
              <a:rPr lang="en-US" sz="1600" b="1" dirty="0" smtClean="0">
                <a:cs typeface="B Nazanin" pitchFamily="2" charset="-78"/>
              </a:rPr>
              <a:t>.</a:t>
            </a:r>
            <a:endParaRPr lang="ar-SA" b="1" dirty="0" smtClean="0">
              <a:solidFill>
                <a:srgbClr val="FF0000"/>
              </a:solidFill>
              <a:cs typeface="B Nazanin" pitchFamily="2" charset="-78"/>
            </a:endParaRPr>
          </a:p>
          <a:p>
            <a:pPr algn="r" rtl="1">
              <a:spcBef>
                <a:spcPts val="600"/>
              </a:spcBef>
            </a:pPr>
            <a:r>
              <a:rPr lang="ar-SA" b="1" dirty="0" smtClean="0">
                <a:solidFill>
                  <a:srgbClr val="FF0000"/>
                </a:solidFill>
                <a:cs typeface="B Nazanin" pitchFamily="2" charset="-78"/>
              </a:rPr>
              <a:t>۳ جنگ ۱۹۶۷ (جنگ ۶ روزه</a:t>
            </a:r>
            <a:r>
              <a:rPr lang="ar-SA" b="1" dirty="0" smtClean="0">
                <a:solidFill>
                  <a:srgbClr val="FF0000"/>
                </a:solidFill>
                <a:cs typeface="B Nazanin" pitchFamily="2" charset="-78"/>
              </a:rPr>
              <a:t>)</a:t>
            </a:r>
            <a:endParaRPr lang="fa-IR" b="1" dirty="0" smtClean="0">
              <a:solidFill>
                <a:srgbClr val="FF0000"/>
              </a:solidFill>
              <a:cs typeface="B Nazanin" pitchFamily="2" charset="-78"/>
            </a:endParaRPr>
          </a:p>
          <a:p>
            <a:pPr algn="just" rtl="1">
              <a:spcBef>
                <a:spcPts val="600"/>
              </a:spcBef>
            </a:pPr>
            <a:r>
              <a:rPr lang="ar-SA" sz="1600" b="1" dirty="0" smtClean="0">
                <a:cs typeface="B Nazanin" pitchFamily="2" charset="-78"/>
              </a:rPr>
              <a:t>در سال</a:t>
            </a:r>
            <a:r>
              <a:rPr lang="en-US" sz="1600" b="1" dirty="0" smtClean="0">
                <a:cs typeface="B Nazanin" pitchFamily="2" charset="-78"/>
              </a:rPr>
              <a:t> </a:t>
            </a:r>
            <a:r>
              <a:rPr lang="ar-SA" sz="1600" b="1" dirty="0" smtClean="0">
                <a:cs typeface="B Nazanin" pitchFamily="2" charset="-78"/>
              </a:rPr>
              <a:t>۱۹۶۷</a:t>
            </a:r>
            <a:r>
              <a:rPr lang="en-US" sz="1600" b="1" dirty="0" smtClean="0">
                <a:cs typeface="B Nazanin" pitchFamily="2" charset="-78"/>
              </a:rPr>
              <a:t> </a:t>
            </a:r>
            <a:r>
              <a:rPr lang="ar-SA" sz="1600" b="1" dirty="0" smtClean="0">
                <a:cs typeface="B Nazanin" pitchFamily="2" charset="-78"/>
              </a:rPr>
              <a:t>میلادی</a:t>
            </a:r>
            <a:r>
              <a:rPr lang="en-US" sz="1600" b="1" dirty="0" smtClean="0">
                <a:cs typeface="B Nazanin" pitchFamily="2" charset="-78"/>
              </a:rPr>
              <a:t> </a:t>
            </a:r>
            <a:r>
              <a:rPr lang="ar-SA" sz="1600" b="1" dirty="0" smtClean="0">
                <a:cs typeface="B Nazanin" pitchFamily="2" charset="-78"/>
              </a:rPr>
              <a:t>ارتش اسرائیل</a:t>
            </a:r>
            <a:r>
              <a:rPr lang="en-US" sz="1600" b="1" dirty="0" smtClean="0">
                <a:cs typeface="B Nazanin" pitchFamily="2" charset="-78"/>
              </a:rPr>
              <a:t> </a:t>
            </a:r>
            <a:r>
              <a:rPr lang="ar-SA" sz="1600" b="1" dirty="0" smtClean="0">
                <a:cs typeface="B Nazanin" pitchFamily="2" charset="-78"/>
              </a:rPr>
              <a:t>در پی تحریکات کشورهای عربی، طی ۶ روز</a:t>
            </a:r>
            <a:r>
              <a:rPr lang="en-US" sz="1600" b="1" dirty="0" smtClean="0">
                <a:cs typeface="B Nazanin" pitchFamily="2" charset="-78"/>
              </a:rPr>
              <a:t> </a:t>
            </a:r>
            <a:r>
              <a:rPr lang="ar-SA" sz="1600" b="1" dirty="0" smtClean="0">
                <a:cs typeface="B Nazanin" pitchFamily="2" charset="-78"/>
              </a:rPr>
              <a:t>صحرای سینا، کرانه باختری</a:t>
            </a:r>
            <a:r>
              <a:rPr lang="en-US" sz="1600" b="1" dirty="0" smtClean="0">
                <a:cs typeface="B Nazanin" pitchFamily="2" charset="-78"/>
              </a:rPr>
              <a:t> </a:t>
            </a:r>
            <a:r>
              <a:rPr lang="ar-SA" sz="1600" b="1" dirty="0" smtClean="0">
                <a:cs typeface="B Nazanin" pitchFamily="2" charset="-78"/>
              </a:rPr>
              <a:t>رود اردن، نوار</a:t>
            </a:r>
            <a:r>
              <a:rPr lang="en-US" sz="1600" b="1" dirty="0" smtClean="0">
                <a:cs typeface="B Nazanin" pitchFamily="2" charset="-78"/>
              </a:rPr>
              <a:t> </a:t>
            </a:r>
            <a:r>
              <a:rPr lang="ar-SA" sz="1600" b="1" dirty="0" smtClean="0">
                <a:cs typeface="B Nazanin" pitchFamily="2" charset="-78"/>
              </a:rPr>
              <a:t>غزه،</a:t>
            </a:r>
            <a:r>
              <a:rPr lang="en-US" sz="1600" b="1" dirty="0" smtClean="0">
                <a:cs typeface="B Nazanin" pitchFamily="2" charset="-78"/>
              </a:rPr>
              <a:t> </a:t>
            </a:r>
            <a:r>
              <a:rPr lang="ar-SA" sz="1600" b="1" dirty="0" smtClean="0">
                <a:cs typeface="B Nazanin" pitchFamily="2" charset="-78"/>
              </a:rPr>
              <a:t>ارتفاعات </a:t>
            </a:r>
            <a:r>
              <a:rPr lang="ar-SA" sz="1600" b="1" dirty="0" smtClean="0">
                <a:cs typeface="B Nazanin" pitchFamily="2" charset="-78"/>
              </a:rPr>
              <a:t>جولان</a:t>
            </a:r>
            <a:r>
              <a:rPr lang="fa-IR" sz="1600" b="1" dirty="0" smtClean="0">
                <a:cs typeface="B Nazanin" pitchFamily="2" charset="-78"/>
              </a:rPr>
              <a:t>(</a:t>
            </a:r>
            <a:r>
              <a:rPr lang="ar-SA" sz="1600" b="1" dirty="0" smtClean="0">
                <a:cs typeface="B Nazanin" pitchFamily="2" charset="-78"/>
              </a:rPr>
              <a:t>بلندی‌های </a:t>
            </a:r>
            <a:r>
              <a:rPr lang="ar-SA" sz="1600" b="1" dirty="0" smtClean="0">
                <a:cs typeface="B Nazanin" pitchFamily="2" charset="-78"/>
              </a:rPr>
              <a:t>گولان) و شهر</a:t>
            </a:r>
            <a:r>
              <a:rPr lang="en-US" sz="1600" b="1" dirty="0" smtClean="0">
                <a:cs typeface="B Nazanin" pitchFamily="2" charset="-78"/>
              </a:rPr>
              <a:t> </a:t>
            </a:r>
            <a:r>
              <a:rPr lang="ar-SA" sz="1600" b="1" dirty="0" smtClean="0">
                <a:cs typeface="B Nazanin" pitchFamily="2" charset="-78"/>
              </a:rPr>
              <a:t>قنیطره</a:t>
            </a:r>
            <a:r>
              <a:rPr lang="en-US" sz="1600" b="1" dirty="0" smtClean="0">
                <a:cs typeface="B Nazanin" pitchFamily="2" charset="-78"/>
              </a:rPr>
              <a:t> </a:t>
            </a:r>
            <a:r>
              <a:rPr lang="ar-SA" sz="1600" b="1" dirty="0" smtClean="0">
                <a:cs typeface="B Nazanin" pitchFamily="2" charset="-78"/>
              </a:rPr>
              <a:t>را به اشغال در آورد و بر تمام</a:t>
            </a:r>
            <a:r>
              <a:rPr lang="en-US" sz="1600" b="1" dirty="0" smtClean="0">
                <a:cs typeface="B Nazanin" pitchFamily="2" charset="-78"/>
              </a:rPr>
              <a:t> </a:t>
            </a:r>
            <a:r>
              <a:rPr lang="ar-SA" sz="1600" b="1" dirty="0" smtClean="0">
                <a:cs typeface="B Nazanin" pitchFamily="2" charset="-78"/>
              </a:rPr>
              <a:t>اورشلیم</a:t>
            </a:r>
            <a:r>
              <a:rPr lang="en-US" sz="1600" b="1" dirty="0" smtClean="0">
                <a:cs typeface="B Nazanin" pitchFamily="2" charset="-78"/>
              </a:rPr>
              <a:t> </a:t>
            </a:r>
            <a:r>
              <a:rPr lang="ar-SA" sz="1600" b="1" dirty="0" smtClean="0">
                <a:cs typeface="B Nazanin" pitchFamily="2" charset="-78"/>
              </a:rPr>
              <a:t>مسلط گردید. در پایان٬ اراضی تحت اداره اسرائیل به بیش از ۳ برابر افزایش پیدا کرد</a:t>
            </a:r>
            <a:r>
              <a:rPr lang="en-US" sz="1600" b="1" dirty="0" smtClean="0">
                <a:cs typeface="B Nazanin" pitchFamily="2" charset="-78"/>
              </a:rPr>
              <a:t>.</a:t>
            </a:r>
            <a:endParaRPr lang="ar-SA" b="1" dirty="0" smtClean="0">
              <a:solidFill>
                <a:srgbClr val="FF0000"/>
              </a:solidFill>
              <a:cs typeface="B Nazanin" pitchFamily="2" charset="-78"/>
            </a:endParaRPr>
          </a:p>
          <a:p>
            <a:pPr algn="r" rtl="1">
              <a:spcBef>
                <a:spcPts val="600"/>
              </a:spcBef>
            </a:pPr>
            <a:r>
              <a:rPr lang="ar-SA" b="1" dirty="0" smtClean="0">
                <a:solidFill>
                  <a:srgbClr val="FF0000"/>
                </a:solidFill>
                <a:cs typeface="B Nazanin" pitchFamily="2" charset="-78"/>
              </a:rPr>
              <a:t>۴ جنگ ۱۹۷۳ (اصطکاک یا یوم کیپور</a:t>
            </a:r>
            <a:r>
              <a:rPr lang="ar-SA" b="1" dirty="0" smtClean="0">
                <a:solidFill>
                  <a:srgbClr val="FF0000"/>
                </a:solidFill>
                <a:cs typeface="B Nazanin" pitchFamily="2" charset="-78"/>
              </a:rPr>
              <a:t>)</a:t>
            </a:r>
            <a:endParaRPr lang="fa-IR" b="1" dirty="0" smtClean="0">
              <a:solidFill>
                <a:srgbClr val="FF0000"/>
              </a:solidFill>
              <a:cs typeface="B Nazanin" pitchFamily="2" charset="-78"/>
            </a:endParaRPr>
          </a:p>
          <a:p>
            <a:pPr algn="just" rtl="1">
              <a:spcBef>
                <a:spcPts val="600"/>
              </a:spcBef>
            </a:pPr>
            <a:r>
              <a:rPr lang="ar-SA" sz="1600" b="1" dirty="0" smtClean="0">
                <a:cs typeface="B Nazanin" pitchFamily="2" charset="-78"/>
              </a:rPr>
              <a:t>کشورهای عربی</a:t>
            </a:r>
            <a:r>
              <a:rPr lang="en-US" sz="1600" b="1" dirty="0" smtClean="0">
                <a:cs typeface="B Nazanin" pitchFamily="2" charset="-78"/>
              </a:rPr>
              <a:t> </a:t>
            </a:r>
            <a:r>
              <a:rPr lang="ar-SA" sz="1600" b="1" dirty="0" smtClean="0">
                <a:cs typeface="B Nazanin" pitchFamily="2" charset="-78"/>
              </a:rPr>
              <a:t>تصمیم به جبران شکست‌های قبلی گرفتند و در یک عملیات غافلگیرانه در سال</a:t>
            </a:r>
            <a:r>
              <a:rPr lang="en-US" sz="1600" b="1" dirty="0" smtClean="0">
                <a:cs typeface="B Nazanin" pitchFamily="2" charset="-78"/>
              </a:rPr>
              <a:t> </a:t>
            </a:r>
            <a:r>
              <a:rPr lang="ar-SA" sz="1600" b="1" dirty="0" smtClean="0">
                <a:cs typeface="B Nazanin" pitchFamily="2" charset="-78"/>
              </a:rPr>
              <a:t>۱۹۷۳</a:t>
            </a:r>
            <a:r>
              <a:rPr lang="en-US" sz="1600" b="1" dirty="0" smtClean="0">
                <a:cs typeface="B Nazanin" pitchFamily="2" charset="-78"/>
              </a:rPr>
              <a:t> </a:t>
            </a:r>
            <a:r>
              <a:rPr lang="ar-SA" sz="1600" b="1" dirty="0" smtClean="0">
                <a:cs typeface="B Nazanin" pitchFamily="2" charset="-78"/>
              </a:rPr>
              <a:t>اقدام به حمله به استحکامات</a:t>
            </a:r>
            <a:r>
              <a:rPr lang="en-US" sz="1600" b="1" dirty="0" smtClean="0">
                <a:cs typeface="B Nazanin" pitchFamily="2" charset="-78"/>
              </a:rPr>
              <a:t> </a:t>
            </a:r>
            <a:r>
              <a:rPr lang="ar-SA" sz="1600" b="1" dirty="0" smtClean="0">
                <a:cs typeface="B Nazanin" pitchFamily="2" charset="-78"/>
              </a:rPr>
              <a:t>خط بارلو</a:t>
            </a:r>
            <a:r>
              <a:rPr lang="en-US" sz="1600" b="1" dirty="0" smtClean="0">
                <a:cs typeface="B Nazanin" pitchFamily="2" charset="-78"/>
              </a:rPr>
              <a:t> </a:t>
            </a:r>
            <a:r>
              <a:rPr lang="ar-SA" sz="1600" b="1" dirty="0" smtClean="0">
                <a:cs typeface="B Nazanin" pitchFamily="2" charset="-78"/>
              </a:rPr>
              <a:t>واقع در جنب</a:t>
            </a:r>
            <a:r>
              <a:rPr lang="en-US" sz="1600" b="1" dirty="0" smtClean="0">
                <a:cs typeface="B Nazanin" pitchFamily="2" charset="-78"/>
              </a:rPr>
              <a:t> </a:t>
            </a:r>
            <a:r>
              <a:rPr lang="ar-SA" sz="1600" b="1" dirty="0" smtClean="0">
                <a:cs typeface="B Nazanin" pitchFamily="2" charset="-78"/>
              </a:rPr>
              <a:t>کانال سوئز</a:t>
            </a:r>
            <a:r>
              <a:rPr lang="en-US" sz="1600" b="1" dirty="0" smtClean="0">
                <a:cs typeface="B Nazanin" pitchFamily="2" charset="-78"/>
              </a:rPr>
              <a:t> </a:t>
            </a:r>
            <a:r>
              <a:rPr lang="ar-SA" sz="1600" b="1" dirty="0" smtClean="0">
                <a:cs typeface="B Nazanin" pitchFamily="2" charset="-78"/>
              </a:rPr>
              <a:t>و</a:t>
            </a:r>
            <a:r>
              <a:rPr lang="en-US" sz="1600" b="1" dirty="0" smtClean="0">
                <a:cs typeface="B Nazanin" pitchFamily="2" charset="-78"/>
              </a:rPr>
              <a:t> </a:t>
            </a:r>
            <a:r>
              <a:rPr lang="ar-SA" sz="1600" b="1" dirty="0" smtClean="0">
                <a:cs typeface="B Nazanin" pitchFamily="2" charset="-78"/>
              </a:rPr>
              <a:t>ارتفاعات جولان</a:t>
            </a:r>
            <a:r>
              <a:rPr lang="en-US" sz="1600" b="1" dirty="0" smtClean="0">
                <a:cs typeface="B Nazanin" pitchFamily="2" charset="-78"/>
              </a:rPr>
              <a:t> </a:t>
            </a:r>
            <a:r>
              <a:rPr lang="ar-SA" sz="1600" b="1" dirty="0" smtClean="0">
                <a:cs typeface="B Nazanin" pitchFamily="2" charset="-78"/>
              </a:rPr>
              <a:t>کردند. </a:t>
            </a:r>
            <a:endParaRPr lang="fa-IR" b="1" dirty="0" smtClean="0">
              <a:solidFill>
                <a:srgbClr val="FF0000"/>
              </a:solidFill>
              <a:cs typeface="B Nazanin" pitchFamily="2" charset="-78"/>
            </a:endParaRPr>
          </a:p>
          <a:p>
            <a:pPr algn="r" rtl="1">
              <a:spcBef>
                <a:spcPts val="600"/>
              </a:spcBef>
            </a:pPr>
            <a:r>
              <a:rPr lang="fa-IR" b="1" dirty="0" smtClean="0">
                <a:solidFill>
                  <a:srgbClr val="FF0000"/>
                </a:solidFill>
                <a:cs typeface="B Nazanin" pitchFamily="2" charset="-78"/>
              </a:rPr>
              <a:t>5 جنگ های غزه</a:t>
            </a:r>
          </a:p>
          <a:p>
            <a:pPr algn="r" rtl="1">
              <a:spcBef>
                <a:spcPts val="600"/>
              </a:spcBef>
            </a:pPr>
            <a:r>
              <a:rPr lang="fa-IR" b="1" dirty="0" smtClean="0">
                <a:cs typeface="B Nazanin" pitchFamily="2" charset="-78"/>
              </a:rPr>
              <a:t>اسرائیل در زمان های مختلف و در سال های متمادی با عملیات های گوناگونی اقدام به حمله به نوار غزه را نموده است </a:t>
            </a:r>
            <a:r>
              <a:rPr lang="fa-IR" sz="1600" b="1" dirty="0" smtClean="0">
                <a:cs typeface="B Nazanin" pitchFamily="2" charset="-78"/>
              </a:rPr>
              <a:t>( 2008 </a:t>
            </a:r>
            <a:r>
              <a:rPr lang="fa-IR" b="1" dirty="0" smtClean="0">
                <a:cs typeface="B Nazanin" pitchFamily="2" charset="-78"/>
              </a:rPr>
              <a:t>– 2009-2014 )</a:t>
            </a:r>
          </a:p>
          <a:p>
            <a:pPr algn="r" rtl="1">
              <a:spcBef>
                <a:spcPts val="600"/>
              </a:spcBef>
            </a:pPr>
            <a:endParaRPr lang="fa-IR" sz="1600" b="1" dirty="0" smtClean="0">
              <a:cs typeface="B Nazanin" pitchFamily="2" charset="-78"/>
            </a:endParaRPr>
          </a:p>
          <a:p>
            <a:pPr algn="r" rtl="1">
              <a:spcBef>
                <a:spcPts val="600"/>
              </a:spcBef>
            </a:pPr>
            <a:endParaRPr lang="ar-SA" b="1" dirty="0" smtClean="0">
              <a:solidFill>
                <a:srgbClr val="FF0000"/>
              </a:solidFill>
              <a:cs typeface="B Nazanin" pitchFamily="2" charset="-7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658</TotalTime>
  <Words>846</Words>
  <Application>Microsoft Office PowerPoint</Application>
  <PresentationFormat>On-screen Show (4:3)</PresentationFormat>
  <Paragraphs>165</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Origin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Aftab</dc:creator>
  <cp:lastModifiedBy>Aftab</cp:lastModifiedBy>
  <cp:revision>88</cp:revision>
  <dcterms:created xsi:type="dcterms:W3CDTF">2014-08-07T04:04:33Z</dcterms:created>
  <dcterms:modified xsi:type="dcterms:W3CDTF">2014-08-09T12:58:27Z</dcterms:modified>
</cp:coreProperties>
</file>