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B1F013-52EE-4958-BDA2-A764E6517B74}"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BFE80-40D3-45D8-B934-FF551582927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B1F013-52EE-4958-BDA2-A764E6517B74}"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BFE80-40D3-45D8-B934-FF55158292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B1F013-52EE-4958-BDA2-A764E6517B74}"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BFE80-40D3-45D8-B934-FF55158292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B1F013-52EE-4958-BDA2-A764E6517B74}"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BFE80-40D3-45D8-B934-FF551582927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B1F013-52EE-4958-BDA2-A764E6517B74}"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BFE80-40D3-45D8-B934-FF551582927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B1F013-52EE-4958-BDA2-A764E6517B74}" type="datetimeFigureOut">
              <a:rPr lang="en-US" smtClean="0"/>
              <a:pPr/>
              <a:t>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1BFE80-40D3-45D8-B934-FF551582927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B1F013-52EE-4958-BDA2-A764E6517B74}" type="datetimeFigureOut">
              <a:rPr lang="en-US" smtClean="0"/>
              <a:pPr/>
              <a:t>12/1/2015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1BFE80-40D3-45D8-B934-FF551582927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B1F013-52EE-4958-BDA2-A764E6517B74}" type="datetimeFigureOut">
              <a:rPr lang="en-US" smtClean="0"/>
              <a:pPr/>
              <a:t>12/1/2015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1BFE80-40D3-45D8-B934-FF55158292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B1F013-52EE-4958-BDA2-A764E6517B74}" type="datetimeFigureOut">
              <a:rPr lang="en-US" smtClean="0"/>
              <a:pPr/>
              <a:t>12/1/2015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1BFE80-40D3-45D8-B934-FF55158292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B1F013-52EE-4958-BDA2-A764E6517B74}" type="datetimeFigureOut">
              <a:rPr lang="en-US" smtClean="0"/>
              <a:pPr/>
              <a:t>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1BFE80-40D3-45D8-B934-FF551582927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B1F013-52EE-4958-BDA2-A764E6517B74}" type="datetimeFigureOut">
              <a:rPr lang="en-US" smtClean="0"/>
              <a:pPr/>
              <a:t>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1BFE80-40D3-45D8-B934-FF551582927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B1F013-52EE-4958-BDA2-A764E6517B74}" type="datetimeFigureOut">
              <a:rPr lang="en-US" smtClean="0"/>
              <a:pPr/>
              <a:t>12/1/2015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1BFE80-40D3-45D8-B934-FF55158292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5400" b="1" dirty="0" smtClean="0"/>
              <a:t>به نام هستی بخش</a:t>
            </a:r>
            <a:endParaRPr lang="en-US" sz="5400" b="1"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590800"/>
            <a:ext cx="8153400" cy="685800"/>
          </a:xfrm>
        </p:spPr>
        <p:txBody>
          <a:bodyPr>
            <a:normAutofit fontScale="90000"/>
          </a:bodyPr>
          <a:lstStyle/>
          <a:p>
            <a:pPr algn="r"/>
            <a:r>
              <a:rPr lang="ar-SA" sz="2800" b="1" dirty="0" smtClean="0"/>
              <a:t>تجربه ميكرون كامپيوتر</a:t>
            </a:r>
            <a:r>
              <a:rPr lang="fa-IR" sz="2800" b="1" dirty="0" smtClean="0"/>
              <a:t>ز</a:t>
            </a:r>
            <a:br>
              <a:rPr lang="fa-IR" sz="2800" b="1" dirty="0" smtClean="0"/>
            </a:br>
            <a:r>
              <a:rPr lang="ar-SA" sz="2800" dirty="0" smtClean="0"/>
              <a:t> </a:t>
            </a:r>
            <a:r>
              <a:rPr lang="fa-IR" sz="2800" dirty="0" smtClean="0"/>
              <a:t/>
            </a:r>
            <a:br>
              <a:rPr lang="fa-IR" sz="2800" dirty="0" smtClean="0"/>
            </a:br>
            <a:r>
              <a:rPr lang="ar-SA" sz="2200" dirty="0" smtClean="0"/>
              <a:t>ميكرون كامپيوترز يك فروشنده كامپيوتر و لوازم جانبي آن است كه بسياری از اطلاعات لازم براي خريد را از طريق وب‌سايت خود را در اختيار مشتريان قرار مي‌دهد. در حالي كه بيش از اين كارمندان بخش فروش براي مذاكره با مشتريان به طور متوسط 20 دقيقه زمان اختصاص مي‌دادند، براي مذاكره با مشترياني كه قبلاً به وب‌سايت اين شركت مراجعه كرده‌اند، تنها 2 دقيقه زمان لازم است. با يك محاسبه ساده مشخص مي‌شود كه با استفاده از تجارب الكترونيك در اين بخش كارايي 10 برابر افزايش پيدا كرده است </a:t>
            </a:r>
            <a:r>
              <a:rPr lang="fa-IR" sz="2800" b="1" dirty="0" smtClean="0"/>
              <a:t/>
            </a:r>
            <a:br>
              <a:rPr lang="fa-IR" sz="2800" b="1" dirty="0" smtClean="0"/>
            </a:br>
            <a:r>
              <a:rPr lang="fa-IR" sz="2800" b="1" dirty="0" smtClean="0"/>
              <a:t/>
            </a:r>
            <a:br>
              <a:rPr lang="fa-IR" sz="2800" b="1" dirty="0" smtClean="0"/>
            </a:br>
            <a:r>
              <a:rPr lang="fa-IR" sz="2800" b="1" dirty="0" smtClean="0"/>
              <a:t/>
            </a:r>
            <a:br>
              <a:rPr lang="fa-IR" sz="2800" b="1" dirty="0" smtClean="0"/>
            </a:br>
            <a:r>
              <a:rPr lang="fa-IR" sz="2800" b="1" dirty="0" smtClean="0"/>
              <a:t/>
            </a:r>
            <a:br>
              <a:rPr lang="fa-IR" sz="2800" b="1" dirty="0" smtClean="0"/>
            </a:br>
            <a:r>
              <a:rPr lang="fa-IR" sz="2800" b="1" dirty="0" smtClean="0"/>
              <a:t/>
            </a:r>
            <a:br>
              <a:rPr lang="fa-IR" sz="2800" b="1" dirty="0" smtClean="0"/>
            </a:br>
            <a:endParaRPr lang="en-US" sz="2800" b="1" dirty="0"/>
          </a:p>
        </p:txBody>
      </p:sp>
      <p:pic>
        <p:nvPicPr>
          <p:cNvPr id="4" name="Content Placeholder 3" descr="download.jpg"/>
          <p:cNvPicPr>
            <a:picLocks noGrp="1" noChangeAspect="1"/>
          </p:cNvPicPr>
          <p:nvPr>
            <p:ph idx="1"/>
          </p:nvPr>
        </p:nvPicPr>
        <p:blipFill>
          <a:blip r:embed="rId2"/>
          <a:stretch>
            <a:fillRect/>
          </a:stretch>
        </p:blipFill>
        <p:spPr>
          <a:xfrm>
            <a:off x="1706262" y="3505200"/>
            <a:ext cx="5618206" cy="2819400"/>
          </a:xfrm>
          <a:prstGeom prst="roundRect">
            <a:avLst>
              <a:gd name="adj" fmla="val 23896"/>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ransition>
    <p:check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535362"/>
          </a:xfrm>
        </p:spPr>
        <p:txBody>
          <a:bodyPr>
            <a:normAutofit fontScale="90000"/>
          </a:bodyPr>
          <a:lstStyle/>
          <a:p>
            <a:pPr algn="r"/>
            <a:r>
              <a:rPr lang="fa-IR" sz="2400" b="1" dirty="0" smtClean="0"/>
              <a:t/>
            </a:r>
            <a:br>
              <a:rPr lang="fa-IR" sz="2400" b="1" dirty="0" smtClean="0"/>
            </a:br>
            <a:r>
              <a:rPr lang="fa-IR" sz="2400" b="1" dirty="0" smtClean="0"/>
              <a:t/>
            </a:r>
            <a:br>
              <a:rPr lang="fa-IR" sz="2400" b="1" dirty="0" smtClean="0"/>
            </a:br>
            <a:r>
              <a:rPr lang="fa-IR" sz="2400" b="1" dirty="0" smtClean="0"/>
              <a:t/>
            </a:r>
            <a:br>
              <a:rPr lang="fa-IR" sz="2400" b="1" dirty="0" smtClean="0"/>
            </a:br>
            <a:r>
              <a:rPr lang="fa-IR" sz="2400" b="1" dirty="0" smtClean="0"/>
              <a:t/>
            </a:r>
            <a:br>
              <a:rPr lang="fa-IR" sz="2400" b="1" dirty="0" smtClean="0"/>
            </a:br>
            <a:r>
              <a:rPr lang="fa-IR" sz="2400" b="1" dirty="0" smtClean="0"/>
              <a:t/>
            </a:r>
            <a:br>
              <a:rPr lang="fa-IR" sz="2400" b="1" dirty="0" smtClean="0"/>
            </a:br>
            <a:r>
              <a:rPr lang="ar-SA" sz="2400" b="1" dirty="0" smtClean="0"/>
              <a:t>تجربه فدرال اكسپرس</a:t>
            </a:r>
            <a:r>
              <a:rPr lang="fa-IR" sz="2400" b="1" dirty="0" smtClean="0"/>
              <a:t/>
            </a:r>
            <a:br>
              <a:rPr lang="fa-IR" sz="2400" b="1" dirty="0" smtClean="0"/>
            </a:br>
            <a:r>
              <a:rPr lang="ar-SA" sz="2400" dirty="0" smtClean="0"/>
              <a:t> </a:t>
            </a:r>
            <a:r>
              <a:rPr lang="fa-IR" sz="2400" dirty="0" smtClean="0"/>
              <a:t/>
            </a:r>
            <a:br>
              <a:rPr lang="fa-IR" sz="2400" dirty="0" smtClean="0"/>
            </a:br>
            <a:r>
              <a:rPr lang="ar-SA" sz="2000" dirty="0" smtClean="0"/>
              <a:t>فدرال اكسپرس در سال 1983 از نرم‌افزاري استفاده كرد كه شركتها را از طريق شبكه‌هاي خصوصي به هم متصل مي‌كرد و در عرض 12 سال، 50000 مشتري جمع كرد. در طي سالهاي 1995 تا 1998 با ورود اينترنت و انجام تجارت الكترونيك در اينترنت تعداد مشتريان به حدود يك ميليون جهش پيدا كرد. فدرال اكسپرس تخمين مي‌زند كه 68 درصد از 3 ميليون بسته‌اي كه روزانه جابجا مي‌شود در حال حاضر توسط شبكه‌ها انجام مي‌شود </a:t>
            </a:r>
            <a:r>
              <a:rPr lang="fa-IR" sz="2000" b="1" dirty="0" smtClean="0"/>
              <a:t/>
            </a:r>
            <a:br>
              <a:rPr lang="fa-IR" sz="2000" b="1" dirty="0" smtClean="0"/>
            </a:br>
            <a:r>
              <a:rPr lang="fa-IR" sz="2400" b="1" dirty="0" smtClean="0"/>
              <a:t/>
            </a:r>
            <a:br>
              <a:rPr lang="fa-IR" sz="2400" b="1" dirty="0" smtClean="0"/>
            </a:br>
            <a:r>
              <a:rPr lang="fa-IR" sz="2400" b="1" dirty="0" smtClean="0"/>
              <a:t/>
            </a:r>
            <a:br>
              <a:rPr lang="fa-IR" sz="2400" b="1" dirty="0" smtClean="0"/>
            </a:br>
            <a:r>
              <a:rPr lang="fa-IR" sz="2400" b="1" dirty="0" smtClean="0"/>
              <a:t/>
            </a:r>
            <a:br>
              <a:rPr lang="fa-IR" sz="2400" b="1" dirty="0" smtClean="0"/>
            </a:br>
            <a:r>
              <a:rPr lang="fa-IR" sz="2400" b="1" dirty="0" smtClean="0"/>
              <a:t/>
            </a:r>
            <a:br>
              <a:rPr lang="fa-IR" sz="2400" b="1" dirty="0" smtClean="0"/>
            </a:br>
            <a:r>
              <a:rPr lang="fa-IR" sz="2400" b="1" dirty="0" smtClean="0"/>
              <a:t/>
            </a:r>
            <a:br>
              <a:rPr lang="fa-IR" sz="2400" b="1" dirty="0" smtClean="0"/>
            </a:br>
            <a:endParaRPr lang="en-US" sz="2400" b="1" dirty="0"/>
          </a:p>
        </p:txBody>
      </p:sp>
      <p:pic>
        <p:nvPicPr>
          <p:cNvPr id="6" name="Content Placeholder 5" descr="download (1).jpg"/>
          <p:cNvPicPr>
            <a:picLocks noGrp="1" noChangeAspect="1"/>
          </p:cNvPicPr>
          <p:nvPr>
            <p:ph idx="1"/>
          </p:nvPr>
        </p:nvPicPr>
        <p:blipFill>
          <a:blip r:embed="rId2"/>
          <a:stretch>
            <a:fillRect/>
          </a:stretch>
        </p:blipFill>
        <p:spPr>
          <a:xfrm>
            <a:off x="1752600" y="3429000"/>
            <a:ext cx="5924700" cy="2479479"/>
          </a:xfrm>
          <a:prstGeom prst="roundRect">
            <a:avLst>
              <a:gd name="adj" fmla="val 30895"/>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ransition>
    <p:check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06762"/>
          </a:xfrm>
        </p:spPr>
        <p:txBody>
          <a:bodyPr>
            <a:normAutofit fontScale="90000"/>
          </a:bodyPr>
          <a:lstStyle/>
          <a:p>
            <a:pPr algn="r"/>
            <a:r>
              <a:rPr lang="fa-IR" sz="2400" b="1" dirty="0" smtClean="0"/>
              <a:t/>
            </a:r>
            <a:br>
              <a:rPr lang="fa-IR" sz="2400" b="1" dirty="0" smtClean="0"/>
            </a:br>
            <a:r>
              <a:rPr lang="fa-IR" sz="2400" b="1" dirty="0" smtClean="0"/>
              <a:t/>
            </a:r>
            <a:br>
              <a:rPr lang="fa-IR" sz="2400" b="1" dirty="0" smtClean="0"/>
            </a:br>
            <a:r>
              <a:rPr lang="fa-IR" sz="2400" b="1" dirty="0" smtClean="0"/>
              <a:t/>
            </a:r>
            <a:br>
              <a:rPr lang="fa-IR" sz="2400" b="1" dirty="0" smtClean="0"/>
            </a:br>
            <a:r>
              <a:rPr lang="fa-IR" sz="2400" b="1" dirty="0" smtClean="0"/>
              <a:t/>
            </a:r>
            <a:br>
              <a:rPr lang="fa-IR" sz="2400" b="1" dirty="0" smtClean="0"/>
            </a:br>
            <a:r>
              <a:rPr lang="ar-SA" sz="2700" b="1" dirty="0" smtClean="0"/>
              <a:t>تجربه موتورول</a:t>
            </a:r>
            <a:r>
              <a:rPr lang="fa-IR" sz="2700" b="1" dirty="0" smtClean="0"/>
              <a:t>ا</a:t>
            </a:r>
            <a:r>
              <a:rPr lang="fa-IR" sz="2400" b="1" dirty="0" smtClean="0"/>
              <a:t/>
            </a:r>
            <a:br>
              <a:rPr lang="fa-IR" sz="2400" b="1" dirty="0" smtClean="0"/>
            </a:br>
            <a:r>
              <a:rPr lang="ar-SA" sz="2400" dirty="0" smtClean="0"/>
              <a:t> </a:t>
            </a:r>
            <a:r>
              <a:rPr lang="fa-IR" sz="2400" dirty="0" smtClean="0"/>
              <a:t/>
            </a:r>
            <a:br>
              <a:rPr lang="fa-IR" sz="2400" dirty="0" smtClean="0"/>
            </a:br>
            <a:r>
              <a:rPr lang="ar-SA" sz="2200" dirty="0" smtClean="0"/>
              <a:t>شركت موتورولا با اتكا به شبكه ارتباطي خود قادر است نيازهاي مشتري براي يك پيجر را جمع‌آوري كرده و آن را به كارخانه توليدي خود منتقل كند تا يك مدل مخصوص از نظر فرم ظاهري، رنگ و ساير ويژگي‌ها ساخته شود. فرداي روزي كه سفارش انجام شد، مشتري پيجر مورد نظرش را در يك بسته پستي دريافت مي‌كند و  به اين ترتيب موتورولا توانسته است به عنوان پيشتاز بازار در اين زمينه مطرح شود </a:t>
            </a:r>
            <a:r>
              <a:rPr lang="fa-IR" sz="2400" b="1" dirty="0" smtClean="0"/>
              <a:t/>
            </a:r>
            <a:br>
              <a:rPr lang="fa-IR" sz="2400" b="1" dirty="0" smtClean="0"/>
            </a:br>
            <a:r>
              <a:rPr lang="fa-IR" sz="2400" b="1" dirty="0" smtClean="0"/>
              <a:t/>
            </a:r>
            <a:br>
              <a:rPr lang="fa-IR" sz="2400" b="1" dirty="0" smtClean="0"/>
            </a:br>
            <a:r>
              <a:rPr lang="fa-IR" sz="2400" b="1" dirty="0" smtClean="0"/>
              <a:t/>
            </a:r>
            <a:br>
              <a:rPr lang="fa-IR" sz="2400" b="1" dirty="0" smtClean="0"/>
            </a:br>
            <a:r>
              <a:rPr lang="fa-IR" sz="2400" b="1" dirty="0" smtClean="0"/>
              <a:t/>
            </a:r>
            <a:br>
              <a:rPr lang="fa-IR" sz="2400" b="1" dirty="0" smtClean="0"/>
            </a:br>
            <a:r>
              <a:rPr lang="fa-IR" sz="2400" b="1" dirty="0" smtClean="0"/>
              <a:t/>
            </a:r>
            <a:br>
              <a:rPr lang="fa-IR" sz="2400" b="1" dirty="0" smtClean="0"/>
            </a:br>
            <a:r>
              <a:rPr lang="fa-IR" sz="2400" b="1" dirty="0" smtClean="0"/>
              <a:t/>
            </a:r>
            <a:br>
              <a:rPr lang="fa-IR" sz="2400" b="1" dirty="0" smtClean="0"/>
            </a:br>
            <a:endParaRPr lang="en-US" sz="2400" dirty="0"/>
          </a:p>
        </p:txBody>
      </p:sp>
      <p:pic>
        <p:nvPicPr>
          <p:cNvPr id="4" name="Content Placeholder 3" descr="download (2).jpg"/>
          <p:cNvPicPr>
            <a:picLocks noGrp="1" noChangeAspect="1"/>
          </p:cNvPicPr>
          <p:nvPr>
            <p:ph idx="1"/>
          </p:nvPr>
        </p:nvPicPr>
        <p:blipFill>
          <a:blip r:embed="rId2"/>
          <a:stretch>
            <a:fillRect/>
          </a:stretch>
        </p:blipFill>
        <p:spPr>
          <a:xfrm>
            <a:off x="2106828" y="2971800"/>
            <a:ext cx="4979773" cy="29718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ransition>
    <p:check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5486399"/>
          </a:xfrm>
        </p:spPr>
        <p:txBody>
          <a:bodyPr>
            <a:normAutofit fontScale="90000"/>
          </a:bodyPr>
          <a:lstStyle/>
          <a:p>
            <a:pPr algn="r"/>
            <a:r>
              <a:rPr lang="ar-SA" sz="2800" b="1" dirty="0" smtClean="0"/>
              <a:t>محدوديتهاي تجارب </a:t>
            </a:r>
            <a:r>
              <a:rPr lang="ar-SA" sz="2800" b="1" dirty="0" smtClean="0"/>
              <a:t>الكترونيك</a:t>
            </a:r>
            <a:r>
              <a:rPr lang="en-US" sz="2800" b="1" dirty="0" smtClean="0"/>
              <a:t/>
            </a:r>
            <a:br>
              <a:rPr lang="en-US" sz="2800" b="1" dirty="0" smtClean="0"/>
            </a:br>
            <a:r>
              <a:rPr lang="en-US" sz="2800" b="1" dirty="0" smtClean="0"/>
              <a:t/>
            </a:r>
            <a:br>
              <a:rPr lang="en-US" sz="2800" b="1" dirty="0" smtClean="0"/>
            </a:br>
            <a:r>
              <a:rPr lang="en-US" sz="2000" dirty="0" smtClean="0"/>
              <a:t/>
            </a:r>
            <a:br>
              <a:rPr lang="en-US" sz="2000" dirty="0" smtClean="0"/>
            </a:br>
            <a:r>
              <a:rPr lang="ar-SA" sz="2000" dirty="0" smtClean="0"/>
              <a:t>تجارب الكترونيك هم محدوديتهاي تكنولوژيكي و هم محدوديتهای غير تكنولوژيكي دارد</a:t>
            </a:r>
            <a:r>
              <a:rPr lang="en-US" sz="2000" dirty="0" smtClean="0"/>
              <a:t/>
            </a:r>
            <a:br>
              <a:rPr lang="en-US" sz="2000" dirty="0" smtClean="0"/>
            </a:br>
            <a:r>
              <a:rPr lang="ar-SA" sz="2000" dirty="0" smtClean="0"/>
              <a:t>استانداردهاي مورد قبول عام (براي كيفيت، امنيت و اعتبار ) وجود ندارد</a:t>
            </a:r>
            <a:r>
              <a:rPr lang="en-US" sz="2000" dirty="0" smtClean="0"/>
              <a:t/>
            </a:r>
            <a:br>
              <a:rPr lang="en-US" sz="2000" dirty="0" smtClean="0"/>
            </a:br>
            <a:r>
              <a:rPr lang="ar-SA" sz="2000" dirty="0" smtClean="0"/>
              <a:t>مصرف‌کننده‌ها از خریدهای اینترنتی می‌ترسند</a:t>
            </a:r>
            <a:r>
              <a:rPr lang="en-US" sz="2000" dirty="0" smtClean="0"/>
              <a:t/>
            </a:r>
            <a:br>
              <a:rPr lang="en-US" sz="2000" dirty="0" smtClean="0"/>
            </a:br>
            <a:r>
              <a:rPr lang="ar-SA" sz="2000" dirty="0" smtClean="0"/>
              <a:t>پهناي باند كافي وجود ندارد</a:t>
            </a:r>
            <a:r>
              <a:rPr lang="en-US" sz="2000" dirty="0" smtClean="0"/>
              <a:t/>
            </a:r>
            <a:br>
              <a:rPr lang="en-US" sz="2000" dirty="0" smtClean="0"/>
            </a:br>
            <a:r>
              <a:rPr lang="ar-SA" sz="2000" dirty="0" smtClean="0"/>
              <a:t>در تجارت الكترونيك فروشنده ناشناس است</a:t>
            </a:r>
            <a:r>
              <a:rPr lang="en-US" sz="2000" dirty="0" smtClean="0"/>
              <a:t/>
            </a:r>
            <a:br>
              <a:rPr lang="en-US" sz="2000" dirty="0" smtClean="0"/>
            </a:br>
            <a:r>
              <a:rPr lang="ar-SA" sz="2000" dirty="0" smtClean="0"/>
              <a:t>ابزارهاي نرم‌افزاري در حد مورد قبول نيستند</a:t>
            </a:r>
            <a:r>
              <a:rPr lang="en-US" sz="2000" dirty="0" smtClean="0"/>
              <a:t/>
            </a:r>
            <a:br>
              <a:rPr lang="en-US" sz="2000" dirty="0" smtClean="0"/>
            </a:br>
            <a:r>
              <a:rPr lang="ar-SA" sz="2000" dirty="0" smtClean="0"/>
              <a:t>سود تجارت الكترونيك به سادگي قابل </a:t>
            </a:r>
            <a:r>
              <a:rPr lang="ar-SA" sz="2000" dirty="0" smtClean="0"/>
              <a:t>اندازه‌گيري </a:t>
            </a:r>
            <a:r>
              <a:rPr lang="ar-SA" sz="2000" dirty="0" smtClean="0"/>
              <a:t>نيست</a:t>
            </a:r>
            <a:r>
              <a:rPr lang="en-US" sz="2000" dirty="0" smtClean="0"/>
              <a:t/>
            </a:r>
            <a:br>
              <a:rPr lang="en-US" sz="2000" dirty="0" smtClean="0"/>
            </a:br>
            <a:r>
              <a:rPr lang="ar-SA" sz="2000" dirty="0" smtClean="0"/>
              <a:t>هنوز مشكلاتي در تطابق اينترنت و نرم‌افزارهاي تجارت الكترونيك با برخي برنامه‌ها و پايگاههاي داده وجود دارد</a:t>
            </a:r>
            <a:r>
              <a:rPr lang="en-US" sz="2000" dirty="0" smtClean="0"/>
              <a:t/>
            </a:r>
            <a:br>
              <a:rPr lang="en-US" sz="2000" dirty="0" smtClean="0"/>
            </a:br>
            <a:r>
              <a:rPr lang="ar-SA" sz="2000" dirty="0" smtClean="0"/>
              <a:t>برخي خريدارها مايلند محصول خريد شده را لمس كنند و خود را با تجارت الكترونيك وفق نمي‌دهند</a:t>
            </a:r>
            <a:r>
              <a:rPr lang="en-US" sz="2000" dirty="0" smtClean="0"/>
              <a:t/>
            </a:r>
            <a:br>
              <a:rPr lang="en-US" sz="2000" dirty="0" smtClean="0"/>
            </a:br>
            <a:r>
              <a:rPr lang="ar-SA" sz="2000" dirty="0" smtClean="0"/>
              <a:t>اينترنت هنوز گران است</a:t>
            </a:r>
            <a:r>
              <a:rPr lang="en-US" sz="2000" dirty="0" smtClean="0"/>
              <a:t/>
            </a:r>
            <a:br>
              <a:rPr lang="en-US" sz="2000" dirty="0" smtClean="0"/>
            </a:br>
            <a:r>
              <a:rPr lang="ar-SA" sz="2000" dirty="0" smtClean="0"/>
              <a:t>مردم هنوز به تبادلات بدون كاغذ اعتماد ندارند</a:t>
            </a:r>
            <a:r>
              <a:rPr lang="en-US" sz="2000" dirty="0" smtClean="0"/>
              <a:t/>
            </a:r>
            <a:br>
              <a:rPr lang="en-US" sz="2000" dirty="0" smtClean="0"/>
            </a:br>
            <a:r>
              <a:rPr lang="en-US" sz="2800" dirty="0" smtClean="0"/>
              <a:t/>
            </a:r>
            <a:br>
              <a:rPr lang="en-US" sz="2800" dirty="0" smtClean="0"/>
            </a:br>
            <a:r>
              <a:rPr lang="en-US" sz="2800" dirty="0" smtClean="0"/>
              <a:t/>
            </a:r>
            <a:br>
              <a:rPr lang="en-US" sz="2800" dirty="0" smtClean="0"/>
            </a:br>
            <a:endParaRPr lang="en-US" sz="2800" dirty="0"/>
          </a:p>
        </p:txBody>
      </p:sp>
    </p:spTree>
  </p:cSld>
  <p:clrMapOvr>
    <a:masterClrMapping/>
  </p:clrMapOvr>
  <p:transition>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4495800"/>
            <a:ext cx="2438400" cy="1600200"/>
          </a:xfrm>
        </p:spPr>
        <p:txBody>
          <a:bodyPr>
            <a:noAutofit/>
          </a:bodyPr>
          <a:lstStyle/>
          <a:p>
            <a:r>
              <a:rPr lang="fa-IR" sz="2400" b="1" dirty="0" smtClean="0"/>
              <a:t/>
            </a:r>
            <a:br>
              <a:rPr lang="fa-IR" sz="2400" b="1" dirty="0" smtClean="0"/>
            </a:br>
            <a:r>
              <a:rPr lang="fa-IR" sz="2400" b="1" dirty="0" smtClean="0"/>
              <a:t>پایان</a:t>
            </a:r>
            <a:br>
              <a:rPr lang="fa-IR" sz="2400" b="1" dirty="0" smtClean="0"/>
            </a:br>
            <a:r>
              <a:rPr lang="fa-IR" sz="2400" b="1" dirty="0" smtClean="0"/>
              <a:t/>
            </a:r>
            <a:br>
              <a:rPr lang="fa-IR" sz="2400" b="1" dirty="0" smtClean="0"/>
            </a:br>
            <a:r>
              <a:rPr lang="fa-IR" sz="2400" b="1" dirty="0" smtClean="0"/>
              <a:t/>
            </a:r>
            <a:br>
              <a:rPr lang="fa-IR" sz="2400" b="1" dirty="0" smtClean="0"/>
            </a:br>
            <a:r>
              <a:rPr lang="fa-IR" sz="2400" b="1" dirty="0" smtClean="0"/>
              <a:t>آذر 94</a:t>
            </a:r>
            <a:br>
              <a:rPr lang="fa-IR" sz="2400" b="1" dirty="0" smtClean="0"/>
            </a:br>
            <a:endParaRPr lang="en-US" sz="2400" dirty="0"/>
          </a:p>
        </p:txBody>
      </p:sp>
      <p:pic>
        <p:nvPicPr>
          <p:cNvPr id="7" name="Content Placeholder 6" descr="images (2).jpg"/>
          <p:cNvPicPr>
            <a:picLocks noGrp="1" noChangeAspect="1"/>
          </p:cNvPicPr>
          <p:nvPr>
            <p:ph sz="quarter" idx="4"/>
          </p:nvPr>
        </p:nvPicPr>
        <p:blipFill>
          <a:blip r:embed="rId2"/>
          <a:stretch>
            <a:fillRect/>
          </a:stretch>
        </p:blipFill>
        <p:spPr>
          <a:xfrm>
            <a:off x="1752600" y="609600"/>
            <a:ext cx="5638800" cy="3124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4000" dirty="0" smtClean="0"/>
              <a:t>درس فناوری اطلاعات</a:t>
            </a:r>
            <a:endParaRPr lang="en-US" sz="4000" dirty="0"/>
          </a:p>
        </p:txBody>
      </p:sp>
      <p:pic>
        <p:nvPicPr>
          <p:cNvPr id="4" name="Content Placeholder 3" descr="IMAGE634884858963147500.jpg"/>
          <p:cNvPicPr>
            <a:picLocks noGrp="1" noChangeAspect="1"/>
          </p:cNvPicPr>
          <p:nvPr>
            <p:ph idx="1"/>
          </p:nvPr>
        </p:nvPicPr>
        <p:blipFill>
          <a:blip r:embed="rId2"/>
          <a:stretch>
            <a:fillRect/>
          </a:stretch>
        </p:blipFill>
        <p:spPr>
          <a:xfrm>
            <a:off x="2164292" y="2057400"/>
            <a:ext cx="4846108" cy="363458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check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962400" cy="6127750"/>
          </a:xfrm>
        </p:spPr>
        <p:txBody>
          <a:bodyPr>
            <a:noAutofit/>
          </a:bodyPr>
          <a:lstStyle/>
          <a:p>
            <a:pPr algn="ctr"/>
            <a:r>
              <a:rPr lang="fa-IR" sz="2400" dirty="0" smtClean="0"/>
              <a:t/>
            </a:r>
            <a:br>
              <a:rPr lang="fa-IR" sz="2400" dirty="0" smtClean="0"/>
            </a:br>
            <a:r>
              <a:rPr lang="fa-IR" sz="2400" dirty="0"/>
              <a:t/>
            </a:r>
            <a:br>
              <a:rPr lang="fa-IR" sz="2400" dirty="0"/>
            </a:br>
            <a:r>
              <a:rPr lang="fa-IR" sz="2400" dirty="0" smtClean="0"/>
              <a:t/>
            </a:r>
            <a:br>
              <a:rPr lang="fa-IR" sz="2400" dirty="0" smtClean="0"/>
            </a:br>
            <a:r>
              <a:rPr lang="fa-IR" sz="2400" dirty="0"/>
              <a:t/>
            </a:r>
            <a:br>
              <a:rPr lang="fa-IR" sz="2400" dirty="0"/>
            </a:br>
            <a:r>
              <a:rPr lang="fa-IR" sz="2400" dirty="0" smtClean="0"/>
              <a:t>تبادل </a:t>
            </a:r>
            <a:r>
              <a:rPr lang="fa-IR" sz="2400" dirty="0"/>
              <a:t>الکترونیکی </a:t>
            </a:r>
            <a:r>
              <a:rPr lang="fa-IR" sz="2400" dirty="0" smtClean="0"/>
              <a:t>اطلاعات</a:t>
            </a:r>
            <a:br>
              <a:rPr lang="fa-IR" sz="2400" dirty="0" smtClean="0"/>
            </a:br>
            <a:r>
              <a:rPr lang="en-US" sz="2400" dirty="0" smtClean="0"/>
              <a:t>EDI</a:t>
            </a:r>
            <a:r>
              <a:rPr lang="fa-IR" sz="2400" dirty="0" smtClean="0"/>
              <a:t/>
            </a:r>
            <a:br>
              <a:rPr lang="fa-IR" sz="2400" dirty="0" smtClean="0"/>
            </a:br>
            <a:r>
              <a:rPr lang="en-US" sz="2400" dirty="0" smtClean="0"/>
              <a:t> </a:t>
            </a:r>
            <a:r>
              <a:rPr lang="fa-IR" sz="2400" dirty="0" smtClean="0"/>
              <a:t> ونقش ان در تجارت الکترونیکی </a:t>
            </a:r>
            <a:br>
              <a:rPr lang="fa-IR" sz="2400" dirty="0" smtClean="0"/>
            </a:br>
            <a:r>
              <a:rPr lang="fa-IR" sz="2400" dirty="0"/>
              <a:t/>
            </a:r>
            <a:br>
              <a:rPr lang="fa-IR" sz="2400" dirty="0"/>
            </a:br>
            <a:r>
              <a:rPr lang="fa-IR" sz="2400" dirty="0" smtClean="0"/>
              <a:t/>
            </a:r>
            <a:br>
              <a:rPr lang="fa-IR" sz="2400" dirty="0" smtClean="0"/>
            </a:br>
            <a:r>
              <a:rPr lang="en-US" sz="2400" dirty="0" smtClean="0"/>
              <a:t/>
            </a:r>
            <a:br>
              <a:rPr lang="en-US" sz="2400" dirty="0" smtClean="0"/>
            </a:br>
            <a:r>
              <a:rPr lang="en-US" sz="2400" dirty="0" smtClean="0"/>
              <a:t/>
            </a:r>
            <a:br>
              <a:rPr lang="en-US" sz="2400" dirty="0" smtClean="0"/>
            </a:br>
            <a:r>
              <a:rPr lang="fa-IR" sz="2400" dirty="0" smtClean="0"/>
              <a:t>استاد دکتر آزادی</a:t>
            </a:r>
            <a:r>
              <a:rPr lang="fa-IR" sz="2400" dirty="0"/>
              <a:t/>
            </a:r>
            <a:br>
              <a:rPr lang="fa-IR" sz="2400" dirty="0"/>
            </a:br>
            <a:r>
              <a:rPr lang="fa-IR" sz="2400" dirty="0" smtClean="0"/>
              <a:t/>
            </a:r>
            <a:br>
              <a:rPr lang="fa-IR" sz="2400" dirty="0" smtClean="0"/>
            </a:br>
            <a:r>
              <a:rPr lang="fa-IR" sz="2400" dirty="0"/>
              <a:t/>
            </a:r>
            <a:br>
              <a:rPr lang="fa-IR" sz="2400" dirty="0"/>
            </a:br>
            <a:r>
              <a:rPr lang="fa-IR" sz="2400" dirty="0" smtClean="0"/>
              <a:t>سپیده قمی</a:t>
            </a:r>
            <a:br>
              <a:rPr lang="fa-IR" sz="2400" dirty="0" smtClean="0"/>
            </a:br>
            <a:r>
              <a:rPr lang="fa-IR" sz="2400" dirty="0"/>
              <a:t/>
            </a:r>
            <a:br>
              <a:rPr lang="fa-IR" sz="2400" dirty="0"/>
            </a:br>
            <a:r>
              <a:rPr lang="fa-IR" sz="2400" dirty="0" smtClean="0"/>
              <a:t/>
            </a:r>
            <a:br>
              <a:rPr lang="fa-IR" sz="2400" dirty="0" smtClean="0"/>
            </a:br>
            <a:r>
              <a:rPr lang="fa-IR" sz="2400" dirty="0"/>
              <a:t/>
            </a:r>
            <a:br>
              <a:rPr lang="fa-IR" sz="2400" dirty="0"/>
            </a:br>
            <a:r>
              <a:rPr lang="fa-IR" dirty="0" smtClean="0"/>
              <a:t>پاییز 94</a:t>
            </a:r>
            <a:endParaRPr lang="en-US" dirty="0"/>
          </a:p>
        </p:txBody>
      </p:sp>
      <p:pic>
        <p:nvPicPr>
          <p:cNvPr id="5" name="Content Placeholder 4" descr="1.jpg"/>
          <p:cNvPicPr>
            <a:picLocks noGrp="1" noChangeAspect="1"/>
          </p:cNvPicPr>
          <p:nvPr>
            <p:ph idx="1"/>
          </p:nvPr>
        </p:nvPicPr>
        <p:blipFill>
          <a:blip r:embed="rId2"/>
          <a:stretch>
            <a:fillRect/>
          </a:stretch>
        </p:blipFill>
        <p:spPr>
          <a:xfrm>
            <a:off x="5029200" y="1752600"/>
            <a:ext cx="3521869" cy="352186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check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858962"/>
          </a:xfrm>
        </p:spPr>
        <p:txBody>
          <a:bodyPr>
            <a:noAutofit/>
          </a:bodyPr>
          <a:lstStyle/>
          <a:p>
            <a:r>
              <a:rPr lang="fa-IR" sz="2400" b="1" dirty="0"/>
              <a:t> تجارت الکترونیک چیست</a:t>
            </a:r>
            <a:r>
              <a:rPr lang="fa-IR" sz="2400" b="1" dirty="0" smtClean="0"/>
              <a:t>؟</a:t>
            </a:r>
            <a:br>
              <a:rPr lang="fa-IR" sz="2400" b="1" dirty="0" smtClean="0"/>
            </a:br>
            <a:r>
              <a:rPr lang="fa-IR" sz="2400" b="1" dirty="0"/>
              <a:t/>
            </a:r>
            <a:br>
              <a:rPr lang="fa-IR" sz="2400" b="1" dirty="0"/>
            </a:br>
            <a:r>
              <a:rPr lang="fa-IR" sz="2000" dirty="0" smtClean="0"/>
              <a:t>«</a:t>
            </a:r>
            <a:r>
              <a:rPr lang="fa-IR" sz="2000" dirty="0"/>
              <a:t>تجارت الکترونیک عبارت است از خرید و فروش کالا، خدمات و اطلاعات </a:t>
            </a:r>
            <a:r>
              <a:rPr lang="fa-IR" sz="2000" dirty="0" smtClean="0"/>
              <a:t>ازطریق شبکه‌های</a:t>
            </a:r>
            <a:br>
              <a:rPr lang="fa-IR" sz="2000" dirty="0" smtClean="0"/>
            </a:br>
            <a:r>
              <a:rPr lang="fa-IR" sz="2000" dirty="0" smtClean="0"/>
              <a:t>ارتباطی»</a:t>
            </a:r>
            <a:endParaRPr lang="en-US" sz="2000" dirty="0"/>
          </a:p>
        </p:txBody>
      </p:sp>
      <p:pic>
        <p:nvPicPr>
          <p:cNvPr id="6" name="Content Placeholder 5" descr="download (3).jpg"/>
          <p:cNvPicPr>
            <a:picLocks noGrp="1" noChangeAspect="1"/>
          </p:cNvPicPr>
          <p:nvPr>
            <p:ph idx="1"/>
          </p:nvPr>
        </p:nvPicPr>
        <p:blipFill>
          <a:blip r:embed="rId2"/>
          <a:stretch>
            <a:fillRect/>
          </a:stretch>
        </p:blipFill>
        <p:spPr>
          <a:xfrm>
            <a:off x="1904999" y="2362200"/>
            <a:ext cx="5486401" cy="3048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check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5562600"/>
          </a:xfrm>
        </p:spPr>
        <p:txBody>
          <a:bodyPr>
            <a:normAutofit fontScale="90000"/>
          </a:bodyPr>
          <a:lstStyle/>
          <a:p>
            <a:r>
              <a:rPr lang="fa-IR" b="1" dirty="0" smtClean="0"/>
              <a:t>تاریخچه الکترونیک</a:t>
            </a:r>
            <a:br>
              <a:rPr lang="fa-IR" b="1" dirty="0" smtClean="0"/>
            </a:br>
            <a:r>
              <a:rPr lang="fa-IR" b="1" dirty="0"/>
              <a:t/>
            </a:r>
            <a:br>
              <a:rPr lang="fa-IR" b="1" dirty="0"/>
            </a:br>
            <a:r>
              <a:rPr lang="fa-IR" sz="2200" dirty="0" smtClean="0"/>
              <a:t>یا همان </a:t>
            </a:r>
            <a:r>
              <a:rPr lang="fa-IR" sz="2700" b="1" dirty="0" smtClean="0"/>
              <a:t>تبادل </a:t>
            </a:r>
            <a:r>
              <a:rPr lang="fa-IR" sz="2700" b="1" dirty="0"/>
              <a:t>الکترونیکی اطلاعات </a:t>
            </a:r>
            <a:r>
              <a:rPr lang="en-US" sz="2700" b="1" dirty="0" smtClean="0"/>
              <a:t>EDI=</a:t>
            </a:r>
            <a:r>
              <a:rPr lang="en-US" sz="2700" b="1" dirty="0" err="1"/>
              <a:t>E</a:t>
            </a:r>
            <a:r>
              <a:rPr lang="en-US" sz="2700" b="1" dirty="0" err="1" smtClean="0"/>
              <a:t>ctronic</a:t>
            </a:r>
            <a:r>
              <a:rPr lang="en-US" sz="2700" b="1" dirty="0" smtClean="0"/>
              <a:t> </a:t>
            </a:r>
            <a:r>
              <a:rPr lang="en-US" sz="2700" b="1" dirty="0"/>
              <a:t>Data Interchange</a:t>
            </a:r>
            <a:r>
              <a:rPr lang="fa-IR" b="1" dirty="0"/>
              <a:t/>
            </a:r>
            <a:br>
              <a:rPr lang="fa-IR" b="1" dirty="0"/>
            </a:br>
            <a:r>
              <a:rPr lang="fa-IR" b="1" dirty="0" smtClean="0"/>
              <a:t/>
            </a:r>
            <a:br>
              <a:rPr lang="fa-IR" b="1" dirty="0" smtClean="0"/>
            </a:br>
            <a:r>
              <a:rPr lang="fa-IR" sz="3600" dirty="0"/>
              <a:t>تعریف</a:t>
            </a:r>
            <a:r>
              <a:rPr lang="fa-IR" b="1" dirty="0"/>
              <a:t/>
            </a:r>
            <a:br>
              <a:rPr lang="fa-IR" b="1" dirty="0"/>
            </a:br>
            <a:r>
              <a:rPr lang="fa-IR" b="1" dirty="0" smtClean="0"/>
              <a:t/>
            </a:r>
            <a:br>
              <a:rPr lang="fa-IR" b="1" dirty="0" smtClean="0"/>
            </a:br>
            <a:r>
              <a:rPr lang="fa-IR" sz="2200" dirty="0"/>
              <a:t>بدون کاغذ می‌باشد. تعریفی که برای </a:t>
            </a:r>
            <a:r>
              <a:rPr lang="en-US" sz="2200" dirty="0"/>
              <a:t>EDI </a:t>
            </a:r>
            <a:r>
              <a:rPr lang="fa-IR" sz="2200" dirty="0" smtClean="0"/>
              <a:t> «</a:t>
            </a:r>
            <a:r>
              <a:rPr lang="fa-IR" sz="2200" dirty="0"/>
              <a:t>انتقال اطلاعات تجاری سازماندهی شده توسط استانداردهای اطلاع‌رسانی مورد توافق از یک سیستم کامپیوتری به سیستم کامپیوتری دیگر از طریق تجهیزات الکترونیکی». </a:t>
            </a:r>
            <a:r>
              <a:rPr lang="fa-IR" b="1" dirty="0"/>
              <a:t/>
            </a:r>
            <a:br>
              <a:rPr lang="fa-IR" b="1" dirty="0"/>
            </a:br>
            <a:r>
              <a:rPr lang="fa-IR" b="1" dirty="0" smtClean="0"/>
              <a:t/>
            </a:r>
            <a:br>
              <a:rPr lang="fa-IR" b="1" dirty="0" smtClean="0"/>
            </a:br>
            <a:endParaRPr lang="en-US" dirty="0"/>
          </a:p>
        </p:txBody>
      </p:sp>
    </p:spTree>
  </p:cSld>
  <p:clrMapOvr>
    <a:masterClrMapping/>
  </p:clrMapOvr>
  <p:transition>
    <p:check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normAutofit/>
          </a:bodyPr>
          <a:lstStyle/>
          <a:p>
            <a:r>
              <a:rPr lang="ar-SA" sz="4000" b="1" dirty="0" smtClean="0"/>
              <a:t>مزاياي تجارت الكترونيك</a:t>
            </a:r>
            <a:r>
              <a:rPr lang="en-US" sz="4000" dirty="0" smtClean="0"/>
              <a:t/>
            </a:r>
            <a:br>
              <a:rPr lang="en-US" sz="4000" dirty="0" smtClean="0"/>
            </a:br>
            <a:endParaRPr lang="en-US" sz="4000" dirty="0"/>
          </a:p>
        </p:txBody>
      </p:sp>
      <p:pic>
        <p:nvPicPr>
          <p:cNvPr id="6" name="Content Placeholder 5" descr="images (3).jpg"/>
          <p:cNvPicPr>
            <a:picLocks noGrp="1" noChangeAspect="1"/>
          </p:cNvPicPr>
          <p:nvPr>
            <p:ph idx="1"/>
          </p:nvPr>
        </p:nvPicPr>
        <p:blipFill>
          <a:blip r:embed="rId2"/>
          <a:stretch>
            <a:fillRect/>
          </a:stretch>
        </p:blipFill>
        <p:spPr>
          <a:xfrm>
            <a:off x="2057400" y="1981200"/>
            <a:ext cx="5029200" cy="2743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check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5333999"/>
          </a:xfrm>
        </p:spPr>
        <p:txBody>
          <a:bodyPr>
            <a:normAutofit/>
          </a:bodyPr>
          <a:lstStyle/>
          <a:p>
            <a:r>
              <a:rPr lang="ar-SA" sz="3600" b="1" dirty="0" smtClean="0"/>
              <a:t>مزاياي تجارات الكترونيك براي كسب و كارها</a:t>
            </a:r>
            <a:r>
              <a:rPr lang="en-US" sz="3600" b="1" dirty="0" smtClean="0"/>
              <a:t/>
            </a:r>
            <a:br>
              <a:rPr lang="en-US" sz="3600" b="1" dirty="0" smtClean="0"/>
            </a:br>
            <a:r>
              <a:rPr lang="en-US" sz="3600" b="1" dirty="0" smtClean="0"/>
              <a:t/>
            </a:r>
            <a:br>
              <a:rPr lang="en-US" sz="3600" b="1" dirty="0" smtClean="0"/>
            </a:br>
            <a:r>
              <a:rPr lang="en-US" sz="2800" dirty="0" smtClean="0"/>
              <a:t/>
            </a:r>
            <a:br>
              <a:rPr lang="en-US" sz="2800" dirty="0" smtClean="0"/>
            </a:br>
            <a:r>
              <a:rPr lang="ar-SA" sz="2800" b="1" dirty="0" smtClean="0"/>
              <a:t>كاهش قيمت خريد مواد اوليه</a:t>
            </a:r>
            <a:r>
              <a:rPr lang="en-US" sz="2800" b="1" dirty="0" smtClean="0"/>
              <a:t/>
            </a:r>
            <a:br>
              <a:rPr lang="en-US" sz="2800" b="1" dirty="0" smtClean="0"/>
            </a:br>
            <a:r>
              <a:rPr lang="en-US" sz="2800" dirty="0" smtClean="0"/>
              <a:t/>
            </a:r>
            <a:br>
              <a:rPr lang="en-US" sz="2800" dirty="0" smtClean="0"/>
            </a:br>
            <a:r>
              <a:rPr lang="ar-SA" sz="2800" b="1" dirty="0" smtClean="0"/>
              <a:t>كاهش زمان چرخه توليد</a:t>
            </a:r>
            <a:r>
              <a:rPr lang="en-US" sz="2800" b="1" dirty="0" smtClean="0"/>
              <a:t/>
            </a:r>
            <a:br>
              <a:rPr lang="en-US" sz="2800" b="1" dirty="0" smtClean="0"/>
            </a:br>
            <a:r>
              <a:rPr lang="en-US" sz="2800" dirty="0" smtClean="0"/>
              <a:t/>
            </a:r>
            <a:br>
              <a:rPr lang="en-US" sz="2800" dirty="0" smtClean="0"/>
            </a:br>
            <a:r>
              <a:rPr lang="ar-SA" sz="2800" b="1" dirty="0" smtClean="0"/>
              <a:t>افزايش كاريابي و اثربخشي در خدمت‌دهي به مشتريان</a:t>
            </a:r>
            <a:endParaRPr lang="en-US" sz="2800" dirty="0"/>
          </a:p>
        </p:txBody>
      </p:sp>
    </p:spTree>
  </p:cSld>
  <p:clrMapOvr>
    <a:masterClrMapping/>
  </p:clrMapOvr>
  <p:transition>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68962"/>
          </a:xfrm>
        </p:spPr>
        <p:txBody>
          <a:bodyPr>
            <a:noAutofit/>
          </a:bodyPr>
          <a:lstStyle/>
          <a:p>
            <a:r>
              <a:rPr lang="ar-SA" sz="3600" b="1" dirty="0" smtClean="0"/>
              <a:t>مزاياي تجارت الكترونيك براي مصرف‌كنندگان</a:t>
            </a:r>
            <a:r>
              <a:rPr lang="en-US" sz="2400" b="1" dirty="0" smtClean="0"/>
              <a:t/>
            </a:r>
            <a:br>
              <a:rPr lang="en-US" sz="2400" b="1" dirty="0" smtClean="0"/>
            </a:br>
            <a:r>
              <a:rPr lang="en-US" sz="2400" b="1" dirty="0" smtClean="0"/>
              <a:t/>
            </a:r>
            <a:br>
              <a:rPr lang="en-US" sz="2400" b="1" dirty="0" smtClean="0"/>
            </a:br>
            <a:r>
              <a:rPr lang="en-US" sz="2400" dirty="0" smtClean="0"/>
              <a:t/>
            </a:r>
            <a:br>
              <a:rPr lang="en-US" sz="2400" dirty="0" smtClean="0"/>
            </a:br>
            <a:r>
              <a:rPr lang="ar-SA" sz="2400" b="1" dirty="0" smtClean="0"/>
              <a:t>افزايش امكان انتخاب</a:t>
            </a:r>
            <a:r>
              <a:rPr lang="en-US" sz="2400" b="1" dirty="0" smtClean="0"/>
              <a:t/>
            </a:r>
            <a:br>
              <a:rPr lang="en-US" sz="2400" b="1" dirty="0" smtClean="0"/>
            </a:br>
            <a:r>
              <a:rPr lang="en-US" sz="2400" b="1" dirty="0" smtClean="0"/>
              <a:t/>
            </a:r>
            <a:br>
              <a:rPr lang="en-US" sz="2400" b="1" dirty="0" smtClean="0"/>
            </a:br>
            <a:r>
              <a:rPr lang="ar-SA" sz="2400" b="1" dirty="0" smtClean="0"/>
              <a:t>سفارشي نمودن</a:t>
            </a:r>
            <a:r>
              <a:rPr lang="en-US" sz="2400" dirty="0" smtClean="0"/>
              <a:t/>
            </a:r>
            <a:br>
              <a:rPr lang="en-US" sz="2400" dirty="0" smtClean="0"/>
            </a:br>
            <a:r>
              <a:rPr lang="en-US" sz="2400" dirty="0" smtClean="0"/>
              <a:t/>
            </a:r>
            <a:br>
              <a:rPr lang="en-US" sz="2400" dirty="0" smtClean="0"/>
            </a:br>
            <a:r>
              <a:rPr lang="ar-SA" sz="2400" b="1" dirty="0" smtClean="0"/>
              <a:t>قيمتهاي كمتر</a:t>
            </a:r>
            <a:endParaRPr lang="en-US" sz="2400" dirty="0"/>
          </a:p>
        </p:txBody>
      </p:sp>
    </p:spTree>
  </p:cSld>
  <p:clrMapOvr>
    <a:masterClrMapping/>
  </p:clrMapOvr>
  <p:transition>
    <p:comb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2971800"/>
          </a:xfrm>
        </p:spPr>
        <p:txBody>
          <a:bodyPr>
            <a:normAutofit fontScale="90000"/>
          </a:bodyPr>
          <a:lstStyle/>
          <a:p>
            <a:pPr algn="r"/>
            <a:r>
              <a:rPr lang="fa-IR" sz="2800" b="1" dirty="0" smtClean="0"/>
              <a:t/>
            </a:r>
            <a:br>
              <a:rPr lang="fa-IR" sz="2800" b="1" dirty="0" smtClean="0"/>
            </a:br>
            <a:r>
              <a:rPr lang="fa-IR" sz="2800" b="1" dirty="0" smtClean="0"/>
              <a:t/>
            </a:r>
            <a:br>
              <a:rPr lang="fa-IR" sz="2800" b="1" dirty="0" smtClean="0"/>
            </a:br>
            <a:r>
              <a:rPr lang="fa-IR" sz="2800" b="1" dirty="0" smtClean="0"/>
              <a:t/>
            </a:r>
            <a:br>
              <a:rPr lang="fa-IR" sz="2800" b="1" dirty="0" smtClean="0"/>
            </a:br>
            <a:r>
              <a:rPr lang="fa-IR" sz="2800" b="1" dirty="0" smtClean="0"/>
              <a:t/>
            </a:r>
            <a:br>
              <a:rPr lang="fa-IR" sz="2800" b="1" dirty="0" smtClean="0"/>
            </a:br>
            <a:r>
              <a:rPr lang="fa-IR" sz="2800" b="1" dirty="0" smtClean="0"/>
              <a:t/>
            </a:r>
            <a:br>
              <a:rPr lang="fa-IR" sz="2800" b="1" dirty="0" smtClean="0"/>
            </a:br>
            <a:r>
              <a:rPr lang="ar-SA" sz="2800" b="1" dirty="0" smtClean="0"/>
              <a:t>تجربه سيسك</a:t>
            </a:r>
            <a:r>
              <a:rPr lang="fa-IR" sz="2800" b="1" dirty="0" smtClean="0"/>
              <a:t>و</a:t>
            </a:r>
            <a:br>
              <a:rPr lang="fa-IR" sz="2800" b="1" dirty="0" smtClean="0"/>
            </a:br>
            <a:r>
              <a:rPr lang="fa-IR" sz="2800" b="1" dirty="0" smtClean="0"/>
              <a:t/>
            </a:r>
            <a:br>
              <a:rPr lang="fa-IR" sz="2800" b="1" dirty="0" smtClean="0"/>
            </a:br>
            <a:r>
              <a:rPr lang="fa-IR" sz="2800" b="1" dirty="0" smtClean="0"/>
              <a:t/>
            </a:r>
            <a:br>
              <a:rPr lang="fa-IR" sz="2800" b="1" dirty="0" smtClean="0"/>
            </a:br>
            <a:r>
              <a:rPr lang="ar-SA" sz="2000" dirty="0" smtClean="0"/>
              <a:t> از سال 1997 سيسكو، بزرگترين توليد كننده روترهاي شبكه، 70 درصد خدمات مشتريان را به صورت</a:t>
            </a:r>
            <a:r>
              <a:rPr lang="en-US" sz="2000" dirty="0" smtClean="0"/>
              <a:t> Online </a:t>
            </a:r>
            <a:r>
              <a:rPr lang="ar-SA" sz="2000" dirty="0" smtClean="0"/>
              <a:t>درآورده است. اين امر موجب حذف 250 ميليون تماس تلفني در ماه و صرفه‌جويي به ميزان 525 ميليون دلار در سال شده است. اين رقم معادل 9 درصد كل درآمد و 17 درصد كل هزينه‌هاي اجرايي شركت بوده است. شركت سيسكو گزارش كرده است كه بهره‌وري خدمات مشتريان اين شركت با استفاده ار تجارب الكترونيك 200 تا 300 درصد افزايش يافته است </a:t>
            </a:r>
            <a:r>
              <a:rPr lang="fa-IR" sz="2000" b="1" dirty="0" smtClean="0"/>
              <a:t/>
            </a:r>
            <a:br>
              <a:rPr lang="fa-IR" sz="2000" b="1" dirty="0" smtClean="0"/>
            </a:br>
            <a:r>
              <a:rPr lang="fa-IR" sz="2800" b="1" dirty="0" smtClean="0"/>
              <a:t/>
            </a:r>
            <a:br>
              <a:rPr lang="fa-IR" sz="2800" b="1" dirty="0" smtClean="0"/>
            </a:br>
            <a:r>
              <a:rPr lang="fa-IR" sz="2800" b="1" dirty="0" smtClean="0"/>
              <a:t/>
            </a:r>
            <a:br>
              <a:rPr lang="fa-IR" sz="2800" b="1" dirty="0" smtClean="0"/>
            </a:br>
            <a:r>
              <a:rPr lang="fa-IR" sz="2800" b="1" dirty="0" smtClean="0"/>
              <a:t/>
            </a:r>
            <a:br>
              <a:rPr lang="fa-IR" sz="2800" b="1" dirty="0" smtClean="0"/>
            </a:br>
            <a:r>
              <a:rPr lang="fa-IR" sz="2800" b="1" dirty="0" smtClean="0"/>
              <a:t/>
            </a:r>
            <a:br>
              <a:rPr lang="fa-IR" sz="2800" b="1" dirty="0" smtClean="0"/>
            </a:br>
            <a:endParaRPr lang="en-US" sz="2800" dirty="0"/>
          </a:p>
        </p:txBody>
      </p:sp>
      <p:pic>
        <p:nvPicPr>
          <p:cNvPr id="4" name="Content Placeholder 3" descr="download.png"/>
          <p:cNvPicPr>
            <a:picLocks noGrp="1" noChangeAspect="1"/>
          </p:cNvPicPr>
          <p:nvPr>
            <p:ph idx="1"/>
          </p:nvPr>
        </p:nvPicPr>
        <p:blipFill>
          <a:blip r:embed="rId2"/>
          <a:stretch>
            <a:fillRect/>
          </a:stretch>
        </p:blipFill>
        <p:spPr>
          <a:xfrm>
            <a:off x="2514600" y="3886200"/>
            <a:ext cx="4254506" cy="2343775"/>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ransition>
    <p:checker/>
  </p:transition>
  <p:timing>
    <p:tnLst>
      <p:par>
        <p:cTn id="1" dur="indefinite" restart="never" nodeType="tmRoot"/>
      </p:par>
    </p:tnLst>
  </p:timing>
</p:sld>
</file>

<file path=ppt/theme/theme1.xml><?xml version="1.0" encoding="utf-8"?>
<a:theme xmlns:a="http://schemas.openxmlformats.org/drawingml/2006/main" name="Office Theme">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31</Words>
  <Application>Microsoft Office PowerPoint</Application>
  <PresentationFormat>On-screen Show (4:3)</PresentationFormat>
  <Paragraphs>14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به نام هستی بخش</vt:lpstr>
      <vt:lpstr>درس فناوری اطلاعات</vt:lpstr>
      <vt:lpstr>    تبادل الکترونیکی اطلاعات EDI   ونقش ان در تجارت الکترونیکی      استاد دکتر آزادی   سپیده قمی    پاییز 94</vt:lpstr>
      <vt:lpstr> تجارت الکترونیک چیست؟  «تجارت الکترونیک عبارت است از خرید و فروش کالا، خدمات و اطلاعات ازطریق شبکه‌های ارتباطی»</vt:lpstr>
      <vt:lpstr>تاریخچه الکترونیک  یا همان تبادل الکترونیکی اطلاعات EDI=Ectronic Data Interchange  تعریف  بدون کاغذ می‌باشد. تعریفی که برای EDI  «انتقال اطلاعات تجاری سازماندهی شده توسط استانداردهای اطلاع‌رسانی مورد توافق از یک سیستم کامپیوتری به سیستم کامپیوتری دیگر از طریق تجهیزات الکترونیکی».   </vt:lpstr>
      <vt:lpstr>مزاياي تجارت الكترونيك </vt:lpstr>
      <vt:lpstr>مزاياي تجارات الكترونيك براي كسب و كارها   كاهش قيمت خريد مواد اوليه  كاهش زمان چرخه توليد  افزايش كاريابي و اثربخشي در خدمت‌دهي به مشتريان</vt:lpstr>
      <vt:lpstr>مزاياي تجارت الكترونيك براي مصرف‌كنندگان   افزايش امكان انتخاب  سفارشي نمودن  قيمتهاي كمتر</vt:lpstr>
      <vt:lpstr>     تجربه سيسكو    از سال 1997 سيسكو، بزرگترين توليد كننده روترهاي شبكه، 70 درصد خدمات مشتريان را به صورت Online درآورده است. اين امر موجب حذف 250 ميليون تماس تلفني در ماه و صرفه‌جويي به ميزان 525 ميليون دلار در سال شده است. اين رقم معادل 9 درصد كل درآمد و 17 درصد كل هزينه‌هاي اجرايي شركت بوده است. شركت سيسكو گزارش كرده است كه بهره‌وري خدمات مشتريان اين شركت با استفاده ار تجارب الكترونيك 200 تا 300 درصد افزايش يافته است      </vt:lpstr>
      <vt:lpstr>تجربه ميكرون كامپيوترز   ميكرون كامپيوترز يك فروشنده كامپيوتر و لوازم جانبي آن است كه بسياری از اطلاعات لازم براي خريد را از طريق وب‌سايت خود را در اختيار مشتريان قرار مي‌دهد. در حالي كه بيش از اين كارمندان بخش فروش براي مذاكره با مشتريان به طور متوسط 20 دقيقه زمان اختصاص مي‌دادند، براي مذاكره با مشترياني كه قبلاً به وب‌سايت اين شركت مراجعه كرده‌اند، تنها 2 دقيقه زمان لازم است. با يك محاسبه ساده مشخص مي‌شود كه با استفاده از تجارب الكترونيك در اين بخش كارايي 10 برابر افزايش پيدا كرده است      </vt:lpstr>
      <vt:lpstr>     تجربه فدرال اكسپرس   فدرال اكسپرس در سال 1983 از نرم‌افزاري استفاده كرد كه شركتها را از طريق شبكه‌هاي خصوصي به هم متصل مي‌كرد و در عرض 12 سال، 50000 مشتري جمع كرد. در طي سالهاي 1995 تا 1998 با ورود اينترنت و انجام تجارت الكترونيك در اينترنت تعداد مشتريان به حدود يك ميليون جهش پيدا كرد. فدرال اكسپرس تخمين مي‌زند كه 68 درصد از 3 ميليون بسته‌اي كه روزانه جابجا مي‌شود در حال حاضر توسط شبكه‌ها انجام مي‌شود       </vt:lpstr>
      <vt:lpstr>    تجربه موتورولا   شركت موتورولا با اتكا به شبكه ارتباطي خود قادر است نيازهاي مشتري براي يك پيجر را جمع‌آوري كرده و آن را به كارخانه توليدي خود منتقل كند تا يك مدل مخصوص از نظر فرم ظاهري، رنگ و ساير ويژگي‌ها ساخته شود. فرداي روزي كه سفارش انجام شد، مشتري پيجر مورد نظرش را در يك بسته پستي دريافت مي‌كند و  به اين ترتيب موتورولا توانسته است به عنوان پيشتاز بازار در اين زمينه مطرح شود       </vt:lpstr>
      <vt:lpstr>محدوديتهاي تجارب الكترونيك   تجارب الكترونيك هم محدوديتهاي تكنولوژيكي و هم محدوديتهای غير تكنولوژيكي دارد استانداردهاي مورد قبول عام (براي كيفيت، امنيت و اعتبار ) وجود ندارد مصرف‌کننده‌ها از خریدهای اینترنتی می‌ترسند پهناي باند كافي وجود ندارد در تجارت الكترونيك فروشنده ناشناس است ابزارهاي نرم‌افزاري در حد مورد قبول نيستند سود تجارت الكترونيك به سادگي قابل اندازه‌گيري نيست هنوز مشكلاتي در تطابق اينترنت و نرم‌افزارهاي تجارت الكترونيك با برخي برنامه‌ها و پايگاههاي داده وجود دارد برخي خريدارها مايلند محصول خريد شده را لمس كنند و خود را با تجارت الكترونيك وفق نمي‌دهند اينترنت هنوز گران است مردم هنوز به تبادلات بدون كاغذ اعتماد ندارند   </vt:lpstr>
      <vt:lpstr> پایان   آذر 94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هستی بخش</dc:title>
  <dc:creator>Maryam</dc:creator>
  <cp:lastModifiedBy>Maryam</cp:lastModifiedBy>
  <cp:revision>31</cp:revision>
  <dcterms:created xsi:type="dcterms:W3CDTF">2015-11-30T16:19:39Z</dcterms:created>
  <dcterms:modified xsi:type="dcterms:W3CDTF">2015-12-01T08:51:13Z</dcterms:modified>
</cp:coreProperties>
</file>