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5" r:id="rId9"/>
    <p:sldId id="267" r:id="rId10"/>
    <p:sldId id="266" r:id="rId11"/>
    <p:sldId id="268" r:id="rId12"/>
    <p:sldId id="269" r:id="rId13"/>
    <p:sldId id="270" r:id="rId14"/>
    <p:sldId id="271" r:id="rId15"/>
    <p:sldId id="272" r:id="rId16"/>
    <p:sldId id="260" r:id="rId17"/>
    <p:sldId id="261" r:id="rId18"/>
    <p:sldId id="273" r:id="rId19"/>
    <p:sldId id="274" r:id="rId20"/>
    <p:sldId id="275" r:id="rId21"/>
    <p:sldId id="276" r:id="rId22"/>
    <p:sldId id="277" r:id="rId23"/>
    <p:sldId id="278" r:id="rId24"/>
    <p:sldId id="281" r:id="rId25"/>
    <p:sldId id="282" r:id="rId26"/>
    <p:sldId id="283" r:id="rId27"/>
    <p:sldId id="284" r:id="rId28"/>
    <p:sldId id="286" r:id="rId29"/>
    <p:sldId id="287" r:id="rId30"/>
    <p:sldId id="285"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1" r:id="rId44"/>
    <p:sldId id="302" r:id="rId45"/>
    <p:sldId id="303" r:id="rId46"/>
    <p:sldId id="304" r:id="rId47"/>
    <p:sldId id="305" r:id="rId48"/>
    <p:sldId id="306" r:id="rId49"/>
    <p:sldId id="307"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C576E3CA-007B-4780-BCD4-926E98416838}" type="datetimeFigureOut">
              <a:rPr lang="fa-IR" smtClean="0"/>
              <a:t>1438/02/14</a:t>
            </a:fld>
            <a:endParaRPr lang="fa-I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fa-I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602D17B-9DE4-4FF6-98E2-6D3A907DB8D6}" type="slidenum">
              <a:rPr lang="fa-IR" smtClean="0"/>
              <a:t>‹#›</a:t>
            </a:fld>
            <a:endParaRPr lang="fa-IR"/>
          </a:p>
        </p:txBody>
      </p:sp>
    </p:spTree>
    <p:extLst>
      <p:ext uri="{BB962C8B-B14F-4D97-AF65-F5344CB8AC3E}">
        <p14:creationId xmlns:p14="http://schemas.microsoft.com/office/powerpoint/2010/main" val="354493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E3CA-007B-4780-BCD4-926E98416838}" type="datetimeFigureOut">
              <a:rPr lang="fa-IR" smtClean="0"/>
              <a:t>1438/02/14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331670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C576E3CA-007B-4780-BCD4-926E98416838}" type="datetimeFigureOut">
              <a:rPr lang="fa-IR" smtClean="0"/>
              <a:t>1438/02/14</a:t>
            </a:fld>
            <a:endParaRPr lang="fa-IR"/>
          </a:p>
        </p:txBody>
      </p:sp>
      <p:sp>
        <p:nvSpPr>
          <p:cNvPr id="5" name="Footer Placeholder 4"/>
          <p:cNvSpPr>
            <a:spLocks noGrp="1"/>
          </p:cNvSpPr>
          <p:nvPr>
            <p:ph type="ftr" sz="quarter" idx="11"/>
          </p:nvPr>
        </p:nvSpPr>
        <p:spPr>
          <a:xfrm>
            <a:off x="774923" y="5951811"/>
            <a:ext cx="7896279" cy="365125"/>
          </a:xfrm>
        </p:spPr>
        <p:txBody>
          <a:bodyPr/>
          <a:lstStyle/>
          <a:p>
            <a:endParaRPr lang="fa-I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602D17B-9DE4-4FF6-98E2-6D3A907DB8D6}" type="slidenum">
              <a:rPr lang="fa-IR" smtClean="0"/>
              <a:t>‹#›</a:t>
            </a:fld>
            <a:endParaRPr lang="fa-IR"/>
          </a:p>
        </p:txBody>
      </p:sp>
    </p:spTree>
    <p:extLst>
      <p:ext uri="{BB962C8B-B14F-4D97-AF65-F5344CB8AC3E}">
        <p14:creationId xmlns:p14="http://schemas.microsoft.com/office/powerpoint/2010/main" val="256802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76E3CA-007B-4780-BCD4-926E98416838}" type="datetimeFigureOut">
              <a:rPr lang="fa-IR" smtClean="0"/>
              <a:t>1438/02/14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10558300" y="5956137"/>
            <a:ext cx="1052508" cy="365125"/>
          </a:xfrm>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3271420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C576E3CA-007B-4780-BCD4-926E98416838}" type="datetimeFigureOut">
              <a:rPr lang="fa-IR" smtClean="0"/>
              <a:t>1438/02/14</a:t>
            </a:fld>
            <a:endParaRPr lang="fa-I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a-I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602D17B-9DE4-4FF6-98E2-6D3A907DB8D6}" type="slidenum">
              <a:rPr lang="fa-IR" smtClean="0"/>
              <a:t>‹#›</a:t>
            </a:fld>
            <a:endParaRPr lang="fa-IR"/>
          </a:p>
        </p:txBody>
      </p:sp>
    </p:spTree>
    <p:extLst>
      <p:ext uri="{BB962C8B-B14F-4D97-AF65-F5344CB8AC3E}">
        <p14:creationId xmlns:p14="http://schemas.microsoft.com/office/powerpoint/2010/main" val="1305406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576E3CA-007B-4780-BCD4-926E98416838}" type="datetimeFigureOut">
              <a:rPr lang="fa-IR" smtClean="0"/>
              <a:t>1438/02/14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2587730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576E3CA-007B-4780-BCD4-926E98416838}" type="datetimeFigureOut">
              <a:rPr lang="fa-IR" smtClean="0"/>
              <a:t>1438/02/14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290695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76E3CA-007B-4780-BCD4-926E98416838}" type="datetimeFigureOut">
              <a:rPr lang="fa-IR" smtClean="0"/>
              <a:t>1438/02/14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197842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6E3CA-007B-4780-BCD4-926E98416838}" type="datetimeFigureOut">
              <a:rPr lang="fa-IR" smtClean="0"/>
              <a:t>1438/02/14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1711629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C576E3CA-007B-4780-BCD4-926E98416838}" type="datetimeFigureOut">
              <a:rPr lang="fa-IR" smtClean="0"/>
              <a:t>1438/02/14</a:t>
            </a:fld>
            <a:endParaRPr lang="fa-I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a-I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602D17B-9DE4-4FF6-98E2-6D3A907DB8D6}" type="slidenum">
              <a:rPr lang="fa-IR" smtClean="0"/>
              <a:t>‹#›</a:t>
            </a:fld>
            <a:endParaRPr lang="fa-IR"/>
          </a:p>
        </p:txBody>
      </p:sp>
    </p:spTree>
    <p:extLst>
      <p:ext uri="{BB962C8B-B14F-4D97-AF65-F5344CB8AC3E}">
        <p14:creationId xmlns:p14="http://schemas.microsoft.com/office/powerpoint/2010/main" val="199371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576E3CA-007B-4780-BCD4-926E98416838}" type="datetimeFigureOut">
              <a:rPr lang="fa-IR" smtClean="0"/>
              <a:t>1438/02/14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602D17B-9DE4-4FF6-98E2-6D3A907DB8D6}" type="slidenum">
              <a:rPr lang="fa-IR" smtClean="0"/>
              <a:t>‹#›</a:t>
            </a:fld>
            <a:endParaRPr lang="fa-IR"/>
          </a:p>
        </p:txBody>
      </p:sp>
    </p:spTree>
    <p:extLst>
      <p:ext uri="{BB962C8B-B14F-4D97-AF65-F5344CB8AC3E}">
        <p14:creationId xmlns:p14="http://schemas.microsoft.com/office/powerpoint/2010/main" val="2812031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C576E3CA-007B-4780-BCD4-926E98416838}" type="datetimeFigureOut">
              <a:rPr lang="fa-IR" smtClean="0"/>
              <a:t>1438/02/14</a:t>
            </a:fld>
            <a:endParaRPr lang="fa-I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fa-I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602D17B-9DE4-4FF6-98E2-6D3A907DB8D6}" type="slidenum">
              <a:rPr lang="fa-IR" smtClean="0"/>
              <a:t>‹#›</a:t>
            </a:fld>
            <a:endParaRPr lang="fa-I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95787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endParaRPr lang="fa-IR">
              <a:cs typeface="B Lotus" panose="00000400000000000000" pitchFamily="2" charset="-78"/>
            </a:endParaRPr>
          </a:p>
        </p:txBody>
      </p:sp>
      <p:sp>
        <p:nvSpPr>
          <p:cNvPr id="3" name="Subtitle 2"/>
          <p:cNvSpPr>
            <a:spLocks noGrp="1"/>
          </p:cNvSpPr>
          <p:nvPr>
            <p:ph type="subTitle" idx="1"/>
          </p:nvPr>
        </p:nvSpPr>
        <p:spPr/>
        <p:txBody>
          <a:bodyPr>
            <a:normAutofit fontScale="85000" lnSpcReduction="20000"/>
          </a:bodyPr>
          <a:lstStyle/>
          <a:p>
            <a:pPr algn="ctr"/>
            <a:r>
              <a:rPr lang="fa-IR" err="1">
                <a:cs typeface="B Lotus" panose="00000400000000000000" pitchFamily="2" charset="-78"/>
              </a:rPr>
              <a:t>سيد</a:t>
            </a:r>
            <a:r>
              <a:rPr lang="fa-IR">
                <a:cs typeface="B Lotus" panose="00000400000000000000" pitchFamily="2" charset="-78"/>
              </a:rPr>
              <a:t> محمد رضا </a:t>
            </a:r>
            <a:r>
              <a:rPr lang="fa-IR" err="1">
                <a:cs typeface="B Lotus" panose="00000400000000000000" pitchFamily="2" charset="-78"/>
              </a:rPr>
              <a:t>حسيني</a:t>
            </a:r>
            <a:endParaRPr lang="fa-IR">
              <a:cs typeface="B Lotus" panose="00000400000000000000" pitchFamily="2" charset="-78"/>
            </a:endParaRPr>
          </a:p>
          <a:p>
            <a:pPr algn="ctr"/>
            <a:r>
              <a:rPr lang="fa-IR" err="1">
                <a:cs typeface="B Lotus" panose="00000400000000000000" pitchFamily="2" charset="-78"/>
              </a:rPr>
              <a:t>دانشكده</a:t>
            </a:r>
            <a:r>
              <a:rPr lang="fa-IR">
                <a:cs typeface="B Lotus" panose="00000400000000000000" pitchFamily="2" charset="-78"/>
              </a:rPr>
              <a:t> اقتصاد دانشگاه تهران</a:t>
            </a:r>
          </a:p>
        </p:txBody>
      </p:sp>
    </p:spTree>
    <p:extLst>
      <p:ext uri="{BB962C8B-B14F-4D97-AF65-F5344CB8AC3E}">
        <p14:creationId xmlns:p14="http://schemas.microsoft.com/office/powerpoint/2010/main" val="63955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fontScale="92500" lnSpcReduction="20000"/>
          </a:bodyPr>
          <a:lstStyle/>
          <a:p>
            <a:r>
              <a:rPr lang="fa-IR">
                <a:cs typeface="B Lotus" panose="00000400000000000000" pitchFamily="2" charset="-78"/>
              </a:rPr>
              <a:t>آغاز شخصيت حقوقي</a:t>
            </a:r>
          </a:p>
          <a:p>
            <a:pPr lvl="1"/>
            <a:r>
              <a:rPr lang="fa-IR">
                <a:cs typeface="B Lotus" panose="00000400000000000000" pitchFamily="2" charset="-78"/>
              </a:rPr>
              <a:t>تعيين آغاز شخصيت حقوقي از آن جهت اهميت دارد كه نقطه آغاز تعهدات شركت را معين مي كند.</a:t>
            </a:r>
          </a:p>
          <a:p>
            <a:pPr lvl="1"/>
            <a:r>
              <a:rPr lang="fa-IR">
                <a:cs typeface="B Lotus" panose="00000400000000000000" pitchFamily="2" charset="-78"/>
              </a:rPr>
              <a:t>در مورد تشكيلات غيرتجارتي، قانونگذار در ماده 584 قانون تجارت تاريخ دقيق ايجاد شخصيت حقوقي را مشخص كرده است كه عبارت از تاريخ ثبت در دفتر مخصوص وزارت دادگستري است.</a:t>
            </a:r>
          </a:p>
          <a:p>
            <a:pPr lvl="1"/>
            <a:r>
              <a:rPr lang="fa-IR">
                <a:cs typeface="B Lotus" panose="00000400000000000000" pitchFamily="2" charset="-78"/>
              </a:rPr>
              <a:t>در مورد موسسات و تشكيلات دولتي و شهري نيز به محض ايجاد و بدون احتياج به ثبت، داراي شخصيت حقوقي ميشوند. (ماده 587)</a:t>
            </a:r>
          </a:p>
          <a:p>
            <a:pPr lvl="1"/>
            <a:r>
              <a:rPr lang="fa-IR">
                <a:cs typeface="B Lotus" panose="00000400000000000000" pitchFamily="2" charset="-78"/>
              </a:rPr>
              <a:t>اما در مورد شركتهاي تجاري چه تاريخي ملاك است:</a:t>
            </a:r>
          </a:p>
          <a:p>
            <a:pPr lvl="2"/>
            <a:r>
              <a:rPr lang="fa-IR">
                <a:cs typeface="B Lotus" panose="00000400000000000000" pitchFamily="2" charset="-78"/>
              </a:rPr>
              <a:t>در مورد شركتهاي با مسئوليت محدود، تضامني و نسبي وقتي تشكيل ميشوند كه تمام سرمايه نقدي آنها تأديه و سهم الشركه غيرنقدي نيز تقويم و تسليم شده باشد. (مواد 96، 118 و 185 قانون تجارت)</a:t>
            </a:r>
          </a:p>
          <a:p>
            <a:pPr lvl="2"/>
            <a:r>
              <a:rPr lang="fa-IR">
                <a:cs typeface="B Lotus" panose="00000400000000000000" pitchFamily="2" charset="-78"/>
              </a:rPr>
              <a:t>در مورد شركتهاي سهامي عام، پس از تشكيل مجمع عمومي موسس و احراز پذيره نويسي كليه سهام شركت و پرداخت مبالغ لازم و تصويب اساسنامه شركت و همچنين انتخاب اولين مديران و بازرسان و قبول سمت توسط آنان شركت تشكيل ميشود (لايحه قانوني 1347)</a:t>
            </a:r>
          </a:p>
          <a:p>
            <a:pPr lvl="2"/>
            <a:r>
              <a:rPr lang="fa-IR">
                <a:cs typeface="B Lotus" panose="00000400000000000000" pitchFamily="2" charset="-78"/>
              </a:rPr>
              <a:t>شركت سهامي خاص پس از امضاي اساسنامه توسط كليه سهامداران، پرداخت قسمت نقدي سرمايه، انتخاب اولين مديران و بازرسان توسط كليه سهامداران و قبول سمت مديريت و بازرسي توسط مديران و بازرسان (ماده 20 لايحه قانوني)</a:t>
            </a:r>
          </a:p>
          <a:p>
            <a:pPr lvl="2"/>
            <a:r>
              <a:rPr lang="fa-IR">
                <a:cs typeface="B Lotus" panose="00000400000000000000" pitchFamily="2" charset="-78"/>
              </a:rPr>
              <a:t>در مورد شركتهاي مختلط سهامي، وقتي كه تمام سرمايه از طرف شركا تعهد شده و لااقل يك سوم آن پرداخت شده باشد، (مواد 38 و 39 قانون تجارت) و سهم الشركه شركاي سهيم به سهام يا قطعات سهام تقسيم شده باشد شركت تشكيل خواهد شد.</a:t>
            </a:r>
          </a:p>
          <a:p>
            <a:pPr lvl="1"/>
            <a:endParaRPr lang="fa-IR">
              <a:cs typeface="B Lotus" panose="00000400000000000000" pitchFamily="2" charset="-78"/>
            </a:endParaRPr>
          </a:p>
        </p:txBody>
      </p:sp>
    </p:spTree>
    <p:extLst>
      <p:ext uri="{BB962C8B-B14F-4D97-AF65-F5344CB8AC3E}">
        <p14:creationId xmlns:p14="http://schemas.microsoft.com/office/powerpoint/2010/main" val="200578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Lotus" panose="00000400000000000000" pitchFamily="2" charset="-78"/>
              </a:rPr>
              <a:t>پايان شخصيت حقوقي شركت:</a:t>
            </a:r>
          </a:p>
          <a:p>
            <a:pPr lvl="1"/>
            <a:r>
              <a:rPr lang="fa-IR">
                <a:cs typeface="B Lotus" panose="00000400000000000000" pitchFamily="2" charset="-78"/>
              </a:rPr>
              <a:t>تفاوت اساسي شركت تجاري و انسان اين است كه شخصيت حقوقي شركت تجاري تا پايان يافتن امر تصفيه شركت باقي مي ماند.</a:t>
            </a:r>
          </a:p>
          <a:p>
            <a:pPr lvl="1"/>
            <a:r>
              <a:rPr lang="fa-IR">
                <a:cs typeface="B Lotus" panose="00000400000000000000" pitchFamily="2" charset="-78"/>
              </a:rPr>
              <a:t>شخصيت شركت به اين دليل باقي خواهد ماند كه دارايي موجود شركت پس از انحلال به شخص ديگري منتقل نميشود، بلكه ميان شركا كه مالك واقعي آن هستند، تقسيم ميشود.</a:t>
            </a:r>
          </a:p>
          <a:p>
            <a:pPr lvl="1"/>
            <a:r>
              <a:rPr lang="fa-IR">
                <a:cs typeface="B Lotus" panose="00000400000000000000" pitchFamily="2" charset="-78"/>
              </a:rPr>
              <a:t>بقاي شخصيت حقوقي درزمان تصفيه از آن جهت اهميت دارد كه:</a:t>
            </a:r>
          </a:p>
          <a:p>
            <a:pPr lvl="2"/>
            <a:r>
              <a:rPr lang="fa-IR">
                <a:cs typeface="B Lotus" panose="00000400000000000000" pitchFamily="2" charset="-78"/>
              </a:rPr>
              <a:t>مديران تصفيه ميتوانند به نام شركت عليه اشخاص ثالث اقامه دعوا كنند و اشخاص ثالث نيز ميتوانند عليه شركت در حال تصفيه اقامه دعوا كنند.</a:t>
            </a:r>
          </a:p>
          <a:p>
            <a:pPr lvl="2"/>
            <a:r>
              <a:rPr lang="fa-IR">
                <a:cs typeface="B Lotus" panose="00000400000000000000" pitchFamily="2" charset="-78"/>
              </a:rPr>
              <a:t>دارايي شركت مستقل از دارايي شركا باقي ميماند.</a:t>
            </a:r>
          </a:p>
        </p:txBody>
      </p:sp>
    </p:spTree>
    <p:extLst>
      <p:ext uri="{BB962C8B-B14F-4D97-AF65-F5344CB8AC3E}">
        <p14:creationId xmlns:p14="http://schemas.microsoft.com/office/powerpoint/2010/main" val="4213203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نتايج شخصيت حقوقي شركت</a:t>
            </a:r>
          </a:p>
        </p:txBody>
      </p:sp>
      <p:sp>
        <p:nvSpPr>
          <p:cNvPr id="3" name="Content Placeholder 2"/>
          <p:cNvSpPr>
            <a:spLocks noGrp="1"/>
          </p:cNvSpPr>
          <p:nvPr>
            <p:ph idx="1"/>
          </p:nvPr>
        </p:nvSpPr>
        <p:spPr/>
        <p:txBody>
          <a:bodyPr/>
          <a:lstStyle/>
          <a:p>
            <a:r>
              <a:rPr lang="fa-IR">
                <a:cs typeface="B Lotus" panose="00000400000000000000" pitchFamily="2" charset="-78"/>
              </a:rPr>
              <a:t>اسم شركت</a:t>
            </a:r>
          </a:p>
          <a:p>
            <a:pPr lvl="1"/>
            <a:r>
              <a:rPr lang="fa-IR">
                <a:cs typeface="B Lotus" panose="00000400000000000000" pitchFamily="2" charset="-78"/>
              </a:rPr>
              <a:t>شركت مانند اشخاص حقيقي نامي دارد كه به آن موسوم است و قانون تجارت ايران نيز مقرر كرده همه شركتها تحت نامي خاص تشكيل شوند.</a:t>
            </a:r>
          </a:p>
          <a:p>
            <a:pPr lvl="1"/>
            <a:r>
              <a:rPr lang="fa-IR">
                <a:cs typeface="B Lotus" panose="00000400000000000000" pitchFamily="2" charset="-78"/>
              </a:rPr>
              <a:t>معمولا اسم شركت اسم تجارتي او نيز هست و از اين نظر داراي ارزش اقتصادي بوده و قسمتي از دارايي شركت را تشكيل ميدهد كه قابل نقل و انتقال است. (ماده 579 قانون تجارت)</a:t>
            </a:r>
          </a:p>
          <a:p>
            <a:endParaRPr lang="fa-IR">
              <a:cs typeface="B Lotus" panose="00000400000000000000" pitchFamily="2" charset="-78"/>
            </a:endParaRPr>
          </a:p>
          <a:p>
            <a:endParaRPr lang="fa-IR">
              <a:cs typeface="B Lotus" panose="00000400000000000000" pitchFamily="2" charset="-78"/>
            </a:endParaRPr>
          </a:p>
        </p:txBody>
      </p:sp>
    </p:spTree>
    <p:extLst>
      <p:ext uri="{BB962C8B-B14F-4D97-AF65-F5344CB8AC3E}">
        <p14:creationId xmlns:p14="http://schemas.microsoft.com/office/powerpoint/2010/main" val="2629045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prstClr val="white"/>
                </a:solidFill>
                <a:cs typeface="B Lotus" panose="00000400000000000000" pitchFamily="2" charset="-78"/>
              </a:rPr>
              <a:t>نتايج شخصيت حقوقي شركت</a:t>
            </a:r>
            <a:endParaRPr lang="fa-IR"/>
          </a:p>
        </p:txBody>
      </p:sp>
      <p:sp>
        <p:nvSpPr>
          <p:cNvPr id="3" name="Content Placeholder 2"/>
          <p:cNvSpPr>
            <a:spLocks noGrp="1"/>
          </p:cNvSpPr>
          <p:nvPr>
            <p:ph idx="1"/>
          </p:nvPr>
        </p:nvSpPr>
        <p:spPr/>
        <p:txBody>
          <a:bodyPr/>
          <a:lstStyle/>
          <a:p>
            <a:r>
              <a:rPr lang="fa-IR">
                <a:cs typeface="B Lotus" panose="00000400000000000000" pitchFamily="2" charset="-78"/>
              </a:rPr>
              <a:t>دارايي شركت</a:t>
            </a:r>
          </a:p>
          <a:p>
            <a:pPr lvl="1" algn="just"/>
            <a:r>
              <a:rPr lang="fa-IR">
                <a:cs typeface="B Lotus" panose="00000400000000000000" pitchFamily="2" charset="-78"/>
              </a:rPr>
              <a:t>دارايي كه شركا به شركت آورده اند، متعلق به شركت است و از اين جهت شركا هيچ حق عيني بر اموال شركت ندارند، بلكه حق آنها در شركت يك حق ديني است ولو آنكه آورده آنها مال غيرمنقول باشد.</a:t>
            </a:r>
          </a:p>
          <a:p>
            <a:pPr lvl="2" algn="just"/>
            <a:r>
              <a:rPr lang="fa-IR">
                <a:cs typeface="B Lotus" panose="00000400000000000000" pitchFamily="2" charset="-78"/>
              </a:rPr>
              <a:t>دارايي شركت تضمين انحصاري پرداخت طلب طلبكاران است.</a:t>
            </a:r>
          </a:p>
          <a:p>
            <a:pPr lvl="3" algn="just"/>
            <a:r>
              <a:rPr lang="fa-IR">
                <a:cs typeface="B Lotus" panose="00000400000000000000" pitchFamily="2" charset="-78"/>
              </a:rPr>
              <a:t>طلبكاران شخصي شركا حق مراجعه به شركت را ندارند و نميتوانند براي مطالبه طلب خود از شريك، عليه شركت اقامه دعوا كنند،</a:t>
            </a:r>
          </a:p>
          <a:p>
            <a:pPr lvl="3" algn="just"/>
            <a:r>
              <a:rPr lang="fa-IR">
                <a:cs typeface="B Lotus" panose="00000400000000000000" pitchFamily="2" charset="-78"/>
              </a:rPr>
              <a:t>دارايي شركت تنها مالي است كه طلبكار شركت ميتواند متوقع باشد كه طلبش از آن پرداخت شود (مگر در مورد شركتهاي با مسئوليت نامحدود شركا)</a:t>
            </a:r>
          </a:p>
          <a:p>
            <a:pPr lvl="3" algn="just"/>
            <a:r>
              <a:rPr lang="fa-IR">
                <a:cs typeface="B Lotus" panose="00000400000000000000" pitchFamily="2" charset="-78"/>
              </a:rPr>
              <a:t>در صورت انحلال شركت، دارايي شركت ابتدا ميان طلبكاران شركت تقسيم ميشود و خود شركا پس از اين تقسيم ميتوانند تقاضاي سهم كنند.</a:t>
            </a:r>
          </a:p>
          <a:p>
            <a:pPr lvl="3" algn="just"/>
            <a:r>
              <a:rPr lang="fa-IR">
                <a:cs typeface="B Lotus" panose="00000400000000000000" pitchFamily="2" charset="-78"/>
              </a:rPr>
              <a:t>ميان طلب طلبكاران شركا و طلب شركت از طلبكاران شركا تهاتر صورت نميگيرد.</a:t>
            </a:r>
          </a:p>
          <a:p>
            <a:pPr lvl="2" algn="just"/>
            <a:r>
              <a:rPr lang="fa-IR">
                <a:cs typeface="B Lotus" panose="00000400000000000000" pitchFamily="2" charset="-78"/>
              </a:rPr>
              <a:t>ورشكستگي شركت با ورشكستگي شركا و ورشكستگي شركا با ورشكستگي شركت، ملازمه ندارد.</a:t>
            </a:r>
          </a:p>
          <a:p>
            <a:pPr lvl="2" algn="just"/>
            <a:r>
              <a:rPr lang="fa-IR">
                <a:cs typeface="B Lotus" panose="00000400000000000000" pitchFamily="2" charset="-78"/>
              </a:rPr>
              <a:t>شركت در ازاي منافع حاصل از فعاليتش، مسئول پرداخت ماليات است و وضع ماليات بر شركت موكول به تقسيم منافع ميان شركا نيست.</a:t>
            </a:r>
          </a:p>
        </p:txBody>
      </p:sp>
    </p:spTree>
    <p:extLst>
      <p:ext uri="{BB962C8B-B14F-4D97-AF65-F5344CB8AC3E}">
        <p14:creationId xmlns:p14="http://schemas.microsoft.com/office/powerpoint/2010/main" val="3318983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solidFill>
                  <a:prstClr val="white"/>
                </a:solidFill>
                <a:cs typeface="B Lotus" panose="00000400000000000000" pitchFamily="2" charset="-78"/>
              </a:rPr>
              <a:t>نتايج شخصيت حقوقي شركت</a:t>
            </a:r>
            <a:endParaRPr lang="fa-IR"/>
          </a:p>
        </p:txBody>
      </p:sp>
      <p:sp>
        <p:nvSpPr>
          <p:cNvPr id="3" name="Content Placeholder 2"/>
          <p:cNvSpPr>
            <a:spLocks noGrp="1"/>
          </p:cNvSpPr>
          <p:nvPr>
            <p:ph idx="1"/>
          </p:nvPr>
        </p:nvSpPr>
        <p:spPr/>
        <p:txBody>
          <a:bodyPr>
            <a:normAutofit/>
          </a:bodyPr>
          <a:lstStyle/>
          <a:p>
            <a:r>
              <a:rPr lang="fa-IR" sz="2000" dirty="0">
                <a:cs typeface="B Lotus" panose="00000400000000000000" pitchFamily="2" charset="-78"/>
              </a:rPr>
              <a:t>اهليت شركت تجاري</a:t>
            </a:r>
          </a:p>
          <a:p>
            <a:pPr lvl="1"/>
            <a:r>
              <a:rPr lang="fa-IR" sz="1800" dirty="0">
                <a:cs typeface="B Lotus" panose="00000400000000000000" pitchFamily="2" charset="-78"/>
              </a:rPr>
              <a:t>اهليت به معناي صلاحيت دارا شدن حقوق (اهليت تمتع)‌و اجراي آن (اهليت استيفاء).</a:t>
            </a:r>
          </a:p>
          <a:p>
            <a:pPr lvl="1"/>
            <a:r>
              <a:rPr lang="fa-IR" sz="1800" dirty="0">
                <a:cs typeface="B Lotus" panose="00000400000000000000" pitchFamily="2" charset="-78"/>
              </a:rPr>
              <a:t>بر اساس ماده 588 قانون تجارت، شركت داراي كليه حقوق و تكاليفي است كه در مورد اشخاص حقيقي صادق است. با اين وجود اين اهليت تمام نيست:</a:t>
            </a:r>
          </a:p>
          <a:p>
            <a:pPr lvl="2"/>
            <a:r>
              <a:rPr lang="fa-IR" sz="1600" dirty="0">
                <a:cs typeface="B Lotus" panose="00000400000000000000" pitchFamily="2" charset="-78"/>
              </a:rPr>
              <a:t>شركت نميتواند حقوق و تعهداتي داشته باشد كه خاص انسان است.</a:t>
            </a:r>
          </a:p>
          <a:p>
            <a:pPr lvl="2"/>
            <a:r>
              <a:rPr lang="fa-IR" sz="1600" dirty="0">
                <a:cs typeface="B Lotus" panose="00000400000000000000" pitchFamily="2" charset="-78"/>
              </a:rPr>
              <a:t>اهليت شركت محدود به موضوع مندرج در اساسنامه آن است و اين موضوع بايد حين تشكيل شركت معين شود.</a:t>
            </a:r>
          </a:p>
          <a:p>
            <a:pPr lvl="2"/>
            <a:r>
              <a:rPr lang="fa-IR" sz="1600" dirty="0">
                <a:cs typeface="B Lotus" panose="00000400000000000000" pitchFamily="2" charset="-78"/>
              </a:rPr>
              <a:t>هرگاه شركت ورشكسته شود، ديگر حق انجام دادن اموري را كه در اساسنامه به او اجازه داده شده را ندارد و فقط ميتواند معاملاتي را انجام دهد كه براي امر تصفيه ضروري است.</a:t>
            </a:r>
          </a:p>
        </p:txBody>
      </p:sp>
    </p:spTree>
    <p:extLst>
      <p:ext uri="{BB962C8B-B14F-4D97-AF65-F5344CB8AC3E}">
        <p14:creationId xmlns:p14="http://schemas.microsoft.com/office/powerpoint/2010/main" val="2000772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a:cs typeface="B Lotus" panose="00000400000000000000" pitchFamily="2" charset="-78"/>
              </a:rPr>
              <a:t>اقامتگاه شركت</a:t>
            </a:r>
          </a:p>
          <a:p>
            <a:pPr lvl="1"/>
            <a:r>
              <a:rPr lang="fa-IR">
                <a:cs typeface="B Lotus" panose="00000400000000000000" pitchFamily="2" charset="-78"/>
              </a:rPr>
              <a:t>هر شركت تجاري به دليل داشتن شخصيت حقوقي، داراي اقامتگاهي است كه مستقل از اقامتگاه شركاست و بايد معين شود. فوايد تعيين اقامتگاه شركت عبارتند از:</a:t>
            </a:r>
          </a:p>
          <a:p>
            <a:pPr lvl="2"/>
            <a:r>
              <a:rPr lang="fa-IR">
                <a:cs typeface="B Lotus" panose="00000400000000000000" pitchFamily="2" charset="-78"/>
              </a:rPr>
              <a:t>هرگاه قانون براي تأسيس شركت در محلهاي خاص تسهيلاتي معين كرده باشد، اثبات وقوع اقامتگاه در اين محلها مزيت دارد.</a:t>
            </a:r>
          </a:p>
          <a:p>
            <a:pPr lvl="2"/>
            <a:r>
              <a:rPr lang="fa-IR">
                <a:cs typeface="B Lotus" panose="00000400000000000000" pitchFamily="2" charset="-78"/>
              </a:rPr>
              <a:t>اقامتگاه شركت معين ميكند كه شركت تابعيت چه كشوري را دارد.</a:t>
            </a:r>
          </a:p>
          <a:p>
            <a:pPr lvl="2"/>
            <a:r>
              <a:rPr lang="fa-IR">
                <a:cs typeface="B Lotus" panose="00000400000000000000" pitchFamily="2" charset="-78"/>
              </a:rPr>
              <a:t>دادگاه صلاحيتدار براي صدور حكم ورشكستگي، دادگاه محل اقامت شركت است.</a:t>
            </a:r>
          </a:p>
          <a:p>
            <a:pPr lvl="2"/>
            <a:r>
              <a:rPr lang="fa-IR">
                <a:cs typeface="B Lotus" panose="00000400000000000000" pitchFamily="2" charset="-78"/>
              </a:rPr>
              <a:t>براي اقامه دعوا عليه شركت نيز طلبكاران بايد به دادگاهي مراجعه كنند كه اقامتگاه شركت در حوزه آن واقع است.</a:t>
            </a:r>
          </a:p>
          <a:p>
            <a:pPr lvl="1"/>
            <a:r>
              <a:rPr lang="fa-IR">
                <a:cs typeface="B Lotus" panose="00000400000000000000" pitchFamily="2" charset="-78"/>
              </a:rPr>
              <a:t>نحوه تعيين اقامتگاه:</a:t>
            </a:r>
          </a:p>
          <a:p>
            <a:pPr lvl="2"/>
            <a:r>
              <a:rPr lang="fa-IR">
                <a:cs typeface="B Lotus" panose="00000400000000000000" pitchFamily="2" charset="-78"/>
              </a:rPr>
              <a:t>ماده 590 قانون تجارت: «اقامتگاه شخص حقوقي محلي است كه اداره شخص حقوقي در آنجاست» 1311</a:t>
            </a:r>
          </a:p>
          <a:p>
            <a:pPr lvl="2"/>
            <a:r>
              <a:rPr lang="fa-IR">
                <a:cs typeface="B Lotus" panose="00000400000000000000" pitchFamily="2" charset="-78"/>
              </a:rPr>
              <a:t>ماده 1002 قانون مدني: «اقامتگاه اشخاص حقوقي مركز عمليات آنها خواهد بود»1313</a:t>
            </a:r>
          </a:p>
          <a:p>
            <a:pPr lvl="2"/>
            <a:r>
              <a:rPr lang="fa-IR">
                <a:cs typeface="B Lotus" panose="00000400000000000000" pitchFamily="2" charset="-78"/>
              </a:rPr>
              <a:t>به دليل اينكه قانون عام، قانون خاص را نسخ نمي‌كند مگر آنكه در قانون عام بصراحت به نسخ قانون خاص اشاره كرده باشد، بنابراين در مورد اشخاص تابع قانون تجارت، اقامتگاه شخص حقوقي محل اداره آن است.</a:t>
            </a:r>
          </a:p>
        </p:txBody>
      </p:sp>
    </p:spTree>
    <p:extLst>
      <p:ext uri="{BB962C8B-B14F-4D97-AF65-F5344CB8AC3E}">
        <p14:creationId xmlns:p14="http://schemas.microsoft.com/office/powerpoint/2010/main" val="15413057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انواع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endParaRPr lang="fa-IR">
              <a:cs typeface="B Lotus" panose="00000400000000000000" pitchFamily="2" charset="-78"/>
            </a:endParaRPr>
          </a:p>
        </p:txBody>
      </p:sp>
      <p:sp>
        <p:nvSpPr>
          <p:cNvPr id="3" name="Content Placeholder 2"/>
          <p:cNvSpPr>
            <a:spLocks noGrp="1"/>
          </p:cNvSpPr>
          <p:nvPr>
            <p:ph idx="1"/>
          </p:nvPr>
        </p:nvSpPr>
        <p:spPr/>
        <p:txBody>
          <a:bodyPr/>
          <a:lstStyle/>
          <a:p>
            <a:pPr algn="r" rtl="1"/>
            <a:r>
              <a:rPr lang="fa-IR">
                <a:cs typeface="B Lotus" panose="00000400000000000000" pitchFamily="2" charset="-78"/>
              </a:rPr>
              <a:t>قانون تجارت در ماده 20، انواع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را </a:t>
            </a:r>
            <a:r>
              <a:rPr lang="fa-IR" err="1">
                <a:cs typeface="B Lotus" panose="00000400000000000000" pitchFamily="2" charset="-78"/>
              </a:rPr>
              <a:t>احصا</a:t>
            </a:r>
            <a:r>
              <a:rPr lang="fa-IR">
                <a:cs typeface="B Lotus" panose="00000400000000000000" pitchFamily="2" charset="-78"/>
              </a:rPr>
              <a:t> </a:t>
            </a:r>
            <a:r>
              <a:rPr lang="fa-IR" err="1">
                <a:cs typeface="B Lotus" panose="00000400000000000000" pitchFamily="2" charset="-78"/>
              </a:rPr>
              <a:t>كرده</a:t>
            </a:r>
            <a:r>
              <a:rPr lang="fa-IR">
                <a:cs typeface="B Lotus" panose="00000400000000000000" pitchFamily="2" charset="-78"/>
              </a:rPr>
              <a:t> است.</a:t>
            </a:r>
          </a:p>
          <a:p>
            <a:pPr algn="r" rtl="1"/>
            <a:r>
              <a:rPr lang="fa-IR">
                <a:cs typeface="B Lotus" panose="00000400000000000000" pitchFamily="2" charset="-78"/>
              </a:rPr>
              <a:t>فقط </a:t>
            </a:r>
            <a:r>
              <a:rPr lang="fa-IR" err="1">
                <a:cs typeface="B Lotus" panose="00000400000000000000" pitchFamily="2" charset="-78"/>
              </a:rPr>
              <a:t>شركتي</a:t>
            </a:r>
            <a:r>
              <a:rPr lang="fa-IR">
                <a:cs typeface="B Lotus" panose="00000400000000000000" pitchFamily="2" charset="-78"/>
              </a:rPr>
              <a:t> </a:t>
            </a:r>
            <a:r>
              <a:rPr lang="fa-IR" err="1">
                <a:cs typeface="B Lotus" panose="00000400000000000000" pitchFamily="2" charset="-78"/>
              </a:rPr>
              <a:t>كه</a:t>
            </a:r>
            <a:r>
              <a:rPr lang="fa-IR">
                <a:cs typeface="B Lotus" panose="00000400000000000000" pitchFamily="2" charset="-78"/>
              </a:rPr>
              <a:t> به </a:t>
            </a:r>
            <a:r>
              <a:rPr lang="fa-IR" err="1">
                <a:cs typeface="B Lotus" panose="00000400000000000000" pitchFamily="2" charset="-78"/>
              </a:rPr>
              <a:t>يكي</a:t>
            </a:r>
            <a:r>
              <a:rPr lang="fa-IR">
                <a:cs typeface="B Lotus" panose="00000400000000000000" pitchFamily="2" charset="-78"/>
              </a:rPr>
              <a:t> از </a:t>
            </a:r>
            <a:r>
              <a:rPr lang="fa-IR" err="1">
                <a:cs typeface="B Lotus" panose="00000400000000000000" pitchFamily="2" charset="-78"/>
              </a:rPr>
              <a:t>اين</a:t>
            </a:r>
            <a:r>
              <a:rPr lang="fa-IR">
                <a:cs typeface="B Lotus" panose="00000400000000000000" pitchFamily="2" charset="-78"/>
              </a:rPr>
              <a:t> انواع </a:t>
            </a:r>
            <a:r>
              <a:rPr lang="fa-IR" err="1">
                <a:cs typeface="B Lotus" panose="00000400000000000000" pitchFamily="2" charset="-78"/>
              </a:rPr>
              <a:t>درآيد</a:t>
            </a:r>
            <a:r>
              <a:rPr lang="fa-IR">
                <a:cs typeface="B Lotus" panose="00000400000000000000" pitchFamily="2" charset="-78"/>
              </a:rPr>
              <a:t>، </a:t>
            </a:r>
            <a:r>
              <a:rPr lang="fa-IR" err="1">
                <a:cs typeface="B Lotus" panose="00000400000000000000" pitchFamily="2" charset="-78"/>
              </a:rPr>
              <a:t>شركت</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است و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ديگر</a:t>
            </a:r>
            <a:r>
              <a:rPr lang="fa-IR">
                <a:cs typeface="B Lotus" panose="00000400000000000000" pitchFamily="2" charset="-78"/>
              </a:rPr>
              <a:t> مشمول </a:t>
            </a:r>
            <a:r>
              <a:rPr lang="fa-IR" err="1">
                <a:cs typeface="B Lotus" panose="00000400000000000000" pitchFamily="2" charset="-78"/>
              </a:rPr>
              <a:t>اين</a:t>
            </a:r>
            <a:r>
              <a:rPr lang="fa-IR">
                <a:cs typeface="B Lotus" panose="00000400000000000000" pitchFamily="2" charset="-78"/>
              </a:rPr>
              <a:t> عنوان </a:t>
            </a:r>
            <a:r>
              <a:rPr lang="fa-IR" err="1">
                <a:cs typeface="B Lotus" panose="00000400000000000000" pitchFamily="2" charset="-78"/>
              </a:rPr>
              <a:t>نميشوند</a:t>
            </a:r>
            <a:r>
              <a:rPr lang="fa-IR">
                <a:cs typeface="B Lotus" panose="00000400000000000000" pitchFamily="2" charset="-78"/>
              </a:rPr>
              <a:t>.</a:t>
            </a:r>
          </a:p>
          <a:p>
            <a:pPr algn="r" rtl="1"/>
            <a:r>
              <a:rPr lang="fa-IR">
                <a:cs typeface="B Lotus" panose="00000400000000000000" pitchFamily="2" charset="-78"/>
              </a:rPr>
              <a:t>استثنا: اگر </a:t>
            </a:r>
            <a:r>
              <a:rPr lang="fa-IR" err="1">
                <a:cs typeface="B Lotus" panose="00000400000000000000" pitchFamily="2" charset="-78"/>
              </a:rPr>
              <a:t>شركتي</a:t>
            </a:r>
            <a:r>
              <a:rPr lang="fa-IR">
                <a:cs typeface="B Lotus" panose="00000400000000000000" pitchFamily="2" charset="-78"/>
              </a:rPr>
              <a:t> تحت </a:t>
            </a:r>
            <a:r>
              <a:rPr lang="fa-IR" err="1">
                <a:cs typeface="B Lotus" panose="00000400000000000000" pitchFamily="2" charset="-78"/>
              </a:rPr>
              <a:t>عناوين</a:t>
            </a:r>
            <a:r>
              <a:rPr lang="fa-IR">
                <a:cs typeface="B Lotus" panose="00000400000000000000" pitchFamily="2" charset="-78"/>
              </a:rPr>
              <a:t> ماده 20 </a:t>
            </a:r>
            <a:r>
              <a:rPr lang="fa-IR" err="1">
                <a:cs typeface="B Lotus" panose="00000400000000000000" pitchFamily="2" charset="-78"/>
              </a:rPr>
              <a:t>تشكيل</a:t>
            </a:r>
            <a:r>
              <a:rPr lang="fa-IR">
                <a:cs typeface="B Lotus" panose="00000400000000000000" pitchFamily="2" charset="-78"/>
              </a:rPr>
              <a:t> نشود </a:t>
            </a:r>
            <a:r>
              <a:rPr lang="fa-IR" err="1">
                <a:cs typeface="B Lotus" panose="00000400000000000000" pitchFamily="2" charset="-78"/>
              </a:rPr>
              <a:t>ولي</a:t>
            </a:r>
            <a:r>
              <a:rPr lang="fa-IR">
                <a:cs typeface="B Lotus" panose="00000400000000000000" pitchFamily="2" charset="-78"/>
              </a:rPr>
              <a:t> به </a:t>
            </a:r>
            <a:r>
              <a:rPr lang="fa-IR" err="1">
                <a:cs typeface="B Lotus" panose="00000400000000000000" pitchFamily="2" charset="-78"/>
              </a:rPr>
              <a:t>فعاليت</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بپردازد، </a:t>
            </a:r>
            <a:r>
              <a:rPr lang="fa-IR" err="1">
                <a:cs typeface="B Lotus" panose="00000400000000000000" pitchFamily="2" charset="-78"/>
              </a:rPr>
              <a:t>شركت</a:t>
            </a:r>
            <a:r>
              <a:rPr lang="fa-IR">
                <a:cs typeface="B Lotus" panose="00000400000000000000" pitchFamily="2" charset="-78"/>
              </a:rPr>
              <a:t> </a:t>
            </a:r>
            <a:r>
              <a:rPr lang="fa-IR" err="1">
                <a:cs typeface="B Lotus" panose="00000400000000000000" pitchFamily="2" charset="-78"/>
              </a:rPr>
              <a:t>تضامني</a:t>
            </a:r>
            <a:r>
              <a:rPr lang="fa-IR">
                <a:cs typeface="B Lotus" panose="00000400000000000000" pitchFamily="2" charset="-78"/>
              </a:rPr>
              <a:t> </a:t>
            </a:r>
            <a:r>
              <a:rPr lang="fa-IR" err="1">
                <a:cs typeface="B Lotus" panose="00000400000000000000" pitchFamily="2" charset="-78"/>
              </a:rPr>
              <a:t>تلقي</a:t>
            </a:r>
            <a:r>
              <a:rPr lang="fa-IR">
                <a:cs typeface="B Lotus" panose="00000400000000000000" pitchFamily="2" charset="-78"/>
              </a:rPr>
              <a:t> خواهد شد. (ماده 220 قانون تجارت)</a:t>
            </a:r>
          </a:p>
        </p:txBody>
      </p:sp>
    </p:spTree>
    <p:extLst>
      <p:ext uri="{BB962C8B-B14F-4D97-AF65-F5344CB8AC3E}">
        <p14:creationId xmlns:p14="http://schemas.microsoft.com/office/powerpoint/2010/main" val="7132260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انواع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endParaRPr lang="fa-IR">
              <a:cs typeface="B Lotus" panose="00000400000000000000" pitchFamily="2" charset="-78"/>
            </a:endParaRPr>
          </a:p>
        </p:txBody>
      </p:sp>
      <p:sp>
        <p:nvSpPr>
          <p:cNvPr id="3" name="Content Placeholder 2"/>
          <p:cNvSpPr>
            <a:spLocks noGrp="1"/>
          </p:cNvSpPr>
          <p:nvPr>
            <p:ph idx="1"/>
          </p:nvPr>
        </p:nvSpPr>
        <p:spPr/>
        <p:txBody>
          <a:bodyPr/>
          <a:lstStyle/>
          <a:p>
            <a:r>
              <a:rPr lang="fa-IR">
                <a:cs typeface="B Lotus" panose="00000400000000000000" pitchFamily="2" charset="-78"/>
              </a:rPr>
              <a:t>قانون تجارت سه نوع عمده از </a:t>
            </a:r>
            <a:r>
              <a:rPr lang="fa-IR" err="1">
                <a:cs typeface="B Lotus" panose="00000400000000000000" pitchFamily="2" charset="-78"/>
              </a:rPr>
              <a:t>شركت</a:t>
            </a:r>
            <a:r>
              <a:rPr lang="fa-IR">
                <a:cs typeface="B Lotus" panose="00000400000000000000" pitchFamily="2" charset="-78"/>
              </a:rPr>
              <a:t> را </a:t>
            </a:r>
            <a:r>
              <a:rPr lang="fa-IR" err="1">
                <a:cs typeface="B Lotus" panose="00000400000000000000" pitchFamily="2" charset="-78"/>
              </a:rPr>
              <a:t>پيش</a:t>
            </a:r>
            <a:r>
              <a:rPr lang="fa-IR">
                <a:cs typeface="B Lotus" panose="00000400000000000000" pitchFamily="2" charset="-78"/>
              </a:rPr>
              <a:t> </a:t>
            </a:r>
            <a:r>
              <a:rPr lang="fa-IR" err="1">
                <a:cs typeface="B Lotus" panose="00000400000000000000" pitchFamily="2" charset="-78"/>
              </a:rPr>
              <a:t>بيني</a:t>
            </a:r>
            <a:r>
              <a:rPr lang="fa-IR">
                <a:cs typeface="B Lotus" panose="00000400000000000000" pitchFamily="2" charset="-78"/>
              </a:rPr>
              <a:t> </a:t>
            </a:r>
            <a:r>
              <a:rPr lang="fa-IR" err="1">
                <a:cs typeface="B Lotus" panose="00000400000000000000" pitchFamily="2" charset="-78"/>
              </a:rPr>
              <a:t>كرده</a:t>
            </a:r>
            <a:r>
              <a:rPr lang="fa-IR">
                <a:cs typeface="B Lotus" panose="00000400000000000000" pitchFamily="2" charset="-78"/>
              </a:rPr>
              <a:t> است:</a:t>
            </a:r>
          </a:p>
          <a:p>
            <a:pPr lvl="1"/>
            <a:r>
              <a:rPr lang="fa-IR" err="1">
                <a:cs typeface="B Lotus" panose="00000400000000000000" pitchFamily="2" charset="-78"/>
              </a:rPr>
              <a:t>شركتهايي</a:t>
            </a:r>
            <a:r>
              <a:rPr lang="fa-IR">
                <a:cs typeface="B Lotus" panose="00000400000000000000" pitchFamily="2" charset="-78"/>
              </a:rPr>
              <a:t> </a:t>
            </a:r>
            <a:r>
              <a:rPr lang="fa-IR" err="1">
                <a:cs typeface="B Lotus" panose="00000400000000000000" pitchFamily="2" charset="-78"/>
              </a:rPr>
              <a:t>كه</a:t>
            </a:r>
            <a:r>
              <a:rPr lang="fa-IR">
                <a:cs typeface="B Lotus" panose="00000400000000000000" pitchFamily="2" charset="-78"/>
              </a:rPr>
              <a:t> در آنها </a:t>
            </a:r>
            <a:r>
              <a:rPr lang="fa-IR" err="1">
                <a:cs typeface="B Lotus" panose="00000400000000000000" pitchFamily="2" charset="-78"/>
              </a:rPr>
              <a:t>مسئوليت</a:t>
            </a:r>
            <a:r>
              <a:rPr lang="fa-IR">
                <a:cs typeface="B Lotus" panose="00000400000000000000" pitchFamily="2" charset="-78"/>
              </a:rPr>
              <a:t> </a:t>
            </a:r>
            <a:r>
              <a:rPr lang="fa-IR" err="1">
                <a:cs typeface="B Lotus" panose="00000400000000000000" pitchFamily="2" charset="-78"/>
              </a:rPr>
              <a:t>كليه</a:t>
            </a:r>
            <a:r>
              <a:rPr lang="fa-IR">
                <a:cs typeface="B Lotus" panose="00000400000000000000" pitchFamily="2" charset="-78"/>
              </a:rPr>
              <a:t> </a:t>
            </a:r>
            <a:r>
              <a:rPr lang="fa-IR" err="1">
                <a:cs typeface="B Lotus" panose="00000400000000000000" pitchFamily="2" charset="-78"/>
              </a:rPr>
              <a:t>شركا</a:t>
            </a:r>
            <a:r>
              <a:rPr lang="fa-IR">
                <a:cs typeface="B Lotus" panose="00000400000000000000" pitchFamily="2" charset="-78"/>
              </a:rPr>
              <a:t> نامحدود است</a:t>
            </a:r>
          </a:p>
          <a:p>
            <a:pPr lvl="1"/>
            <a:r>
              <a:rPr lang="fa-IR" err="1">
                <a:cs typeface="B Lotus" panose="00000400000000000000" pitchFamily="2" charset="-78"/>
              </a:rPr>
              <a:t>شركتهايي</a:t>
            </a:r>
            <a:r>
              <a:rPr lang="fa-IR">
                <a:cs typeface="B Lotus" panose="00000400000000000000" pitchFamily="2" charset="-78"/>
              </a:rPr>
              <a:t> </a:t>
            </a:r>
            <a:r>
              <a:rPr lang="fa-IR" err="1">
                <a:cs typeface="B Lotus" panose="00000400000000000000" pitchFamily="2" charset="-78"/>
              </a:rPr>
              <a:t>كه</a:t>
            </a:r>
            <a:r>
              <a:rPr lang="fa-IR">
                <a:cs typeface="B Lotus" panose="00000400000000000000" pitchFamily="2" charset="-78"/>
              </a:rPr>
              <a:t> در آنها </a:t>
            </a:r>
            <a:r>
              <a:rPr lang="fa-IR" err="1">
                <a:cs typeface="B Lotus" panose="00000400000000000000" pitchFamily="2" charset="-78"/>
              </a:rPr>
              <a:t>مسئوليت</a:t>
            </a:r>
            <a:r>
              <a:rPr lang="fa-IR">
                <a:cs typeface="B Lotus" panose="00000400000000000000" pitchFamily="2" charset="-78"/>
              </a:rPr>
              <a:t> </a:t>
            </a:r>
            <a:r>
              <a:rPr lang="fa-IR" err="1">
                <a:cs typeface="B Lotus" panose="00000400000000000000" pitchFamily="2" charset="-78"/>
              </a:rPr>
              <a:t>كليه</a:t>
            </a:r>
            <a:r>
              <a:rPr lang="fa-IR">
                <a:cs typeface="B Lotus" panose="00000400000000000000" pitchFamily="2" charset="-78"/>
              </a:rPr>
              <a:t> </a:t>
            </a:r>
            <a:r>
              <a:rPr lang="fa-IR" err="1">
                <a:cs typeface="B Lotus" panose="00000400000000000000" pitchFamily="2" charset="-78"/>
              </a:rPr>
              <a:t>شركا</a:t>
            </a:r>
            <a:r>
              <a:rPr lang="fa-IR">
                <a:cs typeface="B Lotus" panose="00000400000000000000" pitchFamily="2" charset="-78"/>
              </a:rPr>
              <a:t> محدود به </a:t>
            </a:r>
            <a:r>
              <a:rPr lang="fa-IR" err="1">
                <a:cs typeface="B Lotus" panose="00000400000000000000" pitchFamily="2" charset="-78"/>
              </a:rPr>
              <a:t>سرمايه</a:t>
            </a:r>
            <a:r>
              <a:rPr lang="fa-IR">
                <a:cs typeface="B Lotus" panose="00000400000000000000" pitchFamily="2" charset="-78"/>
              </a:rPr>
              <a:t> </a:t>
            </a:r>
            <a:r>
              <a:rPr lang="fa-IR" err="1">
                <a:cs typeface="B Lotus" panose="00000400000000000000" pitchFamily="2" charset="-78"/>
              </a:rPr>
              <a:t>اي</a:t>
            </a:r>
            <a:r>
              <a:rPr lang="fa-IR">
                <a:cs typeface="B Lotus" panose="00000400000000000000" pitchFamily="2" charset="-78"/>
              </a:rPr>
              <a:t> است </a:t>
            </a:r>
            <a:r>
              <a:rPr lang="fa-IR" err="1">
                <a:cs typeface="B Lotus" panose="00000400000000000000" pitchFamily="2" charset="-78"/>
              </a:rPr>
              <a:t>كه</a:t>
            </a:r>
            <a:r>
              <a:rPr lang="fa-IR">
                <a:cs typeface="B Lotus" panose="00000400000000000000" pitchFamily="2" charset="-78"/>
              </a:rPr>
              <a:t> به </a:t>
            </a:r>
            <a:r>
              <a:rPr lang="fa-IR" err="1">
                <a:cs typeface="B Lotus" panose="00000400000000000000" pitchFamily="2" charset="-78"/>
              </a:rPr>
              <a:t>شركت</a:t>
            </a:r>
            <a:r>
              <a:rPr lang="fa-IR">
                <a:cs typeface="B Lotus" panose="00000400000000000000" pitchFamily="2" charset="-78"/>
              </a:rPr>
              <a:t> آورده </a:t>
            </a:r>
            <a:r>
              <a:rPr lang="fa-IR" err="1">
                <a:cs typeface="B Lotus" panose="00000400000000000000" pitchFamily="2" charset="-78"/>
              </a:rPr>
              <a:t>اند</a:t>
            </a:r>
            <a:endParaRPr lang="fa-IR">
              <a:cs typeface="B Lotus" panose="00000400000000000000" pitchFamily="2" charset="-78"/>
            </a:endParaRPr>
          </a:p>
          <a:p>
            <a:pPr lvl="1"/>
            <a:r>
              <a:rPr lang="fa-IR" err="1">
                <a:cs typeface="B Lotus" panose="00000400000000000000" pitchFamily="2" charset="-78"/>
              </a:rPr>
              <a:t>شركتهايي</a:t>
            </a:r>
            <a:r>
              <a:rPr lang="fa-IR">
                <a:cs typeface="B Lotus" panose="00000400000000000000" pitchFamily="2" charset="-78"/>
              </a:rPr>
              <a:t> </a:t>
            </a:r>
            <a:r>
              <a:rPr lang="fa-IR" err="1">
                <a:cs typeface="B Lotus" panose="00000400000000000000" pitchFamily="2" charset="-78"/>
              </a:rPr>
              <a:t>كه</a:t>
            </a:r>
            <a:r>
              <a:rPr lang="fa-IR">
                <a:cs typeface="B Lotus" panose="00000400000000000000" pitchFamily="2" charset="-78"/>
              </a:rPr>
              <a:t> در آنها </a:t>
            </a:r>
            <a:r>
              <a:rPr lang="fa-IR" err="1">
                <a:cs typeface="B Lotus" panose="00000400000000000000" pitchFamily="2" charset="-78"/>
              </a:rPr>
              <a:t>مسئوليت</a:t>
            </a:r>
            <a:r>
              <a:rPr lang="fa-IR">
                <a:cs typeface="B Lotus" panose="00000400000000000000" pitchFamily="2" charset="-78"/>
              </a:rPr>
              <a:t> </a:t>
            </a:r>
            <a:r>
              <a:rPr lang="fa-IR" err="1">
                <a:cs typeface="B Lotus" panose="00000400000000000000" pitchFamily="2" charset="-78"/>
              </a:rPr>
              <a:t>بعضي</a:t>
            </a:r>
            <a:r>
              <a:rPr lang="fa-IR">
                <a:cs typeface="B Lotus" panose="00000400000000000000" pitchFamily="2" charset="-78"/>
              </a:rPr>
              <a:t> </a:t>
            </a:r>
            <a:r>
              <a:rPr lang="fa-IR" err="1">
                <a:cs typeface="B Lotus" panose="00000400000000000000" pitchFamily="2" charset="-78"/>
              </a:rPr>
              <a:t>شركا</a:t>
            </a:r>
            <a:r>
              <a:rPr lang="fa-IR">
                <a:cs typeface="B Lotus" panose="00000400000000000000" pitchFamily="2" charset="-78"/>
              </a:rPr>
              <a:t> نامحدود و </a:t>
            </a:r>
            <a:r>
              <a:rPr lang="fa-IR" err="1">
                <a:cs typeface="B Lotus" panose="00000400000000000000" pitchFamily="2" charset="-78"/>
              </a:rPr>
              <a:t>مسئوليت</a:t>
            </a:r>
            <a:r>
              <a:rPr lang="fa-IR">
                <a:cs typeface="B Lotus" panose="00000400000000000000" pitchFamily="2" charset="-78"/>
              </a:rPr>
              <a:t> </a:t>
            </a:r>
            <a:r>
              <a:rPr lang="fa-IR" err="1">
                <a:cs typeface="B Lotus" panose="00000400000000000000" pitchFamily="2" charset="-78"/>
              </a:rPr>
              <a:t>بعضي</a:t>
            </a:r>
            <a:r>
              <a:rPr lang="fa-IR">
                <a:cs typeface="B Lotus" panose="00000400000000000000" pitchFamily="2" charset="-78"/>
              </a:rPr>
              <a:t> محدود به آورده آنها به </a:t>
            </a:r>
            <a:r>
              <a:rPr lang="fa-IR" err="1">
                <a:cs typeface="B Lotus" panose="00000400000000000000" pitchFamily="2" charset="-78"/>
              </a:rPr>
              <a:t>شركت</a:t>
            </a:r>
            <a:r>
              <a:rPr lang="fa-IR">
                <a:cs typeface="B Lotus" panose="00000400000000000000" pitchFamily="2" charset="-78"/>
              </a:rPr>
              <a:t> است.</a:t>
            </a:r>
          </a:p>
          <a:p>
            <a:endParaRPr lang="fa-IR"/>
          </a:p>
        </p:txBody>
      </p:sp>
    </p:spTree>
    <p:extLst>
      <p:ext uri="{BB962C8B-B14F-4D97-AF65-F5344CB8AC3E}">
        <p14:creationId xmlns:p14="http://schemas.microsoft.com/office/powerpoint/2010/main" val="10369598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انواع شرکتهای تجارتی</a:t>
            </a:r>
            <a:endParaRPr lang="fa-IR" dirty="0">
              <a:cs typeface="B Lotus" panose="00000400000000000000" pitchFamily="2" charset="-78"/>
            </a:endParaRPr>
          </a:p>
        </p:txBody>
      </p:sp>
      <p:sp>
        <p:nvSpPr>
          <p:cNvPr id="3" name="Content Placeholder 2"/>
          <p:cNvSpPr>
            <a:spLocks noGrp="1"/>
          </p:cNvSpPr>
          <p:nvPr>
            <p:ph idx="1"/>
          </p:nvPr>
        </p:nvSpPr>
        <p:spPr/>
        <p:txBody>
          <a:bodyPr/>
          <a:lstStyle/>
          <a:p>
            <a:r>
              <a:rPr lang="fa-IR" dirty="0" smtClean="0">
                <a:cs typeface="B Lotus" panose="00000400000000000000" pitchFamily="2" charset="-78"/>
              </a:rPr>
              <a:t>شرکت تضامنی</a:t>
            </a:r>
          </a:p>
          <a:p>
            <a:r>
              <a:rPr lang="fa-IR" dirty="0" smtClean="0">
                <a:cs typeface="B Lotus" panose="00000400000000000000" pitchFamily="2" charset="-78"/>
              </a:rPr>
              <a:t>شرکت با مسئولیت محدود</a:t>
            </a:r>
          </a:p>
          <a:p>
            <a:r>
              <a:rPr lang="fa-IR" dirty="0" smtClean="0">
                <a:cs typeface="B Lotus" panose="00000400000000000000" pitchFamily="2" charset="-78"/>
              </a:rPr>
              <a:t>شرکت نسبی</a:t>
            </a:r>
          </a:p>
          <a:p>
            <a:r>
              <a:rPr lang="fa-IR" dirty="0" smtClean="0">
                <a:cs typeface="B Lotus" panose="00000400000000000000" pitchFamily="2" charset="-78"/>
              </a:rPr>
              <a:t>شرکت سهامی عام</a:t>
            </a:r>
          </a:p>
          <a:p>
            <a:r>
              <a:rPr lang="fa-IR" dirty="0" smtClean="0">
                <a:cs typeface="B Lotus" panose="00000400000000000000" pitchFamily="2" charset="-78"/>
              </a:rPr>
              <a:t>شرکت سهامی خاص</a:t>
            </a:r>
          </a:p>
          <a:p>
            <a:r>
              <a:rPr lang="fa-IR" dirty="0" smtClean="0">
                <a:cs typeface="B Lotus" panose="00000400000000000000" pitchFamily="2" charset="-78"/>
              </a:rPr>
              <a:t>شرکت مختلط غیرسهامی</a:t>
            </a:r>
          </a:p>
          <a:p>
            <a:r>
              <a:rPr lang="fa-IR" dirty="0" smtClean="0">
                <a:cs typeface="B Lotus" panose="00000400000000000000" pitchFamily="2" charset="-78"/>
              </a:rPr>
              <a:t>شرکت مختلط سهامی</a:t>
            </a:r>
          </a:p>
          <a:p>
            <a:r>
              <a:rPr lang="fa-IR" dirty="0" smtClean="0">
                <a:cs typeface="B Lotus" panose="00000400000000000000" pitchFamily="2" charset="-78"/>
              </a:rPr>
              <a:t>شرکتهای تعاونی</a:t>
            </a:r>
            <a:endParaRPr lang="fa-IR" dirty="0">
              <a:cs typeface="B Lotus" panose="00000400000000000000" pitchFamily="2" charset="-78"/>
            </a:endParaRPr>
          </a:p>
        </p:txBody>
      </p:sp>
    </p:spTree>
    <p:extLst>
      <p:ext uri="{BB962C8B-B14F-4D97-AF65-F5344CB8AC3E}">
        <p14:creationId xmlns:p14="http://schemas.microsoft.com/office/powerpoint/2010/main" val="2561443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طبقه بندی شرکتهای تجاری</a:t>
            </a:r>
            <a:endParaRPr lang="fa-IR" dirty="0">
              <a:cs typeface="B Lotus" panose="00000400000000000000" pitchFamily="2" charset="-78"/>
            </a:endParaRPr>
          </a:p>
        </p:txBody>
      </p:sp>
      <p:sp>
        <p:nvSpPr>
          <p:cNvPr id="3" name="Content Placeholder 2"/>
          <p:cNvSpPr>
            <a:spLocks noGrp="1"/>
          </p:cNvSpPr>
          <p:nvPr>
            <p:ph idx="1"/>
          </p:nvPr>
        </p:nvSpPr>
        <p:spPr/>
        <p:txBody>
          <a:bodyPr/>
          <a:lstStyle/>
          <a:p>
            <a:r>
              <a:rPr lang="fa-IR" dirty="0" smtClean="0">
                <a:cs typeface="B Lotus" panose="00000400000000000000" pitchFamily="2" charset="-78"/>
              </a:rPr>
              <a:t>طبقه بندی بر اساس مسئولیت شرکا</a:t>
            </a:r>
          </a:p>
          <a:p>
            <a:pPr lvl="1"/>
            <a:r>
              <a:rPr lang="fa-IR" dirty="0" smtClean="0">
                <a:cs typeface="B Lotus" panose="00000400000000000000" pitchFamily="2" charset="-78"/>
              </a:rPr>
              <a:t>شرکتهایی که در آنها مسئولیت شرکا نامحدود است، یعنی دارایی شخصی شرکا نیز وثیقه طلب طلبکاران شرکت است (شرکتهای تضامنی و نسبی)</a:t>
            </a:r>
          </a:p>
          <a:p>
            <a:pPr lvl="1"/>
            <a:r>
              <a:rPr lang="fa-IR" dirty="0" smtClean="0">
                <a:cs typeface="B Lotus" panose="00000400000000000000" pitchFamily="2" charset="-78"/>
              </a:rPr>
              <a:t>شرکتهایی که در آنها مسئولیت کلیه شرکا محدود است به آورده آنها (شرکتهای سهامی، با مسئولیت محدود)</a:t>
            </a:r>
          </a:p>
          <a:p>
            <a:pPr lvl="1"/>
            <a:r>
              <a:rPr lang="fa-IR" dirty="0" smtClean="0">
                <a:cs typeface="B Lotus" panose="00000400000000000000" pitchFamily="2" charset="-78"/>
              </a:rPr>
              <a:t>شرکتهایی که در آنها بعضی از شرکا مسئولیت نامحدود دارند و بعضی محدود (شرکتهای مختلط سهامی و غیرسهامی)</a:t>
            </a:r>
            <a:endParaRPr lang="fa-IR" dirty="0">
              <a:cs typeface="B Lotus" panose="00000400000000000000" pitchFamily="2" charset="-78"/>
            </a:endParaRPr>
          </a:p>
        </p:txBody>
      </p:sp>
    </p:spTree>
    <p:extLst>
      <p:ext uri="{BB962C8B-B14F-4D97-AF65-F5344CB8AC3E}">
        <p14:creationId xmlns:p14="http://schemas.microsoft.com/office/powerpoint/2010/main" val="3828363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منابع درس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endParaRPr lang="fa-IR">
              <a:cs typeface="B Lotus" panose="00000400000000000000" pitchFamily="2" charset="-78"/>
            </a:endParaRPr>
          </a:p>
        </p:txBody>
      </p:sp>
      <p:sp>
        <p:nvSpPr>
          <p:cNvPr id="3" name="Content Placeholder 2"/>
          <p:cNvSpPr>
            <a:spLocks noGrp="1"/>
          </p:cNvSpPr>
          <p:nvPr>
            <p:ph idx="1"/>
          </p:nvPr>
        </p:nvSpPr>
        <p:spPr/>
        <p:txBody>
          <a:bodyPr/>
          <a:lstStyle/>
          <a:p>
            <a:pPr algn="r" rtl="1"/>
            <a:r>
              <a:rPr lang="fa-IR" dirty="0">
                <a:cs typeface="B Lotus" panose="00000400000000000000" pitchFamily="2" charset="-78"/>
              </a:rPr>
              <a:t>كتاب حقوق تجارت شركتهاي تجارتي جلد اول و دوم، انتشارات سمت، دكتر ربيعا </a:t>
            </a:r>
            <a:r>
              <a:rPr lang="fa-IR" dirty="0" smtClean="0">
                <a:cs typeface="B Lotus" panose="00000400000000000000" pitchFamily="2" charset="-78"/>
              </a:rPr>
              <a:t>اسكيني</a:t>
            </a:r>
          </a:p>
          <a:p>
            <a:r>
              <a:rPr lang="fa-IR" dirty="0">
                <a:cs typeface="B Lotus" panose="00000400000000000000" pitchFamily="2" charset="-78"/>
              </a:rPr>
              <a:t>حقوق شرکت های </a:t>
            </a:r>
            <a:r>
              <a:rPr lang="fa-IR" dirty="0" smtClean="0">
                <a:cs typeface="B Lotus" panose="00000400000000000000" pitchFamily="2" charset="-78"/>
              </a:rPr>
              <a:t>تجاری، انتشارات میزان، دکتر کوروش کاویانی</a:t>
            </a:r>
            <a:endParaRPr lang="fa-IR" dirty="0">
              <a:cs typeface="B Lotus" panose="00000400000000000000" pitchFamily="2" charset="-78"/>
            </a:endParaRPr>
          </a:p>
          <a:p>
            <a:pPr algn="r" rtl="1"/>
            <a:endParaRPr lang="fa-IR" dirty="0"/>
          </a:p>
        </p:txBody>
      </p:sp>
    </p:spTree>
    <p:extLst>
      <p:ext uri="{BB962C8B-B14F-4D97-AF65-F5344CB8AC3E}">
        <p14:creationId xmlns:p14="http://schemas.microsoft.com/office/powerpoint/2010/main" val="35604267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cs typeface="B Lotus" panose="00000400000000000000" pitchFamily="2" charset="-78"/>
              </a:rPr>
              <a:t>طبقه بندی بر اساس طرز تشکیل شرکتها</a:t>
            </a:r>
          </a:p>
          <a:p>
            <a:pPr lvl="1"/>
            <a:r>
              <a:rPr lang="fa-IR" dirty="0" smtClean="0">
                <a:cs typeface="B Lotus" panose="00000400000000000000" pitchFamily="2" charset="-78"/>
              </a:rPr>
              <a:t>شرکتهای قانونی: شرکتهایی هستند که مطابق مقررات قانون تجارت تشکیل شده، در قالب یکی از شرکتهای فوق الذکر</a:t>
            </a:r>
          </a:p>
          <a:p>
            <a:pPr lvl="1"/>
            <a:r>
              <a:rPr lang="fa-IR" dirty="0" smtClean="0">
                <a:cs typeface="B Lotus" panose="00000400000000000000" pitchFamily="2" charset="-78"/>
              </a:rPr>
              <a:t>شرکتهای عملی: که ممکن است ظاهر یا مخفی باشند و شرکتهایی هستند که در عمل وجود دارند، بدون آنکه به شکل یکی زا شرکتهای موضوع قانون تجارت درآمده و مطابق قانون اخیر تشکیل شده باشند.</a:t>
            </a:r>
          </a:p>
          <a:p>
            <a:pPr lvl="2"/>
            <a:r>
              <a:rPr lang="fa-IR" dirty="0" smtClean="0">
                <a:cs typeface="B Lotus" panose="00000400000000000000" pitchFamily="2" charset="-78"/>
              </a:rPr>
              <a:t>در حقوق ایران ماده 220 قانون تجارت میگوید: هر شرکت ایرانی که فعلا وجود داشته یا در آتیه تشکیل شود و با لاشتغال به امور تجارتی خود را به صورت یکی از شرکتهای مذکور در این قانون درنیاورده و مطابق مقررات مربوط به آن شرکت عمل ننماید، شرکت تضامنی محسوب شده و احکام راجع به شرکتهای تضامنی در مورد آن اجرا میگردد...</a:t>
            </a:r>
            <a:endParaRPr lang="fa-IR" dirty="0">
              <a:cs typeface="B Lotus" panose="00000400000000000000" pitchFamily="2" charset="-78"/>
            </a:endParaRPr>
          </a:p>
        </p:txBody>
      </p:sp>
    </p:spTree>
    <p:extLst>
      <p:ext uri="{BB962C8B-B14F-4D97-AF65-F5344CB8AC3E}">
        <p14:creationId xmlns:p14="http://schemas.microsoft.com/office/powerpoint/2010/main" val="36556382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dirty="0" smtClean="0">
                <a:cs typeface="B Lotus" panose="00000400000000000000" pitchFamily="2" charset="-78"/>
              </a:rPr>
              <a:t>طبقه بندی بر </a:t>
            </a:r>
            <a:r>
              <a:rPr lang="fa-IR" smtClean="0">
                <a:cs typeface="B Lotus" panose="00000400000000000000" pitchFamily="2" charset="-78"/>
              </a:rPr>
              <a:t>اساس قابلیت انتقال </a:t>
            </a:r>
            <a:r>
              <a:rPr lang="fa-IR" dirty="0" smtClean="0">
                <a:cs typeface="B Lotus" panose="00000400000000000000" pitchFamily="2" charset="-78"/>
              </a:rPr>
              <a:t>حصه شرکا</a:t>
            </a:r>
          </a:p>
          <a:p>
            <a:pPr lvl="1"/>
            <a:r>
              <a:rPr lang="fa-IR" dirty="0" smtClean="0">
                <a:cs typeface="B Lotus" panose="00000400000000000000" pitchFamily="2" charset="-78"/>
              </a:rPr>
              <a:t>شرکتهای اشخاص: شرکتهایی هستند که در آنها شخصیت شریک دارای اهمیت است در نتیجه:</a:t>
            </a:r>
          </a:p>
          <a:p>
            <a:pPr lvl="2"/>
            <a:r>
              <a:rPr lang="fa-IR" dirty="0" smtClean="0">
                <a:cs typeface="B Lotus" panose="00000400000000000000" pitchFamily="2" charset="-78"/>
              </a:rPr>
              <a:t>در این شرکتها، انتقال حصه شریک به اشخاص ثالث فقط با رضایت دیگر شرکا میسر است. مانند شرکتهای تضامنی، نسبی، مختلط غیرسهامی، با مسئولیت محدود و تعاونی</a:t>
            </a:r>
          </a:p>
          <a:p>
            <a:pPr lvl="1"/>
            <a:r>
              <a:rPr lang="fa-IR" dirty="0" smtClean="0">
                <a:cs typeface="B Lotus" panose="00000400000000000000" pitchFamily="2" charset="-78"/>
              </a:rPr>
              <a:t>شرکتهای سرمایه: شرکتهایی هستند که در آنها حصه شریک، یعنی سهمی که در شرکت دارد، به آسانی قابل نقل و انتقال است. مانند شرکت سهامی خاص و شرکت سهامی عام و شرکت مختلط سهامی</a:t>
            </a:r>
          </a:p>
          <a:p>
            <a:pPr lvl="2"/>
            <a:r>
              <a:rPr lang="fa-IR" dirty="0" smtClean="0">
                <a:cs typeface="B Lotus" panose="00000400000000000000" pitchFamily="2" charset="-78"/>
              </a:rPr>
              <a:t>اگرچه در این شرکتها در اساسنامه میتوان انتقال سهام را محدود کرد یا شرایطی برای آن قرار داد، اما در اصل انتقال سهام آزاد است.</a:t>
            </a:r>
            <a:endParaRPr lang="fa-IR" dirty="0">
              <a:cs typeface="B Lotus" panose="00000400000000000000" pitchFamily="2" charset="-78"/>
            </a:endParaRPr>
          </a:p>
        </p:txBody>
      </p:sp>
    </p:spTree>
    <p:extLst>
      <p:ext uri="{BB962C8B-B14F-4D97-AF65-F5344CB8AC3E}">
        <p14:creationId xmlns:p14="http://schemas.microsoft.com/office/powerpoint/2010/main" val="964232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sz="2400" dirty="0" smtClean="0">
                <a:cs typeface="B Lotus" panose="00000400000000000000" pitchFamily="2" charset="-78"/>
              </a:rPr>
              <a:t>طبقه بندی بر اساس موضوع شرکتها</a:t>
            </a:r>
          </a:p>
          <a:p>
            <a:pPr lvl="1"/>
            <a:r>
              <a:rPr lang="fa-IR" sz="2000" dirty="0" smtClean="0">
                <a:cs typeface="B Lotus" panose="00000400000000000000" pitchFamily="2" charset="-78"/>
              </a:rPr>
              <a:t>شرکتهای تجارتی از حیث موضوع</a:t>
            </a:r>
          </a:p>
          <a:p>
            <a:pPr lvl="2"/>
            <a:r>
              <a:rPr lang="fa-IR" sz="1800" dirty="0" smtClean="0">
                <a:cs typeface="B Lotus" panose="00000400000000000000" pitchFamily="2" charset="-78"/>
              </a:rPr>
              <a:t>شرکتهایی هستند که موضوع آنها تجارتی است، یعنی برای آنکه بتوانند تشکیل شوند، باید به امور تجارتی بپردازند. این شرکتها عبارتند از: شرکتهای با مسئولیت محدود، شرکتهای تضامنی و مختلط سهامی و شرکت مختلط غیرسهامی</a:t>
            </a:r>
          </a:p>
          <a:p>
            <a:pPr lvl="1"/>
            <a:r>
              <a:rPr lang="fa-IR" sz="2000" dirty="0" smtClean="0">
                <a:cs typeface="B Lotus" panose="00000400000000000000" pitchFamily="2" charset="-78"/>
              </a:rPr>
              <a:t>شرکتهای تجارتی از حیث شکل</a:t>
            </a:r>
          </a:p>
          <a:p>
            <a:pPr lvl="2"/>
            <a:r>
              <a:rPr lang="fa-IR" sz="1800" dirty="0" smtClean="0">
                <a:cs typeface="B Lotus" panose="00000400000000000000" pitchFamily="2" charset="-78"/>
              </a:rPr>
              <a:t>شرکتهایی که قانون تجارت برای تشکیل آنها تجارتی بودن فعالیت را شرط ندانسته است، این شرکتها تجاری هستند حتی اگر موضوع فعالیت آنها امور تجارتی نباشد: شرکتهای سهامی عام و خاص</a:t>
            </a:r>
          </a:p>
          <a:p>
            <a:endParaRPr lang="fa-IR" dirty="0"/>
          </a:p>
        </p:txBody>
      </p:sp>
    </p:spTree>
    <p:extLst>
      <p:ext uri="{BB962C8B-B14F-4D97-AF65-F5344CB8AC3E}">
        <p14:creationId xmlns:p14="http://schemas.microsoft.com/office/powerpoint/2010/main" val="14934115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normAutofit/>
          </a:bodyPr>
          <a:lstStyle/>
          <a:p>
            <a:r>
              <a:rPr lang="fa-IR" sz="2400" dirty="0" smtClean="0">
                <a:cs typeface="B Lotus" panose="00000400000000000000" pitchFamily="2" charset="-78"/>
              </a:rPr>
              <a:t>طبقه بندی بر اساس صاحبان سرمایه</a:t>
            </a:r>
          </a:p>
          <a:p>
            <a:pPr lvl="1"/>
            <a:r>
              <a:rPr lang="fa-IR" sz="2000" dirty="0" smtClean="0">
                <a:cs typeface="B Lotus" panose="00000400000000000000" pitchFamily="2" charset="-78"/>
              </a:rPr>
              <a:t>شرکتهای خصوصی</a:t>
            </a:r>
          </a:p>
          <a:p>
            <a:pPr lvl="1"/>
            <a:r>
              <a:rPr lang="fa-IR" sz="2000" dirty="0" smtClean="0">
                <a:cs typeface="B Lotus" panose="00000400000000000000" pitchFamily="2" charset="-78"/>
              </a:rPr>
              <a:t>شرکتهای دولتی</a:t>
            </a:r>
            <a:endParaRPr lang="fa-IR" sz="2000" dirty="0">
              <a:cs typeface="B Lotus" panose="00000400000000000000" pitchFamily="2" charset="-78"/>
            </a:endParaRPr>
          </a:p>
        </p:txBody>
      </p:sp>
    </p:spTree>
    <p:extLst>
      <p:ext uri="{BB962C8B-B14F-4D97-AF65-F5344CB8AC3E}">
        <p14:creationId xmlns:p14="http://schemas.microsoft.com/office/powerpoint/2010/main" val="35044830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انواع شرکتهای اشخاص</a:t>
            </a:r>
            <a:endParaRPr lang="fa-IR" dirty="0">
              <a:cs typeface="B Lotus" panose="00000400000000000000" pitchFamily="2" charset="-78"/>
            </a:endParaRPr>
          </a:p>
        </p:txBody>
      </p:sp>
      <p:sp>
        <p:nvSpPr>
          <p:cNvPr id="3" name="Content Placeholder 2"/>
          <p:cNvSpPr>
            <a:spLocks noGrp="1"/>
          </p:cNvSpPr>
          <p:nvPr>
            <p:ph idx="1"/>
          </p:nvPr>
        </p:nvSpPr>
        <p:spPr/>
        <p:txBody>
          <a:bodyPr>
            <a:normAutofit/>
          </a:bodyPr>
          <a:lstStyle/>
          <a:p>
            <a:r>
              <a:rPr lang="fa-IR" sz="2800" dirty="0" smtClean="0">
                <a:cs typeface="B Lotus" panose="00000400000000000000" pitchFamily="2" charset="-78"/>
              </a:rPr>
              <a:t>شرکت تضامنی</a:t>
            </a:r>
          </a:p>
          <a:p>
            <a:r>
              <a:rPr lang="fa-IR" sz="2000" dirty="0" smtClean="0">
                <a:cs typeface="B Lotus" panose="00000400000000000000" pitchFamily="2" charset="-78"/>
              </a:rPr>
              <a:t>شرکت تضامنی شرکتی است که در تحت اسم مخصوصی برای امور تجارتی بین دو یا چند نفر با مسئولیت تضامنی تشکیل میشود و اگر دارایی شرکت برای تأدیه تمام قروض شرکت کافی نباشد، هریک از شرکا مسئول پرداخت تمام قروض شرکت است.</a:t>
            </a:r>
          </a:p>
          <a:p>
            <a:pPr lvl="1"/>
            <a:r>
              <a:rPr lang="fa-IR" sz="1800" dirty="0" smtClean="0">
                <a:cs typeface="B Lotus" panose="00000400000000000000" pitchFamily="2" charset="-78"/>
              </a:rPr>
              <a:t>برای امور تجارتی</a:t>
            </a:r>
          </a:p>
          <a:p>
            <a:pPr lvl="1"/>
            <a:r>
              <a:rPr lang="fa-IR" sz="1800" dirty="0" smtClean="0">
                <a:cs typeface="B Lotus" panose="00000400000000000000" pitchFamily="2" charset="-78"/>
              </a:rPr>
              <a:t>بین دو یا چند نفر</a:t>
            </a:r>
          </a:p>
          <a:p>
            <a:pPr lvl="1"/>
            <a:r>
              <a:rPr lang="fa-IR" sz="1800" dirty="0" smtClean="0">
                <a:cs typeface="B Lotus" panose="00000400000000000000" pitchFamily="2" charset="-78"/>
              </a:rPr>
              <a:t>مسئولیت شرکا برای تأدیه تمام قروض شرکت از دارایی شخصی خود</a:t>
            </a:r>
            <a:endParaRPr lang="fa-IR" sz="1800" dirty="0">
              <a:cs typeface="B Lotus" panose="00000400000000000000" pitchFamily="2" charset="-78"/>
            </a:endParaRPr>
          </a:p>
        </p:txBody>
      </p:sp>
    </p:spTree>
    <p:extLst>
      <p:ext uri="{BB962C8B-B14F-4D97-AF65-F5344CB8AC3E}">
        <p14:creationId xmlns:p14="http://schemas.microsoft.com/office/powerpoint/2010/main" val="3146474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تضامنی</a:t>
            </a:r>
            <a:endParaRPr lang="fa-IR" dirty="0">
              <a:cs typeface="B Lotus" panose="00000400000000000000" pitchFamily="2" charset="-78"/>
            </a:endParaRPr>
          </a:p>
        </p:txBody>
      </p:sp>
      <p:sp>
        <p:nvSpPr>
          <p:cNvPr id="3" name="Content Placeholder 2"/>
          <p:cNvSpPr>
            <a:spLocks noGrp="1"/>
          </p:cNvSpPr>
          <p:nvPr>
            <p:ph idx="1"/>
          </p:nvPr>
        </p:nvSpPr>
        <p:spPr/>
        <p:txBody>
          <a:bodyPr>
            <a:normAutofit fontScale="85000" lnSpcReduction="20000"/>
          </a:bodyPr>
          <a:lstStyle/>
          <a:p>
            <a:r>
              <a:rPr lang="fa-IR" sz="2400" dirty="0" smtClean="0">
                <a:cs typeface="B Lotus" panose="00000400000000000000" pitchFamily="2" charset="-78"/>
              </a:rPr>
              <a:t>تشکیل شرکت تضامنی</a:t>
            </a:r>
          </a:p>
          <a:p>
            <a:pPr lvl="1"/>
            <a:r>
              <a:rPr lang="fa-IR" sz="2200" dirty="0" smtClean="0">
                <a:cs typeface="B Lotus" panose="00000400000000000000" pitchFamily="2" charset="-78"/>
              </a:rPr>
              <a:t>شرکت تضامنی حداقل از دو شریک تشکیل میشود (ماده 115 قانون تجارت)</a:t>
            </a:r>
          </a:p>
          <a:p>
            <a:pPr lvl="1"/>
            <a:r>
              <a:rPr lang="fa-IR" sz="2200" dirty="0" smtClean="0">
                <a:cs typeface="B Lotus" panose="00000400000000000000" pitchFamily="2" charset="-78"/>
              </a:rPr>
              <a:t>لازم نیست شرکای شرکت تضامنی حتما تاجر باشند</a:t>
            </a:r>
          </a:p>
          <a:p>
            <a:pPr lvl="1"/>
            <a:r>
              <a:rPr lang="fa-IR" sz="2200" dirty="0" smtClean="0">
                <a:cs typeface="B Lotus" panose="00000400000000000000" pitchFamily="2" charset="-78"/>
              </a:rPr>
              <a:t>شرکت تضامنی ممکن است از مشارکت دو یا چند شرکت تشکیل شود</a:t>
            </a:r>
          </a:p>
          <a:p>
            <a:r>
              <a:rPr lang="fa-IR" sz="2400" dirty="0" smtClean="0">
                <a:cs typeface="B Lotus" panose="00000400000000000000" pitchFamily="2" charset="-78"/>
              </a:rPr>
              <a:t>مسئولیت شرکای شرکت تضامنی در برابر اشخاص ثالث</a:t>
            </a:r>
          </a:p>
          <a:p>
            <a:pPr lvl="1"/>
            <a:r>
              <a:rPr lang="fa-IR" sz="2200" dirty="0" smtClean="0">
                <a:cs typeface="B Lotus" panose="00000400000000000000" pitchFamily="2" charset="-78"/>
              </a:rPr>
              <a:t>مسئولیت شرکا، تضامنی است به این معنا که هر شریکی مسئول پرداخت تمام دیون شرکت است</a:t>
            </a:r>
          </a:p>
          <a:p>
            <a:pPr lvl="1"/>
            <a:r>
              <a:rPr lang="fa-IR" sz="2200" dirty="0" smtClean="0">
                <a:cs typeface="B Lotus" panose="00000400000000000000" pitchFamily="2" charset="-78"/>
              </a:rPr>
              <a:t>هرگاه بین شرکا خلاف ترتیب فوق قرارداد شده باشد، در مقابل اشخاص ثالث قابل استناد نیست (ماده 116)</a:t>
            </a:r>
          </a:p>
          <a:p>
            <a:pPr lvl="1"/>
            <a:r>
              <a:rPr lang="fa-IR" sz="2200" dirty="0" smtClean="0">
                <a:cs typeface="B Lotus" panose="00000400000000000000" pitchFamily="2" charset="-78"/>
              </a:rPr>
              <a:t>به دعوای طلبکاران شرکت علیه شرکا تنها هنگامی میتوان ترتیب اثر داد که شرکت منحل شده باشد (ماده 124 قانون تجارت)</a:t>
            </a:r>
          </a:p>
          <a:p>
            <a:pPr lvl="1"/>
            <a:r>
              <a:rPr lang="fa-IR" sz="2200" dirty="0" smtClean="0">
                <a:cs typeface="B Lotus" panose="00000400000000000000" pitchFamily="2" charset="-78"/>
              </a:rPr>
              <a:t>هرکس که وارد شرکت میشود، مسئول پرداخت تمام قروض است، حتی قروضی که سابق بر این وجود داشته است (ماده 125 قانون تجارت)</a:t>
            </a:r>
            <a:endParaRPr lang="fa-IR" sz="2200" dirty="0">
              <a:cs typeface="B Lotus" panose="00000400000000000000" pitchFamily="2" charset="-78"/>
            </a:endParaRPr>
          </a:p>
        </p:txBody>
      </p:sp>
    </p:spTree>
    <p:extLst>
      <p:ext uri="{BB962C8B-B14F-4D97-AF65-F5344CB8AC3E}">
        <p14:creationId xmlns:p14="http://schemas.microsoft.com/office/powerpoint/2010/main" val="31762385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تضامنی</a:t>
            </a:r>
            <a:endParaRPr lang="fa-IR" dirty="0">
              <a:cs typeface="B Lotus"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r>
              <a:rPr lang="fa-IR" sz="2400" dirty="0" smtClean="0">
                <a:cs typeface="B Lotus" panose="00000400000000000000" pitchFamily="2" charset="-78"/>
              </a:rPr>
              <a:t>قابل انتقال بودن سهم الشرکه</a:t>
            </a:r>
          </a:p>
          <a:p>
            <a:pPr lvl="1"/>
            <a:r>
              <a:rPr lang="fa-IR" sz="2200" dirty="0" smtClean="0">
                <a:cs typeface="B Lotus" panose="00000400000000000000" pitchFamily="2" charset="-78"/>
              </a:rPr>
              <a:t>به دلیل اینکه شرکت تضامنی از جمله شرکتهای اشخاص است، سهم الشرکه شرکا قابل انتقال به دیگران نیست مگر در صورت موافقت تمامی شرکا. (م 123)</a:t>
            </a:r>
          </a:p>
          <a:p>
            <a:pPr lvl="1"/>
            <a:r>
              <a:rPr lang="fa-IR" sz="2200" dirty="0" smtClean="0">
                <a:cs typeface="B Lotus" panose="00000400000000000000" pitchFamily="2" charset="-78"/>
              </a:rPr>
              <a:t>در صورت فوت یکی از شرکا نیز انتقال سهم الشرکه امکان ندارد، مگر در صورت رضایت ورثه و سایر شرکا (م 139)</a:t>
            </a:r>
          </a:p>
          <a:p>
            <a:r>
              <a:rPr lang="fa-IR" sz="2400" dirty="0" smtClean="0">
                <a:cs typeface="B Lotus" panose="00000400000000000000" pitchFamily="2" charset="-78"/>
              </a:rPr>
              <a:t>سرمایه شرکت</a:t>
            </a:r>
          </a:p>
          <a:p>
            <a:pPr lvl="1"/>
            <a:r>
              <a:rPr lang="fa-IR" sz="2200" dirty="0" smtClean="0">
                <a:cs typeface="B Lotus" panose="00000400000000000000" pitchFamily="2" charset="-78"/>
              </a:rPr>
              <a:t>سرمایه شرکت میتواند آورده های نقد و غیرنقد و ... باشد. آورده های غیرنقدی باید تقویم و تسلیم شود والا شرکت تشکیل نمیشود (ماده 118)</a:t>
            </a:r>
          </a:p>
          <a:p>
            <a:pPr lvl="1"/>
            <a:r>
              <a:rPr lang="fa-IR" sz="2200" dirty="0" smtClean="0">
                <a:cs typeface="B Lotus" panose="00000400000000000000" pitchFamily="2" charset="-78"/>
              </a:rPr>
              <a:t>قانون حداقلی برای سرمایه شرکتهای تضامنی تعیین نکرده است</a:t>
            </a:r>
          </a:p>
          <a:p>
            <a:pPr lvl="1"/>
            <a:r>
              <a:rPr lang="fa-IR" sz="2200" dirty="0" smtClean="0">
                <a:cs typeface="B Lotus" panose="00000400000000000000" pitchFamily="2" charset="-78"/>
              </a:rPr>
              <a:t>آورده های غیرنقدی باید تقویم شود. این تقویم با موافقت شرکا است و تابع قواعد خاصی نیست.</a:t>
            </a:r>
            <a:endParaRPr lang="fa-IR" sz="2000" dirty="0">
              <a:cs typeface="B Lotus" panose="00000400000000000000" pitchFamily="2" charset="-78"/>
            </a:endParaRPr>
          </a:p>
        </p:txBody>
      </p:sp>
    </p:spTree>
    <p:extLst>
      <p:ext uri="{BB962C8B-B14F-4D97-AF65-F5344CB8AC3E}">
        <p14:creationId xmlns:p14="http://schemas.microsoft.com/office/powerpoint/2010/main" val="531558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تضامنی</a:t>
            </a:r>
            <a:endParaRPr lang="fa-IR" dirty="0">
              <a:cs typeface="B Lotus" panose="00000400000000000000" pitchFamily="2" charset="-78"/>
            </a:endParaRPr>
          </a:p>
        </p:txBody>
      </p:sp>
      <p:sp>
        <p:nvSpPr>
          <p:cNvPr id="3" name="Content Placeholder 2"/>
          <p:cNvSpPr>
            <a:spLocks noGrp="1"/>
          </p:cNvSpPr>
          <p:nvPr>
            <p:ph idx="1"/>
          </p:nvPr>
        </p:nvSpPr>
        <p:spPr/>
        <p:txBody>
          <a:bodyPr>
            <a:normAutofit fontScale="85000" lnSpcReduction="20000"/>
          </a:bodyPr>
          <a:lstStyle/>
          <a:p>
            <a:r>
              <a:rPr lang="fa-IR" sz="2400" dirty="0" smtClean="0">
                <a:cs typeface="B Lotus" panose="00000400000000000000" pitchFamily="2" charset="-78"/>
              </a:rPr>
              <a:t>اسم شرکت</a:t>
            </a:r>
          </a:p>
          <a:p>
            <a:pPr lvl="1" algn="just"/>
            <a:r>
              <a:rPr lang="fa-IR" sz="2200" dirty="0" smtClean="0">
                <a:cs typeface="B Lotus" panose="00000400000000000000" pitchFamily="2" charset="-78"/>
              </a:rPr>
              <a:t>در اسم شرکت تضامنی باید عبارت «شرکت تضامنی» و لااقل اسم یک نفر از شرکا ذکر شود. در صورتی که اسم شرکت مشتمل بر اسامی تمام شرکا نباشد باید بعد از اسم شریک یا شرکایی که ذکر شده، عبارتی از قبیل و شرکا یا و برادران قید شود. (117)</a:t>
            </a:r>
          </a:p>
          <a:p>
            <a:pPr algn="just"/>
            <a:r>
              <a:rPr lang="fa-IR" sz="2400" dirty="0" smtClean="0">
                <a:cs typeface="B Lotus" panose="00000400000000000000" pitchFamily="2" charset="-78"/>
              </a:rPr>
              <a:t>موضوع شرکت</a:t>
            </a:r>
          </a:p>
          <a:p>
            <a:pPr lvl="1" algn="just"/>
            <a:r>
              <a:rPr lang="fa-IR" sz="2200" dirty="0" smtClean="0">
                <a:cs typeface="B Lotus" panose="00000400000000000000" pitchFamily="2" charset="-78"/>
              </a:rPr>
              <a:t>موضوع شرکت تضامنی منحصر است به یک عمل تجاری یا اعمال تجاری مختلف</a:t>
            </a:r>
          </a:p>
          <a:p>
            <a:pPr algn="just"/>
            <a:r>
              <a:rPr lang="fa-IR" sz="2400" dirty="0" smtClean="0">
                <a:cs typeface="B Lotus" panose="00000400000000000000" pitchFamily="2" charset="-78"/>
              </a:rPr>
              <a:t>تشریفات تشکیلات شرکت</a:t>
            </a:r>
          </a:p>
          <a:p>
            <a:pPr lvl="1" algn="just"/>
            <a:r>
              <a:rPr lang="fa-IR" sz="2200" dirty="0" smtClean="0">
                <a:cs typeface="B Lotus" panose="00000400000000000000" pitchFamily="2" charset="-78"/>
              </a:rPr>
              <a:t>قرارداد بین شرکا باید به شکل مکتوب باشد،</a:t>
            </a:r>
          </a:p>
          <a:p>
            <a:pPr lvl="1" algn="just"/>
            <a:r>
              <a:rPr lang="fa-IR" sz="2200" dirty="0" smtClean="0">
                <a:cs typeface="B Lotus" panose="00000400000000000000" pitchFamily="2" charset="-78"/>
              </a:rPr>
              <a:t>شرکتنامه یا اساسنامه شرکت باید به موجب سند رسمی باشد والا شرکت تشکیل نمیشود،</a:t>
            </a:r>
          </a:p>
          <a:p>
            <a:pPr lvl="1" algn="just"/>
            <a:r>
              <a:rPr lang="fa-IR" sz="2200" dirty="0" smtClean="0">
                <a:cs typeface="B Lotus" panose="00000400000000000000" pitchFamily="2" charset="-78"/>
              </a:rPr>
              <a:t>وقتی شرکا تمام سرمایه نقدی را تأدیه و سهم الشرکه های غیرنقد را تقویم و تسلیم کنند، شرکت تشکیل خواهد شد (ماده 118)</a:t>
            </a:r>
          </a:p>
          <a:p>
            <a:pPr lvl="1" algn="just"/>
            <a:r>
              <a:rPr lang="fa-IR" sz="2200" dirty="0" smtClean="0">
                <a:cs typeface="B Lotus" panose="00000400000000000000" pitchFamily="2" charset="-78"/>
              </a:rPr>
              <a:t>بنابراین، تشکیل شرکت نیاز به تشریفات دیگری از جمله ثبت ندارد.</a:t>
            </a:r>
            <a:endParaRPr lang="fa-IR" sz="1800" dirty="0">
              <a:cs typeface="B Lotus" panose="00000400000000000000" pitchFamily="2" charset="-78"/>
            </a:endParaRPr>
          </a:p>
        </p:txBody>
      </p:sp>
    </p:spTree>
    <p:extLst>
      <p:ext uri="{BB962C8B-B14F-4D97-AF65-F5344CB8AC3E}">
        <p14:creationId xmlns:p14="http://schemas.microsoft.com/office/powerpoint/2010/main" val="97748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تضامنی</a:t>
            </a:r>
            <a:endParaRPr lang="fa-IR" dirty="0">
              <a:cs typeface="B Lotus" panose="00000400000000000000" pitchFamily="2" charset="-78"/>
            </a:endParaRPr>
          </a:p>
        </p:txBody>
      </p:sp>
      <p:sp>
        <p:nvSpPr>
          <p:cNvPr id="3" name="Content Placeholder 2"/>
          <p:cNvSpPr>
            <a:spLocks noGrp="1"/>
          </p:cNvSpPr>
          <p:nvPr>
            <p:ph idx="1"/>
          </p:nvPr>
        </p:nvSpPr>
        <p:spPr/>
        <p:txBody>
          <a:bodyPr>
            <a:normAutofit/>
          </a:bodyPr>
          <a:lstStyle/>
          <a:p>
            <a:r>
              <a:rPr lang="fa-IR" sz="2800" dirty="0" smtClean="0">
                <a:cs typeface="B Lotus" panose="00000400000000000000" pitchFamily="2" charset="-78"/>
              </a:rPr>
              <a:t>حقوق و تعهدات شرکا در مقابل یکدیگر</a:t>
            </a:r>
          </a:p>
          <a:p>
            <a:pPr lvl="1" algn="just"/>
            <a:r>
              <a:rPr lang="fa-IR" sz="2400" dirty="0" smtClean="0">
                <a:cs typeface="B Lotus" panose="00000400000000000000" pitchFamily="2" charset="-78"/>
              </a:rPr>
              <a:t>در مشارکت مدنی</a:t>
            </a:r>
            <a:r>
              <a:rPr lang="fa-IR" sz="2400" dirty="0">
                <a:cs typeface="B Lotus" panose="00000400000000000000" pitchFamily="2" charset="-78"/>
              </a:rPr>
              <a:t>، هریک ازشرکاءبه نسبت سهم خوددرنفع وضررسهیم می </a:t>
            </a:r>
            <a:r>
              <a:rPr lang="fa-IR" sz="2400" dirty="0" smtClean="0">
                <a:cs typeface="B Lotus" panose="00000400000000000000" pitchFamily="2" charset="-78"/>
              </a:rPr>
              <a:t>باشد </a:t>
            </a:r>
            <a:r>
              <a:rPr lang="fa-IR" sz="2400" u="sng" dirty="0" smtClean="0">
                <a:cs typeface="B Lotus" panose="00000400000000000000" pitchFamily="2" charset="-78"/>
              </a:rPr>
              <a:t>مگر </a:t>
            </a:r>
            <a:r>
              <a:rPr lang="fa-IR" sz="2400" u="sng" dirty="0">
                <a:cs typeface="B Lotus" panose="00000400000000000000" pitchFamily="2" charset="-78"/>
              </a:rPr>
              <a:t>اینکه</a:t>
            </a:r>
            <a:r>
              <a:rPr lang="fa-IR" sz="2400" dirty="0">
                <a:cs typeface="B Lotus" panose="00000400000000000000" pitchFamily="2" charset="-78"/>
              </a:rPr>
              <a:t> برای </a:t>
            </a:r>
            <a:r>
              <a:rPr lang="fa-IR" sz="2400" dirty="0" smtClean="0">
                <a:cs typeface="B Lotus" panose="00000400000000000000" pitchFamily="2" charset="-78"/>
              </a:rPr>
              <a:t>یک یا چندنفراز آنها در </a:t>
            </a:r>
            <a:r>
              <a:rPr lang="fa-IR" sz="2400" u="sng" dirty="0" smtClean="0">
                <a:cs typeface="B Lotus" panose="00000400000000000000" pitchFamily="2" charset="-78"/>
              </a:rPr>
              <a:t>مقابل </a:t>
            </a:r>
            <a:r>
              <a:rPr lang="fa-IR" sz="2400" u="sng" dirty="0">
                <a:cs typeface="B Lotus" panose="00000400000000000000" pitchFamily="2" charset="-78"/>
              </a:rPr>
              <a:t>عملی </a:t>
            </a:r>
            <a:r>
              <a:rPr lang="fa-IR" sz="2400" dirty="0">
                <a:cs typeface="B Lotus" panose="00000400000000000000" pitchFamily="2" charset="-78"/>
              </a:rPr>
              <a:t>سهم زیادتری منظورشده باشد.(</a:t>
            </a:r>
            <a:r>
              <a:rPr lang="fa-IR" sz="2400" dirty="0" smtClean="0">
                <a:cs typeface="B Lotus" panose="00000400000000000000" pitchFamily="2" charset="-78"/>
              </a:rPr>
              <a:t>ماده 575 قانون مدنی).</a:t>
            </a:r>
          </a:p>
          <a:p>
            <a:pPr lvl="1" algn="just"/>
            <a:r>
              <a:rPr lang="fa-IR" sz="2000" dirty="0">
                <a:cs typeface="B Lotus" panose="00000400000000000000" pitchFamily="2" charset="-78"/>
              </a:rPr>
              <a:t>ماده 119 </a:t>
            </a:r>
            <a:r>
              <a:rPr lang="fa-IR" sz="2000" dirty="0" smtClean="0">
                <a:cs typeface="B Lotus" panose="00000400000000000000" pitchFamily="2" charset="-78"/>
              </a:rPr>
              <a:t>قانون تجارت- </a:t>
            </a:r>
            <a:r>
              <a:rPr lang="fa-IR" sz="2000" dirty="0">
                <a:cs typeface="B Lotus" panose="00000400000000000000" pitchFamily="2" charset="-78"/>
              </a:rPr>
              <a:t>در شركت تضامني منافع به نسبت سهم الشركه بين شركاءتقسيم مي </a:t>
            </a:r>
            <a:r>
              <a:rPr lang="fa-IR" sz="2000" u="sng" dirty="0">
                <a:cs typeface="B Lotus" panose="00000400000000000000" pitchFamily="2" charset="-78"/>
              </a:rPr>
              <a:t>شودمگرآنكه شركت نامه </a:t>
            </a:r>
            <a:r>
              <a:rPr lang="fa-IR" sz="2000" dirty="0">
                <a:cs typeface="B Lotus" panose="00000400000000000000" pitchFamily="2" charset="-78"/>
              </a:rPr>
              <a:t>غيرازاين ترتيب رامقررداشته باشد. </a:t>
            </a:r>
            <a:endParaRPr lang="fa-IR" sz="2000" dirty="0" smtClean="0">
              <a:cs typeface="B Lotus" panose="00000400000000000000" pitchFamily="2" charset="-78"/>
            </a:endParaRPr>
          </a:p>
          <a:p>
            <a:pPr lvl="1" algn="just"/>
            <a:r>
              <a:rPr lang="fa-IR" sz="2000" dirty="0" smtClean="0">
                <a:cs typeface="B Lotus" panose="00000400000000000000" pitchFamily="2" charset="-78"/>
              </a:rPr>
              <a:t>سوال: آیا می توان یک شریک را بطور کلی از بردن سود محروم کرد؟</a:t>
            </a:r>
          </a:p>
          <a:p>
            <a:pPr lvl="2" algn="just"/>
            <a:r>
              <a:rPr lang="fa-IR" sz="1800" dirty="0" smtClean="0">
                <a:cs typeface="B Lotus" panose="00000400000000000000" pitchFamily="2" charset="-78"/>
              </a:rPr>
              <a:t>مقتضای عقد شرکت دلالت بر این دارد که شرکا در سود و زیان مشارکت کنند و بنابراین، اگر شرط شود تمام سود برای یک یا چند شریک باشند، مانند این سات که شرکا قصد نداشته اند عقد شرکت را منعقد کنند.</a:t>
            </a:r>
            <a:endParaRPr lang="fa-IR" sz="1800" dirty="0">
              <a:cs typeface="B Lotus" panose="00000400000000000000" pitchFamily="2" charset="-78"/>
            </a:endParaRPr>
          </a:p>
        </p:txBody>
      </p:sp>
    </p:spTree>
    <p:extLst>
      <p:ext uri="{BB962C8B-B14F-4D97-AF65-F5344CB8AC3E}">
        <p14:creationId xmlns:p14="http://schemas.microsoft.com/office/powerpoint/2010/main" val="2872368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تضامنی</a:t>
            </a:r>
            <a:endParaRPr lang="fa-IR" dirty="0">
              <a:cs typeface="B Lotus" panose="00000400000000000000" pitchFamily="2" charset="-78"/>
            </a:endParaRPr>
          </a:p>
        </p:txBody>
      </p:sp>
      <p:sp>
        <p:nvSpPr>
          <p:cNvPr id="3" name="Content Placeholder 2"/>
          <p:cNvSpPr>
            <a:spLocks noGrp="1"/>
          </p:cNvSpPr>
          <p:nvPr>
            <p:ph idx="1"/>
          </p:nvPr>
        </p:nvSpPr>
        <p:spPr/>
        <p:txBody>
          <a:bodyPr>
            <a:normAutofit/>
          </a:bodyPr>
          <a:lstStyle/>
          <a:p>
            <a:r>
              <a:rPr lang="fa-IR" sz="2000" dirty="0" smtClean="0">
                <a:cs typeface="B Lotus" panose="00000400000000000000" pitchFamily="2" charset="-78"/>
              </a:rPr>
              <a:t>سوال: آیا میتوان یکی از شرکا را از تحمل ضرر کاملا معاف کرد؟</a:t>
            </a:r>
          </a:p>
          <a:p>
            <a:pPr lvl="1"/>
            <a:r>
              <a:rPr lang="fa-IR" sz="1800" dirty="0" smtClean="0">
                <a:cs typeface="B Lotus" panose="00000400000000000000" pitchFamily="2" charset="-78"/>
              </a:rPr>
              <a:t>خیر به دلیل اینکه خلاف مقتضای عقد است.</a:t>
            </a:r>
            <a:endParaRPr lang="fa-IR" sz="1800" dirty="0">
              <a:cs typeface="B Lotus" panose="00000400000000000000" pitchFamily="2" charset="-78"/>
            </a:endParaRPr>
          </a:p>
        </p:txBody>
      </p:sp>
    </p:spTree>
    <p:extLst>
      <p:ext uri="{BB962C8B-B14F-4D97-AF65-F5344CB8AC3E}">
        <p14:creationId xmlns:p14="http://schemas.microsoft.com/office/powerpoint/2010/main" val="2991437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err="1">
                <a:cs typeface="B Lotus" panose="00000400000000000000" pitchFamily="2" charset="-78"/>
              </a:rPr>
              <a:t>اهميت</a:t>
            </a:r>
            <a:r>
              <a:rPr lang="fa-IR">
                <a:cs typeface="B Lotus" panose="00000400000000000000" pitchFamily="2" charset="-78"/>
              </a:rPr>
              <a:t>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و </a:t>
            </a:r>
            <a:r>
              <a:rPr lang="fa-IR" err="1">
                <a:cs typeface="B Lotus" panose="00000400000000000000" pitchFamily="2" charset="-78"/>
              </a:rPr>
              <a:t>فايده</a:t>
            </a:r>
            <a:r>
              <a:rPr lang="fa-IR">
                <a:cs typeface="B Lotus" panose="00000400000000000000" pitchFamily="2" charset="-78"/>
              </a:rPr>
              <a:t> مطالعه آنها</a:t>
            </a:r>
          </a:p>
        </p:txBody>
      </p:sp>
      <p:sp>
        <p:nvSpPr>
          <p:cNvPr id="3" name="Content Placeholder 2"/>
          <p:cNvSpPr>
            <a:spLocks noGrp="1"/>
          </p:cNvSpPr>
          <p:nvPr>
            <p:ph idx="1"/>
          </p:nvPr>
        </p:nvSpPr>
        <p:spPr/>
        <p:txBody>
          <a:bodyPr/>
          <a:lstStyle/>
          <a:p>
            <a:pPr algn="r" rtl="1"/>
            <a:r>
              <a:rPr lang="fa-IR" err="1">
                <a:cs typeface="B Lotus" panose="00000400000000000000" pitchFamily="2" charset="-78"/>
              </a:rPr>
              <a:t>اهميت</a:t>
            </a:r>
            <a:r>
              <a:rPr lang="fa-IR">
                <a:cs typeface="B Lotus" panose="00000400000000000000" pitchFamily="2" charset="-78"/>
              </a:rPr>
              <a:t> از نظر </a:t>
            </a:r>
            <a:r>
              <a:rPr lang="fa-IR" err="1">
                <a:cs typeface="B Lotus" panose="00000400000000000000" pitchFamily="2" charset="-78"/>
              </a:rPr>
              <a:t>اقتصادي</a:t>
            </a:r>
            <a:r>
              <a:rPr lang="fa-IR">
                <a:cs typeface="B Lotus" panose="00000400000000000000" pitchFamily="2" charset="-78"/>
              </a:rPr>
              <a:t>:</a:t>
            </a:r>
          </a:p>
          <a:p>
            <a:pPr lvl="1" algn="r" rtl="1"/>
            <a:r>
              <a:rPr lang="fa-IR">
                <a:cs typeface="B Lotus" panose="00000400000000000000" pitchFamily="2" charset="-78"/>
              </a:rPr>
              <a:t>گسترش روزافزون </a:t>
            </a:r>
            <a:r>
              <a:rPr lang="fa-IR" err="1">
                <a:cs typeface="B Lotus" panose="00000400000000000000" pitchFamily="2" charset="-78"/>
              </a:rPr>
              <a:t>شركتها</a:t>
            </a:r>
            <a:r>
              <a:rPr lang="fa-IR">
                <a:cs typeface="B Lotus" panose="00000400000000000000" pitchFamily="2" charset="-78"/>
              </a:rPr>
              <a:t> و وجود </a:t>
            </a:r>
            <a:r>
              <a:rPr lang="fa-IR" err="1">
                <a:cs typeface="B Lotus" panose="00000400000000000000" pitchFamily="2" charset="-78"/>
              </a:rPr>
              <a:t>شركتهاي</a:t>
            </a:r>
            <a:r>
              <a:rPr lang="fa-IR">
                <a:cs typeface="B Lotus" panose="00000400000000000000" pitchFamily="2" charset="-78"/>
              </a:rPr>
              <a:t> چند </a:t>
            </a:r>
            <a:r>
              <a:rPr lang="fa-IR" err="1">
                <a:cs typeface="B Lotus" panose="00000400000000000000" pitchFamily="2" charset="-78"/>
              </a:rPr>
              <a:t>مليتي</a:t>
            </a:r>
            <a:endParaRPr lang="fa-IR">
              <a:cs typeface="B Lotus" panose="00000400000000000000" pitchFamily="2" charset="-78"/>
            </a:endParaRPr>
          </a:p>
          <a:p>
            <a:pPr lvl="1" algn="r" rtl="1"/>
            <a:r>
              <a:rPr lang="fa-IR" err="1">
                <a:cs typeface="B Lotus" panose="00000400000000000000" pitchFamily="2" charset="-78"/>
              </a:rPr>
              <a:t>ابزاري</a:t>
            </a:r>
            <a:r>
              <a:rPr lang="fa-IR">
                <a:cs typeface="B Lotus" panose="00000400000000000000" pitchFamily="2" charset="-78"/>
              </a:rPr>
              <a:t> </a:t>
            </a:r>
            <a:r>
              <a:rPr lang="fa-IR" err="1">
                <a:cs typeface="B Lotus" panose="00000400000000000000" pitchFamily="2" charset="-78"/>
              </a:rPr>
              <a:t>براي</a:t>
            </a:r>
            <a:r>
              <a:rPr lang="fa-IR">
                <a:cs typeface="B Lotus" panose="00000400000000000000" pitchFamily="2" charset="-78"/>
              </a:rPr>
              <a:t> </a:t>
            </a:r>
            <a:r>
              <a:rPr lang="fa-IR" err="1">
                <a:cs typeface="B Lotus" panose="00000400000000000000" pitchFamily="2" charset="-78"/>
              </a:rPr>
              <a:t>تجميع</a:t>
            </a:r>
            <a:r>
              <a:rPr lang="fa-IR">
                <a:cs typeface="B Lotus" panose="00000400000000000000" pitchFamily="2" charset="-78"/>
              </a:rPr>
              <a:t> </a:t>
            </a:r>
            <a:r>
              <a:rPr lang="fa-IR" err="1">
                <a:cs typeface="B Lotus" panose="00000400000000000000" pitchFamily="2" charset="-78"/>
              </a:rPr>
              <a:t>كار</a:t>
            </a:r>
            <a:r>
              <a:rPr lang="fa-IR">
                <a:cs typeface="B Lotus" panose="00000400000000000000" pitchFamily="2" charset="-78"/>
              </a:rPr>
              <a:t> و </a:t>
            </a:r>
            <a:r>
              <a:rPr lang="fa-IR" err="1">
                <a:cs typeface="B Lotus" panose="00000400000000000000" pitchFamily="2" charset="-78"/>
              </a:rPr>
              <a:t>سرمايه</a:t>
            </a:r>
            <a:endParaRPr lang="fa-IR">
              <a:cs typeface="B Lotus" panose="00000400000000000000" pitchFamily="2" charset="-78"/>
            </a:endParaRPr>
          </a:p>
          <a:p>
            <a:pPr lvl="1" algn="r" rtl="1"/>
            <a:r>
              <a:rPr lang="fa-IR" err="1">
                <a:cs typeface="B Lotus" panose="00000400000000000000" pitchFamily="2" charset="-78"/>
              </a:rPr>
              <a:t>ابزاري</a:t>
            </a:r>
            <a:r>
              <a:rPr lang="fa-IR">
                <a:cs typeface="B Lotus" panose="00000400000000000000" pitchFamily="2" charset="-78"/>
              </a:rPr>
              <a:t> </a:t>
            </a:r>
            <a:r>
              <a:rPr lang="fa-IR" err="1">
                <a:cs typeface="B Lotus" panose="00000400000000000000" pitchFamily="2" charset="-78"/>
              </a:rPr>
              <a:t>براي</a:t>
            </a:r>
            <a:r>
              <a:rPr lang="fa-IR">
                <a:cs typeface="B Lotus" panose="00000400000000000000" pitchFamily="2" charset="-78"/>
              </a:rPr>
              <a:t> </a:t>
            </a:r>
            <a:r>
              <a:rPr lang="fa-IR" err="1">
                <a:cs typeface="B Lotus" panose="00000400000000000000" pitchFamily="2" charset="-78"/>
              </a:rPr>
              <a:t>تجميع</a:t>
            </a:r>
            <a:r>
              <a:rPr lang="fa-IR">
                <a:cs typeface="B Lotus" panose="00000400000000000000" pitchFamily="2" charset="-78"/>
              </a:rPr>
              <a:t> </a:t>
            </a:r>
            <a:r>
              <a:rPr lang="fa-IR" err="1">
                <a:cs typeface="B Lotus" panose="00000400000000000000" pitchFamily="2" charset="-78"/>
              </a:rPr>
              <a:t>سرمايه</a:t>
            </a:r>
            <a:r>
              <a:rPr lang="fa-IR">
                <a:cs typeface="B Lotus" panose="00000400000000000000" pitchFamily="2" charset="-78"/>
              </a:rPr>
              <a:t> </a:t>
            </a:r>
            <a:r>
              <a:rPr lang="fa-IR" err="1">
                <a:cs typeface="B Lotus" panose="00000400000000000000" pitchFamily="2" charset="-78"/>
              </a:rPr>
              <a:t>هاي</a:t>
            </a:r>
            <a:r>
              <a:rPr lang="fa-IR">
                <a:cs typeface="B Lotus" panose="00000400000000000000" pitchFamily="2" charset="-78"/>
              </a:rPr>
              <a:t> خرد</a:t>
            </a:r>
          </a:p>
          <a:p>
            <a:pPr algn="r" rtl="1"/>
            <a:r>
              <a:rPr lang="fa-IR">
                <a:cs typeface="B Lotus" panose="00000400000000000000" pitchFamily="2" charset="-78"/>
              </a:rPr>
              <a:t>از منظر </a:t>
            </a:r>
            <a:r>
              <a:rPr lang="fa-IR" err="1">
                <a:cs typeface="B Lotus" panose="00000400000000000000" pitchFamily="2" charset="-78"/>
              </a:rPr>
              <a:t>حقوقي</a:t>
            </a:r>
            <a:endParaRPr lang="fa-IR">
              <a:cs typeface="B Lotus" panose="00000400000000000000" pitchFamily="2" charset="-78"/>
            </a:endParaRPr>
          </a:p>
          <a:p>
            <a:pPr lvl="1" algn="r" rtl="1"/>
            <a:r>
              <a:rPr lang="fa-IR" err="1">
                <a:cs typeface="B Lotus" panose="00000400000000000000" pitchFamily="2" charset="-78"/>
              </a:rPr>
              <a:t>تحديد</a:t>
            </a:r>
            <a:r>
              <a:rPr lang="fa-IR">
                <a:cs typeface="B Lotus" panose="00000400000000000000" pitchFamily="2" charset="-78"/>
              </a:rPr>
              <a:t> </a:t>
            </a:r>
            <a:r>
              <a:rPr lang="fa-IR" err="1">
                <a:cs typeface="B Lotus" panose="00000400000000000000" pitchFamily="2" charset="-78"/>
              </a:rPr>
              <a:t>مسئوليت</a:t>
            </a:r>
            <a:r>
              <a:rPr lang="fa-IR">
                <a:cs typeface="B Lotus" panose="00000400000000000000" pitchFamily="2" charset="-78"/>
              </a:rPr>
              <a:t> فعالان </a:t>
            </a:r>
            <a:r>
              <a:rPr lang="fa-IR" err="1">
                <a:cs typeface="B Lotus" panose="00000400000000000000" pitchFamily="2" charset="-78"/>
              </a:rPr>
              <a:t>تجاري</a:t>
            </a:r>
            <a:r>
              <a:rPr lang="fa-IR">
                <a:cs typeface="B Lotus" panose="00000400000000000000" pitchFamily="2" charset="-78"/>
              </a:rPr>
              <a:t> </a:t>
            </a:r>
          </a:p>
          <a:p>
            <a:pPr lvl="1" algn="r" rtl="1"/>
            <a:r>
              <a:rPr lang="fa-IR">
                <a:cs typeface="B Lotus" panose="00000400000000000000" pitchFamily="2" charset="-78"/>
              </a:rPr>
              <a:t>وضع </a:t>
            </a:r>
            <a:r>
              <a:rPr lang="fa-IR" err="1">
                <a:cs typeface="B Lotus" panose="00000400000000000000" pitchFamily="2" charset="-78"/>
              </a:rPr>
              <a:t>قواعدي</a:t>
            </a:r>
            <a:r>
              <a:rPr lang="fa-IR">
                <a:cs typeface="B Lotus" panose="00000400000000000000" pitchFamily="2" charset="-78"/>
              </a:rPr>
              <a:t> </a:t>
            </a:r>
            <a:r>
              <a:rPr lang="fa-IR" err="1">
                <a:cs typeface="B Lotus" panose="00000400000000000000" pitchFamily="2" charset="-78"/>
              </a:rPr>
              <a:t>براي</a:t>
            </a:r>
            <a:r>
              <a:rPr lang="fa-IR">
                <a:cs typeface="B Lotus" panose="00000400000000000000" pitchFamily="2" charset="-78"/>
              </a:rPr>
              <a:t> اداره </a:t>
            </a:r>
            <a:r>
              <a:rPr lang="fa-IR" err="1">
                <a:cs typeface="B Lotus" panose="00000400000000000000" pitchFamily="2" charset="-78"/>
              </a:rPr>
              <a:t>دارايي</a:t>
            </a:r>
            <a:r>
              <a:rPr lang="fa-IR">
                <a:cs typeface="B Lotus" panose="00000400000000000000" pitchFamily="2" charset="-78"/>
              </a:rPr>
              <a:t> </a:t>
            </a:r>
            <a:r>
              <a:rPr lang="fa-IR" err="1">
                <a:cs typeface="B Lotus" panose="00000400000000000000" pitchFamily="2" charset="-78"/>
              </a:rPr>
              <a:t>مشترك</a:t>
            </a:r>
            <a:r>
              <a:rPr lang="fa-IR">
                <a:cs typeface="B Lotus" panose="00000400000000000000" pitchFamily="2" charset="-78"/>
              </a:rPr>
              <a:t> در </a:t>
            </a:r>
            <a:r>
              <a:rPr lang="fa-IR" err="1">
                <a:cs typeface="B Lotus" panose="00000400000000000000" pitchFamily="2" charset="-78"/>
              </a:rPr>
              <a:t>مقايسه</a:t>
            </a:r>
            <a:r>
              <a:rPr lang="fa-IR">
                <a:cs typeface="B Lotus" panose="00000400000000000000" pitchFamily="2" charset="-78"/>
              </a:rPr>
              <a:t> </a:t>
            </a:r>
            <a:r>
              <a:rPr lang="fa-IR" err="1">
                <a:cs typeface="B Lotus" panose="00000400000000000000" pitchFamily="2" charset="-78"/>
              </a:rPr>
              <a:t>باشركت</a:t>
            </a:r>
            <a:r>
              <a:rPr lang="fa-IR">
                <a:cs typeface="B Lotus" panose="00000400000000000000" pitchFamily="2" charset="-78"/>
              </a:rPr>
              <a:t> </a:t>
            </a:r>
            <a:r>
              <a:rPr lang="fa-IR" err="1">
                <a:cs typeface="B Lotus" panose="00000400000000000000" pitchFamily="2" charset="-78"/>
              </a:rPr>
              <a:t>مدني</a:t>
            </a:r>
            <a:endParaRPr lang="fa-IR">
              <a:cs typeface="B Lotus" panose="00000400000000000000" pitchFamily="2" charset="-78"/>
            </a:endParaRPr>
          </a:p>
        </p:txBody>
      </p:sp>
    </p:spTree>
    <p:extLst>
      <p:ext uri="{BB962C8B-B14F-4D97-AF65-F5344CB8AC3E}">
        <p14:creationId xmlns:p14="http://schemas.microsoft.com/office/powerpoint/2010/main" val="3849420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p:txBody>
          <a:bodyPr>
            <a:normAutofit/>
          </a:bodyPr>
          <a:lstStyle/>
          <a:p>
            <a:r>
              <a:rPr lang="fa-IR" sz="2400" dirty="0" smtClean="0">
                <a:cs typeface="B Lotus" panose="00000400000000000000" pitchFamily="2" charset="-78"/>
              </a:rPr>
              <a:t>اداره شرکت</a:t>
            </a:r>
          </a:p>
          <a:p>
            <a:pPr lvl="2"/>
            <a:r>
              <a:rPr lang="fa-IR" sz="2000" dirty="0" smtClean="0">
                <a:cs typeface="B Lotus" panose="00000400000000000000" pitchFamily="2" charset="-78"/>
              </a:rPr>
              <a:t>شرکا باید لااقل یک نفر از میان خود یا از خارج شرکت را به سمت مدیریت معین نمایند. (ماده 120)</a:t>
            </a:r>
          </a:p>
          <a:p>
            <a:pPr lvl="2"/>
            <a:r>
              <a:rPr lang="fa-IR" sz="2000" dirty="0" smtClean="0">
                <a:cs typeface="B Lotus" panose="00000400000000000000" pitchFamily="2" charset="-78"/>
              </a:rPr>
              <a:t>اگر شرکا مدیر معین نکنند چه اتفاقی می افتد؟</a:t>
            </a:r>
          </a:p>
          <a:p>
            <a:pPr lvl="3"/>
            <a:r>
              <a:rPr lang="fa-IR" sz="1800" dirty="0" smtClean="0">
                <a:cs typeface="B Lotus" panose="00000400000000000000" pitchFamily="2" charset="-78"/>
              </a:rPr>
              <a:t>در شرکتی که مدیر برای آن انتخاب نشده است، هر شریکی که معامله ای برای شرکت می کند در حکم معامله فضولی است و بنابراین فقط اگر شرکتی که معامله به نام او انجام شده معامله صحیح و نافذ است. (م 247 قانون مدنی)</a:t>
            </a:r>
          </a:p>
          <a:p>
            <a:pPr lvl="3"/>
            <a:r>
              <a:rPr lang="fa-IR" sz="1800" dirty="0" smtClean="0">
                <a:cs typeface="B Lotus" panose="00000400000000000000" pitchFamily="2" charset="-78"/>
              </a:rPr>
              <a:t>اجازه شرکا باید با موافقت کلیه شرکا اتفاق افتد</a:t>
            </a:r>
          </a:p>
        </p:txBody>
      </p:sp>
    </p:spTree>
    <p:extLst>
      <p:ext uri="{BB962C8B-B14F-4D97-AF65-F5344CB8AC3E}">
        <p14:creationId xmlns:p14="http://schemas.microsoft.com/office/powerpoint/2010/main" val="541393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p:txBody>
          <a:bodyPr>
            <a:normAutofit/>
          </a:bodyPr>
          <a:lstStyle/>
          <a:p>
            <a:r>
              <a:rPr lang="fa-IR" sz="2200" dirty="0" smtClean="0">
                <a:cs typeface="B Lotus" panose="00000400000000000000" pitchFamily="2" charset="-78"/>
              </a:rPr>
              <a:t>مدت مدیریت</a:t>
            </a:r>
          </a:p>
          <a:p>
            <a:pPr lvl="1"/>
            <a:r>
              <a:rPr lang="fa-IR" sz="2000" dirty="0" smtClean="0">
                <a:cs typeface="B Lotus" panose="00000400000000000000" pitchFamily="2" charset="-78"/>
              </a:rPr>
              <a:t> در قانون تعیین نشده است و بنابراین، موکول به نظر اساسنامه یا شرکتنامه است.</a:t>
            </a:r>
          </a:p>
          <a:p>
            <a:pPr lvl="1"/>
            <a:r>
              <a:rPr lang="fa-IR" sz="2000" dirty="0" smtClean="0">
                <a:cs typeface="B Lotus" panose="00000400000000000000" pitchFamily="2" charset="-78"/>
              </a:rPr>
              <a:t>چون مدیریت تابع اصول حقوق وکالت است، با فوت، حجر و ورشکسته شدن مدیر یا استعفای او نیز مدیریت به پایان می رسد.</a:t>
            </a:r>
          </a:p>
          <a:p>
            <a:pPr lvl="1"/>
            <a:r>
              <a:rPr lang="fa-IR" sz="2000" dirty="0" smtClean="0">
                <a:cs typeface="B Lotus" panose="00000400000000000000" pitchFamily="2" charset="-78"/>
              </a:rPr>
              <a:t>با عزل شرکا نیز مدیریت پایان میابد. بر اساس شرایط اساسنامه یا به توافق اعضا</a:t>
            </a:r>
          </a:p>
        </p:txBody>
      </p:sp>
    </p:spTree>
    <p:extLst>
      <p:ext uri="{BB962C8B-B14F-4D97-AF65-F5344CB8AC3E}">
        <p14:creationId xmlns:p14="http://schemas.microsoft.com/office/powerpoint/2010/main" val="2233821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a:xfrm>
            <a:off x="581193" y="2092037"/>
            <a:ext cx="11029615" cy="4625746"/>
          </a:xfrm>
        </p:spPr>
        <p:txBody>
          <a:bodyPr>
            <a:normAutofit fontScale="77500" lnSpcReduction="20000"/>
          </a:bodyPr>
          <a:lstStyle/>
          <a:p>
            <a:r>
              <a:rPr lang="fa-IR" sz="3400" dirty="0">
                <a:cs typeface="B Lotus" panose="00000400000000000000" pitchFamily="2" charset="-78"/>
              </a:rPr>
              <a:t>اختیارات مدیر</a:t>
            </a:r>
          </a:p>
          <a:p>
            <a:pPr lvl="1"/>
            <a:r>
              <a:rPr lang="fa-IR" sz="3400" dirty="0">
                <a:cs typeface="B Lotus" panose="00000400000000000000" pitchFamily="2" charset="-78"/>
              </a:rPr>
              <a:t>مدیر شرکت، وکیل آن تلقی میشود و بنابراین، در حدود اختیاراتی که در شرکتنامه یا اساسنامه به او داده شده است، اختیار دارد. (121</a:t>
            </a:r>
            <a:r>
              <a:rPr lang="fa-IR" sz="3400" dirty="0" smtClean="0">
                <a:cs typeface="B Lotus" panose="00000400000000000000" pitchFamily="2" charset="-78"/>
              </a:rPr>
              <a:t>)</a:t>
            </a:r>
          </a:p>
          <a:p>
            <a:pPr lvl="1"/>
            <a:r>
              <a:rPr lang="fa-IR" sz="3400" dirty="0" smtClean="0">
                <a:cs typeface="B Lotus" panose="00000400000000000000" pitchFamily="2" charset="-78"/>
              </a:rPr>
              <a:t>رابطه مدیر با شرکا</a:t>
            </a:r>
          </a:p>
          <a:p>
            <a:pPr lvl="2"/>
            <a:r>
              <a:rPr lang="fa-IR" sz="2600" dirty="0" smtClean="0">
                <a:cs typeface="B Lotus" panose="00000400000000000000" pitchFamily="2" charset="-78"/>
              </a:rPr>
              <a:t>ماده 121: حدود مسئولیت مدیر یا مدیران شرکت تضامنی همان است که </a:t>
            </a:r>
            <a:r>
              <a:rPr lang="fa-IR" sz="2600" u="sng" dirty="0" smtClean="0">
                <a:cs typeface="B Lotus" panose="00000400000000000000" pitchFamily="2" charset="-78"/>
              </a:rPr>
              <a:t>در ماده 51</a:t>
            </a:r>
            <a:r>
              <a:rPr lang="fa-IR" sz="2600" dirty="0" smtClean="0">
                <a:cs typeface="B Lotus" panose="00000400000000000000" pitchFamily="2" charset="-78"/>
              </a:rPr>
              <a:t> مقرر شده است»</a:t>
            </a:r>
          </a:p>
          <a:p>
            <a:pPr lvl="2"/>
            <a:r>
              <a:rPr lang="fa-IR" sz="2600" dirty="0" smtClean="0">
                <a:cs typeface="B Lotus" panose="00000400000000000000" pitchFamily="2" charset="-78"/>
              </a:rPr>
              <a:t>مدیر شرکت دارای کلیه اختیارات لازم برای اداره شرکت است و مسئول خسارات ناشی از اعمال خود نخواهد بود مگر در صورت تعدی و تفریط(م 577 ق م)</a:t>
            </a:r>
          </a:p>
          <a:p>
            <a:pPr lvl="2"/>
            <a:r>
              <a:rPr lang="fa-IR" sz="2600" dirty="0" smtClean="0">
                <a:cs typeface="B Lotus" panose="00000400000000000000" pitchFamily="2" charset="-78"/>
              </a:rPr>
              <a:t>مدیر شرکت باید غبطه و مصلحت شرکا را رعایت کند و الا اگر تقصیر کند، مسئول خواهد بود (ماده 667 قانون مدنی)</a:t>
            </a:r>
          </a:p>
          <a:p>
            <a:pPr lvl="2"/>
            <a:r>
              <a:rPr lang="fa-IR" sz="2600" dirty="0" smtClean="0">
                <a:cs typeface="B Lotus" panose="00000400000000000000" pitchFamily="2" charset="-78"/>
              </a:rPr>
              <a:t>در رابطه با اموال شرکت، وضع مدیر مانند امین است و ضامن تلف و نقص مال الشرکه نیست مگر در صورت تعدی و تفریط (ماده 584 قانون مدنی)</a:t>
            </a:r>
          </a:p>
          <a:p>
            <a:pPr lvl="2"/>
            <a:r>
              <a:rPr lang="fa-IR" sz="2600" dirty="0" smtClean="0">
                <a:cs typeface="B Lotus" panose="00000400000000000000" pitchFamily="2" charset="-78"/>
              </a:rPr>
              <a:t>اگر مدیران متعدد باشد، هیچ یک نمی تواند بدون اذن دیگری یا دیگران در اموال شرکت دخالت کند (ماده 699 قانون مدنی</a:t>
            </a:r>
            <a:r>
              <a:rPr lang="fa-IR" sz="2200" dirty="0" smtClean="0">
                <a:cs typeface="B Lotus" panose="00000400000000000000" pitchFamily="2" charset="-78"/>
              </a:rPr>
              <a:t>)</a:t>
            </a:r>
          </a:p>
          <a:p>
            <a:pPr lvl="2"/>
            <a:endParaRPr lang="fa-IR" sz="2000" dirty="0" smtClean="0">
              <a:cs typeface="B Lotus" panose="00000400000000000000" pitchFamily="2" charset="-78"/>
            </a:endParaRPr>
          </a:p>
          <a:p>
            <a:pPr lvl="2"/>
            <a:endParaRPr lang="fa-IR" sz="2000" dirty="0" smtClean="0">
              <a:cs typeface="B Lotus" panose="00000400000000000000" pitchFamily="2" charset="-78"/>
            </a:endParaRPr>
          </a:p>
          <a:p>
            <a:pPr lvl="1"/>
            <a:endParaRPr lang="fa-IR" sz="2200" dirty="0">
              <a:cs typeface="B Lotus" panose="00000400000000000000" pitchFamily="2" charset="-78"/>
            </a:endParaRPr>
          </a:p>
        </p:txBody>
      </p:sp>
    </p:spTree>
    <p:extLst>
      <p:ext uri="{BB962C8B-B14F-4D97-AF65-F5344CB8AC3E}">
        <p14:creationId xmlns:p14="http://schemas.microsoft.com/office/powerpoint/2010/main" val="4091289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p:txBody>
          <a:bodyPr>
            <a:normAutofit/>
          </a:bodyPr>
          <a:lstStyle/>
          <a:p>
            <a:r>
              <a:rPr lang="fa-IR" sz="2200" dirty="0" smtClean="0">
                <a:cs typeface="B Lotus" panose="00000400000000000000" pitchFamily="2" charset="-78"/>
              </a:rPr>
              <a:t>روابط مدیر با اشخاص ثالث</a:t>
            </a:r>
          </a:p>
          <a:p>
            <a:pPr lvl="1"/>
            <a:r>
              <a:rPr lang="fa-IR" sz="2000" dirty="0" smtClean="0">
                <a:cs typeface="B Lotus" panose="00000400000000000000" pitchFamily="2" charset="-78"/>
              </a:rPr>
              <a:t>اگر مدیر در حدود اذن فعالیت کند، تصمیمات او شرکت را متعهد می کند و الا خود وی در مقابل ثالث مسئول خواهد بود.</a:t>
            </a:r>
          </a:p>
          <a:p>
            <a:pPr lvl="1"/>
            <a:r>
              <a:rPr lang="fa-IR" sz="2000" dirty="0" smtClean="0">
                <a:cs typeface="B Lotus" panose="00000400000000000000" pitchFamily="2" charset="-78"/>
              </a:rPr>
              <a:t>اگر مدیران متعدد باشند و قواعد شرکتنامه یا اساسنامه در تصمیم گیری جمعی را رعایت نکرده باشند، تصمیمات آنها برای شرکت تعهد ایجاد نمی کند.</a:t>
            </a:r>
            <a:endParaRPr lang="fa-IR" sz="1800" dirty="0" smtClean="0">
              <a:cs typeface="B Lotus" panose="00000400000000000000" pitchFamily="2" charset="-78"/>
            </a:endParaRPr>
          </a:p>
        </p:txBody>
      </p:sp>
    </p:spTree>
    <p:extLst>
      <p:ext uri="{BB962C8B-B14F-4D97-AF65-F5344CB8AC3E}">
        <p14:creationId xmlns:p14="http://schemas.microsoft.com/office/powerpoint/2010/main" val="27931435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p:txBody>
          <a:bodyPr>
            <a:normAutofit/>
          </a:bodyPr>
          <a:lstStyle/>
          <a:p>
            <a:r>
              <a:rPr lang="fa-IR" sz="2200" dirty="0" smtClean="0">
                <a:cs typeface="B Lotus" panose="00000400000000000000" pitchFamily="2" charset="-78"/>
              </a:rPr>
              <a:t>مسئولیت های مدیر</a:t>
            </a:r>
          </a:p>
          <a:p>
            <a:pPr lvl="1"/>
            <a:r>
              <a:rPr lang="fa-IR" sz="2000" dirty="0" smtClean="0">
                <a:cs typeface="B Lotus" panose="00000400000000000000" pitchFamily="2" charset="-78"/>
              </a:rPr>
              <a:t>مسئولیت قراردادی</a:t>
            </a:r>
          </a:p>
          <a:p>
            <a:pPr lvl="1"/>
            <a:r>
              <a:rPr lang="fa-IR" sz="2000" dirty="0" smtClean="0">
                <a:cs typeface="B Lotus" panose="00000400000000000000" pitchFamily="2" charset="-78"/>
              </a:rPr>
              <a:t>مسئولیت غیرقراردادی (مسئولیت مدنی و مسئولیت کیفری)</a:t>
            </a:r>
          </a:p>
          <a:p>
            <a:pPr lvl="1"/>
            <a:r>
              <a:rPr lang="fa-IR" sz="2000" dirty="0" smtClean="0">
                <a:cs typeface="B Lotus" panose="00000400000000000000" pitchFamily="2" charset="-78"/>
              </a:rPr>
              <a:t>در مورد مسئولیت مدنی مدیر در شرکتهای تضامنی، قاعده ای پیش بینی نشده است و بنابراین همان قواعد عام حاکم است.</a:t>
            </a:r>
          </a:p>
          <a:p>
            <a:pPr lvl="1"/>
            <a:r>
              <a:rPr lang="fa-IR" sz="2000" dirty="0" smtClean="0">
                <a:cs typeface="B Lotus" panose="00000400000000000000" pitchFamily="2" charset="-78"/>
              </a:rPr>
              <a:t>هرگاه مدیر در اجرای وظایفش مرتکب جرمی شود که مستوجب مجازات است، شخصا مسئول خواهد بود.</a:t>
            </a:r>
          </a:p>
        </p:txBody>
      </p:sp>
    </p:spTree>
    <p:extLst>
      <p:ext uri="{BB962C8B-B14F-4D97-AF65-F5344CB8AC3E}">
        <p14:creationId xmlns:p14="http://schemas.microsoft.com/office/powerpoint/2010/main" val="2825655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p:txBody>
          <a:bodyPr>
            <a:normAutofit/>
          </a:bodyPr>
          <a:lstStyle/>
          <a:p>
            <a:r>
              <a:rPr lang="fa-IR" sz="2200" dirty="0" smtClean="0">
                <a:cs typeface="B Lotus" panose="00000400000000000000" pitchFamily="2" charset="-78"/>
              </a:rPr>
              <a:t>نقش شرکا در اداره شرکت</a:t>
            </a:r>
          </a:p>
          <a:p>
            <a:pPr lvl="1"/>
            <a:r>
              <a:rPr lang="fa-IR" sz="2000" dirty="0" smtClean="0">
                <a:cs typeface="B Lotus" panose="00000400000000000000" pitchFamily="2" charset="-78"/>
              </a:rPr>
              <a:t>قانون بر خلاف شرکت با مسئولیت محدود و شرکتهای سهامی، نهاد نظارتی خاصی برای نظارت بر اداره شرکت پیش بینی نکرده است.</a:t>
            </a:r>
          </a:p>
          <a:p>
            <a:pPr lvl="1"/>
            <a:r>
              <a:rPr lang="fa-IR" sz="2000" dirty="0" smtClean="0">
                <a:cs typeface="B Lotus" panose="00000400000000000000" pitchFamily="2" charset="-78"/>
              </a:rPr>
              <a:t>حق اطلاع: شرکا میتوانند گزارش عملیات و فعالیت شرکت را از مدیران درخواست کنند. مشروط بر آنکه این اطلاع سوء استفاده از حق شمرده نشود.</a:t>
            </a:r>
          </a:p>
          <a:p>
            <a:pPr lvl="1"/>
            <a:r>
              <a:rPr lang="fa-IR" sz="2000" dirty="0" smtClean="0">
                <a:cs typeface="B Lotus" panose="00000400000000000000" pitchFamily="2" charset="-78"/>
              </a:rPr>
              <a:t>دخالت در امور شرکت: تغییر در اساسنامه یا شرکتنامه، حق فسخ شرکت، تبدیل شرکت، حق خروج از شرکت و ...</a:t>
            </a:r>
            <a:endParaRPr lang="fa-IR" sz="1800" dirty="0" smtClean="0">
              <a:cs typeface="B Lotus" panose="00000400000000000000" pitchFamily="2" charset="-78"/>
            </a:endParaRPr>
          </a:p>
        </p:txBody>
      </p:sp>
    </p:spTree>
    <p:extLst>
      <p:ext uri="{BB962C8B-B14F-4D97-AF65-F5344CB8AC3E}">
        <p14:creationId xmlns:p14="http://schemas.microsoft.com/office/powerpoint/2010/main" val="26820700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تضامنی</a:t>
            </a:r>
          </a:p>
        </p:txBody>
      </p:sp>
      <p:sp>
        <p:nvSpPr>
          <p:cNvPr id="3" name="Content Placeholder 2"/>
          <p:cNvSpPr>
            <a:spLocks noGrp="1"/>
          </p:cNvSpPr>
          <p:nvPr>
            <p:ph idx="1"/>
          </p:nvPr>
        </p:nvSpPr>
        <p:spPr/>
        <p:txBody>
          <a:bodyPr>
            <a:normAutofit/>
          </a:bodyPr>
          <a:lstStyle/>
          <a:p>
            <a:r>
              <a:rPr lang="fa-IR" sz="2200" dirty="0" smtClean="0">
                <a:cs typeface="B Lotus" panose="00000400000000000000" pitchFamily="2" charset="-78"/>
              </a:rPr>
              <a:t>موارد انحلال شرکت تضامنی</a:t>
            </a:r>
          </a:p>
          <a:p>
            <a:pPr lvl="1"/>
            <a:r>
              <a:rPr lang="fa-IR" sz="2000" dirty="0" smtClean="0">
                <a:cs typeface="B Lotus" panose="00000400000000000000" pitchFamily="2" charset="-78"/>
              </a:rPr>
              <a:t>در صورتیکه موضوع شرکت منتفی شده باشد (ماده 93)</a:t>
            </a:r>
          </a:p>
          <a:p>
            <a:pPr lvl="1"/>
            <a:r>
              <a:rPr lang="fa-IR" sz="2000" dirty="0" smtClean="0">
                <a:cs typeface="B Lotus" panose="00000400000000000000" pitchFamily="2" charset="-78"/>
              </a:rPr>
              <a:t>در صورت ورشکستگی شرکت (ماده 93)</a:t>
            </a:r>
          </a:p>
          <a:p>
            <a:pPr lvl="1"/>
            <a:r>
              <a:rPr lang="fa-IR" sz="2000" dirty="0" smtClean="0">
                <a:cs typeface="B Lotus" panose="00000400000000000000" pitchFamily="2" charset="-78"/>
              </a:rPr>
              <a:t>موافقت کلیه شرکا</a:t>
            </a:r>
          </a:p>
          <a:p>
            <a:pPr lvl="1"/>
            <a:r>
              <a:rPr lang="fa-IR" sz="2000" dirty="0" smtClean="0">
                <a:cs typeface="B Lotus" panose="00000400000000000000" pitchFamily="2" charset="-78"/>
              </a:rPr>
              <a:t>فسخ شرکت توسط شرکا (ماده 137)</a:t>
            </a:r>
          </a:p>
          <a:p>
            <a:pPr lvl="1"/>
            <a:r>
              <a:rPr lang="fa-IR" sz="2000" dirty="0" smtClean="0">
                <a:cs typeface="B Lotus" panose="00000400000000000000" pitchFamily="2" charset="-78"/>
              </a:rPr>
              <a:t>ورشکستگی یکی از شرکا با رعایت شرایط ماده 138</a:t>
            </a:r>
          </a:p>
          <a:p>
            <a:pPr lvl="1"/>
            <a:r>
              <a:rPr lang="fa-IR" sz="2000" dirty="0" smtClean="0">
                <a:cs typeface="B Lotus" panose="00000400000000000000" pitchFamily="2" charset="-78"/>
              </a:rPr>
              <a:t>فوت شریک شرکت (139)</a:t>
            </a:r>
          </a:p>
          <a:p>
            <a:pPr lvl="1"/>
            <a:r>
              <a:rPr lang="fa-IR" sz="2000" dirty="0" smtClean="0">
                <a:cs typeface="B Lotus" panose="00000400000000000000" pitchFamily="2" charset="-78"/>
              </a:rPr>
              <a:t>محجوریت یکی از شرکا با رعایت ماده 140</a:t>
            </a: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2361539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a:t>
            </a:r>
            <a:r>
              <a:rPr lang="fa-IR" dirty="0" smtClean="0">
                <a:cs typeface="B Lotus" panose="00000400000000000000" pitchFamily="2" charset="-78"/>
              </a:rPr>
              <a:t>نسبی</a:t>
            </a:r>
            <a:endParaRPr lang="fa-IR" dirty="0">
              <a:cs typeface="B Lotus" panose="00000400000000000000" pitchFamily="2" charset="-78"/>
            </a:endParaRPr>
          </a:p>
        </p:txBody>
      </p:sp>
      <p:sp>
        <p:nvSpPr>
          <p:cNvPr id="3" name="Content Placeholder 2"/>
          <p:cNvSpPr>
            <a:spLocks noGrp="1"/>
          </p:cNvSpPr>
          <p:nvPr>
            <p:ph idx="1"/>
          </p:nvPr>
        </p:nvSpPr>
        <p:spPr>
          <a:xfrm>
            <a:off x="581192" y="2970205"/>
            <a:ext cx="11029615" cy="3678303"/>
          </a:xfrm>
        </p:spPr>
        <p:txBody>
          <a:bodyPr>
            <a:normAutofit/>
          </a:bodyPr>
          <a:lstStyle/>
          <a:p>
            <a:r>
              <a:rPr lang="fa-IR" sz="2200" dirty="0" smtClean="0">
                <a:cs typeface="B Lotus" panose="00000400000000000000" pitchFamily="2" charset="-78"/>
              </a:rPr>
              <a:t>شرکت نسبی شرکتی است که </a:t>
            </a:r>
            <a:r>
              <a:rPr lang="fa-IR" sz="2200" u="sng" dirty="0" smtClean="0">
                <a:cs typeface="B Lotus" panose="00000400000000000000" pitchFamily="2" charset="-78"/>
              </a:rPr>
              <a:t>برای امور تجارتی </a:t>
            </a:r>
            <a:r>
              <a:rPr lang="fa-IR" sz="2200" dirty="0" smtClean="0">
                <a:cs typeface="B Lotus" panose="00000400000000000000" pitchFamily="2" charset="-78"/>
              </a:rPr>
              <a:t>در </a:t>
            </a:r>
            <a:r>
              <a:rPr lang="fa-IR" sz="2200" u="sng" dirty="0" smtClean="0">
                <a:cs typeface="B Lotus" panose="00000400000000000000" pitchFamily="2" charset="-78"/>
              </a:rPr>
              <a:t>تحت اسم مخصوصی </a:t>
            </a:r>
            <a:r>
              <a:rPr lang="fa-IR" sz="2200" dirty="0" smtClean="0">
                <a:cs typeface="B Lotus" panose="00000400000000000000" pitchFamily="2" charset="-78"/>
              </a:rPr>
              <a:t>بین دو یا چند نفر تشکیل و </a:t>
            </a:r>
            <a:r>
              <a:rPr lang="fa-IR" sz="2200" u="sng" dirty="0" smtClean="0">
                <a:cs typeface="B Lotus" panose="00000400000000000000" pitchFamily="2" charset="-78"/>
              </a:rPr>
              <a:t>مسئولیت </a:t>
            </a:r>
            <a:r>
              <a:rPr lang="fa-IR" sz="2200" dirty="0" smtClean="0">
                <a:cs typeface="B Lotus" panose="00000400000000000000" pitchFamily="2" charset="-78"/>
              </a:rPr>
              <a:t>هریک از شرکا به نسبت سرمایه ای است که در شرکت گذاشته (ماده 183)</a:t>
            </a:r>
          </a:p>
          <a:p>
            <a:r>
              <a:rPr lang="fa-IR" sz="2200" dirty="0" smtClean="0">
                <a:cs typeface="B Lotus" panose="00000400000000000000" pitchFamily="2" charset="-78"/>
              </a:rPr>
              <a:t>تشابه شرکت نسبی و شرکت تضامنی</a:t>
            </a:r>
          </a:p>
          <a:p>
            <a:pPr lvl="1"/>
            <a:r>
              <a:rPr lang="fa-IR" sz="1800" dirty="0" smtClean="0">
                <a:cs typeface="B Lotus" panose="00000400000000000000" pitchFamily="2" charset="-78"/>
              </a:rPr>
              <a:t>شرکت نسبی زمانی تشکیل میشود که تمام سرمایه نقدی تأدیه و سهم الشرکه غیرنقدی هم تقویم و تسلیم شده باشد (ماده 185 ناظر به 118 ق ت)</a:t>
            </a:r>
          </a:p>
          <a:p>
            <a:pPr lvl="1"/>
            <a:r>
              <a:rPr lang="fa-IR" sz="1800" dirty="0" smtClean="0">
                <a:cs typeface="B Lotus" panose="00000400000000000000" pitchFamily="2" charset="-78"/>
              </a:rPr>
              <a:t>در شرکت نسبی هم منافع به نسبت سهم الشرکه بین شرکا تقسیم میشود مگر آنکه شرکتنامه ترتیبی غیر این مقرر داشته باشد (ماده 185 ناظر به 119 ق ت)</a:t>
            </a:r>
          </a:p>
          <a:p>
            <a:pPr lvl="1"/>
            <a:r>
              <a:rPr lang="fa-IR" sz="1800" dirty="0" smtClean="0">
                <a:cs typeface="B Lotus" panose="00000400000000000000" pitchFamily="2" charset="-78"/>
              </a:rPr>
              <a:t>شرکا باید لااقل یک نفر را از میان خود یا خارج از شرکت به سمت مدیریت انتخاب کنند (ماده 185 ناظر به مواد 120 و 121 ق ت)</a:t>
            </a:r>
          </a:p>
          <a:p>
            <a:pPr lvl="1"/>
            <a:r>
              <a:rPr lang="fa-IR" sz="1800" dirty="0" smtClean="0">
                <a:cs typeface="B Lotus" panose="00000400000000000000" pitchFamily="2" charset="-78"/>
              </a:rPr>
              <a:t>سهم الشرکه غیرنقدی هم باید به تراضی تمام شرکا رسیده باشد (ماده 185 ناظر به 123 ق ت)</a:t>
            </a:r>
          </a:p>
          <a:p>
            <a:pPr lvl="1"/>
            <a:r>
              <a:rPr lang="fa-IR" sz="1800" dirty="0" smtClean="0">
                <a:cs typeface="B Lotus" panose="00000400000000000000" pitchFamily="2" charset="-78"/>
              </a:rPr>
              <a:t>موارد انحلال شرکت نسبی، تبدیل شرکت، تغییر شرکت نیز مانند شرکت تضامنی است (ماده 189 ناظر به مواد 126 تا 136 قانون تجارت)</a:t>
            </a:r>
          </a:p>
          <a:p>
            <a:pPr lvl="1"/>
            <a:endParaRPr lang="fa-IR" sz="1800" dirty="0" smtClean="0">
              <a:cs typeface="B Lotus" panose="00000400000000000000" pitchFamily="2" charset="-78"/>
            </a:endParaRPr>
          </a:p>
          <a:p>
            <a:pPr lvl="1"/>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12030153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a:t>
            </a:r>
            <a:r>
              <a:rPr lang="fa-IR" dirty="0" smtClean="0">
                <a:cs typeface="B Lotus" panose="00000400000000000000" pitchFamily="2" charset="-78"/>
              </a:rPr>
              <a:t>مختلط غیرسهامی</a:t>
            </a:r>
            <a:endParaRPr lang="fa-IR" dirty="0">
              <a:cs typeface="B Lotus" panose="00000400000000000000" pitchFamily="2" charset="-78"/>
            </a:endParaRPr>
          </a:p>
        </p:txBody>
      </p:sp>
      <p:sp>
        <p:nvSpPr>
          <p:cNvPr id="3" name="Content Placeholder 2"/>
          <p:cNvSpPr>
            <a:spLocks noGrp="1"/>
          </p:cNvSpPr>
          <p:nvPr>
            <p:ph idx="1"/>
          </p:nvPr>
        </p:nvSpPr>
        <p:spPr>
          <a:xfrm>
            <a:off x="581193" y="2590802"/>
            <a:ext cx="11029615" cy="4625744"/>
          </a:xfrm>
        </p:spPr>
        <p:txBody>
          <a:bodyPr>
            <a:normAutofit fontScale="92500" lnSpcReduction="10000"/>
          </a:bodyPr>
          <a:lstStyle/>
          <a:p>
            <a:r>
              <a:rPr lang="fa-IR" sz="2200" dirty="0" smtClean="0">
                <a:cs typeface="B Lotus" panose="00000400000000000000" pitchFamily="2" charset="-78"/>
              </a:rPr>
              <a:t>شرکت مختلط غیرسهامی شرکتی است که برای امور تجارتی در تحت نام مخصوص بین یک یا چند نفر شریک ضامن و یک یا چند نفر شریک با مسئولیت محدود بدون انتشار سهام تشکیل می شود. (ماده 141 ق ت)</a:t>
            </a:r>
          </a:p>
          <a:p>
            <a:r>
              <a:rPr lang="fa-IR" sz="2200" dirty="0" smtClean="0">
                <a:cs typeface="B Lotus" panose="00000400000000000000" pitchFamily="2" charset="-78"/>
              </a:rPr>
              <a:t>تشکیل شرکت مختلط غیرسهامی</a:t>
            </a:r>
          </a:p>
          <a:p>
            <a:pPr lvl="1"/>
            <a:r>
              <a:rPr lang="fa-IR" sz="2000" dirty="0" smtClean="0">
                <a:cs typeface="B Lotus" panose="00000400000000000000" pitchFamily="2" charset="-78"/>
              </a:rPr>
              <a:t>شرکت مختلط غیرسهامی از حداقل دو شریک تشکیل میشود</a:t>
            </a:r>
          </a:p>
          <a:p>
            <a:pPr lvl="1"/>
            <a:r>
              <a:rPr lang="fa-IR" sz="2000" dirty="0" smtClean="0">
                <a:cs typeface="B Lotus" panose="00000400000000000000" pitchFamily="2" charset="-78"/>
              </a:rPr>
              <a:t>لازم نیست هیچ یک از شرکا اهلیت تجاری داشته باشد</a:t>
            </a:r>
          </a:p>
          <a:p>
            <a:r>
              <a:rPr lang="fa-IR" sz="2200" dirty="0" smtClean="0">
                <a:cs typeface="B Lotus" panose="00000400000000000000" pitchFamily="2" charset="-78"/>
              </a:rPr>
              <a:t>وضعیت شریک با مسئولیت محدود</a:t>
            </a:r>
          </a:p>
          <a:p>
            <a:pPr lvl="1"/>
            <a:r>
              <a:rPr lang="fa-IR" sz="2000" dirty="0" smtClean="0">
                <a:cs typeface="B Lotus" panose="00000400000000000000" pitchFamily="2" charset="-78"/>
              </a:rPr>
              <a:t>شریک با مسئولیت محدود تنها در حدود حصه ای که به شرکت آورده مسئول است.</a:t>
            </a:r>
          </a:p>
          <a:p>
            <a:pPr lvl="1"/>
            <a:r>
              <a:rPr lang="fa-IR" sz="2000" dirty="0" smtClean="0">
                <a:cs typeface="B Lotus" panose="00000400000000000000" pitchFamily="2" charset="-78"/>
              </a:rPr>
              <a:t>اگر شریک با مسئولیت محدود معامله ای برای شرکت کند در مورد تعهدات ناشیه از آن معامله حکم شریک ضامن را خواهد داشت مگر آنکه تصریح کند که وکیل شرکت است. (ماده 146)</a:t>
            </a:r>
          </a:p>
          <a:p>
            <a:pPr lvl="1"/>
            <a:r>
              <a:rPr lang="fa-IR" sz="2000" dirty="0" smtClean="0">
                <a:cs typeface="B Lotus" panose="00000400000000000000" pitchFamily="2" charset="-78"/>
              </a:rPr>
              <a:t>ماده 153</a:t>
            </a:r>
          </a:p>
          <a:p>
            <a:pPr lvl="1"/>
            <a:r>
              <a:rPr lang="fa-IR" sz="2000" dirty="0" smtClean="0">
                <a:cs typeface="B Lotus" panose="00000400000000000000" pitchFamily="2" charset="-78"/>
              </a:rPr>
              <a:t>مسئولیت شریک با مسئولیت محدود به نسبت سهم الشرکه اش برای تمامی دیون شرکت است، چه این دیون قبل از زمان ورود او به شرکت ایجاد شده باشد چه بعد از آن</a:t>
            </a:r>
            <a:endParaRPr lang="fa-IR" dirty="0" smtClean="0">
              <a:cs typeface="B Lotus" panose="00000400000000000000" pitchFamily="2" charset="-78"/>
            </a:endParaRPr>
          </a:p>
          <a:p>
            <a:pPr lvl="1"/>
            <a:endParaRPr lang="fa-IR" sz="1800" dirty="0" smtClean="0">
              <a:cs typeface="B Lotus" panose="00000400000000000000" pitchFamily="2" charset="-78"/>
            </a:endParaRPr>
          </a:p>
          <a:p>
            <a:pPr lvl="1"/>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020928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a:t>
            </a:r>
            <a:r>
              <a:rPr lang="fa-IR" dirty="0" smtClean="0">
                <a:cs typeface="B Lotus" panose="00000400000000000000" pitchFamily="2" charset="-78"/>
              </a:rPr>
              <a:t>مختلط غیرسهامی</a:t>
            </a:r>
            <a:endParaRPr lang="fa-IR" dirty="0">
              <a:cs typeface="B Lotus" panose="00000400000000000000" pitchFamily="2" charset="-78"/>
            </a:endParaRPr>
          </a:p>
        </p:txBody>
      </p:sp>
      <p:sp>
        <p:nvSpPr>
          <p:cNvPr id="3" name="Content Placeholder 2"/>
          <p:cNvSpPr>
            <a:spLocks noGrp="1"/>
          </p:cNvSpPr>
          <p:nvPr>
            <p:ph idx="1"/>
          </p:nvPr>
        </p:nvSpPr>
        <p:spPr>
          <a:xfrm>
            <a:off x="581193" y="2590802"/>
            <a:ext cx="11029615" cy="4625744"/>
          </a:xfrm>
        </p:spPr>
        <p:txBody>
          <a:bodyPr>
            <a:normAutofit/>
          </a:bodyPr>
          <a:lstStyle/>
          <a:p>
            <a:r>
              <a:rPr lang="fa-IR" sz="2200" dirty="0" smtClean="0">
                <a:cs typeface="B Lotus" panose="00000400000000000000" pitchFamily="2" charset="-78"/>
              </a:rPr>
              <a:t>انتقال سهم الشرکه</a:t>
            </a:r>
          </a:p>
          <a:p>
            <a:pPr lvl="1"/>
            <a:r>
              <a:rPr lang="fa-IR" sz="2000" dirty="0" smtClean="0">
                <a:cs typeface="B Lotus" panose="00000400000000000000" pitchFamily="2" charset="-78"/>
              </a:rPr>
              <a:t>هیچ شریک با مسئولیت محدود نمیتواند بدون رضایت سایر شرکا شخص ثالثی را با انتقال تمام یا قسمتی از سهم الشرکه خود به او، داخل در شرکت کند. (148)</a:t>
            </a:r>
          </a:p>
          <a:p>
            <a:pPr lvl="1"/>
            <a:r>
              <a:rPr lang="fa-IR" sz="2000" dirty="0" smtClean="0">
                <a:cs typeface="B Lotus" panose="00000400000000000000" pitchFamily="2" charset="-78"/>
              </a:rPr>
              <a:t>تفاوت ضمانت اجرای انتقال سهم الشرکه شرکای ضامن (بطلان) و شریک با مسئولیت محدود (149)</a:t>
            </a:r>
          </a:p>
          <a:p>
            <a:r>
              <a:rPr lang="fa-IR" sz="2200" dirty="0" smtClean="0">
                <a:cs typeface="B Lotus" panose="00000400000000000000" pitchFamily="2" charset="-78"/>
              </a:rPr>
              <a:t>آورده ها و سرمایه شرکت</a:t>
            </a:r>
          </a:p>
          <a:p>
            <a:pPr lvl="1"/>
            <a:r>
              <a:rPr lang="fa-IR" sz="2000" dirty="0" smtClean="0">
                <a:cs typeface="B Lotus" panose="00000400000000000000" pitchFamily="2" charset="-78"/>
              </a:rPr>
              <a:t>قانون برای تشکیل شرکت حداقلی مشخص نکرده است.</a:t>
            </a:r>
          </a:p>
          <a:p>
            <a:pPr lvl="1"/>
            <a:r>
              <a:rPr lang="fa-IR" sz="2000" dirty="0" smtClean="0">
                <a:cs typeface="B Lotus" panose="00000400000000000000" pitchFamily="2" charset="-78"/>
              </a:rPr>
              <a:t>ماده 152: مراجعه مستقیم طلبکاران به شریک با مسئولیت محدود</a:t>
            </a:r>
            <a:endParaRPr lang="fa-IR" dirty="0" smtClean="0">
              <a:cs typeface="B Lotus" panose="00000400000000000000" pitchFamily="2" charset="-78"/>
            </a:endParaRPr>
          </a:p>
          <a:p>
            <a:r>
              <a:rPr lang="fa-IR" sz="2000" dirty="0" smtClean="0">
                <a:cs typeface="B Lotus" panose="00000400000000000000" pitchFamily="2" charset="-78"/>
              </a:rPr>
              <a:t>اسم شرکت</a:t>
            </a:r>
          </a:p>
          <a:p>
            <a:pPr lvl="1"/>
            <a:r>
              <a:rPr lang="fa-IR" sz="1800" dirty="0" smtClean="0">
                <a:cs typeface="B Lotus" panose="00000400000000000000" pitchFamily="2" charset="-78"/>
              </a:rPr>
              <a:t>در اسم شرکت باید عبارت شرکت مختلط و لااقل اسم یکی از شرکای ضامن قید شود (141)</a:t>
            </a:r>
          </a:p>
          <a:p>
            <a:pPr lvl="1"/>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156987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err="1">
                <a:cs typeface="B Lotus" panose="00000400000000000000" pitchFamily="2" charset="-78"/>
              </a:rPr>
              <a:t>تاريخچه</a:t>
            </a:r>
            <a:r>
              <a:rPr lang="fa-IR">
                <a:cs typeface="B Lotus" panose="00000400000000000000" pitchFamily="2" charset="-78"/>
              </a:rPr>
              <a:t> </a:t>
            </a:r>
            <a:r>
              <a:rPr lang="fa-IR" err="1">
                <a:cs typeface="B Lotus" panose="00000400000000000000" pitchFamily="2" charset="-78"/>
              </a:rPr>
              <a:t>قانونگذاري</a:t>
            </a:r>
            <a:r>
              <a:rPr lang="fa-IR">
                <a:cs typeface="B Lotus" panose="00000400000000000000" pitchFamily="2" charset="-78"/>
              </a:rPr>
              <a:t> در مورد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در </a:t>
            </a:r>
            <a:r>
              <a:rPr lang="fa-IR" err="1">
                <a:cs typeface="B Lotus" panose="00000400000000000000" pitchFamily="2" charset="-78"/>
              </a:rPr>
              <a:t>ايران</a:t>
            </a:r>
            <a:endParaRPr lang="fa-IR">
              <a:cs typeface="B Lotus" panose="00000400000000000000" pitchFamily="2" charset="-78"/>
            </a:endParaRPr>
          </a:p>
        </p:txBody>
      </p:sp>
      <p:sp>
        <p:nvSpPr>
          <p:cNvPr id="3" name="Content Placeholder 2"/>
          <p:cNvSpPr>
            <a:spLocks noGrp="1"/>
          </p:cNvSpPr>
          <p:nvPr>
            <p:ph idx="1"/>
          </p:nvPr>
        </p:nvSpPr>
        <p:spPr/>
        <p:txBody>
          <a:bodyPr/>
          <a:lstStyle/>
          <a:p>
            <a:pPr algn="r" rtl="1"/>
            <a:r>
              <a:rPr lang="fa-IR" err="1">
                <a:cs typeface="B Lotus" panose="00000400000000000000" pitchFamily="2" charset="-78"/>
              </a:rPr>
              <a:t>قانوني</a:t>
            </a:r>
            <a:r>
              <a:rPr lang="fa-IR">
                <a:cs typeface="B Lotus" panose="00000400000000000000" pitchFamily="2" charset="-78"/>
              </a:rPr>
              <a:t> </a:t>
            </a:r>
            <a:r>
              <a:rPr lang="fa-IR" err="1">
                <a:cs typeface="B Lotus" panose="00000400000000000000" pitchFamily="2" charset="-78"/>
              </a:rPr>
              <a:t>كه</a:t>
            </a:r>
            <a:r>
              <a:rPr lang="fa-IR">
                <a:cs typeface="B Lotus" panose="00000400000000000000" pitchFamily="2" charset="-78"/>
              </a:rPr>
              <a:t> </a:t>
            </a:r>
            <a:r>
              <a:rPr lang="fa-IR" err="1">
                <a:cs typeface="B Lotus" panose="00000400000000000000" pitchFamily="2" charset="-78"/>
              </a:rPr>
              <a:t>براي</a:t>
            </a:r>
            <a:r>
              <a:rPr lang="fa-IR">
                <a:cs typeface="B Lotus" panose="00000400000000000000" pitchFamily="2" charset="-78"/>
              </a:rPr>
              <a:t> </a:t>
            </a:r>
            <a:r>
              <a:rPr lang="fa-IR" err="1">
                <a:cs typeface="B Lotus" panose="00000400000000000000" pitchFamily="2" charset="-78"/>
              </a:rPr>
              <a:t>اولين</a:t>
            </a:r>
            <a:r>
              <a:rPr lang="fa-IR">
                <a:cs typeface="B Lotus" panose="00000400000000000000" pitchFamily="2" charset="-78"/>
              </a:rPr>
              <a:t> بار راجع به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وضع شد، قانون تجارت مصوب 1311 است </a:t>
            </a:r>
            <a:r>
              <a:rPr lang="fa-IR" err="1">
                <a:cs typeface="B Lotus" panose="00000400000000000000" pitchFamily="2" charset="-78"/>
              </a:rPr>
              <a:t>كه</a:t>
            </a:r>
            <a:r>
              <a:rPr lang="fa-IR">
                <a:cs typeface="B Lotus" panose="00000400000000000000" pitchFamily="2" charset="-78"/>
              </a:rPr>
              <a:t> هنوز هم اساس حقوق تجارت را </a:t>
            </a:r>
            <a:r>
              <a:rPr lang="fa-IR" err="1">
                <a:cs typeface="B Lotus" panose="00000400000000000000" pitchFamily="2" charset="-78"/>
              </a:rPr>
              <a:t>تشكيل</a:t>
            </a:r>
            <a:r>
              <a:rPr lang="fa-IR">
                <a:cs typeface="B Lotus" panose="00000400000000000000" pitchFamily="2" charset="-78"/>
              </a:rPr>
              <a:t> </a:t>
            </a:r>
            <a:r>
              <a:rPr lang="fa-IR" err="1">
                <a:cs typeface="B Lotus" panose="00000400000000000000" pitchFamily="2" charset="-78"/>
              </a:rPr>
              <a:t>مي</a:t>
            </a:r>
            <a:r>
              <a:rPr lang="fa-IR">
                <a:cs typeface="B Lotus" panose="00000400000000000000" pitchFamily="2" charset="-78"/>
              </a:rPr>
              <a:t> دهد.</a:t>
            </a:r>
          </a:p>
          <a:p>
            <a:pPr lvl="1" algn="r" rtl="1"/>
            <a:r>
              <a:rPr lang="fa-IR">
                <a:cs typeface="B Lotus" panose="00000400000000000000" pitchFamily="2" charset="-78"/>
              </a:rPr>
              <a:t>باب سوم </a:t>
            </a:r>
            <a:r>
              <a:rPr lang="fa-IR" err="1">
                <a:cs typeface="B Lotus" panose="00000400000000000000" pitchFamily="2" charset="-78"/>
              </a:rPr>
              <a:t>اين</a:t>
            </a:r>
            <a:r>
              <a:rPr lang="fa-IR">
                <a:cs typeface="B Lotus" panose="00000400000000000000" pitchFamily="2" charset="-78"/>
              </a:rPr>
              <a:t> قانون (مواد 20 </a:t>
            </a:r>
            <a:r>
              <a:rPr lang="fa-IR" err="1">
                <a:cs typeface="B Lotus" panose="00000400000000000000" pitchFamily="2" charset="-78"/>
              </a:rPr>
              <a:t>الي</a:t>
            </a:r>
            <a:r>
              <a:rPr lang="fa-IR">
                <a:cs typeface="B Lotus" panose="00000400000000000000" pitchFamily="2" charset="-78"/>
              </a:rPr>
              <a:t> 22) به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تجاري</a:t>
            </a:r>
            <a:r>
              <a:rPr lang="fa-IR">
                <a:cs typeface="B Lotus" panose="00000400000000000000" pitchFamily="2" charset="-78"/>
              </a:rPr>
              <a:t> اختصاص دارد.</a:t>
            </a:r>
          </a:p>
          <a:p>
            <a:pPr lvl="1" algn="r" rtl="1"/>
            <a:endParaRPr lang="fa-IR">
              <a:cs typeface="B Lotus" panose="00000400000000000000" pitchFamily="2" charset="-78"/>
            </a:endParaRPr>
          </a:p>
          <a:p>
            <a:pPr algn="r" rtl="1"/>
            <a:r>
              <a:rPr lang="fa-IR">
                <a:cs typeface="B Lotus" panose="00000400000000000000" pitchFamily="2" charset="-78"/>
              </a:rPr>
              <a:t>مبحث اول باب سوم از قانون 1311 راجع به </a:t>
            </a:r>
            <a:r>
              <a:rPr lang="fa-IR" err="1">
                <a:cs typeface="B Lotus" panose="00000400000000000000" pitchFamily="2" charset="-78"/>
              </a:rPr>
              <a:t>شركتهاي</a:t>
            </a:r>
            <a:r>
              <a:rPr lang="fa-IR">
                <a:cs typeface="B Lotus" panose="00000400000000000000" pitchFamily="2" charset="-78"/>
              </a:rPr>
              <a:t> </a:t>
            </a:r>
            <a:r>
              <a:rPr lang="fa-IR" err="1">
                <a:cs typeface="B Lotus" panose="00000400000000000000" pitchFamily="2" charset="-78"/>
              </a:rPr>
              <a:t>سهامي</a:t>
            </a:r>
            <a:r>
              <a:rPr lang="fa-IR">
                <a:cs typeface="B Lotus" panose="00000400000000000000" pitchFamily="2" charset="-78"/>
              </a:rPr>
              <a:t> است </a:t>
            </a:r>
            <a:r>
              <a:rPr lang="fa-IR" err="1">
                <a:cs typeface="B Lotus" panose="00000400000000000000" pitchFamily="2" charset="-78"/>
              </a:rPr>
              <a:t>كه</a:t>
            </a:r>
            <a:r>
              <a:rPr lang="fa-IR">
                <a:cs typeface="B Lotus" panose="00000400000000000000" pitchFamily="2" charset="-78"/>
              </a:rPr>
              <a:t> </a:t>
            </a:r>
            <a:r>
              <a:rPr lang="fa-IR" err="1">
                <a:cs typeface="B Lotus" panose="00000400000000000000" pitchFamily="2" charset="-78"/>
              </a:rPr>
              <a:t>بموجب</a:t>
            </a:r>
            <a:r>
              <a:rPr lang="fa-IR">
                <a:cs typeface="B Lotus" panose="00000400000000000000" pitchFamily="2" charset="-78"/>
              </a:rPr>
              <a:t> </a:t>
            </a:r>
            <a:r>
              <a:rPr lang="fa-IR" err="1">
                <a:cs typeface="B Lotus" panose="00000400000000000000" pitchFamily="2" charset="-78"/>
              </a:rPr>
              <a:t>لايحه</a:t>
            </a:r>
            <a:r>
              <a:rPr lang="fa-IR">
                <a:cs typeface="B Lotus" panose="00000400000000000000" pitchFamily="2" charset="-78"/>
              </a:rPr>
              <a:t> </a:t>
            </a:r>
            <a:r>
              <a:rPr lang="fa-IR" err="1">
                <a:cs typeface="B Lotus" panose="00000400000000000000" pitchFamily="2" charset="-78"/>
              </a:rPr>
              <a:t>قانوني</a:t>
            </a:r>
            <a:r>
              <a:rPr lang="fa-IR">
                <a:cs typeface="B Lotus" panose="00000400000000000000" pitchFamily="2" charset="-78"/>
              </a:rPr>
              <a:t> اصلاح </a:t>
            </a:r>
            <a:r>
              <a:rPr lang="fa-IR" err="1">
                <a:cs typeface="B Lotus" panose="00000400000000000000" pitchFamily="2" charset="-78"/>
              </a:rPr>
              <a:t>قسمتي</a:t>
            </a:r>
            <a:r>
              <a:rPr lang="fa-IR">
                <a:cs typeface="B Lotus" panose="00000400000000000000" pitchFamily="2" charset="-78"/>
              </a:rPr>
              <a:t> از قانون تجارت مصوب 1347 </a:t>
            </a:r>
            <a:r>
              <a:rPr lang="fa-IR" err="1">
                <a:cs typeface="B Lotus" panose="00000400000000000000" pitchFamily="2" charset="-78"/>
              </a:rPr>
              <a:t>تغيير</a:t>
            </a:r>
            <a:r>
              <a:rPr lang="fa-IR">
                <a:cs typeface="B Lotus" panose="00000400000000000000" pitchFamily="2" charset="-78"/>
              </a:rPr>
              <a:t> </a:t>
            </a:r>
            <a:r>
              <a:rPr lang="fa-IR" err="1">
                <a:cs typeface="B Lotus" panose="00000400000000000000" pitchFamily="2" charset="-78"/>
              </a:rPr>
              <a:t>يافت</a:t>
            </a:r>
            <a:r>
              <a:rPr lang="fa-IR">
                <a:cs typeface="B Lotus" panose="00000400000000000000" pitchFamily="2" charset="-78"/>
              </a:rPr>
              <a:t>.</a:t>
            </a:r>
          </a:p>
          <a:p>
            <a:pPr lvl="1" algn="r" rtl="1"/>
            <a:r>
              <a:rPr lang="fa-IR" err="1">
                <a:cs typeface="B Lotus" panose="00000400000000000000" pitchFamily="2" charset="-78"/>
              </a:rPr>
              <a:t>اين</a:t>
            </a:r>
            <a:r>
              <a:rPr lang="fa-IR">
                <a:cs typeface="B Lotus" panose="00000400000000000000" pitchFamily="2" charset="-78"/>
              </a:rPr>
              <a:t> </a:t>
            </a:r>
            <a:r>
              <a:rPr lang="fa-IR" err="1">
                <a:cs typeface="B Lotus" panose="00000400000000000000" pitchFamily="2" charset="-78"/>
              </a:rPr>
              <a:t>لايحه</a:t>
            </a:r>
            <a:r>
              <a:rPr lang="fa-IR">
                <a:cs typeface="B Lotus" panose="00000400000000000000" pitchFamily="2" charset="-78"/>
              </a:rPr>
              <a:t> </a:t>
            </a:r>
            <a:r>
              <a:rPr lang="fa-IR" err="1">
                <a:cs typeface="B Lotus" panose="00000400000000000000" pitchFamily="2" charset="-78"/>
              </a:rPr>
              <a:t>قانوني</a:t>
            </a:r>
            <a:r>
              <a:rPr lang="fa-IR">
                <a:cs typeface="B Lotus" panose="00000400000000000000" pitchFamily="2" charset="-78"/>
              </a:rPr>
              <a:t> 300 ماده دارد </a:t>
            </a:r>
            <a:r>
              <a:rPr lang="fa-IR" err="1">
                <a:cs typeface="B Lotus" panose="00000400000000000000" pitchFamily="2" charset="-78"/>
              </a:rPr>
              <a:t>كه</a:t>
            </a:r>
            <a:r>
              <a:rPr lang="fa-IR">
                <a:cs typeface="B Lotus" panose="00000400000000000000" pitchFamily="2" charset="-78"/>
              </a:rPr>
              <a:t> ابتدا بطور </a:t>
            </a:r>
            <a:r>
              <a:rPr lang="fa-IR" err="1">
                <a:cs typeface="B Lotus" panose="00000400000000000000" pitchFamily="2" charset="-78"/>
              </a:rPr>
              <a:t>آزمايشي</a:t>
            </a:r>
            <a:r>
              <a:rPr lang="fa-IR">
                <a:cs typeface="B Lotus" panose="00000400000000000000" pitchFamily="2" charset="-78"/>
              </a:rPr>
              <a:t> اجرا و سپس بطور </a:t>
            </a:r>
            <a:r>
              <a:rPr lang="fa-IR" err="1">
                <a:cs typeface="B Lotus" panose="00000400000000000000" pitchFamily="2" charset="-78"/>
              </a:rPr>
              <a:t>قطعي</a:t>
            </a:r>
            <a:r>
              <a:rPr lang="fa-IR">
                <a:cs typeface="B Lotus" panose="00000400000000000000" pitchFamily="2" charset="-78"/>
              </a:rPr>
              <a:t> </a:t>
            </a:r>
            <a:r>
              <a:rPr lang="fa-IR" err="1">
                <a:cs typeface="B Lotus" panose="00000400000000000000" pitchFamily="2" charset="-78"/>
              </a:rPr>
              <a:t>تصويب</a:t>
            </a:r>
            <a:r>
              <a:rPr lang="fa-IR">
                <a:cs typeface="B Lotus" panose="00000400000000000000" pitchFamily="2" charset="-78"/>
              </a:rPr>
              <a:t> شد.</a:t>
            </a:r>
          </a:p>
        </p:txBody>
      </p:sp>
    </p:spTree>
    <p:extLst>
      <p:ext uri="{BB962C8B-B14F-4D97-AF65-F5344CB8AC3E}">
        <p14:creationId xmlns:p14="http://schemas.microsoft.com/office/powerpoint/2010/main" val="3896730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a:t>
            </a:r>
            <a:r>
              <a:rPr lang="fa-IR" dirty="0" smtClean="0">
                <a:cs typeface="B Lotus" panose="00000400000000000000" pitchFamily="2" charset="-78"/>
              </a:rPr>
              <a:t>مختلط غیرسهامی</a:t>
            </a:r>
            <a:endParaRPr lang="fa-IR" dirty="0">
              <a:cs typeface="B Lotus" panose="00000400000000000000" pitchFamily="2" charset="-78"/>
            </a:endParaRPr>
          </a:p>
        </p:txBody>
      </p:sp>
      <p:sp>
        <p:nvSpPr>
          <p:cNvPr id="3" name="Content Placeholder 2"/>
          <p:cNvSpPr>
            <a:spLocks noGrp="1"/>
          </p:cNvSpPr>
          <p:nvPr>
            <p:ph idx="1"/>
          </p:nvPr>
        </p:nvSpPr>
        <p:spPr>
          <a:xfrm>
            <a:off x="581192" y="1967347"/>
            <a:ext cx="11029615" cy="4625744"/>
          </a:xfrm>
        </p:spPr>
        <p:txBody>
          <a:bodyPr>
            <a:normAutofit/>
          </a:bodyPr>
          <a:lstStyle/>
          <a:p>
            <a:r>
              <a:rPr lang="fa-IR" sz="2800" dirty="0" smtClean="0">
                <a:cs typeface="B Lotus" panose="00000400000000000000" pitchFamily="2" charset="-78"/>
              </a:rPr>
              <a:t>اداره شرکت</a:t>
            </a:r>
          </a:p>
          <a:p>
            <a:pPr lvl="1"/>
            <a:r>
              <a:rPr lang="fa-IR" sz="2800" dirty="0" smtClean="0">
                <a:cs typeface="B Lotus" panose="00000400000000000000" pitchFamily="2" charset="-78"/>
              </a:rPr>
              <a:t>اصل مدیریت انحصاری شرکای ضامن (ماده 144)</a:t>
            </a:r>
          </a:p>
          <a:p>
            <a:pPr lvl="1"/>
            <a:r>
              <a:rPr lang="fa-IR" sz="2800" dirty="0" smtClean="0">
                <a:cs typeface="B Lotus" panose="00000400000000000000" pitchFamily="2" charset="-78"/>
              </a:rPr>
              <a:t>علت منع مداخله شریک با مسئولیت محدود در اداره شرکت:</a:t>
            </a:r>
          </a:p>
          <a:p>
            <a:pPr lvl="2"/>
            <a:r>
              <a:rPr lang="fa-IR" sz="1800" dirty="0" smtClean="0">
                <a:cs typeface="B Lotus" panose="00000400000000000000" pitchFamily="2" charset="-78"/>
              </a:rPr>
              <a:t>اشخاص ثالث گمان نکنند که وی در شرکت دارای مسئولیت تضامنی است</a:t>
            </a:r>
          </a:p>
          <a:p>
            <a:pPr lvl="2"/>
            <a:r>
              <a:rPr lang="fa-IR" sz="1800" dirty="0" smtClean="0">
                <a:cs typeface="B Lotus" panose="00000400000000000000" pitchFamily="2" charset="-78"/>
              </a:rPr>
              <a:t>حتی شخص خارج از شرکت را نیز نمیتوان به عنوان مدیر انتخاب کرد، تا شرکای با مسئولیت محدود شخصی را به عنوان مدیر انتخاب نکنند.</a:t>
            </a:r>
          </a:p>
          <a:p>
            <a:r>
              <a:rPr lang="fa-IR" sz="2200" dirty="0" smtClean="0">
                <a:cs typeface="B Lotus" panose="00000400000000000000" pitchFamily="2" charset="-78"/>
              </a:rPr>
              <a:t>تقسیم سود</a:t>
            </a:r>
          </a:p>
          <a:p>
            <a:pPr lvl="1"/>
            <a:r>
              <a:rPr lang="fa-IR" sz="2000" dirty="0" smtClean="0">
                <a:cs typeface="B Lotus" panose="00000400000000000000" pitchFamily="2" charset="-78"/>
              </a:rPr>
              <a:t>به شریک با مسئولیت محدود سود نمیتوان داد مگر آنکه موجب کسر سرمایه او در شرکت نشود. (ماده 154)</a:t>
            </a:r>
          </a:p>
          <a:p>
            <a:pPr lvl="1"/>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15963359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cs typeface="B Lotus" panose="00000400000000000000" pitchFamily="2" charset="-78"/>
              </a:rPr>
              <a:t>شرکت </a:t>
            </a:r>
            <a:r>
              <a:rPr lang="fa-IR" dirty="0" smtClean="0">
                <a:cs typeface="B Lotus" panose="00000400000000000000" pitchFamily="2" charset="-78"/>
              </a:rPr>
              <a:t>مختلط غیرسهامی</a:t>
            </a:r>
            <a:endParaRPr lang="fa-IR" dirty="0">
              <a:cs typeface="B Lotus" panose="00000400000000000000" pitchFamily="2" charset="-78"/>
            </a:endParaRPr>
          </a:p>
        </p:txBody>
      </p:sp>
      <p:sp>
        <p:nvSpPr>
          <p:cNvPr id="3" name="Content Placeholder 2"/>
          <p:cNvSpPr>
            <a:spLocks noGrp="1"/>
          </p:cNvSpPr>
          <p:nvPr>
            <p:ph idx="1"/>
          </p:nvPr>
        </p:nvSpPr>
        <p:spPr>
          <a:xfrm>
            <a:off x="581192" y="2232256"/>
            <a:ext cx="11029615" cy="4625744"/>
          </a:xfrm>
        </p:spPr>
        <p:txBody>
          <a:bodyPr>
            <a:normAutofit fontScale="92500" lnSpcReduction="10000"/>
          </a:bodyPr>
          <a:lstStyle/>
          <a:p>
            <a:r>
              <a:rPr lang="fa-IR" sz="2800" dirty="0" smtClean="0">
                <a:cs typeface="B Lotus" panose="00000400000000000000" pitchFamily="2" charset="-78"/>
              </a:rPr>
              <a:t>موارد انحلال شرکت</a:t>
            </a:r>
          </a:p>
          <a:p>
            <a:pPr lvl="1"/>
            <a:r>
              <a:rPr lang="fa-IR" sz="2600" dirty="0" smtClean="0">
                <a:cs typeface="B Lotus" panose="00000400000000000000" pitchFamily="2" charset="-78"/>
              </a:rPr>
              <a:t>انتفای موضوع شرکت</a:t>
            </a:r>
          </a:p>
          <a:p>
            <a:pPr lvl="1"/>
            <a:r>
              <a:rPr lang="fa-IR" sz="2600" dirty="0" smtClean="0">
                <a:cs typeface="B Lotus" panose="00000400000000000000" pitchFamily="2" charset="-78"/>
              </a:rPr>
              <a:t>انقضای مدت شرکت</a:t>
            </a:r>
          </a:p>
          <a:p>
            <a:pPr lvl="1"/>
            <a:r>
              <a:rPr lang="fa-IR" sz="2600" dirty="0" smtClean="0">
                <a:cs typeface="B Lotus" panose="00000400000000000000" pitchFamily="2" charset="-78"/>
              </a:rPr>
              <a:t>ورشکستگی شرکت</a:t>
            </a:r>
          </a:p>
          <a:p>
            <a:pPr lvl="1"/>
            <a:r>
              <a:rPr lang="fa-IR" sz="2600" dirty="0" smtClean="0">
                <a:cs typeface="B Lotus" panose="00000400000000000000" pitchFamily="2" charset="-78"/>
              </a:rPr>
              <a:t>تراضی تمام شرکا</a:t>
            </a:r>
          </a:p>
          <a:p>
            <a:pPr lvl="1"/>
            <a:r>
              <a:rPr lang="fa-IR" sz="2600" dirty="0" smtClean="0">
                <a:cs typeface="B Lotus" panose="00000400000000000000" pitchFamily="2" charset="-78"/>
              </a:rPr>
              <a:t>انتفای تعداد شرکا</a:t>
            </a:r>
          </a:p>
          <a:p>
            <a:pPr lvl="1"/>
            <a:r>
              <a:rPr lang="fa-IR" sz="2600" dirty="0" smtClean="0">
                <a:cs typeface="B Lotus" panose="00000400000000000000" pitchFamily="2" charset="-78"/>
              </a:rPr>
              <a:t>تقاضای انحلال شرکت از دادگاه توسط یکی از شرکا</a:t>
            </a:r>
          </a:p>
          <a:p>
            <a:pPr lvl="1"/>
            <a:r>
              <a:rPr lang="fa-IR" sz="2600" dirty="0" smtClean="0">
                <a:cs typeface="B Lotus" panose="00000400000000000000" pitchFamily="2" charset="-78"/>
              </a:rPr>
              <a:t>فسخ یکی از شرکا</a:t>
            </a:r>
          </a:p>
          <a:p>
            <a:pPr lvl="1"/>
            <a:r>
              <a:rPr lang="fa-IR" sz="2600" dirty="0" smtClean="0">
                <a:cs typeface="B Lotus" panose="00000400000000000000" pitchFamily="2" charset="-78"/>
              </a:rPr>
              <a:t>فوت یا محجوریت یکی از شرکای ضامن</a:t>
            </a:r>
            <a:endParaRPr lang="fa-IR" sz="2000" dirty="0" smtClean="0">
              <a:cs typeface="B Lotus" panose="00000400000000000000" pitchFamily="2" charset="-78"/>
            </a:endParaRPr>
          </a:p>
          <a:p>
            <a:pPr lvl="1"/>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040824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647892"/>
            <a:ext cx="11029615" cy="4625744"/>
          </a:xfrm>
        </p:spPr>
        <p:txBody>
          <a:bodyPr>
            <a:normAutofit fontScale="92500" lnSpcReduction="20000"/>
          </a:bodyPr>
          <a:lstStyle/>
          <a:p>
            <a:r>
              <a:rPr lang="fa-IR" sz="2600" dirty="0" smtClean="0">
                <a:cs typeface="B Lotus" panose="00000400000000000000" pitchFamily="2" charset="-78"/>
              </a:rPr>
              <a:t>ماده 94 قانون تجارت: «شرکت با مسئولیت محدود شرکتی است که بین دو یا چند نفر برای امور تجارتی تشکیل شده و هریک از شرکا بدون اینکه سرمایه به سهام یا قطعات سهام تقسیم شده باشد، فقط تا میزان سرمایه خود در شرکت مسئول فروض و تعهدات شرکت است.»</a:t>
            </a:r>
          </a:p>
          <a:p>
            <a:r>
              <a:rPr lang="fa-IR" sz="2600" dirty="0" smtClean="0">
                <a:cs typeface="B Lotus" panose="00000400000000000000" pitchFamily="2" charset="-78"/>
              </a:rPr>
              <a:t>شرکت با مسئولیت محدود شرکتی موضوعا تجاری است، به عبارت دیگر موضوع فعالیت آن نمی تواند چیزی جز امور تجاری باشد. (ماده 94 قانون تجارت)</a:t>
            </a:r>
          </a:p>
          <a:p>
            <a:r>
              <a:rPr lang="fa-IR" sz="2600" dirty="0" smtClean="0">
                <a:cs typeface="B Lotus" panose="00000400000000000000" pitchFamily="2" charset="-78"/>
              </a:rPr>
              <a:t>وجوه مشترک شرکت با مسئولیت محدود و شرکتهای سرمایه</a:t>
            </a:r>
          </a:p>
          <a:p>
            <a:pPr lvl="1"/>
            <a:r>
              <a:rPr lang="fa-IR" sz="2200" dirty="0" smtClean="0">
                <a:cs typeface="B Lotus" panose="00000400000000000000" pitchFamily="2" charset="-78"/>
              </a:rPr>
              <a:t>وجه مشترک شرکت با مسئولیت محدود با شرکتهای سهامی در این است که مسئولیت تمام شرکا محدود به میزان سرمایه آنها در شرکت است.</a:t>
            </a:r>
          </a:p>
          <a:p>
            <a:r>
              <a:rPr lang="fa-IR" sz="2600" dirty="0" smtClean="0">
                <a:cs typeface="B Lotus" panose="00000400000000000000" pitchFamily="2" charset="-78"/>
              </a:rPr>
              <a:t>وجه مشترک شرکت با مسئولیت محدود با شرکتهای اشخاص</a:t>
            </a:r>
          </a:p>
          <a:p>
            <a:pPr lvl="1"/>
            <a:r>
              <a:rPr lang="fa-IR" sz="2200" dirty="0" smtClean="0">
                <a:cs typeface="B Lotus" panose="00000400000000000000" pitchFamily="2" charset="-78"/>
              </a:rPr>
              <a:t>برخلاف شرکتهای سهامی، در شرکت با مسئولیت محدود، سهم الشرکه شرکا به آسانی قابل نقل و انتقال نیست. نقل و انتقال با رضایت اکثر شرکا، آن هم اکثریتی که لااقل سه ربع سرمایه متعلق به آنها بوده و اکثریت عددی هم داشته باشند (ماده 102 ق ت)</a:t>
            </a:r>
          </a:p>
          <a:p>
            <a:pPr lvl="1"/>
            <a:r>
              <a:rPr lang="fa-IR" sz="1900" dirty="0" smtClean="0">
                <a:cs typeface="B Lotus" panose="00000400000000000000" pitchFamily="2" charset="-78"/>
              </a:rPr>
              <a:t>مانند دیگر شرکت های اشخاص، قانونگذار حداقل و حداکثری برای سرمایه شرکت مقرر نکرده است.</a:t>
            </a:r>
          </a:p>
          <a:p>
            <a:pPr lvl="1"/>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0641075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647892"/>
            <a:ext cx="11029615" cy="4625744"/>
          </a:xfrm>
        </p:spPr>
        <p:txBody>
          <a:bodyPr>
            <a:normAutofit/>
          </a:bodyPr>
          <a:lstStyle/>
          <a:p>
            <a:pPr lvl="1" algn="just"/>
            <a:r>
              <a:rPr lang="fa-IR" sz="2400" dirty="0" smtClean="0">
                <a:cs typeface="B Lotus" panose="00000400000000000000" pitchFamily="2" charset="-78"/>
              </a:rPr>
              <a:t>تشکیل شرکت با مسئولیت محدود باید به موجب قرارداد کتبی میان شرکا باشد و کلیه شرکا باید این قرارداد را شخصا یا توسط وکیل دارای اختیار امضا کنند.</a:t>
            </a:r>
          </a:p>
          <a:p>
            <a:pPr lvl="1" algn="just"/>
            <a:r>
              <a:rPr lang="fa-IR" sz="2400" dirty="0" smtClean="0">
                <a:cs typeface="B Lotus" panose="00000400000000000000" pitchFamily="2" charset="-78"/>
              </a:rPr>
              <a:t>در شرکتنامه باید صراحتا قید شده باشد که سهم الشرکه های غیرنقدی هرکدام از شرکا با چه میزان است و الا بموجب ماده 100 قانون تجارت شرکت باطل است.</a:t>
            </a:r>
          </a:p>
          <a:p>
            <a:pPr lvl="1" algn="just"/>
            <a:r>
              <a:rPr lang="fa-IR" sz="2400" dirty="0" smtClean="0">
                <a:cs typeface="B Lotus" panose="00000400000000000000" pitchFamily="2" charset="-78"/>
              </a:rPr>
              <a:t>سهم هریک از شرکا در سود و زیان، اختیارات مدیران و اسم شرکت هم در شرکتنامه قید می شود.</a:t>
            </a:r>
          </a:p>
          <a:p>
            <a:pPr lvl="1" algn="just"/>
            <a:r>
              <a:rPr lang="fa-IR" sz="2400" dirty="0" smtClean="0">
                <a:cs typeface="B Lotus" panose="00000400000000000000" pitchFamily="2" charset="-78"/>
              </a:rPr>
              <a:t>در صورتی که اسم شرکت متضمن اسم هریک از شرکا باشد، وی در مقابل اشخاص ثالث، حکم شریک ضامن را خواهد داشت.</a:t>
            </a:r>
            <a:endParaRPr lang="fa-IR"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8041572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647892"/>
            <a:ext cx="11029615" cy="4625744"/>
          </a:xfrm>
        </p:spPr>
        <p:txBody>
          <a:bodyPr>
            <a:normAutofit/>
          </a:bodyPr>
          <a:lstStyle/>
          <a:p>
            <a:pPr lvl="1" algn="just"/>
            <a:r>
              <a:rPr lang="fa-IR" sz="2400" dirty="0" smtClean="0">
                <a:cs typeface="B Lotus" panose="00000400000000000000" pitchFamily="2" charset="-78"/>
              </a:rPr>
              <a:t>مدیریت شرکت با مسئولیت محدود</a:t>
            </a:r>
          </a:p>
          <a:p>
            <a:pPr lvl="2" algn="just"/>
            <a:r>
              <a:rPr lang="fa-IR" sz="2200" dirty="0" smtClean="0">
                <a:cs typeface="B Lotus" panose="00000400000000000000" pitchFamily="2" charset="-78"/>
              </a:rPr>
              <a:t>شرکت با مسئولیت محدود به وسیله یک یا چند نفر مدیر موظف یا غیرموظف که از بین شرکا یا از خارج برای مدت محدود یا نامحدودی معنی می شوند، اداره میگردد</a:t>
            </a:r>
            <a:r>
              <a:rPr lang="fa-IR" sz="2200" dirty="0" smtClean="0">
                <a:cs typeface="B Lotus" panose="00000400000000000000" pitchFamily="2" charset="-78"/>
              </a:rPr>
              <a:t>.</a:t>
            </a:r>
          </a:p>
          <a:p>
            <a:pPr lvl="3" algn="just"/>
            <a:r>
              <a:rPr lang="fa-IR" sz="2000" dirty="0" smtClean="0">
                <a:cs typeface="B Lotus" panose="00000400000000000000" pitchFamily="2" charset="-78"/>
              </a:rPr>
              <a:t>مدیر موظف</a:t>
            </a:r>
          </a:p>
          <a:p>
            <a:pPr lvl="3" algn="just"/>
            <a:r>
              <a:rPr lang="fa-IR" sz="2000" dirty="0" smtClean="0">
                <a:cs typeface="B Lotus" panose="00000400000000000000" pitchFamily="2" charset="-78"/>
              </a:rPr>
              <a:t>مدیرغیرموظف</a:t>
            </a:r>
          </a:p>
          <a:p>
            <a:pPr lvl="2" algn="just"/>
            <a:r>
              <a:rPr lang="fa-IR" sz="2200" dirty="0" smtClean="0">
                <a:cs typeface="B Lotus" panose="00000400000000000000" pitchFamily="2" charset="-78"/>
              </a:rPr>
              <a:t>ماده 106: تصمیمات راجع به شرکت باید به اکثریت لااقل نصف سرمایه اتخاذ شود...</a:t>
            </a:r>
          </a:p>
          <a:p>
            <a:pPr lvl="2" algn="just"/>
            <a:r>
              <a:rPr lang="fa-IR" sz="2200" dirty="0" smtClean="0">
                <a:cs typeface="B Lotus" panose="00000400000000000000" pitchFamily="2" charset="-78"/>
              </a:rPr>
              <a:t>هرگاه اکثریت مذکور در ماده 106 حاصل نشود، شرکا باید مجددا دعوت شوند که در این صورت تصمیمات به اکثریت عددی شرکا اتخاذ میگردد.</a:t>
            </a:r>
          </a:p>
          <a:p>
            <a:pPr lvl="2" algn="just"/>
            <a:r>
              <a:rPr lang="fa-IR" sz="2200" dirty="0" smtClean="0">
                <a:cs typeface="B Lotus" panose="00000400000000000000" pitchFamily="2" charset="-78"/>
              </a:rPr>
              <a:t>اختیارات مدیر  (ماده 105)</a:t>
            </a:r>
            <a:endParaRPr lang="fa-IR"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0703887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647892"/>
            <a:ext cx="11029615" cy="4625744"/>
          </a:xfrm>
        </p:spPr>
        <p:txBody>
          <a:bodyPr>
            <a:normAutofit/>
          </a:bodyPr>
          <a:lstStyle/>
          <a:p>
            <a:pPr lvl="1" algn="just"/>
            <a:r>
              <a:rPr lang="fa-IR" sz="2800" dirty="0" smtClean="0">
                <a:cs typeface="B Lotus" panose="00000400000000000000" pitchFamily="2" charset="-78"/>
              </a:rPr>
              <a:t>تصمیمات جمعی راجع به شرکت با مسئولیت محدود</a:t>
            </a:r>
          </a:p>
          <a:p>
            <a:pPr lvl="2" algn="just"/>
            <a:r>
              <a:rPr lang="fa-IR" sz="2400" dirty="0" smtClean="0">
                <a:cs typeface="B Lotus" panose="00000400000000000000" pitchFamily="2" charset="-78"/>
              </a:rPr>
              <a:t>تصمیمات عادی: ممکن است راجع به موضوعات مختلف باشد: اعطای اختیار به مدیر برای انجام دادن پاره ای امور، انتخاب مدیر جدید، تصویب ترازنامه شرکت، تصمیم راجع به تقسیم سود.</a:t>
            </a:r>
          </a:p>
          <a:p>
            <a:pPr lvl="3" algn="just"/>
            <a:r>
              <a:rPr lang="fa-IR" sz="1800" dirty="0" smtClean="0">
                <a:cs typeface="B Lotus" panose="00000400000000000000" pitchFamily="2" charset="-78"/>
              </a:rPr>
              <a:t>اگر تعداد شرکای شرکت با مسئولیت محدود بالاتر از 12 نفر باشد، شرکت باید مجمع عمومی تشکیل دهد. (ماده 109)</a:t>
            </a:r>
          </a:p>
          <a:p>
            <a:pPr lvl="3" algn="just"/>
            <a:r>
              <a:rPr lang="fa-IR" sz="1800" dirty="0" smtClean="0">
                <a:cs typeface="B Lotus" panose="00000400000000000000" pitchFamily="2" charset="-78"/>
              </a:rPr>
              <a:t>در این مجمع، هر یک از شرکا به نسبت سهمی که در شرکت دارد دارای حق رأی خواهد بود مگر اینکه اساسنامه ترتیب دیگری مقرر داشته باشد.</a:t>
            </a:r>
          </a:p>
          <a:p>
            <a:pPr lvl="3" algn="just"/>
            <a:r>
              <a:rPr lang="fa-IR" sz="1800" dirty="0" smtClean="0">
                <a:cs typeface="B Lotus" panose="00000400000000000000" pitchFamily="2" charset="-78"/>
              </a:rPr>
              <a:t>تصمیمات باید به اکثریت دارندگان نصف سرمایه اتخاذ شود. اگر بار اول این اکثریت حاصل نشد، باید تمام شرکا مجددا دعوت شوند. در این صورت اکثریت عددی شرکا ملاک است. (ماده 106)</a:t>
            </a:r>
          </a:p>
          <a:p>
            <a:pPr lvl="3" algn="just"/>
            <a:r>
              <a:rPr lang="fa-IR" sz="1800" dirty="0" smtClean="0">
                <a:cs typeface="B Lotus" panose="00000400000000000000" pitchFamily="2" charset="-78"/>
              </a:rPr>
              <a:t>اگر تعداد شرکای شرکت با مسئولیت محدود کمتر از 12 نفر باشد، تصمیمگیری شرکا تابع تشریفات خاصی نیست و با رعایت ملاکهای مواد 106 و 107 انجام میشود.</a:t>
            </a:r>
            <a:endParaRPr lang="fa-IR" sz="1800"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5030935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066001"/>
            <a:ext cx="11029615" cy="4625744"/>
          </a:xfrm>
        </p:spPr>
        <p:txBody>
          <a:bodyPr>
            <a:normAutofit/>
          </a:bodyPr>
          <a:lstStyle/>
          <a:p>
            <a:pPr lvl="1" algn="just"/>
            <a:r>
              <a:rPr lang="fa-IR" sz="2400" dirty="0" smtClean="0">
                <a:cs typeface="B Lotus" panose="00000400000000000000" pitchFamily="2" charset="-78"/>
              </a:rPr>
              <a:t>تصمیمات فوق العاده</a:t>
            </a:r>
          </a:p>
          <a:p>
            <a:pPr lvl="2" algn="just"/>
            <a:r>
              <a:rPr lang="fa-IR" sz="2200" dirty="0" smtClean="0">
                <a:cs typeface="B Lotus" panose="00000400000000000000" pitchFamily="2" charset="-78"/>
              </a:rPr>
              <a:t>تصمیمات فوق العاده عمدتا راجع به تغییر اساسنامه است</a:t>
            </a:r>
          </a:p>
          <a:p>
            <a:pPr lvl="2" algn="just"/>
            <a:r>
              <a:rPr lang="fa-IR" sz="2200" dirty="0" smtClean="0">
                <a:cs typeface="B Lotus" panose="00000400000000000000" pitchFamily="2" charset="-78"/>
              </a:rPr>
              <a:t>تصمیمات راجع به تغییر اساسنامه باید با اکثریت عددی شرکا که لااقل ربع سرمایه را نیز داشته باشند به عمل آید مگر اینکه در اساسنامه ترتیب دیگری اتخاذ شده باشد (ماده111)</a:t>
            </a:r>
          </a:p>
          <a:p>
            <a:pPr lvl="2" algn="just"/>
            <a:r>
              <a:rPr lang="fa-IR" sz="2200" dirty="0" smtClean="0">
                <a:cs typeface="B Lotus" panose="00000400000000000000" pitchFamily="2" charset="-78"/>
              </a:rPr>
              <a:t>هیچ اکثریتی نمیتواند تابعیت شرکت را تغییر دهد و نه میتواند شریک را مجبور به ازدیاد سهم الشرکه خود کند. این تصمیمات با اتفاق آرای شرکا خواهد بود. (110 و 112)</a:t>
            </a:r>
          </a:p>
          <a:p>
            <a:pPr lvl="1" algn="just"/>
            <a:endParaRPr lang="fa-IR" sz="2400" dirty="0" smtClean="0">
              <a:cs typeface="B Lotus" panose="00000400000000000000" pitchFamily="2" charset="-78"/>
            </a:endParaRPr>
          </a:p>
          <a:p>
            <a:pPr lvl="1" algn="just"/>
            <a:endParaRPr lang="fa-IR"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42054150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800292"/>
            <a:ext cx="11029615" cy="4625744"/>
          </a:xfrm>
        </p:spPr>
        <p:txBody>
          <a:bodyPr>
            <a:normAutofit fontScale="92500" lnSpcReduction="10000"/>
          </a:bodyPr>
          <a:lstStyle/>
          <a:p>
            <a:pPr lvl="1" algn="just"/>
            <a:r>
              <a:rPr lang="fa-IR" sz="2400" dirty="0" smtClean="0">
                <a:cs typeface="B Lotus" panose="00000400000000000000" pitchFamily="2" charset="-78"/>
              </a:rPr>
              <a:t>نظارت شرکا بر شرکت با مسئولیت محدود</a:t>
            </a:r>
          </a:p>
          <a:p>
            <a:pPr lvl="2" algn="just"/>
            <a:r>
              <a:rPr lang="fa-IR" sz="2200" dirty="0" smtClean="0">
                <a:cs typeface="B Lotus" panose="00000400000000000000" pitchFamily="2" charset="-78"/>
              </a:rPr>
              <a:t>نطارت و کنترل فردی شرکا</a:t>
            </a:r>
          </a:p>
          <a:p>
            <a:pPr lvl="3" algn="just"/>
            <a:r>
              <a:rPr lang="fa-IR" sz="2000" dirty="0" smtClean="0">
                <a:cs typeface="B Lotus" panose="00000400000000000000" pitchFamily="2" charset="-78"/>
              </a:rPr>
              <a:t>هرگاه شرکت از 13 عضو کمتر داشته باشد، نظارت توسط شرکا فردا انجام میشود.</a:t>
            </a:r>
          </a:p>
          <a:p>
            <a:pPr lvl="2" algn="just"/>
            <a:r>
              <a:rPr lang="fa-IR" sz="2200" dirty="0" smtClean="0">
                <a:cs typeface="B Lotus" panose="00000400000000000000" pitchFamily="2" charset="-78"/>
              </a:rPr>
              <a:t>نظارت و کنترل توسط هیئت نظار</a:t>
            </a:r>
          </a:p>
          <a:p>
            <a:pPr lvl="3" algn="just"/>
            <a:r>
              <a:rPr lang="fa-IR" sz="2000" dirty="0" smtClean="0">
                <a:cs typeface="B Lotus" panose="00000400000000000000" pitchFamily="2" charset="-78"/>
              </a:rPr>
              <a:t>هرگاه شرکت بیش از 12 عضو داشته باشد، برای آن هیئت نظار تعیین میشود.</a:t>
            </a:r>
          </a:p>
          <a:p>
            <a:pPr lvl="3" algn="just"/>
            <a:r>
              <a:rPr lang="fa-IR" sz="2000" dirty="0" smtClean="0">
                <a:cs typeface="B Lotus" panose="00000400000000000000" pitchFamily="2" charset="-78"/>
              </a:rPr>
              <a:t>اعضای هیئت نظار حداقل 3 نفر از شرکا خواهند بود که برای مدت یک سال انتخاب میشوند. (ماده 165)</a:t>
            </a:r>
          </a:p>
          <a:p>
            <a:pPr lvl="3" algn="just"/>
            <a:r>
              <a:rPr lang="fa-IR" sz="2000" dirty="0" smtClean="0">
                <a:cs typeface="B Lotus" panose="00000400000000000000" pitchFamily="2" charset="-78"/>
              </a:rPr>
              <a:t>اختیارات هیئت نظار: (109)</a:t>
            </a:r>
          </a:p>
          <a:p>
            <a:pPr lvl="4" algn="just"/>
            <a:r>
              <a:rPr lang="fa-IR" sz="2000" dirty="0" smtClean="0">
                <a:cs typeface="B Lotus" panose="00000400000000000000" pitchFamily="2" charset="-78"/>
              </a:rPr>
              <a:t>تحقیق در اینکه آیا سرمایه نقدی پرداخت شده و سرمایه غیرنقدی تقویم و تسلیم شده است یا خیر</a:t>
            </a:r>
          </a:p>
          <a:p>
            <a:pPr lvl="4" algn="just"/>
            <a:r>
              <a:rPr lang="fa-IR" sz="2000" dirty="0" smtClean="0">
                <a:cs typeface="B Lotus" panose="00000400000000000000" pitchFamily="2" charset="-78"/>
              </a:rPr>
              <a:t>بررسی و تدقیق در دفاتر و صندوق و کلیه اسناد شرکت</a:t>
            </a:r>
          </a:p>
          <a:p>
            <a:pPr lvl="4" algn="just"/>
            <a:r>
              <a:rPr lang="fa-IR" sz="2000" dirty="0" smtClean="0">
                <a:cs typeface="B Lotus" panose="00000400000000000000" pitchFamily="2" charset="-78"/>
              </a:rPr>
              <a:t>دادن گزارش سالانه به مجمع عمومی</a:t>
            </a:r>
          </a:p>
          <a:p>
            <a:pPr lvl="4" algn="just"/>
            <a:r>
              <a:rPr lang="fa-IR" sz="2000" dirty="0" smtClean="0">
                <a:cs typeface="B Lotus" panose="00000400000000000000" pitchFamily="2" charset="-78"/>
              </a:rPr>
              <a:t>دعوت از شرکا برای انعقاد مجمع عمومی فوق العاده</a:t>
            </a:r>
            <a:endParaRPr lang="fa-IR" sz="1800" dirty="0" smtClean="0">
              <a:cs typeface="B Lotus" panose="00000400000000000000" pitchFamily="2" charset="-78"/>
            </a:endParaRPr>
          </a:p>
          <a:p>
            <a:pPr lvl="1" algn="just"/>
            <a:endParaRPr lang="fa-IR" sz="2400" dirty="0" smtClean="0">
              <a:cs typeface="B Lotus" panose="00000400000000000000" pitchFamily="2" charset="-78"/>
            </a:endParaRPr>
          </a:p>
          <a:p>
            <a:pPr lvl="1" algn="just"/>
            <a:endParaRPr lang="fa-IR"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0262615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800292"/>
            <a:ext cx="11029615" cy="4625744"/>
          </a:xfrm>
        </p:spPr>
        <p:txBody>
          <a:bodyPr>
            <a:normAutofit/>
          </a:bodyPr>
          <a:lstStyle/>
          <a:p>
            <a:pPr lvl="1" algn="just"/>
            <a:r>
              <a:rPr lang="fa-IR" sz="2400" dirty="0" smtClean="0">
                <a:cs typeface="B Lotus" panose="00000400000000000000" pitchFamily="2" charset="-78"/>
              </a:rPr>
              <a:t>انتقال سهم الشرکه</a:t>
            </a:r>
          </a:p>
          <a:p>
            <a:pPr lvl="2" algn="just"/>
            <a:r>
              <a:rPr lang="fa-IR" sz="2200" dirty="0" smtClean="0">
                <a:cs typeface="B Lotus" panose="00000400000000000000" pitchFamily="2" charset="-78"/>
              </a:rPr>
              <a:t>انتقال سهم الشرکه به یکی از شرکا</a:t>
            </a:r>
          </a:p>
          <a:p>
            <a:pPr lvl="3" algn="just"/>
            <a:r>
              <a:rPr lang="fa-IR" sz="2000" dirty="0" smtClean="0">
                <a:cs typeface="B Lotus" panose="00000400000000000000" pitchFamily="2" charset="-78"/>
              </a:rPr>
              <a:t>انتقال سهم الشرکه به یکی از شرکا بلااشکال است.</a:t>
            </a:r>
          </a:p>
          <a:p>
            <a:pPr lvl="2" algn="just"/>
            <a:r>
              <a:rPr lang="fa-IR" sz="2200" dirty="0" smtClean="0">
                <a:cs typeface="B Lotus" panose="00000400000000000000" pitchFamily="2" charset="-78"/>
              </a:rPr>
              <a:t>انتقال سهم الشرکه به اشخاص ثالث</a:t>
            </a:r>
          </a:p>
          <a:p>
            <a:pPr lvl="3" algn="just"/>
            <a:r>
              <a:rPr lang="fa-IR" sz="2000" dirty="0" smtClean="0">
                <a:cs typeface="B Lotus" panose="00000400000000000000" pitchFamily="2" charset="-78"/>
              </a:rPr>
              <a:t>انتقال در صورتی که به نفع شخصی خارج از شرکت باشد وقتی موثر است که </a:t>
            </a:r>
            <a:r>
              <a:rPr lang="fa-IR" sz="2000" u="sng" dirty="0" smtClean="0">
                <a:cs typeface="B Lotus" panose="00000400000000000000" pitchFamily="2" charset="-78"/>
              </a:rPr>
              <a:t>رضایت اکثریت عددی </a:t>
            </a:r>
            <a:r>
              <a:rPr lang="fa-IR" sz="2000" dirty="0" smtClean="0">
                <a:cs typeface="B Lotus" panose="00000400000000000000" pitchFamily="2" charset="-78"/>
              </a:rPr>
              <a:t>شرکا که لااقل </a:t>
            </a:r>
            <a:r>
              <a:rPr lang="fa-IR" sz="2000" u="sng" dirty="0" smtClean="0">
                <a:cs typeface="B Lotus" panose="00000400000000000000" pitchFamily="2" charset="-78"/>
              </a:rPr>
              <a:t>سه ربع سرمایه </a:t>
            </a:r>
            <a:r>
              <a:rPr lang="fa-IR" sz="2000" dirty="0" smtClean="0">
                <a:cs typeface="B Lotus" panose="00000400000000000000" pitchFamily="2" charset="-78"/>
              </a:rPr>
              <a:t>متعلق به آنهاست وجود داشته باشد (ماده 102)</a:t>
            </a:r>
          </a:p>
          <a:p>
            <a:pPr lvl="3" algn="just"/>
            <a:r>
              <a:rPr lang="fa-IR" sz="2000" dirty="0" smtClean="0">
                <a:cs typeface="B Lotus" panose="00000400000000000000" pitchFamily="2" charset="-78"/>
              </a:rPr>
              <a:t>انتقال سهم الشرکه تنها با تنظیم سند رسمی امکان پذیر است.(ماده 103)</a:t>
            </a:r>
          </a:p>
          <a:p>
            <a:pPr lvl="2" algn="just"/>
            <a:r>
              <a:rPr lang="fa-IR" sz="2200" dirty="0" smtClean="0">
                <a:cs typeface="B Lotus" panose="00000400000000000000" pitchFamily="2" charset="-78"/>
              </a:rPr>
              <a:t>بر خلاف شرکتهای اشخاص، انتقال قهری سهم الشرکه منوط به موافقت شرکا نیست.</a:t>
            </a:r>
          </a:p>
          <a:p>
            <a:pPr lvl="1" algn="just"/>
            <a:endParaRPr lang="fa-IR" sz="1800" dirty="0" smtClean="0">
              <a:cs typeface="B Lotus" panose="00000400000000000000" pitchFamily="2" charset="-78"/>
            </a:endParaRPr>
          </a:p>
          <a:p>
            <a:pPr lvl="1" algn="just"/>
            <a:endParaRPr lang="fa-IR" sz="2400" dirty="0" smtClean="0">
              <a:cs typeface="B Lotus" panose="00000400000000000000" pitchFamily="2" charset="-78"/>
            </a:endParaRPr>
          </a:p>
          <a:p>
            <a:pPr lvl="1" algn="just"/>
            <a:endParaRPr lang="fa-IR"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37287480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Lotus" panose="00000400000000000000" pitchFamily="2" charset="-78"/>
              </a:rPr>
              <a:t>شرکت با مسئولیت محدود</a:t>
            </a:r>
            <a:endParaRPr lang="fa-IR" dirty="0">
              <a:cs typeface="B Lotus" panose="00000400000000000000" pitchFamily="2" charset="-78"/>
            </a:endParaRPr>
          </a:p>
        </p:txBody>
      </p:sp>
      <p:sp>
        <p:nvSpPr>
          <p:cNvPr id="3" name="Content Placeholder 2"/>
          <p:cNvSpPr>
            <a:spLocks noGrp="1"/>
          </p:cNvSpPr>
          <p:nvPr>
            <p:ph idx="1"/>
          </p:nvPr>
        </p:nvSpPr>
        <p:spPr>
          <a:xfrm>
            <a:off x="581193" y="2800292"/>
            <a:ext cx="11029615" cy="4625744"/>
          </a:xfrm>
        </p:spPr>
        <p:txBody>
          <a:bodyPr>
            <a:normAutofit/>
          </a:bodyPr>
          <a:lstStyle/>
          <a:p>
            <a:pPr lvl="1" algn="just"/>
            <a:r>
              <a:rPr lang="fa-IR" sz="2400" dirty="0" smtClean="0">
                <a:cs typeface="B Lotus" panose="00000400000000000000" pitchFamily="2" charset="-78"/>
              </a:rPr>
              <a:t>انحلال شرکت با مسئولیت محدود (ماده 114)</a:t>
            </a:r>
          </a:p>
          <a:p>
            <a:pPr lvl="3" algn="just"/>
            <a:r>
              <a:rPr lang="fa-IR" sz="2000" dirty="0" smtClean="0">
                <a:cs typeface="B Lotus" panose="00000400000000000000" pitchFamily="2" charset="-78"/>
              </a:rPr>
              <a:t>در صورت منتفی شدن موضوع شرکت</a:t>
            </a:r>
          </a:p>
          <a:p>
            <a:pPr lvl="3" algn="just"/>
            <a:r>
              <a:rPr lang="fa-IR" sz="2000" dirty="0" smtClean="0">
                <a:cs typeface="B Lotus" panose="00000400000000000000" pitchFamily="2" charset="-78"/>
              </a:rPr>
              <a:t>در صورت انقضای مدت شرکت</a:t>
            </a:r>
          </a:p>
          <a:p>
            <a:pPr lvl="3" algn="just"/>
            <a:r>
              <a:rPr lang="fa-IR" sz="2000" dirty="0" smtClean="0">
                <a:cs typeface="B Lotus" panose="00000400000000000000" pitchFamily="2" charset="-78"/>
              </a:rPr>
              <a:t>در صورت تصمیم همه شرکا</a:t>
            </a:r>
          </a:p>
          <a:p>
            <a:pPr lvl="3" algn="just"/>
            <a:r>
              <a:rPr lang="fa-IR" sz="2000" dirty="0" smtClean="0">
                <a:cs typeface="B Lotus" panose="00000400000000000000" pitchFamily="2" charset="-78"/>
              </a:rPr>
              <a:t>در صورت ورشکستگی شرکت</a:t>
            </a:r>
            <a:r>
              <a:rPr lang="fa-IR" sz="1800" dirty="0" smtClean="0">
                <a:cs typeface="B Lotus" panose="00000400000000000000" pitchFamily="2" charset="-78"/>
              </a:rPr>
              <a:t>.</a:t>
            </a:r>
          </a:p>
          <a:p>
            <a:pPr lvl="3" algn="just"/>
            <a:r>
              <a:rPr lang="fa-IR" sz="1800" dirty="0" smtClean="0">
                <a:cs typeface="B Lotus" panose="00000400000000000000" pitchFamily="2" charset="-78"/>
              </a:rPr>
              <a:t>در صورت تصمیم عده ای شرکا که سهم الشرکه آنها بیش از نصف سرمایه شرکت باشد</a:t>
            </a:r>
          </a:p>
          <a:p>
            <a:pPr lvl="3" algn="just"/>
            <a:r>
              <a:rPr lang="fa-IR" sz="1800" dirty="0" smtClean="0">
                <a:cs typeface="B Lotus" panose="00000400000000000000" pitchFamily="2" charset="-78"/>
              </a:rPr>
              <a:t>در صورتی که به واسطه ضررهای وارده به شرکت، نصف سرمایه شرکت از بین رفته و یکی از شرکا تقاضای انحلال بکند و دادگاه نیز دلایل او را موجه ببیند</a:t>
            </a:r>
          </a:p>
          <a:p>
            <a:pPr lvl="3" algn="just"/>
            <a:r>
              <a:rPr lang="fa-IR" sz="1800" dirty="0" smtClean="0">
                <a:cs typeface="B Lotus" panose="00000400000000000000" pitchFamily="2" charset="-78"/>
              </a:rPr>
              <a:t>فوت یکی از شرکا در صورتی که به موجب اساسنامه فوت موجب انحلال باشد.</a:t>
            </a:r>
          </a:p>
          <a:p>
            <a:pPr lvl="1" algn="just"/>
            <a:endParaRPr lang="fa-IR" sz="1800" dirty="0" smtClean="0">
              <a:cs typeface="B Lotus" panose="00000400000000000000" pitchFamily="2" charset="-78"/>
            </a:endParaRPr>
          </a:p>
          <a:p>
            <a:pPr lvl="1" algn="just"/>
            <a:endParaRPr lang="fa-IR" sz="2400" dirty="0" smtClean="0">
              <a:cs typeface="B Lotus" panose="00000400000000000000" pitchFamily="2" charset="-78"/>
            </a:endParaRPr>
          </a:p>
          <a:p>
            <a:pPr lvl="1" algn="just"/>
            <a:endParaRPr lang="fa-IR" dirty="0" smtClean="0">
              <a:cs typeface="B Lotus" panose="00000400000000000000" pitchFamily="2" charset="-78"/>
            </a:endParaRPr>
          </a:p>
          <a:p>
            <a:endParaRPr lang="fa-IR" sz="2000" dirty="0" smtClean="0">
              <a:cs typeface="B Lotus" panose="00000400000000000000" pitchFamily="2" charset="-78"/>
            </a:endParaRPr>
          </a:p>
          <a:p>
            <a:endParaRPr lang="fa-IR" sz="1800" dirty="0" smtClean="0">
              <a:cs typeface="B Lotus" panose="00000400000000000000" pitchFamily="2" charset="-78"/>
            </a:endParaRPr>
          </a:p>
        </p:txBody>
      </p:sp>
    </p:spTree>
    <p:extLst>
      <p:ext uri="{BB962C8B-B14F-4D97-AF65-F5344CB8AC3E}">
        <p14:creationId xmlns:p14="http://schemas.microsoft.com/office/powerpoint/2010/main" val="2971471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معرفي شركت تجاري</a:t>
            </a:r>
          </a:p>
        </p:txBody>
      </p:sp>
      <p:sp>
        <p:nvSpPr>
          <p:cNvPr id="3" name="Content Placeholder 2"/>
          <p:cNvSpPr>
            <a:spLocks noGrp="1"/>
          </p:cNvSpPr>
          <p:nvPr>
            <p:ph idx="1"/>
          </p:nvPr>
        </p:nvSpPr>
        <p:spPr/>
        <p:txBody>
          <a:bodyPr/>
          <a:lstStyle/>
          <a:p>
            <a:r>
              <a:rPr lang="fa-IR">
                <a:cs typeface="B Lotus" panose="00000400000000000000" pitchFamily="2" charset="-78"/>
              </a:rPr>
              <a:t>در قانون تجارت، تعريفي از شركت تجاري وجود ندارد.</a:t>
            </a:r>
          </a:p>
          <a:p>
            <a:r>
              <a:rPr lang="fa-IR">
                <a:cs typeface="B Lotus" panose="00000400000000000000" pitchFamily="2" charset="-78"/>
              </a:rPr>
              <a:t>در حقوق مدني، شركت به دو معناي عام و خاص بكار رفته است:</a:t>
            </a:r>
          </a:p>
          <a:p>
            <a:pPr lvl="1"/>
            <a:r>
              <a:rPr lang="fa-IR">
                <a:cs typeface="B Lotus" panose="00000400000000000000" pitchFamily="2" charset="-78"/>
              </a:rPr>
              <a:t>شركت به معناي عام: عقدي است كه در آن طرفين، سرمايه يا كار خود را براي رسيدن به سودي خاص جمع ميكنند.</a:t>
            </a:r>
          </a:p>
          <a:p>
            <a:pPr lvl="2"/>
            <a:r>
              <a:rPr lang="fa-IR">
                <a:cs typeface="B Lotus" panose="00000400000000000000" pitchFamily="2" charset="-78"/>
              </a:rPr>
              <a:t>با توجه به معناي عام، عقد شركت علاوه بر شركت به معناي خاص، شامل مضاربه، مزارعه و مساقات هم ميشود.</a:t>
            </a:r>
          </a:p>
          <a:p>
            <a:pPr lvl="1"/>
            <a:r>
              <a:rPr lang="fa-IR">
                <a:cs typeface="B Lotus" panose="00000400000000000000" pitchFamily="2" charset="-78"/>
              </a:rPr>
              <a:t>در معناي خاص: شركت يكي از عقود معين است كه همراه با اشاعه در حق مالكيت ايجاد ميشود.</a:t>
            </a:r>
          </a:p>
          <a:p>
            <a:pPr lvl="2"/>
            <a:r>
              <a:rPr lang="fa-IR">
                <a:cs typeface="B Lotus" panose="00000400000000000000" pitchFamily="2" charset="-78"/>
              </a:rPr>
              <a:t>تعريف: عقدي است كه به موجب آن دو يا چند شخص به منظور تصرف مشترك و تقسيم سود و زيان يا مقاصد ديگر حقوق خود را در ميان ميگذارند تا به جاي آن مالك سهمي مشاع از اين مجموعه شوند.</a:t>
            </a:r>
          </a:p>
          <a:p>
            <a:pPr lvl="2"/>
            <a:r>
              <a:rPr lang="fa-IR">
                <a:cs typeface="B Lotus" panose="00000400000000000000" pitchFamily="2" charset="-78"/>
              </a:rPr>
              <a:t>ماده 571 قانون مدني:‌ شركت عبارت است از اجتماع حقوق مالكيت متعدد در شيء واحد به نحو اشاعه.</a:t>
            </a:r>
          </a:p>
          <a:p>
            <a:pPr lvl="2"/>
            <a:r>
              <a:rPr lang="fa-IR">
                <a:cs typeface="B Lotus" panose="00000400000000000000" pitchFamily="2" charset="-78"/>
              </a:rPr>
              <a:t>شركت ممكن است قهري و يا اختياري باشد (ماده 572 قانون مدني)</a:t>
            </a:r>
          </a:p>
          <a:p>
            <a:pPr lvl="2"/>
            <a:endParaRPr lang="fa-IR"/>
          </a:p>
          <a:p>
            <a:pPr lvl="1"/>
            <a:endParaRPr lang="fa-IR"/>
          </a:p>
        </p:txBody>
      </p:sp>
    </p:spTree>
    <p:extLst>
      <p:ext uri="{BB962C8B-B14F-4D97-AF65-F5344CB8AC3E}">
        <p14:creationId xmlns:p14="http://schemas.microsoft.com/office/powerpoint/2010/main" val="132981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r>
              <a:rPr lang="fa-IR">
                <a:cs typeface="B Lotus" panose="00000400000000000000" pitchFamily="2" charset="-78"/>
              </a:rPr>
              <a:t>تعريف شركت در حقوق تجارت</a:t>
            </a:r>
          </a:p>
          <a:p>
            <a:pPr lvl="1" algn="just"/>
            <a:r>
              <a:rPr lang="fa-IR">
                <a:cs typeface="B Lotus" panose="00000400000000000000" pitchFamily="2" charset="-78"/>
              </a:rPr>
              <a:t>نكته اول: در شركت به مفهوم تجاري، هدف شركا چيزي جز بردن سود و تقسيم آن در ميان خود نيست. بنابراين، تشكيلاتي كه براي اهداف اخلاقي و اجتماعي و ... تأسيس ميشود (مانند انجمنها و ...) شركت تجاري به حساب نمي آيند.</a:t>
            </a:r>
          </a:p>
          <a:p>
            <a:pPr lvl="1" algn="just"/>
            <a:r>
              <a:rPr lang="fa-IR">
                <a:cs typeface="B Lotus" panose="00000400000000000000" pitchFamily="2" charset="-78"/>
              </a:rPr>
              <a:t>نكته دوم: در شركت مدني، ارتباط شخصيتي شركا با مال مشاع محو نميشود، در حالي كه در شركت تجاري شخصيت جمعي شركا كه از آن به «شخصيت حقوقي» تعبير مي شود، مالك مال ميگردد.</a:t>
            </a:r>
          </a:p>
          <a:p>
            <a:pPr lvl="1" algn="just"/>
            <a:r>
              <a:rPr lang="fa-IR">
                <a:cs typeface="B Lotus" panose="00000400000000000000" pitchFamily="2" charset="-78"/>
              </a:rPr>
              <a:t>نكته سوم: در شركتهاي مدني، هريك از شركا در جزءجزء مال مشترك سهم دارد و اداره مال مشترك بايد با نظر موافق كليه شركا باشد. در صورتي كه در شركتهاي تجاري، هيئت مديره از تعداد محدودي تشكيل شده و از طرف سايرين با راي اكثريت و نه با اتفاق آراء تصميمگيري ميكنند.</a:t>
            </a:r>
          </a:p>
          <a:p>
            <a:pPr lvl="1" algn="just"/>
            <a:r>
              <a:rPr lang="fa-IR">
                <a:cs typeface="B Lotus" panose="00000400000000000000" pitchFamily="2" charset="-78"/>
              </a:rPr>
              <a:t>نكته چهارم: در شركتهاي مدني، نميتوان شريكي را مجبور كرد در شركت بماند، در حاليكه در شركتهاي تجاري ميتوان شرايطي براي انتقال سهم در نظر گرفت و همچنين انحلال شركت منوط به قواعدي است.</a:t>
            </a:r>
          </a:p>
        </p:txBody>
      </p:sp>
    </p:spTree>
    <p:extLst>
      <p:ext uri="{BB962C8B-B14F-4D97-AF65-F5344CB8AC3E}">
        <p14:creationId xmlns:p14="http://schemas.microsoft.com/office/powerpoint/2010/main" val="1276797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Lotus" panose="00000400000000000000" pitchFamily="2" charset="-78"/>
              </a:rPr>
              <a:t>تعريف: شركت تجاري، قراردادي است كه به موجب آن يك يا چند نفر توافق ميكنند سرمايه مستقلي را كه از جمع آورده هاي آنها تشكيل ميشود ايجاد كنند و به موسسه اي كه براي انجام مقصود خاصي تشكيل ميگردد اختصاص دهند و در منافع و زيانهاي احتمالي حاصل از به كارگير سرمايه سهيم شوند.</a:t>
            </a:r>
          </a:p>
          <a:p>
            <a:pPr lvl="1" algn="just"/>
            <a:r>
              <a:rPr lang="fa-IR">
                <a:cs typeface="B Lotus" panose="00000400000000000000" pitchFamily="2" charset="-78"/>
              </a:rPr>
              <a:t>شركت يك قرارداد است، بنابراين تابع قانون مدني است.</a:t>
            </a:r>
          </a:p>
          <a:p>
            <a:pPr lvl="1" algn="just"/>
            <a:r>
              <a:rPr lang="fa-IR">
                <a:cs typeface="B Lotus" panose="00000400000000000000" pitchFamily="2" charset="-78"/>
              </a:rPr>
              <a:t>موضوع اين قرارداد، تجميع آورده هاي اشخاص است كه سرمايه شركت را تشكيل ميدهد و ميتواند پول، كار، نقدي و غيرنقدي باشد.</a:t>
            </a:r>
          </a:p>
          <a:p>
            <a:pPr lvl="1" algn="just"/>
            <a:r>
              <a:rPr lang="fa-IR">
                <a:cs typeface="B Lotus" panose="00000400000000000000" pitchFamily="2" charset="-78"/>
              </a:rPr>
              <a:t>اين سرمايه ها به شخصيت حقوقي جديد كه با طي تشريفات قانوني ايجاد ميشود، انتقال ميابد.</a:t>
            </a:r>
          </a:p>
          <a:p>
            <a:pPr lvl="1" algn="just"/>
            <a:r>
              <a:rPr lang="fa-IR">
                <a:cs typeface="B Lotus" panose="00000400000000000000" pitchFamily="2" charset="-78"/>
              </a:rPr>
              <a:t>قواعد حاكم بر اداره اين شخصيت حقوقي را قانون تعيين ميكند و در صورت سكوت، قواعد حقوق مدني بر آن حاكم است.</a:t>
            </a:r>
          </a:p>
          <a:p>
            <a:pPr lvl="1" algn="just"/>
            <a:r>
              <a:rPr lang="fa-IR">
                <a:cs typeface="B Lotus" panose="00000400000000000000" pitchFamily="2" charset="-78"/>
              </a:rPr>
              <a:t>سرمايه گذاران، شركاي شركت محسوب ميشوند و در سود و زيان احتمالي ناشي از فعاليت آن شريك هستند.</a:t>
            </a:r>
          </a:p>
        </p:txBody>
      </p:sp>
    </p:spTree>
    <p:extLst>
      <p:ext uri="{BB962C8B-B14F-4D97-AF65-F5344CB8AC3E}">
        <p14:creationId xmlns:p14="http://schemas.microsoft.com/office/powerpoint/2010/main" val="29842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شخصيت حقوقي</a:t>
            </a:r>
          </a:p>
        </p:txBody>
      </p:sp>
      <p:sp>
        <p:nvSpPr>
          <p:cNvPr id="3" name="Content Placeholder 2"/>
          <p:cNvSpPr>
            <a:spLocks noGrp="1"/>
          </p:cNvSpPr>
          <p:nvPr>
            <p:ph idx="1"/>
          </p:nvPr>
        </p:nvSpPr>
        <p:spPr/>
        <p:txBody>
          <a:bodyPr/>
          <a:lstStyle/>
          <a:p>
            <a:r>
              <a:rPr lang="fa-IR">
                <a:cs typeface="B Lotus" panose="00000400000000000000" pitchFamily="2" charset="-78"/>
              </a:rPr>
              <a:t>شخص در علم حقوق كسي است كه ميتواند واجد حق و تكليف شود.</a:t>
            </a:r>
          </a:p>
          <a:p>
            <a:pPr lvl="1"/>
            <a:r>
              <a:rPr lang="fa-IR">
                <a:cs typeface="B Lotus" panose="00000400000000000000" pitchFamily="2" charset="-78"/>
              </a:rPr>
              <a:t>شخص طبيعي</a:t>
            </a:r>
          </a:p>
          <a:p>
            <a:pPr lvl="1"/>
            <a:r>
              <a:rPr lang="fa-IR">
                <a:cs typeface="B Lotus" panose="00000400000000000000" pitchFamily="2" charset="-78"/>
              </a:rPr>
              <a:t>شخص حقوقي</a:t>
            </a:r>
          </a:p>
          <a:p>
            <a:r>
              <a:rPr lang="fa-IR">
                <a:cs typeface="B Lotus" panose="00000400000000000000" pitchFamily="2" charset="-78"/>
              </a:rPr>
              <a:t>باب پانزدهم قانون تجارت به شخصيت حقوقي پرداخته است. (مواد 583-591)</a:t>
            </a:r>
          </a:p>
          <a:p>
            <a:r>
              <a:rPr lang="fa-IR">
                <a:cs typeface="B Lotus" panose="00000400000000000000" pitchFamily="2" charset="-78"/>
              </a:rPr>
              <a:t>قانون تجارت براي شركتهاي تجاري شخصيت حقوقي قائل شده است. (ماده 583)</a:t>
            </a:r>
          </a:p>
          <a:p>
            <a:r>
              <a:rPr lang="fa-IR">
                <a:cs typeface="B Lotus" panose="00000400000000000000" pitchFamily="2" charset="-78"/>
              </a:rPr>
              <a:t>دارا بودن شخصيت حقوقي به اين معناست كه شركت صلاحيت داشتن حقوق و تكاليف و نيز صلاحيت اجراي آنها را دارد.</a:t>
            </a:r>
          </a:p>
          <a:p>
            <a:r>
              <a:rPr lang="fa-IR">
                <a:cs typeface="B Lotus" panose="00000400000000000000" pitchFamily="2" charset="-78"/>
              </a:rPr>
              <a:t>شخص حقوقي ميتواند داراي كليه حقوق و تكاليفي شود كه قانون براي افراد قائل است، مگر حقوق و وظايفي كه باطبيعه فقط انسان ممكن است داراي آن باشد، مانند حقوق و وظايف ابوت، بنوت و ...» ماده 588 قانون تجارت.</a:t>
            </a:r>
          </a:p>
          <a:p>
            <a:r>
              <a:rPr lang="fa-IR">
                <a:cs typeface="B Lotus" panose="00000400000000000000" pitchFamily="2" charset="-78"/>
              </a:rPr>
              <a:t>شخص حقوقي نيز مانند اشخاص حقيق، آغاز، حيات و مرگي دارد.</a:t>
            </a:r>
          </a:p>
        </p:txBody>
      </p:sp>
    </p:spTree>
    <p:extLst>
      <p:ext uri="{BB962C8B-B14F-4D97-AF65-F5344CB8AC3E}">
        <p14:creationId xmlns:p14="http://schemas.microsoft.com/office/powerpoint/2010/main" val="498504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a:cs typeface="B Lotus" panose="00000400000000000000" pitchFamily="2" charset="-78"/>
              </a:rPr>
              <a:t>انواع اشخاص حقوقي</a:t>
            </a:r>
          </a:p>
        </p:txBody>
      </p:sp>
      <p:sp>
        <p:nvSpPr>
          <p:cNvPr id="3" name="Content Placeholder 2"/>
          <p:cNvSpPr>
            <a:spLocks noGrp="1"/>
          </p:cNvSpPr>
          <p:nvPr>
            <p:ph idx="1"/>
          </p:nvPr>
        </p:nvSpPr>
        <p:spPr/>
        <p:txBody>
          <a:bodyPr/>
          <a:lstStyle/>
          <a:p>
            <a:r>
              <a:rPr lang="fa-IR">
                <a:cs typeface="B Lotus" panose="00000400000000000000" pitchFamily="2" charset="-78"/>
              </a:rPr>
              <a:t>شركتهاي تجاري (ماده 583)</a:t>
            </a:r>
          </a:p>
          <a:p>
            <a:pPr lvl="1"/>
            <a:r>
              <a:rPr lang="fa-IR">
                <a:cs typeface="B Lotus" panose="00000400000000000000" pitchFamily="2" charset="-78"/>
              </a:rPr>
              <a:t>مصاديق آن در ماده 20 قانون تجارت ذكر شده است.</a:t>
            </a:r>
          </a:p>
          <a:p>
            <a:r>
              <a:rPr lang="fa-IR">
                <a:cs typeface="B Lotus" panose="00000400000000000000" pitchFamily="2" charset="-78"/>
              </a:rPr>
              <a:t>تشكيلات و موسسات غيرتجاري (ماده 584)</a:t>
            </a:r>
          </a:p>
          <a:p>
            <a:pPr lvl="1"/>
            <a:r>
              <a:rPr lang="fa-IR">
                <a:cs typeface="B Lotus" panose="00000400000000000000" pitchFamily="2" charset="-78"/>
              </a:rPr>
              <a:t>تعريف بر اساس آيين نامه ثبت تشكيلات و موسسات غيرتجارتي (1315): مقصود از تشكيلات و موسسات غيرتجارتي مذكور در ماده 584 قانون تجارت، مجامعي است كه براي منظوري غير از بردن سود و تقسيم منافع احتمالي بوجود آيد» (منسوخ)</a:t>
            </a:r>
          </a:p>
          <a:p>
            <a:pPr lvl="1"/>
            <a:r>
              <a:rPr lang="fa-IR">
                <a:cs typeface="B Lotus" panose="00000400000000000000" pitchFamily="2" charset="-78"/>
              </a:rPr>
              <a:t>تعريف بر اساس ماده 1 آيين نامه اصلاحي ثبت تشيكلات و موسسات غيرتجارتي مصوب 1337، «مقصود از تشكيلات و موسسات غيرتجارتي مذكور در ماده 584 قانون تجارت، كليه تشكيلات و موسساتي است كه براي مقاصد غيرتجارتي از قبيل امور علمي يا ادبي يا امور خيريه و امثال آن تشكيل ميشود، اعم از آنكه موسسين و تشكيل دهندگان آنقصد انتفاع داشته باشد يا نداشته باشند.»</a:t>
            </a:r>
          </a:p>
          <a:p>
            <a:r>
              <a:rPr lang="fa-IR">
                <a:cs typeface="B Lotus" panose="00000400000000000000" pitchFamily="2" charset="-78"/>
              </a:rPr>
              <a:t>موسسات و تشكيلات دولتي و بلدي (ماده 587)</a:t>
            </a:r>
          </a:p>
          <a:p>
            <a:pPr lvl="1"/>
            <a:r>
              <a:rPr lang="fa-IR">
                <a:cs typeface="B Lotus" panose="00000400000000000000" pitchFamily="2" charset="-78"/>
              </a:rPr>
              <a:t>كليه وزارتخانه ها، موسسات دولتي و ...</a:t>
            </a:r>
          </a:p>
        </p:txBody>
      </p:sp>
    </p:spTree>
    <p:extLst>
      <p:ext uri="{BB962C8B-B14F-4D97-AF65-F5344CB8AC3E}">
        <p14:creationId xmlns:p14="http://schemas.microsoft.com/office/powerpoint/2010/main" val="551237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612</TotalTime>
  <Words>5241</Words>
  <Application>Microsoft Office PowerPoint</Application>
  <PresentationFormat>Widescreen</PresentationFormat>
  <Paragraphs>356</Paragraphs>
  <Slides>49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B Lotus</vt:lpstr>
      <vt:lpstr>Gill Sans MT</vt:lpstr>
      <vt:lpstr>Majalla UI</vt:lpstr>
      <vt:lpstr>Wingdings 2</vt:lpstr>
      <vt:lpstr>Dividend</vt:lpstr>
      <vt:lpstr>شركتهاي تجاري</vt:lpstr>
      <vt:lpstr>منابع درس شركتهاي تجاري</vt:lpstr>
      <vt:lpstr>اهميت شركتهاي تجاري و فايده مطالعه آنها</vt:lpstr>
      <vt:lpstr>تاريخچه قانونگذاري در مورد شركتهاي تجاري در ايران</vt:lpstr>
      <vt:lpstr>معرفي شركت تجاري</vt:lpstr>
      <vt:lpstr>PowerPoint Presentation</vt:lpstr>
      <vt:lpstr>PowerPoint Presentation</vt:lpstr>
      <vt:lpstr>شخصيت حقوقي</vt:lpstr>
      <vt:lpstr>انواع اشخاص حقوقي</vt:lpstr>
      <vt:lpstr>PowerPoint Presentation</vt:lpstr>
      <vt:lpstr>PowerPoint Presentation</vt:lpstr>
      <vt:lpstr>نتايج شخصيت حقوقي شركت</vt:lpstr>
      <vt:lpstr>نتايج شخصيت حقوقي شركت</vt:lpstr>
      <vt:lpstr>نتايج شخصيت حقوقي شركت</vt:lpstr>
      <vt:lpstr>PowerPoint Presentation</vt:lpstr>
      <vt:lpstr>انواع شركتهاي تجاري</vt:lpstr>
      <vt:lpstr>انواع شركتهاي تجاري</vt:lpstr>
      <vt:lpstr>انواع شرکتهای تجارتی</vt:lpstr>
      <vt:lpstr>طبقه بندی شرکتهای تجاری</vt:lpstr>
      <vt:lpstr>PowerPoint Presentation</vt:lpstr>
      <vt:lpstr>PowerPoint Presentation</vt:lpstr>
      <vt:lpstr>PowerPoint Presentation</vt:lpstr>
      <vt:lpstr>PowerPoint Presentation</vt:lpstr>
      <vt:lpstr>انواع شرکتهای اشخاص</vt:lpstr>
      <vt:lpstr>شرکت تضامنی</vt:lpstr>
      <vt:lpstr>شرکت تضامنی</vt:lpstr>
      <vt:lpstr>شرکت تضامنی</vt:lpstr>
      <vt:lpstr>شرکت تضامنی</vt:lpstr>
      <vt:lpstr>شرکت تضامنی</vt:lpstr>
      <vt:lpstr>شرکت تضامنی</vt:lpstr>
      <vt:lpstr>شرکت تضامنی</vt:lpstr>
      <vt:lpstr>شرکت تضامنی</vt:lpstr>
      <vt:lpstr>شرکت تضامنی</vt:lpstr>
      <vt:lpstr>شرکت تضامنی</vt:lpstr>
      <vt:lpstr>شرکت تضامنی</vt:lpstr>
      <vt:lpstr>شرکت تضامنی</vt:lpstr>
      <vt:lpstr>شرکت نسبی</vt:lpstr>
      <vt:lpstr>شرکت مختلط غیرسهامی</vt:lpstr>
      <vt:lpstr>شرکت مختلط غیرسهامی</vt:lpstr>
      <vt:lpstr>شرکت مختلط غیرسهامی</vt:lpstr>
      <vt:lpstr>شرکت مختلط غیرسهامی</vt:lpstr>
      <vt:lpstr>شرکت با مسئولیت محدود</vt:lpstr>
      <vt:lpstr>شرکت با مسئولیت محدود</vt:lpstr>
      <vt:lpstr>شرکت با مسئولیت محدود</vt:lpstr>
      <vt:lpstr>شرکت با مسئولیت محدود</vt:lpstr>
      <vt:lpstr>شرکت با مسئولیت محدود</vt:lpstr>
      <vt:lpstr>شرکت با مسئولیت محدود</vt:lpstr>
      <vt:lpstr>شرکت با مسئولیت محدود</vt:lpstr>
      <vt:lpstr>شرکت با مسئولیت محدود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شركتهاي تجارتي</dc:title>
  <dc:creator>seyed mohammad reza hoseini</dc:creator>
  <cp:lastModifiedBy>Seyed Mohammad Reza Hosseini</cp:lastModifiedBy>
  <cp:revision>73</cp:revision>
  <dcterms:created xsi:type="dcterms:W3CDTF">2016-10-23T06:30:50Z</dcterms:created>
  <dcterms:modified xsi:type="dcterms:W3CDTF">2016-11-14T07:03:37Z</dcterms:modified>
</cp:coreProperties>
</file>