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17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52" d="100"/>
          <a:sy n="52" d="100"/>
        </p:scale>
        <p:origin x="-662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398EEE9-583E-4D10-B497-40708716313E}" type="datetimeFigureOut">
              <a:rPr lang="fa-IR" smtClean="0"/>
              <a:t>08/15/1438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605F19D-8787-472D-A0BC-3787007DD742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05F19D-8787-472D-A0BC-3787007DD742}" type="slidenum">
              <a:rPr lang="fa-IR" smtClean="0"/>
              <a:t>1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4813-30B1-4A52-AED0-B852905CF455}" type="datetime1">
              <a:rPr lang="en-US" smtClean="0"/>
              <a:t>5/11/2017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EB77D-F362-41AF-BFA5-DFD8BAC1D75A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3C78-A71D-432F-9F3F-12FBAE808976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3287A-D69E-4A23-AA80-A39892C6A1E2}" type="datetime1">
              <a:rPr lang="en-US" smtClean="0"/>
              <a:t>5/11/2017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95281-560E-4A58-8037-90C2596C5602}" type="datetime1">
              <a:rPr lang="en-US" smtClean="0"/>
              <a:t>5/11/2017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83597-9EAF-4267-B55A-F7EAAEE60B64}" type="datetime1">
              <a:rPr lang="en-US" smtClean="0"/>
              <a:t>5/11/2017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B1B02-79E4-4FF9-8334-D95D22DEC7FB}" type="datetime1">
              <a:rPr lang="en-US" smtClean="0"/>
              <a:t>5/11/2017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C83A-B6EB-4C07-84E2-B2BAB6E26F83}" type="datetime1">
              <a:rPr lang="en-US" smtClean="0"/>
              <a:t>5/11/2017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231A0-F14F-4BFD-835F-E50AA8AF6F57}" type="datetime1">
              <a:rPr lang="en-US" smtClean="0"/>
              <a:t>5/11/2017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A3BA0-2C64-4661-9461-F4EBB1EB9A99}" type="datetime1">
              <a:rPr lang="en-US" smtClean="0"/>
              <a:t>5/11/2017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6C7F0C-1794-414A-8B63-9C38B53C23F4}" type="datetime1">
              <a:rPr lang="en-US" smtClean="0"/>
              <a:t>5/11/2017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DA7C74B-6E60-4097-89AA-B636F410A450}" type="datetime1">
              <a:rPr lang="en-US" smtClean="0"/>
              <a:t>5/11/2017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hf hdr="0" dt="0"/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2200" y="2667000"/>
            <a:ext cx="57150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800" b="1" dirty="0" smtClean="0">
                <a:cs typeface="2  Davat" pitchFamily="2" charset="-78"/>
              </a:rPr>
              <a:t>گردآوری و تدوین: میثم محمدی</a:t>
            </a:r>
          </a:p>
          <a:p>
            <a:pPr algn="ctr"/>
            <a:r>
              <a:rPr lang="fa-IR" sz="2800" b="1" dirty="0" smtClean="0">
                <a:cs typeface="2  Davat" pitchFamily="2" charset="-78"/>
              </a:rPr>
              <a:t>دانشجوی کارشناسی ارشد مدیریت کسب و کار</a:t>
            </a:r>
          </a:p>
          <a:p>
            <a:pPr algn="ctr"/>
            <a:r>
              <a:rPr lang="fa-IR" sz="2800" b="1" dirty="0" smtClean="0">
                <a:cs typeface="2  Davat" pitchFamily="2" charset="-78"/>
              </a:rPr>
              <a:t>موسسه آموزش عالی نور طوبی</a:t>
            </a:r>
            <a:endParaRPr lang="fa-IR" sz="2800" b="1" dirty="0">
              <a:cs typeface="2  Davat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0400" y="4343400"/>
            <a:ext cx="47244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b="1" dirty="0" smtClean="0">
                <a:cs typeface="2  Davat" pitchFamily="2" charset="-78"/>
              </a:rPr>
              <a:t>استاد مربوطه: آقای دکتر رهنمافرد</a:t>
            </a:r>
            <a:endParaRPr lang="fa-IR" sz="2800" b="1" dirty="0">
              <a:cs typeface="2  Davat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71600" y="990600"/>
            <a:ext cx="6629400" cy="16312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3200" dirty="0" smtClean="0">
                <a:cs typeface="2  Titr" pitchFamily="2" charset="-78"/>
              </a:rPr>
              <a:t>پیاده سازی نظام ارزیابی متوازن و مدیریت استراتژیک در شرکت نوا اسکاشیا</a:t>
            </a:r>
          </a:p>
          <a:p>
            <a:endParaRPr lang="fa-IR" dirty="0" smtClean="0"/>
          </a:p>
          <a:p>
            <a:endParaRPr lang="fa-IR" dirty="0"/>
          </a:p>
        </p:txBody>
      </p:sp>
      <p:sp>
        <p:nvSpPr>
          <p:cNvPr id="5" name="TextBox 4"/>
          <p:cNvSpPr txBox="1"/>
          <p:nvPr/>
        </p:nvSpPr>
        <p:spPr>
          <a:xfrm>
            <a:off x="1752600" y="5791200"/>
            <a:ext cx="40386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400" b="1" dirty="0" smtClean="0">
                <a:cs typeface="2  Esfehan" pitchFamily="2" charset="-78"/>
              </a:rPr>
              <a:t>اردی بهشت 1396</a:t>
            </a:r>
            <a:endParaRPr lang="fa-IR" sz="2400" b="1" dirty="0">
              <a:cs typeface="2  Esfehan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228600" y="981164"/>
            <a:ext cx="8458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معیارهای ارزیابی فردی ابتدا فقط برای مدیران ارشد و مدیران حسابداری فروش توسعه یافت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590800"/>
            <a:ext cx="8382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به مرور زمان، ارزیابی متوازن در سرتاسر واحد کسب و کار مورد پذیرش قرار گرفت. مدیران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بخش های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دیگر سازمان شروع کردند به استفاده از معیارهای ارزیابی متوازن فردی برای خود و کارمندانشان تا به این وسیله همسویی فردی را با اهداف واحد و شرکت ارتقاء دهند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800600"/>
            <a:ext cx="8382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مثلا در واحد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خزانه داری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هر 35 کارمند واحد، معیارهای ارزیابی فردی را در سال اول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پیاده سازی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روش ارزیابی متوازن، برای خود توسعه دادند. از آن زمان تاکنون تعداد کارکنانی که در امور مالی برای خود معیارهای ارزیابی شخصی توسعه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داده اند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مرتبا افزایش یافته است.</a:t>
            </a:r>
            <a:endParaRPr lang="fa-IR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1524000" y="614690"/>
            <a:ext cx="6781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Jay Forbes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مدیر مالی شرکت می</a:t>
            </a:r>
            <a:r>
              <a:rPr kumimoji="0" lang="fa-I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گفت: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362200"/>
            <a:ext cx="7772400" cy="35394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" ما در موقعیتی بودیم که کمی تخیل و خلاقیت نیاز داشت تا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سنجه های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درستی برای موفقیت برپا کنیم. مثلا واحد خدمات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سرمایه گذاری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سرانجام تصمیم گرفت که حذف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تلفن های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سهامداران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خرده پای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خشمگین به مدیر عامل یا مدیر مالی را به عنوان یک هدف برای خود انتخاب کند.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آنها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فهمیدند که باید نگرش و برداشت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سرمایه گذاران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را به همان جدیتی که کارکنان فروش در مورد مشتریان عمل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کنند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، مدیریت کنند و مورد ارزیابی قرار دهند. "</a:t>
            </a:r>
            <a:endParaRPr lang="fa-IR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33400" y="1494713"/>
            <a:ext cx="8382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نحوه هم افزایی در سطوح مختلف کسب و کار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2590800"/>
            <a:ext cx="83058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شرکت 100 درصد پرداخت متغیر خود را به معیارهای ارزیابی متوازن اتصال داد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4114800"/>
            <a:ext cx="74676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هر یک از معاونین در جلسه­ای با مدیر ارشد اجرایی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(CEO)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شرکت، تعیین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کرد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که کدامیک از اهداف نظام ارزیابی متوازن و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سنجه های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آن بیشترین اهمیت را در سال آینده خواهد داشت و در مورد برنامه پرداخت مزایا بر اساس این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سنجه ها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توافق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کرد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fa-IR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49306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هر گروه سه سطح هدف را برای سال آینده تعیین می</a:t>
            </a:r>
            <a:r>
              <a:rPr kumimoji="0" lang="fa-I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کرد. ساده، متوسط و سخت.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1828800"/>
            <a:ext cx="77724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هدف </a:t>
            </a:r>
            <a:r>
              <a:rPr lang="fa-IR" sz="2400" b="1" i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ساده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 نشان دهنده حداقل عملکرد برای دریافت پاداش بود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3124200"/>
            <a:ext cx="7315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رسیدن به هدف متوسط، پاداش متعادلی را به همراه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داشت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4572000"/>
            <a:ext cx="7696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و حداکثر پاداش ممکن زمانی پرداخت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شد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که عملکرد واحد از حد اهداف سخت، فراتر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رفت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fa-IR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685800" y="914400"/>
            <a:ext cx="78470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شرکت، ترکیبی از پاداش</a:t>
            </a:r>
            <a:r>
              <a:rPr kumimoji="0" lang="fa-I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های فردی و گروهی را مورد استفاده قرار می</a:t>
            </a:r>
            <a:r>
              <a:rPr kumimoji="0" lang="fa-IR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</a:t>
            </a:r>
            <a:r>
              <a:rPr kumimoji="0" lang="fa-I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داد.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2209800"/>
            <a:ext cx="85344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مدیریت ارشد، یک معیار ارزیابی متوازن فردی داشت که پاداش فردی وی بر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اساس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عملکرد شرکت در هر سه سطح پرداخت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شد.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3505200"/>
            <a:ext cx="8382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کارکنان در سطوح پایین سازمان تمایل داشتند که پاداش گروهی دریافت کنند، به هر حال، مدیران این آزادی را داشتند که افراد را بر اساس نتایج فردی و گروهی بسته به طبیعت کارشان، مورد ارزیابی قرار دهند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5334000"/>
            <a:ext cx="80772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مزایای جبران خدمت اکثریت کارکنان این شرکت به نحوی با معیارهای ارزیابی متوازن اتصال داشت.</a:t>
            </a:r>
            <a:endParaRPr lang="fa-IR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609600" y="381000"/>
            <a:ext cx="79977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a-I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Titr" pitchFamily="2" charset="-78"/>
              </a:rPr>
              <a:t> گزارش شکست ها و یا موفقیت ها در اخذ رویکرد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24000"/>
            <a:ext cx="9144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نتایج حاصله بسیار درخشان بود.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از سال 1996 تا 1999</a:t>
            </a:r>
            <a:r>
              <a:rPr lang="fa-IR" sz="2400" b="1" dirty="0" smtClean="0">
                <a:latin typeface="Times New Roman" pitchFamily="18" charset="0"/>
                <a:ea typeface="Calibri" pitchFamily="34" charset="0"/>
                <a:cs typeface="B Mitra" pitchFamily="2" charset="-78"/>
              </a:rPr>
              <a:t>،</a:t>
            </a:r>
            <a:r>
              <a:rPr lang="fa-IR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NSPI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 افزایش فروشی معادل 13 درصد داشت و طی این مدت، با 20% کارمند کمتر، توانسته بود که درآمد بیشتر را کسب کند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971800"/>
            <a:ext cx="9144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ترکیب این وضعیت موجب شد تا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بهره وری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شرکت حدود 36 درصد بهبود یابد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657600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این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بهره وری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از طریق کیلووات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ساعت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برق فروخته شده به نسبت هر کارمند محاسبه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شد.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7244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کاهش بهای تمام شده حاصله، به مشتری، جامعه یا کارکنان تحمیل نشده بود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340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رضایت مشتری افزایش یافته و قطع برق و حوادث محیطی کاهش یافته بود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60198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پیمایش تعهد کارکنان همه ساله یک افزایش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چشم گیر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را نشان 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داد</a:t>
            </a:r>
            <a:r>
              <a:rPr lang="fa-IR" sz="24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.</a:t>
            </a:r>
            <a:endParaRPr lang="fa-IR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609600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Forbes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این عملکرد را برای یک شرکت تحت نظارت قانون که ناچار بود افزایش قیمت</a:t>
            </a:r>
            <a:r>
              <a:rPr kumimoji="0" lang="fa-I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های مربوط به سوخت و برخی هزینه</a:t>
            </a:r>
            <a:r>
              <a:rPr kumimoji="0" lang="fa-I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های قانونی مانند بیمه و بازنشستگی را تحمل کند، این</a:t>
            </a:r>
            <a:r>
              <a:rPr kumimoji="0" lang="fa-I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گونه بیان می داشت: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3048000"/>
            <a:ext cx="91440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" ما قیمت فروش برق را از سال 1996 ثابت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نگه داشته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بودیم، در حالی که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هزینه ها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در برخی از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زمینه ها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افزایش یافته بود. ما موفق شدیم که این افزایش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هزینه ها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را جذب کنیم و نرخ بازده سرمایه مجاز را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به دست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آوریم، چون توانسته بودیم که بهای تمام شده را با استفاده از روش ارزیابی متوازن،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به طور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موثرتری مدیریت کنیم. همزمان ما توانسته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بودیم ایمنی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خود را افزایش دهیم، قابلیت اعتماد و خدمات مشتری را بهبود بخشیم و تعهد کارکنانمان را ارتقاء دهیم. "</a:t>
            </a:r>
            <a:endParaRPr lang="fa-IR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304800" y="762000"/>
            <a:ext cx="84914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Forbes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در مورد چالش نگهداری و حفظ این کوشش چنین می</a:t>
            </a:r>
            <a:r>
              <a:rPr kumimoji="0" lang="fa-I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 </a:t>
            </a:r>
            <a:r>
              <a:rPr kumimoji="0" lang="fa-I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Mitra" pitchFamily="2" charset="-78"/>
              </a:rPr>
              <a:t>گفت: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2413338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" جهت جلوگیری از احساس ضعف و بروز مشکل، شما باید 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BSC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 را در هر کاری که انجام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می دهید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دخیل کنید. افراد باید با آن زندگی کنند و از منافع آن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بهره مند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شوند. برنامه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پیاده سازی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، نیازمند پشتیبانی ملموس مدیریت ارشد، ارتقاء مستمر، تعدیل و اصلاح مداوم و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مهم تر </a:t>
            </a:r>
            <a:r>
              <a:rPr lang="fa-IR" sz="2800" b="1" dirty="0" smtClean="0">
                <a:latin typeface="Calibri" pitchFamily="34" charset="0"/>
                <a:ea typeface="Calibri" pitchFamily="34" charset="0"/>
                <a:cs typeface="B Mitra" pitchFamily="2" charset="-78"/>
              </a:rPr>
              <a:t>از همه، یک تمرکز و توجه سرسختانه سازمانی است وگرنه شکست خواهد خورد. </a:t>
            </a:r>
            <a:r>
              <a:rPr lang="fa-IR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</a:t>
            </a:r>
            <a:endParaRPr lang="fa-IR" sz="4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5181600"/>
            <a:ext cx="1981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3600" b="1" dirty="0" smtClean="0">
                <a:cs typeface="2  Titr" pitchFamily="2" charset="-78"/>
              </a:rPr>
              <a:t>پایان</a:t>
            </a:r>
            <a:endParaRPr lang="fa-I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054565" y="704173"/>
            <a:ext cx="303487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fa-IR" sz="2800" b="1" dirty="0" smtClean="0">
                <a:latin typeface="Calibri" pitchFamily="34" charset="0"/>
                <a:ea typeface="Calibri" pitchFamily="34" charset="0"/>
                <a:cs typeface="B Titr" pitchFamily="2" charset="-78"/>
              </a:rPr>
              <a:t>تاریخچه و روند اتخاذ رویکرد </a:t>
            </a:r>
            <a:r>
              <a:rPr lang="en-US" sz="28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BSC</a:t>
            </a:r>
            <a:endParaRPr lang="en-US" sz="40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2362200"/>
            <a:ext cx="84582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شرکت تولید برق نوا اسکوشیا </a:t>
            </a:r>
            <a:r>
              <a:rPr lang="en-US" sz="2400" b="1" dirty="0" smtClean="0">
                <a:cs typeface="B Mitra" pitchFamily="2" charset="-78"/>
              </a:rPr>
              <a:t>(NSPI)</a:t>
            </a:r>
            <a:r>
              <a:rPr lang="fa-IR" sz="2400" b="1" dirty="0" smtClean="0">
                <a:cs typeface="B Mitra" pitchFamily="2" charset="-78"/>
              </a:rPr>
              <a:t>، یک شرکت خصوصی تحت نظارت دولت است که برق مصرفی  استان </a:t>
            </a:r>
            <a:r>
              <a:rPr lang="en-US" sz="2400" b="1" dirty="0" smtClean="0">
                <a:cs typeface="B Mitra" pitchFamily="2" charset="-78"/>
              </a:rPr>
              <a:t>Nova Scotia</a:t>
            </a:r>
            <a:r>
              <a:rPr lang="fa-IR" sz="2400" b="1" dirty="0" smtClean="0">
                <a:cs typeface="B Mitra" pitchFamily="2" charset="-78"/>
              </a:rPr>
              <a:t> کانادا را تامین </a:t>
            </a:r>
            <a:r>
              <a:rPr lang="fa-IR" sz="2400" b="1" dirty="0" smtClean="0">
                <a:cs typeface="B Mitra" pitchFamily="2" charset="-78"/>
              </a:rPr>
              <a:t>می کند</a:t>
            </a:r>
            <a:r>
              <a:rPr lang="fa-IR" sz="2400" b="1" dirty="0" smtClean="0">
                <a:cs typeface="B Mitra" pitchFamily="2" charset="-78"/>
              </a:rPr>
              <a:t>. </a:t>
            </a:r>
            <a:endParaRPr lang="en-US" sz="2400" b="1" dirty="0" smtClean="0">
              <a:cs typeface="B Mitra" pitchFamily="2" charset="-78"/>
            </a:endParaRPr>
          </a:p>
          <a:p>
            <a:pPr algn="r" rtl="1"/>
            <a:endParaRPr lang="fa-IR" sz="1200" b="1" dirty="0">
              <a:cs typeface="B Mitra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62000" y="3886200"/>
            <a:ext cx="80010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در سال 1998، </a:t>
            </a:r>
            <a:r>
              <a:rPr lang="en-US" sz="2400" b="1" dirty="0" smtClean="0">
                <a:cs typeface="B Mitra" pitchFamily="2" charset="-78"/>
              </a:rPr>
              <a:t>NSPI</a:t>
            </a:r>
            <a:r>
              <a:rPr lang="fa-IR" sz="2400" b="1" dirty="0" smtClean="0">
                <a:cs typeface="B Mitra" pitchFamily="2" charset="-78"/>
              </a:rPr>
              <a:t> دارای تعداد 1650 نفر </a:t>
            </a:r>
            <a:r>
              <a:rPr lang="fa-IR" sz="2400" b="1" dirty="0" smtClean="0">
                <a:cs typeface="B Mitra" pitchFamily="2" charset="-78"/>
              </a:rPr>
              <a:t>کارمند </a:t>
            </a:r>
            <a:r>
              <a:rPr lang="fa-IR" sz="2400" b="1" dirty="0" smtClean="0">
                <a:cs typeface="B Mitra" pitchFamily="2" charset="-78"/>
              </a:rPr>
              <a:t>و درآمدی معادل 750 میلیون دلار کانادا و حاشیه سودی معادل </a:t>
            </a:r>
            <a:r>
              <a:rPr lang="fa-IR" sz="2400" b="1" dirty="0" smtClean="0">
                <a:cs typeface="B Mitra" pitchFamily="2" charset="-78"/>
              </a:rPr>
              <a:t>12/4 </a:t>
            </a:r>
            <a:r>
              <a:rPr lang="fa-IR" sz="2400" b="1" dirty="0" smtClean="0">
                <a:cs typeface="B Mitra" pitchFamily="2" charset="-78"/>
              </a:rPr>
              <a:t>درصد بود.</a:t>
            </a:r>
            <a:endParaRPr lang="fa-IR" sz="2400" dirty="0">
              <a:cs typeface="B Mitra" pitchFamily="2" charset="-7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9600" y="5257800"/>
            <a:ext cx="8229600" cy="150810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 smtClean="0">
                <a:cs typeface="B Mitra" pitchFamily="2" charset="-78"/>
              </a:rPr>
              <a:t>David Mann</a:t>
            </a:r>
            <a:r>
              <a:rPr lang="fa-IR" sz="2400" b="1" dirty="0" smtClean="0">
                <a:cs typeface="B Mitra" pitchFamily="2" charset="-78"/>
              </a:rPr>
              <a:t> که قبلا مشاور </a:t>
            </a:r>
            <a:r>
              <a:rPr lang="en-US" sz="2400" b="1" dirty="0" smtClean="0">
                <a:cs typeface="B Mitra" pitchFamily="2" charset="-78"/>
              </a:rPr>
              <a:t>NSPI</a:t>
            </a:r>
            <a:r>
              <a:rPr lang="fa-IR" sz="2400" b="1" dirty="0" smtClean="0">
                <a:cs typeface="B Mitra" pitchFamily="2" charset="-78"/>
              </a:rPr>
              <a:t> بود در جولای 1996 به عنوان </a:t>
            </a:r>
            <a:r>
              <a:rPr lang="en-US" sz="2400" b="1" dirty="0" smtClean="0">
                <a:cs typeface="B Mitra" pitchFamily="2" charset="-78"/>
              </a:rPr>
              <a:t>CEO</a:t>
            </a:r>
            <a:r>
              <a:rPr lang="fa-IR" sz="2400" b="1" dirty="0" smtClean="0">
                <a:cs typeface="B Mitra" pitchFamily="2" charset="-78"/>
              </a:rPr>
              <a:t> (مدیر ارشد اجرایی) این شرکت انتخاب شد و با چالش تعیین جایگاه </a:t>
            </a:r>
            <a:r>
              <a:rPr lang="en-US" sz="2400" b="1" dirty="0" smtClean="0">
                <a:cs typeface="B Mitra" pitchFamily="2" charset="-78"/>
              </a:rPr>
              <a:t>NSPI</a:t>
            </a:r>
            <a:r>
              <a:rPr lang="fa-IR" sz="2400" b="1" dirty="0" smtClean="0">
                <a:cs typeface="B Mitra" pitchFamily="2" charset="-78"/>
              </a:rPr>
              <a:t> در دنیای جدید صنعت برق بدون نظارت دولت، </a:t>
            </a:r>
            <a:r>
              <a:rPr lang="fa-IR" sz="2400" b="1" dirty="0" smtClean="0">
                <a:cs typeface="B Mitra" pitchFamily="2" charset="-78"/>
              </a:rPr>
              <a:t>روبه رو </a:t>
            </a:r>
            <a:r>
              <a:rPr lang="fa-IR" sz="2400" b="1" dirty="0" smtClean="0">
                <a:cs typeface="B Mitra" pitchFamily="2" charset="-78"/>
              </a:rPr>
              <a:t>شد.</a:t>
            </a:r>
            <a:endParaRPr lang="en-US" sz="2400" dirty="0" smtClean="0">
              <a:cs typeface="B Mitra" pitchFamily="2" charset="-78"/>
            </a:endParaRPr>
          </a:p>
          <a:p>
            <a:pPr algn="ctr" rtl="1"/>
            <a:endParaRPr lang="fa-IR" sz="2000" dirty="0">
              <a:cs typeface="B Mitra" pitchFamily="2" charset="-78"/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304800"/>
            <a:ext cx="84582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در </a:t>
            </a:r>
            <a:r>
              <a:rPr lang="fa-IR" sz="2400" b="1" dirty="0" smtClean="0">
                <a:cs typeface="B Mitra" pitchFamily="2" charset="-78"/>
              </a:rPr>
              <a:t>اواخر سال 1998، </a:t>
            </a:r>
            <a:r>
              <a:rPr lang="en-US" sz="2400" b="1" dirty="0" smtClean="0">
                <a:cs typeface="B Mitra" pitchFamily="2" charset="-78"/>
              </a:rPr>
              <a:t>NSPI</a:t>
            </a:r>
            <a:r>
              <a:rPr lang="fa-IR" sz="2400" b="1" dirty="0" smtClean="0">
                <a:cs typeface="B Mitra" pitchFamily="2" charset="-78"/>
              </a:rPr>
              <a:t> از گروه شرکت های غیر مشمول نظارت خارج شده و به یک هولدینگ تازه تاسیس پیوست. </a:t>
            </a:r>
            <a:r>
              <a:rPr lang="en-US" sz="2400" b="1" dirty="0" smtClean="0">
                <a:cs typeface="B Mitra" pitchFamily="2" charset="-78"/>
              </a:rPr>
              <a:t>NSPI</a:t>
            </a:r>
            <a:r>
              <a:rPr lang="fa-IR" sz="2400" b="1" dirty="0" smtClean="0">
                <a:cs typeface="B Mitra" pitchFamily="2" charset="-78"/>
              </a:rPr>
              <a:t> علی رغم فشار </a:t>
            </a:r>
            <a:r>
              <a:rPr lang="fa-IR" sz="2400" b="1" dirty="0" smtClean="0">
                <a:cs typeface="B Mitra" pitchFamily="2" charset="-78"/>
              </a:rPr>
              <a:t>هزینه های </a:t>
            </a:r>
            <a:r>
              <a:rPr lang="fa-IR" sz="2400" b="1" dirty="0" smtClean="0">
                <a:cs typeface="B Mitra" pitchFamily="2" charset="-78"/>
              </a:rPr>
              <a:t>داخلی و خارجی، </a:t>
            </a:r>
            <a:r>
              <a:rPr lang="fa-IR" sz="2400" b="1" dirty="0" smtClean="0">
                <a:cs typeface="B Mitra" pitchFamily="2" charset="-78"/>
              </a:rPr>
              <a:t>نمی توانست </a:t>
            </a:r>
            <a:r>
              <a:rPr lang="fa-IR" sz="2400" b="1" dirty="0" smtClean="0">
                <a:cs typeface="B Mitra" pitchFamily="2" charset="-78"/>
              </a:rPr>
              <a:t>قیمت برق قابل عرضه خود را افزایش دهد.</a:t>
            </a:r>
            <a:endParaRPr lang="en-US" sz="2400" dirty="0" smtClean="0">
              <a:cs typeface="B Mitra" pitchFamily="2" charset="-78"/>
            </a:endParaRPr>
          </a:p>
          <a:p>
            <a:pPr algn="ctr" rtl="1"/>
            <a:endParaRPr lang="fa-IR" sz="2400" dirty="0">
              <a:cs typeface="B Mitra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057400"/>
            <a:ext cx="8382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تیم </a:t>
            </a:r>
            <a:r>
              <a:rPr lang="fa-IR" sz="2400" b="1" dirty="0" smtClean="0">
                <a:cs typeface="B Mitra" pitchFamily="2" charset="-78"/>
              </a:rPr>
              <a:t>مدیریت ارشد </a:t>
            </a:r>
            <a:r>
              <a:rPr lang="en-US" sz="2400" b="1" dirty="0" smtClean="0">
                <a:cs typeface="B Mitra" pitchFamily="2" charset="-78"/>
              </a:rPr>
              <a:t>Mann</a:t>
            </a:r>
            <a:r>
              <a:rPr lang="fa-IR" sz="2400" b="1" dirty="0" smtClean="0">
                <a:cs typeface="B Mitra" pitchFamily="2" charset="-78"/>
              </a:rPr>
              <a:t> به کمک یک شرکت مشاوره­ای، یک برنامه استراتژیک جدید تدوین کرد، ولی </a:t>
            </a:r>
            <a:r>
              <a:rPr lang="en-US" sz="2400" b="1" dirty="0" smtClean="0">
                <a:cs typeface="B Mitra" pitchFamily="2" charset="-78"/>
              </a:rPr>
              <a:t>Mann</a:t>
            </a:r>
            <a:r>
              <a:rPr lang="fa-IR" sz="2400" b="1" dirty="0" smtClean="0">
                <a:cs typeface="B Mitra" pitchFamily="2" charset="-78"/>
              </a:rPr>
              <a:t> به یک سیستم سنجش جهت هدایت و کنترل اجرای این برنامه نیاز داشت.</a:t>
            </a:r>
            <a:endParaRPr lang="fa-IR" sz="2400" dirty="0">
              <a:cs typeface="B Mitra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810000"/>
            <a:ext cx="8610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افزون بر این، </a:t>
            </a:r>
            <a:r>
              <a:rPr lang="en-US" sz="2400" b="1" dirty="0" smtClean="0">
                <a:cs typeface="B Mitra" pitchFamily="2" charset="-78"/>
              </a:rPr>
              <a:t>NSPI</a:t>
            </a:r>
            <a:r>
              <a:rPr lang="fa-IR" sz="2400" b="1" dirty="0" smtClean="0">
                <a:cs typeface="B Mitra" pitchFamily="2" charset="-78"/>
              </a:rPr>
              <a:t> به تازگی به صورت چند </a:t>
            </a:r>
            <a:r>
              <a:rPr lang="en-US" sz="2400" b="1" dirty="0" smtClean="0">
                <a:cs typeface="B Mitra" pitchFamily="2" charset="-78"/>
              </a:rPr>
              <a:t>SBU</a:t>
            </a:r>
            <a:r>
              <a:rPr lang="fa-IR" sz="2400" b="1" dirty="0" smtClean="0">
                <a:cs typeface="B Mitra" pitchFamily="2" charset="-78"/>
              </a:rPr>
              <a:t> تجدید سازمان شده بود و </a:t>
            </a:r>
            <a:r>
              <a:rPr lang="en-US" sz="2400" b="1" dirty="0" smtClean="0">
                <a:cs typeface="B Mitra" pitchFamily="2" charset="-78"/>
              </a:rPr>
              <a:t>Mann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 smtClean="0">
                <a:cs typeface="B Mitra" pitchFamily="2" charset="-78"/>
              </a:rPr>
              <a:t>می خواست </a:t>
            </a:r>
            <a:r>
              <a:rPr lang="fa-IR" sz="2400" b="1" dirty="0" smtClean="0">
                <a:cs typeface="B Mitra" pitchFamily="2" charset="-78"/>
              </a:rPr>
              <a:t>ابزاری جهت یکپارچه کردن </a:t>
            </a:r>
            <a:r>
              <a:rPr lang="fa-IR" sz="2400" b="1" dirty="0" smtClean="0">
                <a:cs typeface="B Mitra" pitchFamily="2" charset="-78"/>
              </a:rPr>
              <a:t>برنامه های </a:t>
            </a:r>
            <a:r>
              <a:rPr lang="fa-IR" sz="2400" b="1" dirty="0" smtClean="0">
                <a:cs typeface="B Mitra" pitchFamily="2" charset="-78"/>
              </a:rPr>
              <a:t>این </a:t>
            </a:r>
            <a:r>
              <a:rPr lang="en-US" sz="2400" b="1" dirty="0" smtClean="0">
                <a:cs typeface="B Mitra" pitchFamily="2" charset="-78"/>
              </a:rPr>
              <a:t>SBU</a:t>
            </a:r>
            <a:r>
              <a:rPr lang="fa-IR" sz="2400" b="1" dirty="0" smtClean="0">
                <a:cs typeface="B Mitra" pitchFamily="2" charset="-78"/>
              </a:rPr>
              <a:t>ها و حصول اطمینان از کارکرد </a:t>
            </a:r>
            <a:r>
              <a:rPr lang="fa-IR" sz="2400" b="1" dirty="0" smtClean="0">
                <a:cs typeface="B Mitra" pitchFamily="2" charset="-78"/>
              </a:rPr>
              <a:t>آنها </a:t>
            </a:r>
            <a:r>
              <a:rPr lang="fa-IR" sz="2400" b="1" dirty="0" smtClean="0">
                <a:cs typeface="B Mitra" pitchFamily="2" charset="-78"/>
              </a:rPr>
              <a:t>در جهت اهداف کلی شرکت داشته باشد.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5410200"/>
            <a:ext cx="8458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 smtClean="0">
                <a:cs typeface="B Mitra" pitchFamily="2" charset="-78"/>
              </a:rPr>
              <a:t>Jay Forbes </a:t>
            </a:r>
            <a:r>
              <a:rPr lang="fa-IR" sz="2400" b="1" dirty="0" smtClean="0">
                <a:cs typeface="B Mitra" pitchFamily="2" charset="-78"/>
              </a:rPr>
              <a:t> مدیر </a:t>
            </a:r>
            <a:r>
              <a:rPr lang="fa-IR" sz="2400" b="1" dirty="0" smtClean="0">
                <a:cs typeface="B Mitra" pitchFamily="2" charset="-78"/>
              </a:rPr>
              <a:t>مالی شرکت، پیشنهاد کرد که از روش ارزیابی متوازن برای این منظور استفاده شود و خود او مسئولیت توسعه و </a:t>
            </a:r>
            <a:r>
              <a:rPr lang="fa-IR" sz="2400" b="1" dirty="0" smtClean="0">
                <a:cs typeface="B Mitra" pitchFamily="2" charset="-78"/>
              </a:rPr>
              <a:t>پیاده سازی </a:t>
            </a:r>
            <a:r>
              <a:rPr lang="fa-IR" sz="2400" b="1" dirty="0" smtClean="0">
                <a:cs typeface="B Mitra" pitchFamily="2" charset="-78"/>
              </a:rPr>
              <a:t>این روش را در </a:t>
            </a:r>
            <a:r>
              <a:rPr lang="en-US" sz="2400" b="1" dirty="0" smtClean="0">
                <a:cs typeface="B Mitra" pitchFamily="2" charset="-78"/>
              </a:rPr>
              <a:t>NSPI</a:t>
            </a:r>
            <a:r>
              <a:rPr lang="fa-IR" sz="2400" b="1" dirty="0" smtClean="0">
                <a:cs typeface="B Mitra" pitchFamily="2" charset="-78"/>
              </a:rPr>
              <a:t> </a:t>
            </a:r>
            <a:r>
              <a:rPr lang="fa-IR" sz="2400" b="1" dirty="0" smtClean="0">
                <a:cs typeface="B Mitra" pitchFamily="2" charset="-78"/>
              </a:rPr>
              <a:t>به عهده </a:t>
            </a:r>
            <a:r>
              <a:rPr lang="fa-IR" sz="2400" b="1" dirty="0" smtClean="0">
                <a:cs typeface="B Mitra" pitchFamily="2" charset="-78"/>
              </a:rPr>
              <a:t>گرفت.</a:t>
            </a:r>
            <a:endParaRPr lang="fa-IR" sz="2400" dirty="0">
              <a:cs typeface="B Mitra" pitchFamily="2" charset="-78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685800"/>
            <a:ext cx="60198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800" b="1" dirty="0" smtClean="0">
                <a:cs typeface="2  Titr" pitchFamily="2" charset="-78"/>
              </a:rPr>
              <a:t>چشم </a:t>
            </a:r>
            <a:r>
              <a:rPr lang="fa-IR" sz="2800" b="1" dirty="0" smtClean="0">
                <a:cs typeface="2  Titr" pitchFamily="2" charset="-78"/>
              </a:rPr>
              <a:t>انداز و ماموریت ها</a:t>
            </a:r>
            <a:endParaRPr lang="fa-IR" sz="2800" dirty="0"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2362200"/>
            <a:ext cx="5410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اطلاعاتی در این مورد در کتاب و دیگر منابع در دسترس یافت نشد.</a:t>
            </a:r>
            <a:endParaRPr lang="en-US" sz="2400" dirty="0" smtClean="0">
              <a:cs typeface="B Mitra" pitchFamily="2" charset="-78"/>
            </a:endParaRPr>
          </a:p>
          <a:p>
            <a:pPr algn="ctr" rtl="1"/>
            <a:endParaRPr lang="fa-IR" sz="2400" dirty="0">
              <a:cs typeface="B Mitra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43200" y="457200"/>
            <a:ext cx="4724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800" b="1" dirty="0" smtClean="0">
                <a:cs typeface="2  Titr" pitchFamily="2" charset="-78"/>
              </a:rPr>
              <a:t>   </a:t>
            </a:r>
            <a:r>
              <a:rPr lang="fa-IR" sz="2800" b="1" dirty="0" smtClean="0">
                <a:cs typeface="2  Titr" pitchFamily="2" charset="-78"/>
              </a:rPr>
              <a:t>استراتژی ها</a:t>
            </a:r>
            <a:endParaRPr lang="en-US" sz="2800" dirty="0" smtClean="0">
              <a:cs typeface="2  Titr" pitchFamily="2" charset="-78"/>
            </a:endParaRPr>
          </a:p>
          <a:p>
            <a:pPr algn="ctr" rtl="1"/>
            <a:endParaRPr lang="fa-IR" sz="2800" dirty="0"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89154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روش ارزیابی متوازن در برنامه­های </a:t>
            </a:r>
            <a:r>
              <a:rPr lang="en-US" sz="2400" b="1" dirty="0" smtClean="0">
                <a:cs typeface="B Mitra" pitchFamily="2" charset="-78"/>
              </a:rPr>
              <a:t>NSPI</a:t>
            </a:r>
            <a:r>
              <a:rPr lang="fa-IR" sz="2400" b="1" dirty="0" smtClean="0">
                <a:cs typeface="B Mitra" pitchFamily="2" charset="-78"/>
              </a:rPr>
              <a:t> بر چهار استراتژی زیر با محوریت استراتژی برتری عملیاتی بنا گردید: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3048000"/>
            <a:ext cx="6324600" cy="73866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/>
            <a:r>
              <a:rPr lang="fa-IR" sz="2400" b="1" dirty="0" smtClean="0">
                <a:cs typeface="B Mitra" pitchFamily="2" charset="-78"/>
              </a:rPr>
              <a:t>1. مدیریت </a:t>
            </a:r>
            <a:r>
              <a:rPr lang="fa-IR" sz="2400" b="1" dirty="0" smtClean="0">
                <a:cs typeface="B Mitra" pitchFamily="2" charset="-78"/>
              </a:rPr>
              <a:t>بر بهای تمام شده</a:t>
            </a:r>
            <a:endParaRPr lang="en-US" sz="2400" dirty="0" smtClean="0">
              <a:cs typeface="B Mitra" pitchFamily="2" charset="-78"/>
            </a:endParaRPr>
          </a:p>
          <a:p>
            <a:endParaRPr lang="fa-IR" dirty="0"/>
          </a:p>
        </p:txBody>
      </p:sp>
      <p:sp>
        <p:nvSpPr>
          <p:cNvPr id="5" name="TextBox 4"/>
          <p:cNvSpPr txBox="1"/>
          <p:nvPr/>
        </p:nvSpPr>
        <p:spPr>
          <a:xfrm>
            <a:off x="2667000" y="3962400"/>
            <a:ext cx="45720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/>
            <a:r>
              <a:rPr lang="fa-IR" sz="2400" b="1" dirty="0" smtClean="0">
                <a:cs typeface="B Mitra" pitchFamily="2" charset="-78"/>
              </a:rPr>
              <a:t>2. </a:t>
            </a:r>
            <a:r>
              <a:rPr lang="fa-IR" sz="2400" b="1" dirty="0" smtClean="0">
                <a:cs typeface="B Mitra" pitchFamily="2" charset="-78"/>
              </a:rPr>
              <a:t>ایجاد وفاداری در مشتریان</a:t>
            </a:r>
            <a:endParaRPr lang="en-US" sz="2400" b="1" dirty="0" smtClean="0">
              <a:cs typeface="B Mitra" pitchFamily="2" charset="-78"/>
            </a:endParaRPr>
          </a:p>
          <a:p>
            <a:endParaRPr lang="fa-IR" sz="2400" dirty="0">
              <a:cs typeface="B Mitra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800" y="4800600"/>
            <a:ext cx="6096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/>
            <a:r>
              <a:rPr lang="fa-IR" sz="2400" b="1" dirty="0" smtClean="0">
                <a:cs typeface="B Mitra" pitchFamily="2" charset="-78"/>
              </a:rPr>
              <a:t>3. درست کردن (سر و سامان  دادن به) کسب و </a:t>
            </a:r>
            <a:r>
              <a:rPr lang="fa-IR" sz="2400" b="1" dirty="0" smtClean="0">
                <a:cs typeface="B Mitra" pitchFamily="2" charset="-78"/>
              </a:rPr>
              <a:t>کار</a:t>
            </a:r>
            <a:endParaRPr lang="en-US" sz="2400" dirty="0" smtClean="0">
              <a:cs typeface="B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7000" y="5715000"/>
            <a:ext cx="46482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rtl="1"/>
            <a:r>
              <a:rPr lang="fa-IR" sz="2400" b="1" dirty="0" smtClean="0">
                <a:cs typeface="B Mitra" pitchFamily="2" charset="-78"/>
              </a:rPr>
              <a:t>4. ایجاد و توسعه تعهد در کارکنان</a:t>
            </a:r>
            <a:endParaRPr lang="en-US" sz="2400" dirty="0" smtClean="0">
              <a:cs typeface="B Mitra" pitchFamily="2" charset="-78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81000" y="1143000"/>
          <a:ext cx="8153400" cy="5474208"/>
        </p:xfrm>
        <a:graphic>
          <a:graphicData uri="http://schemas.openxmlformats.org/drawingml/2006/table">
            <a:tbl>
              <a:tblPr rtl="1"/>
              <a:tblGrid>
                <a:gridCol w="3959942"/>
                <a:gridCol w="2287272"/>
                <a:gridCol w="1906186"/>
              </a:tblGrid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اهداف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latin typeface="Calibri"/>
                          <a:ea typeface="Calibri"/>
                          <a:cs typeface="B Mitra"/>
                        </a:rPr>
                        <a:t>استراتژی ها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latin typeface="Calibri"/>
                          <a:ea typeface="Calibri"/>
                          <a:cs typeface="B Mitra"/>
                        </a:rPr>
                        <a:t>مناظر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453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حفظ اعتماد جامعه سرمایه­گذار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سر و سامان دادن به کسب و کار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latin typeface="Calibri"/>
                          <a:ea typeface="Calibri"/>
                          <a:cs typeface="B Mitra"/>
                        </a:rPr>
                        <a:t>منظر مالی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عملکرد محیطی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مدیریت بهای تمام شده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latin typeface="Calibri"/>
                          <a:ea typeface="Calibri"/>
                          <a:cs typeface="B Mitra"/>
                        </a:rPr>
                        <a:t>منظر فرآیندهای کسب و کار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کارایی عملیاتی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42672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بهینه­سازی به­کارگیری سرمایه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آمادگی برای سال 2000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latin typeface="Calibri"/>
                          <a:ea typeface="Calibri"/>
                          <a:cs typeface="B Mitra"/>
                        </a:rPr>
                        <a:t>افزایش وفاداری مشتری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ایجاد وفاداری در مشتریان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latin typeface="Calibri"/>
                          <a:ea typeface="Calibri"/>
                          <a:cs typeface="B Mitra"/>
                        </a:rPr>
                        <a:t>منظر مشتری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رشد و نگهداری مشتری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قابلیت اعتماد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latin typeface="Calibri"/>
                          <a:ea typeface="Calibri"/>
                          <a:cs typeface="B Mitra"/>
                        </a:rPr>
                        <a:t>ایمنی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>
                          <a:latin typeface="Calibri"/>
                          <a:ea typeface="Calibri"/>
                          <a:cs typeface="B Mitra"/>
                        </a:rPr>
                        <a:t>ایجاد و توسعه تعهد در کارکنان</a:t>
                      </a:r>
                      <a:endParaRPr lang="en-US" sz="105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منظر رشد و یادگیری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کسب قابلیت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31834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2400" b="1" dirty="0">
                          <a:latin typeface="Calibri"/>
                          <a:ea typeface="Calibri"/>
                          <a:cs typeface="B Mitra"/>
                        </a:rPr>
                        <a:t>تعهد کارکنان</a:t>
                      </a:r>
                      <a:endParaRPr lang="en-US" sz="105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44174" marR="4417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0" y="304800"/>
            <a:ext cx="42672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600" b="1" dirty="0" smtClean="0">
                <a:cs typeface="2  Titr" pitchFamily="2" charset="-78"/>
              </a:rPr>
              <a:t>نقشه استراتژی</a:t>
            </a:r>
            <a:endParaRPr lang="fa-IR" sz="3600" dirty="0">
              <a:cs typeface="2  Titr" pitchFamily="2" charset="-7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609600"/>
            <a:ext cx="67818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4000" b="1" dirty="0" smtClean="0">
                <a:cs typeface="B Mitra" pitchFamily="2" charset="-78"/>
              </a:rPr>
              <a:t>شناخت چهار منظر و تشریح هر یک</a:t>
            </a:r>
            <a:endParaRPr lang="fa-IR" sz="4000" dirty="0">
              <a:cs typeface="B Mitr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00200"/>
            <a:ext cx="861060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200" b="1" dirty="0" smtClean="0">
                <a:cs typeface="B Mitra" pitchFamily="2" charset="-78"/>
              </a:rPr>
              <a:t>معیارهای ارزیابی در سطح شرکت </a:t>
            </a:r>
            <a:r>
              <a:rPr lang="en-US" sz="3200" b="1" dirty="0" smtClean="0">
                <a:cs typeface="B Mitra" pitchFamily="2" charset="-78"/>
              </a:rPr>
              <a:t>NSPI</a:t>
            </a:r>
            <a:r>
              <a:rPr lang="fa-IR" sz="3200" b="1" dirty="0" smtClean="0">
                <a:cs typeface="B Mitra" pitchFamily="2" charset="-78"/>
              </a:rPr>
              <a:t> ساده بود. (به نقشه استراتژی و نقشه نهایی </a:t>
            </a:r>
            <a:r>
              <a:rPr lang="en-US" sz="3200" b="1" dirty="0" smtClean="0">
                <a:cs typeface="B Mitra" pitchFamily="2" charset="-78"/>
              </a:rPr>
              <a:t>BSC</a:t>
            </a:r>
            <a:r>
              <a:rPr lang="fa-IR" sz="3200" b="1" dirty="0" smtClean="0">
                <a:cs typeface="B Mitra" pitchFamily="2" charset="-78"/>
              </a:rPr>
              <a:t> نگاه کنید). هر یک از چهار هدف استراتژیک را </a:t>
            </a:r>
            <a:r>
              <a:rPr lang="fa-IR" sz="3200" b="1" dirty="0" smtClean="0">
                <a:cs typeface="B Mitra" pitchFamily="2" charset="-78"/>
              </a:rPr>
              <a:t>می شد </a:t>
            </a:r>
            <a:r>
              <a:rPr lang="fa-IR" sz="3200" b="1" dirty="0" smtClean="0">
                <a:cs typeface="B Mitra" pitchFamily="2" charset="-78"/>
              </a:rPr>
              <a:t>در راستای یکی از منظرهای روش ارزیابی متوازن دانست.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4114800"/>
            <a:ext cx="815340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200" b="1" dirty="0" smtClean="0">
                <a:cs typeface="B Mitra" pitchFamily="2" charset="-78"/>
              </a:rPr>
              <a:t>شرکت بر رضایت و وفاداری مشتریان و تعهد کارکنان تاکید </a:t>
            </a:r>
            <a:r>
              <a:rPr lang="fa-IR" sz="3200" b="1" dirty="0" smtClean="0">
                <a:cs typeface="B Mitra" pitchFamily="2" charset="-78"/>
              </a:rPr>
              <a:t>می ورزید </a:t>
            </a:r>
            <a:r>
              <a:rPr lang="fa-IR" sz="3200" b="1" dirty="0" smtClean="0">
                <a:cs typeface="B Mitra" pitchFamily="2" charset="-78"/>
              </a:rPr>
              <a:t>و در همان حال یک برنامه جدی در کاهش بهای تمام شده را دنبال </a:t>
            </a:r>
            <a:r>
              <a:rPr lang="fa-IR" sz="3200" b="1" dirty="0" smtClean="0">
                <a:cs typeface="B Mitra" pitchFamily="2" charset="-78"/>
              </a:rPr>
              <a:t>می کرد </a:t>
            </a:r>
            <a:r>
              <a:rPr lang="fa-IR" sz="3200" b="1" dirty="0" smtClean="0">
                <a:cs typeface="B Mitra" pitchFamily="2" charset="-78"/>
              </a:rPr>
              <a:t>که طبق آن </a:t>
            </a:r>
            <a:r>
              <a:rPr lang="fa-IR" sz="3200" b="1" dirty="0" smtClean="0">
                <a:cs typeface="B Mitra" pitchFamily="2" charset="-78"/>
              </a:rPr>
              <a:t>می بایست </a:t>
            </a:r>
            <a:r>
              <a:rPr lang="fa-IR" sz="3200" b="1" dirty="0" smtClean="0">
                <a:cs typeface="B Mitra" pitchFamily="2" charset="-78"/>
              </a:rPr>
              <a:t>سودآوری شرکت بدون افزایش در </a:t>
            </a:r>
            <a:r>
              <a:rPr lang="fa-IR" sz="3200" b="1" dirty="0" smtClean="0">
                <a:cs typeface="B Mitra" pitchFamily="2" charset="-78"/>
              </a:rPr>
              <a:t>نرخ ها </a:t>
            </a:r>
            <a:r>
              <a:rPr lang="fa-IR" sz="3200" b="1" dirty="0" smtClean="0">
                <a:cs typeface="B Mitra" pitchFamily="2" charset="-78"/>
              </a:rPr>
              <a:t>حفظ </a:t>
            </a:r>
            <a:r>
              <a:rPr lang="fa-IR" sz="3200" b="1" dirty="0" smtClean="0">
                <a:cs typeface="B Mitra" pitchFamily="2" charset="-78"/>
              </a:rPr>
              <a:t>می شد</a:t>
            </a:r>
            <a:r>
              <a:rPr lang="fa-IR" sz="3200" b="1" dirty="0" smtClean="0">
                <a:cs typeface="B Mitra" pitchFamily="2" charset="-78"/>
              </a:rPr>
              <a:t>.</a:t>
            </a:r>
            <a:endParaRPr lang="en-US" sz="3200" dirty="0">
              <a:cs typeface="B Mitra" pitchFamily="2" charset="-78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228600"/>
            <a:ext cx="27238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fa-IR" sz="3600" b="1" dirty="0" smtClean="0">
                <a:cs typeface="2  Titr" pitchFamily="2" charset="-78"/>
              </a:rPr>
              <a:t>نقشه نهایی </a:t>
            </a:r>
            <a:r>
              <a:rPr lang="en-US" sz="3600" b="1" dirty="0" smtClean="0">
                <a:cs typeface="2  Titr" pitchFamily="2" charset="-78"/>
              </a:rPr>
              <a:t>BSC</a:t>
            </a:r>
            <a:endParaRPr lang="fa-IR" sz="3600" dirty="0">
              <a:cs typeface="2  Titr" pitchFamily="2" charset="-7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81000" y="1219200"/>
          <a:ext cx="8382000" cy="5410203"/>
        </p:xfrm>
        <a:graphic>
          <a:graphicData uri="http://schemas.openxmlformats.org/drawingml/2006/table">
            <a:tbl>
              <a:tblPr rtl="1"/>
              <a:tblGrid>
                <a:gridCol w="4333568"/>
                <a:gridCol w="1988574"/>
                <a:gridCol w="1224116"/>
                <a:gridCol w="835742"/>
              </a:tblGrid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سنجه­ها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اهداف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استراتژی ها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مناظر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2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سود ناخالص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حفظ اعتماد جامعه سرمایه­گذار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سر و سامان دادن به کسب و کار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منظر مالی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شاخص عملکرد محیطی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عملکرد محیطی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مدیریت بهای تمام شده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منظر فرآیندهای کسب و کار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بهای تمام شده هر کیلووات برق فروش رفته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کارایی عملیاتی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هزینه سوخت هر کیلووات برق تولیدی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درصد مصرف واقعی سرمایه بر مبنای توجیه اقتصادی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بهینه­سازی به­کارگیری سرمایه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152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درصد سرمایه به­کارگرفته شده طبق برنامه توجیهی سال 2000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درصد سیستم­های مکانیزه آماده در نیمه اول 99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آمادگی برای سال 2000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درصد تکمیل برنامه­های محتمل در نیمه اول 99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نرخ وفاداری مشتری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افزایش وفاداری مشتری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ایجاد وفاداری در مشتریان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منظر مشتری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حجم فروش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رشد و نگهداری مشتری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شاخص زمان قطع برق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قابلیت اعتماد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نرخ تناوب صدمات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ایمنی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ایجاد و توسعه تعهد در کارکنان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منظر رشد و یادگیری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نسبت حوادث بالقوه شدید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کاهش در حوادث مربوط به اتصال برق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درصد کارکنان مشغول در برنامه­های توسعه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کسب قابلیت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1525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درصد کارکنان مشغول در برنامه­های توسعه که به یک یا چند هدف توسعه دست یافته­اند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25762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>
                          <a:latin typeface="Calibri"/>
                          <a:ea typeface="Calibri"/>
                          <a:cs typeface="B Mitra"/>
                        </a:rPr>
                        <a:t>نتایج پیمایش تعهد کارکنان</a:t>
                      </a:r>
                      <a:endParaRPr lang="en-US" sz="14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latin typeface="Calibri"/>
                          <a:ea typeface="Calibri"/>
                          <a:cs typeface="B Mitra"/>
                        </a:rPr>
                        <a:t>تعهد کارکنان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228600"/>
            <a:ext cx="525780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600" b="1" dirty="0" smtClean="0">
                <a:cs typeface="2  Titr" pitchFamily="2" charset="-78"/>
              </a:rPr>
              <a:t>روش ها و معیارهای ارزیابی</a:t>
            </a:r>
            <a:endParaRPr lang="fa-IR" sz="3600" dirty="0">
              <a:cs typeface="2  Tit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143000"/>
            <a:ext cx="91440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 smtClean="0">
                <a:cs typeface="B Mitra" pitchFamily="2" charset="-78"/>
              </a:rPr>
              <a:t>Paul </a:t>
            </a:r>
            <a:r>
              <a:rPr lang="en-US" sz="2400" b="1" dirty="0" err="1" smtClean="0">
                <a:cs typeface="B Mitra" pitchFamily="2" charset="-78"/>
              </a:rPr>
              <a:t>Niven</a:t>
            </a:r>
            <a:r>
              <a:rPr lang="fa-IR" sz="2400" b="1" dirty="0" smtClean="0">
                <a:cs typeface="B Mitra" pitchFamily="2" charset="-78"/>
              </a:rPr>
              <a:t> تحلیلگر عملکرد سازمان در شرکت برق </a:t>
            </a:r>
            <a:r>
              <a:rPr lang="en-US" sz="2400" b="1" dirty="0" smtClean="0">
                <a:cs typeface="B Mitra" pitchFamily="2" charset="-78"/>
              </a:rPr>
              <a:t>Nova Scotia</a:t>
            </a:r>
            <a:r>
              <a:rPr lang="fa-IR" sz="2400" b="1" dirty="0" smtClean="0">
                <a:cs typeface="B Mitra" pitchFamily="2" charset="-78"/>
              </a:rPr>
              <a:t>، </a:t>
            </a:r>
            <a:r>
              <a:rPr lang="fa-IR" sz="2400" b="1" dirty="0" smtClean="0">
                <a:cs typeface="B Mitra" pitchFamily="2" charset="-78"/>
              </a:rPr>
              <a:t>به طور تمام وقت </a:t>
            </a:r>
            <a:r>
              <a:rPr lang="fa-IR" sz="2400" b="1" dirty="0" smtClean="0">
                <a:cs typeface="B Mitra" pitchFamily="2" charset="-78"/>
              </a:rPr>
              <a:t>برای نظارت بر </a:t>
            </a:r>
            <a:r>
              <a:rPr lang="fa-IR" sz="2400" b="1" dirty="0" smtClean="0">
                <a:cs typeface="B Mitra" pitchFamily="2" charset="-78"/>
              </a:rPr>
              <a:t>پیاده سازی </a:t>
            </a:r>
            <a:r>
              <a:rPr lang="fa-IR" sz="2400" b="1" dirty="0" smtClean="0">
                <a:cs typeface="B Mitra" pitchFamily="2" charset="-78"/>
              </a:rPr>
              <a:t>روش ارزیابی متوازن در این شرکت منصوب شده بود.</a:t>
            </a:r>
            <a:endParaRPr lang="fa-IR" sz="2400" dirty="0">
              <a:cs typeface="B Mitra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2209800"/>
            <a:ext cx="89154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او </a:t>
            </a:r>
            <a:r>
              <a:rPr lang="fa-IR" sz="2400" b="1" dirty="0" smtClean="0">
                <a:cs typeface="B Mitra" pitchFamily="2" charset="-78"/>
              </a:rPr>
              <a:t>نسخه هایی </a:t>
            </a:r>
            <a:r>
              <a:rPr lang="fa-IR" sz="2400" b="1" dirty="0" smtClean="0">
                <a:cs typeface="B Mitra" pitchFamily="2" charset="-78"/>
              </a:rPr>
              <a:t>از معیارهای ارزیابی را به ضمیمه توصیف کاملی از </a:t>
            </a:r>
            <a:r>
              <a:rPr lang="fa-IR" sz="2400" b="1" dirty="0" smtClean="0">
                <a:cs typeface="B Mitra" pitchFamily="2" charset="-78"/>
              </a:rPr>
              <a:t>آنها </a:t>
            </a:r>
            <a:r>
              <a:rPr lang="fa-IR" sz="2400" b="1" dirty="0" smtClean="0">
                <a:cs typeface="B Mitra" pitchFamily="2" charset="-78"/>
              </a:rPr>
              <a:t>به هر یک از مدیران داده بود</a:t>
            </a:r>
            <a:r>
              <a:rPr lang="fa-IR" sz="2400" b="1" dirty="0" smtClean="0">
                <a:cs typeface="B Mitra" pitchFamily="2" charset="-78"/>
              </a:rPr>
              <a:t>.</a:t>
            </a:r>
            <a:endParaRPr lang="en-US" sz="2400" dirty="0" smtClean="0">
              <a:cs typeface="B Mitra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048000"/>
            <a:ext cx="91440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او از خبرنامه و شبکه داخلی شرکت به منظور </a:t>
            </a:r>
            <a:r>
              <a:rPr lang="fa-IR" sz="2400" b="1" dirty="0" smtClean="0">
                <a:cs typeface="B Mitra" pitchFamily="2" charset="-78"/>
              </a:rPr>
              <a:t>اطلاع رسانی دوره ای </a:t>
            </a:r>
            <a:r>
              <a:rPr lang="fa-IR" sz="2400" b="1" dirty="0" smtClean="0">
                <a:cs typeface="B Mitra" pitchFamily="2" charset="-78"/>
              </a:rPr>
              <a:t>استفاده </a:t>
            </a:r>
            <a:r>
              <a:rPr lang="fa-IR" sz="2400" b="1" dirty="0" smtClean="0">
                <a:cs typeface="B Mitra" pitchFamily="2" charset="-78"/>
              </a:rPr>
              <a:t>می کرد </a:t>
            </a:r>
            <a:r>
              <a:rPr lang="fa-IR" sz="2400" b="1" dirty="0" smtClean="0">
                <a:cs typeface="B Mitra" pitchFamily="2" charset="-78"/>
              </a:rPr>
              <a:t>و هر یک از </a:t>
            </a:r>
            <a:r>
              <a:rPr lang="fa-IR" sz="2400" b="1" dirty="0" smtClean="0">
                <a:cs typeface="B Mitra" pitchFamily="2" charset="-78"/>
              </a:rPr>
              <a:t>گروه های </a:t>
            </a:r>
            <a:r>
              <a:rPr lang="fa-IR" sz="2400" b="1" dirty="0" smtClean="0">
                <a:cs typeface="B Mitra" pitchFamily="2" charset="-78"/>
              </a:rPr>
              <a:t>کسب و کار را تشویق </a:t>
            </a:r>
            <a:r>
              <a:rPr lang="fa-IR" sz="2400" b="1" dirty="0" smtClean="0">
                <a:cs typeface="B Mitra" pitchFamily="2" charset="-78"/>
              </a:rPr>
              <a:t>می کرد </a:t>
            </a:r>
            <a:r>
              <a:rPr lang="fa-IR" sz="2400" b="1" dirty="0" smtClean="0">
                <a:cs typeface="B Mitra" pitchFamily="2" charset="-78"/>
              </a:rPr>
              <a:t>تا از طریق </a:t>
            </a:r>
            <a:r>
              <a:rPr lang="fa-IR" sz="2400" b="1" dirty="0" smtClean="0">
                <a:cs typeface="B Mitra" pitchFamily="2" charset="-78"/>
              </a:rPr>
              <a:t>برنامه های </a:t>
            </a:r>
            <a:r>
              <a:rPr lang="fa-IR" sz="2400" b="1" dirty="0" smtClean="0">
                <a:cs typeface="B Mitra" pitchFamily="2" charset="-78"/>
              </a:rPr>
              <a:t>سخنرانی و </a:t>
            </a:r>
            <a:r>
              <a:rPr lang="fa-IR" sz="2400" b="1" dirty="0" smtClean="0">
                <a:cs typeface="B Mitra" pitchFamily="2" charset="-78"/>
              </a:rPr>
              <a:t>خبرنامه ها </a:t>
            </a:r>
            <a:r>
              <a:rPr lang="fa-IR" sz="2400" b="1" dirty="0" smtClean="0">
                <a:cs typeface="B Mitra" pitchFamily="2" charset="-78"/>
              </a:rPr>
              <a:t>به طور وسیع با افراد خود ایجاد ارتباط کنند</a:t>
            </a:r>
            <a:r>
              <a:rPr lang="fa-IR" sz="2400" b="1" dirty="0" smtClean="0">
                <a:cs typeface="B Mitra" pitchFamily="2" charset="-78"/>
              </a:rPr>
              <a:t>.</a:t>
            </a:r>
            <a:endParaRPr lang="en-US" sz="2400" dirty="0" smtClean="0">
              <a:cs typeface="B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343400"/>
            <a:ext cx="9144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en-US" sz="2400" b="1" dirty="0" smtClean="0">
                <a:cs typeface="B Mitra" pitchFamily="2" charset="-78"/>
              </a:rPr>
              <a:t>Jay Forbes</a:t>
            </a:r>
            <a:r>
              <a:rPr lang="fa-IR" sz="2400" b="1" dirty="0" smtClean="0">
                <a:cs typeface="B Mitra" pitchFamily="2" charset="-78"/>
              </a:rPr>
              <a:t> مدیر ارشد مالی شرکت </a:t>
            </a:r>
            <a:r>
              <a:rPr lang="fa-IR" sz="2400" b="1" dirty="0" smtClean="0">
                <a:cs typeface="B Mitra" pitchFamily="2" charset="-78"/>
              </a:rPr>
              <a:t>می گفت:</a:t>
            </a:r>
            <a:endParaRPr lang="en-US" sz="2400" dirty="0" smtClean="0">
              <a:cs typeface="B Mitra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953000"/>
            <a:ext cx="9144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b="1" dirty="0" smtClean="0">
                <a:cs typeface="B Mitra" pitchFamily="2" charset="-78"/>
              </a:rPr>
              <a:t>" </a:t>
            </a:r>
            <a:r>
              <a:rPr lang="en-US" sz="2400" b="1" dirty="0" err="1" smtClean="0">
                <a:cs typeface="B Mitra" pitchFamily="2" charset="-78"/>
              </a:rPr>
              <a:t>Niven</a:t>
            </a:r>
            <a:r>
              <a:rPr lang="fa-IR" sz="2400" b="1" dirty="0" smtClean="0">
                <a:cs typeface="B Mitra" pitchFamily="2" charset="-78"/>
              </a:rPr>
              <a:t> و من در جلسات و گفتمان­های متعدد و در هر برنامه­ای که حرکتی ولو مختصر برای کمک به افراد در درک معیارهای ارزیابی متوازن بود، شرکت می­کردیم. ما معیارهای ارزیابی را در هر جایی که می­تونستیم نصب کردیم. برقراری ارتباط، اولویت شماره یک من در تخصیص اوقات کاری بود. "</a:t>
            </a:r>
            <a:endParaRPr lang="en-US" sz="2400" dirty="0">
              <a:cs typeface="B Mitra" pitchFamily="2" charset="-78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247</TotalTime>
  <Words>1681</Words>
  <Application>Microsoft Office PowerPoint</Application>
  <PresentationFormat>On-screen Show (4:3)</PresentationFormat>
  <Paragraphs>143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Trek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Administrator</cp:lastModifiedBy>
  <cp:revision>21</cp:revision>
  <dcterms:created xsi:type="dcterms:W3CDTF">2006-08-16T00:00:00Z</dcterms:created>
  <dcterms:modified xsi:type="dcterms:W3CDTF">2017-05-11T18:17:52Z</dcterms:modified>
</cp:coreProperties>
</file>