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38"/>
  </p:notesMasterIdLst>
  <p:sldIdLst>
    <p:sldId id="256" r:id="rId2"/>
    <p:sldId id="257" r:id="rId3"/>
    <p:sldId id="258" r:id="rId4"/>
    <p:sldId id="259" r:id="rId5"/>
    <p:sldId id="260" r:id="rId6"/>
    <p:sldId id="261" r:id="rId7"/>
    <p:sldId id="262" r:id="rId8"/>
    <p:sldId id="263" r:id="rId9"/>
    <p:sldId id="293" r:id="rId10"/>
    <p:sldId id="264" r:id="rId11"/>
    <p:sldId id="265" r:id="rId12"/>
    <p:sldId id="266" r:id="rId13"/>
    <p:sldId id="267" r:id="rId14"/>
    <p:sldId id="268" r:id="rId15"/>
    <p:sldId id="269" r:id="rId16"/>
    <p:sldId id="270" r:id="rId17"/>
    <p:sldId id="276" r:id="rId18"/>
    <p:sldId id="294" r:id="rId19"/>
    <p:sldId id="278" r:id="rId20"/>
    <p:sldId id="279" r:id="rId21"/>
    <p:sldId id="280" r:id="rId22"/>
    <p:sldId id="281" r:id="rId23"/>
    <p:sldId id="282" r:id="rId24"/>
    <p:sldId id="283" r:id="rId25"/>
    <p:sldId id="284" r:id="rId26"/>
    <p:sldId id="287" r:id="rId27"/>
    <p:sldId id="271" r:id="rId28"/>
    <p:sldId id="277" r:id="rId29"/>
    <p:sldId id="275" r:id="rId30"/>
    <p:sldId id="272" r:id="rId31"/>
    <p:sldId id="273" r:id="rId32"/>
    <p:sldId id="288" r:id="rId33"/>
    <p:sldId id="289" r:id="rId34"/>
    <p:sldId id="290" r:id="rId35"/>
    <p:sldId id="291" r:id="rId36"/>
    <p:sldId id="29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246"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59.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 Id="rId5" Type="http://schemas.openxmlformats.org/officeDocument/2006/relationships/image" Target="../media/image71.wmf"/><Relationship Id="rId4" Type="http://schemas.openxmlformats.org/officeDocument/2006/relationships/image" Target="../media/image70.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 Id="rId4" Type="http://schemas.openxmlformats.org/officeDocument/2006/relationships/image" Target="../media/image75.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image" Target="../media/image76.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 Id="rId4" Type="http://schemas.openxmlformats.org/officeDocument/2006/relationships/image" Target="../media/image8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image" Target="../media/image88.wmf"/></Relationships>
</file>

<file path=ppt/drawings/_rels/vmlDrawing21.vml.rels><?xml version="1.0" encoding="UTF-8" standalone="yes"?>
<Relationships xmlns="http://schemas.openxmlformats.org/package/2006/relationships"><Relationship Id="rId8" Type="http://schemas.openxmlformats.org/officeDocument/2006/relationships/image" Target="../media/image97.wmf"/><Relationship Id="rId3" Type="http://schemas.openxmlformats.org/officeDocument/2006/relationships/image" Target="../media/image92.wmf"/><Relationship Id="rId7" Type="http://schemas.openxmlformats.org/officeDocument/2006/relationships/image" Target="../media/image96.wmf"/><Relationship Id="rId2" Type="http://schemas.openxmlformats.org/officeDocument/2006/relationships/image" Target="../media/image38.wmf"/><Relationship Id="rId1" Type="http://schemas.openxmlformats.org/officeDocument/2006/relationships/image" Target="../media/image37.wmf"/><Relationship Id="rId6" Type="http://schemas.openxmlformats.org/officeDocument/2006/relationships/image" Target="../media/image95.wmf"/><Relationship Id="rId5" Type="http://schemas.openxmlformats.org/officeDocument/2006/relationships/image" Target="../media/image94.wmf"/><Relationship Id="rId4" Type="http://schemas.openxmlformats.org/officeDocument/2006/relationships/image" Target="../media/image93.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0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4"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image" Target="../media/image32.wmf"/><Relationship Id="rId7" Type="http://schemas.openxmlformats.org/officeDocument/2006/relationships/image" Target="../media/image36.wmf"/><Relationship Id="rId2" Type="http://schemas.openxmlformats.org/officeDocument/2006/relationships/image" Target="../media/image31.wmf"/><Relationship Id="rId1" Type="http://schemas.openxmlformats.org/officeDocument/2006/relationships/image" Target="../media/image30.wmf"/><Relationship Id="rId6" Type="http://schemas.openxmlformats.org/officeDocument/2006/relationships/image" Target="../media/image35.wmf"/><Relationship Id="rId11" Type="http://schemas.openxmlformats.org/officeDocument/2006/relationships/image" Target="../media/image40.wmf"/><Relationship Id="rId5" Type="http://schemas.openxmlformats.org/officeDocument/2006/relationships/image" Target="../media/image34.wmf"/><Relationship Id="rId10" Type="http://schemas.openxmlformats.org/officeDocument/2006/relationships/image" Target="../media/image39.wmf"/><Relationship Id="rId4" Type="http://schemas.openxmlformats.org/officeDocument/2006/relationships/image" Target="../media/image33.wmf"/><Relationship Id="rId9" Type="http://schemas.openxmlformats.org/officeDocument/2006/relationships/image" Target="../media/image3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4" Type="http://schemas.openxmlformats.org/officeDocument/2006/relationships/image" Target="../media/image4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F8F76D-EC2A-4AE3-B7DE-00871E507031}" type="datetimeFigureOut">
              <a:rPr lang="en-US" smtClean="0"/>
              <a:t>12/5/2015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4674D3-00EB-46D8-8E83-1333F4BA840C}" type="slidenum">
              <a:rPr lang="en-US" smtClean="0"/>
              <a:t>‹#›</a:t>
            </a:fld>
            <a:endParaRPr lang="en-US"/>
          </a:p>
        </p:txBody>
      </p:sp>
    </p:spTree>
    <p:extLst>
      <p:ext uri="{BB962C8B-B14F-4D97-AF65-F5344CB8AC3E}">
        <p14:creationId xmlns:p14="http://schemas.microsoft.com/office/powerpoint/2010/main" val="2639382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4674D3-00EB-46D8-8E83-1333F4BA840C}" type="slidenum">
              <a:rPr lang="en-US" smtClean="0"/>
              <a:t>26</a:t>
            </a:fld>
            <a:endParaRPr lang="en-US"/>
          </a:p>
        </p:txBody>
      </p:sp>
    </p:spTree>
    <p:extLst>
      <p:ext uri="{BB962C8B-B14F-4D97-AF65-F5344CB8AC3E}">
        <p14:creationId xmlns:p14="http://schemas.microsoft.com/office/powerpoint/2010/main" val="1436575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47AF466-100F-4287-A28C-71209F4299BB}" type="datetimeFigureOut">
              <a:rPr lang="en-US" smtClean="0"/>
              <a:t>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A8351-2D98-4443-99A5-CAB010FD5414}" type="slidenum">
              <a:rPr lang="en-US" smtClean="0"/>
              <a:t>‹#›</a:t>
            </a:fld>
            <a:endParaRPr lang="en-US"/>
          </a:p>
        </p:txBody>
      </p:sp>
    </p:spTree>
    <p:extLst>
      <p:ext uri="{BB962C8B-B14F-4D97-AF65-F5344CB8AC3E}">
        <p14:creationId xmlns:p14="http://schemas.microsoft.com/office/powerpoint/2010/main" val="3470324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7AF466-100F-4287-A28C-71209F4299BB}" type="datetimeFigureOut">
              <a:rPr lang="en-US" smtClean="0"/>
              <a:t>12/5/2015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4A8351-2D98-4443-99A5-CAB010FD5414}" type="slidenum">
              <a:rPr lang="en-US" smtClean="0"/>
              <a:t>‹#›</a:t>
            </a:fld>
            <a:endParaRPr lang="en-US"/>
          </a:p>
        </p:txBody>
      </p:sp>
    </p:spTree>
    <p:extLst>
      <p:ext uri="{BB962C8B-B14F-4D97-AF65-F5344CB8AC3E}">
        <p14:creationId xmlns:p14="http://schemas.microsoft.com/office/powerpoint/2010/main" val="3921746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7AF466-100F-4287-A28C-71209F4299BB}" type="datetimeFigureOut">
              <a:rPr lang="en-US" smtClean="0"/>
              <a:t>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A8351-2D98-4443-99A5-CAB010FD5414}" type="slidenum">
              <a:rPr lang="en-US" smtClean="0"/>
              <a:t>‹#›</a:t>
            </a:fld>
            <a:endParaRPr lang="en-US"/>
          </a:p>
        </p:txBody>
      </p:sp>
    </p:spTree>
    <p:extLst>
      <p:ext uri="{BB962C8B-B14F-4D97-AF65-F5344CB8AC3E}">
        <p14:creationId xmlns:p14="http://schemas.microsoft.com/office/powerpoint/2010/main" val="4041764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7AF466-100F-4287-A28C-71209F4299BB}" type="datetimeFigureOut">
              <a:rPr lang="en-US" smtClean="0"/>
              <a:t>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A8351-2D98-4443-99A5-CAB010FD5414}"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948591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7AF466-100F-4287-A28C-71209F4299BB}" type="datetimeFigureOut">
              <a:rPr lang="en-US" smtClean="0"/>
              <a:t>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A8351-2D98-4443-99A5-CAB010FD5414}" type="slidenum">
              <a:rPr lang="en-US" smtClean="0"/>
              <a:t>‹#›</a:t>
            </a:fld>
            <a:endParaRPr lang="en-US"/>
          </a:p>
        </p:txBody>
      </p:sp>
    </p:spTree>
    <p:extLst>
      <p:ext uri="{BB962C8B-B14F-4D97-AF65-F5344CB8AC3E}">
        <p14:creationId xmlns:p14="http://schemas.microsoft.com/office/powerpoint/2010/main" val="3616245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47AF466-100F-4287-A28C-71209F4299BB}" type="datetimeFigureOut">
              <a:rPr lang="en-US" smtClean="0"/>
              <a:t>12/5/2015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A8351-2D98-4443-99A5-CAB010FD5414}" type="slidenum">
              <a:rPr lang="en-US" smtClean="0"/>
              <a:t>‹#›</a:t>
            </a:fld>
            <a:endParaRPr lang="en-US"/>
          </a:p>
        </p:txBody>
      </p:sp>
    </p:spTree>
    <p:extLst>
      <p:ext uri="{BB962C8B-B14F-4D97-AF65-F5344CB8AC3E}">
        <p14:creationId xmlns:p14="http://schemas.microsoft.com/office/powerpoint/2010/main" val="2941653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47AF466-100F-4287-A28C-71209F4299BB}" type="datetimeFigureOut">
              <a:rPr lang="en-US" smtClean="0"/>
              <a:t>12/5/2015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A8351-2D98-4443-99A5-CAB010FD5414}" type="slidenum">
              <a:rPr lang="en-US" smtClean="0"/>
              <a:t>‹#›</a:t>
            </a:fld>
            <a:endParaRPr lang="en-US"/>
          </a:p>
        </p:txBody>
      </p:sp>
    </p:spTree>
    <p:extLst>
      <p:ext uri="{BB962C8B-B14F-4D97-AF65-F5344CB8AC3E}">
        <p14:creationId xmlns:p14="http://schemas.microsoft.com/office/powerpoint/2010/main" val="13472563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7AF466-100F-4287-A28C-71209F4299BB}" type="datetimeFigureOut">
              <a:rPr lang="en-US" smtClean="0"/>
              <a:t>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A8351-2D98-4443-99A5-CAB010FD5414}" type="slidenum">
              <a:rPr lang="en-US" smtClean="0"/>
              <a:t>‹#›</a:t>
            </a:fld>
            <a:endParaRPr lang="en-US"/>
          </a:p>
        </p:txBody>
      </p:sp>
    </p:spTree>
    <p:extLst>
      <p:ext uri="{BB962C8B-B14F-4D97-AF65-F5344CB8AC3E}">
        <p14:creationId xmlns:p14="http://schemas.microsoft.com/office/powerpoint/2010/main" val="2716187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7AF466-100F-4287-A28C-71209F4299BB}" type="datetimeFigureOut">
              <a:rPr lang="en-US" smtClean="0"/>
              <a:t>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A8351-2D98-4443-99A5-CAB010FD5414}" type="slidenum">
              <a:rPr lang="en-US" smtClean="0"/>
              <a:t>‹#›</a:t>
            </a:fld>
            <a:endParaRPr lang="en-US"/>
          </a:p>
        </p:txBody>
      </p:sp>
    </p:spTree>
    <p:extLst>
      <p:ext uri="{BB962C8B-B14F-4D97-AF65-F5344CB8AC3E}">
        <p14:creationId xmlns:p14="http://schemas.microsoft.com/office/powerpoint/2010/main" val="501621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547AF466-100F-4287-A28C-71209F4299BB}" type="datetimeFigureOut">
              <a:rPr lang="en-US" smtClean="0"/>
              <a:t>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A8351-2D98-4443-99A5-CAB010FD5414}" type="slidenum">
              <a:rPr lang="en-US" smtClean="0"/>
              <a:t>‹#›</a:t>
            </a:fld>
            <a:endParaRPr lang="en-US"/>
          </a:p>
        </p:txBody>
      </p:sp>
    </p:spTree>
    <p:extLst>
      <p:ext uri="{BB962C8B-B14F-4D97-AF65-F5344CB8AC3E}">
        <p14:creationId xmlns:p14="http://schemas.microsoft.com/office/powerpoint/2010/main" val="3745685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7AF466-100F-4287-A28C-71209F4299BB}" type="datetimeFigureOut">
              <a:rPr lang="en-US" smtClean="0"/>
              <a:t>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A8351-2D98-4443-99A5-CAB010FD5414}" type="slidenum">
              <a:rPr lang="en-US" smtClean="0"/>
              <a:t>‹#›</a:t>
            </a:fld>
            <a:endParaRPr lang="en-US"/>
          </a:p>
        </p:txBody>
      </p:sp>
    </p:spTree>
    <p:extLst>
      <p:ext uri="{BB962C8B-B14F-4D97-AF65-F5344CB8AC3E}">
        <p14:creationId xmlns:p14="http://schemas.microsoft.com/office/powerpoint/2010/main" val="4259642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47AF466-100F-4287-A28C-71209F4299BB}" type="datetimeFigureOut">
              <a:rPr lang="en-US" smtClean="0"/>
              <a:t>12/5/2015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4A8351-2D98-4443-99A5-CAB010FD5414}" type="slidenum">
              <a:rPr lang="en-US" smtClean="0"/>
              <a:t>‹#›</a:t>
            </a:fld>
            <a:endParaRPr lang="en-US"/>
          </a:p>
        </p:txBody>
      </p:sp>
    </p:spTree>
    <p:extLst>
      <p:ext uri="{BB962C8B-B14F-4D97-AF65-F5344CB8AC3E}">
        <p14:creationId xmlns:p14="http://schemas.microsoft.com/office/powerpoint/2010/main" val="3192136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47AF466-100F-4287-A28C-71209F4299BB}" type="datetimeFigureOut">
              <a:rPr lang="en-US" smtClean="0"/>
              <a:t>12/5/2015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4A8351-2D98-4443-99A5-CAB010FD5414}" type="slidenum">
              <a:rPr lang="en-US" smtClean="0"/>
              <a:t>‹#›</a:t>
            </a:fld>
            <a:endParaRPr lang="en-US"/>
          </a:p>
        </p:txBody>
      </p:sp>
    </p:spTree>
    <p:extLst>
      <p:ext uri="{BB962C8B-B14F-4D97-AF65-F5344CB8AC3E}">
        <p14:creationId xmlns:p14="http://schemas.microsoft.com/office/powerpoint/2010/main" val="78326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547AF466-100F-4287-A28C-71209F4299BB}" type="datetimeFigureOut">
              <a:rPr lang="en-US" smtClean="0"/>
              <a:t>12/5/2015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964A8351-2D98-4443-99A5-CAB010FD5414}" type="slidenum">
              <a:rPr lang="en-US" smtClean="0"/>
              <a:t>‹#›</a:t>
            </a:fld>
            <a:endParaRPr lang="en-US"/>
          </a:p>
        </p:txBody>
      </p:sp>
    </p:spTree>
    <p:extLst>
      <p:ext uri="{BB962C8B-B14F-4D97-AF65-F5344CB8AC3E}">
        <p14:creationId xmlns:p14="http://schemas.microsoft.com/office/powerpoint/2010/main" val="2728368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47AF466-100F-4287-A28C-71209F4299BB}" type="datetimeFigureOut">
              <a:rPr lang="en-US" smtClean="0"/>
              <a:t>12/5/2015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964A8351-2D98-4443-99A5-CAB010FD5414}" type="slidenum">
              <a:rPr lang="en-US" smtClean="0"/>
              <a:t>‹#›</a:t>
            </a:fld>
            <a:endParaRPr lang="en-US"/>
          </a:p>
        </p:txBody>
      </p:sp>
    </p:spTree>
    <p:extLst>
      <p:ext uri="{BB962C8B-B14F-4D97-AF65-F5344CB8AC3E}">
        <p14:creationId xmlns:p14="http://schemas.microsoft.com/office/powerpoint/2010/main" val="2557418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547AF466-100F-4287-A28C-71209F4299BB}" type="datetimeFigureOut">
              <a:rPr lang="en-US" smtClean="0"/>
              <a:t>12/5/2015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964A8351-2D98-4443-99A5-CAB010FD5414}" type="slidenum">
              <a:rPr lang="en-US" smtClean="0"/>
              <a:t>‹#›</a:t>
            </a:fld>
            <a:endParaRPr lang="en-US"/>
          </a:p>
        </p:txBody>
      </p:sp>
    </p:spTree>
    <p:extLst>
      <p:ext uri="{BB962C8B-B14F-4D97-AF65-F5344CB8AC3E}">
        <p14:creationId xmlns:p14="http://schemas.microsoft.com/office/powerpoint/2010/main" val="575471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7AF466-100F-4287-A28C-71209F4299BB}" type="datetimeFigureOut">
              <a:rPr lang="en-US" smtClean="0"/>
              <a:t>12/5/2015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4A8351-2D98-4443-99A5-CAB010FD5414}" type="slidenum">
              <a:rPr lang="en-US" smtClean="0"/>
              <a:t>‹#›</a:t>
            </a:fld>
            <a:endParaRPr lang="en-US"/>
          </a:p>
        </p:txBody>
      </p:sp>
    </p:spTree>
    <p:extLst>
      <p:ext uri="{BB962C8B-B14F-4D97-AF65-F5344CB8AC3E}">
        <p14:creationId xmlns:p14="http://schemas.microsoft.com/office/powerpoint/2010/main" val="889336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47AF466-100F-4287-A28C-71209F4299BB}" type="datetimeFigureOut">
              <a:rPr lang="en-US" smtClean="0"/>
              <a:t>12/5/2015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64A8351-2D98-4443-99A5-CAB010FD5414}" type="slidenum">
              <a:rPr lang="en-US" smtClean="0"/>
              <a:t>‹#›</a:t>
            </a:fld>
            <a:endParaRPr lang="en-US"/>
          </a:p>
        </p:txBody>
      </p:sp>
    </p:spTree>
    <p:extLst>
      <p:ext uri="{BB962C8B-B14F-4D97-AF65-F5344CB8AC3E}">
        <p14:creationId xmlns:p14="http://schemas.microsoft.com/office/powerpoint/2010/main" val="1648050844"/>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7.wmf"/><Relationship Id="rId5" Type="http://schemas.openxmlformats.org/officeDocument/2006/relationships/oleObject" Target="../embeddings/oleObject16.bin"/><Relationship Id="rId10" Type="http://schemas.openxmlformats.org/officeDocument/2006/relationships/image" Target="../media/image29.wmf"/><Relationship Id="rId4" Type="http://schemas.openxmlformats.org/officeDocument/2006/relationships/image" Target="../media/image26.wmf"/><Relationship Id="rId9" Type="http://schemas.openxmlformats.org/officeDocument/2006/relationships/oleObject" Target="../embeddings/oleObject18.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oleObject" Target="../embeddings/oleObject24.bin"/><Relationship Id="rId18" Type="http://schemas.openxmlformats.org/officeDocument/2006/relationships/image" Target="../media/image37.wmf"/><Relationship Id="rId3" Type="http://schemas.openxmlformats.org/officeDocument/2006/relationships/oleObject" Target="../embeddings/oleObject19.bin"/><Relationship Id="rId21" Type="http://schemas.openxmlformats.org/officeDocument/2006/relationships/oleObject" Target="../embeddings/oleObject28.bin"/><Relationship Id="rId7" Type="http://schemas.openxmlformats.org/officeDocument/2006/relationships/oleObject" Target="../embeddings/oleObject21.bin"/><Relationship Id="rId12" Type="http://schemas.openxmlformats.org/officeDocument/2006/relationships/image" Target="../media/image34.wmf"/><Relationship Id="rId17" Type="http://schemas.openxmlformats.org/officeDocument/2006/relationships/oleObject" Target="../embeddings/oleObject26.bin"/><Relationship Id="rId2" Type="http://schemas.openxmlformats.org/officeDocument/2006/relationships/slideLayout" Target="../slideLayouts/slideLayout2.xml"/><Relationship Id="rId16" Type="http://schemas.openxmlformats.org/officeDocument/2006/relationships/image" Target="../media/image36.wmf"/><Relationship Id="rId20" Type="http://schemas.openxmlformats.org/officeDocument/2006/relationships/image" Target="../media/image38.wmf"/><Relationship Id="rId1" Type="http://schemas.openxmlformats.org/officeDocument/2006/relationships/vmlDrawing" Target="../drawings/vmlDrawing7.vml"/><Relationship Id="rId6" Type="http://schemas.openxmlformats.org/officeDocument/2006/relationships/image" Target="../media/image31.wmf"/><Relationship Id="rId11" Type="http://schemas.openxmlformats.org/officeDocument/2006/relationships/oleObject" Target="../embeddings/oleObject23.bin"/><Relationship Id="rId24" Type="http://schemas.openxmlformats.org/officeDocument/2006/relationships/image" Target="../media/image40.wmf"/><Relationship Id="rId5" Type="http://schemas.openxmlformats.org/officeDocument/2006/relationships/oleObject" Target="../embeddings/oleObject20.bin"/><Relationship Id="rId15" Type="http://schemas.openxmlformats.org/officeDocument/2006/relationships/oleObject" Target="../embeddings/oleObject25.bin"/><Relationship Id="rId23" Type="http://schemas.openxmlformats.org/officeDocument/2006/relationships/oleObject" Target="../embeddings/oleObject29.bin"/><Relationship Id="rId10" Type="http://schemas.openxmlformats.org/officeDocument/2006/relationships/image" Target="../media/image33.wmf"/><Relationship Id="rId19" Type="http://schemas.openxmlformats.org/officeDocument/2006/relationships/oleObject" Target="../embeddings/oleObject27.bin"/><Relationship Id="rId4" Type="http://schemas.openxmlformats.org/officeDocument/2006/relationships/image" Target="../media/image30.wmf"/><Relationship Id="rId9" Type="http://schemas.openxmlformats.org/officeDocument/2006/relationships/oleObject" Target="../embeddings/oleObject22.bin"/><Relationship Id="rId14" Type="http://schemas.openxmlformats.org/officeDocument/2006/relationships/image" Target="../media/image35.wmf"/><Relationship Id="rId22" Type="http://schemas.openxmlformats.org/officeDocument/2006/relationships/image" Target="../media/image39.wmf"/></Relationships>
</file>

<file path=ppt/slides/_rels/slide13.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30.bin"/><Relationship Id="rId7"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42.wmf"/><Relationship Id="rId5" Type="http://schemas.openxmlformats.org/officeDocument/2006/relationships/oleObject" Target="../embeddings/oleObject31.bin"/><Relationship Id="rId10" Type="http://schemas.openxmlformats.org/officeDocument/2006/relationships/image" Target="../media/image44.wmf"/><Relationship Id="rId4" Type="http://schemas.openxmlformats.org/officeDocument/2006/relationships/image" Target="../media/image41.wmf"/><Relationship Id="rId9" Type="http://schemas.openxmlformats.org/officeDocument/2006/relationships/oleObject" Target="../embeddings/oleObject33.bin"/></Relationships>
</file>

<file path=ppt/slides/_rels/slide14.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oleObject" Target="../embeddings/oleObject34.bin"/><Relationship Id="rId7"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46.wmf"/><Relationship Id="rId5" Type="http://schemas.openxmlformats.org/officeDocument/2006/relationships/oleObject" Target="../embeddings/oleObject35.bin"/><Relationship Id="rId4" Type="http://schemas.openxmlformats.org/officeDocument/2006/relationships/image" Target="../media/image45.wmf"/><Relationship Id="rId9" Type="http://schemas.openxmlformats.org/officeDocument/2006/relationships/image" Target="../media/image48.JPG"/></Relationships>
</file>

<file path=ppt/slides/_rels/slide15.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oleObject" Target="../embeddings/oleObject37.bin"/><Relationship Id="rId7"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50.wmf"/><Relationship Id="rId5" Type="http://schemas.openxmlformats.org/officeDocument/2006/relationships/oleObject" Target="../embeddings/oleObject38.bin"/><Relationship Id="rId4" Type="http://schemas.openxmlformats.org/officeDocument/2006/relationships/image" Target="../media/image49.wmf"/><Relationship Id="rId9" Type="http://schemas.openxmlformats.org/officeDocument/2006/relationships/image" Target="../media/image52.JPG"/></Relationships>
</file>

<file path=ppt/slides/_rels/slide16.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58.wmf"/><Relationship Id="rId5" Type="http://schemas.openxmlformats.org/officeDocument/2006/relationships/oleObject" Target="../embeddings/oleObject41.bin"/><Relationship Id="rId4" Type="http://schemas.openxmlformats.org/officeDocument/2006/relationships/image" Target="../media/image57.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2.bin"/><Relationship Id="rId7" Type="http://schemas.openxmlformats.org/officeDocument/2006/relationships/image" Target="../media/image61.jpeg"/><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60.wmf"/><Relationship Id="rId5" Type="http://schemas.openxmlformats.org/officeDocument/2006/relationships/oleObject" Target="../embeddings/oleObject43.bin"/><Relationship Id="rId4" Type="http://schemas.openxmlformats.org/officeDocument/2006/relationships/image" Target="../media/image59.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46.bin"/><Relationship Id="rId3" Type="http://schemas.openxmlformats.org/officeDocument/2006/relationships/oleObject" Target="../embeddings/oleObject44.bin"/><Relationship Id="rId7" Type="http://schemas.openxmlformats.org/officeDocument/2006/relationships/image" Target="../media/image65.jpeg"/><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63.wmf"/><Relationship Id="rId5" Type="http://schemas.openxmlformats.org/officeDocument/2006/relationships/oleObject" Target="../embeddings/oleObject45.bin"/><Relationship Id="rId4" Type="http://schemas.openxmlformats.org/officeDocument/2006/relationships/image" Target="../media/image62.wmf"/><Relationship Id="rId9" Type="http://schemas.openxmlformats.org/officeDocument/2006/relationships/image" Target="../media/image64.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66.wmf"/></Relationships>
</file>

<file path=ppt/slides/_rels/slide23.x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oleObject" Target="../embeddings/oleObject48.bin"/><Relationship Id="rId7" Type="http://schemas.openxmlformats.org/officeDocument/2006/relationships/oleObject" Target="../embeddings/oleObject50.bin"/><Relationship Id="rId12" Type="http://schemas.openxmlformats.org/officeDocument/2006/relationships/image" Target="../media/image71.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68.wmf"/><Relationship Id="rId11" Type="http://schemas.openxmlformats.org/officeDocument/2006/relationships/oleObject" Target="../embeddings/oleObject52.bin"/><Relationship Id="rId5" Type="http://schemas.openxmlformats.org/officeDocument/2006/relationships/oleObject" Target="../embeddings/oleObject49.bin"/><Relationship Id="rId10" Type="http://schemas.openxmlformats.org/officeDocument/2006/relationships/image" Target="../media/image70.wmf"/><Relationship Id="rId4" Type="http://schemas.openxmlformats.org/officeDocument/2006/relationships/image" Target="../media/image67.wmf"/><Relationship Id="rId9" Type="http://schemas.openxmlformats.org/officeDocument/2006/relationships/oleObject" Target="../embeddings/oleObject51.bin"/></Relationships>
</file>

<file path=ppt/slides/_rels/slide24.x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oleObject" Target="../embeddings/oleObject53.bin"/><Relationship Id="rId7"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73.wmf"/><Relationship Id="rId5" Type="http://schemas.openxmlformats.org/officeDocument/2006/relationships/oleObject" Target="../embeddings/oleObject54.bin"/><Relationship Id="rId10" Type="http://schemas.openxmlformats.org/officeDocument/2006/relationships/image" Target="../media/image75.wmf"/><Relationship Id="rId4" Type="http://schemas.openxmlformats.org/officeDocument/2006/relationships/image" Target="../media/image72.wmf"/><Relationship Id="rId9" Type="http://schemas.openxmlformats.org/officeDocument/2006/relationships/oleObject" Target="../embeddings/oleObject56.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59.bin"/><Relationship Id="rId3" Type="http://schemas.openxmlformats.org/officeDocument/2006/relationships/image" Target="../media/image79.jpeg"/><Relationship Id="rId7" Type="http://schemas.openxmlformats.org/officeDocument/2006/relationships/image" Target="../media/image77.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58.bin"/><Relationship Id="rId5" Type="http://schemas.openxmlformats.org/officeDocument/2006/relationships/image" Target="../media/image76.wmf"/><Relationship Id="rId10" Type="http://schemas.openxmlformats.org/officeDocument/2006/relationships/image" Target="../media/image80.png"/><Relationship Id="rId4" Type="http://schemas.openxmlformats.org/officeDocument/2006/relationships/oleObject" Target="../embeddings/oleObject57.bin"/><Relationship Id="rId9" Type="http://schemas.openxmlformats.org/officeDocument/2006/relationships/image" Target="../media/image78.w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62.bin"/><Relationship Id="rId13" Type="http://schemas.openxmlformats.org/officeDocument/2006/relationships/oleObject" Target="../embeddings/oleObject67.bin"/><Relationship Id="rId3" Type="http://schemas.openxmlformats.org/officeDocument/2006/relationships/notesSlide" Target="../notesSlides/notesSlide1.xml"/><Relationship Id="rId7" Type="http://schemas.openxmlformats.org/officeDocument/2006/relationships/image" Target="../media/image77.wmf"/><Relationship Id="rId12"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61.bin"/><Relationship Id="rId11" Type="http://schemas.openxmlformats.org/officeDocument/2006/relationships/oleObject" Target="../embeddings/oleObject65.bin"/><Relationship Id="rId5" Type="http://schemas.openxmlformats.org/officeDocument/2006/relationships/image" Target="../media/image76.wmf"/><Relationship Id="rId10" Type="http://schemas.openxmlformats.org/officeDocument/2006/relationships/oleObject" Target="../embeddings/oleObject64.bin"/><Relationship Id="rId4" Type="http://schemas.openxmlformats.org/officeDocument/2006/relationships/oleObject" Target="../embeddings/oleObject60.bin"/><Relationship Id="rId9" Type="http://schemas.openxmlformats.org/officeDocument/2006/relationships/oleObject" Target="../embeddings/oleObject63.bin"/></Relationships>
</file>

<file path=ppt/slides/_rels/slide27.xml.rels><?xml version="1.0" encoding="UTF-8" standalone="yes"?>
<Relationships xmlns="http://schemas.openxmlformats.org/package/2006/relationships"><Relationship Id="rId8" Type="http://schemas.openxmlformats.org/officeDocument/2006/relationships/image" Target="../media/image83.wmf"/><Relationship Id="rId3" Type="http://schemas.openxmlformats.org/officeDocument/2006/relationships/oleObject" Target="../embeddings/oleObject68.bin"/><Relationship Id="rId7" Type="http://schemas.openxmlformats.org/officeDocument/2006/relationships/oleObject" Target="../embeddings/oleObject70.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82.wmf"/><Relationship Id="rId11" Type="http://schemas.openxmlformats.org/officeDocument/2006/relationships/image" Target="../media/image85.png"/><Relationship Id="rId5" Type="http://schemas.openxmlformats.org/officeDocument/2006/relationships/oleObject" Target="../embeddings/oleObject69.bin"/><Relationship Id="rId10" Type="http://schemas.openxmlformats.org/officeDocument/2006/relationships/image" Target="../media/image84.wmf"/><Relationship Id="rId4" Type="http://schemas.openxmlformats.org/officeDocument/2006/relationships/image" Target="../media/image81.wmf"/><Relationship Id="rId9" Type="http://schemas.openxmlformats.org/officeDocument/2006/relationships/oleObject" Target="../embeddings/oleObject71.bin"/></Relationships>
</file>

<file path=ppt/slides/_rels/slide28.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90.wmf"/><Relationship Id="rId3" Type="http://schemas.openxmlformats.org/officeDocument/2006/relationships/oleObject" Target="../embeddings/oleObject72.bin"/><Relationship Id="rId7" Type="http://schemas.openxmlformats.org/officeDocument/2006/relationships/oleObject" Target="../embeddings/oleObject74.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89.wmf"/><Relationship Id="rId5" Type="http://schemas.openxmlformats.org/officeDocument/2006/relationships/oleObject" Target="../embeddings/oleObject73.bin"/><Relationship Id="rId10" Type="http://schemas.openxmlformats.org/officeDocument/2006/relationships/image" Target="../media/image91.jpeg"/><Relationship Id="rId4" Type="http://schemas.openxmlformats.org/officeDocument/2006/relationships/image" Target="../media/image88.wmf"/><Relationship Id="rId9" Type="http://schemas.openxmlformats.org/officeDocument/2006/relationships/oleObject" Target="../embeddings/oleObject75.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92.wmf"/><Relationship Id="rId13" Type="http://schemas.openxmlformats.org/officeDocument/2006/relationships/oleObject" Target="../embeddings/oleObject81.bin"/><Relationship Id="rId18" Type="http://schemas.openxmlformats.org/officeDocument/2006/relationships/image" Target="../media/image97.wmf"/><Relationship Id="rId3" Type="http://schemas.openxmlformats.org/officeDocument/2006/relationships/oleObject" Target="../embeddings/oleObject76.bin"/><Relationship Id="rId7" Type="http://schemas.openxmlformats.org/officeDocument/2006/relationships/oleObject" Target="../embeddings/oleObject78.bin"/><Relationship Id="rId12" Type="http://schemas.openxmlformats.org/officeDocument/2006/relationships/image" Target="../media/image94.wmf"/><Relationship Id="rId17" Type="http://schemas.openxmlformats.org/officeDocument/2006/relationships/oleObject" Target="../embeddings/oleObject83.bin"/><Relationship Id="rId2" Type="http://schemas.openxmlformats.org/officeDocument/2006/relationships/slideLayout" Target="../slideLayouts/slideLayout2.xml"/><Relationship Id="rId16" Type="http://schemas.openxmlformats.org/officeDocument/2006/relationships/image" Target="../media/image96.wmf"/><Relationship Id="rId1" Type="http://schemas.openxmlformats.org/officeDocument/2006/relationships/vmlDrawing" Target="../drawings/vmlDrawing21.vml"/><Relationship Id="rId6" Type="http://schemas.openxmlformats.org/officeDocument/2006/relationships/image" Target="../media/image38.wmf"/><Relationship Id="rId11" Type="http://schemas.openxmlformats.org/officeDocument/2006/relationships/oleObject" Target="../embeddings/oleObject80.bin"/><Relationship Id="rId5" Type="http://schemas.openxmlformats.org/officeDocument/2006/relationships/oleObject" Target="../embeddings/oleObject77.bin"/><Relationship Id="rId15" Type="http://schemas.openxmlformats.org/officeDocument/2006/relationships/oleObject" Target="../embeddings/oleObject82.bin"/><Relationship Id="rId10" Type="http://schemas.openxmlformats.org/officeDocument/2006/relationships/image" Target="../media/image93.wmf"/><Relationship Id="rId4" Type="http://schemas.openxmlformats.org/officeDocument/2006/relationships/image" Target="../media/image37.wmf"/><Relationship Id="rId9" Type="http://schemas.openxmlformats.org/officeDocument/2006/relationships/oleObject" Target="../embeddings/oleObject79.bin"/><Relationship Id="rId14" Type="http://schemas.openxmlformats.org/officeDocument/2006/relationships/image" Target="../media/image95.wmf"/></Relationships>
</file>

<file path=ppt/slides/_rels/slide32.xml.rels><?xml version="1.0" encoding="UTF-8" standalone="yes"?>
<Relationships xmlns="http://schemas.openxmlformats.org/package/2006/relationships"><Relationship Id="rId2" Type="http://schemas.openxmlformats.org/officeDocument/2006/relationships/image" Target="../media/image9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image" Target="../media/image9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101.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3.bin"/><Relationship Id="rId4" Type="http://schemas.openxmlformats.org/officeDocument/2006/relationships/image" Target="../media/image7.wmf"/><Relationship Id="rId9" Type="http://schemas.openxmlformats.org/officeDocument/2006/relationships/image" Target="../media/image10.JPG"/></Relationships>
</file>

<file path=ppt/slides/_rels/slide5.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2.wmf"/><Relationship Id="rId5" Type="http://schemas.openxmlformats.org/officeDocument/2006/relationships/oleObject" Target="../embeddings/oleObject6.bin"/><Relationship Id="rId4" Type="http://schemas.openxmlformats.org/officeDocument/2006/relationships/image" Target="../media/image11.wmf"/></Relationships>
</file>

<file path=ppt/slides/_rels/slide6.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5.wmf"/><Relationship Id="rId5" Type="http://schemas.openxmlformats.org/officeDocument/2006/relationships/oleObject" Target="../embeddings/oleObject9.bin"/><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oleObject11.bin"/></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8.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2.wmf"/><Relationship Id="rId5" Type="http://schemas.openxmlformats.org/officeDocument/2006/relationships/oleObject" Target="../embeddings/oleObject13.bin"/><Relationship Id="rId4" Type="http://schemas.openxmlformats.org/officeDocument/2006/relationships/image" Target="../media/image21.wmf"/><Relationship Id="rId9" Type="http://schemas.openxmlformats.org/officeDocument/2006/relationships/image" Target="../media/image24.JPG"/></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4507" y="589454"/>
            <a:ext cx="8825658" cy="5695232"/>
          </a:xfrm>
        </p:spPr>
        <p:txBody>
          <a:bodyPr>
            <a:normAutofit fontScale="90000"/>
          </a:bodyPr>
          <a:lstStyle/>
          <a:p>
            <a:pPr algn="ctr" rtl="1"/>
            <a:r>
              <a:rPr lang="fa-IR" dirty="0" smtClean="0">
                <a:solidFill>
                  <a:schemeClr val="accent3">
                    <a:lumMod val="60000"/>
                    <a:lumOff val="40000"/>
                  </a:schemeClr>
                </a:solidFill>
                <a:cs typeface="B Nazanin" panose="00000400000000000000" pitchFamily="2" charset="-78"/>
              </a:rPr>
              <a:t>ارائه درس کنترل دیجیتال </a:t>
            </a:r>
            <a:br>
              <a:rPr lang="fa-IR" dirty="0" smtClean="0">
                <a:solidFill>
                  <a:schemeClr val="accent3">
                    <a:lumMod val="60000"/>
                    <a:lumOff val="40000"/>
                  </a:schemeClr>
                </a:solidFill>
                <a:cs typeface="B Nazanin" panose="00000400000000000000" pitchFamily="2" charset="-78"/>
              </a:rPr>
            </a:br>
            <a:r>
              <a:rPr lang="fa-IR" dirty="0" smtClean="0">
                <a:solidFill>
                  <a:schemeClr val="accent3">
                    <a:lumMod val="60000"/>
                    <a:lumOff val="40000"/>
                  </a:schemeClr>
                </a:solidFill>
                <a:cs typeface="B Nazanin" panose="00000400000000000000" pitchFamily="2" charset="-78"/>
              </a:rPr>
              <a:t/>
            </a:r>
            <a:br>
              <a:rPr lang="fa-IR" dirty="0" smtClean="0">
                <a:solidFill>
                  <a:schemeClr val="accent3">
                    <a:lumMod val="60000"/>
                    <a:lumOff val="40000"/>
                  </a:schemeClr>
                </a:solidFill>
                <a:cs typeface="B Nazanin" panose="00000400000000000000" pitchFamily="2" charset="-78"/>
              </a:rPr>
            </a:br>
            <a:r>
              <a:rPr lang="fa-IR" dirty="0" smtClean="0">
                <a:solidFill>
                  <a:schemeClr val="accent3">
                    <a:lumMod val="60000"/>
                    <a:lumOff val="40000"/>
                  </a:schemeClr>
                </a:solidFill>
                <a:cs typeface="B Nazanin" panose="00000400000000000000" pitchFamily="2" charset="-78"/>
              </a:rPr>
              <a:t>فصل دوم :</a:t>
            </a:r>
            <a:br>
              <a:rPr lang="fa-IR" dirty="0" smtClean="0">
                <a:solidFill>
                  <a:schemeClr val="accent3">
                    <a:lumMod val="60000"/>
                    <a:lumOff val="40000"/>
                  </a:schemeClr>
                </a:solidFill>
                <a:cs typeface="B Nazanin" panose="00000400000000000000" pitchFamily="2" charset="-78"/>
              </a:rPr>
            </a:br>
            <a:r>
              <a:rPr lang="fa-IR" dirty="0" smtClean="0">
                <a:solidFill>
                  <a:schemeClr val="accent3">
                    <a:lumMod val="60000"/>
                    <a:lumOff val="40000"/>
                  </a:schemeClr>
                </a:solidFill>
                <a:cs typeface="B Nazanin" panose="00000400000000000000" pitchFamily="2" charset="-78"/>
              </a:rPr>
              <a:t>تحلیل صفحۀ فازی</a:t>
            </a:r>
            <a:br>
              <a:rPr lang="fa-IR" dirty="0" smtClean="0">
                <a:solidFill>
                  <a:schemeClr val="accent3">
                    <a:lumMod val="60000"/>
                    <a:lumOff val="40000"/>
                  </a:schemeClr>
                </a:solidFill>
                <a:cs typeface="B Nazanin" panose="00000400000000000000" pitchFamily="2" charset="-78"/>
              </a:rPr>
            </a:br>
            <a:r>
              <a:rPr lang="fa-IR" dirty="0" smtClean="0">
                <a:solidFill>
                  <a:schemeClr val="accent3">
                    <a:lumMod val="60000"/>
                    <a:lumOff val="40000"/>
                  </a:schemeClr>
                </a:solidFill>
                <a:cs typeface="B Nazanin" panose="00000400000000000000" pitchFamily="2" charset="-78"/>
              </a:rPr>
              <a:t/>
            </a:r>
            <a:br>
              <a:rPr lang="fa-IR" dirty="0" smtClean="0">
                <a:solidFill>
                  <a:schemeClr val="accent3">
                    <a:lumMod val="60000"/>
                    <a:lumOff val="40000"/>
                  </a:schemeClr>
                </a:solidFill>
                <a:cs typeface="B Nazanin" panose="00000400000000000000" pitchFamily="2" charset="-78"/>
              </a:rPr>
            </a:br>
            <a:r>
              <a:rPr lang="fa-IR" sz="4000" dirty="0" smtClean="0">
                <a:solidFill>
                  <a:schemeClr val="accent3">
                    <a:lumMod val="60000"/>
                    <a:lumOff val="40000"/>
                  </a:schemeClr>
                </a:solidFill>
                <a:cs typeface="B Nazanin" panose="00000400000000000000" pitchFamily="2" charset="-78"/>
              </a:rPr>
              <a:t>علی بانشی _ مسعود بهرامی</a:t>
            </a:r>
            <a:endParaRPr lang="en-US" sz="4000" dirty="0">
              <a:solidFill>
                <a:schemeClr val="accent3">
                  <a:lumMod val="60000"/>
                  <a:lumOff val="40000"/>
                </a:schemeClr>
              </a:solidFill>
              <a:cs typeface="B Nazanin" panose="00000400000000000000" pitchFamily="2" charset="-78"/>
            </a:endParaRPr>
          </a:p>
        </p:txBody>
      </p:sp>
    </p:spTree>
    <p:extLst>
      <p:ext uri="{BB962C8B-B14F-4D97-AF65-F5344CB8AC3E}">
        <p14:creationId xmlns:p14="http://schemas.microsoft.com/office/powerpoint/2010/main" val="10754942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668741"/>
            <a:ext cx="8946541" cy="5813946"/>
          </a:xfrm>
        </p:spPr>
        <p:txBody>
          <a:bodyPr/>
          <a:lstStyle/>
          <a:p>
            <a:pPr marL="0" indent="0" algn="r" rtl="1">
              <a:buNone/>
            </a:pPr>
            <a:r>
              <a:rPr lang="fa-IR" dirty="0" smtClean="0">
                <a:cs typeface="B Nazanin" panose="00000400000000000000" pitchFamily="2" charset="-78"/>
              </a:rPr>
              <a:t>تقارن در پیکره های صفحۀ فازی :</a:t>
            </a:r>
          </a:p>
          <a:p>
            <a:pPr marL="0" indent="0" algn="r" rtl="1">
              <a:buNone/>
            </a:pPr>
            <a:r>
              <a:rPr lang="fa-IR" dirty="0" smtClean="0">
                <a:cs typeface="B Nazanin" panose="00000400000000000000" pitchFamily="2" charset="-78"/>
              </a:rPr>
              <a:t>قبل از رسم پیکرۀ فازی ، با بررسی معادلات سیستم میتوانیم خاصیت تقارن آن را مشخص کنیم . </a:t>
            </a:r>
          </a:p>
          <a:p>
            <a:pPr marL="0" indent="0" algn="r" rtl="1">
              <a:buNone/>
            </a:pPr>
            <a:r>
              <a:rPr lang="fa-IR" dirty="0" smtClean="0">
                <a:cs typeface="B Nazanin" panose="00000400000000000000" pitchFamily="2" charset="-78"/>
              </a:rPr>
              <a:t>مسیر شیب ها در صفحۀ فاز به صورت زیر است :</a:t>
            </a:r>
          </a:p>
          <a:p>
            <a:pPr marL="0" indent="0" algn="r" rtl="1">
              <a:buNone/>
            </a:pPr>
            <a:endParaRPr lang="fa-IR" dirty="0">
              <a:cs typeface="B Nazanin" panose="00000400000000000000" pitchFamily="2" charset="-78"/>
            </a:endParaRPr>
          </a:p>
          <a:p>
            <a:pPr marL="0" indent="0" algn="r" rtl="1">
              <a:buNone/>
            </a:pPr>
            <a:endParaRPr lang="fa-IR" dirty="0" smtClean="0">
              <a:cs typeface="B Nazanin" panose="00000400000000000000" pitchFamily="2" charset="-78"/>
            </a:endParaRPr>
          </a:p>
          <a:p>
            <a:pPr marL="0" indent="0" algn="r" rtl="1">
              <a:buNone/>
            </a:pPr>
            <a:r>
              <a:rPr lang="fa-IR" dirty="0" smtClean="0">
                <a:cs typeface="B Nazanin" panose="00000400000000000000" pitchFamily="2" charset="-78"/>
              </a:rPr>
              <a:t>تقارن در صفحۀ فاز تقارن در شیب ها را ایجاب می کند( شیب ها از لحاظ قدر مطلق با هم برابر و از لحاظ علامت مخالف هم هستند)  .</a:t>
            </a:r>
          </a:p>
          <a:p>
            <a:pPr marL="0" indent="0" algn="r" rtl="1">
              <a:buNone/>
            </a:pPr>
            <a:r>
              <a:rPr lang="fa-IR" dirty="0" smtClean="0">
                <a:cs typeface="B Nazanin" panose="00000400000000000000" pitchFamily="2" charset="-78"/>
              </a:rPr>
              <a:t>تقارن حول محور </a:t>
            </a:r>
            <a:r>
              <a:rPr lang="en-US" dirty="0" smtClean="0">
                <a:cs typeface="B Nazanin" panose="00000400000000000000" pitchFamily="2" charset="-78"/>
              </a:rPr>
              <a:t>X</a:t>
            </a:r>
            <a:r>
              <a:rPr lang="en-US" sz="1400" dirty="0" smtClean="0">
                <a:cs typeface="B Nazanin" panose="00000400000000000000" pitchFamily="2" charset="-78"/>
              </a:rPr>
              <a:t>1</a:t>
            </a:r>
            <a:r>
              <a:rPr lang="fa-IR" sz="1400" dirty="0" smtClean="0">
                <a:cs typeface="B Nazanin" panose="00000400000000000000" pitchFamily="2" charset="-78"/>
              </a:rPr>
              <a:t>  </a:t>
            </a:r>
            <a:r>
              <a:rPr lang="fa-IR" dirty="0" smtClean="0">
                <a:cs typeface="B Nazanin" panose="00000400000000000000" pitchFamily="2" charset="-78"/>
              </a:rPr>
              <a:t>:</a:t>
            </a:r>
          </a:p>
          <a:p>
            <a:pPr marL="0" indent="0" algn="r" rtl="1">
              <a:buNone/>
            </a:pPr>
            <a:endParaRPr lang="fa-IR" dirty="0" smtClean="0">
              <a:cs typeface="B Nazanin" panose="00000400000000000000" pitchFamily="2" charset="-78"/>
            </a:endParaRPr>
          </a:p>
          <a:p>
            <a:pPr marL="0" indent="0" algn="r" rtl="1">
              <a:buNone/>
            </a:pPr>
            <a:r>
              <a:rPr lang="fa-IR" dirty="0">
                <a:cs typeface="B Nazanin" panose="00000400000000000000" pitchFamily="2" charset="-78"/>
              </a:rPr>
              <a:t>تقارن </a:t>
            </a:r>
            <a:r>
              <a:rPr lang="fa-IR" dirty="0" smtClean="0">
                <a:cs typeface="B Nazanin" panose="00000400000000000000" pitchFamily="2" charset="-78"/>
              </a:rPr>
              <a:t>حول </a:t>
            </a:r>
            <a:r>
              <a:rPr lang="fa-IR" dirty="0">
                <a:cs typeface="B Nazanin" panose="00000400000000000000" pitchFamily="2" charset="-78"/>
              </a:rPr>
              <a:t>محور </a:t>
            </a:r>
            <a:r>
              <a:rPr lang="en-US" dirty="0" smtClean="0">
                <a:cs typeface="B Nazanin" panose="00000400000000000000" pitchFamily="2" charset="-78"/>
              </a:rPr>
              <a:t>X</a:t>
            </a:r>
            <a:r>
              <a:rPr lang="en-US" sz="1400" dirty="0">
                <a:cs typeface="B Nazanin" panose="00000400000000000000" pitchFamily="2" charset="-78"/>
              </a:rPr>
              <a:t>2</a:t>
            </a:r>
            <a:r>
              <a:rPr lang="fa-IR" sz="1400" dirty="0" smtClean="0">
                <a:cs typeface="B Nazanin" panose="00000400000000000000" pitchFamily="2" charset="-78"/>
              </a:rPr>
              <a:t> </a:t>
            </a:r>
            <a:r>
              <a:rPr lang="fa-IR" dirty="0" smtClean="0">
                <a:cs typeface="B Nazanin" panose="00000400000000000000" pitchFamily="2" charset="-78"/>
              </a:rPr>
              <a:t>:  </a:t>
            </a:r>
          </a:p>
          <a:p>
            <a:pPr marL="0" indent="0" algn="r" rtl="1">
              <a:buNone/>
            </a:pPr>
            <a:endParaRPr lang="fa-IR" dirty="0">
              <a:cs typeface="B Nazanin" panose="00000400000000000000" pitchFamily="2" charset="-78"/>
            </a:endParaRPr>
          </a:p>
          <a:p>
            <a:pPr marL="0" indent="0" algn="r" rtl="1">
              <a:buNone/>
            </a:pPr>
            <a:r>
              <a:rPr lang="fa-IR" dirty="0">
                <a:cs typeface="B Nazanin" panose="00000400000000000000" pitchFamily="2" charset="-78"/>
              </a:rPr>
              <a:t>تقارن </a:t>
            </a:r>
            <a:r>
              <a:rPr lang="fa-IR" dirty="0" smtClean="0">
                <a:cs typeface="B Nazanin" panose="00000400000000000000" pitchFamily="2" charset="-78"/>
              </a:rPr>
              <a:t>حول مبدأ :</a:t>
            </a:r>
          </a:p>
        </p:txBody>
      </p:sp>
      <p:graphicFrame>
        <p:nvGraphicFramePr>
          <p:cNvPr id="5" name="Object 4"/>
          <p:cNvGraphicFramePr>
            <a:graphicFrameLocks noChangeAspect="1"/>
          </p:cNvGraphicFramePr>
          <p:nvPr>
            <p:extLst>
              <p:ext uri="{D42A27DB-BD31-4B8C-83A1-F6EECF244321}">
                <p14:modId xmlns:p14="http://schemas.microsoft.com/office/powerpoint/2010/main" val="528180084"/>
              </p:ext>
            </p:extLst>
          </p:nvPr>
        </p:nvGraphicFramePr>
        <p:xfrm>
          <a:off x="2804104" y="1897096"/>
          <a:ext cx="2048563" cy="812320"/>
        </p:xfrm>
        <a:graphic>
          <a:graphicData uri="http://schemas.openxmlformats.org/presentationml/2006/ole">
            <mc:AlternateContent xmlns:mc="http://schemas.openxmlformats.org/markup-compatibility/2006">
              <mc:Choice xmlns:v="urn:schemas-microsoft-com:vml" Requires="v">
                <p:oleObj spid="_x0000_s7419" name="Equation" r:id="rId3" imgW="1091880" imgH="431640" progId="Equation.3">
                  <p:embed/>
                </p:oleObj>
              </mc:Choice>
              <mc:Fallback>
                <p:oleObj name="Equation" r:id="rId3" imgW="1091880" imgH="431640" progId="Equation.3">
                  <p:embed/>
                  <p:pic>
                    <p:nvPicPr>
                      <p:cNvPr id="0" name=""/>
                      <p:cNvPicPr/>
                      <p:nvPr/>
                    </p:nvPicPr>
                    <p:blipFill>
                      <a:blip r:embed="rId4"/>
                      <a:stretch>
                        <a:fillRect/>
                      </a:stretch>
                    </p:blipFill>
                    <p:spPr>
                      <a:xfrm>
                        <a:off x="2804104" y="1897096"/>
                        <a:ext cx="2048563" cy="81232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207131871"/>
              </p:ext>
            </p:extLst>
          </p:nvPr>
        </p:nvGraphicFramePr>
        <p:xfrm>
          <a:off x="1351886" y="3925059"/>
          <a:ext cx="2476500" cy="406400"/>
        </p:xfrm>
        <a:graphic>
          <a:graphicData uri="http://schemas.openxmlformats.org/presentationml/2006/ole">
            <mc:AlternateContent xmlns:mc="http://schemas.openxmlformats.org/markup-compatibility/2006">
              <mc:Choice xmlns:v="urn:schemas-microsoft-com:vml" Requires="v">
                <p:oleObj spid="_x0000_s7420" name="Equation" r:id="rId5" imgW="1320480" imgH="215640" progId="Equation.3">
                  <p:embed/>
                </p:oleObj>
              </mc:Choice>
              <mc:Fallback>
                <p:oleObj name="Equation" r:id="rId5" imgW="1320480" imgH="215640" progId="Equation.3">
                  <p:embed/>
                  <p:pic>
                    <p:nvPicPr>
                      <p:cNvPr id="0" name=""/>
                      <p:cNvPicPr/>
                      <p:nvPr/>
                    </p:nvPicPr>
                    <p:blipFill>
                      <a:blip r:embed="rId6"/>
                      <a:stretch>
                        <a:fillRect/>
                      </a:stretch>
                    </p:blipFill>
                    <p:spPr>
                      <a:xfrm>
                        <a:off x="1351886" y="3925059"/>
                        <a:ext cx="2476500" cy="4064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07743709"/>
              </p:ext>
            </p:extLst>
          </p:nvPr>
        </p:nvGraphicFramePr>
        <p:xfrm>
          <a:off x="1244730" y="4743735"/>
          <a:ext cx="2690812" cy="406400"/>
        </p:xfrm>
        <a:graphic>
          <a:graphicData uri="http://schemas.openxmlformats.org/presentationml/2006/ole">
            <mc:AlternateContent xmlns:mc="http://schemas.openxmlformats.org/markup-compatibility/2006">
              <mc:Choice xmlns:v="urn:schemas-microsoft-com:vml" Requires="v">
                <p:oleObj spid="_x0000_s7421" name="Equation" r:id="rId7" imgW="1434960" imgH="215640" progId="Equation.3">
                  <p:embed/>
                </p:oleObj>
              </mc:Choice>
              <mc:Fallback>
                <p:oleObj name="Equation" r:id="rId7" imgW="1434960" imgH="215640" progId="Equation.3">
                  <p:embed/>
                  <p:pic>
                    <p:nvPicPr>
                      <p:cNvPr id="0" name=""/>
                      <p:cNvPicPr/>
                      <p:nvPr/>
                    </p:nvPicPr>
                    <p:blipFill>
                      <a:blip r:embed="rId8"/>
                      <a:stretch>
                        <a:fillRect/>
                      </a:stretch>
                    </p:blipFill>
                    <p:spPr>
                      <a:xfrm>
                        <a:off x="1244730" y="4743735"/>
                        <a:ext cx="2690812" cy="4064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086893597"/>
              </p:ext>
            </p:extLst>
          </p:nvPr>
        </p:nvGraphicFramePr>
        <p:xfrm>
          <a:off x="1244730" y="5562411"/>
          <a:ext cx="2809875" cy="406400"/>
        </p:xfrm>
        <a:graphic>
          <a:graphicData uri="http://schemas.openxmlformats.org/presentationml/2006/ole">
            <mc:AlternateContent xmlns:mc="http://schemas.openxmlformats.org/markup-compatibility/2006">
              <mc:Choice xmlns:v="urn:schemas-microsoft-com:vml" Requires="v">
                <p:oleObj spid="_x0000_s7422" name="Equation" r:id="rId9" imgW="1498320" imgH="215640" progId="Equation.3">
                  <p:embed/>
                </p:oleObj>
              </mc:Choice>
              <mc:Fallback>
                <p:oleObj name="Equation" r:id="rId9" imgW="1498320" imgH="215640" progId="Equation.3">
                  <p:embed/>
                  <p:pic>
                    <p:nvPicPr>
                      <p:cNvPr id="0" name=""/>
                      <p:cNvPicPr/>
                      <p:nvPr/>
                    </p:nvPicPr>
                    <p:blipFill>
                      <a:blip r:embed="rId10"/>
                      <a:stretch>
                        <a:fillRect/>
                      </a:stretch>
                    </p:blipFill>
                    <p:spPr>
                      <a:xfrm>
                        <a:off x="1244730" y="5562411"/>
                        <a:ext cx="2809875" cy="406400"/>
                      </a:xfrm>
                      <a:prstGeom prst="rect">
                        <a:avLst/>
                      </a:prstGeom>
                    </p:spPr>
                  </p:pic>
                </p:oleObj>
              </mc:Fallback>
            </mc:AlternateContent>
          </a:graphicData>
        </a:graphic>
      </p:graphicFrame>
    </p:spTree>
    <p:extLst>
      <p:ext uri="{BB962C8B-B14F-4D97-AF65-F5344CB8AC3E}">
        <p14:creationId xmlns:p14="http://schemas.microsoft.com/office/powerpoint/2010/main" val="14545338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846162"/>
            <a:ext cx="8946541" cy="5199796"/>
          </a:xfrm>
        </p:spPr>
        <p:txBody>
          <a:bodyPr/>
          <a:lstStyle/>
          <a:p>
            <a:pPr marL="0" indent="0" algn="r" rtl="1">
              <a:buNone/>
            </a:pPr>
            <a:r>
              <a:rPr lang="fa-IR" dirty="0" smtClean="0">
                <a:cs typeface="B Nazanin" panose="00000400000000000000" pitchFamily="2" charset="-78"/>
              </a:rPr>
              <a:t>رسم پیکره های فازی :</a:t>
            </a:r>
          </a:p>
          <a:p>
            <a:pPr marL="0" indent="0" algn="r" rtl="1">
              <a:buNone/>
            </a:pPr>
            <a:r>
              <a:rPr lang="fa-IR" dirty="0" smtClean="0">
                <a:cs typeface="B Nazanin" panose="00000400000000000000" pitchFamily="2" charset="-78"/>
              </a:rPr>
              <a:t>امروزه پیکره های فازی به صورت متداول توسط کامپیوتر ایجاد می شوند.اما البته هنوز از لحاظ علمی،یادگیری نحوه رسم تقریبی پیکره های فازی یا بررسی سریع صحت  نتایج کامپیوتری مفید است.</a:t>
            </a:r>
          </a:p>
          <a:p>
            <a:pPr marL="0" indent="0" algn="r" rtl="1">
              <a:buNone/>
            </a:pPr>
            <a:r>
              <a:rPr lang="fa-IR" dirty="0" smtClean="0">
                <a:cs typeface="B Nazanin" panose="00000400000000000000" pitchFamily="2" charset="-78"/>
              </a:rPr>
              <a:t>از بین 4 روش تحلیلی ، تک شیب ، لینارد  و  پل که برای رسم مسیرها در صفحۀ فاز در سیستم های خطی و غیر خطی وجود دارد دو روش تحلیلی و تک شیب را به دلیل سادگی نسبی شان بررسی می کنیم.</a:t>
            </a:r>
          </a:p>
          <a:p>
            <a:pPr marL="0" indent="0" algn="r" rtl="1">
              <a:buNone/>
            </a:pPr>
            <a:r>
              <a:rPr lang="fa-IR" dirty="0" smtClean="0">
                <a:cs typeface="B Nazanin" panose="00000400000000000000" pitchFamily="2" charset="-78"/>
              </a:rPr>
              <a:t>روش تحلیلی شامل حل تحلیلی معادلات دیفرانسیل توصیف کننده سیستم هاست . این روش در برخی سیستم های غیر خطی خاص مفید است ، به ویژه سیستم های پاره ای خطی که پیکره های فازی آنها را می توان با ایجاد پیکره های فازی سیستم های خطی مربوطه و متصل کردن آنها به هم به دست آورد .</a:t>
            </a:r>
          </a:p>
          <a:p>
            <a:pPr marL="0" indent="0" algn="r" rtl="1">
              <a:buNone/>
            </a:pPr>
            <a:r>
              <a:rPr lang="fa-IR" dirty="0" smtClean="0">
                <a:cs typeface="B Nazanin" panose="00000400000000000000" pitchFamily="2" charset="-78"/>
              </a:rPr>
              <a:t>روش تک شیب روشی گرافیکی است که می توان آن را به راحتی برای رسم پیکره های فازی سیستم هایی که به صورت تحلیلی قابل حل نیستند ، که به مراتب نمایانگر متداول ترین نوع سیستم هاست ، به کار گرفت .</a:t>
            </a:r>
          </a:p>
          <a:p>
            <a:pPr marL="0" indent="0" algn="r" rtl="1">
              <a:buNone/>
            </a:pPr>
            <a:endParaRPr lang="en-US" dirty="0">
              <a:cs typeface="B Nazanin" panose="00000400000000000000" pitchFamily="2" charset="-78"/>
            </a:endParaRPr>
          </a:p>
        </p:txBody>
      </p:sp>
    </p:spTree>
    <p:extLst>
      <p:ext uri="{BB962C8B-B14F-4D97-AF65-F5344CB8AC3E}">
        <p14:creationId xmlns:p14="http://schemas.microsoft.com/office/powerpoint/2010/main" val="39104404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610" y="846162"/>
            <a:ext cx="9753243" cy="5759354"/>
          </a:xfrm>
        </p:spPr>
        <p:txBody>
          <a:bodyPr/>
          <a:lstStyle/>
          <a:p>
            <a:pPr marL="0" indent="0" algn="r" rtl="1">
              <a:buNone/>
            </a:pPr>
            <a:r>
              <a:rPr lang="fa-IR" dirty="0" smtClean="0">
                <a:cs typeface="B Nazanin" panose="00000400000000000000" pitchFamily="2" charset="-78"/>
              </a:rPr>
              <a:t>روش تحلیلی</a:t>
            </a:r>
          </a:p>
          <a:p>
            <a:pPr marL="0" indent="0" algn="r" rtl="1">
              <a:buNone/>
            </a:pPr>
            <a:r>
              <a:rPr lang="fa-IR" dirty="0" smtClean="0">
                <a:cs typeface="B Nazanin" panose="00000400000000000000" pitchFamily="2" charset="-78"/>
              </a:rPr>
              <a:t>دو روش برای ایجاد پیکره های فازی به صورت تحلیلی وجود دارد که هر دو روش منجر به یک ارتباط تابعی بین متغیر های فاز</a:t>
            </a:r>
            <a:r>
              <a:rPr lang="en-US" dirty="0" smtClean="0">
                <a:cs typeface="B Nazanin" panose="00000400000000000000" pitchFamily="2" charset="-78"/>
              </a:rPr>
              <a:t>    </a:t>
            </a:r>
            <a:r>
              <a:rPr lang="fa-IR" dirty="0" smtClean="0">
                <a:cs typeface="B Nazanin" panose="00000400000000000000" pitchFamily="2" charset="-78"/>
              </a:rPr>
              <a:t> و </a:t>
            </a:r>
            <a:r>
              <a:rPr lang="en-US" dirty="0" smtClean="0">
                <a:cs typeface="B Nazanin" panose="00000400000000000000" pitchFamily="2" charset="-78"/>
              </a:rPr>
              <a:t>    </a:t>
            </a:r>
            <a:r>
              <a:rPr lang="fa-IR" dirty="0" smtClean="0">
                <a:cs typeface="B Nazanin" panose="00000400000000000000" pitchFamily="2" charset="-78"/>
              </a:rPr>
              <a:t>می شود:</a:t>
            </a:r>
          </a:p>
          <a:p>
            <a:pPr marL="0" indent="0" algn="r" rtl="1">
              <a:buNone/>
            </a:pPr>
            <a:endParaRPr lang="fa-IR" dirty="0">
              <a:cs typeface="B Nazanin" panose="00000400000000000000" pitchFamily="2" charset="-78"/>
            </a:endParaRPr>
          </a:p>
          <a:p>
            <a:pPr marL="0" indent="0" algn="r" rtl="1">
              <a:buNone/>
            </a:pPr>
            <a:r>
              <a:rPr lang="fa-IR" dirty="0" smtClean="0">
                <a:cs typeface="B Nazanin" panose="00000400000000000000" pitchFamily="2" charset="-78"/>
              </a:rPr>
              <a:t>که </a:t>
            </a:r>
            <a:r>
              <a:rPr lang="en-US" dirty="0" smtClean="0">
                <a:cs typeface="B Nazanin" panose="00000400000000000000" pitchFamily="2" charset="-78"/>
              </a:rPr>
              <a:t>c</a:t>
            </a:r>
            <a:r>
              <a:rPr lang="fa-IR" dirty="0" smtClean="0">
                <a:cs typeface="B Nazanin" panose="00000400000000000000" pitchFamily="2" charset="-78"/>
              </a:rPr>
              <a:t> اثر شرایط اولیه و شاید اثر سیگنال های ورودی خارجی است .</a:t>
            </a:r>
          </a:p>
          <a:p>
            <a:pPr marL="0" indent="0" algn="r" rtl="1">
              <a:buNone/>
            </a:pPr>
            <a:r>
              <a:rPr lang="fa-IR" dirty="0" smtClean="0">
                <a:cs typeface="B Nazanin" panose="00000400000000000000" pitchFamily="2" charset="-78"/>
              </a:rPr>
              <a:t>رسم این رابطه در صفحه فاز برای شرایط اولیه متفاوت ، به پیکره ی فازی منجر می شود .</a:t>
            </a:r>
          </a:p>
          <a:p>
            <a:pPr marL="0" indent="0" algn="r" rtl="1">
              <a:buNone/>
            </a:pPr>
            <a:r>
              <a:rPr lang="fa-IR" dirty="0" smtClean="0">
                <a:cs typeface="B Nazanin" panose="00000400000000000000" pitchFamily="2" charset="-78"/>
              </a:rPr>
              <a:t>روش اول : حل رابطه  های زیر برای </a:t>
            </a:r>
            <a:r>
              <a:rPr lang="en-US" dirty="0" smtClean="0">
                <a:cs typeface="B Nazanin" panose="00000400000000000000" pitchFamily="2" charset="-78"/>
              </a:rPr>
              <a:t>       </a:t>
            </a:r>
            <a:r>
              <a:rPr lang="fa-IR" dirty="0" smtClean="0">
                <a:cs typeface="B Nazanin" panose="00000400000000000000" pitchFamily="2" charset="-78"/>
              </a:rPr>
              <a:t>و </a:t>
            </a:r>
            <a:r>
              <a:rPr lang="en-US" dirty="0" smtClean="0">
                <a:cs typeface="B Nazanin" panose="00000400000000000000" pitchFamily="2" charset="-78"/>
              </a:rPr>
              <a:t>      </a:t>
            </a:r>
            <a:r>
              <a:rPr lang="fa-IR" dirty="0" smtClean="0">
                <a:cs typeface="B Nazanin" panose="00000400000000000000" pitchFamily="2" charset="-78"/>
              </a:rPr>
              <a:t>به صورت تابعی از زمان </a:t>
            </a:r>
            <a:r>
              <a:rPr lang="en-US" dirty="0" smtClean="0">
                <a:cs typeface="B Nazanin" panose="00000400000000000000" pitchFamily="2" charset="-78"/>
              </a:rPr>
              <a:t>t</a:t>
            </a:r>
            <a:r>
              <a:rPr lang="fa-IR" dirty="0" smtClean="0">
                <a:cs typeface="B Nazanin" panose="00000400000000000000" pitchFamily="2" charset="-78"/>
              </a:rPr>
              <a:t> است ، یعنی :</a:t>
            </a:r>
          </a:p>
          <a:p>
            <a:pPr marL="0" indent="0" algn="r" rtl="1">
              <a:buNone/>
            </a:pPr>
            <a:endParaRPr lang="fa-IR" dirty="0" smtClean="0">
              <a:cs typeface="B Nazanin" panose="00000400000000000000" pitchFamily="2" charset="-78"/>
            </a:endParaRPr>
          </a:p>
          <a:p>
            <a:pPr marL="0" indent="0" algn="r" rtl="1">
              <a:buNone/>
            </a:pPr>
            <a:endParaRPr lang="fa-IR" dirty="0">
              <a:cs typeface="B Nazanin" panose="00000400000000000000" pitchFamily="2" charset="-78"/>
            </a:endParaRPr>
          </a:p>
          <a:p>
            <a:pPr marL="0" indent="0" algn="r" rtl="1">
              <a:buNone/>
            </a:pPr>
            <a:endParaRPr lang="fa-IR" dirty="0">
              <a:cs typeface="B Nazanin" panose="00000400000000000000" pitchFamily="2" charset="-78"/>
            </a:endParaRPr>
          </a:p>
          <a:p>
            <a:pPr marL="0" indent="0" algn="r" rtl="1">
              <a:buNone/>
            </a:pPr>
            <a:r>
              <a:rPr lang="fa-IR" dirty="0" smtClean="0">
                <a:cs typeface="B Nazanin" panose="00000400000000000000" pitchFamily="2" charset="-78"/>
              </a:rPr>
              <a:t>سپس حذف پارامتر زمان </a:t>
            </a:r>
            <a:r>
              <a:rPr lang="en-US" dirty="0" smtClean="0">
                <a:cs typeface="B Nazanin" panose="00000400000000000000" pitchFamily="2" charset="-78"/>
              </a:rPr>
              <a:t>t</a:t>
            </a:r>
            <a:r>
              <a:rPr lang="fa-IR" dirty="0" smtClean="0">
                <a:cs typeface="B Nazanin" panose="00000400000000000000" pitchFamily="2" charset="-78"/>
              </a:rPr>
              <a:t> از این معادلات است که منجر به یک ارتباط تابعی به شکل                       می شود .</a:t>
            </a:r>
          </a:p>
          <a:p>
            <a:pPr marL="0" indent="0" algn="r" rtl="1">
              <a:buNone/>
            </a:pPr>
            <a:r>
              <a:rPr lang="fa-IR" dirty="0" smtClean="0">
                <a:cs typeface="B Nazanin" panose="00000400000000000000" pitchFamily="2" charset="-78"/>
              </a:rPr>
              <a:t>روش دوم:شامل حذف مستقیم متغیر زمان،با توجه به رابطه    </a:t>
            </a:r>
            <a:r>
              <a:rPr lang="en-US" dirty="0" smtClean="0">
                <a:cs typeface="B Nazanin" panose="00000400000000000000" pitchFamily="2" charset="-78"/>
              </a:rPr>
              <a:t>    </a:t>
            </a:r>
            <a:r>
              <a:rPr lang="fa-IR" dirty="0" smtClean="0">
                <a:cs typeface="B Nazanin" panose="00000400000000000000" pitchFamily="2" charset="-78"/>
              </a:rPr>
              <a:t>      </a:t>
            </a:r>
            <a:r>
              <a:rPr lang="en-US" dirty="0" smtClean="0">
                <a:cs typeface="B Nazanin" panose="00000400000000000000" pitchFamily="2" charset="-78"/>
              </a:rPr>
              <a:t>         </a:t>
            </a:r>
            <a:r>
              <a:rPr lang="fa-IR" dirty="0" smtClean="0">
                <a:cs typeface="B Nazanin" panose="00000400000000000000" pitchFamily="2" charset="-78"/>
              </a:rPr>
              <a:t>          و سپس حل این معادله برای بدست آوردن ارتباط تابعی بین </a:t>
            </a:r>
            <a:r>
              <a:rPr lang="en-US" dirty="0" smtClean="0">
                <a:cs typeface="B Nazanin" panose="00000400000000000000" pitchFamily="2" charset="-78"/>
              </a:rPr>
              <a:t>X</a:t>
            </a:r>
            <a:r>
              <a:rPr lang="en-US" sz="1050" dirty="0" smtClean="0">
                <a:cs typeface="B Nazanin" panose="00000400000000000000" pitchFamily="2" charset="-78"/>
              </a:rPr>
              <a:t>1</a:t>
            </a:r>
            <a:r>
              <a:rPr lang="fa-IR" dirty="0" smtClean="0">
                <a:cs typeface="B Nazanin" panose="00000400000000000000" pitchFamily="2" charset="-78"/>
              </a:rPr>
              <a:t> و </a:t>
            </a:r>
            <a:r>
              <a:rPr lang="en-US" sz="2800" dirty="0" smtClean="0">
                <a:cs typeface="B Nazanin" panose="00000400000000000000" pitchFamily="2" charset="-78"/>
              </a:rPr>
              <a:t>x</a:t>
            </a:r>
            <a:r>
              <a:rPr lang="en-US" sz="1100" dirty="0" smtClean="0">
                <a:cs typeface="B Nazanin" panose="00000400000000000000" pitchFamily="2" charset="-78"/>
              </a:rPr>
              <a:t>2</a:t>
            </a:r>
            <a:r>
              <a:rPr lang="fa-IR" dirty="0" smtClean="0">
                <a:cs typeface="B Nazanin" panose="00000400000000000000" pitchFamily="2" charset="-78"/>
              </a:rPr>
              <a:t> است .</a:t>
            </a:r>
            <a:endParaRPr lang="en-US" dirty="0">
              <a:cs typeface="B Nazanin" panose="00000400000000000000" pitchFamily="2" charset="-78"/>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907265396"/>
              </p:ext>
            </p:extLst>
          </p:nvPr>
        </p:nvGraphicFramePr>
        <p:xfrm>
          <a:off x="3452813" y="1693863"/>
          <a:ext cx="2300287" cy="544512"/>
        </p:xfrm>
        <a:graphic>
          <a:graphicData uri="http://schemas.openxmlformats.org/presentationml/2006/ole">
            <mc:AlternateContent xmlns:mc="http://schemas.openxmlformats.org/markup-compatibility/2006">
              <mc:Choice xmlns:v="urn:schemas-microsoft-com:vml" Requires="v">
                <p:oleObj spid="_x0000_s8924" name="Equation" r:id="rId3" imgW="914400" imgH="215640" progId="Equation.3">
                  <p:embed/>
                </p:oleObj>
              </mc:Choice>
              <mc:Fallback>
                <p:oleObj name="Equation" r:id="rId3" imgW="914400" imgH="215640" progId="Equation.3">
                  <p:embed/>
                  <p:pic>
                    <p:nvPicPr>
                      <p:cNvPr id="0" name=""/>
                      <p:cNvPicPr/>
                      <p:nvPr/>
                    </p:nvPicPr>
                    <p:blipFill>
                      <a:blip r:embed="rId4"/>
                      <a:stretch>
                        <a:fillRect/>
                      </a:stretch>
                    </p:blipFill>
                    <p:spPr>
                      <a:xfrm>
                        <a:off x="3452813" y="1693863"/>
                        <a:ext cx="2300287" cy="544512"/>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703388705"/>
              </p:ext>
            </p:extLst>
          </p:nvPr>
        </p:nvGraphicFramePr>
        <p:xfrm>
          <a:off x="9014299" y="1608692"/>
          <a:ext cx="272773" cy="357427"/>
        </p:xfrm>
        <a:graphic>
          <a:graphicData uri="http://schemas.openxmlformats.org/presentationml/2006/ole">
            <mc:AlternateContent xmlns:mc="http://schemas.openxmlformats.org/markup-compatibility/2006">
              <mc:Choice xmlns:v="urn:schemas-microsoft-com:vml" Requires="v">
                <p:oleObj spid="_x0000_s8925" name="Equation" r:id="rId5" imgW="164880" imgH="215640" progId="Equation.3">
                  <p:embed/>
                </p:oleObj>
              </mc:Choice>
              <mc:Fallback>
                <p:oleObj name="Equation" r:id="rId5" imgW="164880" imgH="215640" progId="Equation.3">
                  <p:embed/>
                  <p:pic>
                    <p:nvPicPr>
                      <p:cNvPr id="0" name=""/>
                      <p:cNvPicPr/>
                      <p:nvPr/>
                    </p:nvPicPr>
                    <p:blipFill>
                      <a:blip r:embed="rId6"/>
                      <a:stretch>
                        <a:fillRect/>
                      </a:stretch>
                    </p:blipFill>
                    <p:spPr>
                      <a:xfrm>
                        <a:off x="9014299" y="1608692"/>
                        <a:ext cx="272773" cy="357427"/>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751945179"/>
              </p:ext>
            </p:extLst>
          </p:nvPr>
        </p:nvGraphicFramePr>
        <p:xfrm>
          <a:off x="9423960" y="1522374"/>
          <a:ext cx="301554" cy="481085"/>
        </p:xfrm>
        <a:graphic>
          <a:graphicData uri="http://schemas.openxmlformats.org/presentationml/2006/ole">
            <mc:AlternateContent xmlns:mc="http://schemas.openxmlformats.org/markup-compatibility/2006">
              <mc:Choice xmlns:v="urn:schemas-microsoft-com:vml" Requires="v">
                <p:oleObj spid="_x0000_s8926" name="Equation" r:id="rId7" imgW="152280" imgH="215640" progId="Equation.3">
                  <p:embed/>
                </p:oleObj>
              </mc:Choice>
              <mc:Fallback>
                <p:oleObj name="Equation" r:id="rId7" imgW="152280" imgH="215640" progId="Equation.3">
                  <p:embed/>
                  <p:pic>
                    <p:nvPicPr>
                      <p:cNvPr id="0" name=""/>
                      <p:cNvPicPr/>
                      <p:nvPr/>
                    </p:nvPicPr>
                    <p:blipFill>
                      <a:blip r:embed="rId8"/>
                      <a:stretch>
                        <a:fillRect/>
                      </a:stretch>
                    </p:blipFill>
                    <p:spPr>
                      <a:xfrm>
                        <a:off x="9423960" y="1522374"/>
                        <a:ext cx="301554" cy="48108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446553822"/>
              </p:ext>
            </p:extLst>
          </p:nvPr>
        </p:nvGraphicFramePr>
        <p:xfrm>
          <a:off x="6225045" y="3262659"/>
          <a:ext cx="316395" cy="414212"/>
        </p:xfrm>
        <a:graphic>
          <a:graphicData uri="http://schemas.openxmlformats.org/presentationml/2006/ole">
            <mc:AlternateContent xmlns:mc="http://schemas.openxmlformats.org/markup-compatibility/2006">
              <mc:Choice xmlns:v="urn:schemas-microsoft-com:vml" Requires="v">
                <p:oleObj spid="_x0000_s8927" name="Equation" r:id="rId9" imgW="164880" imgH="215640" progId="Equation.3">
                  <p:embed/>
                </p:oleObj>
              </mc:Choice>
              <mc:Fallback>
                <p:oleObj name="Equation" r:id="rId9" imgW="164880" imgH="215640" progId="Equation.3">
                  <p:embed/>
                  <p:pic>
                    <p:nvPicPr>
                      <p:cNvPr id="0" name=""/>
                      <p:cNvPicPr/>
                      <p:nvPr/>
                    </p:nvPicPr>
                    <p:blipFill>
                      <a:blip r:embed="rId10"/>
                      <a:stretch>
                        <a:fillRect/>
                      </a:stretch>
                    </p:blipFill>
                    <p:spPr>
                      <a:xfrm>
                        <a:off x="6225045" y="3262659"/>
                        <a:ext cx="316395" cy="414212"/>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908979146"/>
              </p:ext>
            </p:extLst>
          </p:nvPr>
        </p:nvGraphicFramePr>
        <p:xfrm>
          <a:off x="6776264" y="3285840"/>
          <a:ext cx="275888" cy="391031"/>
        </p:xfrm>
        <a:graphic>
          <a:graphicData uri="http://schemas.openxmlformats.org/presentationml/2006/ole">
            <mc:AlternateContent xmlns:mc="http://schemas.openxmlformats.org/markup-compatibility/2006">
              <mc:Choice xmlns:v="urn:schemas-microsoft-com:vml" Requires="v">
                <p:oleObj spid="_x0000_s8928" name="Equation" r:id="rId11" imgW="152280" imgH="215640" progId="Equation.3">
                  <p:embed/>
                </p:oleObj>
              </mc:Choice>
              <mc:Fallback>
                <p:oleObj name="Equation" r:id="rId11" imgW="152280" imgH="215640" progId="Equation.3">
                  <p:embed/>
                  <p:pic>
                    <p:nvPicPr>
                      <p:cNvPr id="0" name=""/>
                      <p:cNvPicPr/>
                      <p:nvPr/>
                    </p:nvPicPr>
                    <p:blipFill>
                      <a:blip r:embed="rId12"/>
                      <a:stretch>
                        <a:fillRect/>
                      </a:stretch>
                    </p:blipFill>
                    <p:spPr>
                      <a:xfrm>
                        <a:off x="6776264" y="3285840"/>
                        <a:ext cx="275888" cy="391031"/>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524764473"/>
              </p:ext>
            </p:extLst>
          </p:nvPr>
        </p:nvGraphicFramePr>
        <p:xfrm>
          <a:off x="5893385" y="4385710"/>
          <a:ext cx="1325877" cy="357809"/>
        </p:xfrm>
        <a:graphic>
          <a:graphicData uri="http://schemas.openxmlformats.org/presentationml/2006/ole">
            <mc:AlternateContent xmlns:mc="http://schemas.openxmlformats.org/markup-compatibility/2006">
              <mc:Choice xmlns:v="urn:schemas-microsoft-com:vml" Requires="v">
                <p:oleObj spid="_x0000_s8929" name="Equation" r:id="rId13" imgW="799920" imgH="215640" progId="Equation.3">
                  <p:embed/>
                </p:oleObj>
              </mc:Choice>
              <mc:Fallback>
                <p:oleObj name="Equation" r:id="rId13" imgW="799920" imgH="215640" progId="Equation.3">
                  <p:embed/>
                  <p:pic>
                    <p:nvPicPr>
                      <p:cNvPr id="0" name=""/>
                      <p:cNvPicPr/>
                      <p:nvPr/>
                    </p:nvPicPr>
                    <p:blipFill>
                      <a:blip r:embed="rId14"/>
                      <a:stretch>
                        <a:fillRect/>
                      </a:stretch>
                    </p:blipFill>
                    <p:spPr>
                      <a:xfrm>
                        <a:off x="5893385" y="4385710"/>
                        <a:ext cx="1325877" cy="357809"/>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00173343"/>
              </p:ext>
            </p:extLst>
          </p:nvPr>
        </p:nvGraphicFramePr>
        <p:xfrm>
          <a:off x="5893385" y="3884722"/>
          <a:ext cx="1254324" cy="355565"/>
        </p:xfrm>
        <a:graphic>
          <a:graphicData uri="http://schemas.openxmlformats.org/presentationml/2006/ole">
            <mc:AlternateContent xmlns:mc="http://schemas.openxmlformats.org/markup-compatibility/2006">
              <mc:Choice xmlns:v="urn:schemas-microsoft-com:vml" Requires="v">
                <p:oleObj spid="_x0000_s8930" name="Equation" r:id="rId15" imgW="761760" imgH="215640" progId="Equation.3">
                  <p:embed/>
                </p:oleObj>
              </mc:Choice>
              <mc:Fallback>
                <p:oleObj name="Equation" r:id="rId15" imgW="761760" imgH="215640" progId="Equation.3">
                  <p:embed/>
                  <p:pic>
                    <p:nvPicPr>
                      <p:cNvPr id="0" name=""/>
                      <p:cNvPicPr/>
                      <p:nvPr/>
                    </p:nvPicPr>
                    <p:blipFill>
                      <a:blip r:embed="rId16"/>
                      <a:stretch>
                        <a:fillRect/>
                      </a:stretch>
                    </p:blipFill>
                    <p:spPr>
                      <a:xfrm>
                        <a:off x="5893385" y="3884722"/>
                        <a:ext cx="1254324" cy="355565"/>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787847205"/>
              </p:ext>
            </p:extLst>
          </p:nvPr>
        </p:nvGraphicFramePr>
        <p:xfrm>
          <a:off x="1712135" y="3865448"/>
          <a:ext cx="1490244" cy="394114"/>
        </p:xfrm>
        <a:graphic>
          <a:graphicData uri="http://schemas.openxmlformats.org/presentationml/2006/ole">
            <mc:AlternateContent xmlns:mc="http://schemas.openxmlformats.org/markup-compatibility/2006">
              <mc:Choice xmlns:v="urn:schemas-microsoft-com:vml" Requires="v">
                <p:oleObj spid="_x0000_s8931" name="Equation" r:id="rId17" imgW="914400" imgH="241200" progId="Equation.3">
                  <p:embed/>
                </p:oleObj>
              </mc:Choice>
              <mc:Fallback>
                <p:oleObj name="Equation" r:id="rId17" imgW="914400" imgH="241200" progId="Equation.3">
                  <p:embed/>
                  <p:pic>
                    <p:nvPicPr>
                      <p:cNvPr id="0" name=""/>
                      <p:cNvPicPr/>
                      <p:nvPr/>
                    </p:nvPicPr>
                    <p:blipFill>
                      <a:blip r:embed="rId18"/>
                      <a:stretch>
                        <a:fillRect/>
                      </a:stretch>
                    </p:blipFill>
                    <p:spPr>
                      <a:xfrm>
                        <a:off x="1712135" y="3865448"/>
                        <a:ext cx="1490244" cy="394114"/>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893667668"/>
              </p:ext>
            </p:extLst>
          </p:nvPr>
        </p:nvGraphicFramePr>
        <p:xfrm>
          <a:off x="1681345" y="4385710"/>
          <a:ext cx="1551824" cy="394114"/>
        </p:xfrm>
        <a:graphic>
          <a:graphicData uri="http://schemas.openxmlformats.org/presentationml/2006/ole">
            <mc:AlternateContent xmlns:mc="http://schemas.openxmlformats.org/markup-compatibility/2006">
              <mc:Choice xmlns:v="urn:schemas-microsoft-com:vml" Requires="v">
                <p:oleObj spid="_x0000_s8932" name="Equation" r:id="rId19" imgW="952200" imgH="241200" progId="Equation.3">
                  <p:embed/>
                </p:oleObj>
              </mc:Choice>
              <mc:Fallback>
                <p:oleObj name="Equation" r:id="rId19" imgW="952200" imgH="241200" progId="Equation.3">
                  <p:embed/>
                  <p:pic>
                    <p:nvPicPr>
                      <p:cNvPr id="0" name=""/>
                      <p:cNvPicPr/>
                      <p:nvPr/>
                    </p:nvPicPr>
                    <p:blipFill>
                      <a:blip r:embed="rId20"/>
                      <a:stretch>
                        <a:fillRect/>
                      </a:stretch>
                    </p:blipFill>
                    <p:spPr>
                      <a:xfrm>
                        <a:off x="1681345" y="4385710"/>
                        <a:ext cx="1551824" cy="394114"/>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038098282"/>
              </p:ext>
            </p:extLst>
          </p:nvPr>
        </p:nvGraphicFramePr>
        <p:xfrm>
          <a:off x="2046311" y="5046714"/>
          <a:ext cx="1217648" cy="377536"/>
        </p:xfrm>
        <a:graphic>
          <a:graphicData uri="http://schemas.openxmlformats.org/presentationml/2006/ole">
            <mc:AlternateContent xmlns:mc="http://schemas.openxmlformats.org/markup-compatibility/2006">
              <mc:Choice xmlns:v="urn:schemas-microsoft-com:vml" Requires="v">
                <p:oleObj spid="_x0000_s8933" name="Equation" r:id="rId21" imgW="914400" imgH="215640" progId="Equation.3">
                  <p:embed/>
                </p:oleObj>
              </mc:Choice>
              <mc:Fallback>
                <p:oleObj name="Equation" r:id="rId21" imgW="914400" imgH="215640" progId="Equation.3">
                  <p:embed/>
                  <p:pic>
                    <p:nvPicPr>
                      <p:cNvPr id="0" name=""/>
                      <p:cNvPicPr/>
                      <p:nvPr/>
                    </p:nvPicPr>
                    <p:blipFill>
                      <a:blip r:embed="rId22"/>
                      <a:stretch>
                        <a:fillRect/>
                      </a:stretch>
                    </p:blipFill>
                    <p:spPr>
                      <a:xfrm>
                        <a:off x="2046311" y="5046714"/>
                        <a:ext cx="1217648" cy="377536"/>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722323693"/>
              </p:ext>
            </p:extLst>
          </p:nvPr>
        </p:nvGraphicFramePr>
        <p:xfrm>
          <a:off x="3452813" y="5294993"/>
          <a:ext cx="1988502" cy="840146"/>
        </p:xfrm>
        <a:graphic>
          <a:graphicData uri="http://schemas.openxmlformats.org/presentationml/2006/ole">
            <mc:AlternateContent xmlns:mc="http://schemas.openxmlformats.org/markup-compatibility/2006">
              <mc:Choice xmlns:v="urn:schemas-microsoft-com:vml" Requires="v">
                <p:oleObj spid="_x0000_s8934" name="Equation" r:id="rId23" imgW="1015920" imgH="431640" progId="Equation.3">
                  <p:embed/>
                </p:oleObj>
              </mc:Choice>
              <mc:Fallback>
                <p:oleObj name="Equation" r:id="rId23" imgW="1015920" imgH="431640" progId="Equation.3">
                  <p:embed/>
                  <p:pic>
                    <p:nvPicPr>
                      <p:cNvPr id="0" name=""/>
                      <p:cNvPicPr/>
                      <p:nvPr/>
                    </p:nvPicPr>
                    <p:blipFill>
                      <a:blip r:embed="rId24"/>
                      <a:stretch>
                        <a:fillRect/>
                      </a:stretch>
                    </p:blipFill>
                    <p:spPr>
                      <a:xfrm>
                        <a:off x="3452813" y="5294993"/>
                        <a:ext cx="1988502" cy="840146"/>
                      </a:xfrm>
                      <a:prstGeom prst="rect">
                        <a:avLst/>
                      </a:prstGeom>
                    </p:spPr>
                  </p:pic>
                </p:oleObj>
              </mc:Fallback>
            </mc:AlternateContent>
          </a:graphicData>
        </a:graphic>
      </p:graphicFrame>
    </p:spTree>
    <p:extLst>
      <p:ext uri="{BB962C8B-B14F-4D97-AF65-F5344CB8AC3E}">
        <p14:creationId xmlns:p14="http://schemas.microsoft.com/office/powerpoint/2010/main" val="528516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615" y="846161"/>
            <a:ext cx="9531239" cy="5363569"/>
          </a:xfrm>
        </p:spPr>
        <p:txBody>
          <a:bodyPr/>
          <a:lstStyle/>
          <a:p>
            <a:pPr marL="0" indent="0" algn="r" rtl="1">
              <a:buNone/>
            </a:pPr>
            <a:r>
              <a:rPr lang="fa-IR" dirty="0" smtClean="0">
                <a:cs typeface="B Nazanin" panose="00000400000000000000" pitchFamily="2" charset="-78"/>
              </a:rPr>
              <a:t>سیستم جرم-فنر</a:t>
            </a:r>
          </a:p>
          <a:p>
            <a:pPr marL="0" indent="0" algn="r" rtl="1">
              <a:buNone/>
            </a:pPr>
            <a:r>
              <a:rPr lang="fa-IR" dirty="0" smtClean="0">
                <a:cs typeface="B Nazanin" panose="00000400000000000000" pitchFamily="2" charset="-78"/>
              </a:rPr>
              <a:t>با توجه به رابطه     </a:t>
            </a:r>
            <a:r>
              <a:rPr lang="en-US" dirty="0" smtClean="0">
                <a:cs typeface="B Nazanin" panose="00000400000000000000" pitchFamily="2" charset="-78"/>
              </a:rPr>
              <a:t>        </a:t>
            </a:r>
            <a:r>
              <a:rPr lang="fa-IR" dirty="0" smtClean="0">
                <a:cs typeface="B Nazanin" panose="00000400000000000000" pitchFamily="2" charset="-78"/>
              </a:rPr>
              <a:t>    </a:t>
            </a:r>
            <a:r>
              <a:rPr lang="en-US" dirty="0" smtClean="0">
                <a:cs typeface="B Nazanin" panose="00000400000000000000" pitchFamily="2" charset="-78"/>
              </a:rPr>
              <a:t>         </a:t>
            </a:r>
            <a:r>
              <a:rPr lang="fa-IR" dirty="0" smtClean="0">
                <a:cs typeface="B Nazanin" panose="00000400000000000000" pitchFamily="2" charset="-78"/>
              </a:rPr>
              <a:t>      رابطه          </a:t>
            </a:r>
            <a:r>
              <a:rPr lang="en-US" dirty="0" smtClean="0">
                <a:cs typeface="B Nazanin" panose="00000400000000000000" pitchFamily="2" charset="-78"/>
              </a:rPr>
              <a:t>     </a:t>
            </a:r>
            <a:r>
              <a:rPr lang="fa-IR" dirty="0" smtClean="0">
                <a:cs typeface="B Nazanin" panose="00000400000000000000" pitchFamily="2" charset="-78"/>
              </a:rPr>
              <a:t> </a:t>
            </a:r>
            <a:r>
              <a:rPr lang="en-US" dirty="0" smtClean="0">
                <a:cs typeface="B Nazanin" panose="00000400000000000000" pitchFamily="2" charset="-78"/>
              </a:rPr>
              <a:t>    </a:t>
            </a:r>
            <a:r>
              <a:rPr lang="fa-IR" dirty="0" smtClean="0">
                <a:cs typeface="B Nazanin" panose="00000400000000000000" pitchFamily="2" charset="-78"/>
              </a:rPr>
              <a:t>    را مجددا به صورت        </a:t>
            </a:r>
            <a:r>
              <a:rPr lang="en-US" dirty="0" smtClean="0">
                <a:cs typeface="B Nazanin" panose="00000400000000000000" pitchFamily="2" charset="-78"/>
              </a:rPr>
              <a:t>                </a:t>
            </a:r>
            <a:r>
              <a:rPr lang="fa-IR" dirty="0" smtClean="0">
                <a:cs typeface="B Nazanin" panose="00000400000000000000" pitchFamily="2" charset="-78"/>
              </a:rPr>
              <a:t>         </a:t>
            </a:r>
          </a:p>
          <a:p>
            <a:pPr marL="0" indent="0" algn="r" rtl="1">
              <a:buNone/>
            </a:pPr>
            <a:endParaRPr lang="fa-IR" dirty="0">
              <a:cs typeface="B Nazanin" panose="00000400000000000000" pitchFamily="2" charset="-78"/>
            </a:endParaRPr>
          </a:p>
          <a:p>
            <a:pPr marL="0" indent="0" algn="r" rtl="1">
              <a:buNone/>
            </a:pPr>
            <a:r>
              <a:rPr lang="fa-IR" dirty="0" smtClean="0">
                <a:cs typeface="B Nazanin" panose="00000400000000000000" pitchFamily="2" charset="-78"/>
              </a:rPr>
              <a:t>می نویسیم.با انتگرال گرفتن از این معادله داریم:</a:t>
            </a:r>
          </a:p>
          <a:p>
            <a:pPr marL="0" indent="0" algn="r" rtl="1">
              <a:buNone/>
            </a:pPr>
            <a:endParaRPr lang="en-US" dirty="0" smtClean="0">
              <a:cs typeface="B Nazanin" panose="00000400000000000000" pitchFamily="2" charset="-78"/>
            </a:endParaRPr>
          </a:p>
          <a:p>
            <a:pPr marL="0" indent="0" algn="r" rtl="1">
              <a:buNone/>
            </a:pPr>
            <a:endParaRPr lang="fa-IR" dirty="0">
              <a:cs typeface="B Nazanin" panose="00000400000000000000" pitchFamily="2" charset="-78"/>
            </a:endParaRPr>
          </a:p>
          <a:p>
            <a:pPr marL="0" indent="0" algn="r" rtl="1">
              <a:buNone/>
            </a:pPr>
            <a:r>
              <a:rPr lang="fa-IR" dirty="0" smtClean="0">
                <a:cs typeface="B Nazanin" panose="00000400000000000000" pitchFamily="2" charset="-78"/>
              </a:rPr>
              <a:t>اکثر سیستم های غیرخطی با هیچ کدام از دو روش گفته شده به راحتی قابل حل نیستند .</a:t>
            </a:r>
          </a:p>
          <a:p>
            <a:pPr marL="0" indent="0" algn="r" rtl="1">
              <a:buNone/>
            </a:pPr>
            <a:endParaRPr lang="en-US" dirty="0">
              <a:cs typeface="B Nazanin" panose="00000400000000000000" pitchFamily="2" charset="-78"/>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000041729"/>
              </p:ext>
            </p:extLst>
          </p:nvPr>
        </p:nvGraphicFramePr>
        <p:xfrm>
          <a:off x="6685171" y="1183585"/>
          <a:ext cx="1955248" cy="565702"/>
        </p:xfrm>
        <a:graphic>
          <a:graphicData uri="http://schemas.openxmlformats.org/presentationml/2006/ole">
            <mc:AlternateContent xmlns:mc="http://schemas.openxmlformats.org/markup-compatibility/2006">
              <mc:Choice xmlns:v="urn:schemas-microsoft-com:vml" Requires="v">
                <p:oleObj spid="_x0000_s9445" name="Equation" r:id="rId3" imgW="1104840" imgH="304560" progId="Equation.3">
                  <p:embed/>
                </p:oleObj>
              </mc:Choice>
              <mc:Fallback>
                <p:oleObj name="Equation" r:id="rId3" imgW="1104840" imgH="304560" progId="Equation.3">
                  <p:embed/>
                  <p:pic>
                    <p:nvPicPr>
                      <p:cNvPr id="0" name=""/>
                      <p:cNvPicPr/>
                      <p:nvPr/>
                    </p:nvPicPr>
                    <p:blipFill>
                      <a:blip r:embed="rId4"/>
                      <a:stretch>
                        <a:fillRect/>
                      </a:stretch>
                    </p:blipFill>
                    <p:spPr>
                      <a:xfrm>
                        <a:off x="6685171" y="1183585"/>
                        <a:ext cx="1955248" cy="565702"/>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042626189"/>
              </p:ext>
            </p:extLst>
          </p:nvPr>
        </p:nvGraphicFramePr>
        <p:xfrm>
          <a:off x="4202320" y="2680228"/>
          <a:ext cx="2012950" cy="641350"/>
        </p:xfrm>
        <a:graphic>
          <a:graphicData uri="http://schemas.openxmlformats.org/presentationml/2006/ole">
            <mc:AlternateContent xmlns:mc="http://schemas.openxmlformats.org/markup-compatibility/2006">
              <mc:Choice xmlns:v="urn:schemas-microsoft-com:vml" Requires="v">
                <p:oleObj spid="_x0000_s9446" name="Equation" r:id="rId5" imgW="799920" imgH="253800" progId="Equation.3">
                  <p:embed/>
                </p:oleObj>
              </mc:Choice>
              <mc:Fallback>
                <p:oleObj name="Equation" r:id="rId5" imgW="799920" imgH="253800" progId="Equation.3">
                  <p:embed/>
                  <p:pic>
                    <p:nvPicPr>
                      <p:cNvPr id="0" name=""/>
                      <p:cNvPicPr/>
                      <p:nvPr/>
                    </p:nvPicPr>
                    <p:blipFill>
                      <a:blip r:embed="rId6"/>
                      <a:stretch>
                        <a:fillRect/>
                      </a:stretch>
                    </p:blipFill>
                    <p:spPr>
                      <a:xfrm>
                        <a:off x="4202320" y="2680228"/>
                        <a:ext cx="2012950" cy="64135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969647306"/>
              </p:ext>
            </p:extLst>
          </p:nvPr>
        </p:nvGraphicFramePr>
        <p:xfrm>
          <a:off x="1292539" y="966850"/>
          <a:ext cx="1916113" cy="992187"/>
        </p:xfrm>
        <a:graphic>
          <a:graphicData uri="http://schemas.openxmlformats.org/presentationml/2006/ole">
            <mc:AlternateContent xmlns:mc="http://schemas.openxmlformats.org/markup-compatibility/2006">
              <mc:Choice xmlns:v="urn:schemas-microsoft-com:vml" Requires="v">
                <p:oleObj spid="_x0000_s9447" name="Equation" r:id="rId7" imgW="761760" imgH="393480" progId="Equation.3">
                  <p:embed/>
                </p:oleObj>
              </mc:Choice>
              <mc:Fallback>
                <p:oleObj name="Equation" r:id="rId7" imgW="761760" imgH="393480" progId="Equation.3">
                  <p:embed/>
                  <p:pic>
                    <p:nvPicPr>
                      <p:cNvPr id="0" name=""/>
                      <p:cNvPicPr/>
                      <p:nvPr/>
                    </p:nvPicPr>
                    <p:blipFill>
                      <a:blip r:embed="rId8"/>
                      <a:stretch>
                        <a:fillRect/>
                      </a:stretch>
                    </p:blipFill>
                    <p:spPr>
                      <a:xfrm>
                        <a:off x="1292539" y="966850"/>
                        <a:ext cx="1916113" cy="992187"/>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295467832"/>
              </p:ext>
            </p:extLst>
          </p:nvPr>
        </p:nvGraphicFramePr>
        <p:xfrm>
          <a:off x="4754563" y="1235616"/>
          <a:ext cx="1460707" cy="454657"/>
        </p:xfrm>
        <a:graphic>
          <a:graphicData uri="http://schemas.openxmlformats.org/presentationml/2006/ole">
            <mc:AlternateContent xmlns:mc="http://schemas.openxmlformats.org/markup-compatibility/2006">
              <mc:Choice xmlns:v="urn:schemas-microsoft-com:vml" Requires="v">
                <p:oleObj spid="_x0000_s9448" name="Equation" r:id="rId9" imgW="571320" imgH="177480" progId="Equation.3">
                  <p:embed/>
                </p:oleObj>
              </mc:Choice>
              <mc:Fallback>
                <p:oleObj name="Equation" r:id="rId9" imgW="571320" imgH="177480" progId="Equation.3">
                  <p:embed/>
                  <p:pic>
                    <p:nvPicPr>
                      <p:cNvPr id="0" name=""/>
                      <p:cNvPicPr/>
                      <p:nvPr/>
                    </p:nvPicPr>
                    <p:blipFill>
                      <a:blip r:embed="rId10"/>
                      <a:stretch>
                        <a:fillRect/>
                      </a:stretch>
                    </p:blipFill>
                    <p:spPr>
                      <a:xfrm>
                        <a:off x="4754563" y="1235616"/>
                        <a:ext cx="1460707" cy="454657"/>
                      </a:xfrm>
                      <a:prstGeom prst="rect">
                        <a:avLst/>
                      </a:prstGeom>
                    </p:spPr>
                  </p:pic>
                </p:oleObj>
              </mc:Fallback>
            </mc:AlternateContent>
          </a:graphicData>
        </a:graphic>
      </p:graphicFrame>
    </p:spTree>
    <p:extLst>
      <p:ext uri="{BB962C8B-B14F-4D97-AF65-F5344CB8AC3E}">
        <p14:creationId xmlns:p14="http://schemas.microsoft.com/office/powerpoint/2010/main" val="40445239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5094" y="846162"/>
            <a:ext cx="9394760" cy="5821338"/>
          </a:xfrm>
        </p:spPr>
        <p:txBody>
          <a:bodyPr/>
          <a:lstStyle/>
          <a:p>
            <a:pPr marL="0" indent="0" algn="r" rtl="1">
              <a:buNone/>
            </a:pPr>
            <a:r>
              <a:rPr lang="fa-IR" dirty="0" smtClean="0">
                <a:cs typeface="B Nazanin" panose="00000400000000000000" pitchFamily="2" charset="-78"/>
              </a:rPr>
              <a:t>سیستم کنترل ماهواره(سیستم پاره ای خطی):</a:t>
            </a:r>
          </a:p>
          <a:p>
            <a:pPr marL="0" indent="0" algn="r" rtl="1">
              <a:buNone/>
            </a:pPr>
            <a:r>
              <a:rPr lang="fa-IR" dirty="0" smtClean="0">
                <a:cs typeface="B Nazanin" panose="00000400000000000000" pitchFamily="2" charset="-78"/>
              </a:rPr>
              <a:t>این ماهواره توسط یک جفت پیشرانه هایی که قادر به ایجاد گشتاور ثابت مثبت </a:t>
            </a:r>
            <a:r>
              <a:rPr lang="en-US" dirty="0" smtClean="0">
                <a:cs typeface="B Nazanin" panose="00000400000000000000" pitchFamily="2" charset="-78"/>
              </a:rPr>
              <a:t>U</a:t>
            </a:r>
            <a:r>
              <a:rPr lang="fa-IR" dirty="0" smtClean="0">
                <a:cs typeface="B Nazanin" panose="00000400000000000000" pitchFamily="2" charset="-78"/>
              </a:rPr>
              <a:t> (آتش مثبت) و یا گشتاور منفی </a:t>
            </a:r>
            <a:r>
              <a:rPr lang="en-US" dirty="0" smtClean="0">
                <a:cs typeface="B Nazanin" panose="00000400000000000000" pitchFamily="2" charset="-78"/>
              </a:rPr>
              <a:t>–U</a:t>
            </a:r>
            <a:r>
              <a:rPr lang="fa-IR" dirty="0" smtClean="0">
                <a:cs typeface="B Nazanin" panose="00000400000000000000" pitchFamily="2" charset="-78"/>
              </a:rPr>
              <a:t> (آتش منفی) است ، کنترل می شود .</a:t>
            </a:r>
          </a:p>
          <a:p>
            <a:pPr marL="0" indent="0" algn="r" rtl="1">
              <a:buNone/>
            </a:pPr>
            <a:r>
              <a:rPr lang="fa-IR" dirty="0" smtClean="0">
                <a:cs typeface="B Nazanin" panose="00000400000000000000" pitchFamily="2" charset="-78"/>
              </a:rPr>
              <a:t>هدف سیستم کنترل نگه داشتن ماهواره در زاویه صفر با آتش به موقع پیشرانه هاست .</a:t>
            </a:r>
          </a:p>
          <a:p>
            <a:pPr marL="0" indent="0" algn="r" rtl="1">
              <a:buNone/>
            </a:pPr>
            <a:r>
              <a:rPr lang="fa-IR" dirty="0" smtClean="0">
                <a:cs typeface="B Nazanin" panose="00000400000000000000" pitchFamily="2" charset="-78"/>
              </a:rPr>
              <a:t>مدل ریاضی ماهواره به صورت زیر است:</a:t>
            </a:r>
          </a:p>
          <a:p>
            <a:pPr marL="0" indent="0" algn="r" rtl="1">
              <a:buNone/>
            </a:pPr>
            <a:endParaRPr lang="fa-IR" dirty="0">
              <a:cs typeface="B Nazanin" panose="00000400000000000000" pitchFamily="2" charset="-78"/>
            </a:endParaRPr>
          </a:p>
          <a:p>
            <a:pPr marL="0" indent="0" algn="r" rtl="1">
              <a:buNone/>
            </a:pPr>
            <a:r>
              <a:rPr lang="fa-IR" dirty="0" smtClean="0">
                <a:cs typeface="B Nazanin" panose="00000400000000000000" pitchFamily="2" charset="-78"/>
              </a:rPr>
              <a:t>که در آن      گشتاور ایجاد شده توسط پیشرانه ها و       زاویه ماهواره است.</a:t>
            </a:r>
          </a:p>
          <a:p>
            <a:pPr marL="0" indent="0" algn="r" rtl="1">
              <a:buNone/>
            </a:pPr>
            <a:endParaRPr lang="en-US" dirty="0">
              <a:cs typeface="B Nazanin" panose="00000400000000000000" pitchFamily="2" charset="-78"/>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62560395"/>
              </p:ext>
            </p:extLst>
          </p:nvPr>
        </p:nvGraphicFramePr>
        <p:xfrm>
          <a:off x="3649663" y="2651125"/>
          <a:ext cx="925512" cy="512763"/>
        </p:xfrm>
        <a:graphic>
          <a:graphicData uri="http://schemas.openxmlformats.org/presentationml/2006/ole">
            <mc:AlternateContent xmlns:mc="http://schemas.openxmlformats.org/markup-compatibility/2006">
              <mc:Choice xmlns:v="urn:schemas-microsoft-com:vml" Requires="v">
                <p:oleObj spid="_x0000_s10410" name="Equation" r:id="rId3" imgW="368280" imgH="203040" progId="Equation.3">
                  <p:embed/>
                </p:oleObj>
              </mc:Choice>
              <mc:Fallback>
                <p:oleObj name="Equation" r:id="rId3" imgW="368280" imgH="203040" progId="Equation.3">
                  <p:embed/>
                  <p:pic>
                    <p:nvPicPr>
                      <p:cNvPr id="0" name=""/>
                      <p:cNvPicPr/>
                      <p:nvPr/>
                    </p:nvPicPr>
                    <p:blipFill>
                      <a:blip r:embed="rId4"/>
                      <a:stretch>
                        <a:fillRect/>
                      </a:stretch>
                    </p:blipFill>
                    <p:spPr>
                      <a:xfrm>
                        <a:off x="3649663" y="2651125"/>
                        <a:ext cx="925512" cy="512763"/>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903859305"/>
              </p:ext>
            </p:extLst>
          </p:nvPr>
        </p:nvGraphicFramePr>
        <p:xfrm>
          <a:off x="5653314" y="3216182"/>
          <a:ext cx="319088" cy="447675"/>
        </p:xfrm>
        <a:graphic>
          <a:graphicData uri="http://schemas.openxmlformats.org/presentationml/2006/ole">
            <mc:AlternateContent xmlns:mc="http://schemas.openxmlformats.org/markup-compatibility/2006">
              <mc:Choice xmlns:v="urn:schemas-microsoft-com:vml" Requires="v">
                <p:oleObj spid="_x0000_s10411" name="Equation" r:id="rId5" imgW="126720" imgH="177480" progId="Equation.3">
                  <p:embed/>
                </p:oleObj>
              </mc:Choice>
              <mc:Fallback>
                <p:oleObj name="Equation" r:id="rId5" imgW="126720" imgH="177480" progId="Equation.3">
                  <p:embed/>
                  <p:pic>
                    <p:nvPicPr>
                      <p:cNvPr id="0" name=""/>
                      <p:cNvPicPr/>
                      <p:nvPr/>
                    </p:nvPicPr>
                    <p:blipFill>
                      <a:blip r:embed="rId6"/>
                      <a:stretch>
                        <a:fillRect/>
                      </a:stretch>
                    </p:blipFill>
                    <p:spPr>
                      <a:xfrm>
                        <a:off x="5653314" y="3216182"/>
                        <a:ext cx="319088" cy="44767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680940103"/>
              </p:ext>
            </p:extLst>
          </p:nvPr>
        </p:nvGraphicFramePr>
        <p:xfrm>
          <a:off x="8935692" y="3311432"/>
          <a:ext cx="319088" cy="352425"/>
        </p:xfrm>
        <a:graphic>
          <a:graphicData uri="http://schemas.openxmlformats.org/presentationml/2006/ole">
            <mc:AlternateContent xmlns:mc="http://schemas.openxmlformats.org/markup-compatibility/2006">
              <mc:Choice xmlns:v="urn:schemas-microsoft-com:vml" Requires="v">
                <p:oleObj spid="_x0000_s10412" name="Equation" r:id="rId7" imgW="126720" imgH="139680" progId="Equation.3">
                  <p:embed/>
                </p:oleObj>
              </mc:Choice>
              <mc:Fallback>
                <p:oleObj name="Equation" r:id="rId7" imgW="126720" imgH="139680" progId="Equation.3">
                  <p:embed/>
                  <p:pic>
                    <p:nvPicPr>
                      <p:cNvPr id="0" name=""/>
                      <p:cNvPicPr/>
                      <p:nvPr/>
                    </p:nvPicPr>
                    <p:blipFill>
                      <a:blip r:embed="rId8"/>
                      <a:stretch>
                        <a:fillRect/>
                      </a:stretch>
                    </p:blipFill>
                    <p:spPr>
                      <a:xfrm>
                        <a:off x="8935692" y="3311432"/>
                        <a:ext cx="319088" cy="352425"/>
                      </a:xfrm>
                      <a:prstGeom prst="rect">
                        <a:avLst/>
                      </a:prstGeom>
                    </p:spPr>
                  </p:pic>
                </p:oleObj>
              </mc:Fallback>
            </mc:AlternateContent>
          </a:graphicData>
        </a:graphic>
      </p:graphicFrame>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93371" y="3848100"/>
            <a:ext cx="8519886" cy="2819400"/>
          </a:xfrm>
          <a:prstGeom prst="rect">
            <a:avLst/>
          </a:prstGeom>
        </p:spPr>
      </p:pic>
    </p:spTree>
    <p:extLst>
      <p:ext uri="{BB962C8B-B14F-4D97-AF65-F5344CB8AC3E}">
        <p14:creationId xmlns:p14="http://schemas.microsoft.com/office/powerpoint/2010/main" val="6617491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2137" y="725714"/>
            <a:ext cx="10198778" cy="5992234"/>
          </a:xfrm>
        </p:spPr>
        <p:txBody>
          <a:bodyPr/>
          <a:lstStyle/>
          <a:p>
            <a:pPr marL="0" indent="0" algn="r" rtl="1">
              <a:buNone/>
            </a:pPr>
            <a:r>
              <a:rPr lang="fa-IR" dirty="0" smtClean="0">
                <a:cs typeface="B Nazanin" panose="00000400000000000000" pitchFamily="2" charset="-78"/>
              </a:rPr>
              <a:t>رفتار سیستم را در حالتی بررسی می کنیم که پیشرانه ها طبق قانون کنترلی زیر عمل کنند :</a:t>
            </a:r>
            <a:endParaRPr lang="en-US" dirty="0" smtClean="0">
              <a:cs typeface="B Nazanin" panose="00000400000000000000" pitchFamily="2" charset="-78"/>
            </a:endParaRPr>
          </a:p>
          <a:p>
            <a:pPr marL="0" indent="0" algn="r" rtl="1">
              <a:buNone/>
            </a:pPr>
            <a:endParaRPr lang="en-US" dirty="0">
              <a:cs typeface="B Nazanin" panose="00000400000000000000" pitchFamily="2" charset="-78"/>
            </a:endParaRPr>
          </a:p>
          <a:p>
            <a:pPr marL="0" indent="0" algn="r" rtl="1">
              <a:buNone/>
            </a:pPr>
            <a:endParaRPr lang="fa-IR" dirty="0" smtClean="0">
              <a:cs typeface="B Nazanin" panose="00000400000000000000" pitchFamily="2" charset="-78"/>
            </a:endParaRPr>
          </a:p>
          <a:p>
            <a:pPr marL="0" indent="0" algn="r" rtl="1">
              <a:buNone/>
            </a:pPr>
            <a:r>
              <a:rPr lang="fa-IR" dirty="0" smtClean="0">
                <a:cs typeface="B Nazanin" panose="00000400000000000000" pitchFamily="2" charset="-78"/>
              </a:rPr>
              <a:t>مسیر های فاز برای گشتاور مثبت و منفی به صورت زیر بدست می آید :</a:t>
            </a:r>
          </a:p>
          <a:p>
            <a:pPr marL="0" indent="0" algn="r" rtl="1">
              <a:buNone/>
            </a:pPr>
            <a:endParaRPr lang="fa-IR" dirty="0">
              <a:cs typeface="B Nazanin" panose="00000400000000000000" pitchFamily="2" charset="-78"/>
            </a:endParaRPr>
          </a:p>
          <a:p>
            <a:pPr marL="0" indent="0" algn="r" rtl="1">
              <a:buNone/>
            </a:pPr>
            <a:endParaRPr lang="en-US" dirty="0" smtClean="0">
              <a:cs typeface="B Nazanin" panose="00000400000000000000" pitchFamily="2" charset="-78"/>
            </a:endParaRPr>
          </a:p>
          <a:p>
            <a:pPr marL="0" indent="0" algn="r" rtl="1">
              <a:buNone/>
            </a:pPr>
            <a:r>
              <a:rPr lang="fa-IR" dirty="0" smtClean="0">
                <a:cs typeface="B Nazanin" panose="00000400000000000000" pitchFamily="2" charset="-78"/>
              </a:rPr>
              <a:t>پیکره فازی سیستم در این دو حالت در زیر رسم شده اند :</a:t>
            </a:r>
          </a:p>
          <a:p>
            <a:pPr marL="0" indent="0" algn="r" rtl="1">
              <a:buNone/>
            </a:pPr>
            <a:endParaRPr lang="fa-IR" dirty="0">
              <a:cs typeface="B Nazanin" panose="00000400000000000000" pitchFamily="2" charset="-78"/>
            </a:endParaRPr>
          </a:p>
          <a:p>
            <a:pPr marL="0" indent="0" algn="r" rtl="1">
              <a:buNone/>
            </a:pPr>
            <a:endParaRPr lang="fa-IR" dirty="0" smtClean="0">
              <a:cs typeface="B Nazanin" panose="00000400000000000000" pitchFamily="2" charset="-78"/>
            </a:endParaRPr>
          </a:p>
          <a:p>
            <a:pPr marL="0" indent="0" algn="r" rtl="1">
              <a:buNone/>
            </a:pPr>
            <a:endParaRPr lang="fa-IR" dirty="0">
              <a:cs typeface="B Nazanin" panose="00000400000000000000" pitchFamily="2" charset="-78"/>
            </a:endParaRPr>
          </a:p>
          <a:p>
            <a:pPr marL="0" indent="0" algn="r" rtl="1">
              <a:buNone/>
            </a:pPr>
            <a:endParaRPr lang="fa-IR" dirty="0" smtClean="0">
              <a:cs typeface="B Nazanin" panose="00000400000000000000" pitchFamily="2" charset="-78"/>
            </a:endParaRPr>
          </a:p>
          <a:p>
            <a:pPr marL="0" indent="0" algn="r" rtl="1">
              <a:buNone/>
            </a:pPr>
            <a:endParaRPr lang="fa-IR" dirty="0">
              <a:cs typeface="B Nazanin" panose="00000400000000000000" pitchFamily="2" charset="-78"/>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130734319"/>
              </p:ext>
            </p:extLst>
          </p:nvPr>
        </p:nvGraphicFramePr>
        <p:xfrm>
          <a:off x="1103312" y="1190281"/>
          <a:ext cx="3336166" cy="969823"/>
        </p:xfrm>
        <a:graphic>
          <a:graphicData uri="http://schemas.openxmlformats.org/presentationml/2006/ole">
            <mc:AlternateContent xmlns:mc="http://schemas.openxmlformats.org/markup-compatibility/2006">
              <mc:Choice xmlns:v="urn:schemas-microsoft-com:vml" Requires="v">
                <p:oleObj spid="_x0000_s11433" name="Equation" r:id="rId3" imgW="1447560" imgH="457200" progId="Equation.3">
                  <p:embed/>
                </p:oleObj>
              </mc:Choice>
              <mc:Fallback>
                <p:oleObj name="Equation" r:id="rId3" imgW="1447560" imgH="457200" progId="Equation.3">
                  <p:embed/>
                  <p:pic>
                    <p:nvPicPr>
                      <p:cNvPr id="0" name=""/>
                      <p:cNvPicPr/>
                      <p:nvPr/>
                    </p:nvPicPr>
                    <p:blipFill>
                      <a:blip r:embed="rId4"/>
                      <a:stretch>
                        <a:fillRect/>
                      </a:stretch>
                    </p:blipFill>
                    <p:spPr>
                      <a:xfrm>
                        <a:off x="1103312" y="1190281"/>
                        <a:ext cx="3336166" cy="969823"/>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416755299"/>
              </p:ext>
            </p:extLst>
          </p:nvPr>
        </p:nvGraphicFramePr>
        <p:xfrm>
          <a:off x="1684751" y="2663687"/>
          <a:ext cx="2173288" cy="416798"/>
        </p:xfrm>
        <a:graphic>
          <a:graphicData uri="http://schemas.openxmlformats.org/presentationml/2006/ole">
            <mc:AlternateContent xmlns:mc="http://schemas.openxmlformats.org/markup-compatibility/2006">
              <mc:Choice xmlns:v="urn:schemas-microsoft-com:vml" Requires="v">
                <p:oleObj spid="_x0000_s11434" name="Equation" r:id="rId5" imgW="863280" imgH="228600" progId="Equation.3">
                  <p:embed/>
                </p:oleObj>
              </mc:Choice>
              <mc:Fallback>
                <p:oleObj name="Equation" r:id="rId5" imgW="863280" imgH="228600" progId="Equation.3">
                  <p:embed/>
                  <p:pic>
                    <p:nvPicPr>
                      <p:cNvPr id="0" name=""/>
                      <p:cNvPicPr/>
                      <p:nvPr/>
                    </p:nvPicPr>
                    <p:blipFill>
                      <a:blip r:embed="rId6"/>
                      <a:stretch>
                        <a:fillRect/>
                      </a:stretch>
                    </p:blipFill>
                    <p:spPr>
                      <a:xfrm>
                        <a:off x="1684751" y="2663687"/>
                        <a:ext cx="2173288" cy="416798"/>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172216387"/>
              </p:ext>
            </p:extLst>
          </p:nvPr>
        </p:nvGraphicFramePr>
        <p:xfrm>
          <a:off x="1588707" y="3061747"/>
          <a:ext cx="2423735" cy="384313"/>
        </p:xfrm>
        <a:graphic>
          <a:graphicData uri="http://schemas.openxmlformats.org/presentationml/2006/ole">
            <mc:AlternateContent xmlns:mc="http://schemas.openxmlformats.org/markup-compatibility/2006">
              <mc:Choice xmlns:v="urn:schemas-microsoft-com:vml" Requires="v">
                <p:oleObj spid="_x0000_s11435" name="Equation" r:id="rId7" imgW="939600" imgH="228600" progId="Equation.3">
                  <p:embed/>
                </p:oleObj>
              </mc:Choice>
              <mc:Fallback>
                <p:oleObj name="Equation" r:id="rId7" imgW="939600" imgH="228600" progId="Equation.3">
                  <p:embed/>
                  <p:pic>
                    <p:nvPicPr>
                      <p:cNvPr id="0" name=""/>
                      <p:cNvPicPr/>
                      <p:nvPr/>
                    </p:nvPicPr>
                    <p:blipFill>
                      <a:blip r:embed="rId8"/>
                      <a:stretch>
                        <a:fillRect/>
                      </a:stretch>
                    </p:blipFill>
                    <p:spPr>
                      <a:xfrm>
                        <a:off x="1588707" y="3061747"/>
                        <a:ext cx="2423735" cy="384313"/>
                      </a:xfrm>
                      <a:prstGeom prst="rect">
                        <a:avLst/>
                      </a:prstGeom>
                    </p:spPr>
                  </p:pic>
                </p:oleObj>
              </mc:Fallback>
            </mc:AlternateContent>
          </a:graphicData>
        </a:graphic>
      </p:graphicFrame>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03312" y="3728005"/>
            <a:ext cx="7807591" cy="2989943"/>
          </a:xfrm>
          <a:prstGeom prst="rect">
            <a:avLst/>
          </a:prstGeom>
        </p:spPr>
      </p:pic>
    </p:spTree>
    <p:extLst>
      <p:ext uri="{BB962C8B-B14F-4D97-AF65-F5344CB8AC3E}">
        <p14:creationId xmlns:p14="http://schemas.microsoft.com/office/powerpoint/2010/main" val="3488788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686" y="846161"/>
            <a:ext cx="9861167" cy="5815895"/>
          </a:xfrm>
        </p:spPr>
        <p:txBody>
          <a:bodyPr/>
          <a:lstStyle/>
          <a:p>
            <a:pPr marL="0" indent="0" algn="r" rtl="1">
              <a:buNone/>
            </a:pPr>
            <a:r>
              <a:rPr lang="fa-IR" dirty="0" smtClean="0">
                <a:cs typeface="B Nazanin" panose="00000400000000000000" pitchFamily="2" charset="-78"/>
              </a:rPr>
              <a:t>پیکره فازی کامل سیستم کنترل را می توان از اتصال مسیرهای نیم صفحه پیکره فازی گشتاور های مثبت و منفی بدست آورد.</a:t>
            </a:r>
          </a:p>
          <a:p>
            <a:pPr marL="0" indent="0" algn="r" rtl="1">
              <a:buNone/>
            </a:pPr>
            <a:r>
              <a:rPr lang="fa-IR" dirty="0" smtClean="0">
                <a:cs typeface="B Nazanin" panose="00000400000000000000" pitchFamily="2" charset="-78"/>
              </a:rPr>
              <a:t>محور عمودی یک خط سوییچینگ را نشان می دهد ، زیرا ورودی کنترل و در مسیر های فاز بر روی این خط سوییچ می شوند.</a:t>
            </a:r>
            <a:endParaRPr lang="en-US" dirty="0" smtClean="0">
              <a:cs typeface="B Nazanin" panose="00000400000000000000" pitchFamily="2" charset="-78"/>
            </a:endParaRPr>
          </a:p>
          <a:p>
            <a:pPr marL="0" indent="0" algn="r" rtl="1">
              <a:buNone/>
            </a:pPr>
            <a:endParaRPr lang="en-US" dirty="0">
              <a:cs typeface="B Nazanin" panose="00000400000000000000" pitchFamily="2" charset="-78"/>
            </a:endParaRPr>
          </a:p>
          <a:p>
            <a:pPr marL="0" indent="0" algn="r" rtl="1">
              <a:buNone/>
            </a:pPr>
            <a:endParaRPr lang="en-US" dirty="0" smtClean="0">
              <a:cs typeface="B Nazanin" panose="00000400000000000000" pitchFamily="2" charset="-78"/>
            </a:endParaRPr>
          </a:p>
          <a:p>
            <a:pPr marL="0" indent="0" algn="r" rtl="1">
              <a:buNone/>
            </a:pPr>
            <a:endParaRPr lang="en-US" dirty="0">
              <a:cs typeface="B Nazanin" panose="00000400000000000000" pitchFamily="2" charset="-78"/>
            </a:endParaRPr>
          </a:p>
          <a:p>
            <a:pPr marL="0" indent="0" algn="r" rtl="1">
              <a:buNone/>
            </a:pPr>
            <a:endParaRPr lang="fa-IR" dirty="0" smtClean="0">
              <a:cs typeface="B Nazanin"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1812" y="1843315"/>
            <a:ext cx="7511902" cy="4818742"/>
          </a:xfrm>
          <a:prstGeom prst="rect">
            <a:avLst/>
          </a:prstGeom>
        </p:spPr>
      </p:pic>
    </p:spTree>
    <p:extLst>
      <p:ext uri="{BB962C8B-B14F-4D97-AF65-F5344CB8AC3E}">
        <p14:creationId xmlns:p14="http://schemas.microsoft.com/office/powerpoint/2010/main" val="3794476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659" y="507309"/>
            <a:ext cx="10140287" cy="6221037"/>
          </a:xfrm>
        </p:spPr>
        <p:txBody>
          <a:bodyPr/>
          <a:lstStyle/>
          <a:p>
            <a:pPr marL="0" indent="0" algn="r" rtl="1"/>
            <a:r>
              <a:rPr lang="fa-IR" sz="2800" dirty="0">
                <a:cs typeface="B Nazanin" panose="00000400000000000000" pitchFamily="2" charset="-78"/>
              </a:rPr>
              <a:t>اگر سیستم با زاویه اولیه مخالف صفر شروع  به فعالیت کند،ماهواره در اثر فعالیت </a:t>
            </a:r>
            <a:r>
              <a:rPr lang="fa-IR" sz="2800" dirty="0" smtClean="0">
                <a:cs typeface="B Nazanin" panose="00000400000000000000" pitchFamily="2" charset="-78"/>
              </a:rPr>
              <a:t>جهتها ، با </a:t>
            </a:r>
            <a:r>
              <a:rPr lang="fa-IR" sz="2800" dirty="0">
                <a:cs typeface="B Nazanin" panose="00000400000000000000" pitchFamily="2" charset="-78"/>
              </a:rPr>
              <a:t>حرکت تناوبی نوسان می </a:t>
            </a:r>
            <a:r>
              <a:rPr lang="fa-IR" sz="2800" dirty="0" smtClean="0">
                <a:cs typeface="B Nazanin" panose="00000400000000000000" pitchFamily="2" charset="-78"/>
              </a:rPr>
              <a:t>کند .</a:t>
            </a:r>
            <a:r>
              <a:rPr lang="fa-IR" sz="2800" dirty="0">
                <a:cs typeface="B Nazanin" panose="00000400000000000000" pitchFamily="2" charset="-78"/>
              </a:rPr>
              <a:t/>
            </a:r>
            <a:br>
              <a:rPr lang="fa-IR" sz="2800" dirty="0">
                <a:cs typeface="B Nazanin" panose="00000400000000000000" pitchFamily="2" charset="-78"/>
              </a:rPr>
            </a:br>
            <a:r>
              <a:rPr lang="fa-IR" sz="2800" dirty="0">
                <a:cs typeface="B Nazanin" panose="00000400000000000000" pitchFamily="2" charset="-78"/>
              </a:rPr>
              <a:t>سیستم پایداری مرزی دارد.</a:t>
            </a:r>
            <a:r>
              <a:rPr lang="en-US" sz="2800" dirty="0">
                <a:cs typeface="B Nazanin" panose="00000400000000000000" pitchFamily="2" charset="-78"/>
              </a:rPr>
              <a:t/>
            </a:r>
            <a:br>
              <a:rPr lang="en-US" sz="2800" dirty="0">
                <a:cs typeface="B Nazanin" panose="00000400000000000000" pitchFamily="2" charset="-78"/>
              </a:rPr>
            </a:br>
            <a:endParaRPr lang="en-US"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3882" y="1988570"/>
            <a:ext cx="4477432" cy="458640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3911" y="1988570"/>
            <a:ext cx="4538436" cy="4574266"/>
          </a:xfrm>
          <a:prstGeom prst="rect">
            <a:avLst/>
          </a:prstGeom>
        </p:spPr>
      </p:pic>
    </p:spTree>
    <p:extLst>
      <p:ext uri="{BB962C8B-B14F-4D97-AF65-F5344CB8AC3E}">
        <p14:creationId xmlns:p14="http://schemas.microsoft.com/office/powerpoint/2010/main" val="17341052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2253" y="821410"/>
            <a:ext cx="9874391" cy="5225046"/>
          </a:xfrm>
        </p:spPr>
      </p:pic>
    </p:spTree>
    <p:extLst>
      <p:ext uri="{BB962C8B-B14F-4D97-AF65-F5344CB8AC3E}">
        <p14:creationId xmlns:p14="http://schemas.microsoft.com/office/powerpoint/2010/main" val="3375203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081" y="368490"/>
            <a:ext cx="9599477" cy="6182435"/>
          </a:xfrm>
        </p:spPr>
        <p:txBody>
          <a:bodyPr/>
          <a:lstStyle/>
          <a:p>
            <a:pPr marL="0" marR="0" indent="0" algn="r" rtl="1">
              <a:lnSpc>
                <a:spcPct val="107000"/>
              </a:lnSpc>
              <a:spcBef>
                <a:spcPts val="0"/>
              </a:spcBef>
              <a:spcAft>
                <a:spcPts val="800"/>
              </a:spcAft>
              <a:buNone/>
            </a:pPr>
            <a:r>
              <a:rPr lang="fa-IR" dirty="0">
                <a:latin typeface="Calibri" panose="020F0502020204030204" pitchFamily="34" charset="0"/>
                <a:ea typeface="Calibri" panose="020F0502020204030204" pitchFamily="34" charset="0"/>
                <a:cs typeface="Arial" panose="020B0604020202020204" pitchFamily="34" charset="0"/>
              </a:rPr>
              <a:t>روش تک شیب </a:t>
            </a:r>
            <a:r>
              <a:rPr lang="fa-IR" dirty="0" smtClean="0">
                <a:latin typeface="Calibri" panose="020F0502020204030204" pitchFamily="34" charset="0"/>
                <a:ea typeface="Calibri" panose="020F0502020204030204" pitchFamily="34" charset="0"/>
                <a:cs typeface="Arial" panose="020B0604020202020204" pitchFamily="34" charset="0"/>
              </a:rPr>
              <a:t>:</a:t>
            </a:r>
            <a:endParaRPr lang="en-US" dirty="0">
              <a:latin typeface="Calibri" panose="020F0502020204030204" pitchFamily="34" charset="0"/>
              <a:ea typeface="Calibri" panose="020F0502020204030204" pitchFamily="34" charset="0"/>
              <a:cs typeface="Arial" panose="020B0604020202020204" pitchFamily="34" charset="0"/>
            </a:endParaRPr>
          </a:p>
          <a:p>
            <a:pPr marL="0" marR="0" indent="0" algn="r" rtl="1">
              <a:lnSpc>
                <a:spcPct val="107000"/>
              </a:lnSpc>
              <a:spcBef>
                <a:spcPts val="0"/>
              </a:spcBef>
              <a:spcAft>
                <a:spcPts val="800"/>
              </a:spcAft>
              <a:buNone/>
            </a:pPr>
            <a:r>
              <a:rPr lang="fa-IR" dirty="0">
                <a:latin typeface="Calibri" panose="020F0502020204030204" pitchFamily="34" charset="0"/>
                <a:ea typeface="Calibri" panose="020F0502020204030204" pitchFamily="34" charset="0"/>
                <a:cs typeface="Arial" panose="020B0604020202020204" pitchFamily="34" charset="0"/>
              </a:rPr>
              <a:t>ایدۀ اصلی این روش بر اساس خاصیت تک شیبی است .</a:t>
            </a:r>
            <a:endParaRPr lang="en-US" dirty="0">
              <a:latin typeface="Calibri" panose="020F0502020204030204" pitchFamily="34" charset="0"/>
              <a:ea typeface="Calibri" panose="020F0502020204030204" pitchFamily="34" charset="0"/>
              <a:cs typeface="Arial" panose="020B0604020202020204" pitchFamily="34" charset="0"/>
            </a:endParaRPr>
          </a:p>
          <a:p>
            <a:pPr marL="0" indent="0" algn="r">
              <a:buNone/>
            </a:pPr>
            <a:r>
              <a:rPr lang="fa-IR" dirty="0">
                <a:latin typeface="Calibri" panose="020F0502020204030204" pitchFamily="34" charset="0"/>
                <a:ea typeface="Calibri" panose="020F0502020204030204" pitchFamily="34" charset="0"/>
              </a:rPr>
              <a:t>رابطۀ (1.2) را در نظر بگیرید، در نقطۀ (</a:t>
            </a:r>
            <a:r>
              <a:rPr lang="en-US" dirty="0">
                <a:latin typeface="Calibri" panose="020F0502020204030204" pitchFamily="34" charset="0"/>
                <a:ea typeface="Calibri" panose="020F0502020204030204" pitchFamily="34" charset="0"/>
                <a:cs typeface="Arial" panose="020B0604020202020204" pitchFamily="34" charset="0"/>
              </a:rPr>
              <a:t>X</a:t>
            </a:r>
            <a:r>
              <a:rPr lang="en-US" sz="1200" dirty="0">
                <a:latin typeface="Calibri" panose="020F0502020204030204" pitchFamily="34" charset="0"/>
                <a:ea typeface="Calibri" panose="020F0502020204030204" pitchFamily="34" charset="0"/>
                <a:cs typeface="Arial" panose="020B0604020202020204" pitchFamily="34" charset="0"/>
              </a:rPr>
              <a:t>1</a:t>
            </a:r>
            <a:r>
              <a:rPr lang="en-US" dirty="0">
                <a:latin typeface="Calibri" panose="020F0502020204030204" pitchFamily="34" charset="0"/>
                <a:ea typeface="Calibri" panose="020F0502020204030204" pitchFamily="34" charset="0"/>
                <a:cs typeface="Arial" panose="020B0604020202020204" pitchFamily="34" charset="0"/>
              </a:rPr>
              <a:t>,X</a:t>
            </a:r>
            <a:r>
              <a:rPr lang="en-US" sz="1200" dirty="0">
                <a:latin typeface="Calibri" panose="020F0502020204030204" pitchFamily="34" charset="0"/>
                <a:ea typeface="Calibri" panose="020F0502020204030204" pitchFamily="34" charset="0"/>
                <a:cs typeface="Arial" panose="020B0604020202020204" pitchFamily="34" charset="0"/>
              </a:rPr>
              <a:t>2</a:t>
            </a:r>
            <a:r>
              <a:rPr lang="fa-IR" dirty="0">
                <a:latin typeface="Calibri" panose="020F0502020204030204" pitchFamily="34" charset="0"/>
                <a:ea typeface="Calibri" panose="020F0502020204030204" pitchFamily="34" charset="0"/>
              </a:rPr>
              <a:t>)</a:t>
            </a:r>
            <a:r>
              <a:rPr lang="en-US" dirty="0">
                <a:latin typeface="Calibri" panose="020F0502020204030204" pitchFamily="34" charset="0"/>
                <a:ea typeface="Calibri" panose="020F0502020204030204" pitchFamily="34" charset="0"/>
                <a:cs typeface="Arial" panose="020B0604020202020204" pitchFamily="34" charset="0"/>
              </a:rPr>
              <a:t>   </a:t>
            </a:r>
            <a:r>
              <a:rPr lang="fa-IR" dirty="0">
                <a:latin typeface="Calibri" panose="020F0502020204030204" pitchFamily="34" charset="0"/>
                <a:ea typeface="Calibri" panose="020F0502020204030204" pitchFamily="34" charset="0"/>
              </a:rPr>
              <a:t> در صفحۀ فاز ، شیب خط مماس بر مسیر را میتوان از رابطۀ(5.2) تعیین کرد. یک تک شیب طبق تعریف مکان هندسی نقاطی است که مقدار شیب مماس معینی دارد. بنابر این یک تک شیب با شیب </a:t>
            </a:r>
            <a:r>
              <a:rPr lang="en-US" dirty="0">
                <a:latin typeface="Calibri" panose="020F0502020204030204" pitchFamily="34" charset="0"/>
                <a:ea typeface="Calibri" panose="020F0502020204030204" pitchFamily="34" charset="0"/>
                <a:cs typeface="Arial" panose="020B0604020202020204" pitchFamily="34" charset="0"/>
              </a:rPr>
              <a:t>α</a:t>
            </a:r>
            <a:r>
              <a:rPr lang="fa-IR" dirty="0">
                <a:latin typeface="Calibri" panose="020F0502020204030204" pitchFamily="34" charset="0"/>
                <a:ea typeface="Calibri" panose="020F0502020204030204" pitchFamily="34" charset="0"/>
              </a:rPr>
              <a:t> به صورت زیر تعریف می شود:</a:t>
            </a:r>
            <a:endParaRPr lang="en-US" dirty="0">
              <a:latin typeface="Calibri" panose="020F0502020204030204" pitchFamily="34" charset="0"/>
              <a:ea typeface="Calibri" panose="020F0502020204030204" pitchFamily="34" charset="0"/>
              <a:cs typeface="Arial" panose="020B0604020202020204" pitchFamily="34" charset="0"/>
            </a:endParaRPr>
          </a:p>
          <a:p>
            <a:pPr marL="0" indent="0" algn="r">
              <a:buNone/>
            </a:pPr>
            <a:endParaRPr lang="fa-IR" dirty="0"/>
          </a:p>
          <a:p>
            <a:pPr marL="0" indent="0" algn="r">
              <a:buNone/>
            </a:pPr>
            <a:r>
              <a:rPr lang="fa-IR" dirty="0"/>
              <a:t>در نتیجه </a:t>
            </a:r>
            <a:r>
              <a:rPr lang="fa-IR" dirty="0" smtClean="0"/>
              <a:t>:</a:t>
            </a:r>
            <a:endParaRPr lang="fa-IR" dirty="0"/>
          </a:p>
          <a:p>
            <a:pPr marL="0" indent="0" algn="r">
              <a:buNone/>
            </a:pPr>
            <a:endParaRPr lang="fa-IR" dirty="0"/>
          </a:p>
          <a:p>
            <a:pPr marL="0" indent="0" algn="r">
              <a:buNone/>
            </a:pPr>
            <a:endParaRPr lang="fa-IR" dirty="0" smtClean="0"/>
          </a:p>
          <a:p>
            <a:pPr marL="0" lvl="0" indent="0" algn="r" defTabSz="914400" rtl="1" eaLnBrk="0" fontAlgn="base" hangingPunct="0">
              <a:spcBef>
                <a:spcPct val="0"/>
              </a:spcBef>
              <a:spcAft>
                <a:spcPct val="0"/>
              </a:spcAft>
              <a:buClrTx/>
              <a:buSzTx/>
              <a:buNone/>
            </a:pPr>
            <a:r>
              <a:rPr lang="fa-IR" dirty="0">
                <a:latin typeface="Calibri" panose="020F0502020204030204" pitchFamily="34" charset="0"/>
                <a:ea typeface="Calibri" panose="020F0502020204030204" pitchFamily="34" charset="0"/>
                <a:cs typeface="Arial" panose="020B0604020202020204" pitchFamily="34" charset="0"/>
              </a:rPr>
              <a:t>که همگی شیب مماس یکسانی برابر </a:t>
            </a:r>
            <a:r>
              <a:rPr lang="el-GR" dirty="0">
                <a:latin typeface="Calibri" panose="020F0502020204030204" pitchFamily="34" charset="0"/>
                <a:ea typeface="Calibri" panose="020F0502020204030204" pitchFamily="34" charset="0"/>
                <a:cs typeface="Arial" panose="020B0604020202020204" pitchFamily="34" charset="0"/>
              </a:rPr>
              <a:t>α</a:t>
            </a:r>
            <a:r>
              <a:rPr lang="fa-IR" dirty="0">
                <a:latin typeface="Calibri" panose="020F0502020204030204" pitchFamily="34" charset="0"/>
                <a:ea typeface="Calibri" panose="020F0502020204030204" pitchFamily="34" charset="0"/>
                <a:cs typeface="Arial" panose="020B0604020202020204" pitchFamily="34" charset="0"/>
              </a:rPr>
              <a:t> دارند .</a:t>
            </a:r>
            <a:endParaRPr lang="en-US" dirty="0"/>
          </a:p>
          <a:p>
            <a:pPr marL="0" lvl="0" indent="0" algn="r" defTabSz="914400" rtl="1" eaLnBrk="0" fontAlgn="base" hangingPunct="0">
              <a:spcBef>
                <a:spcPct val="0"/>
              </a:spcBef>
              <a:spcAft>
                <a:spcPct val="0"/>
              </a:spcAft>
              <a:buClrTx/>
              <a:buSzTx/>
              <a:buNone/>
            </a:pPr>
            <a:r>
              <a:rPr lang="fa-IR" dirty="0">
                <a:latin typeface="Calibri" panose="020F0502020204030204" pitchFamily="34" charset="0"/>
                <a:ea typeface="Calibri" panose="020F0502020204030204" pitchFamily="34" charset="0"/>
                <a:cs typeface="Arial" panose="020B0604020202020204" pitchFamily="34" charset="0"/>
              </a:rPr>
              <a:t>در این روش ، پیکرۀ فازی سیستم در دو مرحله ایجاد می شود .</a:t>
            </a:r>
            <a:endParaRPr lang="en-US" dirty="0"/>
          </a:p>
          <a:p>
            <a:pPr marL="0" lvl="0" indent="0" algn="r" defTabSz="914400" rtl="1" eaLnBrk="0" fontAlgn="base" hangingPunct="0">
              <a:spcBef>
                <a:spcPct val="0"/>
              </a:spcBef>
              <a:spcAft>
                <a:spcPct val="0"/>
              </a:spcAft>
              <a:buClrTx/>
              <a:buSzTx/>
              <a:buNone/>
            </a:pPr>
            <a:r>
              <a:rPr lang="fa-IR" dirty="0">
                <a:latin typeface="Calibri" panose="020F0502020204030204" pitchFamily="34" charset="0"/>
                <a:ea typeface="Calibri" panose="020F0502020204030204" pitchFamily="34" charset="0"/>
                <a:cs typeface="Arial" panose="020B0604020202020204" pitchFamily="34" charset="0"/>
              </a:rPr>
              <a:t>در مرحلۀ اول ، میدانی از جهت های خطوط مماس بر مسیر ها به دست می آید . </a:t>
            </a:r>
            <a:endParaRPr lang="en-US" dirty="0"/>
          </a:p>
          <a:p>
            <a:pPr marL="0" lvl="0" indent="0" algn="r" defTabSz="914400" rtl="1" eaLnBrk="0" fontAlgn="base" hangingPunct="0">
              <a:spcBef>
                <a:spcPct val="0"/>
              </a:spcBef>
              <a:spcAft>
                <a:spcPct val="0"/>
              </a:spcAft>
              <a:buClrTx/>
              <a:buSzTx/>
              <a:buNone/>
            </a:pPr>
            <a:r>
              <a:rPr lang="fa-IR" dirty="0">
                <a:latin typeface="Calibri" panose="020F0502020204030204" pitchFamily="34" charset="0"/>
                <a:ea typeface="Calibri" panose="020F0502020204030204" pitchFamily="34" charset="0"/>
                <a:cs typeface="Arial" panose="020B0604020202020204" pitchFamily="34" charset="0"/>
              </a:rPr>
              <a:t>در مرحلۀ دوم، مسیر های صفحۀ فازی از طریق این میدان جهت ها شکل می گیرد.</a:t>
            </a:r>
            <a:endParaRPr lang="fa-IR" sz="3600" dirty="0">
              <a:latin typeface="Arial" panose="020B0604020202020204" pitchFamily="34" charset="0"/>
              <a:cs typeface="Arial" panose="020B0604020202020204" pitchFamily="34" charset="0"/>
            </a:endParaRPr>
          </a:p>
          <a:p>
            <a:pPr marL="0" indent="0" algn="r">
              <a:buNone/>
            </a:pPr>
            <a:endParaRPr lang="en-US" dirty="0"/>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809815831"/>
              </p:ext>
            </p:extLst>
          </p:nvPr>
        </p:nvGraphicFramePr>
        <p:xfrm>
          <a:off x="5464175" y="2492375"/>
          <a:ext cx="1466850" cy="496888"/>
        </p:xfrm>
        <a:graphic>
          <a:graphicData uri="http://schemas.openxmlformats.org/presentationml/2006/ole">
            <mc:AlternateContent xmlns:mc="http://schemas.openxmlformats.org/markup-compatibility/2006">
              <mc:Choice xmlns:v="urn:schemas-microsoft-com:vml" Requires="v">
                <p:oleObj spid="_x0000_s18492" name="Equation" r:id="rId3" imgW="1269720" imgH="431640" progId="Equation.3">
                  <p:embed/>
                </p:oleObj>
              </mc:Choice>
              <mc:Fallback>
                <p:oleObj name="Equation" r:id="rId3" imgW="1269720" imgH="431640" progId="Equation.3">
                  <p:embed/>
                  <p:pic>
                    <p:nvPicPr>
                      <p:cNvPr id="0" name="Object 1"/>
                      <p:cNvPicPr>
                        <a:picLocks noChangeAspect="1" noChangeArrowheads="1"/>
                      </p:cNvPicPr>
                      <p:nvPr/>
                    </p:nvPicPr>
                    <p:blipFill>
                      <a:blip r:embed="rId4"/>
                      <a:srcRect/>
                      <a:stretch>
                        <a:fillRect/>
                      </a:stretch>
                    </p:blipFill>
                    <p:spPr bwMode="auto">
                      <a:xfrm>
                        <a:off x="5464175" y="2492375"/>
                        <a:ext cx="1466850" cy="496888"/>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37994470"/>
              </p:ext>
            </p:extLst>
          </p:nvPr>
        </p:nvGraphicFramePr>
        <p:xfrm>
          <a:off x="5457825" y="3357661"/>
          <a:ext cx="2106915" cy="312639"/>
        </p:xfrm>
        <a:graphic>
          <a:graphicData uri="http://schemas.openxmlformats.org/presentationml/2006/ole">
            <mc:AlternateContent xmlns:mc="http://schemas.openxmlformats.org/markup-compatibility/2006">
              <mc:Choice xmlns:v="urn:schemas-microsoft-com:vml" Requires="v">
                <p:oleObj spid="_x0000_s18493" name="Equation" r:id="rId5" imgW="1473200" imgH="215900" progId="Equation.3">
                  <p:embed/>
                </p:oleObj>
              </mc:Choice>
              <mc:Fallback>
                <p:oleObj name="Equation" r:id="rId5" imgW="1473200" imgH="2159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57825" y="3357661"/>
                        <a:ext cx="2106915" cy="312639"/>
                      </a:xfrm>
                      <a:prstGeom prst="rect">
                        <a:avLst/>
                      </a:prstGeom>
                      <a:noFill/>
                    </p:spPr>
                  </p:pic>
                </p:oleObj>
              </mc:Fallback>
            </mc:AlternateContent>
          </a:graphicData>
        </a:graphic>
      </p:graphicFrame>
    </p:spTree>
    <p:extLst>
      <p:ext uri="{BB962C8B-B14F-4D97-AF65-F5344CB8AC3E}">
        <p14:creationId xmlns:p14="http://schemas.microsoft.com/office/powerpoint/2010/main" val="37279962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846162"/>
            <a:ext cx="8946541" cy="5199796"/>
          </a:xfrm>
        </p:spPr>
        <p:txBody>
          <a:bodyPr>
            <a:normAutofit fontScale="92500" lnSpcReduction="20000"/>
          </a:bodyPr>
          <a:lstStyle/>
          <a:p>
            <a:pPr marL="0" indent="0" algn="r" rtl="1">
              <a:buNone/>
            </a:pPr>
            <a:r>
              <a:rPr lang="fa-IR" sz="2400" dirty="0" smtClean="0">
                <a:solidFill>
                  <a:schemeClr val="accent3">
                    <a:lumMod val="60000"/>
                    <a:lumOff val="40000"/>
                  </a:schemeClr>
                </a:solidFill>
                <a:cs typeface="B Nazanin" panose="00000400000000000000" pitchFamily="2" charset="-78"/>
              </a:rPr>
              <a:t>تحلیل صفحۀ فازی یک روش گرافیکی برای مطالعۀ سیستمهای مرتبۀ دوم است .</a:t>
            </a:r>
          </a:p>
          <a:p>
            <a:pPr marL="0" indent="0" algn="r" rtl="1">
              <a:buNone/>
            </a:pPr>
            <a:r>
              <a:rPr lang="fa-IR" sz="2400" dirty="0" smtClean="0">
                <a:solidFill>
                  <a:schemeClr val="accent3">
                    <a:lumMod val="60000"/>
                    <a:lumOff val="40000"/>
                  </a:schemeClr>
                </a:solidFill>
                <a:cs typeface="B Nazanin" panose="00000400000000000000" pitchFamily="2" charset="-78"/>
              </a:rPr>
              <a:t>ایده اصلی این روش ایجاد مسیر های حرکتی بر حسب شرایط اولیه متفاوت در فظای حالت مرتبۀ دوم سیستم دینامیکی (در صفحۀ فاز) و سپس بررسی ویژگیهای کیفی این مسیر ها(مثل پایداری و الگوهای حرکتی) است.</a:t>
            </a:r>
          </a:p>
          <a:p>
            <a:pPr marL="0" indent="0" algn="r" rtl="1">
              <a:buNone/>
            </a:pPr>
            <a:endParaRPr lang="fa-IR" sz="2400" dirty="0">
              <a:solidFill>
                <a:schemeClr val="accent3">
                  <a:lumMod val="60000"/>
                  <a:lumOff val="40000"/>
                </a:schemeClr>
              </a:solidFill>
              <a:cs typeface="B Nazanin" panose="00000400000000000000" pitchFamily="2" charset="-78"/>
            </a:endParaRPr>
          </a:p>
          <a:p>
            <a:pPr marL="0" indent="0" algn="justLow" rtl="1">
              <a:buNone/>
            </a:pPr>
            <a:r>
              <a:rPr lang="fa-IR" sz="2400" dirty="0" smtClean="0">
                <a:solidFill>
                  <a:schemeClr val="accent3">
                    <a:lumMod val="60000"/>
                    <a:lumOff val="40000"/>
                  </a:schemeClr>
                </a:solidFill>
                <a:cs typeface="B Nazanin" panose="00000400000000000000" pitchFamily="2" charset="-78"/>
              </a:rPr>
              <a:t>ویژگی های روش تحلیل صفحۀ فازی :</a:t>
            </a:r>
          </a:p>
          <a:p>
            <a:pPr marL="0" indent="0" algn="justLow" rtl="1">
              <a:buNone/>
            </a:pPr>
            <a:r>
              <a:rPr lang="fa-IR" sz="2400" dirty="0" smtClean="0">
                <a:solidFill>
                  <a:schemeClr val="accent3">
                    <a:lumMod val="60000"/>
                    <a:lumOff val="40000"/>
                  </a:schemeClr>
                </a:solidFill>
                <a:cs typeface="B Nazanin" panose="00000400000000000000" pitchFamily="2" charset="-78"/>
              </a:rPr>
              <a:t>به دلیل گرافیکی بودن این روش مشاهده رفتار سیستم غیر خطی بر حسب شرایط اولیه متفاوت بدون حل تحلیلی معادلات غیر خطی امکان پذیر است.</a:t>
            </a:r>
          </a:p>
          <a:p>
            <a:pPr marL="0" indent="0" algn="justLow" rtl="1">
              <a:buNone/>
            </a:pPr>
            <a:r>
              <a:rPr lang="fa-IR" sz="2400" dirty="0" smtClean="0">
                <a:solidFill>
                  <a:schemeClr val="accent3">
                    <a:lumMod val="60000"/>
                    <a:lumOff val="40000"/>
                  </a:schemeClr>
                </a:solidFill>
                <a:cs typeface="B Nazanin" panose="00000400000000000000" pitchFamily="2" charset="-78"/>
              </a:rPr>
              <a:t>این روش به خاصیت غیر خطی کوچک و هموار محدود نمیشود، بلکه به همان خوبی در سیستم های عوامل غیر خطی شدید نیز به کار می رود .</a:t>
            </a:r>
            <a:endParaRPr lang="fa-IR" sz="2400" dirty="0">
              <a:solidFill>
                <a:schemeClr val="accent3">
                  <a:lumMod val="60000"/>
                  <a:lumOff val="40000"/>
                </a:schemeClr>
              </a:solidFill>
              <a:cs typeface="B Nazanin" panose="00000400000000000000" pitchFamily="2" charset="-78"/>
            </a:endParaRPr>
          </a:p>
          <a:p>
            <a:pPr marL="0" indent="0" algn="justLow" rtl="1">
              <a:buNone/>
            </a:pPr>
            <a:r>
              <a:rPr lang="fa-IR" sz="2400" dirty="0">
                <a:solidFill>
                  <a:schemeClr val="accent3">
                    <a:lumMod val="60000"/>
                    <a:lumOff val="40000"/>
                  </a:schemeClr>
                </a:solidFill>
                <a:cs typeface="B Nazanin" panose="00000400000000000000" pitchFamily="2" charset="-78"/>
              </a:rPr>
              <a:t>بعضی از سیستم های کنترل عملی را میتوان با تقریب </a:t>
            </a:r>
            <a:r>
              <a:rPr lang="fa-IR" sz="2400" dirty="0" smtClean="0">
                <a:solidFill>
                  <a:schemeClr val="accent3">
                    <a:lumMod val="60000"/>
                    <a:lumOff val="40000"/>
                  </a:schemeClr>
                </a:solidFill>
                <a:cs typeface="B Nazanin" panose="00000400000000000000" pitchFamily="2" charset="-78"/>
              </a:rPr>
              <a:t>خوبی به صورت یک سیستم مرتبه دوم در نظر گرفت .</a:t>
            </a:r>
          </a:p>
          <a:p>
            <a:pPr marL="0" indent="0" algn="justLow" rtl="1">
              <a:buNone/>
            </a:pPr>
            <a:r>
              <a:rPr lang="fa-IR" sz="2400" dirty="0" smtClean="0">
                <a:solidFill>
                  <a:schemeClr val="accent3">
                    <a:lumMod val="60000"/>
                    <a:lumOff val="40000"/>
                  </a:schemeClr>
                </a:solidFill>
                <a:cs typeface="B Nazanin" panose="00000400000000000000" pitchFamily="2" charset="-78"/>
              </a:rPr>
              <a:t>عیب اصلی این روش محدود شدن آن به سیستم های مرتبۀ دوم یا مرتبۀ اول است ؛ زیرا مطالعۀ گرافیکی سیستم های مرتبۀ بالا تر از لحاظ محاسباتی و هندسی مشکل است.</a:t>
            </a:r>
          </a:p>
          <a:p>
            <a:pPr marL="0" indent="0" algn="r" rtl="1">
              <a:buNone/>
            </a:pPr>
            <a:endParaRPr lang="en-US" dirty="0">
              <a:cs typeface="B Nazanin" panose="00000400000000000000" pitchFamily="2" charset="-78"/>
            </a:endParaRPr>
          </a:p>
        </p:txBody>
      </p:sp>
    </p:spTree>
    <p:extLst>
      <p:ext uri="{BB962C8B-B14F-4D97-AF65-F5344CB8AC3E}">
        <p14:creationId xmlns:p14="http://schemas.microsoft.com/office/powerpoint/2010/main" val="34032364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8981" y="368490"/>
            <a:ext cx="9599477" cy="6298797"/>
          </a:xfrm>
        </p:spPr>
        <p:txBody>
          <a:bodyPr/>
          <a:lstStyle/>
          <a:p>
            <a:pPr marL="0" indent="0" algn="r">
              <a:buNone/>
            </a:pPr>
            <a:r>
              <a:rPr lang="fa-IR" dirty="0"/>
              <a:t>مثال : استفاده از روش تک شیب روی سیستم جرم _ </a:t>
            </a:r>
            <a:r>
              <a:rPr lang="fa-IR" dirty="0" smtClean="0"/>
              <a:t>فنر</a:t>
            </a:r>
            <a:endParaRPr lang="en-US" dirty="0"/>
          </a:p>
          <a:p>
            <a:pPr marL="0" indent="0" algn="r">
              <a:buNone/>
            </a:pPr>
            <a:r>
              <a:rPr lang="fa-IR" dirty="0"/>
              <a:t>مشاهده می شود که شیب مسیر ها برابر است با :</a:t>
            </a:r>
            <a:endParaRPr lang="en-US" dirty="0"/>
          </a:p>
          <a:p>
            <a:pPr marL="0" indent="0" algn="r">
              <a:buNone/>
            </a:pPr>
            <a:endParaRPr lang="en-US" dirty="0"/>
          </a:p>
          <a:p>
            <a:pPr marL="0" indent="0" algn="r">
              <a:buNone/>
            </a:pPr>
            <a:endParaRPr lang="fa-IR" dirty="0" smtClean="0"/>
          </a:p>
          <a:p>
            <a:pPr marL="0" indent="0" algn="r">
              <a:buNone/>
            </a:pPr>
            <a:r>
              <a:rPr lang="fa-IR" dirty="0">
                <a:latin typeface="Calibri" panose="020F0502020204030204" pitchFamily="34" charset="0"/>
                <a:ea typeface="Calibri" panose="020F0502020204030204" pitchFamily="34" charset="0"/>
                <a:cs typeface="Arial" panose="020B0604020202020204" pitchFamily="34" charset="0"/>
              </a:rPr>
              <a:t>بنابر این ، معادلۀ تک شیب برای شیب α به صورت زیر است :</a:t>
            </a:r>
            <a:endParaRPr lang="en-US" dirty="0">
              <a:latin typeface="Calibri" panose="020F0502020204030204" pitchFamily="34" charset="0"/>
              <a:ea typeface="Calibri" panose="020F0502020204030204" pitchFamily="34" charset="0"/>
              <a:cs typeface="Arial" panose="020B0604020202020204" pitchFamily="34" charset="0"/>
            </a:endParaRPr>
          </a:p>
          <a:p>
            <a:pPr marL="0" indent="0" algn="r">
              <a:buNone/>
            </a:pPr>
            <a:endParaRPr lang="fa-IR" dirty="0" smtClean="0"/>
          </a:p>
          <a:p>
            <a:pPr marL="0" indent="0" algn="r">
              <a:buNone/>
            </a:pPr>
            <a:r>
              <a:rPr lang="ar-SA" dirty="0"/>
              <a:t>با فرض ؛ شیب های مماس به صورت موضعی ثابت اند ، می توان شکل فاز سیستم را به صورت روبرو رسم کرد :</a:t>
            </a:r>
            <a:endParaRPr lang="en-US" dirty="0"/>
          </a:p>
          <a:p>
            <a:pPr marL="0" indent="0" algn="r">
              <a:buNone/>
            </a:pPr>
            <a:endParaRPr lang="fa-IR" dirty="0"/>
          </a:p>
          <a:p>
            <a:pPr marL="0" indent="0" algn="r">
              <a:buNone/>
            </a:pPr>
            <a:endParaRPr lang="fa-IR" dirty="0" smtClean="0"/>
          </a:p>
          <a:p>
            <a:pPr marL="0" indent="0" algn="r">
              <a:buNone/>
            </a:pPr>
            <a:endParaRPr lang="fa-IR" dirty="0"/>
          </a:p>
          <a:p>
            <a:pPr marL="0" indent="0" algn="r">
              <a:buNone/>
            </a:pPr>
            <a:endParaRPr lang="fa-IR" dirty="0" smtClean="0"/>
          </a:p>
          <a:p>
            <a:pPr marL="0" indent="0" algn="r">
              <a:buNone/>
            </a:pPr>
            <a:endParaRPr lang="fa-IR" dirty="0"/>
          </a:p>
          <a:p>
            <a:pPr marL="0" indent="0" algn="r">
              <a:buNone/>
            </a:pPr>
            <a:endParaRPr lang="fa-IR" dirty="0" smtClean="0"/>
          </a:p>
          <a:p>
            <a:pPr marL="0" indent="0" algn="r">
              <a:buNone/>
            </a:pPr>
            <a:endParaRPr lang="fa-IR" dirty="0"/>
          </a:p>
          <a:p>
            <a:pPr marL="0" indent="0" algn="r">
              <a:buNone/>
            </a:pPr>
            <a:endParaRPr lang="en-US" dirty="0"/>
          </a:p>
        </p:txBody>
      </p:sp>
      <p:sp>
        <p:nvSpPr>
          <p:cNvPr id="2" name="Rectangle 2"/>
          <p:cNvSpPr>
            <a:spLocks noChangeArrowheads="1"/>
          </p:cNvSpPr>
          <p:nvPr/>
        </p:nvSpPr>
        <p:spPr bwMode="auto">
          <a:xfrm>
            <a:off x="21590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1877134759"/>
              </p:ext>
            </p:extLst>
          </p:nvPr>
        </p:nvGraphicFramePr>
        <p:xfrm>
          <a:off x="4839430" y="1310185"/>
          <a:ext cx="1198577" cy="709684"/>
        </p:xfrm>
        <a:graphic>
          <a:graphicData uri="http://schemas.openxmlformats.org/presentationml/2006/ole">
            <mc:AlternateContent xmlns:mc="http://schemas.openxmlformats.org/markup-compatibility/2006">
              <mc:Choice xmlns:v="urn:schemas-microsoft-com:vml" Requires="v">
                <p:oleObj spid="_x0000_s19512" name="Equation" r:id="rId3" imgW="723586" imgH="431613" progId="Equation.3">
                  <p:embed/>
                </p:oleObj>
              </mc:Choice>
              <mc:Fallback>
                <p:oleObj name="Equation" r:id="rId3" imgW="723586" imgH="431613"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9430" y="1310185"/>
                        <a:ext cx="1198577" cy="709684"/>
                      </a:xfrm>
                      <a:prstGeom prst="rect">
                        <a:avLst/>
                      </a:prstGeom>
                      <a:noFill/>
                    </p:spPr>
                  </p:pic>
                </p:oleObj>
              </mc:Fallback>
            </mc:AlternateContent>
          </a:graphicData>
        </a:graphic>
      </p:graphicFrame>
      <p:sp>
        <p:nvSpPr>
          <p:cNvPr id="7"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2598888262"/>
              </p:ext>
            </p:extLst>
          </p:nvPr>
        </p:nvGraphicFramePr>
        <p:xfrm>
          <a:off x="4839430" y="2608138"/>
          <a:ext cx="1198577" cy="353426"/>
        </p:xfrm>
        <a:graphic>
          <a:graphicData uri="http://schemas.openxmlformats.org/presentationml/2006/ole">
            <mc:AlternateContent xmlns:mc="http://schemas.openxmlformats.org/markup-compatibility/2006">
              <mc:Choice xmlns:v="urn:schemas-microsoft-com:vml" Requires="v">
                <p:oleObj spid="_x0000_s19513" name="Equation" r:id="rId5" imgW="748975" imgH="215806" progId="Equation.3">
                  <p:embed/>
                </p:oleObj>
              </mc:Choice>
              <mc:Fallback>
                <p:oleObj name="Equation" r:id="rId5" imgW="748975" imgH="215806"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39430" y="2608138"/>
                        <a:ext cx="1198577" cy="353426"/>
                      </a:xfrm>
                      <a:prstGeom prst="rect">
                        <a:avLst/>
                      </a:prstGeom>
                      <a:noFill/>
                    </p:spPr>
                  </p:pic>
                </p:oleObj>
              </mc:Fallback>
            </mc:AlternateContent>
          </a:graphicData>
        </a:graphic>
      </p:graphicFrame>
      <p:pic>
        <p:nvPicPr>
          <p:cNvPr id="19463" name="Picture 7" descr="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25634" y="3452884"/>
            <a:ext cx="3304048" cy="321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41398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1481" y="426547"/>
            <a:ext cx="9599477" cy="6182435"/>
          </a:xfrm>
        </p:spPr>
        <p:txBody>
          <a:bodyPr/>
          <a:lstStyle/>
          <a:p>
            <a:pPr marL="0" indent="0" algn="r" rtl="1">
              <a:buNone/>
            </a:pPr>
            <a:r>
              <a:rPr lang="ar-SA" dirty="0"/>
              <a:t>مثال : حل معادلۀ غیر خطی وان در پل </a:t>
            </a:r>
            <a:endParaRPr lang="en-US" dirty="0"/>
          </a:p>
          <a:p>
            <a:pPr marL="0" indent="0" algn="r" rtl="1">
              <a:buNone/>
            </a:pPr>
            <a:r>
              <a:rPr lang="fa-IR" dirty="0"/>
              <a:t>معادلۀ وان در پل به صورت زیر است :</a:t>
            </a:r>
            <a:endParaRPr lang="en-US" dirty="0"/>
          </a:p>
          <a:p>
            <a:pPr marL="0" indent="0" algn="r">
              <a:buNone/>
            </a:pPr>
            <a:endParaRPr lang="fa-IR" dirty="0" smtClean="0"/>
          </a:p>
          <a:p>
            <a:pPr marL="0" indent="0" algn="r">
              <a:buNone/>
            </a:pPr>
            <a:r>
              <a:rPr lang="fa-IR" dirty="0"/>
              <a:t>تک شیبی با شیب α به صورت زیر تعریف میشود :</a:t>
            </a:r>
            <a:endParaRPr lang="en-US" dirty="0"/>
          </a:p>
          <a:p>
            <a:pPr marL="0" indent="0" algn="r">
              <a:buNone/>
            </a:pPr>
            <a:endParaRPr lang="fa-IR" dirty="0"/>
          </a:p>
          <a:p>
            <a:pPr marL="0" indent="0" algn="r">
              <a:buNone/>
            </a:pPr>
            <a:endParaRPr lang="fa-IR" dirty="0" smtClean="0"/>
          </a:p>
          <a:p>
            <a:pPr marL="0" indent="0" algn="r">
              <a:buNone/>
            </a:pPr>
            <a:endParaRPr lang="fa-IR" dirty="0" smtClean="0"/>
          </a:p>
          <a:p>
            <a:pPr marL="0" indent="0" algn="r">
              <a:buNone/>
            </a:pPr>
            <a:r>
              <a:rPr lang="fa-IR" dirty="0" smtClean="0"/>
              <a:t>بنابر این نقاط روی منحنی </a:t>
            </a:r>
            <a:endParaRPr lang="fa-IR" dirty="0"/>
          </a:p>
          <a:p>
            <a:pPr marL="0" indent="0" algn="r">
              <a:buNone/>
            </a:pPr>
            <a:endParaRPr lang="fa-IR" dirty="0" smtClean="0"/>
          </a:p>
          <a:p>
            <a:pPr marL="0" indent="0" algn="r">
              <a:buNone/>
            </a:pPr>
            <a:r>
              <a:rPr lang="fa-IR" dirty="0"/>
              <a:t>همگی دارای شیب یکسانی برابر α هستند .</a:t>
            </a:r>
            <a:endParaRPr lang="en-US" dirty="0"/>
          </a:p>
          <a:p>
            <a:pPr marL="0" indent="0" algn="r">
              <a:buNone/>
            </a:pPr>
            <a:endParaRPr lang="fa-IR" dirty="0"/>
          </a:p>
          <a:p>
            <a:pPr marL="0" indent="0" algn="r">
              <a:buNone/>
            </a:pPr>
            <a:endParaRPr lang="fa-IR" dirty="0" smtClean="0"/>
          </a:p>
          <a:p>
            <a:pPr marL="0" indent="0" algn="r">
              <a:buNone/>
            </a:pPr>
            <a:endParaRPr lang="fa-IR" dirty="0"/>
          </a:p>
          <a:p>
            <a:pPr marL="0" indent="0" algn="r">
              <a:buNone/>
            </a:pPr>
            <a:endParaRPr lang="fa-IR" dirty="0" smtClean="0"/>
          </a:p>
          <a:p>
            <a:pPr marL="0" indent="0" algn="r">
              <a:buNone/>
            </a:pPr>
            <a:endParaRPr lang="fa-IR" dirty="0"/>
          </a:p>
          <a:p>
            <a:pPr marL="0" indent="0" algn="r">
              <a:buNone/>
            </a:pPr>
            <a:endParaRPr lang="fa-IR" dirty="0" smtClean="0"/>
          </a:p>
          <a:p>
            <a:pPr marL="0" indent="0" algn="r">
              <a:buNone/>
            </a:pP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2898788774"/>
              </p:ext>
            </p:extLst>
          </p:nvPr>
        </p:nvGraphicFramePr>
        <p:xfrm>
          <a:off x="5235677" y="1383297"/>
          <a:ext cx="2210940" cy="368490"/>
        </p:xfrm>
        <a:graphic>
          <a:graphicData uri="http://schemas.openxmlformats.org/presentationml/2006/ole">
            <mc:AlternateContent xmlns:mc="http://schemas.openxmlformats.org/markup-compatibility/2006">
              <mc:Choice xmlns:v="urn:schemas-microsoft-com:vml" Requires="v">
                <p:oleObj spid="_x0000_s20580" name="Equation" r:id="rId3" imgW="1371600" imgH="228600" progId="Equation.3">
                  <p:embed/>
                </p:oleObj>
              </mc:Choice>
              <mc:Fallback>
                <p:oleObj name="Equation" r:id="rId3" imgW="1371600" imgH="2286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5677" y="1383297"/>
                        <a:ext cx="2210940" cy="368490"/>
                      </a:xfrm>
                      <a:prstGeom prst="rect">
                        <a:avLst/>
                      </a:prstGeom>
                      <a:noFill/>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793010401"/>
              </p:ext>
            </p:extLst>
          </p:nvPr>
        </p:nvGraphicFramePr>
        <p:xfrm>
          <a:off x="5146267" y="2293257"/>
          <a:ext cx="2950359" cy="754743"/>
        </p:xfrm>
        <a:graphic>
          <a:graphicData uri="http://schemas.openxmlformats.org/presentationml/2006/ole">
            <mc:AlternateContent xmlns:mc="http://schemas.openxmlformats.org/markup-compatibility/2006">
              <mc:Choice xmlns:v="urn:schemas-microsoft-com:vml" Requires="v">
                <p:oleObj spid="_x0000_s20581" name="Equation" r:id="rId5" imgW="1638300" imgH="419100" progId="Equation.3">
                  <p:embed/>
                </p:oleObj>
              </mc:Choice>
              <mc:Fallback>
                <p:oleObj name="Equation" r:id="rId5" imgW="1638300" imgH="4191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6267" y="2293257"/>
                        <a:ext cx="2950359" cy="754743"/>
                      </a:xfrm>
                      <a:prstGeom prst="rect">
                        <a:avLst/>
                      </a:prstGeom>
                      <a:noFill/>
                    </p:spPr>
                  </p:pic>
                </p:oleObj>
              </mc:Fallback>
            </mc:AlternateContent>
          </a:graphicData>
        </a:graphic>
      </p:graphicFrame>
      <p:pic>
        <p:nvPicPr>
          <p:cNvPr id="20506" name="Picture 26" descr="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149" y="1635850"/>
            <a:ext cx="4415554" cy="4087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7" name="Object 46"/>
          <p:cNvGraphicFramePr>
            <a:graphicFrameLocks noChangeAspect="1"/>
          </p:cNvGraphicFramePr>
          <p:nvPr>
            <p:extLst>
              <p:ext uri="{D42A27DB-BD31-4B8C-83A1-F6EECF244321}">
                <p14:modId xmlns:p14="http://schemas.microsoft.com/office/powerpoint/2010/main" val="3428563436"/>
              </p:ext>
            </p:extLst>
          </p:nvPr>
        </p:nvGraphicFramePr>
        <p:xfrm>
          <a:off x="5195147" y="3492310"/>
          <a:ext cx="2292000" cy="374204"/>
        </p:xfrm>
        <a:graphic>
          <a:graphicData uri="http://schemas.openxmlformats.org/presentationml/2006/ole">
            <mc:AlternateContent xmlns:mc="http://schemas.openxmlformats.org/markup-compatibility/2006">
              <mc:Choice xmlns:v="urn:schemas-microsoft-com:vml" Requires="v">
                <p:oleObj spid="_x0000_s20582" name="Equation" r:id="rId8" imgW="1397000" imgH="228600" progId="Equation.3">
                  <p:embed/>
                </p:oleObj>
              </mc:Choice>
              <mc:Fallback>
                <p:oleObj name="Equation" r:id="rId8" imgW="1397000" imgH="228600" progId="Equation.3">
                  <p:embed/>
                  <p:pic>
                    <p:nvPicPr>
                      <p:cNvPr id="0" name="Object 2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95147" y="3492310"/>
                        <a:ext cx="2292000" cy="374204"/>
                      </a:xfrm>
                      <a:prstGeom prst="rect">
                        <a:avLst/>
                      </a:prstGeom>
                      <a:noFill/>
                    </p:spPr>
                  </p:pic>
                </p:oleObj>
              </mc:Fallback>
            </mc:AlternateContent>
          </a:graphicData>
        </a:graphic>
      </p:graphicFrame>
    </p:spTree>
    <p:extLst>
      <p:ext uri="{BB962C8B-B14F-4D97-AF65-F5344CB8AC3E}">
        <p14:creationId xmlns:p14="http://schemas.microsoft.com/office/powerpoint/2010/main" val="810398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081" y="246742"/>
            <a:ext cx="9599477" cy="6304183"/>
          </a:xfrm>
        </p:spPr>
        <p:txBody>
          <a:bodyPr/>
          <a:lstStyle/>
          <a:p>
            <a:pPr marL="0" indent="0" algn="r" rtl="1">
              <a:buNone/>
            </a:pPr>
            <a:endParaRPr lang="fa-IR" dirty="0" smtClean="0"/>
          </a:p>
          <a:p>
            <a:pPr marL="0" indent="0" algn="r" rtl="1">
              <a:buNone/>
            </a:pPr>
            <a:r>
              <a:rPr lang="fa-IR" dirty="0" smtClean="0"/>
              <a:t>باید </a:t>
            </a:r>
            <a:r>
              <a:rPr lang="fa-IR" dirty="0"/>
              <a:t>توجه داشت که محور های </a:t>
            </a:r>
            <a:r>
              <a:rPr lang="en-US" dirty="0"/>
              <a:t>X</a:t>
            </a:r>
            <a:r>
              <a:rPr lang="en-US" sz="1200" dirty="0"/>
              <a:t>1</a:t>
            </a:r>
            <a:r>
              <a:rPr lang="en-US" dirty="0"/>
              <a:t> , </a:t>
            </a:r>
            <a:r>
              <a:rPr lang="en-US" dirty="0" smtClean="0"/>
              <a:t>X</a:t>
            </a:r>
            <a:r>
              <a:rPr lang="en-US" sz="1400" dirty="0"/>
              <a:t>2</a:t>
            </a:r>
            <a:r>
              <a:rPr lang="en-US" dirty="0" smtClean="0"/>
              <a:t>  </a:t>
            </a:r>
            <a:r>
              <a:rPr lang="fa-IR" dirty="0" smtClean="0"/>
              <a:t>  </a:t>
            </a:r>
            <a:r>
              <a:rPr lang="fa-IR" dirty="0"/>
              <a:t>در صفحۀ فاز باید مقیاس یکسانی داشته باشند ، تا </a:t>
            </a:r>
            <a:r>
              <a:rPr lang="fa-IR" dirty="0" smtClean="0"/>
              <a:t>مشتق            برابر </a:t>
            </a:r>
            <a:r>
              <a:rPr lang="fa-IR" dirty="0"/>
              <a:t>شیب هندسی مسیرها شود .</a:t>
            </a:r>
            <a:endParaRPr lang="en-US" dirty="0"/>
          </a:p>
          <a:p>
            <a:pPr marL="0" indent="0" algn="r" rtl="1">
              <a:buNone/>
            </a:pPr>
            <a:r>
              <a:rPr lang="fa-IR" dirty="0"/>
              <a:t>همچنین باید توجه داشت که چون در مرحلۀ دوم رسم پیکرۀ </a:t>
            </a:r>
            <a:r>
              <a:rPr lang="fa-IR" dirty="0" smtClean="0"/>
              <a:t>فازی ، </a:t>
            </a:r>
            <a:r>
              <a:rPr lang="fa-IR" dirty="0"/>
              <a:t>اصولا شیب مسیر های صفحۀ فاز را به صورت موضعی ثابت در نظر می گیریم برای بهبود دقت بایستی تک شیب های بیشتری را در نواحی ای که شیب سریع تغییرمی کند رسم کنیم . </a:t>
            </a:r>
            <a:endParaRPr lang="en-US" dirty="0"/>
          </a:p>
          <a:p>
            <a:pPr marL="0" indent="0" algn="r">
              <a:buNone/>
            </a:pP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1574628354"/>
              </p:ext>
            </p:extLst>
          </p:nvPr>
        </p:nvGraphicFramePr>
        <p:xfrm>
          <a:off x="1340755" y="493486"/>
          <a:ext cx="604157" cy="933697"/>
        </p:xfrm>
        <a:graphic>
          <a:graphicData uri="http://schemas.openxmlformats.org/presentationml/2006/ole">
            <mc:AlternateContent xmlns:mc="http://schemas.openxmlformats.org/markup-compatibility/2006">
              <mc:Choice xmlns:v="urn:schemas-microsoft-com:vml" Requires="v">
                <p:oleObj spid="_x0000_s22551" name="Equation" r:id="rId3" imgW="279360" imgH="431640" progId="Equation.3">
                  <p:embed/>
                </p:oleObj>
              </mc:Choice>
              <mc:Fallback>
                <p:oleObj name="Equation" r:id="rId3" imgW="279360" imgH="431640" progId="Equation.3">
                  <p:embed/>
                  <p:pic>
                    <p:nvPicPr>
                      <p:cNvPr id="0" name=""/>
                      <p:cNvPicPr/>
                      <p:nvPr/>
                    </p:nvPicPr>
                    <p:blipFill>
                      <a:blip r:embed="rId4"/>
                      <a:stretch>
                        <a:fillRect/>
                      </a:stretch>
                    </p:blipFill>
                    <p:spPr>
                      <a:xfrm>
                        <a:off x="1340755" y="493486"/>
                        <a:ext cx="604157" cy="933697"/>
                      </a:xfrm>
                      <a:prstGeom prst="rect">
                        <a:avLst/>
                      </a:prstGeom>
                    </p:spPr>
                  </p:pic>
                </p:oleObj>
              </mc:Fallback>
            </mc:AlternateContent>
          </a:graphicData>
        </a:graphic>
      </p:graphicFrame>
    </p:spTree>
    <p:extLst>
      <p:ext uri="{BB962C8B-B14F-4D97-AF65-F5344CB8AC3E}">
        <p14:creationId xmlns:p14="http://schemas.microsoft.com/office/powerpoint/2010/main" val="1046397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624" y="383004"/>
            <a:ext cx="9599477" cy="6182435"/>
          </a:xfrm>
        </p:spPr>
        <p:txBody>
          <a:bodyPr/>
          <a:lstStyle/>
          <a:p>
            <a:pPr marL="0" indent="0" algn="r" rtl="1">
              <a:buNone/>
            </a:pPr>
            <a:r>
              <a:rPr lang="fa-IR" sz="2400" dirty="0"/>
              <a:t>تعیین زمان به کمک پیکره های فازی :</a:t>
            </a:r>
            <a:endParaRPr lang="en-US" sz="2400" dirty="0"/>
          </a:p>
          <a:p>
            <a:pPr marL="0" indent="0" algn="r" rtl="1">
              <a:buNone/>
            </a:pPr>
            <a:r>
              <a:rPr lang="fa-IR" dirty="0"/>
              <a:t>اگر علاقمند به داشتن اطلاعات زمانی باشیم یا این که بخواهیم گذشتۀ زمانی حالت های سیستم را (که از نقطۀ اولیۀ خاصی آغاز می شوند) بدانیم یا این که بخواهیم بدانیم چه مدت طول می کشد تا سیستم از نقطه ای به نقطه دیگر برود باید گذشتۀ زمانی را به کمک پیکره های فازی محاسبه کنیم .</a:t>
            </a:r>
            <a:endParaRPr lang="en-US" dirty="0"/>
          </a:p>
          <a:p>
            <a:pPr marL="0" indent="0" algn="r">
              <a:buNone/>
            </a:pPr>
            <a:r>
              <a:rPr lang="fa-IR" dirty="0"/>
              <a:t>بدست آوردن زمان از </a:t>
            </a:r>
            <a:r>
              <a:rPr lang="fa-IR" dirty="0" smtClean="0"/>
              <a:t>رابطۀ                    :</a:t>
            </a:r>
          </a:p>
          <a:p>
            <a:pPr marL="0" indent="0" algn="r">
              <a:buNone/>
            </a:pPr>
            <a:r>
              <a:rPr lang="fa-IR" dirty="0" smtClean="0"/>
              <a:t>       </a:t>
            </a:r>
            <a:r>
              <a:rPr lang="ar-SA" dirty="0"/>
              <a:t>سرعت منتاسب با افزایش </a:t>
            </a:r>
            <a:r>
              <a:rPr lang="fa-IR" dirty="0" smtClean="0"/>
              <a:t>        </a:t>
            </a:r>
            <a:r>
              <a:rPr lang="ar-SA" dirty="0"/>
              <a:t>است .</a:t>
            </a:r>
            <a:endParaRPr lang="en-US" dirty="0"/>
          </a:p>
          <a:p>
            <a:pPr marL="0" indent="0" algn="r">
              <a:buNone/>
            </a:pPr>
            <a:r>
              <a:rPr lang="fa-IR" dirty="0"/>
              <a:t>بدست آوردن زمان از رابطۀ </a:t>
            </a:r>
            <a:r>
              <a:rPr lang="fa-IR" dirty="0" smtClean="0"/>
              <a:t>                           :</a:t>
            </a:r>
          </a:p>
          <a:p>
            <a:pPr marL="0" indent="0" algn="r" rtl="1">
              <a:buNone/>
            </a:pPr>
            <a:r>
              <a:rPr lang="fa-IR" dirty="0"/>
              <a:t>این معادله بیان گر این است که اگر پیکره صفحۀ فازی را با مختصات </a:t>
            </a:r>
            <a:r>
              <a:rPr lang="fa-IR" dirty="0" smtClean="0"/>
              <a:t>جدید</a:t>
            </a:r>
            <a:r>
              <a:rPr lang="en-US" dirty="0" smtClean="0"/>
              <a:t> x </a:t>
            </a:r>
            <a:r>
              <a:rPr lang="fa-IR" dirty="0" smtClean="0"/>
              <a:t> و </a:t>
            </a:r>
            <a:r>
              <a:rPr lang="ar-SA" dirty="0" smtClean="0"/>
              <a:t> </a:t>
            </a:r>
            <a:r>
              <a:rPr lang="en-US" dirty="0" smtClean="0"/>
              <a:t>     </a:t>
            </a:r>
            <a:r>
              <a:rPr lang="ar-SA" dirty="0" smtClean="0"/>
              <a:t>رسم </a:t>
            </a:r>
            <a:r>
              <a:rPr lang="ar-SA" dirty="0"/>
              <a:t>کنیم ، آنگاه  مساحت زیر منحنی به دست آمده برابر فاصلۀ زمانی متناظر است . </a:t>
            </a:r>
            <a:endParaRPr lang="en-US" dirty="0"/>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771808167"/>
              </p:ext>
            </p:extLst>
          </p:nvPr>
        </p:nvGraphicFramePr>
        <p:xfrm>
          <a:off x="6473372" y="1915885"/>
          <a:ext cx="1146628" cy="478972"/>
        </p:xfrm>
        <a:graphic>
          <a:graphicData uri="http://schemas.openxmlformats.org/presentationml/2006/ole">
            <mc:AlternateContent xmlns:mc="http://schemas.openxmlformats.org/markup-compatibility/2006">
              <mc:Choice xmlns:v="urn:schemas-microsoft-com:vml" Requires="v">
                <p:oleObj spid="_x0000_s21630" name="Equation" r:id="rId3" imgW="545863" imgH="393529" progId="Equation.3">
                  <p:embed/>
                </p:oleObj>
              </mc:Choice>
              <mc:Fallback>
                <p:oleObj name="Equation" r:id="rId3" imgW="545863" imgH="393529"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3372" y="1915885"/>
                        <a:ext cx="1146628" cy="478972"/>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277890799"/>
              </p:ext>
            </p:extLst>
          </p:nvPr>
        </p:nvGraphicFramePr>
        <p:xfrm>
          <a:off x="9668089" y="2288356"/>
          <a:ext cx="288711" cy="421962"/>
        </p:xfrm>
        <a:graphic>
          <a:graphicData uri="http://schemas.openxmlformats.org/presentationml/2006/ole">
            <mc:AlternateContent xmlns:mc="http://schemas.openxmlformats.org/markup-compatibility/2006">
              <mc:Choice xmlns:v="urn:schemas-microsoft-com:vml" Requires="v">
                <p:oleObj spid="_x0000_s21631" name="Equation" r:id="rId5" imgW="126725" imgH="177415" progId="Equation.3">
                  <p:embed/>
                </p:oleObj>
              </mc:Choice>
              <mc:Fallback>
                <p:oleObj name="Equation" r:id="rId5" imgW="126725" imgH="177415"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68089" y="2288356"/>
                        <a:ext cx="288711" cy="421962"/>
                      </a:xfrm>
                      <a:prstGeom prst="rect">
                        <a:avLst/>
                      </a:prstGeom>
                      <a:noFill/>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340842426"/>
              </p:ext>
            </p:extLst>
          </p:nvPr>
        </p:nvGraphicFramePr>
        <p:xfrm>
          <a:off x="6937828" y="2344058"/>
          <a:ext cx="443368" cy="366260"/>
        </p:xfrm>
        <a:graphic>
          <a:graphicData uri="http://schemas.openxmlformats.org/presentationml/2006/ole">
            <mc:AlternateContent xmlns:mc="http://schemas.openxmlformats.org/markup-compatibility/2006">
              <mc:Choice xmlns:v="urn:schemas-microsoft-com:vml" Requires="v">
                <p:oleObj spid="_x0000_s21632" name="Equation" r:id="rId7" imgW="215619" imgH="177569" progId="Equation.3">
                  <p:embed/>
                </p:oleObj>
              </mc:Choice>
              <mc:Fallback>
                <p:oleObj name="Equation" r:id="rId7" imgW="215619" imgH="177569"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7828" y="2344058"/>
                        <a:ext cx="443368" cy="366260"/>
                      </a:xfrm>
                      <a:prstGeom prst="rect">
                        <a:avLst/>
                      </a:prstGeom>
                      <a:noFill/>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038231871"/>
              </p:ext>
            </p:extLst>
          </p:nvPr>
        </p:nvGraphicFramePr>
        <p:xfrm>
          <a:off x="6047696" y="2710318"/>
          <a:ext cx="1333500" cy="533400"/>
        </p:xfrm>
        <a:graphic>
          <a:graphicData uri="http://schemas.openxmlformats.org/presentationml/2006/ole">
            <mc:AlternateContent xmlns:mc="http://schemas.openxmlformats.org/markup-compatibility/2006">
              <mc:Choice xmlns:v="urn:schemas-microsoft-com:vml" Requires="v">
                <p:oleObj spid="_x0000_s21633" name="Equation" r:id="rId9" imgW="1016000" imgH="393700" progId="Equation.3">
                  <p:embed/>
                </p:oleObj>
              </mc:Choice>
              <mc:Fallback>
                <p:oleObj name="Equation" r:id="rId9" imgW="1016000" imgH="393700" progId="Equation.3">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47696" y="2710318"/>
                        <a:ext cx="13335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099094689"/>
              </p:ext>
            </p:extLst>
          </p:nvPr>
        </p:nvGraphicFramePr>
        <p:xfrm>
          <a:off x="3091543" y="3187487"/>
          <a:ext cx="338260" cy="513655"/>
        </p:xfrm>
        <a:graphic>
          <a:graphicData uri="http://schemas.openxmlformats.org/presentationml/2006/ole">
            <mc:AlternateContent xmlns:mc="http://schemas.openxmlformats.org/markup-compatibility/2006">
              <mc:Choice xmlns:v="urn:schemas-microsoft-com:vml" Requires="v">
                <p:oleObj spid="_x0000_s21634" name="Equation" r:id="rId11" imgW="253890" imgH="393529" progId="Equation.3">
                  <p:embed/>
                </p:oleObj>
              </mc:Choice>
              <mc:Fallback>
                <p:oleObj name="Equation" r:id="rId11" imgW="253890" imgH="393529" progId="Equation.3">
                  <p:embed/>
                  <p:pic>
                    <p:nvPicPr>
                      <p:cNvPr id="0" name="Object 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91543" y="3187487"/>
                        <a:ext cx="338260" cy="513655"/>
                      </a:xfrm>
                      <a:prstGeom prst="rect">
                        <a:avLst/>
                      </a:prstGeom>
                      <a:noFill/>
                    </p:spPr>
                  </p:pic>
                </p:oleObj>
              </mc:Fallback>
            </mc:AlternateContent>
          </a:graphicData>
        </a:graphic>
      </p:graphicFrame>
    </p:spTree>
    <p:extLst>
      <p:ext uri="{BB962C8B-B14F-4D97-AF65-F5344CB8AC3E}">
        <p14:creationId xmlns:p14="http://schemas.microsoft.com/office/powerpoint/2010/main" val="4253363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081" y="368490"/>
            <a:ext cx="9599477" cy="6182435"/>
          </a:xfrm>
        </p:spPr>
        <p:txBody>
          <a:bodyPr/>
          <a:lstStyle/>
          <a:p>
            <a:pPr marL="0" indent="0" algn="r" rtl="1">
              <a:buNone/>
            </a:pPr>
            <a:r>
              <a:rPr lang="fa-IR" sz="2400" dirty="0"/>
              <a:t>تحلیل صفحۀ فازی سیستم های خطی :</a:t>
            </a:r>
            <a:endParaRPr lang="en-US" sz="2400" dirty="0"/>
          </a:p>
          <a:p>
            <a:pPr marL="0" indent="0" algn="r" rtl="1">
              <a:buNone/>
            </a:pPr>
            <a:r>
              <a:rPr lang="fa-IR" dirty="0"/>
              <a:t>شکل کلی معادلات سیستم مرتبۀ دوم خطی به صورت زیر است :</a:t>
            </a:r>
            <a:endParaRPr lang="en-US" dirty="0"/>
          </a:p>
          <a:p>
            <a:pPr marL="0" indent="0" algn="r">
              <a:buNone/>
            </a:pPr>
            <a:r>
              <a:rPr lang="fa-IR" dirty="0"/>
              <a:t>(9.2  الف )</a:t>
            </a:r>
          </a:p>
          <a:p>
            <a:pPr marL="0" indent="0" algn="r">
              <a:buNone/>
            </a:pPr>
            <a:r>
              <a:rPr lang="fa-IR" dirty="0"/>
              <a:t>(9.2  ب )</a:t>
            </a:r>
          </a:p>
          <a:p>
            <a:pPr marL="0" indent="0" algn="r">
              <a:buNone/>
            </a:pPr>
            <a:endParaRPr lang="fa-IR" dirty="0" smtClean="0"/>
          </a:p>
          <a:p>
            <a:pPr marL="0" indent="0" algn="r">
              <a:buNone/>
            </a:pPr>
            <a:r>
              <a:rPr lang="fa-IR" dirty="0"/>
              <a:t>این دو معادله را به یک معادلۀ دیفرانسیل مرتبه دوم تبدیل میکنیم </a:t>
            </a:r>
            <a:r>
              <a:rPr lang="fa-IR" dirty="0" smtClean="0"/>
              <a:t>:</a:t>
            </a:r>
          </a:p>
          <a:p>
            <a:pPr marL="0" indent="0" algn="r">
              <a:buNone/>
            </a:pPr>
            <a:endParaRPr lang="fa-IR" dirty="0" smtClean="0"/>
          </a:p>
          <a:p>
            <a:pPr marL="0" indent="0" algn="r">
              <a:buNone/>
            </a:pPr>
            <a:endParaRPr lang="fa-IR" dirty="0"/>
          </a:p>
          <a:p>
            <a:pPr marL="0" indent="0" algn="r">
              <a:buNone/>
            </a:pPr>
            <a:r>
              <a:rPr lang="fa-IR" dirty="0"/>
              <a:t>با مشتق گیری از رابطۀ </a:t>
            </a:r>
            <a:r>
              <a:rPr lang="fa-IR" dirty="0" smtClean="0"/>
              <a:t>(9.2  الف ) </a:t>
            </a:r>
            <a:r>
              <a:rPr lang="fa-IR" dirty="0"/>
              <a:t>و جایگذاری آن در </a:t>
            </a:r>
            <a:r>
              <a:rPr lang="fa-IR" dirty="0" smtClean="0"/>
              <a:t>(9.2   ب ) </a:t>
            </a:r>
            <a:r>
              <a:rPr lang="fa-IR" dirty="0"/>
              <a:t>داریم </a:t>
            </a:r>
            <a:r>
              <a:rPr lang="fa-IR" dirty="0" smtClean="0"/>
              <a:t>:</a:t>
            </a:r>
          </a:p>
          <a:p>
            <a:pPr marL="0" indent="0" algn="r">
              <a:buNone/>
            </a:pPr>
            <a:r>
              <a:rPr lang="fa-IR" dirty="0" smtClean="0"/>
              <a:t> </a:t>
            </a:r>
          </a:p>
          <a:p>
            <a:pPr marL="0" indent="0" algn="r">
              <a:buNone/>
            </a:pPr>
            <a:endParaRPr lang="fa-IR" dirty="0"/>
          </a:p>
          <a:p>
            <a:pPr marL="0" indent="0" algn="r">
              <a:buNone/>
            </a:pPr>
            <a:r>
              <a:rPr lang="fa-IR" dirty="0" smtClean="0"/>
              <a:t>بنابر </a:t>
            </a:r>
            <a:r>
              <a:rPr lang="fa-IR" dirty="0"/>
              <a:t>این می توان سیستم خطی مرتبه دوم را با معادلۀ زیر در نظر گرفت </a:t>
            </a:r>
            <a:r>
              <a:rPr lang="fa-IR" dirty="0" smtClean="0"/>
              <a:t>:</a:t>
            </a:r>
            <a:endParaRPr lang="en-US" dirty="0" smtClean="0"/>
          </a:p>
          <a:p>
            <a:pPr marL="0" indent="0" algn="r">
              <a:buNone/>
            </a:pPr>
            <a:r>
              <a:rPr lang="fa-IR" dirty="0"/>
              <a:t>(10.2)</a:t>
            </a: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3717711282"/>
              </p:ext>
            </p:extLst>
          </p:nvPr>
        </p:nvGraphicFramePr>
        <p:xfrm>
          <a:off x="3170988" y="1420446"/>
          <a:ext cx="1737547" cy="980349"/>
        </p:xfrm>
        <a:graphic>
          <a:graphicData uri="http://schemas.openxmlformats.org/presentationml/2006/ole">
            <mc:AlternateContent xmlns:mc="http://schemas.openxmlformats.org/markup-compatibility/2006">
              <mc:Choice xmlns:v="urn:schemas-microsoft-com:vml" Requires="v">
                <p:oleObj spid="_x0000_s23643" name="Equation" r:id="rId3" imgW="838080" imgH="457200" progId="Equation.3">
                  <p:embed/>
                </p:oleObj>
              </mc:Choice>
              <mc:Fallback>
                <p:oleObj name="Equation" r:id="rId3" imgW="838080" imgH="457200" progId="Equation.3">
                  <p:embed/>
                  <p:pic>
                    <p:nvPicPr>
                      <p:cNvPr id="0" name=""/>
                      <p:cNvPicPr>
                        <a:picLocks noChangeAspect="1" noChangeArrowheads="1"/>
                      </p:cNvPicPr>
                      <p:nvPr/>
                    </p:nvPicPr>
                    <p:blipFill>
                      <a:blip r:embed="rId4"/>
                      <a:srcRect/>
                      <a:stretch>
                        <a:fillRect/>
                      </a:stretch>
                    </p:blipFill>
                    <p:spPr bwMode="auto">
                      <a:xfrm>
                        <a:off x="3170988" y="1420446"/>
                        <a:ext cx="1737547" cy="980349"/>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869389174"/>
              </p:ext>
            </p:extLst>
          </p:nvPr>
        </p:nvGraphicFramePr>
        <p:xfrm>
          <a:off x="3170988" y="3109563"/>
          <a:ext cx="2976562" cy="461963"/>
        </p:xfrm>
        <a:graphic>
          <a:graphicData uri="http://schemas.openxmlformats.org/presentationml/2006/ole">
            <mc:AlternateContent xmlns:mc="http://schemas.openxmlformats.org/markup-compatibility/2006">
              <mc:Choice xmlns:v="urn:schemas-microsoft-com:vml" Requires="v">
                <p:oleObj spid="_x0000_s23644" name="Equation" r:id="rId5" imgW="1434960" imgH="215640" progId="Equation.3">
                  <p:embed/>
                </p:oleObj>
              </mc:Choice>
              <mc:Fallback>
                <p:oleObj name="Equation" r:id="rId5" imgW="1434960" imgH="215640" progId="Equation.3">
                  <p:embed/>
                  <p:pic>
                    <p:nvPicPr>
                      <p:cNvPr id="0" name=""/>
                      <p:cNvPicPr>
                        <a:picLocks noChangeAspect="1" noChangeArrowheads="1"/>
                      </p:cNvPicPr>
                      <p:nvPr/>
                    </p:nvPicPr>
                    <p:blipFill>
                      <a:blip r:embed="rId6"/>
                      <a:srcRect/>
                      <a:stretch>
                        <a:fillRect/>
                      </a:stretch>
                    </p:blipFill>
                    <p:spPr bwMode="auto">
                      <a:xfrm>
                        <a:off x="3170988" y="3109563"/>
                        <a:ext cx="2976562" cy="461963"/>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924171347"/>
              </p:ext>
            </p:extLst>
          </p:nvPr>
        </p:nvGraphicFramePr>
        <p:xfrm>
          <a:off x="3170988" y="4433100"/>
          <a:ext cx="3424237" cy="461963"/>
        </p:xfrm>
        <a:graphic>
          <a:graphicData uri="http://schemas.openxmlformats.org/presentationml/2006/ole">
            <mc:AlternateContent xmlns:mc="http://schemas.openxmlformats.org/markup-compatibility/2006">
              <mc:Choice xmlns:v="urn:schemas-microsoft-com:vml" Requires="v">
                <p:oleObj spid="_x0000_s23645" name="Equation" r:id="rId7" imgW="1650960" imgH="215640" progId="Equation.3">
                  <p:embed/>
                </p:oleObj>
              </mc:Choice>
              <mc:Fallback>
                <p:oleObj name="Equation" r:id="rId7" imgW="1650960" imgH="215640" progId="Equation.3">
                  <p:embed/>
                  <p:pic>
                    <p:nvPicPr>
                      <p:cNvPr id="0" name=""/>
                      <p:cNvPicPr>
                        <a:picLocks noChangeAspect="1" noChangeArrowheads="1"/>
                      </p:cNvPicPr>
                      <p:nvPr/>
                    </p:nvPicPr>
                    <p:blipFill>
                      <a:blip r:embed="rId8"/>
                      <a:srcRect/>
                      <a:stretch>
                        <a:fillRect/>
                      </a:stretch>
                    </p:blipFill>
                    <p:spPr bwMode="auto">
                      <a:xfrm>
                        <a:off x="3170988" y="4433100"/>
                        <a:ext cx="3424237" cy="461963"/>
                      </a:xfrm>
                      <a:prstGeom prst="rect">
                        <a:avLst/>
                      </a:prstGeom>
                      <a:noFill/>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542991577"/>
              </p:ext>
            </p:extLst>
          </p:nvPr>
        </p:nvGraphicFramePr>
        <p:xfrm>
          <a:off x="3170988" y="5756637"/>
          <a:ext cx="1897063" cy="379412"/>
        </p:xfrm>
        <a:graphic>
          <a:graphicData uri="http://schemas.openxmlformats.org/presentationml/2006/ole">
            <mc:AlternateContent xmlns:mc="http://schemas.openxmlformats.org/markup-compatibility/2006">
              <mc:Choice xmlns:v="urn:schemas-microsoft-com:vml" Requires="v">
                <p:oleObj spid="_x0000_s23646" name="Equation" r:id="rId9" imgW="914400" imgH="177480" progId="Equation.3">
                  <p:embed/>
                </p:oleObj>
              </mc:Choice>
              <mc:Fallback>
                <p:oleObj name="Equation" r:id="rId9" imgW="914400" imgH="177480" progId="Equation.3">
                  <p:embed/>
                  <p:pic>
                    <p:nvPicPr>
                      <p:cNvPr id="0" name=""/>
                      <p:cNvPicPr>
                        <a:picLocks noChangeAspect="1" noChangeArrowheads="1"/>
                      </p:cNvPicPr>
                      <p:nvPr/>
                    </p:nvPicPr>
                    <p:blipFill>
                      <a:blip r:embed="rId10"/>
                      <a:srcRect/>
                      <a:stretch>
                        <a:fillRect/>
                      </a:stretch>
                    </p:blipFill>
                    <p:spPr bwMode="auto">
                      <a:xfrm>
                        <a:off x="3170988" y="5756637"/>
                        <a:ext cx="1897063" cy="379412"/>
                      </a:xfrm>
                      <a:prstGeom prst="rect">
                        <a:avLst/>
                      </a:prstGeom>
                      <a:noFill/>
                    </p:spPr>
                  </p:pic>
                </p:oleObj>
              </mc:Fallback>
            </mc:AlternateContent>
          </a:graphicData>
        </a:graphic>
      </p:graphicFrame>
    </p:spTree>
    <p:extLst>
      <p:ext uri="{BB962C8B-B14F-4D97-AF65-F5344CB8AC3E}">
        <p14:creationId xmlns:p14="http://schemas.microsoft.com/office/powerpoint/2010/main" val="40634793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0167" y="281405"/>
            <a:ext cx="9838519" cy="6182435"/>
          </a:xfrm>
        </p:spPr>
        <p:txBody>
          <a:bodyPr/>
          <a:lstStyle/>
          <a:p>
            <a:pPr marL="0" indent="0" algn="r" rtl="1">
              <a:buNone/>
            </a:pPr>
            <a:r>
              <a:rPr lang="fa-IR" dirty="0"/>
              <a:t>برای بدست آوردن پیکره فازی این سیستم خطی ، ابتدا مسئله را نسبت به حالت زمانی حل می کنیم </a:t>
            </a:r>
            <a:r>
              <a:rPr lang="fa-IR" dirty="0" smtClean="0"/>
              <a:t>:</a:t>
            </a:r>
            <a:endParaRPr lang="en-US" dirty="0" smtClean="0"/>
          </a:p>
          <a:p>
            <a:pPr marL="0" indent="0" algn="r" rtl="1">
              <a:buNone/>
            </a:pPr>
            <a:endParaRPr lang="en-US" dirty="0" smtClean="0"/>
          </a:p>
          <a:p>
            <a:pPr marL="0" indent="0" algn="r" rtl="1">
              <a:buNone/>
            </a:pPr>
            <a:endParaRPr lang="en-US" dirty="0"/>
          </a:p>
          <a:p>
            <a:pPr marL="0" indent="0" algn="r" rtl="1">
              <a:buNone/>
            </a:pPr>
            <a:endParaRPr lang="fa-IR" dirty="0" smtClean="0"/>
          </a:p>
          <a:p>
            <a:pPr marL="0" indent="0" algn="r" rtl="1">
              <a:buNone/>
            </a:pPr>
            <a:endParaRPr lang="en-US" dirty="0" smtClean="0"/>
          </a:p>
          <a:p>
            <a:pPr marL="0" indent="0" algn="r" rtl="1">
              <a:buNone/>
            </a:pPr>
            <a:r>
              <a:rPr lang="fa-IR" dirty="0"/>
              <a:t>که در آن ثابت </a:t>
            </a:r>
            <a:r>
              <a:rPr lang="fa-IR" dirty="0" smtClean="0"/>
              <a:t>های</a:t>
            </a:r>
            <a:r>
              <a:rPr lang="en-US" dirty="0" smtClean="0"/>
              <a:t>   </a:t>
            </a:r>
            <a:r>
              <a:rPr lang="fa-IR" dirty="0" smtClean="0"/>
              <a:t>    و           </a:t>
            </a:r>
            <a:r>
              <a:rPr lang="ar-SA" dirty="0"/>
              <a:t>جواب های معادلۀ مشخصه زیر هستند :</a:t>
            </a:r>
            <a:endParaRPr lang="en-US" dirty="0"/>
          </a:p>
          <a:p>
            <a:pPr marL="0" indent="0" algn="r" rtl="1">
              <a:buNone/>
            </a:pPr>
            <a:r>
              <a:rPr lang="en-US" dirty="0" smtClean="0"/>
              <a:t>       </a:t>
            </a:r>
          </a:p>
          <a:p>
            <a:pPr marL="0" indent="0" algn="r" rtl="1">
              <a:buNone/>
            </a:pPr>
            <a:endParaRPr lang="en-US" dirty="0"/>
          </a:p>
          <a:p>
            <a:pPr marL="0" indent="0" algn="r" rtl="1">
              <a:buNone/>
            </a:pPr>
            <a:r>
              <a:rPr lang="fa-IR" dirty="0"/>
              <a:t>و به شکل زیر بیان می شوند :</a:t>
            </a:r>
            <a:endParaRPr lang="en-US" dirty="0"/>
          </a:p>
          <a:p>
            <a:pPr marL="0" indent="0" algn="r" rtl="1">
              <a:buNone/>
            </a:pPr>
            <a:endParaRPr lang="en-US" dirty="0" smtClean="0"/>
          </a:p>
          <a:p>
            <a:pPr marL="0" indent="0" algn="r" rtl="1">
              <a:buNone/>
            </a:pPr>
            <a:endParaRPr lang="en-US" dirty="0"/>
          </a:p>
          <a:p>
            <a:pPr marL="0" indent="0" algn="r" rtl="1">
              <a:buNone/>
            </a:pPr>
            <a:endParaRPr lang="en-US" dirty="0" smtClean="0"/>
          </a:p>
          <a:p>
            <a:pPr marL="0" indent="0" algn="r" rtl="1">
              <a:buNone/>
            </a:pPr>
            <a:endParaRPr lang="en-US" dirty="0" smtClean="0"/>
          </a:p>
          <a:p>
            <a:pPr marL="0" indent="0" algn="r" rtl="1">
              <a:buNone/>
            </a:pPr>
            <a:endParaRPr lang="en-US" dirty="0"/>
          </a:p>
          <a:p>
            <a:pPr marL="0" indent="0" algn="r" rtl="1">
              <a:buNone/>
            </a:pPr>
            <a:endParaRPr lang="en-US" dirty="0"/>
          </a:p>
          <a:p>
            <a:pPr marL="0" indent="0" algn="r" rtl="1">
              <a:buNone/>
            </a:pPr>
            <a:endParaRPr lang="en-US" dirty="0"/>
          </a:p>
        </p:txBody>
      </p:sp>
      <p:pic>
        <p:nvPicPr>
          <p:cNvPr id="4" name="Picture 3" descr="C:\Users\asus\Desktop\کنترل   دیجیتال و غیر خطی\26.JPG"/>
          <p:cNvPicPr/>
          <p:nvPr/>
        </p:nvPicPr>
        <p:blipFill>
          <a:blip r:embed="rId3">
            <a:extLst>
              <a:ext uri="{28A0092B-C50C-407E-A947-70E740481C1C}">
                <a14:useLocalDpi xmlns:a14="http://schemas.microsoft.com/office/drawing/2010/main" val="0"/>
              </a:ext>
            </a:extLst>
          </a:blip>
          <a:srcRect/>
          <a:stretch>
            <a:fillRect/>
          </a:stretch>
        </p:blipFill>
        <p:spPr bwMode="auto">
          <a:xfrm>
            <a:off x="1627415" y="1022582"/>
            <a:ext cx="5832928" cy="936852"/>
          </a:xfrm>
          <a:prstGeom prst="rect">
            <a:avLst/>
          </a:prstGeom>
          <a:noFill/>
          <a:ln>
            <a:noFill/>
          </a:ln>
        </p:spPr>
      </p:pic>
      <p:sp>
        <p:nvSpPr>
          <p:cNvPr id="2" name="Rectangle 2"/>
          <p:cNvSpPr>
            <a:spLocks noChangeArrowheads="1"/>
          </p:cNvSpPr>
          <p:nvPr/>
        </p:nvSpPr>
        <p:spPr bwMode="auto">
          <a:xfrm>
            <a:off x="217714" y="-8708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8947072"/>
              </p:ext>
            </p:extLst>
          </p:nvPr>
        </p:nvGraphicFramePr>
        <p:xfrm>
          <a:off x="8345713" y="2410979"/>
          <a:ext cx="320675" cy="432214"/>
        </p:xfrm>
        <a:graphic>
          <a:graphicData uri="http://schemas.openxmlformats.org/presentationml/2006/ole">
            <mc:AlternateContent xmlns:mc="http://schemas.openxmlformats.org/markup-compatibility/2006">
              <mc:Choice xmlns:v="urn:schemas-microsoft-com:vml" Requires="v">
                <p:oleObj spid="_x0000_s24644" name="Equation" r:id="rId4" imgW="164885" imgH="215619" progId="Equation.3">
                  <p:embed/>
                </p:oleObj>
              </mc:Choice>
              <mc:Fallback>
                <p:oleObj name="Equation" r:id="rId4" imgW="164885" imgH="215619"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45713" y="2410979"/>
                        <a:ext cx="320675" cy="432214"/>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336264789"/>
              </p:ext>
            </p:extLst>
          </p:nvPr>
        </p:nvGraphicFramePr>
        <p:xfrm>
          <a:off x="7663090" y="2410979"/>
          <a:ext cx="406400" cy="682662"/>
        </p:xfrm>
        <a:graphic>
          <a:graphicData uri="http://schemas.openxmlformats.org/presentationml/2006/ole">
            <mc:AlternateContent xmlns:mc="http://schemas.openxmlformats.org/markup-compatibility/2006">
              <mc:Choice xmlns:v="urn:schemas-microsoft-com:vml" Requires="v">
                <p:oleObj spid="_x0000_s24645" name="Equation" r:id="rId6" imgW="177646" imgH="329914" progId="Equation.3">
                  <p:embed/>
                </p:oleObj>
              </mc:Choice>
              <mc:Fallback>
                <p:oleObj name="Equation" r:id="rId6" imgW="177646" imgH="329914"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63090" y="2410979"/>
                        <a:ext cx="406400" cy="682662"/>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702662174"/>
              </p:ext>
            </p:extLst>
          </p:nvPr>
        </p:nvGraphicFramePr>
        <p:xfrm>
          <a:off x="1902051" y="2945719"/>
          <a:ext cx="4411663" cy="471487"/>
        </p:xfrm>
        <a:graphic>
          <a:graphicData uri="http://schemas.openxmlformats.org/presentationml/2006/ole">
            <mc:AlternateContent xmlns:mc="http://schemas.openxmlformats.org/markup-compatibility/2006">
              <mc:Choice xmlns:v="urn:schemas-microsoft-com:vml" Requires="v">
                <p:oleObj spid="_x0000_s24646" name="Equation" r:id="rId8" imgW="1930320" imgH="228600" progId="Equation.3">
                  <p:embed/>
                </p:oleObj>
              </mc:Choice>
              <mc:Fallback>
                <p:oleObj name="Equation" r:id="rId8" imgW="1930320" imgH="228600" progId="Equation.3">
                  <p:embed/>
                  <p:pic>
                    <p:nvPicPr>
                      <p:cNvPr id="0" name=""/>
                      <p:cNvPicPr>
                        <a:picLocks noChangeAspect="1" noChangeArrowheads="1"/>
                      </p:cNvPicPr>
                      <p:nvPr/>
                    </p:nvPicPr>
                    <p:blipFill>
                      <a:blip r:embed="rId9"/>
                      <a:srcRect/>
                      <a:stretch>
                        <a:fillRect/>
                      </a:stretch>
                    </p:blipFill>
                    <p:spPr bwMode="auto">
                      <a:xfrm>
                        <a:off x="1902051" y="2945719"/>
                        <a:ext cx="4411663" cy="471487"/>
                      </a:xfrm>
                      <a:prstGeom prst="rect">
                        <a:avLst/>
                      </a:prstGeom>
                      <a:noFill/>
                    </p:spPr>
                  </p:pic>
                </p:oleObj>
              </mc:Fallback>
            </mc:AlternateContent>
          </a:graphicData>
        </a:graphic>
      </p:graphicFrame>
      <p:pic>
        <p:nvPicPr>
          <p:cNvPr id="11" name="Picture 10"/>
          <p:cNvPicPr>
            <a:picLocks noChangeAspect="1"/>
          </p:cNvPicPr>
          <p:nvPr/>
        </p:nvPicPr>
        <p:blipFill>
          <a:blip r:embed="rId10"/>
          <a:stretch>
            <a:fillRect/>
          </a:stretch>
        </p:blipFill>
        <p:spPr>
          <a:xfrm>
            <a:off x="1627415" y="4726781"/>
            <a:ext cx="6238875" cy="571500"/>
          </a:xfrm>
          <a:prstGeom prst="rect">
            <a:avLst/>
          </a:prstGeom>
        </p:spPr>
      </p:pic>
    </p:spTree>
    <p:extLst>
      <p:ext uri="{BB962C8B-B14F-4D97-AF65-F5344CB8AC3E}">
        <p14:creationId xmlns:p14="http://schemas.microsoft.com/office/powerpoint/2010/main" val="2563767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081" y="360044"/>
            <a:ext cx="9599477" cy="6182435"/>
          </a:xfrm>
        </p:spPr>
        <p:txBody>
          <a:bodyPr/>
          <a:lstStyle/>
          <a:p>
            <a:pPr marL="0" indent="0" algn="r" rtl="1">
              <a:buNone/>
            </a:pPr>
            <a:r>
              <a:rPr lang="fa-IR" dirty="0"/>
              <a:t>در سیستم های خطی تنها یک نقطۀ تکین یعنی مبدا وجود دارد (با فرض 0 </a:t>
            </a:r>
            <a:r>
              <a:rPr lang="en-US" dirty="0"/>
              <a:t>b≠</a:t>
            </a:r>
            <a:r>
              <a:rPr lang="fa-IR" dirty="0"/>
              <a:t>)</a:t>
            </a:r>
            <a:r>
              <a:rPr lang="en-US" dirty="0"/>
              <a:t>  </a:t>
            </a:r>
            <a:r>
              <a:rPr lang="fa-IR" dirty="0"/>
              <a:t> با این وجود مسیر ها در مجاورت این نقطۀ تکین ، بسته به مقادیر </a:t>
            </a:r>
            <a:r>
              <a:rPr lang="en-US" dirty="0"/>
              <a:t>a , b</a:t>
            </a:r>
            <a:r>
              <a:rPr lang="fa-IR" dirty="0"/>
              <a:t> می تواند حالت های زیر اتفاق می افتد </a:t>
            </a:r>
            <a:r>
              <a:rPr lang="fa-IR" dirty="0" smtClean="0"/>
              <a:t>:</a:t>
            </a:r>
          </a:p>
          <a:p>
            <a:pPr marL="0" lvl="0" indent="0" algn="r">
              <a:buNone/>
            </a:pPr>
            <a:r>
              <a:rPr lang="fa-IR" dirty="0"/>
              <a:t>1</a:t>
            </a:r>
            <a:r>
              <a:rPr lang="fa-IR" dirty="0" smtClean="0"/>
              <a:t>)        و       </a:t>
            </a:r>
            <a:r>
              <a:rPr lang="ar-SA" dirty="0"/>
              <a:t>هر دو حقیقی و هم علامت باشند.</a:t>
            </a:r>
            <a:endParaRPr lang="en-US" dirty="0"/>
          </a:p>
          <a:p>
            <a:pPr marL="0" indent="0" algn="r">
              <a:buNone/>
            </a:pPr>
            <a:r>
              <a:rPr lang="fa-IR" dirty="0" smtClean="0"/>
              <a:t>2)        و       </a:t>
            </a:r>
            <a:r>
              <a:rPr lang="ar-SA" dirty="0" smtClean="0"/>
              <a:t>هردو </a:t>
            </a:r>
            <a:r>
              <a:rPr lang="ar-SA" dirty="0"/>
              <a:t>حقیقی و علامت مخالف دارند .</a:t>
            </a:r>
            <a:endParaRPr lang="fa-IR" dirty="0" smtClean="0"/>
          </a:p>
          <a:p>
            <a:pPr marL="0" indent="0" algn="r">
              <a:buNone/>
            </a:pPr>
            <a:r>
              <a:rPr lang="fa-IR" dirty="0" smtClean="0"/>
              <a:t>3)        </a:t>
            </a:r>
            <a:r>
              <a:rPr lang="fa-IR" dirty="0"/>
              <a:t>و   </a:t>
            </a:r>
            <a:r>
              <a:rPr lang="fa-IR" dirty="0" smtClean="0"/>
              <a:t>    </a:t>
            </a:r>
            <a:r>
              <a:rPr lang="ar-SA" dirty="0" smtClean="0"/>
              <a:t>مزدوج </a:t>
            </a:r>
            <a:r>
              <a:rPr lang="ar-SA" dirty="0"/>
              <a:t>مختلط با قسمت حقیقی غیر صفر </a:t>
            </a:r>
            <a:r>
              <a:rPr lang="ar-SA" dirty="0" smtClean="0"/>
              <a:t>است</a:t>
            </a:r>
            <a:r>
              <a:rPr lang="fa-IR" dirty="0" smtClean="0"/>
              <a:t> .</a:t>
            </a:r>
            <a:r>
              <a:rPr lang="ar-SA" dirty="0" smtClean="0"/>
              <a:t> </a:t>
            </a:r>
            <a:endParaRPr lang="fa-IR" dirty="0"/>
          </a:p>
          <a:p>
            <a:pPr marL="0" indent="0" algn="r">
              <a:buNone/>
            </a:pPr>
            <a:r>
              <a:rPr lang="fa-IR" dirty="0" smtClean="0"/>
              <a:t>4)        و        </a:t>
            </a:r>
            <a:r>
              <a:rPr lang="ar-SA" dirty="0"/>
              <a:t>مزدوج مختلط با قسمت حقیقی صفر است .</a:t>
            </a:r>
            <a:endParaRPr lang="fa-IR" dirty="0" smtClean="0"/>
          </a:p>
          <a:p>
            <a:pPr marL="457200" indent="-457200" algn="r">
              <a:buAutoNum type="arabicParenR"/>
            </a:pPr>
            <a:endParaRPr lang="fa-IR" dirty="0"/>
          </a:p>
          <a:p>
            <a:pPr marL="0" indent="0" algn="r">
              <a:buNone/>
            </a:pPr>
            <a:endParaRPr lang="fa-IR" dirty="0" smtClean="0"/>
          </a:p>
          <a:p>
            <a:pPr marL="457200" indent="-457200" algn="r">
              <a:buAutoNum type="arabicParenR"/>
            </a:pPr>
            <a:endParaRPr lang="fa-IR" dirty="0"/>
          </a:p>
          <a:p>
            <a:pPr marL="457200" indent="-457200" algn="r">
              <a:buAutoNum type="arabicParenR"/>
            </a:pPr>
            <a:endParaRPr lang="fa-IR" dirty="0" smtClean="0"/>
          </a:p>
          <a:p>
            <a:pPr marL="457200" indent="-457200" algn="r">
              <a:buAutoNum type="arabicParenR"/>
            </a:pPr>
            <a:endParaRPr lang="fa-IR" dirty="0"/>
          </a:p>
          <a:p>
            <a:pPr marL="0" indent="0" algn="r">
              <a:buNone/>
            </a:pPr>
            <a:endParaRPr lang="fa-IR" dirty="0" smtClean="0"/>
          </a:p>
        </p:txBody>
      </p:sp>
      <p:sp>
        <p:nvSpPr>
          <p:cNvPr id="5" name="Rectangle 3"/>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3611846649"/>
              </p:ext>
            </p:extLst>
          </p:nvPr>
        </p:nvGraphicFramePr>
        <p:xfrm>
          <a:off x="9364066" y="2437185"/>
          <a:ext cx="219075" cy="295275"/>
        </p:xfrm>
        <a:graphic>
          <a:graphicData uri="http://schemas.openxmlformats.org/presentationml/2006/ole">
            <mc:AlternateContent xmlns:mc="http://schemas.openxmlformats.org/markup-compatibility/2006">
              <mc:Choice xmlns:v="urn:schemas-microsoft-com:vml" Requires="v">
                <p:oleObj spid="_x0000_s27813" name="Equation" r:id="rId4" imgW="164885" imgH="215619" progId="Equation.3">
                  <p:embed/>
                </p:oleObj>
              </mc:Choice>
              <mc:Fallback>
                <p:oleObj name="Equation" r:id="rId4" imgW="164885" imgH="215619"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64066" y="2437185"/>
                        <a:ext cx="219075" cy="29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11624286"/>
              </p:ext>
            </p:extLst>
          </p:nvPr>
        </p:nvGraphicFramePr>
        <p:xfrm>
          <a:off x="8807914" y="2437185"/>
          <a:ext cx="228600" cy="447675"/>
        </p:xfrm>
        <a:graphic>
          <a:graphicData uri="http://schemas.openxmlformats.org/presentationml/2006/ole">
            <mc:AlternateContent xmlns:mc="http://schemas.openxmlformats.org/markup-compatibility/2006">
              <mc:Choice xmlns:v="urn:schemas-microsoft-com:vml" Requires="v">
                <p:oleObj spid="_x0000_s27814" name="Equation" r:id="rId6" imgW="177646" imgH="329914" progId="Equation.3">
                  <p:embed/>
                </p:oleObj>
              </mc:Choice>
              <mc:Fallback>
                <p:oleObj name="Equation" r:id="rId6" imgW="177646" imgH="329914"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07914" y="2437185"/>
                        <a:ext cx="228600"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0"/>
          <p:cNvSpPr>
            <a:spLocks noChangeArrowheads="1"/>
          </p:cNvSpPr>
          <p:nvPr/>
        </p:nvSpPr>
        <p:spPr bwMode="auto">
          <a:xfrm>
            <a:off x="0" y="742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rPr>
              <a:t> </a:t>
            </a:r>
            <a:endParaRPr kumimoji="0" 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404905639"/>
              </p:ext>
            </p:extLst>
          </p:nvPr>
        </p:nvGraphicFramePr>
        <p:xfrm>
          <a:off x="9317351" y="1157298"/>
          <a:ext cx="219075" cy="295275"/>
        </p:xfrm>
        <a:graphic>
          <a:graphicData uri="http://schemas.openxmlformats.org/presentationml/2006/ole">
            <mc:AlternateContent xmlns:mc="http://schemas.openxmlformats.org/markup-compatibility/2006">
              <mc:Choice xmlns:v="urn:schemas-microsoft-com:vml" Requires="v">
                <p:oleObj spid="_x0000_s27815" name="Equation" r:id="rId8" imgW="164885" imgH="215619" progId="Equation.3">
                  <p:embed/>
                </p:oleObj>
              </mc:Choice>
              <mc:Fallback>
                <p:oleObj name="Equation" r:id="rId8" imgW="164885" imgH="21561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17351" y="1157298"/>
                        <a:ext cx="219075" cy="29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438429681"/>
              </p:ext>
            </p:extLst>
          </p:nvPr>
        </p:nvGraphicFramePr>
        <p:xfrm>
          <a:off x="8807914" y="1157298"/>
          <a:ext cx="228600" cy="447675"/>
        </p:xfrm>
        <a:graphic>
          <a:graphicData uri="http://schemas.openxmlformats.org/presentationml/2006/ole">
            <mc:AlternateContent xmlns:mc="http://schemas.openxmlformats.org/markup-compatibility/2006">
              <mc:Choice xmlns:v="urn:schemas-microsoft-com:vml" Requires="v">
                <p:oleObj spid="_x0000_s27816" name="Equation" r:id="rId9" imgW="177646" imgH="329914" progId="Equation.3">
                  <p:embed/>
                </p:oleObj>
              </mc:Choice>
              <mc:Fallback>
                <p:oleObj name="Equation" r:id="rId9" imgW="177646" imgH="329914"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07914" y="1157298"/>
                        <a:ext cx="228600"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4177240758"/>
              </p:ext>
            </p:extLst>
          </p:nvPr>
        </p:nvGraphicFramePr>
        <p:xfrm>
          <a:off x="8807914" y="1630554"/>
          <a:ext cx="228600" cy="447675"/>
        </p:xfrm>
        <a:graphic>
          <a:graphicData uri="http://schemas.openxmlformats.org/presentationml/2006/ole">
            <mc:AlternateContent xmlns:mc="http://schemas.openxmlformats.org/markup-compatibility/2006">
              <mc:Choice xmlns:v="urn:schemas-microsoft-com:vml" Requires="v">
                <p:oleObj spid="_x0000_s27817" name="Equation" r:id="rId10" imgW="177646" imgH="329914" progId="Equation.3">
                  <p:embed/>
                </p:oleObj>
              </mc:Choice>
              <mc:Fallback>
                <p:oleObj name="Equation" r:id="rId10" imgW="177646" imgH="329914"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07914" y="1630554"/>
                        <a:ext cx="228600"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857251782"/>
              </p:ext>
            </p:extLst>
          </p:nvPr>
        </p:nvGraphicFramePr>
        <p:xfrm>
          <a:off x="8829223" y="2013884"/>
          <a:ext cx="228600" cy="447675"/>
        </p:xfrm>
        <a:graphic>
          <a:graphicData uri="http://schemas.openxmlformats.org/presentationml/2006/ole">
            <mc:AlternateContent xmlns:mc="http://schemas.openxmlformats.org/markup-compatibility/2006">
              <mc:Choice xmlns:v="urn:schemas-microsoft-com:vml" Requires="v">
                <p:oleObj spid="_x0000_s27818" name="Equation" r:id="rId11" imgW="177646" imgH="329914" progId="Equation.3">
                  <p:embed/>
                </p:oleObj>
              </mc:Choice>
              <mc:Fallback>
                <p:oleObj name="Equation" r:id="rId11" imgW="177646" imgH="329914"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29223" y="2013884"/>
                        <a:ext cx="228600"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737397030"/>
              </p:ext>
            </p:extLst>
          </p:nvPr>
        </p:nvGraphicFramePr>
        <p:xfrm>
          <a:off x="9317351" y="1614239"/>
          <a:ext cx="219075" cy="295275"/>
        </p:xfrm>
        <a:graphic>
          <a:graphicData uri="http://schemas.openxmlformats.org/presentationml/2006/ole">
            <mc:AlternateContent xmlns:mc="http://schemas.openxmlformats.org/markup-compatibility/2006">
              <mc:Choice xmlns:v="urn:schemas-microsoft-com:vml" Requires="v">
                <p:oleObj spid="_x0000_s27819" name="Equation" r:id="rId12" imgW="164885" imgH="215619" progId="Equation.3">
                  <p:embed/>
                </p:oleObj>
              </mc:Choice>
              <mc:Fallback>
                <p:oleObj name="Equation" r:id="rId12" imgW="164885" imgH="21561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17351" y="1614239"/>
                        <a:ext cx="219075" cy="29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407496304"/>
              </p:ext>
            </p:extLst>
          </p:nvPr>
        </p:nvGraphicFramePr>
        <p:xfrm>
          <a:off x="9364066" y="2025712"/>
          <a:ext cx="219075" cy="295275"/>
        </p:xfrm>
        <a:graphic>
          <a:graphicData uri="http://schemas.openxmlformats.org/presentationml/2006/ole">
            <mc:AlternateContent xmlns:mc="http://schemas.openxmlformats.org/markup-compatibility/2006">
              <mc:Choice xmlns:v="urn:schemas-microsoft-com:vml" Requires="v">
                <p:oleObj spid="_x0000_s27820" name="Equation" r:id="rId13" imgW="164885" imgH="215619" progId="Equation.3">
                  <p:embed/>
                </p:oleObj>
              </mc:Choice>
              <mc:Fallback>
                <p:oleObj name="Equation" r:id="rId13" imgW="164885" imgH="21561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64066" y="2025712"/>
                        <a:ext cx="219075" cy="29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25330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5895" y="846162"/>
            <a:ext cx="8946541" cy="5199796"/>
          </a:xfrm>
        </p:spPr>
        <p:txBody>
          <a:bodyPr/>
          <a:lstStyle/>
          <a:p>
            <a:pPr marL="0" indent="0" algn="r" rtl="1">
              <a:buNone/>
            </a:pPr>
            <a:r>
              <a:rPr lang="fa-IR" dirty="0" smtClean="0">
                <a:cs typeface="B Nazanin" panose="00000400000000000000" pitchFamily="2" charset="-78"/>
              </a:rPr>
              <a:t>گره پایدار و ناپایدار :</a:t>
            </a:r>
          </a:p>
          <a:p>
            <a:pPr marL="0" indent="0" algn="r" rtl="1">
              <a:buNone/>
            </a:pPr>
            <a:r>
              <a:rPr lang="fa-IR" dirty="0" smtClean="0">
                <a:cs typeface="B Nazanin" panose="00000400000000000000" pitchFamily="2" charset="-78"/>
              </a:rPr>
              <a:t>-اگر ویژه مقدارها منفی باشد ، نقطه تکین را گره پایدار می نامند ، زیرا هم</a:t>
            </a:r>
            <a:r>
              <a:rPr lang="en-US" dirty="0" smtClean="0">
                <a:cs typeface="B Nazanin" panose="00000400000000000000" pitchFamily="2" charset="-78"/>
              </a:rPr>
              <a:t>     </a:t>
            </a:r>
            <a:r>
              <a:rPr lang="fa-IR" dirty="0">
                <a:cs typeface="B Nazanin" panose="00000400000000000000" pitchFamily="2" charset="-78"/>
              </a:rPr>
              <a:t> </a:t>
            </a:r>
            <a:r>
              <a:rPr lang="fa-IR" dirty="0" smtClean="0">
                <a:cs typeface="B Nazanin" panose="00000400000000000000" pitchFamily="2" charset="-78"/>
              </a:rPr>
              <a:t>     و هم          </a:t>
            </a:r>
            <a:r>
              <a:rPr lang="en-US" dirty="0" smtClean="0">
                <a:cs typeface="B Nazanin" panose="00000400000000000000" pitchFamily="2" charset="-78"/>
              </a:rPr>
              <a:t> </a:t>
            </a:r>
            <a:r>
              <a:rPr lang="fa-IR" dirty="0" smtClean="0">
                <a:cs typeface="B Nazanin" panose="00000400000000000000" pitchFamily="2" charset="-78"/>
              </a:rPr>
              <a:t>به صورت نمایی به صفر همگرا می شود .</a:t>
            </a:r>
          </a:p>
          <a:p>
            <a:pPr marL="0" indent="0" algn="r" rtl="1">
              <a:buNone/>
            </a:pPr>
            <a:r>
              <a:rPr lang="fa-IR" dirty="0" smtClean="0">
                <a:cs typeface="B Nazanin" panose="00000400000000000000" pitchFamily="2" charset="-78"/>
              </a:rPr>
              <a:t>-اگر ویژه مقدارها مثبت باشند ، نقطه تکین را گره ناپایدار می نامند ، زیرا هم  </a:t>
            </a:r>
            <a:r>
              <a:rPr lang="en-US" dirty="0" smtClean="0">
                <a:cs typeface="B Nazanin" panose="00000400000000000000" pitchFamily="2" charset="-78"/>
              </a:rPr>
              <a:t>       </a:t>
            </a:r>
            <a:r>
              <a:rPr lang="fa-IR" dirty="0" smtClean="0">
                <a:cs typeface="B Nazanin" panose="00000400000000000000" pitchFamily="2" charset="-78"/>
              </a:rPr>
              <a:t>و هم          به صورت نمایی از صفر واگرا می شود .</a:t>
            </a:r>
          </a:p>
        </p:txBody>
      </p:sp>
      <p:graphicFrame>
        <p:nvGraphicFramePr>
          <p:cNvPr id="4" name="Object 3"/>
          <p:cNvGraphicFramePr>
            <a:graphicFrameLocks noChangeAspect="1"/>
          </p:cNvGraphicFramePr>
          <p:nvPr>
            <p:extLst>
              <p:ext uri="{D42A27DB-BD31-4B8C-83A1-F6EECF244321}">
                <p14:modId xmlns:p14="http://schemas.microsoft.com/office/powerpoint/2010/main" val="4264830132"/>
              </p:ext>
            </p:extLst>
          </p:nvPr>
        </p:nvGraphicFramePr>
        <p:xfrm>
          <a:off x="3520842" y="2034942"/>
          <a:ext cx="543158" cy="396028"/>
        </p:xfrm>
        <a:graphic>
          <a:graphicData uri="http://schemas.openxmlformats.org/presentationml/2006/ole">
            <mc:AlternateContent xmlns:mc="http://schemas.openxmlformats.org/markup-compatibility/2006">
              <mc:Choice xmlns:v="urn:schemas-microsoft-com:vml" Requires="v">
                <p:oleObj spid="_x0000_s12558" name="Equation" r:id="rId3" imgW="279360" imgH="203040" progId="Equation.3">
                  <p:embed/>
                </p:oleObj>
              </mc:Choice>
              <mc:Fallback>
                <p:oleObj name="Equation" r:id="rId3" imgW="279360" imgH="203040" progId="Equation.3">
                  <p:embed/>
                  <p:pic>
                    <p:nvPicPr>
                      <p:cNvPr id="0" name=""/>
                      <p:cNvPicPr/>
                      <p:nvPr/>
                    </p:nvPicPr>
                    <p:blipFill>
                      <a:blip r:embed="rId4"/>
                      <a:stretch>
                        <a:fillRect/>
                      </a:stretch>
                    </p:blipFill>
                    <p:spPr>
                      <a:xfrm>
                        <a:off x="3520842" y="2034942"/>
                        <a:ext cx="543158" cy="396028"/>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325450656"/>
              </p:ext>
            </p:extLst>
          </p:nvPr>
        </p:nvGraphicFramePr>
        <p:xfrm>
          <a:off x="3628571" y="1319294"/>
          <a:ext cx="579357" cy="422420"/>
        </p:xfrm>
        <a:graphic>
          <a:graphicData uri="http://schemas.openxmlformats.org/presentationml/2006/ole">
            <mc:AlternateContent xmlns:mc="http://schemas.openxmlformats.org/markup-compatibility/2006">
              <mc:Choice xmlns:v="urn:schemas-microsoft-com:vml" Requires="v">
                <p:oleObj spid="_x0000_s12559" name="Equation" r:id="rId5" imgW="279360" imgH="203040" progId="Equation.3">
                  <p:embed/>
                </p:oleObj>
              </mc:Choice>
              <mc:Fallback>
                <p:oleObj name="Equation" r:id="rId5" imgW="279360" imgH="203040" progId="Equation.3">
                  <p:embed/>
                  <p:pic>
                    <p:nvPicPr>
                      <p:cNvPr id="0" name=""/>
                      <p:cNvPicPr/>
                      <p:nvPr/>
                    </p:nvPicPr>
                    <p:blipFill>
                      <a:blip r:embed="rId6"/>
                      <a:stretch>
                        <a:fillRect/>
                      </a:stretch>
                    </p:blipFill>
                    <p:spPr>
                      <a:xfrm>
                        <a:off x="3628571" y="1319294"/>
                        <a:ext cx="579357" cy="42242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448880049"/>
              </p:ext>
            </p:extLst>
          </p:nvPr>
        </p:nvGraphicFramePr>
        <p:xfrm>
          <a:off x="2548449" y="2034942"/>
          <a:ext cx="543617" cy="396028"/>
        </p:xfrm>
        <a:graphic>
          <a:graphicData uri="http://schemas.openxmlformats.org/presentationml/2006/ole">
            <mc:AlternateContent xmlns:mc="http://schemas.openxmlformats.org/markup-compatibility/2006">
              <mc:Choice xmlns:v="urn:schemas-microsoft-com:vml" Requires="v">
                <p:oleObj spid="_x0000_s12560" name="Equation" r:id="rId7" imgW="279360" imgH="203040" progId="Equation.3">
                  <p:embed/>
                </p:oleObj>
              </mc:Choice>
              <mc:Fallback>
                <p:oleObj name="Equation" r:id="rId7" imgW="279360" imgH="203040" progId="Equation.3">
                  <p:embed/>
                  <p:pic>
                    <p:nvPicPr>
                      <p:cNvPr id="0" name=""/>
                      <p:cNvPicPr/>
                      <p:nvPr/>
                    </p:nvPicPr>
                    <p:blipFill>
                      <a:blip r:embed="rId8"/>
                      <a:stretch>
                        <a:fillRect/>
                      </a:stretch>
                    </p:blipFill>
                    <p:spPr>
                      <a:xfrm>
                        <a:off x="2548449" y="2034942"/>
                        <a:ext cx="543617" cy="396028"/>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613467850"/>
              </p:ext>
            </p:extLst>
          </p:nvPr>
        </p:nvGraphicFramePr>
        <p:xfrm>
          <a:off x="2548449" y="1304414"/>
          <a:ext cx="599765" cy="437300"/>
        </p:xfrm>
        <a:graphic>
          <a:graphicData uri="http://schemas.openxmlformats.org/presentationml/2006/ole">
            <mc:AlternateContent xmlns:mc="http://schemas.openxmlformats.org/markup-compatibility/2006">
              <mc:Choice xmlns:v="urn:schemas-microsoft-com:vml" Requires="v">
                <p:oleObj spid="_x0000_s12561" name="Equation" r:id="rId9" imgW="279360" imgH="203040" progId="Equation.3">
                  <p:embed/>
                </p:oleObj>
              </mc:Choice>
              <mc:Fallback>
                <p:oleObj name="Equation" r:id="rId9" imgW="279360" imgH="203040" progId="Equation.3">
                  <p:embed/>
                  <p:pic>
                    <p:nvPicPr>
                      <p:cNvPr id="0" name=""/>
                      <p:cNvPicPr/>
                      <p:nvPr/>
                    </p:nvPicPr>
                    <p:blipFill>
                      <a:blip r:embed="rId10"/>
                      <a:stretch>
                        <a:fillRect/>
                      </a:stretch>
                    </p:blipFill>
                    <p:spPr>
                      <a:xfrm>
                        <a:off x="2548449" y="1304414"/>
                        <a:ext cx="599765" cy="437300"/>
                      </a:xfrm>
                      <a:prstGeom prst="rect">
                        <a:avLst/>
                      </a:prstGeom>
                    </p:spPr>
                  </p:pic>
                </p:oleObj>
              </mc:Fallback>
            </mc:AlternateContent>
          </a:graphicData>
        </a:graphic>
      </p:graphicFrame>
      <p:pic>
        <p:nvPicPr>
          <p:cNvPr id="8" name="Picture 7"/>
          <p:cNvPicPr/>
          <p:nvPr/>
        </p:nvPicPr>
        <p:blipFill>
          <a:blip r:embed="rId11"/>
          <a:stretch>
            <a:fillRect/>
          </a:stretch>
        </p:blipFill>
        <p:spPr>
          <a:xfrm>
            <a:off x="2211252" y="2761510"/>
            <a:ext cx="5783580" cy="3161882"/>
          </a:xfrm>
          <a:prstGeom prst="rect">
            <a:avLst/>
          </a:prstGeom>
        </p:spPr>
      </p:pic>
    </p:spTree>
    <p:extLst>
      <p:ext uri="{BB962C8B-B14F-4D97-AF65-F5344CB8AC3E}">
        <p14:creationId xmlns:p14="http://schemas.microsoft.com/office/powerpoint/2010/main" val="5932352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8549" y="650330"/>
            <a:ext cx="9069033" cy="5982482"/>
          </a:xfrm>
        </p:spPr>
        <p:txBody>
          <a:bodyPr/>
          <a:lstStyle/>
          <a:p>
            <a:pPr marL="0" indent="0" algn="r" rtl="1">
              <a:buNone/>
            </a:pPr>
            <a:r>
              <a:rPr lang="fa-IR" dirty="0">
                <a:cs typeface="B Nazanin" panose="00000400000000000000" pitchFamily="2" charset="-78"/>
              </a:rPr>
              <a:t>نقطه زینی:</a:t>
            </a:r>
          </a:p>
          <a:p>
            <a:pPr marL="0" indent="0" algn="r" rtl="1">
              <a:buNone/>
            </a:pPr>
            <a:r>
              <a:rPr lang="fa-IR" dirty="0">
                <a:cs typeface="B Nazanin" panose="00000400000000000000" pitchFamily="2" charset="-78"/>
              </a:rPr>
              <a:t>به علت وجود قطب ناپایدار  تقریبا تمام مسیرها به بی نهایت واگرا می شوند.</a:t>
            </a:r>
            <a:endParaRPr lang="en-US" dirty="0">
              <a:cs typeface="B Nazanin" panose="00000400000000000000" pitchFamily="2" charset="-78"/>
            </a:endParaRPr>
          </a:p>
          <a:p>
            <a:pPr marL="0" indent="0" algn="r" rtl="1">
              <a:buNone/>
            </a:pPr>
            <a:endParaRPr lang="en-US" dirty="0">
              <a:cs typeface="B Nazanin" panose="00000400000000000000" pitchFamily="2" charset="-78"/>
            </a:endParaRPr>
          </a:p>
          <a:p>
            <a:pPr marL="0" indent="0" algn="r" rtl="1">
              <a:buNone/>
            </a:pPr>
            <a:endParaRPr lang="en-US" dirty="0">
              <a:cs typeface="B Nazanin" panose="00000400000000000000" pitchFamily="2" charset="-78"/>
            </a:endParaRPr>
          </a:p>
          <a:p>
            <a:pPr marL="0" indent="0" algn="r" rtl="1">
              <a:buNone/>
            </a:pPr>
            <a:endParaRPr lang="en-US" dirty="0">
              <a:cs typeface="B Nazanin" panose="00000400000000000000" pitchFamily="2" charset="-78"/>
            </a:endParaRPr>
          </a:p>
          <a:p>
            <a:pPr marL="0" indent="0" algn="r" rtl="1">
              <a:buNone/>
            </a:pPr>
            <a:endParaRPr lang="en-US" dirty="0">
              <a:cs typeface="B Nazanin" panose="00000400000000000000" pitchFamily="2" charset="-78"/>
            </a:endParaRPr>
          </a:p>
          <a:p>
            <a:pPr marL="0" indent="0" algn="r" rtl="1">
              <a:buNone/>
            </a:pPr>
            <a:endParaRPr lang="en-US" dirty="0">
              <a:cs typeface="B Nazanin" panose="00000400000000000000" pitchFamily="2" charset="-78"/>
            </a:endParaRPr>
          </a:p>
          <a:p>
            <a:pPr marL="0" indent="0" algn="r" rtl="1">
              <a:buNone/>
            </a:pPr>
            <a:r>
              <a:rPr lang="fa-IR" dirty="0">
                <a:cs typeface="B Nazanin" panose="00000400000000000000" pitchFamily="2" charset="-78"/>
              </a:rPr>
              <a:t>نقطه </a:t>
            </a:r>
            <a:r>
              <a:rPr lang="fa-IR" dirty="0" smtClean="0">
                <a:cs typeface="B Nazanin" panose="00000400000000000000" pitchFamily="2" charset="-78"/>
              </a:rPr>
              <a:t>مرکزی : تمام </a:t>
            </a:r>
            <a:r>
              <a:rPr lang="fa-IR" dirty="0">
                <a:cs typeface="B Nazanin" panose="00000400000000000000" pitchFamily="2" charset="-78"/>
              </a:rPr>
              <a:t>مسیرها به شکل بیضی و نقطه تکین،مرکز این بیضیهاست</a:t>
            </a:r>
            <a:endParaRPr lang="en-US" dirty="0"/>
          </a:p>
        </p:txBody>
      </p:sp>
      <p:pic>
        <p:nvPicPr>
          <p:cNvPr id="17410" name="Picture 2" descr="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9724" y="1528550"/>
            <a:ext cx="6852924" cy="215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descr="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5935" y="4257382"/>
            <a:ext cx="6876713" cy="2252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14528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0800" y="1088571"/>
            <a:ext cx="8490857" cy="1477328"/>
          </a:xfrm>
          <a:prstGeom prst="rect">
            <a:avLst/>
          </a:prstGeom>
        </p:spPr>
        <p:txBody>
          <a:bodyPr wrap="square">
            <a:spAutoFit/>
          </a:bodyPr>
          <a:lstStyle/>
          <a:p>
            <a:pPr algn="r" rtl="1"/>
            <a:r>
              <a:rPr lang="fa-IR" dirty="0">
                <a:cs typeface="B Nazanin" panose="00000400000000000000" pitchFamily="2" charset="-78"/>
              </a:rPr>
              <a:t>کانون پایدار یا ناپایدار:</a:t>
            </a:r>
          </a:p>
          <a:p>
            <a:pPr algn="r" rtl="1"/>
            <a:r>
              <a:rPr lang="fa-IR" dirty="0">
                <a:cs typeface="B Nazanin" panose="00000400000000000000" pitchFamily="2" charset="-78"/>
              </a:rPr>
              <a:t>-کانون پایدار هنگامی اتفاق می افتد که قسمت حقیقی ویژه  مقدار ها منفی است که باعث نزدیک شدن </a:t>
            </a:r>
            <a:r>
              <a:rPr lang="fa-IR" dirty="0" smtClean="0">
                <a:cs typeface="B Nazanin" panose="00000400000000000000" pitchFamily="2" charset="-78"/>
              </a:rPr>
              <a:t>   </a:t>
            </a:r>
            <a:r>
              <a:rPr lang="en-US" dirty="0" smtClean="0">
                <a:cs typeface="B Nazanin" panose="00000400000000000000" pitchFamily="2" charset="-78"/>
              </a:rPr>
              <a:t>      </a:t>
            </a:r>
            <a:r>
              <a:rPr lang="fa-IR" dirty="0" smtClean="0">
                <a:cs typeface="B Nazanin" panose="00000400000000000000" pitchFamily="2" charset="-78"/>
              </a:rPr>
              <a:t>و       </a:t>
            </a:r>
            <a:r>
              <a:rPr lang="fa-IR" dirty="0">
                <a:cs typeface="B Nazanin" panose="00000400000000000000" pitchFamily="2" charset="-78"/>
              </a:rPr>
              <a:t>به صفر می شود.</a:t>
            </a:r>
          </a:p>
          <a:p>
            <a:pPr algn="r" rtl="1"/>
            <a:r>
              <a:rPr lang="fa-IR" dirty="0">
                <a:cs typeface="B Nazanin" panose="00000400000000000000" pitchFamily="2" charset="-78"/>
              </a:rPr>
              <a:t>-کانون ناپایدار هنگامی اتفاق می افتد که قسمت حقیقی ویژه  مقدار ها مثبت است.آنگاه       </a:t>
            </a:r>
            <a:r>
              <a:rPr lang="en-US" dirty="0" smtClean="0">
                <a:cs typeface="B Nazanin" panose="00000400000000000000" pitchFamily="2" charset="-78"/>
              </a:rPr>
              <a:t>  </a:t>
            </a:r>
            <a:r>
              <a:rPr lang="fa-IR" dirty="0" smtClean="0">
                <a:cs typeface="B Nazanin" panose="00000400000000000000" pitchFamily="2" charset="-78"/>
              </a:rPr>
              <a:t> </a:t>
            </a:r>
            <a:r>
              <a:rPr lang="fa-IR" dirty="0">
                <a:cs typeface="B Nazanin" panose="00000400000000000000" pitchFamily="2" charset="-78"/>
              </a:rPr>
              <a:t>و  </a:t>
            </a:r>
            <a:r>
              <a:rPr lang="en-US" dirty="0" smtClean="0">
                <a:cs typeface="B Nazanin" panose="00000400000000000000" pitchFamily="2" charset="-78"/>
              </a:rPr>
              <a:t>  </a:t>
            </a:r>
            <a:r>
              <a:rPr lang="fa-IR" dirty="0" smtClean="0">
                <a:cs typeface="B Nazanin" panose="00000400000000000000" pitchFamily="2" charset="-78"/>
              </a:rPr>
              <a:t>       </a:t>
            </a:r>
            <a:r>
              <a:rPr lang="fa-IR" dirty="0">
                <a:cs typeface="B Nazanin" panose="00000400000000000000" pitchFamily="2" charset="-78"/>
              </a:rPr>
              <a:t>هر دو به بی نهایت نزدیک میشوند.</a:t>
            </a:r>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4112216065"/>
              </p:ext>
            </p:extLst>
          </p:nvPr>
        </p:nvGraphicFramePr>
        <p:xfrm>
          <a:off x="1458902" y="1355611"/>
          <a:ext cx="449991" cy="342560"/>
        </p:xfrm>
        <a:graphic>
          <a:graphicData uri="http://schemas.openxmlformats.org/presentationml/2006/ole">
            <mc:AlternateContent xmlns:mc="http://schemas.openxmlformats.org/markup-compatibility/2006">
              <mc:Choice xmlns:v="urn:schemas-microsoft-com:vml" Requires="v">
                <p:oleObj spid="_x0000_s15563" name="Equation" r:id="rId3" imgW="279360" imgH="203040" progId="Equation.3">
                  <p:embed/>
                </p:oleObj>
              </mc:Choice>
              <mc:Fallback>
                <p:oleObj name="Equation" r:id="rId3" imgW="279360" imgH="203040" progId="Equation.3">
                  <p:embed/>
                  <p:pic>
                    <p:nvPicPr>
                      <p:cNvPr id="0" name=""/>
                      <p:cNvPicPr/>
                      <p:nvPr/>
                    </p:nvPicPr>
                    <p:blipFill>
                      <a:blip r:embed="rId4"/>
                      <a:stretch>
                        <a:fillRect/>
                      </a:stretch>
                    </p:blipFill>
                    <p:spPr>
                      <a:xfrm>
                        <a:off x="1458902" y="1355611"/>
                        <a:ext cx="449991" cy="34256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663661742"/>
              </p:ext>
            </p:extLst>
          </p:nvPr>
        </p:nvGraphicFramePr>
        <p:xfrm>
          <a:off x="2046994" y="1355611"/>
          <a:ext cx="469827" cy="342560"/>
        </p:xfrm>
        <a:graphic>
          <a:graphicData uri="http://schemas.openxmlformats.org/presentationml/2006/ole">
            <mc:AlternateContent xmlns:mc="http://schemas.openxmlformats.org/markup-compatibility/2006">
              <mc:Choice xmlns:v="urn:schemas-microsoft-com:vml" Requires="v">
                <p:oleObj spid="_x0000_s15564" name="Equation" r:id="rId5" imgW="279360" imgH="203040" progId="Equation.3">
                  <p:embed/>
                </p:oleObj>
              </mc:Choice>
              <mc:Fallback>
                <p:oleObj name="Equation" r:id="rId5" imgW="279360" imgH="203040" progId="Equation.3">
                  <p:embed/>
                  <p:pic>
                    <p:nvPicPr>
                      <p:cNvPr id="0" name=""/>
                      <p:cNvPicPr/>
                      <p:nvPr/>
                    </p:nvPicPr>
                    <p:blipFill>
                      <a:blip r:embed="rId6"/>
                      <a:stretch>
                        <a:fillRect/>
                      </a:stretch>
                    </p:blipFill>
                    <p:spPr>
                      <a:xfrm>
                        <a:off x="2046994" y="1355611"/>
                        <a:ext cx="469827" cy="34256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468264557"/>
              </p:ext>
            </p:extLst>
          </p:nvPr>
        </p:nvGraphicFramePr>
        <p:xfrm>
          <a:off x="3113046" y="1931379"/>
          <a:ext cx="503616" cy="367196"/>
        </p:xfrm>
        <a:graphic>
          <a:graphicData uri="http://schemas.openxmlformats.org/presentationml/2006/ole">
            <mc:AlternateContent xmlns:mc="http://schemas.openxmlformats.org/markup-compatibility/2006">
              <mc:Choice xmlns:v="urn:schemas-microsoft-com:vml" Requires="v">
                <p:oleObj spid="_x0000_s15565" name="Equation" r:id="rId7" imgW="279360" imgH="203040" progId="Equation.3">
                  <p:embed/>
                </p:oleObj>
              </mc:Choice>
              <mc:Fallback>
                <p:oleObj name="Equation" r:id="rId7" imgW="279360" imgH="203040" progId="Equation.3">
                  <p:embed/>
                  <p:pic>
                    <p:nvPicPr>
                      <p:cNvPr id="0" name=""/>
                      <p:cNvPicPr/>
                      <p:nvPr/>
                    </p:nvPicPr>
                    <p:blipFill>
                      <a:blip r:embed="rId8"/>
                      <a:stretch>
                        <a:fillRect/>
                      </a:stretch>
                    </p:blipFill>
                    <p:spPr>
                      <a:xfrm>
                        <a:off x="3113046" y="1931379"/>
                        <a:ext cx="503616" cy="367196"/>
                      </a:xfrm>
                      <a:prstGeom prst="rect">
                        <a:avLst/>
                      </a:prstGeom>
                    </p:spPr>
                  </p:pic>
                </p:oleObj>
              </mc:Fallback>
            </mc:AlternateContent>
          </a:graphicData>
        </a:graphic>
      </p:graphicFrame>
      <p:graphicFrame>
        <p:nvGraphicFramePr>
          <p:cNvPr id="7" name="Content Placeholder 3"/>
          <p:cNvGraphicFramePr>
            <a:graphicFrameLocks noChangeAspect="1"/>
          </p:cNvGraphicFramePr>
          <p:nvPr>
            <p:extLst>
              <p:ext uri="{D42A27DB-BD31-4B8C-83A1-F6EECF244321}">
                <p14:modId xmlns:p14="http://schemas.microsoft.com/office/powerpoint/2010/main" val="387313185"/>
              </p:ext>
            </p:extLst>
          </p:nvPr>
        </p:nvGraphicFramePr>
        <p:xfrm>
          <a:off x="2480535" y="1914418"/>
          <a:ext cx="571727" cy="435233"/>
        </p:xfrm>
        <a:graphic>
          <a:graphicData uri="http://schemas.openxmlformats.org/presentationml/2006/ole">
            <mc:AlternateContent xmlns:mc="http://schemas.openxmlformats.org/markup-compatibility/2006">
              <mc:Choice xmlns:v="urn:schemas-microsoft-com:vml" Requires="v">
                <p:oleObj spid="_x0000_s15566" name="Equation" r:id="rId9" imgW="279360" imgH="203040" progId="Equation.3">
                  <p:embed/>
                </p:oleObj>
              </mc:Choice>
              <mc:Fallback>
                <p:oleObj name="Equation" r:id="rId9" imgW="279360" imgH="203040" progId="Equation.3">
                  <p:embed/>
                  <p:pic>
                    <p:nvPicPr>
                      <p:cNvPr id="0" name=""/>
                      <p:cNvPicPr/>
                      <p:nvPr/>
                    </p:nvPicPr>
                    <p:blipFill>
                      <a:blip r:embed="rId4"/>
                      <a:stretch>
                        <a:fillRect/>
                      </a:stretch>
                    </p:blipFill>
                    <p:spPr>
                      <a:xfrm>
                        <a:off x="2480535" y="1914418"/>
                        <a:ext cx="571727" cy="435233"/>
                      </a:xfrm>
                      <a:prstGeom prst="rect">
                        <a:avLst/>
                      </a:prstGeom>
                    </p:spPr>
                  </p:pic>
                </p:oleObj>
              </mc:Fallback>
            </mc:AlternateContent>
          </a:graphicData>
        </a:graphic>
      </p:graphicFrame>
      <p:pic>
        <p:nvPicPr>
          <p:cNvPr id="15382" name="Picture 22" descr="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78675" y="2565899"/>
            <a:ext cx="6784993" cy="3906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4201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846162"/>
            <a:ext cx="8946541" cy="5199796"/>
          </a:xfrm>
        </p:spPr>
        <p:txBody>
          <a:bodyPr/>
          <a:lstStyle/>
          <a:p>
            <a:pPr marL="0" indent="0" algn="r" rtl="1">
              <a:buNone/>
            </a:pPr>
            <a:r>
              <a:rPr lang="fa-IR" dirty="0" smtClean="0">
                <a:solidFill>
                  <a:schemeClr val="accent3">
                    <a:lumMod val="60000"/>
                    <a:lumOff val="40000"/>
                  </a:schemeClr>
                </a:solidFill>
                <a:cs typeface="B Nazanin" panose="00000400000000000000" pitchFamily="2" charset="-78"/>
              </a:rPr>
              <a:t>پیکره های فازی</a:t>
            </a:r>
          </a:p>
          <a:p>
            <a:pPr marL="0" indent="0" algn="r" rtl="1">
              <a:buNone/>
            </a:pPr>
            <a:r>
              <a:rPr lang="fa-IR" dirty="0" smtClean="0">
                <a:solidFill>
                  <a:schemeClr val="accent3">
                    <a:lumMod val="60000"/>
                    <a:lumOff val="40000"/>
                  </a:schemeClr>
                </a:solidFill>
                <a:cs typeface="B Nazanin" panose="00000400000000000000" pitchFamily="2" charset="-78"/>
              </a:rPr>
              <a:t>این روش به بررسی سیستم های مرتبۀ دوم خود گردان می پردازد که با رابطۀ زیر توصیف میشود :</a:t>
            </a:r>
          </a:p>
          <a:p>
            <a:pPr marL="0" indent="0" algn="l">
              <a:buNone/>
            </a:pPr>
            <a:r>
              <a:rPr lang="en-US" dirty="0" smtClean="0">
                <a:solidFill>
                  <a:schemeClr val="accent3">
                    <a:lumMod val="60000"/>
                    <a:lumOff val="40000"/>
                  </a:schemeClr>
                </a:solidFill>
                <a:cs typeface="B Nazanin" panose="00000400000000000000" pitchFamily="2" charset="-78"/>
              </a:rPr>
              <a:t>       </a:t>
            </a:r>
            <a:endParaRPr lang="en-US" dirty="0" smtClean="0">
              <a:solidFill>
                <a:schemeClr val="accent6">
                  <a:lumMod val="75000"/>
                </a:schemeClr>
              </a:solidFill>
              <a:cs typeface="B Nazanin" panose="00000400000000000000" pitchFamily="2" charset="-78"/>
            </a:endParaRPr>
          </a:p>
          <a:p>
            <a:pPr marL="0" indent="0" algn="r" rtl="1">
              <a:buNone/>
            </a:pPr>
            <a:r>
              <a:rPr lang="fa-IR" dirty="0">
                <a:solidFill>
                  <a:schemeClr val="accent3">
                    <a:lumMod val="60000"/>
                    <a:lumOff val="40000"/>
                  </a:schemeClr>
                </a:solidFill>
                <a:cs typeface="B Nazanin" panose="00000400000000000000" pitchFamily="2" charset="-78"/>
              </a:rPr>
              <a:t>(1.2)</a:t>
            </a:r>
            <a:endParaRPr lang="en-US" dirty="0">
              <a:solidFill>
                <a:schemeClr val="accent3">
                  <a:lumMod val="60000"/>
                  <a:lumOff val="40000"/>
                </a:schemeClr>
              </a:solidFill>
              <a:cs typeface="B Nazanin" panose="00000400000000000000" pitchFamily="2" charset="-78"/>
            </a:endParaRPr>
          </a:p>
          <a:p>
            <a:pPr marL="0" indent="0" algn="l">
              <a:buNone/>
            </a:pPr>
            <a:endParaRPr lang="en-US" dirty="0" smtClean="0">
              <a:solidFill>
                <a:schemeClr val="accent3">
                  <a:lumMod val="60000"/>
                  <a:lumOff val="40000"/>
                </a:schemeClr>
              </a:solidFill>
              <a:cs typeface="B Nazanin" panose="00000400000000000000" pitchFamily="2" charset="-78"/>
            </a:endParaRPr>
          </a:p>
          <a:p>
            <a:pPr marL="0" indent="0" algn="l">
              <a:buNone/>
            </a:pPr>
            <a:endParaRPr lang="fa-IR" dirty="0" smtClean="0">
              <a:solidFill>
                <a:schemeClr val="accent3">
                  <a:lumMod val="60000"/>
                  <a:lumOff val="40000"/>
                </a:schemeClr>
              </a:solidFill>
              <a:cs typeface="B Nazanin" panose="00000400000000000000" pitchFamily="2" charset="-78"/>
            </a:endParaRPr>
          </a:p>
          <a:p>
            <a:pPr marL="0" indent="0" algn="r" rtl="1">
              <a:buNone/>
            </a:pPr>
            <a:r>
              <a:rPr lang="en-US" dirty="0" smtClean="0">
                <a:solidFill>
                  <a:schemeClr val="accent3">
                    <a:lumMod val="60000"/>
                    <a:lumOff val="40000"/>
                  </a:schemeClr>
                </a:solidFill>
                <a:cs typeface="B Nazanin" panose="00000400000000000000" pitchFamily="2" charset="-78"/>
              </a:rPr>
              <a:t>X</a:t>
            </a:r>
            <a:r>
              <a:rPr lang="en-US" sz="1200" dirty="0" smtClean="0">
                <a:solidFill>
                  <a:schemeClr val="accent3">
                    <a:lumMod val="60000"/>
                    <a:lumOff val="40000"/>
                  </a:schemeClr>
                </a:solidFill>
                <a:cs typeface="B Nazanin" panose="00000400000000000000" pitchFamily="2" charset="-78"/>
              </a:rPr>
              <a:t>1</a:t>
            </a:r>
            <a:r>
              <a:rPr lang="en-US" dirty="0" smtClean="0">
                <a:solidFill>
                  <a:schemeClr val="accent3">
                    <a:lumMod val="60000"/>
                    <a:lumOff val="40000"/>
                  </a:schemeClr>
                </a:solidFill>
                <a:cs typeface="B Nazanin" panose="00000400000000000000" pitchFamily="2" charset="-78"/>
              </a:rPr>
              <a:t> , X</a:t>
            </a:r>
            <a:r>
              <a:rPr lang="en-US" sz="1200" dirty="0" smtClean="0">
                <a:solidFill>
                  <a:schemeClr val="accent3">
                    <a:lumMod val="60000"/>
                    <a:lumOff val="40000"/>
                  </a:schemeClr>
                </a:solidFill>
                <a:cs typeface="B Nazanin" panose="00000400000000000000" pitchFamily="2" charset="-78"/>
              </a:rPr>
              <a:t>2</a:t>
            </a:r>
            <a:r>
              <a:rPr lang="en-US" dirty="0" smtClean="0">
                <a:solidFill>
                  <a:schemeClr val="accent3">
                    <a:lumMod val="60000"/>
                    <a:lumOff val="40000"/>
                  </a:schemeClr>
                </a:solidFill>
                <a:cs typeface="B Nazanin" panose="00000400000000000000" pitchFamily="2" charset="-78"/>
              </a:rPr>
              <a:t> </a:t>
            </a:r>
            <a:r>
              <a:rPr lang="fa-IR" dirty="0" smtClean="0">
                <a:solidFill>
                  <a:schemeClr val="accent3">
                    <a:lumMod val="60000"/>
                    <a:lumOff val="40000"/>
                  </a:schemeClr>
                </a:solidFill>
                <a:cs typeface="B Nazanin" panose="00000400000000000000" pitchFamily="2" charset="-78"/>
              </a:rPr>
              <a:t>  متغیر های حالت سیستم و </a:t>
            </a:r>
            <a:r>
              <a:rPr lang="en-US" dirty="0">
                <a:solidFill>
                  <a:schemeClr val="accent3">
                    <a:lumMod val="60000"/>
                    <a:lumOff val="40000"/>
                  </a:schemeClr>
                </a:solidFill>
                <a:cs typeface="B Nazanin" panose="00000400000000000000" pitchFamily="2" charset="-78"/>
              </a:rPr>
              <a:t>f</a:t>
            </a:r>
            <a:r>
              <a:rPr lang="en-US" sz="1200" dirty="0" smtClean="0">
                <a:solidFill>
                  <a:schemeClr val="accent3">
                    <a:lumMod val="60000"/>
                    <a:lumOff val="40000"/>
                  </a:schemeClr>
                </a:solidFill>
                <a:cs typeface="B Nazanin" panose="00000400000000000000" pitchFamily="2" charset="-78"/>
              </a:rPr>
              <a:t>1</a:t>
            </a:r>
            <a:r>
              <a:rPr lang="en-US" dirty="0" smtClean="0">
                <a:solidFill>
                  <a:schemeClr val="accent3">
                    <a:lumMod val="60000"/>
                    <a:lumOff val="40000"/>
                  </a:schemeClr>
                </a:solidFill>
                <a:cs typeface="B Nazanin" panose="00000400000000000000" pitchFamily="2" charset="-78"/>
              </a:rPr>
              <a:t>, </a:t>
            </a:r>
            <a:r>
              <a:rPr lang="en-US" dirty="0">
                <a:solidFill>
                  <a:schemeClr val="accent3">
                    <a:lumMod val="60000"/>
                    <a:lumOff val="40000"/>
                  </a:schemeClr>
                </a:solidFill>
                <a:cs typeface="B Nazanin" panose="00000400000000000000" pitchFamily="2" charset="-78"/>
              </a:rPr>
              <a:t>f</a:t>
            </a:r>
            <a:r>
              <a:rPr lang="en-US" sz="1200" dirty="0" smtClean="0">
                <a:solidFill>
                  <a:schemeClr val="accent3">
                    <a:lumMod val="60000"/>
                    <a:lumOff val="40000"/>
                  </a:schemeClr>
                </a:solidFill>
                <a:cs typeface="B Nazanin" panose="00000400000000000000" pitchFamily="2" charset="-78"/>
              </a:rPr>
              <a:t>2</a:t>
            </a:r>
            <a:r>
              <a:rPr lang="en-US" dirty="0" smtClean="0">
                <a:solidFill>
                  <a:schemeClr val="accent3">
                    <a:lumMod val="60000"/>
                    <a:lumOff val="40000"/>
                  </a:schemeClr>
                </a:solidFill>
                <a:cs typeface="B Nazanin" panose="00000400000000000000" pitchFamily="2" charset="-78"/>
              </a:rPr>
              <a:t> </a:t>
            </a:r>
            <a:r>
              <a:rPr lang="fa-IR" dirty="0" smtClean="0">
                <a:solidFill>
                  <a:schemeClr val="accent3">
                    <a:lumMod val="60000"/>
                    <a:lumOff val="40000"/>
                  </a:schemeClr>
                </a:solidFill>
                <a:cs typeface="B Nazanin" panose="00000400000000000000" pitchFamily="2" charset="-78"/>
              </a:rPr>
              <a:t>  توابع غیر خطی از متغیر های حالت هستند.</a:t>
            </a:r>
          </a:p>
          <a:p>
            <a:pPr marL="0" indent="0" algn="r" rtl="1">
              <a:buNone/>
            </a:pPr>
            <a:r>
              <a:rPr lang="fa-IR" dirty="0" smtClean="0">
                <a:solidFill>
                  <a:schemeClr val="accent3">
                    <a:lumMod val="60000"/>
                    <a:lumOff val="40000"/>
                  </a:schemeClr>
                </a:solidFill>
                <a:cs typeface="B Nazanin" panose="00000400000000000000" pitchFamily="2" charset="-78"/>
              </a:rPr>
              <a:t>با داشتن شرایط اولیۀ </a:t>
            </a:r>
            <a:r>
              <a:rPr lang="en-US" dirty="0" smtClean="0">
                <a:solidFill>
                  <a:schemeClr val="accent3">
                    <a:lumMod val="60000"/>
                    <a:lumOff val="40000"/>
                  </a:schemeClr>
                </a:solidFill>
                <a:cs typeface="B Nazanin" panose="00000400000000000000" pitchFamily="2" charset="-78"/>
              </a:rPr>
              <a:t>X(</a:t>
            </a:r>
            <a:r>
              <a:rPr lang="en-US" sz="1400" dirty="0" smtClean="0">
                <a:solidFill>
                  <a:schemeClr val="accent3">
                    <a:lumMod val="60000"/>
                    <a:lumOff val="40000"/>
                  </a:schemeClr>
                </a:solidFill>
                <a:cs typeface="B Nazanin" panose="00000400000000000000" pitchFamily="2" charset="-78"/>
              </a:rPr>
              <a:t>0</a:t>
            </a:r>
            <a:r>
              <a:rPr lang="en-US" dirty="0">
                <a:solidFill>
                  <a:schemeClr val="accent3">
                    <a:lumMod val="60000"/>
                    <a:lumOff val="40000"/>
                  </a:schemeClr>
                </a:solidFill>
                <a:cs typeface="B Nazanin" panose="00000400000000000000" pitchFamily="2" charset="-78"/>
              </a:rPr>
              <a:t>)= X</a:t>
            </a:r>
            <a:r>
              <a:rPr lang="en-US" sz="1400" dirty="0">
                <a:solidFill>
                  <a:schemeClr val="accent3">
                    <a:lumMod val="60000"/>
                    <a:lumOff val="40000"/>
                  </a:schemeClr>
                </a:solidFill>
                <a:cs typeface="B Nazanin" panose="00000400000000000000" pitchFamily="2" charset="-78"/>
              </a:rPr>
              <a:t>0</a:t>
            </a:r>
            <a:r>
              <a:rPr lang="fa-IR" dirty="0" smtClean="0">
                <a:solidFill>
                  <a:schemeClr val="accent3">
                    <a:lumMod val="60000"/>
                    <a:lumOff val="40000"/>
                  </a:schemeClr>
                </a:solidFill>
                <a:cs typeface="B Nazanin" panose="00000400000000000000" pitchFamily="2" charset="-78"/>
              </a:rPr>
              <a:t> ، جواب معادلۀ بالا برابر</a:t>
            </a:r>
            <a:r>
              <a:rPr lang="en-US" dirty="0" smtClean="0">
                <a:solidFill>
                  <a:schemeClr val="accent3">
                    <a:lumMod val="60000"/>
                    <a:lumOff val="40000"/>
                  </a:schemeClr>
                </a:solidFill>
                <a:cs typeface="B Nazanin" panose="00000400000000000000" pitchFamily="2" charset="-78"/>
              </a:rPr>
              <a:t>X(t)</a:t>
            </a:r>
            <a:r>
              <a:rPr lang="fa-IR" dirty="0" smtClean="0">
                <a:solidFill>
                  <a:schemeClr val="accent3">
                    <a:lumMod val="60000"/>
                    <a:lumOff val="40000"/>
                  </a:schemeClr>
                </a:solidFill>
                <a:cs typeface="B Nazanin" panose="00000400000000000000" pitchFamily="2" charset="-78"/>
              </a:rPr>
              <a:t> است .</a:t>
            </a:r>
          </a:p>
          <a:p>
            <a:pPr marL="0" indent="0" algn="r" rtl="1">
              <a:buNone/>
            </a:pPr>
            <a:r>
              <a:rPr lang="fa-IR" dirty="0" smtClean="0">
                <a:solidFill>
                  <a:schemeClr val="accent3">
                    <a:lumMod val="60000"/>
                    <a:lumOff val="40000"/>
                  </a:schemeClr>
                </a:solidFill>
                <a:cs typeface="B Nazanin" panose="00000400000000000000" pitchFamily="2" charset="-78"/>
              </a:rPr>
              <a:t>با تغییر زمان </a:t>
            </a:r>
            <a:r>
              <a:rPr lang="en-US" dirty="0" smtClean="0">
                <a:solidFill>
                  <a:schemeClr val="accent3">
                    <a:lumMod val="60000"/>
                    <a:lumOff val="40000"/>
                  </a:schemeClr>
                </a:solidFill>
                <a:cs typeface="B Nazanin" panose="00000400000000000000" pitchFamily="2" charset="-78"/>
              </a:rPr>
              <a:t>t</a:t>
            </a:r>
            <a:r>
              <a:rPr lang="fa-IR" dirty="0" smtClean="0">
                <a:solidFill>
                  <a:schemeClr val="accent3">
                    <a:lumMod val="60000"/>
                    <a:lumOff val="40000"/>
                  </a:schemeClr>
                </a:solidFill>
                <a:cs typeface="B Nazanin" panose="00000400000000000000" pitchFamily="2" charset="-78"/>
              </a:rPr>
              <a:t> از 0 تا ∞ ، جواب </a:t>
            </a:r>
            <a:r>
              <a:rPr lang="en-US" dirty="0" smtClean="0">
                <a:solidFill>
                  <a:schemeClr val="accent3">
                    <a:lumMod val="60000"/>
                    <a:lumOff val="40000"/>
                  </a:schemeClr>
                </a:solidFill>
                <a:cs typeface="B Nazanin" panose="00000400000000000000" pitchFamily="2" charset="-78"/>
              </a:rPr>
              <a:t>X(t</a:t>
            </a:r>
            <a:r>
              <a:rPr lang="en-US" dirty="0">
                <a:solidFill>
                  <a:schemeClr val="accent3">
                    <a:lumMod val="60000"/>
                    <a:lumOff val="40000"/>
                  </a:schemeClr>
                </a:solidFill>
                <a:cs typeface="B Nazanin" panose="00000400000000000000" pitchFamily="2" charset="-78"/>
              </a:rPr>
              <a:t>)</a:t>
            </a:r>
            <a:r>
              <a:rPr lang="fa-IR" dirty="0">
                <a:solidFill>
                  <a:schemeClr val="accent3">
                    <a:lumMod val="60000"/>
                    <a:lumOff val="40000"/>
                  </a:schemeClr>
                </a:solidFill>
                <a:cs typeface="B Nazanin" panose="00000400000000000000" pitchFamily="2" charset="-78"/>
              </a:rPr>
              <a:t> </a:t>
            </a:r>
            <a:r>
              <a:rPr lang="fa-IR" dirty="0" smtClean="0">
                <a:solidFill>
                  <a:schemeClr val="accent3">
                    <a:lumMod val="60000"/>
                    <a:lumOff val="40000"/>
                  </a:schemeClr>
                </a:solidFill>
                <a:cs typeface="B Nazanin" panose="00000400000000000000" pitchFamily="2" charset="-78"/>
              </a:rPr>
              <a:t> را می توان به طور هندسی به صورت یک منحنی در صفحۀ فاز نمایش داد ؛ چنین منحنی ای را منحنی مسیر صفحۀ فازی می نامند .</a:t>
            </a:r>
          </a:p>
          <a:p>
            <a:pPr marL="0" indent="0" algn="r" rtl="1">
              <a:buNone/>
            </a:pPr>
            <a:r>
              <a:rPr lang="fa-IR" dirty="0" smtClean="0">
                <a:solidFill>
                  <a:schemeClr val="accent3">
                    <a:lumMod val="60000"/>
                    <a:lumOff val="40000"/>
                  </a:schemeClr>
                </a:solidFill>
                <a:cs typeface="B Nazanin" panose="00000400000000000000" pitchFamily="2" charset="-78"/>
              </a:rPr>
              <a:t>مجموعه ای از مسیر های صفحۀ فاز</a:t>
            </a:r>
            <a:r>
              <a:rPr lang="en-US" dirty="0" smtClean="0">
                <a:solidFill>
                  <a:schemeClr val="accent3">
                    <a:lumMod val="60000"/>
                    <a:lumOff val="40000"/>
                  </a:schemeClr>
                </a:solidFill>
                <a:cs typeface="B Nazanin" panose="00000400000000000000" pitchFamily="2" charset="-78"/>
              </a:rPr>
              <a:t> </a:t>
            </a:r>
            <a:r>
              <a:rPr lang="fa-IR" dirty="0" smtClean="0">
                <a:solidFill>
                  <a:schemeClr val="accent3">
                    <a:lumMod val="60000"/>
                    <a:lumOff val="40000"/>
                  </a:schemeClr>
                </a:solidFill>
                <a:cs typeface="B Nazanin" panose="00000400000000000000" pitchFamily="2" charset="-78"/>
              </a:rPr>
              <a:t>، که بر حسب شرایط اولیه متفاوت حاصل شده باشند پیکرۀ فازی سیستم نامیده می شود .</a:t>
            </a:r>
          </a:p>
          <a:p>
            <a:pPr marL="0" indent="0" algn="r" rtl="1">
              <a:buNone/>
            </a:pPr>
            <a:endParaRPr lang="fa-IR" dirty="0" smtClean="0">
              <a:cs typeface="B Nazanin" panose="00000400000000000000" pitchFamily="2" charset="-78"/>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82293780"/>
              </p:ext>
            </p:extLst>
          </p:nvPr>
        </p:nvGraphicFramePr>
        <p:xfrm>
          <a:off x="4297741" y="1945494"/>
          <a:ext cx="2266950" cy="1150937"/>
        </p:xfrm>
        <a:graphic>
          <a:graphicData uri="http://schemas.openxmlformats.org/presentationml/2006/ole">
            <mc:AlternateContent xmlns:mc="http://schemas.openxmlformats.org/markup-compatibility/2006">
              <mc:Choice xmlns:v="urn:schemas-microsoft-com:vml" Requires="v">
                <p:oleObj spid="_x0000_s2128" name="Equation" r:id="rId3" imgW="901440" imgH="457200" progId="Equation.3">
                  <p:embed/>
                </p:oleObj>
              </mc:Choice>
              <mc:Fallback>
                <p:oleObj name="Equation" r:id="rId3" imgW="901440" imgH="457200" progId="Equation.3">
                  <p:embed/>
                  <p:pic>
                    <p:nvPicPr>
                      <p:cNvPr id="0" name=""/>
                      <p:cNvPicPr/>
                      <p:nvPr/>
                    </p:nvPicPr>
                    <p:blipFill>
                      <a:blip r:embed="rId4"/>
                      <a:stretch>
                        <a:fillRect/>
                      </a:stretch>
                    </p:blipFill>
                    <p:spPr>
                      <a:xfrm>
                        <a:off x="4297741" y="1945494"/>
                        <a:ext cx="2266950" cy="1150937"/>
                      </a:xfrm>
                      <a:prstGeom prst="rect">
                        <a:avLst/>
                      </a:prstGeom>
                    </p:spPr>
                  </p:pic>
                </p:oleObj>
              </mc:Fallback>
            </mc:AlternateContent>
          </a:graphicData>
        </a:graphic>
      </p:graphicFrame>
    </p:spTree>
    <p:extLst>
      <p:ext uri="{BB962C8B-B14F-4D97-AF65-F5344CB8AC3E}">
        <p14:creationId xmlns:p14="http://schemas.microsoft.com/office/powerpoint/2010/main" val="22653217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314" y="420914"/>
            <a:ext cx="10043885" cy="6437086"/>
          </a:xfrm>
        </p:spPr>
        <p:txBody>
          <a:bodyPr/>
          <a:lstStyle/>
          <a:p>
            <a:pPr marL="0" indent="0" algn="r" rtl="1">
              <a:buNone/>
            </a:pPr>
            <a:r>
              <a:rPr lang="fa-IR" sz="2400" dirty="0" smtClean="0">
                <a:cs typeface="B Nazanin" panose="00000400000000000000" pitchFamily="2" charset="-78"/>
              </a:rPr>
              <a:t>تحلیل صفحه فازی سیستم های غیرخطی :</a:t>
            </a:r>
          </a:p>
          <a:p>
            <a:pPr marL="0" indent="0" algn="r" rtl="1">
              <a:buNone/>
            </a:pPr>
            <a:r>
              <a:rPr lang="fa-IR" dirty="0" smtClean="0">
                <a:cs typeface="B Nazanin" panose="00000400000000000000" pitchFamily="2" charset="-78"/>
              </a:rPr>
              <a:t>تحلیل صفحه فازی سیستم غیر خطی مرتبط با تحلیل صغحه فازی سیستم خطی است،زیرا رفتار موضعی سیستم غیر خطی را می توان توسط سیستم خطی تقریب زد . با این وجود ، سیستم های غیر خطی می توانند الگوهای به مراتب پیچیده تری از قبیل نقاط تعادل چند گانه و چرخه های حدی نشان دهند.</a:t>
            </a:r>
          </a:p>
          <a:p>
            <a:pPr marL="0" indent="0" algn="r" rtl="1">
              <a:buNone/>
            </a:pPr>
            <a:r>
              <a:rPr lang="fa-IR" dirty="0" smtClean="0">
                <a:cs typeface="B Nazanin" panose="00000400000000000000" pitchFamily="2" charset="-78"/>
              </a:rPr>
              <a:t>در پیکره فازی شکل زیر دیدیم که بر خلاف سیستم های خطی ، دو نقطه تکین وجود دارد . همچنین ملاحظه می کنیم که ویژگی های مسیر های فاز در نزدیکی دو نقطه تکین بسیار شبیه به ویژگی های مسیر فاز در سیستم های خطی است . به این ترتیب که نقطه اول کانون پایدار و  نقطه دوم نقطه زینی است .</a:t>
            </a:r>
          </a:p>
          <a:p>
            <a:pPr marL="0" indent="0" algn="r" rtl="1">
              <a:buNone/>
            </a:pPr>
            <a:r>
              <a:rPr lang="fa-IR" dirty="0" smtClean="0">
                <a:cs typeface="B Nazanin" panose="00000400000000000000" pitchFamily="2" charset="-78"/>
              </a:rPr>
              <a:t>این شباهت در سیستم خطی در اطراف هر نقطه تکین را می توان با خطی سازی سیستم غیر خطی به صورتی که در ادامه بحث می کنیم ، رسمیت بخشید .</a:t>
            </a:r>
          </a:p>
        </p:txBody>
      </p:sp>
      <p:pic>
        <p:nvPicPr>
          <p:cNvPr id="9" name="Picture 2" descr="enter image description he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257" y="3487172"/>
            <a:ext cx="4528458" cy="3153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6639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846162"/>
            <a:ext cx="8946541" cy="5199796"/>
          </a:xfrm>
        </p:spPr>
        <p:txBody>
          <a:bodyPr>
            <a:normAutofit lnSpcReduction="10000"/>
          </a:bodyPr>
          <a:lstStyle/>
          <a:p>
            <a:pPr marL="0" indent="0" algn="r" rtl="1">
              <a:buNone/>
            </a:pPr>
            <a:r>
              <a:rPr lang="fa-IR" dirty="0">
                <a:cs typeface="B Nazanin" panose="00000400000000000000" pitchFamily="2" charset="-78"/>
              </a:rPr>
              <a:t>اگر نقطه تکین مورد نظر در مبدا نباشد،با تعریف تفاضل بین متغیر های حالت اصلی و نقطه تکین به عنوان دسته متغیرهای حالت جدید،همواره می توان نقطه تکین را به مبدا منتقل کرد.بنابراین بدون از دست دادن کلیت  موضوع ،می توان معادله        </a:t>
            </a:r>
            <a:r>
              <a:rPr lang="fa-IR" dirty="0" smtClean="0">
                <a:cs typeface="B Nazanin" panose="00000400000000000000" pitchFamily="2" charset="-78"/>
              </a:rPr>
              <a:t>                </a:t>
            </a:r>
            <a:r>
              <a:rPr lang="fa-IR" dirty="0">
                <a:cs typeface="B Nazanin" panose="00000400000000000000" pitchFamily="2" charset="-78"/>
              </a:rPr>
              <a:t>و                          را به همراه نقطه تکین در مبدا در نظر </a:t>
            </a:r>
            <a:r>
              <a:rPr lang="fa-IR" dirty="0" smtClean="0">
                <a:cs typeface="B Nazanin" panose="00000400000000000000" pitchFamily="2" charset="-78"/>
              </a:rPr>
              <a:t>گرفت . معادلات </a:t>
            </a:r>
            <a:r>
              <a:rPr lang="fa-IR" dirty="0">
                <a:cs typeface="B Nazanin" panose="00000400000000000000" pitchFamily="2" charset="-78"/>
              </a:rPr>
              <a:t>را به شکل زیر می توان </a:t>
            </a:r>
            <a:r>
              <a:rPr lang="fa-IR" dirty="0" smtClean="0">
                <a:cs typeface="B Nazanin" panose="00000400000000000000" pitchFamily="2" charset="-78"/>
              </a:rPr>
              <a:t>نوشت :</a:t>
            </a:r>
            <a:endParaRPr lang="en-US" dirty="0">
              <a:cs typeface="B Nazanin" panose="00000400000000000000" pitchFamily="2" charset="-78"/>
            </a:endParaRPr>
          </a:p>
          <a:p>
            <a:pPr marL="0" indent="0" algn="r" rtl="1">
              <a:buNone/>
            </a:pPr>
            <a:endParaRPr lang="fa-IR" dirty="0" smtClean="0">
              <a:cs typeface="B Nazanin" panose="00000400000000000000" pitchFamily="2" charset="-78"/>
            </a:endParaRPr>
          </a:p>
          <a:p>
            <a:pPr marL="0" indent="0" algn="r" rtl="1">
              <a:buNone/>
            </a:pPr>
            <a:endParaRPr lang="fa-IR" dirty="0">
              <a:cs typeface="B Nazanin" panose="00000400000000000000" pitchFamily="2" charset="-78"/>
            </a:endParaRPr>
          </a:p>
          <a:p>
            <a:pPr marL="0" indent="0" algn="r" rtl="1">
              <a:buNone/>
            </a:pPr>
            <a:r>
              <a:rPr lang="fa-IR" dirty="0" smtClean="0">
                <a:cs typeface="B Nazanin" panose="00000400000000000000" pitchFamily="2" charset="-78"/>
              </a:rPr>
              <a:t> که </a:t>
            </a:r>
            <a:r>
              <a:rPr lang="en-US" dirty="0">
                <a:cs typeface="B Nazanin" panose="00000400000000000000" pitchFamily="2" charset="-78"/>
              </a:rPr>
              <a:t> </a:t>
            </a:r>
            <a:r>
              <a:rPr lang="en-US" dirty="0" smtClean="0">
                <a:cs typeface="B Nazanin" panose="00000400000000000000" pitchFamily="2" charset="-78"/>
              </a:rPr>
              <a:t>  </a:t>
            </a:r>
            <a:r>
              <a:rPr lang="fa-IR" dirty="0" smtClean="0">
                <a:cs typeface="B Nazanin" panose="00000400000000000000" pitchFamily="2" charset="-78"/>
              </a:rPr>
              <a:t>   و        شامل جملات درجه بالاترند .</a:t>
            </a:r>
          </a:p>
          <a:p>
            <a:pPr marL="0" indent="0" algn="r" rtl="1">
              <a:buNone/>
            </a:pPr>
            <a:r>
              <a:rPr lang="fa-IR" dirty="0" smtClean="0">
                <a:cs typeface="B Nazanin" panose="00000400000000000000" pitchFamily="2" charset="-78"/>
              </a:rPr>
              <a:t>در نزدیکی مبدا ، از جملات درجه بالاتر می توان صرف نظر کرد و بنابراین ، مسیرهای سیستم غیرخطی اساسا در معادلات خطی شده زیر صدق می کنند:</a:t>
            </a:r>
          </a:p>
          <a:p>
            <a:pPr marL="0" indent="0" algn="r" rtl="1">
              <a:buNone/>
            </a:pPr>
            <a:endParaRPr lang="fa-IR" dirty="0">
              <a:cs typeface="B Nazanin" panose="00000400000000000000" pitchFamily="2" charset="-78"/>
            </a:endParaRPr>
          </a:p>
          <a:p>
            <a:pPr marL="0" indent="0" algn="r" rtl="1">
              <a:buNone/>
            </a:pPr>
            <a:endParaRPr lang="fa-IR" dirty="0" smtClean="0">
              <a:cs typeface="B Nazanin" panose="00000400000000000000" pitchFamily="2" charset="-78"/>
            </a:endParaRPr>
          </a:p>
          <a:p>
            <a:pPr marL="0" indent="0" algn="r" rtl="1">
              <a:buNone/>
            </a:pPr>
            <a:endParaRPr lang="fa-IR" dirty="0">
              <a:cs typeface="B Nazanin" panose="00000400000000000000" pitchFamily="2" charset="-78"/>
            </a:endParaRPr>
          </a:p>
          <a:p>
            <a:pPr marL="0" indent="0" algn="r" rtl="1">
              <a:buNone/>
            </a:pPr>
            <a:r>
              <a:rPr lang="fa-IR" dirty="0" smtClean="0">
                <a:cs typeface="B Nazanin" panose="00000400000000000000" pitchFamily="2" charset="-78"/>
              </a:rPr>
              <a:t>در نتیجه رفتار موضعی سیستم غیر خطی را می توان با الگوهای نشان داده شده در شکل پیکره فازی سیستم های خطی تقریب زد .</a:t>
            </a:r>
          </a:p>
        </p:txBody>
      </p:sp>
      <p:graphicFrame>
        <p:nvGraphicFramePr>
          <p:cNvPr id="4" name="Object 3"/>
          <p:cNvGraphicFramePr>
            <a:graphicFrameLocks noChangeAspect="1"/>
          </p:cNvGraphicFramePr>
          <p:nvPr>
            <p:extLst>
              <p:ext uri="{D42A27DB-BD31-4B8C-83A1-F6EECF244321}">
                <p14:modId xmlns:p14="http://schemas.microsoft.com/office/powerpoint/2010/main" val="219896275"/>
              </p:ext>
            </p:extLst>
          </p:nvPr>
        </p:nvGraphicFramePr>
        <p:xfrm>
          <a:off x="6758990" y="1389384"/>
          <a:ext cx="1490244" cy="394114"/>
        </p:xfrm>
        <a:graphic>
          <a:graphicData uri="http://schemas.openxmlformats.org/presentationml/2006/ole">
            <mc:AlternateContent xmlns:mc="http://schemas.openxmlformats.org/markup-compatibility/2006">
              <mc:Choice xmlns:v="urn:schemas-microsoft-com:vml" Requires="v">
                <p:oleObj spid="_x0000_s14762" name="Equation" r:id="rId3" imgW="914400" imgH="241200" progId="Equation.3">
                  <p:embed/>
                </p:oleObj>
              </mc:Choice>
              <mc:Fallback>
                <p:oleObj name="Equation" r:id="rId3" imgW="914400" imgH="241200" progId="Equation.3">
                  <p:embed/>
                  <p:pic>
                    <p:nvPicPr>
                      <p:cNvPr id="0" name=""/>
                      <p:cNvPicPr/>
                      <p:nvPr/>
                    </p:nvPicPr>
                    <p:blipFill>
                      <a:blip r:embed="rId4"/>
                      <a:stretch>
                        <a:fillRect/>
                      </a:stretch>
                    </p:blipFill>
                    <p:spPr>
                      <a:xfrm>
                        <a:off x="6758990" y="1389384"/>
                        <a:ext cx="1490244" cy="394114"/>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709129026"/>
              </p:ext>
            </p:extLst>
          </p:nvPr>
        </p:nvGraphicFramePr>
        <p:xfrm>
          <a:off x="5114401" y="1389384"/>
          <a:ext cx="1551824" cy="394114"/>
        </p:xfrm>
        <a:graphic>
          <a:graphicData uri="http://schemas.openxmlformats.org/presentationml/2006/ole">
            <mc:AlternateContent xmlns:mc="http://schemas.openxmlformats.org/markup-compatibility/2006">
              <mc:Choice xmlns:v="urn:schemas-microsoft-com:vml" Requires="v">
                <p:oleObj spid="_x0000_s14763" name="Equation" r:id="rId5" imgW="952200" imgH="241200" progId="Equation.3">
                  <p:embed/>
                </p:oleObj>
              </mc:Choice>
              <mc:Fallback>
                <p:oleObj name="Equation" r:id="rId5" imgW="952200" imgH="241200" progId="Equation.3">
                  <p:embed/>
                  <p:pic>
                    <p:nvPicPr>
                      <p:cNvPr id="0" name=""/>
                      <p:cNvPicPr/>
                      <p:nvPr/>
                    </p:nvPicPr>
                    <p:blipFill>
                      <a:blip r:embed="rId6"/>
                      <a:stretch>
                        <a:fillRect/>
                      </a:stretch>
                    </p:blipFill>
                    <p:spPr>
                      <a:xfrm>
                        <a:off x="5114401" y="1389384"/>
                        <a:ext cx="1551824" cy="394114"/>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250248866"/>
              </p:ext>
            </p:extLst>
          </p:nvPr>
        </p:nvGraphicFramePr>
        <p:xfrm>
          <a:off x="1556302" y="1883673"/>
          <a:ext cx="2517775" cy="354012"/>
        </p:xfrm>
        <a:graphic>
          <a:graphicData uri="http://schemas.openxmlformats.org/presentationml/2006/ole">
            <mc:AlternateContent xmlns:mc="http://schemas.openxmlformats.org/markup-compatibility/2006">
              <mc:Choice xmlns:v="urn:schemas-microsoft-com:vml" Requires="v">
                <p:oleObj spid="_x0000_s14764" name="Equation" r:id="rId7" imgW="1549080" imgH="215640" progId="Equation.3">
                  <p:embed/>
                </p:oleObj>
              </mc:Choice>
              <mc:Fallback>
                <p:oleObj name="Equation" r:id="rId7" imgW="1549080" imgH="215640" progId="Equation.3">
                  <p:embed/>
                  <p:pic>
                    <p:nvPicPr>
                      <p:cNvPr id="0" name=""/>
                      <p:cNvPicPr/>
                      <p:nvPr/>
                    </p:nvPicPr>
                    <p:blipFill>
                      <a:blip r:embed="rId8"/>
                      <a:stretch>
                        <a:fillRect/>
                      </a:stretch>
                    </p:blipFill>
                    <p:spPr>
                      <a:xfrm>
                        <a:off x="1556302" y="1883673"/>
                        <a:ext cx="2517775" cy="354012"/>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911409673"/>
              </p:ext>
            </p:extLst>
          </p:nvPr>
        </p:nvGraphicFramePr>
        <p:xfrm>
          <a:off x="1556302" y="2237685"/>
          <a:ext cx="2559050" cy="354012"/>
        </p:xfrm>
        <a:graphic>
          <a:graphicData uri="http://schemas.openxmlformats.org/presentationml/2006/ole">
            <mc:AlternateContent xmlns:mc="http://schemas.openxmlformats.org/markup-compatibility/2006">
              <mc:Choice xmlns:v="urn:schemas-microsoft-com:vml" Requires="v">
                <p:oleObj spid="_x0000_s14765" name="Equation" r:id="rId9" imgW="1574640" imgH="215640" progId="Equation.3">
                  <p:embed/>
                </p:oleObj>
              </mc:Choice>
              <mc:Fallback>
                <p:oleObj name="Equation" r:id="rId9" imgW="1574640" imgH="215640" progId="Equation.3">
                  <p:embed/>
                  <p:pic>
                    <p:nvPicPr>
                      <p:cNvPr id="0" name=""/>
                      <p:cNvPicPr/>
                      <p:nvPr/>
                    </p:nvPicPr>
                    <p:blipFill>
                      <a:blip r:embed="rId10"/>
                      <a:stretch>
                        <a:fillRect/>
                      </a:stretch>
                    </p:blipFill>
                    <p:spPr>
                      <a:xfrm>
                        <a:off x="1556302" y="2237685"/>
                        <a:ext cx="2559050" cy="354012"/>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441646114"/>
              </p:ext>
            </p:extLst>
          </p:nvPr>
        </p:nvGraphicFramePr>
        <p:xfrm>
          <a:off x="2235199" y="4141788"/>
          <a:ext cx="1362075" cy="354012"/>
        </p:xfrm>
        <a:graphic>
          <a:graphicData uri="http://schemas.openxmlformats.org/presentationml/2006/ole">
            <mc:AlternateContent xmlns:mc="http://schemas.openxmlformats.org/markup-compatibility/2006">
              <mc:Choice xmlns:v="urn:schemas-microsoft-com:vml" Requires="v">
                <p:oleObj spid="_x0000_s14766" name="Equation" r:id="rId11" imgW="838080" imgH="215640" progId="Equation.3">
                  <p:embed/>
                </p:oleObj>
              </mc:Choice>
              <mc:Fallback>
                <p:oleObj name="Equation" r:id="rId11" imgW="838080" imgH="215640" progId="Equation.3">
                  <p:embed/>
                  <p:pic>
                    <p:nvPicPr>
                      <p:cNvPr id="0" name=""/>
                      <p:cNvPicPr/>
                      <p:nvPr/>
                    </p:nvPicPr>
                    <p:blipFill>
                      <a:blip r:embed="rId12"/>
                      <a:stretch>
                        <a:fillRect/>
                      </a:stretch>
                    </p:blipFill>
                    <p:spPr>
                      <a:xfrm>
                        <a:off x="2235199" y="4141788"/>
                        <a:ext cx="1362075" cy="354012"/>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506917263"/>
              </p:ext>
            </p:extLst>
          </p:nvPr>
        </p:nvGraphicFramePr>
        <p:xfrm>
          <a:off x="2235200" y="3787775"/>
          <a:ext cx="1362075" cy="354013"/>
        </p:xfrm>
        <a:graphic>
          <a:graphicData uri="http://schemas.openxmlformats.org/presentationml/2006/ole">
            <mc:AlternateContent xmlns:mc="http://schemas.openxmlformats.org/markup-compatibility/2006">
              <mc:Choice xmlns:v="urn:schemas-microsoft-com:vml" Requires="v">
                <p:oleObj spid="_x0000_s14767" name="Equation" r:id="rId13" imgW="838080" imgH="215640" progId="Equation.3">
                  <p:embed/>
                </p:oleObj>
              </mc:Choice>
              <mc:Fallback>
                <p:oleObj name="Equation" r:id="rId13" imgW="838080" imgH="215640" progId="Equation.3">
                  <p:embed/>
                  <p:pic>
                    <p:nvPicPr>
                      <p:cNvPr id="0" name=""/>
                      <p:cNvPicPr/>
                      <p:nvPr/>
                    </p:nvPicPr>
                    <p:blipFill>
                      <a:blip r:embed="rId14"/>
                      <a:stretch>
                        <a:fillRect/>
                      </a:stretch>
                    </p:blipFill>
                    <p:spPr>
                      <a:xfrm>
                        <a:off x="2235200" y="3787775"/>
                        <a:ext cx="1362075" cy="354013"/>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336232329"/>
              </p:ext>
            </p:extLst>
          </p:nvPr>
        </p:nvGraphicFramePr>
        <p:xfrm>
          <a:off x="8771320" y="2810554"/>
          <a:ext cx="295275" cy="334963"/>
        </p:xfrm>
        <a:graphic>
          <a:graphicData uri="http://schemas.openxmlformats.org/presentationml/2006/ole">
            <mc:AlternateContent xmlns:mc="http://schemas.openxmlformats.org/markup-compatibility/2006">
              <mc:Choice xmlns:v="urn:schemas-microsoft-com:vml" Requires="v">
                <p:oleObj spid="_x0000_s14768" name="Equation" r:id="rId15" imgW="190440" imgH="215640" progId="Equation.3">
                  <p:embed/>
                </p:oleObj>
              </mc:Choice>
              <mc:Fallback>
                <p:oleObj name="Equation" r:id="rId15" imgW="190440" imgH="215640" progId="Equation.3">
                  <p:embed/>
                  <p:pic>
                    <p:nvPicPr>
                      <p:cNvPr id="0" name=""/>
                      <p:cNvPicPr/>
                      <p:nvPr/>
                    </p:nvPicPr>
                    <p:blipFill>
                      <a:blip r:embed="rId16"/>
                      <a:stretch>
                        <a:fillRect/>
                      </a:stretch>
                    </p:blipFill>
                    <p:spPr>
                      <a:xfrm>
                        <a:off x="8771320" y="2810554"/>
                        <a:ext cx="295275" cy="334963"/>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261223171"/>
              </p:ext>
            </p:extLst>
          </p:nvPr>
        </p:nvGraphicFramePr>
        <p:xfrm>
          <a:off x="9355818" y="2808967"/>
          <a:ext cx="257175" cy="336550"/>
        </p:xfrm>
        <a:graphic>
          <a:graphicData uri="http://schemas.openxmlformats.org/presentationml/2006/ole">
            <mc:AlternateContent xmlns:mc="http://schemas.openxmlformats.org/markup-compatibility/2006">
              <mc:Choice xmlns:v="urn:schemas-microsoft-com:vml" Requires="v">
                <p:oleObj spid="_x0000_s14769" name="Equation" r:id="rId17" imgW="164880" imgH="215640" progId="Equation.3">
                  <p:embed/>
                </p:oleObj>
              </mc:Choice>
              <mc:Fallback>
                <p:oleObj name="Equation" r:id="rId17" imgW="164880" imgH="215640" progId="Equation.3">
                  <p:embed/>
                  <p:pic>
                    <p:nvPicPr>
                      <p:cNvPr id="0" name=""/>
                      <p:cNvPicPr/>
                      <p:nvPr/>
                    </p:nvPicPr>
                    <p:blipFill>
                      <a:blip r:embed="rId18"/>
                      <a:stretch>
                        <a:fillRect/>
                      </a:stretch>
                    </p:blipFill>
                    <p:spPr>
                      <a:xfrm>
                        <a:off x="9355818" y="2808967"/>
                        <a:ext cx="257175" cy="336550"/>
                      </a:xfrm>
                      <a:prstGeom prst="rect">
                        <a:avLst/>
                      </a:prstGeom>
                    </p:spPr>
                  </p:pic>
                </p:oleObj>
              </mc:Fallback>
            </mc:AlternateContent>
          </a:graphicData>
        </a:graphic>
      </p:graphicFrame>
    </p:spTree>
    <p:extLst>
      <p:ext uri="{BB962C8B-B14F-4D97-AF65-F5344CB8AC3E}">
        <p14:creationId xmlns:p14="http://schemas.microsoft.com/office/powerpoint/2010/main" val="898536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944" y="449943"/>
            <a:ext cx="9811656" cy="6125027"/>
          </a:xfrm>
        </p:spPr>
        <p:txBody>
          <a:bodyPr/>
          <a:lstStyle/>
          <a:p>
            <a:pPr marL="0" indent="0" algn="r" rtl="1">
              <a:buNone/>
            </a:pPr>
            <a:r>
              <a:rPr lang="fa-IR" sz="2800" dirty="0"/>
              <a:t>چرخه های حدی :</a:t>
            </a:r>
            <a:endParaRPr lang="en-US" sz="2800" dirty="0"/>
          </a:p>
          <a:p>
            <a:pPr marL="0" indent="0" algn="r" rtl="1">
              <a:buNone/>
            </a:pPr>
            <a:r>
              <a:rPr lang="fa-IR" dirty="0"/>
              <a:t>چرخه های حدی از ویژگی های منحصر به فرد سیستم های غیر خطی است .</a:t>
            </a:r>
            <a:endParaRPr lang="en-US" dirty="0"/>
          </a:p>
          <a:p>
            <a:pPr marL="0" indent="0" algn="r" rtl="1">
              <a:buNone/>
            </a:pPr>
            <a:r>
              <a:rPr lang="fa-IR" dirty="0"/>
              <a:t>در صفحۀ فاز چرخۀ حدی به صورت یک منحنی بستۀ مجزا تعریف می شوند .</a:t>
            </a:r>
            <a:endParaRPr lang="en-US" dirty="0"/>
          </a:p>
          <a:p>
            <a:pPr marL="0" indent="0" algn="r" rtl="1">
              <a:buNone/>
            </a:pPr>
            <a:r>
              <a:rPr lang="fa-IR" dirty="0"/>
              <a:t>مسیر باید دو ویژگی زیر را داشته باشد :</a:t>
            </a:r>
            <a:endParaRPr lang="en-US" dirty="0"/>
          </a:p>
          <a:p>
            <a:pPr marL="0" lvl="0" indent="0" algn="r" rtl="1">
              <a:buNone/>
            </a:pPr>
            <a:r>
              <a:rPr lang="fa-IR" dirty="0" smtClean="0"/>
              <a:t>1)  بسته </a:t>
            </a:r>
            <a:r>
              <a:rPr lang="fa-IR" dirty="0"/>
              <a:t>باشد : که بیانگر متناوب بودن ماهیت حرکت است  .</a:t>
            </a:r>
            <a:endParaRPr lang="en-US" dirty="0"/>
          </a:p>
          <a:p>
            <a:pPr marL="0" lvl="0" indent="0" algn="r" rtl="1">
              <a:buNone/>
            </a:pPr>
            <a:r>
              <a:rPr lang="fa-IR" dirty="0" smtClean="0"/>
              <a:t>2)  مجزا </a:t>
            </a:r>
            <a:r>
              <a:rPr lang="fa-IR" dirty="0"/>
              <a:t>باشد : که بیانگر ماهیت حدی بودن چرخه است </a:t>
            </a:r>
            <a:r>
              <a:rPr lang="fa-IR" dirty="0" smtClean="0"/>
              <a:t>( مسیر </a:t>
            </a:r>
            <a:r>
              <a:rPr lang="fa-IR" dirty="0"/>
              <a:t>های اطراف این منحنی یا به آن همگرا و یا از آن واگرا می شوند ).</a:t>
            </a:r>
            <a:endParaRPr lang="en-US" dirty="0"/>
          </a:p>
          <a:p>
            <a:pPr marL="0" indent="0" algn="r">
              <a:buNone/>
            </a:pPr>
            <a:r>
              <a:rPr lang="fa-IR" dirty="0"/>
              <a:t>بر حسب الگو های حرکت مسیر ها در نزدیکی چرخۀ حدی ، می توان سه نوع چرخۀ حدی را تشخیص داد :</a:t>
            </a:r>
            <a:endParaRPr lang="en-US" dirty="0"/>
          </a:p>
          <a:p>
            <a:pPr marL="0" indent="0" algn="r">
              <a:buNone/>
            </a:pPr>
            <a:r>
              <a:rPr lang="fa-IR" dirty="0" smtClean="0"/>
              <a:t>1-  چرخه </a:t>
            </a:r>
            <a:r>
              <a:rPr lang="fa-IR" dirty="0"/>
              <a:t>های حدی پایدار :</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6281" y="3830920"/>
            <a:ext cx="2879678" cy="2740584"/>
          </a:xfrm>
          <a:prstGeom prst="rect">
            <a:avLst/>
          </a:prstGeom>
        </p:spPr>
      </p:pic>
    </p:spTree>
    <p:extLst>
      <p:ext uri="{BB962C8B-B14F-4D97-AF65-F5344CB8AC3E}">
        <p14:creationId xmlns:p14="http://schemas.microsoft.com/office/powerpoint/2010/main" val="20834608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944" y="449943"/>
            <a:ext cx="9811656" cy="6285226"/>
          </a:xfrm>
        </p:spPr>
        <p:txBody>
          <a:bodyPr/>
          <a:lstStyle/>
          <a:p>
            <a:pPr marL="0" indent="0" algn="r" rtl="1">
              <a:buNone/>
            </a:pPr>
            <a:r>
              <a:rPr lang="fa-IR" dirty="0" smtClean="0"/>
              <a:t>2-  چرخه </a:t>
            </a:r>
            <a:r>
              <a:rPr lang="fa-IR" dirty="0"/>
              <a:t>های حدی ناپایدار </a:t>
            </a:r>
            <a:r>
              <a:rPr lang="fa-IR" dirty="0" smtClean="0"/>
              <a:t>:</a:t>
            </a:r>
          </a:p>
          <a:p>
            <a:pPr marL="0" indent="0" algn="r" rtl="1">
              <a:buNone/>
            </a:pPr>
            <a:endParaRPr lang="fa-IR" dirty="0"/>
          </a:p>
          <a:p>
            <a:pPr marL="0" indent="0" algn="r" rtl="1">
              <a:buNone/>
            </a:pPr>
            <a:endParaRPr lang="fa-IR" dirty="0" smtClean="0"/>
          </a:p>
          <a:p>
            <a:pPr marL="0" indent="0" algn="r" rtl="1">
              <a:buNone/>
            </a:pPr>
            <a:endParaRPr lang="fa-IR" dirty="0"/>
          </a:p>
          <a:p>
            <a:pPr marL="0" indent="0" algn="r" rtl="1">
              <a:buNone/>
            </a:pPr>
            <a:endParaRPr lang="fa-IR" dirty="0" smtClean="0"/>
          </a:p>
          <a:p>
            <a:pPr marL="0" indent="0" algn="r" rtl="1">
              <a:buNone/>
            </a:pPr>
            <a:endParaRPr lang="fa-IR" dirty="0"/>
          </a:p>
          <a:p>
            <a:pPr marL="0" indent="0" algn="r" rtl="1">
              <a:buNone/>
            </a:pPr>
            <a:endParaRPr lang="fa-IR" dirty="0" smtClean="0"/>
          </a:p>
          <a:p>
            <a:pPr marL="0" indent="0" algn="r" rtl="1">
              <a:buNone/>
            </a:pPr>
            <a:r>
              <a:rPr lang="fa-IR" dirty="0" smtClean="0"/>
              <a:t>3-  </a:t>
            </a:r>
            <a:r>
              <a:rPr lang="fa-IR" dirty="0"/>
              <a:t>چرخه های حدی نیمه پایدار :</a:t>
            </a:r>
            <a:endParaRPr lang="fa-IR" dirty="0" smtClean="0"/>
          </a:p>
          <a:p>
            <a:pPr marL="0" indent="0" algn="r" rtl="1">
              <a:buNone/>
            </a:pP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44" y="449942"/>
            <a:ext cx="3112122" cy="333735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2066" y="3214047"/>
            <a:ext cx="3396073" cy="3521122"/>
          </a:xfrm>
          <a:prstGeom prst="rect">
            <a:avLst/>
          </a:prstGeom>
        </p:spPr>
      </p:pic>
    </p:spTree>
    <p:extLst>
      <p:ext uri="{BB962C8B-B14F-4D97-AF65-F5344CB8AC3E}">
        <p14:creationId xmlns:p14="http://schemas.microsoft.com/office/powerpoint/2010/main" val="37374863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944" y="449943"/>
            <a:ext cx="9811656" cy="6125027"/>
          </a:xfrm>
        </p:spPr>
        <p:txBody>
          <a:bodyPr/>
          <a:lstStyle/>
          <a:p>
            <a:pPr marL="0" indent="0" algn="r" rtl="1">
              <a:buNone/>
            </a:pPr>
            <a:r>
              <a:rPr lang="fa-IR" dirty="0"/>
              <a:t>مثال :</a:t>
            </a:r>
            <a:endParaRPr lang="en-US" dirty="0"/>
          </a:p>
          <a:p>
            <a:pPr marL="0" indent="0" algn="r" rtl="1">
              <a:buNone/>
            </a:pPr>
            <a:r>
              <a:rPr lang="fa-IR" dirty="0"/>
              <a:t>سیستم غیر خطی زیر را در نظر بگیرید </a:t>
            </a:r>
            <a:r>
              <a:rPr lang="fa-IR" dirty="0" smtClean="0"/>
              <a:t> :</a:t>
            </a:r>
          </a:p>
          <a:p>
            <a:pPr marL="0" indent="0" algn="r" rtl="1">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602493461"/>
              </p:ext>
            </p:extLst>
          </p:nvPr>
        </p:nvGraphicFramePr>
        <p:xfrm>
          <a:off x="1642835" y="1114878"/>
          <a:ext cx="3190421" cy="1037085"/>
        </p:xfrm>
        <a:graphic>
          <a:graphicData uri="http://schemas.openxmlformats.org/presentationml/2006/ole">
            <mc:AlternateContent xmlns:mc="http://schemas.openxmlformats.org/markup-compatibility/2006">
              <mc:Choice xmlns:v="urn:schemas-microsoft-com:vml" Requires="v">
                <p:oleObj spid="_x0000_s28681" name="Equation" r:id="rId3" imgW="1574640" imgH="507960" progId="Equation.3">
                  <p:embed/>
                </p:oleObj>
              </mc:Choice>
              <mc:Fallback>
                <p:oleObj name="Equation" r:id="rId3" imgW="1574640" imgH="507960" progId="Equation.3">
                  <p:embed/>
                  <p:pic>
                    <p:nvPicPr>
                      <p:cNvPr id="0" name=""/>
                      <p:cNvPicPr/>
                      <p:nvPr/>
                    </p:nvPicPr>
                    <p:blipFill>
                      <a:blip r:embed="rId4"/>
                      <a:stretch>
                        <a:fillRect/>
                      </a:stretch>
                    </p:blipFill>
                    <p:spPr>
                      <a:xfrm>
                        <a:off x="1642835" y="1114878"/>
                        <a:ext cx="3190421" cy="1037085"/>
                      </a:xfrm>
                      <a:prstGeom prst="rect">
                        <a:avLst/>
                      </a:prstGeom>
                    </p:spPr>
                  </p:pic>
                </p:oleObj>
              </mc:Fallback>
            </mc:AlternateContent>
          </a:graphicData>
        </a:graphic>
      </p:graphicFrame>
    </p:spTree>
    <p:extLst>
      <p:ext uri="{BB962C8B-B14F-4D97-AF65-F5344CB8AC3E}">
        <p14:creationId xmlns:p14="http://schemas.microsoft.com/office/powerpoint/2010/main" val="17857560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944" y="449943"/>
            <a:ext cx="9811656" cy="6125027"/>
          </a:xfrm>
        </p:spPr>
        <p:txBody>
          <a:bodyPr/>
          <a:lstStyle/>
          <a:p>
            <a:pPr marL="0" indent="0" algn="r">
              <a:buNone/>
            </a:pPr>
            <a:endParaRPr lang="en-US" dirty="0"/>
          </a:p>
        </p:txBody>
      </p:sp>
    </p:spTree>
    <p:extLst>
      <p:ext uri="{BB962C8B-B14F-4D97-AF65-F5344CB8AC3E}">
        <p14:creationId xmlns:p14="http://schemas.microsoft.com/office/powerpoint/2010/main" val="38505852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944" y="449943"/>
            <a:ext cx="9811656" cy="6125027"/>
          </a:xfrm>
        </p:spPr>
        <p:txBody>
          <a:bodyPr/>
          <a:lstStyle/>
          <a:p>
            <a:pPr marL="0" indent="0" algn="r">
              <a:buNone/>
            </a:pPr>
            <a:endParaRPr lang="en-US" dirty="0"/>
          </a:p>
        </p:txBody>
      </p:sp>
    </p:spTree>
    <p:extLst>
      <p:ext uri="{BB962C8B-B14F-4D97-AF65-F5344CB8AC3E}">
        <p14:creationId xmlns:p14="http://schemas.microsoft.com/office/powerpoint/2010/main" val="2927395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012" y="805218"/>
            <a:ext cx="9831489" cy="5854889"/>
          </a:xfrm>
        </p:spPr>
        <p:txBody>
          <a:bodyPr/>
          <a:lstStyle/>
          <a:p>
            <a:pPr marL="0" indent="0" algn="r" rtl="1">
              <a:buNone/>
            </a:pPr>
            <a:r>
              <a:rPr lang="fa-IR" dirty="0" smtClean="0">
                <a:solidFill>
                  <a:schemeClr val="accent3">
                    <a:lumMod val="60000"/>
                    <a:lumOff val="40000"/>
                  </a:schemeClr>
                </a:solidFill>
                <a:cs typeface="B Nazanin" panose="00000400000000000000" pitchFamily="2" charset="-78"/>
              </a:rPr>
              <a:t>مثال :</a:t>
            </a:r>
          </a:p>
          <a:p>
            <a:pPr marL="0" indent="0" algn="r" rtl="1">
              <a:buNone/>
            </a:pPr>
            <a:r>
              <a:rPr lang="fa-IR" dirty="0" smtClean="0">
                <a:solidFill>
                  <a:schemeClr val="accent3">
                    <a:lumMod val="60000"/>
                    <a:lumOff val="40000"/>
                  </a:schemeClr>
                </a:solidFill>
                <a:cs typeface="B Nazanin" panose="00000400000000000000" pitchFamily="2" charset="-78"/>
              </a:rPr>
              <a:t>معادله حاکم بر سیستم جرم _ فنر ، معادله دیفرانسیلی خطی و مرتبۀ 2 به صورت زیر است :</a:t>
            </a:r>
          </a:p>
          <a:p>
            <a:pPr marL="0" indent="0" algn="r" rtl="1">
              <a:buNone/>
            </a:pPr>
            <a:r>
              <a:rPr lang="fa-IR" dirty="0">
                <a:solidFill>
                  <a:schemeClr val="accent3">
                    <a:lumMod val="60000"/>
                    <a:lumOff val="40000"/>
                  </a:schemeClr>
                </a:solidFill>
                <a:cs typeface="B Nazanin" panose="00000400000000000000" pitchFamily="2" charset="-78"/>
              </a:rPr>
              <a:t>(</a:t>
            </a:r>
            <a:r>
              <a:rPr lang="fa-IR" dirty="0" smtClean="0">
                <a:solidFill>
                  <a:schemeClr val="accent3">
                    <a:lumMod val="60000"/>
                    <a:lumOff val="40000"/>
                  </a:schemeClr>
                </a:solidFill>
                <a:cs typeface="B Nazanin" panose="00000400000000000000" pitchFamily="2" charset="-78"/>
              </a:rPr>
              <a:t>2.2)</a:t>
            </a:r>
            <a:endParaRPr lang="fa-IR" dirty="0">
              <a:solidFill>
                <a:schemeClr val="accent3">
                  <a:lumMod val="60000"/>
                  <a:lumOff val="40000"/>
                </a:schemeClr>
              </a:solidFill>
              <a:cs typeface="B Nazanin" panose="00000400000000000000" pitchFamily="2" charset="-78"/>
            </a:endParaRPr>
          </a:p>
          <a:p>
            <a:pPr marL="0" indent="0" algn="r" rtl="1">
              <a:buNone/>
            </a:pPr>
            <a:endParaRPr lang="en-US" dirty="0" smtClean="0">
              <a:solidFill>
                <a:schemeClr val="accent3">
                  <a:lumMod val="60000"/>
                  <a:lumOff val="40000"/>
                </a:schemeClr>
              </a:solidFill>
              <a:cs typeface="B Nazanin" panose="00000400000000000000" pitchFamily="2" charset="-78"/>
            </a:endParaRPr>
          </a:p>
          <a:p>
            <a:pPr marL="0" indent="0" algn="r" rtl="1">
              <a:buNone/>
            </a:pPr>
            <a:r>
              <a:rPr lang="fa-IR" dirty="0" smtClean="0">
                <a:solidFill>
                  <a:schemeClr val="accent3">
                    <a:lumMod val="60000"/>
                    <a:lumOff val="40000"/>
                  </a:schemeClr>
                </a:solidFill>
                <a:cs typeface="B Nazanin" panose="00000400000000000000" pitchFamily="2" charset="-78"/>
              </a:rPr>
              <a:t>با فرض این که جرم در ابتدا در وضعیت سکون و در طول </a:t>
            </a:r>
            <a:r>
              <a:rPr lang="en-US" dirty="0" smtClean="0">
                <a:solidFill>
                  <a:schemeClr val="accent3">
                    <a:lumMod val="60000"/>
                    <a:lumOff val="40000"/>
                  </a:schemeClr>
                </a:solidFill>
                <a:cs typeface="B Nazanin" panose="00000400000000000000" pitchFamily="2" charset="-78"/>
              </a:rPr>
              <a:t>X</a:t>
            </a:r>
            <a:r>
              <a:rPr lang="en-US" sz="1400" dirty="0" smtClean="0">
                <a:solidFill>
                  <a:schemeClr val="accent3">
                    <a:lumMod val="60000"/>
                    <a:lumOff val="40000"/>
                  </a:schemeClr>
                </a:solidFill>
                <a:cs typeface="B Nazanin" panose="00000400000000000000" pitchFamily="2" charset="-78"/>
              </a:rPr>
              <a:t>0 </a:t>
            </a:r>
            <a:r>
              <a:rPr lang="fa-IR" sz="1400" dirty="0" smtClean="0">
                <a:solidFill>
                  <a:schemeClr val="accent3">
                    <a:lumMod val="60000"/>
                    <a:lumOff val="40000"/>
                  </a:schemeClr>
                </a:solidFill>
                <a:cs typeface="B Nazanin" panose="00000400000000000000" pitchFamily="2" charset="-78"/>
              </a:rPr>
              <a:t>   </a:t>
            </a:r>
            <a:r>
              <a:rPr lang="fa-IR" dirty="0" smtClean="0">
                <a:solidFill>
                  <a:schemeClr val="accent3">
                    <a:lumMod val="60000"/>
                    <a:lumOff val="40000"/>
                  </a:schemeClr>
                </a:solidFill>
                <a:cs typeface="B Nazanin" panose="00000400000000000000" pitchFamily="2" charset="-78"/>
              </a:rPr>
              <a:t> باشد ، در این صورت :</a:t>
            </a:r>
          </a:p>
          <a:p>
            <a:pPr marL="0" indent="0" algn="r" rtl="1">
              <a:buNone/>
            </a:pPr>
            <a:endParaRPr lang="fa-IR" sz="1400" dirty="0" smtClean="0">
              <a:solidFill>
                <a:schemeClr val="accent3">
                  <a:lumMod val="60000"/>
                  <a:lumOff val="40000"/>
                </a:schemeClr>
              </a:solidFill>
              <a:cs typeface="B Nazanin" panose="00000400000000000000" pitchFamily="2" charset="-78"/>
            </a:endParaRPr>
          </a:p>
          <a:p>
            <a:pPr marL="0" indent="0" algn="r" rtl="1">
              <a:buNone/>
            </a:pPr>
            <a:endParaRPr lang="en-US" sz="1400" dirty="0" smtClean="0">
              <a:solidFill>
                <a:schemeClr val="accent3">
                  <a:lumMod val="60000"/>
                  <a:lumOff val="40000"/>
                </a:schemeClr>
              </a:solidFill>
              <a:cs typeface="B Nazanin" panose="00000400000000000000" pitchFamily="2" charset="-78"/>
            </a:endParaRPr>
          </a:p>
          <a:p>
            <a:pPr marL="0" indent="0" algn="r" rtl="1">
              <a:buNone/>
            </a:pPr>
            <a:endParaRPr lang="fa-IR" sz="1400" dirty="0" smtClean="0">
              <a:solidFill>
                <a:schemeClr val="accent3">
                  <a:lumMod val="60000"/>
                  <a:lumOff val="40000"/>
                </a:schemeClr>
              </a:solidFill>
              <a:cs typeface="B Nazanin" panose="00000400000000000000" pitchFamily="2" charset="-78"/>
            </a:endParaRPr>
          </a:p>
          <a:p>
            <a:pPr marL="0" indent="0" algn="r" rtl="1">
              <a:buNone/>
            </a:pPr>
            <a:r>
              <a:rPr lang="fa-IR" dirty="0" smtClean="0">
                <a:solidFill>
                  <a:schemeClr val="accent3">
                    <a:lumMod val="60000"/>
                    <a:lumOff val="40000"/>
                  </a:schemeClr>
                </a:solidFill>
                <a:cs typeface="B Nazanin" panose="00000400000000000000" pitchFamily="2" charset="-78"/>
              </a:rPr>
              <a:t>با حذف </a:t>
            </a:r>
            <a:r>
              <a:rPr lang="en-US" dirty="0" smtClean="0">
                <a:solidFill>
                  <a:schemeClr val="accent3">
                    <a:lumMod val="60000"/>
                    <a:lumOff val="40000"/>
                  </a:schemeClr>
                </a:solidFill>
                <a:cs typeface="B Nazanin" panose="00000400000000000000" pitchFamily="2" charset="-78"/>
              </a:rPr>
              <a:t>t</a:t>
            </a:r>
            <a:r>
              <a:rPr lang="fa-IR" dirty="0" smtClean="0">
                <a:solidFill>
                  <a:schemeClr val="accent3">
                    <a:lumMod val="60000"/>
                    <a:lumOff val="40000"/>
                  </a:schemeClr>
                </a:solidFill>
                <a:cs typeface="B Nazanin" panose="00000400000000000000" pitchFamily="2" charset="-78"/>
              </a:rPr>
              <a:t> از معادله ، معادلۀ خط مسیر به دست می آید :</a:t>
            </a:r>
          </a:p>
          <a:p>
            <a:pPr marL="0" indent="0" algn="r" rtl="1">
              <a:buNone/>
            </a:pPr>
            <a:endParaRPr lang="en-US" dirty="0" smtClean="0">
              <a:solidFill>
                <a:schemeClr val="accent3">
                  <a:lumMod val="60000"/>
                  <a:lumOff val="40000"/>
                </a:schemeClr>
              </a:solidFill>
              <a:cs typeface="B Nazanin" panose="00000400000000000000" pitchFamily="2" charset="-78"/>
            </a:endParaRPr>
          </a:p>
          <a:p>
            <a:pPr marL="0" indent="0" algn="r" rtl="1">
              <a:buNone/>
            </a:pPr>
            <a:endParaRPr lang="fa-IR" dirty="0" smtClean="0">
              <a:solidFill>
                <a:schemeClr val="accent3">
                  <a:lumMod val="60000"/>
                  <a:lumOff val="40000"/>
                </a:schemeClr>
              </a:solidFill>
              <a:cs typeface="B Nazanin" panose="00000400000000000000" pitchFamily="2" charset="-78"/>
            </a:endParaRPr>
          </a:p>
          <a:p>
            <a:pPr marL="0" indent="0" algn="r" rtl="1">
              <a:buNone/>
            </a:pPr>
            <a:r>
              <a:rPr lang="fa-IR" dirty="0" smtClean="0">
                <a:solidFill>
                  <a:schemeClr val="accent3">
                    <a:lumMod val="60000"/>
                    <a:lumOff val="40000"/>
                  </a:schemeClr>
                </a:solidFill>
                <a:cs typeface="B Nazanin" panose="00000400000000000000" pitchFamily="2" charset="-78"/>
              </a:rPr>
              <a:t>این معادله نمایانگر یک دای</a:t>
            </a:r>
            <a:r>
              <a:rPr lang="fa-IR" dirty="0">
                <a:solidFill>
                  <a:schemeClr val="accent3">
                    <a:lumMod val="60000"/>
                    <a:lumOff val="40000"/>
                  </a:schemeClr>
                </a:solidFill>
                <a:cs typeface="B Nazanin" panose="00000400000000000000" pitchFamily="2" charset="-78"/>
              </a:rPr>
              <a:t>ر</a:t>
            </a:r>
            <a:r>
              <a:rPr lang="fa-IR" dirty="0" smtClean="0">
                <a:solidFill>
                  <a:schemeClr val="accent3">
                    <a:lumMod val="60000"/>
                    <a:lumOff val="40000"/>
                  </a:schemeClr>
                </a:solidFill>
                <a:cs typeface="B Nazanin" panose="00000400000000000000" pitchFamily="2" charset="-78"/>
              </a:rPr>
              <a:t>ه در صفحه فاز است.</a:t>
            </a:r>
          </a:p>
          <a:p>
            <a:pPr marL="0" indent="0" algn="r" rtl="1">
              <a:buNone/>
            </a:pPr>
            <a:endParaRPr lang="fa-IR" dirty="0" smtClean="0">
              <a:cs typeface="B Nazanin" panose="00000400000000000000" pitchFamily="2" charset="-78"/>
            </a:endParaRPr>
          </a:p>
          <a:p>
            <a:pPr marL="0" indent="0" algn="r" rtl="1">
              <a:buNone/>
            </a:pPr>
            <a:endParaRPr lang="fa-IR" dirty="0">
              <a:cs typeface="B Nazanin" panose="00000400000000000000" pitchFamily="2" charset="-78"/>
            </a:endParaRPr>
          </a:p>
          <a:p>
            <a:pPr marL="0" indent="0" algn="r" rtl="1">
              <a:buNone/>
            </a:pPr>
            <a:endParaRPr lang="en-US" dirty="0">
              <a:cs typeface="B Nazanin" panose="00000400000000000000" pitchFamily="2" charset="-78"/>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773162124"/>
              </p:ext>
            </p:extLst>
          </p:nvPr>
        </p:nvGraphicFramePr>
        <p:xfrm>
          <a:off x="4585484" y="1810130"/>
          <a:ext cx="1982195" cy="616492"/>
        </p:xfrm>
        <a:graphic>
          <a:graphicData uri="http://schemas.openxmlformats.org/presentationml/2006/ole">
            <mc:AlternateContent xmlns:mc="http://schemas.openxmlformats.org/markup-compatibility/2006">
              <mc:Choice xmlns:v="urn:schemas-microsoft-com:vml" Requires="v">
                <p:oleObj spid="_x0000_s3299" name="Equation" r:id="rId3" imgW="571320" imgH="177480" progId="Equation.3">
                  <p:embed/>
                </p:oleObj>
              </mc:Choice>
              <mc:Fallback>
                <p:oleObj name="Equation" r:id="rId3" imgW="571320" imgH="177480" progId="Equation.3">
                  <p:embed/>
                  <p:pic>
                    <p:nvPicPr>
                      <p:cNvPr id="0" name=""/>
                      <p:cNvPicPr/>
                      <p:nvPr/>
                    </p:nvPicPr>
                    <p:blipFill>
                      <a:blip r:embed="rId4"/>
                      <a:stretch>
                        <a:fillRect/>
                      </a:stretch>
                    </p:blipFill>
                    <p:spPr>
                      <a:xfrm>
                        <a:off x="4585484" y="1810130"/>
                        <a:ext cx="1982195" cy="616492"/>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598718899"/>
              </p:ext>
            </p:extLst>
          </p:nvPr>
        </p:nvGraphicFramePr>
        <p:xfrm>
          <a:off x="4362120" y="3016208"/>
          <a:ext cx="2428922" cy="1105364"/>
        </p:xfrm>
        <a:graphic>
          <a:graphicData uri="http://schemas.openxmlformats.org/presentationml/2006/ole">
            <mc:AlternateContent xmlns:mc="http://schemas.openxmlformats.org/markup-compatibility/2006">
              <mc:Choice xmlns:v="urn:schemas-microsoft-com:vml" Requires="v">
                <p:oleObj spid="_x0000_s3300" name="Equation" r:id="rId5" imgW="1002960" imgH="457200" progId="Equation.3">
                  <p:embed/>
                </p:oleObj>
              </mc:Choice>
              <mc:Fallback>
                <p:oleObj name="Equation" r:id="rId5" imgW="1002960" imgH="457200" progId="Equation.3">
                  <p:embed/>
                  <p:pic>
                    <p:nvPicPr>
                      <p:cNvPr id="0" name=""/>
                      <p:cNvPicPr/>
                      <p:nvPr/>
                    </p:nvPicPr>
                    <p:blipFill>
                      <a:blip r:embed="rId6"/>
                      <a:stretch>
                        <a:fillRect/>
                      </a:stretch>
                    </p:blipFill>
                    <p:spPr>
                      <a:xfrm>
                        <a:off x="4362120" y="3016208"/>
                        <a:ext cx="2428922" cy="1105364"/>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910486367"/>
              </p:ext>
            </p:extLst>
          </p:nvPr>
        </p:nvGraphicFramePr>
        <p:xfrm>
          <a:off x="4585484" y="4488453"/>
          <a:ext cx="1868488" cy="595312"/>
        </p:xfrm>
        <a:graphic>
          <a:graphicData uri="http://schemas.openxmlformats.org/presentationml/2006/ole">
            <mc:AlternateContent xmlns:mc="http://schemas.openxmlformats.org/markup-compatibility/2006">
              <mc:Choice xmlns:v="urn:schemas-microsoft-com:vml" Requires="v">
                <p:oleObj spid="_x0000_s3301" name="Equation" r:id="rId7" imgW="799920" imgH="253800" progId="Equation.3">
                  <p:embed/>
                </p:oleObj>
              </mc:Choice>
              <mc:Fallback>
                <p:oleObj name="Equation" r:id="rId7" imgW="799920" imgH="253800" progId="Equation.3">
                  <p:embed/>
                  <p:pic>
                    <p:nvPicPr>
                      <p:cNvPr id="0" name=""/>
                      <p:cNvPicPr/>
                      <p:nvPr/>
                    </p:nvPicPr>
                    <p:blipFill>
                      <a:blip r:embed="rId8"/>
                      <a:stretch>
                        <a:fillRect/>
                      </a:stretch>
                    </p:blipFill>
                    <p:spPr>
                      <a:xfrm>
                        <a:off x="4585484" y="4488453"/>
                        <a:ext cx="1868488" cy="595312"/>
                      </a:xfrm>
                      <a:prstGeom prst="rect">
                        <a:avLst/>
                      </a:prstGeom>
                    </p:spPr>
                  </p:pic>
                </p:oleObj>
              </mc:Fallback>
            </mc:AlternateContent>
          </a:graphicData>
        </a:graphic>
      </p:graphicFrame>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9110" y="4147207"/>
            <a:ext cx="3993010" cy="2413042"/>
          </a:xfrm>
          <a:prstGeom prst="rect">
            <a:avLst/>
          </a:prstGeom>
        </p:spPr>
      </p:pic>
    </p:spTree>
    <p:extLst>
      <p:ext uri="{BB962C8B-B14F-4D97-AF65-F5344CB8AC3E}">
        <p14:creationId xmlns:p14="http://schemas.microsoft.com/office/powerpoint/2010/main" val="55899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846162"/>
            <a:ext cx="8946541" cy="5199796"/>
          </a:xfrm>
        </p:spPr>
        <p:txBody>
          <a:bodyPr/>
          <a:lstStyle/>
          <a:p>
            <a:pPr marL="0" indent="0" algn="r" rtl="1">
              <a:buNone/>
            </a:pPr>
            <a:r>
              <a:rPr lang="fa-IR" dirty="0">
                <a:solidFill>
                  <a:schemeClr val="accent3">
                    <a:lumMod val="60000"/>
                    <a:lumOff val="40000"/>
                  </a:schemeClr>
                </a:solidFill>
                <a:cs typeface="B Nazanin" panose="00000400000000000000" pitchFamily="2" charset="-78"/>
              </a:rPr>
              <a:t>توانایی پیکرۀ فازی در این است که هنگامی که پیکرۀ فازی یک سیستم به دست می آید طبیعت پاسخ سیستم بر حسب شرایط اولیه متفاوت مستقیمآ در صفحۀ فاز نمایش داده می شود.	</a:t>
            </a:r>
          </a:p>
          <a:p>
            <a:pPr marL="0" indent="0" algn="r" rtl="1">
              <a:buNone/>
            </a:pPr>
            <a:r>
              <a:rPr lang="fa-IR" dirty="0" smtClean="0">
                <a:solidFill>
                  <a:schemeClr val="accent3">
                    <a:lumMod val="60000"/>
                    <a:lumOff val="40000"/>
                  </a:schemeClr>
                </a:solidFill>
                <a:cs typeface="B Nazanin" panose="00000400000000000000" pitchFamily="2" charset="-78"/>
              </a:rPr>
              <a:t>گروه عمده ای از سیستم های مرتبۀ دوم را می توان توسط مادلات دیفرانسیل به صورت زیر توصیف کرد:</a:t>
            </a:r>
            <a:endParaRPr lang="fa-IR" dirty="0">
              <a:solidFill>
                <a:schemeClr val="accent3">
                  <a:lumMod val="60000"/>
                  <a:lumOff val="40000"/>
                </a:schemeClr>
              </a:solidFill>
              <a:cs typeface="B Nazanin" panose="00000400000000000000" pitchFamily="2" charset="-78"/>
            </a:endParaRPr>
          </a:p>
          <a:p>
            <a:pPr marL="0" indent="0" algn="r" rtl="1">
              <a:buNone/>
            </a:pPr>
            <a:r>
              <a:rPr lang="fa-IR" dirty="0">
                <a:solidFill>
                  <a:schemeClr val="accent3">
                    <a:lumMod val="60000"/>
                    <a:lumOff val="40000"/>
                  </a:schemeClr>
                </a:solidFill>
                <a:cs typeface="B Nazanin" panose="00000400000000000000" pitchFamily="2" charset="-78"/>
              </a:rPr>
              <a:t>(3.2</a:t>
            </a:r>
            <a:r>
              <a:rPr lang="fa-IR" dirty="0" smtClean="0">
                <a:solidFill>
                  <a:schemeClr val="accent3">
                    <a:lumMod val="60000"/>
                    <a:lumOff val="40000"/>
                  </a:schemeClr>
                </a:solidFill>
                <a:cs typeface="B Nazanin" panose="00000400000000000000" pitchFamily="2" charset="-78"/>
              </a:rPr>
              <a:t>)</a:t>
            </a:r>
          </a:p>
          <a:p>
            <a:pPr marL="0" indent="0" algn="r" rtl="1">
              <a:buNone/>
            </a:pPr>
            <a:r>
              <a:rPr lang="fa-IR" dirty="0" smtClean="0">
                <a:solidFill>
                  <a:schemeClr val="accent3">
                    <a:lumMod val="60000"/>
                    <a:lumOff val="40000"/>
                  </a:schemeClr>
                </a:solidFill>
                <a:cs typeface="B Nazanin" panose="00000400000000000000" pitchFamily="2" charset="-78"/>
              </a:rPr>
              <a:t>صفحۀ فاز به صورت صفحه ای با مختصات           تعریف می شود .</a:t>
            </a:r>
          </a:p>
          <a:p>
            <a:pPr marL="0" indent="0" algn="r" rtl="1">
              <a:buNone/>
            </a:pPr>
            <a:endParaRPr lang="en-US" dirty="0" smtClean="0">
              <a:cs typeface="B Nazanin" panose="00000400000000000000" pitchFamily="2" charset="-78"/>
            </a:endParaRPr>
          </a:p>
          <a:p>
            <a:pPr marL="0" indent="0" algn="r" rtl="1">
              <a:buNone/>
            </a:pPr>
            <a:endParaRPr lang="en-US" dirty="0">
              <a:cs typeface="B Nazanin" panose="00000400000000000000" pitchFamily="2" charset="-78"/>
            </a:endParaRPr>
          </a:p>
          <a:p>
            <a:pPr marL="0" indent="0" algn="r" rtl="1">
              <a:buNone/>
            </a:pPr>
            <a:endParaRPr lang="en-US" dirty="0">
              <a:cs typeface="B Nazanin" panose="00000400000000000000" pitchFamily="2" charset="-78"/>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495965807"/>
              </p:ext>
            </p:extLst>
          </p:nvPr>
        </p:nvGraphicFramePr>
        <p:xfrm>
          <a:off x="4397305" y="2070930"/>
          <a:ext cx="1612674" cy="358372"/>
        </p:xfrm>
        <a:graphic>
          <a:graphicData uri="http://schemas.openxmlformats.org/presentationml/2006/ole">
            <mc:AlternateContent xmlns:mc="http://schemas.openxmlformats.org/markup-compatibility/2006">
              <mc:Choice xmlns:v="urn:schemas-microsoft-com:vml" Requires="v">
                <p:oleObj spid="_x0000_s4310" name="Equation" r:id="rId3" imgW="914400" imgH="203040" progId="Equation.3">
                  <p:embed/>
                </p:oleObj>
              </mc:Choice>
              <mc:Fallback>
                <p:oleObj name="Equation" r:id="rId3" imgW="914400" imgH="203040" progId="Equation.3">
                  <p:embed/>
                  <p:pic>
                    <p:nvPicPr>
                      <p:cNvPr id="0" name=""/>
                      <p:cNvPicPr/>
                      <p:nvPr/>
                    </p:nvPicPr>
                    <p:blipFill>
                      <a:blip r:embed="rId4"/>
                      <a:stretch>
                        <a:fillRect/>
                      </a:stretch>
                    </p:blipFill>
                    <p:spPr>
                      <a:xfrm>
                        <a:off x="4397305" y="2070930"/>
                        <a:ext cx="1612674" cy="358372"/>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9239821"/>
              </p:ext>
            </p:extLst>
          </p:nvPr>
        </p:nvGraphicFramePr>
        <p:xfrm>
          <a:off x="4572789" y="2964219"/>
          <a:ext cx="1437190" cy="689851"/>
        </p:xfrm>
        <a:graphic>
          <a:graphicData uri="http://schemas.openxmlformats.org/presentationml/2006/ole">
            <mc:AlternateContent xmlns:mc="http://schemas.openxmlformats.org/markup-compatibility/2006">
              <mc:Choice xmlns:v="urn:schemas-microsoft-com:vml" Requires="v">
                <p:oleObj spid="_x0000_s4311" name="Equation" r:id="rId5" imgW="952200" imgH="457200" progId="Equation.3">
                  <p:embed/>
                </p:oleObj>
              </mc:Choice>
              <mc:Fallback>
                <p:oleObj name="Equation" r:id="rId5" imgW="952200" imgH="457200" progId="Equation.3">
                  <p:embed/>
                  <p:pic>
                    <p:nvPicPr>
                      <p:cNvPr id="0" name=""/>
                      <p:cNvPicPr/>
                      <p:nvPr/>
                    </p:nvPicPr>
                    <p:blipFill>
                      <a:blip r:embed="rId6"/>
                      <a:stretch>
                        <a:fillRect/>
                      </a:stretch>
                    </p:blipFill>
                    <p:spPr>
                      <a:xfrm>
                        <a:off x="4572789" y="2964219"/>
                        <a:ext cx="1437190" cy="689851"/>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652458934"/>
              </p:ext>
            </p:extLst>
          </p:nvPr>
        </p:nvGraphicFramePr>
        <p:xfrm>
          <a:off x="6123081" y="2429302"/>
          <a:ext cx="653431" cy="396726"/>
        </p:xfrm>
        <a:graphic>
          <a:graphicData uri="http://schemas.openxmlformats.org/presentationml/2006/ole">
            <mc:AlternateContent xmlns:mc="http://schemas.openxmlformats.org/markup-compatibility/2006">
              <mc:Choice xmlns:v="urn:schemas-microsoft-com:vml" Requires="v">
                <p:oleObj spid="_x0000_s4312" name="Equation" r:id="rId7" imgW="355320" imgH="215640" progId="Equation.3">
                  <p:embed/>
                </p:oleObj>
              </mc:Choice>
              <mc:Fallback>
                <p:oleObj name="Equation" r:id="rId7" imgW="355320" imgH="215640" progId="Equation.3">
                  <p:embed/>
                  <p:pic>
                    <p:nvPicPr>
                      <p:cNvPr id="0" name=""/>
                      <p:cNvPicPr/>
                      <p:nvPr/>
                    </p:nvPicPr>
                    <p:blipFill>
                      <a:blip r:embed="rId8"/>
                      <a:stretch>
                        <a:fillRect/>
                      </a:stretch>
                    </p:blipFill>
                    <p:spPr>
                      <a:xfrm>
                        <a:off x="6123081" y="2429302"/>
                        <a:ext cx="653431" cy="396726"/>
                      </a:xfrm>
                      <a:prstGeom prst="rect">
                        <a:avLst/>
                      </a:prstGeom>
                    </p:spPr>
                  </p:pic>
                </p:oleObj>
              </mc:Fallback>
            </mc:AlternateContent>
          </a:graphicData>
        </a:graphic>
      </p:graphicFrame>
    </p:spTree>
    <p:extLst>
      <p:ext uri="{BB962C8B-B14F-4D97-AF65-F5344CB8AC3E}">
        <p14:creationId xmlns:p14="http://schemas.microsoft.com/office/powerpoint/2010/main" val="3255857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846162"/>
            <a:ext cx="8946541" cy="5199796"/>
          </a:xfrm>
        </p:spPr>
        <p:txBody>
          <a:bodyPr/>
          <a:lstStyle/>
          <a:p>
            <a:pPr marL="0" indent="0" algn="r" rtl="1">
              <a:buNone/>
            </a:pPr>
            <a:r>
              <a:rPr lang="fa-IR" dirty="0" smtClean="0">
                <a:solidFill>
                  <a:schemeClr val="accent3">
                    <a:lumMod val="60000"/>
                    <a:lumOff val="40000"/>
                  </a:schemeClr>
                </a:solidFill>
                <a:cs typeface="B Nazanin" panose="00000400000000000000" pitchFamily="2" charset="-78"/>
              </a:rPr>
              <a:t>نقاط تکین :</a:t>
            </a:r>
          </a:p>
          <a:p>
            <a:pPr marL="0" indent="0" algn="r" rtl="1">
              <a:buNone/>
            </a:pPr>
            <a:r>
              <a:rPr lang="fa-IR" dirty="0" smtClean="0">
                <a:solidFill>
                  <a:schemeClr val="accent3">
                    <a:lumMod val="60000"/>
                    <a:lumOff val="40000"/>
                  </a:schemeClr>
                </a:solidFill>
                <a:cs typeface="B Nazanin" panose="00000400000000000000" pitchFamily="2" charset="-78"/>
              </a:rPr>
              <a:t>نقطۀ تکین یک نقطۀ تعادل در صفحۀ فاز است .</a:t>
            </a:r>
          </a:p>
          <a:p>
            <a:pPr marL="0" indent="0" algn="r" rtl="1">
              <a:buNone/>
            </a:pPr>
            <a:r>
              <a:rPr lang="fa-IR" dirty="0" smtClean="0">
                <a:solidFill>
                  <a:schemeClr val="accent3">
                    <a:lumMod val="60000"/>
                    <a:lumOff val="40000"/>
                  </a:schemeClr>
                </a:solidFill>
                <a:cs typeface="B Nazanin" panose="00000400000000000000" pitchFamily="2" charset="-78"/>
              </a:rPr>
              <a:t>چون نقطۀ تعادل به نقطه ای گفته می شود که در آن حالت های سیستم می توانند برای همیشه در آن نقاط باقی بمانند، لذا این موضوع ایجاب میکند که</a:t>
            </a:r>
            <a:r>
              <a:rPr lang="en-US" dirty="0" smtClean="0">
                <a:solidFill>
                  <a:schemeClr val="accent3">
                    <a:lumMod val="60000"/>
                    <a:lumOff val="40000"/>
                  </a:schemeClr>
                </a:solidFill>
                <a:cs typeface="B Nazanin" panose="00000400000000000000" pitchFamily="2" charset="-78"/>
              </a:rPr>
              <a:t>  </a:t>
            </a:r>
            <a:r>
              <a:rPr lang="fa-IR" dirty="0" smtClean="0">
                <a:solidFill>
                  <a:schemeClr val="accent3">
                    <a:lumMod val="60000"/>
                    <a:lumOff val="40000"/>
                  </a:schemeClr>
                </a:solidFill>
                <a:cs typeface="B Nazanin" panose="00000400000000000000" pitchFamily="2" charset="-78"/>
              </a:rPr>
              <a:t> </a:t>
            </a:r>
            <a:r>
              <a:rPr lang="en-US" dirty="0" smtClean="0">
                <a:solidFill>
                  <a:schemeClr val="accent3">
                    <a:lumMod val="60000"/>
                    <a:lumOff val="40000"/>
                  </a:schemeClr>
                </a:solidFill>
                <a:cs typeface="B Nazanin" panose="00000400000000000000" pitchFamily="2" charset="-78"/>
              </a:rPr>
              <a:t>      </a:t>
            </a:r>
            <a:r>
              <a:rPr lang="fa-IR" dirty="0" smtClean="0">
                <a:solidFill>
                  <a:schemeClr val="accent3">
                    <a:lumMod val="60000"/>
                    <a:lumOff val="40000"/>
                  </a:schemeClr>
                </a:solidFill>
                <a:cs typeface="B Nazanin" panose="00000400000000000000" pitchFamily="2" charset="-78"/>
              </a:rPr>
              <a:t>باشد و با استفاده از رابطه  (1.2) داریم :</a:t>
            </a:r>
          </a:p>
          <a:p>
            <a:pPr marL="0" indent="0" algn="r" rtl="1">
              <a:buNone/>
            </a:pPr>
            <a:r>
              <a:rPr lang="fa-IR" dirty="0" smtClean="0">
                <a:solidFill>
                  <a:schemeClr val="accent3">
                    <a:lumMod val="60000"/>
                    <a:lumOff val="40000"/>
                  </a:schemeClr>
                </a:solidFill>
                <a:cs typeface="B Nazanin" panose="00000400000000000000" pitchFamily="2" charset="-78"/>
              </a:rPr>
              <a:t>(4.2)</a:t>
            </a:r>
          </a:p>
          <a:p>
            <a:pPr marL="0" indent="0" algn="r" rtl="1">
              <a:buNone/>
            </a:pPr>
            <a:endParaRPr lang="fa-IR" dirty="0" smtClean="0">
              <a:solidFill>
                <a:schemeClr val="accent3">
                  <a:lumMod val="60000"/>
                  <a:lumOff val="40000"/>
                </a:schemeClr>
              </a:solidFill>
              <a:cs typeface="B Nazanin" panose="00000400000000000000" pitchFamily="2" charset="-78"/>
            </a:endParaRPr>
          </a:p>
          <a:p>
            <a:pPr marL="0" indent="0" algn="r" rtl="1">
              <a:buNone/>
            </a:pPr>
            <a:r>
              <a:rPr lang="fa-IR" dirty="0" smtClean="0">
                <a:solidFill>
                  <a:schemeClr val="accent3">
                    <a:lumMod val="60000"/>
                    <a:lumOff val="40000"/>
                  </a:schemeClr>
                </a:solidFill>
                <a:cs typeface="B Nazanin" panose="00000400000000000000" pitchFamily="2" charset="-78"/>
              </a:rPr>
              <a:t>مثال :</a:t>
            </a:r>
            <a:endParaRPr lang="en-US" dirty="0" smtClean="0">
              <a:solidFill>
                <a:schemeClr val="accent3">
                  <a:lumMod val="60000"/>
                  <a:lumOff val="40000"/>
                </a:schemeClr>
              </a:solidFill>
              <a:cs typeface="B Nazanin" panose="00000400000000000000" pitchFamily="2" charset="-78"/>
            </a:endParaRPr>
          </a:p>
          <a:p>
            <a:pPr marL="0" indent="0" algn="r" rtl="1">
              <a:buNone/>
            </a:pPr>
            <a:endParaRPr lang="fa-IR" dirty="0" smtClean="0">
              <a:solidFill>
                <a:schemeClr val="accent3">
                  <a:lumMod val="60000"/>
                  <a:lumOff val="40000"/>
                </a:schemeClr>
              </a:solidFill>
              <a:cs typeface="B Nazanin" panose="00000400000000000000" pitchFamily="2" charset="-78"/>
            </a:endParaRPr>
          </a:p>
          <a:p>
            <a:pPr marL="0" indent="0" algn="r" rtl="1">
              <a:buNone/>
            </a:pPr>
            <a:r>
              <a:rPr lang="fa-IR" dirty="0" smtClean="0">
                <a:solidFill>
                  <a:schemeClr val="accent3">
                    <a:lumMod val="60000"/>
                    <a:lumOff val="40000"/>
                  </a:schemeClr>
                </a:solidFill>
                <a:cs typeface="B Nazanin" panose="00000400000000000000" pitchFamily="2" charset="-78"/>
              </a:rPr>
              <a:t>این سیستم دو نقطه تکین دارد ، یکی در (0و0) و دیگری در (0و3-) .الگوهای حرکتی مسیر های سیستم در مجاورت دو نقطۀ تکین طبیعت های متفاوت دارند .</a:t>
            </a:r>
          </a:p>
          <a:p>
            <a:pPr marL="0" indent="0" algn="r" rtl="1">
              <a:buNone/>
            </a:pPr>
            <a:r>
              <a:rPr lang="fa-IR" dirty="0" smtClean="0">
                <a:solidFill>
                  <a:schemeClr val="accent3">
                    <a:lumMod val="60000"/>
                    <a:lumOff val="40000"/>
                  </a:schemeClr>
                </a:solidFill>
                <a:cs typeface="B Nazanin" panose="00000400000000000000" pitchFamily="2" charset="-78"/>
              </a:rPr>
              <a:t>مسیر ها به سمت نقطۀ </a:t>
            </a:r>
            <a:r>
              <a:rPr lang="en-US" dirty="0" smtClean="0">
                <a:solidFill>
                  <a:schemeClr val="accent3">
                    <a:lumMod val="60000"/>
                    <a:lumOff val="40000"/>
                  </a:schemeClr>
                </a:solidFill>
                <a:cs typeface="B Nazanin" panose="00000400000000000000" pitchFamily="2" charset="-78"/>
              </a:rPr>
              <a:t>x=0 </a:t>
            </a:r>
            <a:r>
              <a:rPr lang="fa-IR" dirty="0" smtClean="0">
                <a:solidFill>
                  <a:schemeClr val="accent3">
                    <a:lumMod val="60000"/>
                    <a:lumOff val="40000"/>
                  </a:schemeClr>
                </a:solidFill>
                <a:cs typeface="B Nazanin" panose="00000400000000000000" pitchFamily="2" charset="-78"/>
              </a:rPr>
              <a:t> و از نقطۀ </a:t>
            </a:r>
            <a:r>
              <a:rPr lang="en-US" dirty="0" smtClean="0">
                <a:solidFill>
                  <a:schemeClr val="accent3">
                    <a:lumMod val="60000"/>
                    <a:lumOff val="40000"/>
                  </a:schemeClr>
                </a:solidFill>
                <a:cs typeface="B Nazanin" panose="00000400000000000000" pitchFamily="2" charset="-78"/>
              </a:rPr>
              <a:t>x=-3</a:t>
            </a:r>
            <a:r>
              <a:rPr lang="fa-IR" dirty="0" smtClean="0">
                <a:solidFill>
                  <a:schemeClr val="accent3">
                    <a:lumMod val="60000"/>
                    <a:lumOff val="40000"/>
                  </a:schemeClr>
                </a:solidFill>
                <a:cs typeface="B Nazanin" panose="00000400000000000000" pitchFamily="2" charset="-78"/>
              </a:rPr>
              <a:t> دور میشوند .</a:t>
            </a:r>
          </a:p>
          <a:p>
            <a:pPr marL="0" indent="0" algn="r" rtl="1">
              <a:buNone/>
            </a:pPr>
            <a:endParaRPr lang="fa-IR" dirty="0" smtClean="0">
              <a:cs typeface="B Nazanin" panose="00000400000000000000" pitchFamily="2" charset="-78"/>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403166059"/>
              </p:ext>
            </p:extLst>
          </p:nvPr>
        </p:nvGraphicFramePr>
        <p:xfrm>
          <a:off x="3867531" y="3497997"/>
          <a:ext cx="3418101" cy="575008"/>
        </p:xfrm>
        <a:graphic>
          <a:graphicData uri="http://schemas.openxmlformats.org/presentationml/2006/ole">
            <mc:AlternateContent xmlns:mc="http://schemas.openxmlformats.org/markup-compatibility/2006">
              <mc:Choice xmlns:v="urn:schemas-microsoft-com:vml" Requires="v">
                <p:oleObj spid="_x0000_s1312" name="Equation" r:id="rId3" imgW="1358640" imgH="228600" progId="Equation.3">
                  <p:embed/>
                </p:oleObj>
              </mc:Choice>
              <mc:Fallback>
                <p:oleObj name="Equation" r:id="rId3" imgW="1358640" imgH="228600" progId="Equation.3">
                  <p:embed/>
                  <p:pic>
                    <p:nvPicPr>
                      <p:cNvPr id="0" name=""/>
                      <p:cNvPicPr/>
                      <p:nvPr/>
                    </p:nvPicPr>
                    <p:blipFill>
                      <a:blip r:embed="rId4"/>
                      <a:stretch>
                        <a:fillRect/>
                      </a:stretch>
                    </p:blipFill>
                    <p:spPr>
                      <a:xfrm>
                        <a:off x="3867531" y="3497997"/>
                        <a:ext cx="3418101" cy="575008"/>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242712452"/>
              </p:ext>
            </p:extLst>
          </p:nvPr>
        </p:nvGraphicFramePr>
        <p:xfrm>
          <a:off x="6428096" y="2099018"/>
          <a:ext cx="485989" cy="242995"/>
        </p:xfrm>
        <a:graphic>
          <a:graphicData uri="http://schemas.openxmlformats.org/presentationml/2006/ole">
            <mc:AlternateContent xmlns:mc="http://schemas.openxmlformats.org/markup-compatibility/2006">
              <mc:Choice xmlns:v="urn:schemas-microsoft-com:vml" Requires="v">
                <p:oleObj spid="_x0000_s1313" name="Equation" r:id="rId5" imgW="355320" imgH="177480" progId="Equation.3">
                  <p:embed/>
                </p:oleObj>
              </mc:Choice>
              <mc:Fallback>
                <p:oleObj name="Equation" r:id="rId5" imgW="355320" imgH="177480" progId="Equation.3">
                  <p:embed/>
                  <p:pic>
                    <p:nvPicPr>
                      <p:cNvPr id="0" name=""/>
                      <p:cNvPicPr/>
                      <p:nvPr/>
                    </p:nvPicPr>
                    <p:blipFill>
                      <a:blip r:embed="rId6"/>
                      <a:stretch>
                        <a:fillRect/>
                      </a:stretch>
                    </p:blipFill>
                    <p:spPr>
                      <a:xfrm>
                        <a:off x="6428096" y="2099018"/>
                        <a:ext cx="485989" cy="24299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657771224"/>
              </p:ext>
            </p:extLst>
          </p:nvPr>
        </p:nvGraphicFramePr>
        <p:xfrm>
          <a:off x="5576582" y="2719980"/>
          <a:ext cx="1552575" cy="400050"/>
        </p:xfrm>
        <a:graphic>
          <a:graphicData uri="http://schemas.openxmlformats.org/presentationml/2006/ole">
            <mc:AlternateContent xmlns:mc="http://schemas.openxmlformats.org/markup-compatibility/2006">
              <mc:Choice xmlns:v="urn:schemas-microsoft-com:vml" Requires="v">
                <p:oleObj spid="_x0000_s1314" name="Equation" r:id="rId7" imgW="838080" imgH="215640" progId="Equation.3">
                  <p:embed/>
                </p:oleObj>
              </mc:Choice>
              <mc:Fallback>
                <p:oleObj name="Equation" r:id="rId7" imgW="838080" imgH="215640" progId="Equation.3">
                  <p:embed/>
                  <p:pic>
                    <p:nvPicPr>
                      <p:cNvPr id="0" name=""/>
                      <p:cNvPicPr/>
                      <p:nvPr/>
                    </p:nvPicPr>
                    <p:blipFill>
                      <a:blip r:embed="rId8"/>
                      <a:stretch>
                        <a:fillRect/>
                      </a:stretch>
                    </p:blipFill>
                    <p:spPr>
                      <a:xfrm>
                        <a:off x="5576582" y="2719980"/>
                        <a:ext cx="1552575" cy="40005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598722106"/>
              </p:ext>
            </p:extLst>
          </p:nvPr>
        </p:nvGraphicFramePr>
        <p:xfrm>
          <a:off x="2273940" y="2735358"/>
          <a:ext cx="1374775" cy="365125"/>
        </p:xfrm>
        <a:graphic>
          <a:graphicData uri="http://schemas.openxmlformats.org/presentationml/2006/ole">
            <mc:AlternateContent xmlns:mc="http://schemas.openxmlformats.org/markup-compatibility/2006">
              <mc:Choice xmlns:v="urn:schemas-microsoft-com:vml" Requires="v">
                <p:oleObj spid="_x0000_s1315" name="Equation" r:id="rId9" imgW="812520" imgH="215640" progId="Equation.3">
                  <p:embed/>
                </p:oleObj>
              </mc:Choice>
              <mc:Fallback>
                <p:oleObj name="Equation" r:id="rId9" imgW="812520" imgH="215640" progId="Equation.3">
                  <p:embed/>
                  <p:pic>
                    <p:nvPicPr>
                      <p:cNvPr id="0" name=""/>
                      <p:cNvPicPr/>
                      <p:nvPr/>
                    </p:nvPicPr>
                    <p:blipFill>
                      <a:blip r:embed="rId10"/>
                      <a:stretch>
                        <a:fillRect/>
                      </a:stretch>
                    </p:blipFill>
                    <p:spPr>
                      <a:xfrm>
                        <a:off x="2273940" y="2735358"/>
                        <a:ext cx="1374775" cy="365125"/>
                      </a:xfrm>
                      <a:prstGeom prst="rect">
                        <a:avLst/>
                      </a:prstGeom>
                    </p:spPr>
                  </p:pic>
                </p:oleObj>
              </mc:Fallback>
            </mc:AlternateContent>
          </a:graphicData>
        </a:graphic>
      </p:graphicFrame>
    </p:spTree>
    <p:extLst>
      <p:ext uri="{BB962C8B-B14F-4D97-AF65-F5344CB8AC3E}">
        <p14:creationId xmlns:p14="http://schemas.microsoft.com/office/powerpoint/2010/main" val="4034767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nter image description he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4722" y="1472146"/>
            <a:ext cx="3509607" cy="37561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9864" y="3057099"/>
            <a:ext cx="6197979" cy="355114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9864" y="368489"/>
            <a:ext cx="6197979" cy="2593075"/>
          </a:xfrm>
          <a:prstGeom prst="rect">
            <a:avLst/>
          </a:prstGeom>
        </p:spPr>
      </p:pic>
    </p:spTree>
    <p:extLst>
      <p:ext uri="{BB962C8B-B14F-4D97-AF65-F5344CB8AC3E}">
        <p14:creationId xmlns:p14="http://schemas.microsoft.com/office/powerpoint/2010/main" val="19355407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968" y="846162"/>
            <a:ext cx="9544886" cy="5828091"/>
          </a:xfrm>
        </p:spPr>
        <p:txBody>
          <a:bodyPr/>
          <a:lstStyle/>
          <a:p>
            <a:pPr algn="r" rtl="1">
              <a:buFont typeface="Wingdings" panose="05000000000000000000" pitchFamily="2" charset="2"/>
              <a:buChar char="v"/>
            </a:pPr>
            <a:r>
              <a:rPr lang="fa-IR" dirty="0" smtClean="0">
                <a:cs typeface="B Nazanin" panose="00000400000000000000" pitchFamily="2" charset="-78"/>
              </a:rPr>
              <a:t>پایداری سیستم های خطی به صورت منحصر به فرد با ویژگی نقاط تکین آنها تعیین می شود .</a:t>
            </a:r>
          </a:p>
          <a:p>
            <a:pPr marL="0" indent="0" algn="r" rtl="1">
              <a:buNone/>
            </a:pPr>
            <a:r>
              <a:rPr lang="fa-IR" dirty="0" smtClean="0">
                <a:cs typeface="B Nazanin" panose="00000400000000000000" pitchFamily="2" charset="-78"/>
              </a:rPr>
              <a:t>مثال :  سیستم مرتبۀ اول </a:t>
            </a:r>
          </a:p>
          <a:p>
            <a:pPr marL="0" indent="0" algn="r" rtl="1">
              <a:buNone/>
            </a:pPr>
            <a:endParaRPr lang="fa-IR" dirty="0" smtClean="0">
              <a:cs typeface="B Nazanin" panose="00000400000000000000" pitchFamily="2" charset="-78"/>
            </a:endParaRPr>
          </a:p>
          <a:p>
            <a:pPr marL="0" indent="0" algn="r" rtl="1">
              <a:buNone/>
            </a:pPr>
            <a:r>
              <a:rPr lang="fa-IR" dirty="0" smtClean="0">
                <a:cs typeface="B Nazanin" panose="00000400000000000000" pitchFamily="2" charset="-78"/>
              </a:rPr>
              <a:t>با حل معادلۀ                             ، سه نقطۀ تکین این سیستم که عبارت اند از نقاط </a:t>
            </a:r>
            <a:r>
              <a:rPr lang="en-US" dirty="0" smtClean="0">
                <a:cs typeface="B Nazanin" panose="00000400000000000000" pitchFamily="2" charset="-78"/>
              </a:rPr>
              <a:t>x=2,-2,0</a:t>
            </a:r>
            <a:r>
              <a:rPr lang="fa-IR" dirty="0" smtClean="0">
                <a:cs typeface="B Nazanin" panose="00000400000000000000" pitchFamily="2" charset="-78"/>
              </a:rPr>
              <a:t> به دست می آیند .</a:t>
            </a:r>
          </a:p>
          <a:p>
            <a:pPr marL="0" indent="0" algn="r" rtl="1">
              <a:buNone/>
            </a:pPr>
            <a:r>
              <a:rPr lang="fa-IR" dirty="0" smtClean="0">
                <a:cs typeface="B Nazanin" panose="00000400000000000000" pitchFamily="2" charset="-78"/>
              </a:rPr>
              <a:t>با توجه به پیکرۀ فازی این سیستم پیکان ها جهت حرکت را نشان می دهند که بر حسب علامت      در هر نقطه مشخص می شود .</a:t>
            </a:r>
          </a:p>
          <a:p>
            <a:pPr marL="0" indent="0" algn="r" rtl="1">
              <a:buNone/>
            </a:pPr>
            <a:r>
              <a:rPr lang="fa-IR" dirty="0" smtClean="0">
                <a:cs typeface="B Nazanin" panose="00000400000000000000" pitchFamily="2" charset="-78"/>
              </a:rPr>
              <a:t>نقطۀ تعادل </a:t>
            </a:r>
            <a:r>
              <a:rPr lang="en-US" dirty="0" smtClean="0">
                <a:cs typeface="B Nazanin" panose="00000400000000000000" pitchFamily="2" charset="-78"/>
              </a:rPr>
              <a:t>x=</a:t>
            </a:r>
            <a:r>
              <a:rPr lang="en-US" sz="1600" dirty="0" smtClean="0">
                <a:cs typeface="B Nazanin" panose="00000400000000000000" pitchFamily="2" charset="-78"/>
              </a:rPr>
              <a:t>0</a:t>
            </a:r>
            <a:r>
              <a:rPr lang="en-US" dirty="0" smtClean="0">
                <a:cs typeface="B Nazanin" panose="00000400000000000000" pitchFamily="2" charset="-78"/>
              </a:rPr>
              <a:t>  </a:t>
            </a:r>
            <a:r>
              <a:rPr lang="fa-IR" dirty="0" smtClean="0">
                <a:cs typeface="B Nazanin" panose="00000400000000000000" pitchFamily="2" charset="-78"/>
              </a:rPr>
              <a:t>  پایدار و دو نقطۀ دیگر ناپایدارند .</a:t>
            </a:r>
          </a:p>
          <a:p>
            <a:pPr marL="0" indent="0" algn="r" rtl="1">
              <a:buNone/>
            </a:pPr>
            <a:endParaRPr lang="en-US" dirty="0">
              <a:cs typeface="B Nazanin" panose="00000400000000000000" pitchFamily="2" charset="-78"/>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822442794"/>
              </p:ext>
            </p:extLst>
          </p:nvPr>
        </p:nvGraphicFramePr>
        <p:xfrm>
          <a:off x="4601857" y="1591363"/>
          <a:ext cx="1949450" cy="511175"/>
        </p:xfrm>
        <a:graphic>
          <a:graphicData uri="http://schemas.openxmlformats.org/presentationml/2006/ole">
            <mc:AlternateContent xmlns:mc="http://schemas.openxmlformats.org/markup-compatibility/2006">
              <mc:Choice xmlns:v="urn:schemas-microsoft-com:vml" Requires="v">
                <p:oleObj spid="_x0000_s6349" name="Equation" r:id="rId3" imgW="774360" imgH="203040" progId="Equation.3">
                  <p:embed/>
                </p:oleObj>
              </mc:Choice>
              <mc:Fallback>
                <p:oleObj name="Equation" r:id="rId3" imgW="774360" imgH="203040" progId="Equation.3">
                  <p:embed/>
                  <p:pic>
                    <p:nvPicPr>
                      <p:cNvPr id="0" name=""/>
                      <p:cNvPicPr/>
                      <p:nvPr/>
                    </p:nvPicPr>
                    <p:blipFill>
                      <a:blip r:embed="rId4"/>
                      <a:stretch>
                        <a:fillRect/>
                      </a:stretch>
                    </p:blipFill>
                    <p:spPr>
                      <a:xfrm>
                        <a:off x="4601857" y="1591363"/>
                        <a:ext cx="1949450" cy="51117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255436214"/>
              </p:ext>
            </p:extLst>
          </p:nvPr>
        </p:nvGraphicFramePr>
        <p:xfrm>
          <a:off x="7319891" y="2102538"/>
          <a:ext cx="1551153" cy="388136"/>
        </p:xfrm>
        <a:graphic>
          <a:graphicData uri="http://schemas.openxmlformats.org/presentationml/2006/ole">
            <mc:AlternateContent xmlns:mc="http://schemas.openxmlformats.org/markup-compatibility/2006">
              <mc:Choice xmlns:v="urn:schemas-microsoft-com:vml" Requires="v">
                <p:oleObj spid="_x0000_s6350" name="Equation" r:id="rId5" imgW="812520" imgH="203040" progId="Equation.3">
                  <p:embed/>
                </p:oleObj>
              </mc:Choice>
              <mc:Fallback>
                <p:oleObj name="Equation" r:id="rId5" imgW="812520" imgH="203040" progId="Equation.3">
                  <p:embed/>
                  <p:pic>
                    <p:nvPicPr>
                      <p:cNvPr id="0" name=""/>
                      <p:cNvPicPr/>
                      <p:nvPr/>
                    </p:nvPicPr>
                    <p:blipFill>
                      <a:blip r:embed="rId6"/>
                      <a:stretch>
                        <a:fillRect/>
                      </a:stretch>
                    </p:blipFill>
                    <p:spPr>
                      <a:xfrm>
                        <a:off x="7319891" y="2102538"/>
                        <a:ext cx="1551153" cy="388136"/>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812526463"/>
              </p:ext>
            </p:extLst>
          </p:nvPr>
        </p:nvGraphicFramePr>
        <p:xfrm>
          <a:off x="2322064" y="2580732"/>
          <a:ext cx="263020" cy="367186"/>
        </p:xfrm>
        <a:graphic>
          <a:graphicData uri="http://schemas.openxmlformats.org/presentationml/2006/ole">
            <mc:AlternateContent xmlns:mc="http://schemas.openxmlformats.org/markup-compatibility/2006">
              <mc:Choice xmlns:v="urn:schemas-microsoft-com:vml" Requires="v">
                <p:oleObj spid="_x0000_s6351" name="Equation" r:id="rId7" imgW="126720" imgH="177480" progId="Equation.3">
                  <p:embed/>
                </p:oleObj>
              </mc:Choice>
              <mc:Fallback>
                <p:oleObj name="Equation" r:id="rId7" imgW="126720" imgH="177480" progId="Equation.3">
                  <p:embed/>
                  <p:pic>
                    <p:nvPicPr>
                      <p:cNvPr id="0" name=""/>
                      <p:cNvPicPr/>
                      <p:nvPr/>
                    </p:nvPicPr>
                    <p:blipFill>
                      <a:blip r:embed="rId8"/>
                      <a:stretch>
                        <a:fillRect/>
                      </a:stretch>
                    </p:blipFill>
                    <p:spPr>
                      <a:xfrm>
                        <a:off x="2322064" y="2580732"/>
                        <a:ext cx="263020" cy="367186"/>
                      </a:xfrm>
                      <a:prstGeom prst="rect">
                        <a:avLst/>
                      </a:prstGeom>
                    </p:spPr>
                  </p:pic>
                </p:oleObj>
              </mc:Fallback>
            </mc:AlternateContent>
          </a:graphicData>
        </a:graphic>
      </p:graphicFrame>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10236" y="3166281"/>
            <a:ext cx="4067175" cy="3392465"/>
          </a:xfrm>
          <a:prstGeom prst="rect">
            <a:avLst/>
          </a:prstGeom>
        </p:spPr>
      </p:pic>
    </p:spTree>
    <p:extLst>
      <p:ext uri="{BB962C8B-B14F-4D97-AF65-F5344CB8AC3E}">
        <p14:creationId xmlns:p14="http://schemas.microsoft.com/office/powerpoint/2010/main" val="28875153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07958" y="2069432"/>
            <a:ext cx="8502316" cy="2919663"/>
          </a:xfrm>
        </p:spPr>
        <p:txBody>
          <a:bodyPr/>
          <a:lstStyle/>
          <a:p>
            <a:endParaRPr lang="en-US" dirty="0"/>
          </a:p>
        </p:txBody>
      </p:sp>
      <p:pic>
        <p:nvPicPr>
          <p:cNvPr id="5" name="Picture 4"/>
          <p:cNvPicPr>
            <a:picLocks noChangeAspect="1"/>
          </p:cNvPicPr>
          <p:nvPr/>
        </p:nvPicPr>
        <p:blipFill>
          <a:blip r:embed="rId2"/>
          <a:stretch>
            <a:fillRect/>
          </a:stretch>
        </p:blipFill>
        <p:spPr>
          <a:xfrm>
            <a:off x="344403" y="1173453"/>
            <a:ext cx="10807914" cy="4778167"/>
          </a:xfrm>
          <a:prstGeom prst="rect">
            <a:avLst/>
          </a:prstGeom>
        </p:spPr>
      </p:pic>
    </p:spTree>
    <p:extLst>
      <p:ext uri="{BB962C8B-B14F-4D97-AF65-F5344CB8AC3E}">
        <p14:creationId xmlns:p14="http://schemas.microsoft.com/office/powerpoint/2010/main" val="7404429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859</TotalTime>
  <Words>2429</Words>
  <Application>Microsoft Office PowerPoint</Application>
  <PresentationFormat>Widescreen</PresentationFormat>
  <Paragraphs>238</Paragraphs>
  <Slides>36</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5" baseType="lpstr">
      <vt:lpstr>Arial</vt:lpstr>
      <vt:lpstr>B Nazanin</vt:lpstr>
      <vt:lpstr>Calibri</vt:lpstr>
      <vt:lpstr>Century Gothic</vt:lpstr>
      <vt:lpstr>Times New Roman</vt:lpstr>
      <vt:lpstr>Wingdings</vt:lpstr>
      <vt:lpstr>Wingdings 3</vt:lpstr>
      <vt:lpstr>Ion</vt:lpstr>
      <vt:lpstr>Equation</vt:lpstr>
      <vt:lpstr>ارائه درس کنترل دیجیتال   فصل دوم : تحلیل صفحۀ فازی  علی بانشی _ مسعود بهرامی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اگر سیستم با زاویه اولیه مخالف صفر شروع  به فعالیت کند،ماهواره در اثر فعالیت جهتها ، با حرکت تناوبی نوسان می کند . سیستم پایداری مرزی دارد.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ارائه درس کنترل دیجیتال   فصل دوم : تحلیل صفحۀ فازی  علی بانشی _ مسعود بهرامی</dc:title>
  <dc:creator>asus</dc:creator>
  <cp:lastModifiedBy>asus</cp:lastModifiedBy>
  <cp:revision>120</cp:revision>
  <dcterms:created xsi:type="dcterms:W3CDTF">2015-11-19T10:53:59Z</dcterms:created>
  <dcterms:modified xsi:type="dcterms:W3CDTF">2015-12-05T19:38:57Z</dcterms:modified>
</cp:coreProperties>
</file>