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684" r:id="rId2"/>
    <p:sldId id="685" r:id="rId3"/>
    <p:sldId id="687" r:id="rId4"/>
    <p:sldId id="688" r:id="rId5"/>
    <p:sldId id="689" r:id="rId6"/>
    <p:sldId id="686" r:id="rId7"/>
    <p:sldId id="703" r:id="rId8"/>
    <p:sldId id="704" r:id="rId9"/>
    <p:sldId id="705" r:id="rId10"/>
    <p:sldId id="716" r:id="rId11"/>
    <p:sldId id="717" r:id="rId12"/>
    <p:sldId id="718" r:id="rId13"/>
    <p:sldId id="719" r:id="rId14"/>
    <p:sldId id="692" r:id="rId15"/>
    <p:sldId id="695" r:id="rId16"/>
    <p:sldId id="683" r:id="rId17"/>
  </p:sldIdLst>
  <p:sldSz cx="12192000" cy="6858000"/>
  <p:notesSz cx="6858000" cy="9144000"/>
  <p:embeddedFontLst>
    <p:embeddedFont>
      <p:font typeface="A Afsaneh" panose="02000700000000000000" pitchFamily="2" charset="-78"/>
      <p:regular r:id="rId20"/>
    </p:embeddedFont>
    <p:embeddedFont>
      <p:font typeface="B Mahsa" panose="00000400000000000000" pitchFamily="2" charset="-78"/>
      <p:regular r:id="rId21"/>
    </p:embeddedFont>
    <p:embeddedFont>
      <p:font typeface="FontAwesome" pitchFamily="2" charset="0"/>
      <p:regular r:id="rId22"/>
    </p:embeddedFont>
    <p:embeddedFont>
      <p:font typeface="B Morvarid" panose="00000400000000000000" pitchFamily="2" charset="-78"/>
      <p:regular r:id="rId23"/>
    </p:embeddedFont>
    <p:embeddedFont>
      <p:font typeface="B Kidnap" panose="00000400000000000000" pitchFamily="2" charset="-78"/>
      <p:regular r:id="rId24"/>
    </p:embeddedFont>
    <p:embeddedFont>
      <p:font typeface="A Shams" panose="00000400000000000000" pitchFamily="2" charset="-78"/>
      <p:regular r:id="rId25"/>
    </p:embeddedFont>
    <p:embeddedFont>
      <p:font typeface="a Theme for murder" panose="02000000000000000000" pitchFamily="2" charset="0"/>
      <p:regular r:id="rId26"/>
    </p:embeddedFont>
    <p:embeddedFont>
      <p:font typeface="B Koodak" panose="00000700000000000000" pitchFamily="2" charset="-78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2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3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3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E7E4"/>
    <a:srgbClr val="1EE7C3"/>
    <a:srgbClr val="595959"/>
    <a:srgbClr val="118CE7"/>
    <a:srgbClr val="0E91EE"/>
    <a:srgbClr val="108EE9"/>
    <a:srgbClr val="2B2B2B"/>
    <a:srgbClr val="262626"/>
    <a:srgbClr val="191919"/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80" autoAdjust="0"/>
    <p:restoredTop sz="93939" autoAdjust="0"/>
  </p:normalViewPr>
  <p:slideViewPr>
    <p:cSldViewPr snapToGrid="0" snapToObjects="1">
      <p:cViewPr varScale="1">
        <p:scale>
          <a:sx n="85" d="100"/>
          <a:sy n="85" d="100"/>
        </p:scale>
        <p:origin x="77" y="154"/>
      </p:cViewPr>
      <p:guideLst>
        <p:guide orient="horz"/>
        <p:guide pos="3840"/>
      </p:guideLst>
    </p:cSldViewPr>
  </p:slideViewPr>
  <p:outlineViewPr>
    <p:cViewPr>
      <p:scale>
        <a:sx n="33" d="100"/>
        <a:sy n="33" d="100"/>
      </p:scale>
      <p:origin x="0" y="132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-351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1A594-041B-449E-89BC-5A6CB1F5A9AB}" type="datetimeFigureOut">
              <a:rPr lang="id-ID" smtClean="0"/>
              <a:pPr/>
              <a:t>16/11/2015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DC53-01B7-4E0F-8BE2-02DC8C672187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71936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CCC32-3486-46B1-A8B7-921064D8D59D}" type="datetimeFigureOut">
              <a:rPr lang="en-US" smtClean="0"/>
              <a:pPr/>
              <a:t>11/16/2015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1495A-DD81-44F4-9F54-1F39867BF2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19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0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2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3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3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65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99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35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57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78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3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4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00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1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96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67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7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4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6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8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37881" y="625851"/>
            <a:ext cx="10905239" cy="30462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kern="0" spc="15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1515583" y="6303057"/>
            <a:ext cx="343044" cy="29873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6" y="6257742"/>
            <a:ext cx="431079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279769" y="6329173"/>
            <a:ext cx="1469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</a:t>
            </a:r>
            <a:r>
              <a:rPr lang="en-US" sz="1000" b="0" dirty="0" err="1" smtClean="0">
                <a:solidFill>
                  <a:schemeClr val="bg2">
                    <a:lumMod val="2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slideproject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.com</a:t>
            </a:r>
            <a:endParaRPr lang="id-ID" sz="100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0581" y="415427"/>
            <a:ext cx="10905239" cy="15607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000" kern="0" spc="20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50581" y="1016000"/>
            <a:ext cx="63975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351" dirty="0">
              <a:solidFill>
                <a:srgbClr val="118C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7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47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11515583" y="6303057"/>
            <a:ext cx="343044" cy="29873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6" y="6257742"/>
            <a:ext cx="431079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279769" y="6329173"/>
            <a:ext cx="1469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</a:t>
            </a:r>
            <a:r>
              <a:rPr lang="en-US" sz="1000" b="0" dirty="0" err="1" smtClean="0">
                <a:solidFill>
                  <a:schemeClr val="bg2">
                    <a:lumMod val="2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slideproject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.com</a:t>
            </a:r>
            <a:endParaRPr lang="id-ID" sz="100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6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406590" y="1799424"/>
            <a:ext cx="5378822" cy="505857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>
            <a:off x="11515583" y="6303057"/>
            <a:ext cx="343044" cy="29873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6" y="6257742"/>
            <a:ext cx="431079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79769" y="6329173"/>
            <a:ext cx="1469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</a:t>
            </a:r>
            <a:r>
              <a:rPr lang="en-US" sz="1000" b="0" dirty="0" err="1" smtClean="0">
                <a:solidFill>
                  <a:schemeClr val="bg2">
                    <a:lumMod val="2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slideproject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.com</a:t>
            </a:r>
            <a:endParaRPr lang="id-ID" sz="100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37881" y="625851"/>
            <a:ext cx="10905239" cy="30462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kern="0" spc="15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0581" y="415427"/>
            <a:ext cx="10905239" cy="15607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000" kern="0" spc="20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50581" y="1016000"/>
            <a:ext cx="63975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351" dirty="0">
              <a:solidFill>
                <a:srgbClr val="118C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2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7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142409" y="2277375"/>
            <a:ext cx="3971925" cy="2233611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id-ID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11515583" y="6303057"/>
            <a:ext cx="343044" cy="29873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6" y="6257742"/>
            <a:ext cx="431079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279769" y="6329173"/>
            <a:ext cx="1469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</a:t>
            </a:r>
            <a:r>
              <a:rPr lang="en-US" sz="1000" b="0" dirty="0" err="1" smtClean="0">
                <a:solidFill>
                  <a:schemeClr val="bg2">
                    <a:lumMod val="2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slideproject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.com</a:t>
            </a:r>
            <a:endParaRPr lang="id-ID" sz="100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37881" y="625851"/>
            <a:ext cx="10905239" cy="30462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kern="0" spc="15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0581" y="415427"/>
            <a:ext cx="10905239" cy="15607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000" kern="0" spc="20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581" y="1016000"/>
            <a:ext cx="63975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351" dirty="0">
              <a:solidFill>
                <a:srgbClr val="118C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7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47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41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-1" y="0"/>
            <a:ext cx="6290235" cy="6858000"/>
          </a:xfrm>
          <a:solidFill>
            <a:srgbClr val="D9D9D9"/>
          </a:solid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11515583" y="6303057"/>
            <a:ext cx="343044" cy="29873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6" y="6257742"/>
            <a:ext cx="431079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79769" y="6329173"/>
            <a:ext cx="1469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</a:t>
            </a:r>
            <a:r>
              <a:rPr lang="en-US" sz="1000" b="0" dirty="0" err="1" smtClean="0">
                <a:solidFill>
                  <a:schemeClr val="bg2">
                    <a:lumMod val="2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slideproject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.com</a:t>
            </a:r>
            <a:endParaRPr lang="id-ID" sz="100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0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21498" y="1888277"/>
            <a:ext cx="1440000" cy="1440000"/>
          </a:xfrm>
          <a:prstGeom prst="ellipse">
            <a:avLst/>
          </a:prstGeom>
          <a:solidFill>
            <a:srgbClr val="D9D9D9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id-ID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095649" y="1888277"/>
            <a:ext cx="1440000" cy="1440000"/>
          </a:xfrm>
          <a:prstGeom prst="ellipse">
            <a:avLst/>
          </a:prstGeom>
          <a:solidFill>
            <a:srgbClr val="D9D9D9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569800" y="1888277"/>
            <a:ext cx="1440000" cy="1440000"/>
          </a:xfrm>
          <a:prstGeom prst="ellipse">
            <a:avLst/>
          </a:prstGeom>
          <a:solidFill>
            <a:srgbClr val="D9D9D9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043951" y="1888277"/>
            <a:ext cx="1440000" cy="1440000"/>
          </a:xfrm>
          <a:prstGeom prst="ellipse">
            <a:avLst/>
          </a:prstGeom>
          <a:solidFill>
            <a:srgbClr val="D9D9D9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14" name="Rounded Rectangle 13"/>
          <p:cNvSpPr/>
          <p:nvPr userDrawn="1"/>
        </p:nvSpPr>
        <p:spPr>
          <a:xfrm>
            <a:off x="11515583" y="6303057"/>
            <a:ext cx="343044" cy="29873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6" y="6257742"/>
            <a:ext cx="431079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79769" y="6329173"/>
            <a:ext cx="1469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www.</a:t>
            </a:r>
            <a:r>
              <a:rPr lang="en-US" sz="1000" b="0" dirty="0" err="1" smtClean="0">
                <a:solidFill>
                  <a:schemeClr val="bg2">
                    <a:lumMod val="2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slideproject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.com</a:t>
            </a:r>
            <a:endParaRPr lang="id-ID" sz="100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650581" y="1016000"/>
            <a:ext cx="639758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351" dirty="0">
              <a:solidFill>
                <a:srgbClr val="118CE7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37881" y="625851"/>
            <a:ext cx="10905239" cy="30462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kern="0" spc="15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50581" y="415427"/>
            <a:ext cx="10905239" cy="15607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000" kern="0" spc="20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7106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47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5" r:id="rId3"/>
    <p:sldLayoutId id="2147483673" r:id="rId4"/>
    <p:sldLayoutId id="2147483677" r:id="rId5"/>
    <p:sldLayoutId id="2147483680" r:id="rId6"/>
    <p:sldLayoutId id="2147483686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>
              <a:lumMod val="75000"/>
              <a:lumOff val="25000"/>
            </a:schemeClr>
          </a:solidFill>
          <a:latin typeface="Roboto Medium" panose="02000000000000000000" pitchFamily="2" charset="0"/>
          <a:ea typeface="Roboto Medium" panose="02000000000000000000" pitchFamily="2" charset="0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>
              <a:lumMod val="75000"/>
              <a:lumOff val="25000"/>
            </a:schemeClr>
          </a:solidFill>
          <a:effectLst/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>
              <a:lumMod val="75000"/>
              <a:lumOff val="25000"/>
            </a:schemeClr>
          </a:solidFill>
          <a:effectLst/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effectLst/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1">
              <a:lumMod val="75000"/>
              <a:lumOff val="25000"/>
            </a:schemeClr>
          </a:solidFill>
          <a:effectLst/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tx1">
              <a:lumMod val="75000"/>
              <a:lumOff val="25000"/>
            </a:schemeClr>
          </a:solidFill>
          <a:effectLst/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1</a:t>
            </a:r>
          </a:p>
        </p:txBody>
      </p:sp>
      <p:sp>
        <p:nvSpPr>
          <p:cNvPr id="111" name="Slide Number Placeholder 3"/>
          <p:cNvSpPr txBox="1">
            <a:spLocks/>
          </p:cNvSpPr>
          <p:nvPr/>
        </p:nvSpPr>
        <p:spPr>
          <a:xfrm>
            <a:off x="11471566" y="6257741"/>
            <a:ext cx="431079" cy="3890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9" name="Text Placeholder 32"/>
          <p:cNvSpPr txBox="1">
            <a:spLocks/>
          </p:cNvSpPr>
          <p:nvPr/>
        </p:nvSpPr>
        <p:spPr>
          <a:xfrm>
            <a:off x="3045887" y="3748378"/>
            <a:ext cx="5695406" cy="892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fa-IR" sz="3200" dirty="0" smtClean="0">
                <a:solidFill>
                  <a:srgbClr val="FF0000"/>
                </a:solidFill>
                <a:latin typeface="+mn-lt"/>
                <a:cs typeface="B Koodak" pitchFamily="2" charset="-78"/>
              </a:rPr>
              <a:t>آموزش</a:t>
            </a:r>
            <a:r>
              <a:rPr lang="fa-IR" sz="3200" dirty="0" smtClean="0">
                <a:solidFill>
                  <a:schemeClr val="tx2"/>
                </a:solidFill>
                <a:latin typeface="+mn-lt"/>
                <a:cs typeface="B Koodak" pitchFamily="2" charset="-78"/>
              </a:rPr>
              <a:t> </a:t>
            </a:r>
            <a:r>
              <a:rPr lang="fa-IR" sz="3200" dirty="0" smtClean="0">
                <a:solidFill>
                  <a:srgbClr val="FFC000"/>
                </a:solidFill>
                <a:latin typeface="+mn-lt"/>
                <a:cs typeface="B Koodak" pitchFamily="2" charset="-78"/>
              </a:rPr>
              <a:t>عکاسی</a:t>
            </a:r>
            <a:endParaRPr lang="en-US" sz="3200" dirty="0">
              <a:solidFill>
                <a:srgbClr val="FFC000"/>
              </a:solidFill>
              <a:latin typeface="+mn-lt"/>
              <a:cs typeface="B Koodak" pitchFamily="2" charset="-78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1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0" name="Text Placeholder 33"/>
          <p:cNvSpPr txBox="1">
            <a:spLocks/>
          </p:cNvSpPr>
          <p:nvPr/>
        </p:nvSpPr>
        <p:spPr>
          <a:xfrm>
            <a:off x="2846545" y="2973483"/>
            <a:ext cx="6273365" cy="41603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 smtClean="0">
                <a:solidFill>
                  <a:schemeClr val="tx2"/>
                </a:solidFill>
                <a:latin typeface="+mj-lt"/>
                <a:cs typeface="B Mahsa" pitchFamily="2" charset="-78"/>
              </a:rPr>
              <a:t>به نام خدایی که واقعا دوست داشتنیه</a:t>
            </a:r>
            <a:endParaRPr lang="en-AU" sz="3600" dirty="0">
              <a:solidFill>
                <a:schemeClr val="tx2"/>
              </a:solidFill>
              <a:latin typeface="+mj-lt"/>
              <a:cs typeface="B Mahsa" pitchFamily="2" charset="-78"/>
            </a:endParaRPr>
          </a:p>
        </p:txBody>
      </p:sp>
      <p:pic>
        <p:nvPicPr>
          <p:cNvPr id="13" name="Picture 12" descr="1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4075" y="820196"/>
            <a:ext cx="1683849" cy="18604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8087" y="5868657"/>
            <a:ext cx="1703295" cy="38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533590" y="4595646"/>
            <a:ext cx="720000" cy="89638"/>
            <a:chOff x="5342615" y="6257925"/>
            <a:chExt cx="1468948" cy="182880"/>
          </a:xfrm>
          <a:solidFill>
            <a:srgbClr val="00B050"/>
          </a:solidFill>
        </p:grpSpPr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5342615" y="6257925"/>
              <a:ext cx="182880" cy="1828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5664132" y="6257925"/>
              <a:ext cx="182880" cy="1828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5985649" y="6257925"/>
              <a:ext cx="182880" cy="1828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6307166" y="6257925"/>
              <a:ext cx="182880" cy="1828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6628683" y="6257925"/>
              <a:ext cx="182880" cy="1828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23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21</a:t>
            </a:r>
            <a:endParaRPr lang="en-AU" dirty="0">
              <a:cs typeface="B Koodak" panose="000007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solidFill>
                  <a:srgbClr val="FFC000"/>
                </a:solidFill>
                <a:cs typeface="A Afsaneh" panose="02000700000000000000" pitchFamily="2" charset="-78"/>
              </a:rPr>
              <a:t>ساعت طلایی</a:t>
            </a:r>
            <a:endParaRPr lang="en-US" sz="2400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rgbClr val="FFC000"/>
                </a:solidFill>
                <a:cs typeface="B Morvarid" panose="00000400000000000000" pitchFamily="2" charset="-78"/>
              </a:rPr>
              <a:t>نور</a:t>
            </a:r>
            <a:endParaRPr lang="en-US" dirty="0">
              <a:solidFill>
                <a:srgbClr val="FFC000"/>
              </a:solidFill>
              <a:cs typeface="B Morvarid" panose="00000400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3697" y="5610067"/>
            <a:ext cx="7277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a-IR" dirty="0" smtClean="0">
                <a:solidFill>
                  <a:schemeClr val="bg1"/>
                </a:solidFill>
              </a:rPr>
              <a:t>خوب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988"/>
            <a:ext cx="12192000" cy="48230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53666" y="1424466"/>
            <a:ext cx="5548979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600" dirty="0" smtClean="0">
                <a:cs typeface="B Koodak" pitchFamily="2" charset="-78"/>
              </a:rPr>
              <a:t>ساعت </a:t>
            </a:r>
            <a:r>
              <a:rPr lang="fa-IR" sz="1600" dirty="0" smtClean="0">
                <a:cs typeface="B Koodak" pitchFamily="2" charset="-78"/>
              </a:rPr>
              <a:t>طلایی دو بار در روز اتفاق می افتد. این یک ساعت درست بعد از طلوع خورشید و قبل از غروب آن است. سایه ها بلند ترند، رنگ ها گرم ترند و نور ملایم تر است. هنگام عکاسی از مردم، زمان دو ساعت قبل از غروب را به شما پیش نهاد می کنیم. ساعت اول برای افتادن در مسیر و آماده شدن صرف می شود و ساعت دیگر با آخرین اشعه های گرم خورشید بهترین عکس ها را بگیرید.</a:t>
            </a:r>
            <a:endParaRPr lang="fa-IR" sz="1600" dirty="0">
              <a:cs typeface="B Kooda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764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11</a:t>
            </a:r>
            <a:endParaRPr lang="en-AU" sz="1400" dirty="0">
              <a:cs typeface="B Koodak" panose="000007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rgbClr val="FFC000"/>
                </a:solidFill>
                <a:cs typeface="A Afsaneh" panose="02000700000000000000" pitchFamily="2" charset="-78"/>
              </a:rPr>
              <a:t>فلاش زیر نور خورشید! مگه داریم؟</a:t>
            </a:r>
            <a:endParaRPr lang="en-US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rgbClr val="FFC000"/>
                </a:solidFill>
                <a:cs typeface="B Morvarid" panose="00000400000000000000" pitchFamily="2" charset="-78"/>
              </a:rPr>
              <a:t>نور</a:t>
            </a:r>
            <a:endParaRPr lang="en-US" dirty="0">
              <a:solidFill>
                <a:srgbClr val="FFC000"/>
              </a:solidFill>
              <a:cs typeface="B Morvarid" panose="00000400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3697" y="5610067"/>
            <a:ext cx="7277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a-IR" dirty="0" smtClean="0">
                <a:solidFill>
                  <a:schemeClr val="bg1"/>
                </a:solidFill>
              </a:rPr>
              <a:t>خوب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90909" y="2049256"/>
            <a:ext cx="5548979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sz="1600" dirty="0" smtClean="0">
                <a:cs typeface="B Koodak" pitchFamily="2" charset="-78"/>
              </a:rPr>
              <a:t>شاید </a:t>
            </a:r>
            <a:r>
              <a:rPr lang="fa-IR" sz="1600" dirty="0" smtClean="0">
                <a:cs typeface="B Koodak" pitchFamily="2" charset="-78"/>
              </a:rPr>
              <a:t>بپرسید در زیر نور آفتاب فلاش چه فایده ای دارد؟ و انگار این کار احمقانه به نظر برسد، ولی وقتی شما در موقعیتی هستید که پشت سر سوژه نور خورشید است و شما نمی خواهید سوژه ضد نور شود حتما از فلاش استفاده کنید. نتیجه کار فوق العاده است!!</a:t>
            </a:r>
            <a:endParaRPr lang="fa-IR" sz="1600" dirty="0">
              <a:cs typeface="B Koodak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t="1991" r="1230" b="15264"/>
          <a:stretch/>
        </p:blipFill>
        <p:spPr>
          <a:xfrm>
            <a:off x="322729" y="2049256"/>
            <a:ext cx="5545448" cy="30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4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12</a:t>
            </a:r>
            <a:endParaRPr lang="en-AU" dirty="0">
              <a:cs typeface="B Koodak" panose="000007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solidFill>
                  <a:srgbClr val="FFC000"/>
                </a:solidFill>
                <a:cs typeface="A Afsaneh" panose="02000700000000000000" pitchFamily="2" charset="-78"/>
              </a:rPr>
              <a:t>نقد و تحلیل عکس</a:t>
            </a:r>
            <a:endParaRPr sz="2400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rgbClr val="FFC000"/>
                </a:solidFill>
                <a:cs typeface="B Morvarid" panose="00000400000000000000" pitchFamily="2" charset="-78"/>
              </a:rPr>
              <a:t>نور</a:t>
            </a:r>
            <a:endParaRPr lang="en-US" dirty="0">
              <a:solidFill>
                <a:srgbClr val="FFC000"/>
              </a:solidFill>
              <a:cs typeface="B Morvarid" panose="00000400000000000000" pitchFamily="2" charset="-78"/>
            </a:endParaRPr>
          </a:p>
        </p:txBody>
      </p:sp>
      <p:pic>
        <p:nvPicPr>
          <p:cNvPr id="10" name="Picture 9" descr="photo-critique-87-main-lenza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48" y="1159394"/>
            <a:ext cx="7939333" cy="52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8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13</a:t>
            </a:r>
            <a:endParaRPr lang="en-AU" dirty="0">
              <a:cs typeface="B Koodak" panose="000007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r" rtl="1"/>
            <a:r>
              <a:rPr lang="fa-IR" sz="2400" dirty="0">
                <a:solidFill>
                  <a:srgbClr val="FFC000"/>
                </a:solidFill>
                <a:cs typeface="A Afsaneh" panose="02000700000000000000" pitchFamily="2" charset="-78"/>
              </a:rPr>
              <a:t>نقد و تحلیل عکس</a:t>
            </a:r>
          </a:p>
          <a:p>
            <a:pPr algn="r" rtl="1"/>
            <a:endParaRPr lang="fa-I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r" rtl="1"/>
            <a:r>
              <a:rPr lang="fa-IR" dirty="0">
                <a:solidFill>
                  <a:srgbClr val="FFC000"/>
                </a:solidFill>
                <a:cs typeface="B Morvarid" panose="00000400000000000000" pitchFamily="2" charset="-78"/>
              </a:rPr>
              <a:t>نور</a:t>
            </a:r>
            <a:endParaRPr lang="en-US" dirty="0">
              <a:solidFill>
                <a:srgbClr val="FFC000"/>
              </a:solidFill>
              <a:cs typeface="B Morvarid" panose="00000400000000000000" pitchFamily="2" charset="-78"/>
            </a:endParaRPr>
          </a:p>
        </p:txBody>
      </p:sp>
      <p:sp>
        <p:nvSpPr>
          <p:cNvPr id="13" name="Text Placeholder 42"/>
          <p:cNvSpPr txBox="1">
            <a:spLocks/>
          </p:cNvSpPr>
          <p:nvPr/>
        </p:nvSpPr>
        <p:spPr>
          <a:xfrm flipH="1">
            <a:off x="964052" y="2177210"/>
            <a:ext cx="8058426" cy="26005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indent="0" algn="just" rtl="1">
              <a:buFont typeface="Wingdings" pitchFamily="2" charset="2"/>
              <a:buChar char="ü"/>
            </a:pPr>
            <a:r>
              <a:rPr lang="fa-IR" sz="1800" dirty="0" smtClean="0">
                <a:cs typeface="B Koodak" pitchFamily="2" charset="-78"/>
              </a:rPr>
              <a:t>عکس از لحاظ نورگیری بسیار خوب و خلاقانه اعمال شده </a:t>
            </a:r>
            <a:endParaRPr lang="en-US" sz="1800" dirty="0" smtClean="0">
              <a:cs typeface="B Koodak" pitchFamily="2" charset="-78"/>
            </a:endParaRPr>
          </a:p>
          <a:p>
            <a:pPr marL="87313" indent="0" algn="just" rtl="1">
              <a:buFont typeface="Wingdings" pitchFamily="2" charset="2"/>
              <a:buChar char="ü"/>
            </a:pPr>
            <a:r>
              <a:rPr lang="fa-IR" sz="1800" dirty="0" smtClean="0">
                <a:cs typeface="B Koodak" pitchFamily="2" charset="-78"/>
              </a:rPr>
              <a:t>ماشینا شبیه آدما و افکار و نیت هاشونه.یکی با فکر موذیانه و شیطانی یکی ساده یکی چشماشو باز باز کرده تا حقایق رو ببینه تو دنیایی که ممکنه تاریکی مزاحم باشه.ولی درعین حال همگی یکرنگ دیده میشن</a:t>
            </a:r>
            <a:endParaRPr lang="en-US" sz="1800" dirty="0" smtClean="0">
              <a:cs typeface="B Koodak" pitchFamily="2" charset="-78"/>
            </a:endParaRPr>
          </a:p>
          <a:p>
            <a:pPr marL="87313" indent="0" algn="just" rtl="1">
              <a:buFont typeface="Wingdings" pitchFamily="2" charset="2"/>
              <a:buChar char="ü"/>
            </a:pPr>
            <a:r>
              <a:rPr lang="fa-IR" sz="1800" dirty="0" smtClean="0">
                <a:cs typeface="B Koodak" pitchFamily="2" charset="-78"/>
              </a:rPr>
              <a:t> کادربندی و زاویه دید ضعیف است</a:t>
            </a:r>
          </a:p>
          <a:p>
            <a:pPr marL="87313" indent="0" algn="just" rtl="1">
              <a:buFont typeface="Wingdings" pitchFamily="2" charset="2"/>
              <a:buChar char="ü"/>
            </a:pPr>
            <a:r>
              <a:rPr lang="fa-IR" sz="1800" dirty="0" smtClean="0">
                <a:cs typeface="B Koodak" pitchFamily="2" charset="-78"/>
              </a:rPr>
              <a:t> غلبه فضای تاریک است که ماشین ها دیده نمی شوند، حال می شود تشبیه کرد به آدم هایی که در تاریکی و ظلمات مشکلات شمع وجودشان را روشن می کنند و می سوزند تا دیگران از از روشنایی شان بهره ببرند.</a:t>
            </a:r>
          </a:p>
        </p:txBody>
      </p:sp>
      <p:pic>
        <p:nvPicPr>
          <p:cNvPr id="10" name="Picture 9" descr="photo-critique-87-main-lenza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792" y="2542238"/>
            <a:ext cx="2805698" cy="187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6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2400" dirty="0" smtClean="0">
                <a:solidFill>
                  <a:srgbClr val="FFC000"/>
                </a:solidFill>
                <a:cs typeface="A Afsaneh" panose="02000700000000000000" pitchFamily="2" charset="-78"/>
              </a:rPr>
              <a:t>تمرین</a:t>
            </a:r>
            <a:endParaRPr lang="en-US" sz="2400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14</a:t>
            </a:r>
            <a:endParaRPr lang="en-US" sz="1400" dirty="0">
              <a:cs typeface="B Koodak" panose="00000700000000000000" pitchFamily="2" charset="-78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fa-IR" sz="1200" dirty="0" smtClean="0">
                <a:solidFill>
                  <a:srgbClr val="FFC000"/>
                </a:solidFill>
                <a:cs typeface="B Morvarid" panose="00000400000000000000" pitchFamily="2" charset="-78"/>
              </a:rPr>
              <a:t>نور</a:t>
            </a:r>
            <a:endParaRPr lang="en-AU" sz="1200" dirty="0">
              <a:solidFill>
                <a:srgbClr val="FFC000"/>
              </a:solidFill>
              <a:cs typeface="B Morvarid" panose="00000400000000000000" pitchFamily="2" charset="-78"/>
            </a:endParaRPr>
          </a:p>
        </p:txBody>
      </p:sp>
      <p:sp>
        <p:nvSpPr>
          <p:cNvPr id="111" name="Slide Number Placeholder 3"/>
          <p:cNvSpPr txBox="1">
            <a:spLocks/>
          </p:cNvSpPr>
          <p:nvPr/>
        </p:nvSpPr>
        <p:spPr>
          <a:xfrm>
            <a:off x="11471566" y="6257741"/>
            <a:ext cx="431079" cy="3890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7576" y="6257741"/>
            <a:ext cx="1703295" cy="38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1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827" y="140080"/>
            <a:ext cx="780934" cy="8628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4196" y="992659"/>
            <a:ext cx="11478007" cy="526297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sz="1600" b="1" dirty="0">
                <a:solidFill>
                  <a:schemeClr val="tx1"/>
                </a:solidFill>
                <a:cs typeface="B Morvarid" panose="00000400000000000000" pitchFamily="2" charset="-78"/>
              </a:rPr>
              <a:t>تمرین عملی</a:t>
            </a:r>
            <a:r>
              <a:rPr lang="en-US" sz="1600" b="1" dirty="0">
                <a:solidFill>
                  <a:schemeClr val="tx1"/>
                </a:solidFill>
                <a:cs typeface="B Morvarid" panose="00000400000000000000" pitchFamily="2" charset="-78"/>
              </a:rPr>
              <a:t>4</a:t>
            </a:r>
            <a:r>
              <a:rPr lang="fa-IR" sz="1600" b="1" dirty="0">
                <a:solidFill>
                  <a:schemeClr val="tx1"/>
                </a:solidFill>
                <a:cs typeface="B Morvarid" panose="00000400000000000000" pitchFamily="2" charset="-78"/>
              </a:rPr>
              <a:t> عکاسی: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و باز هم و باز هم تاکید می کنیم که تمام نکات گفته شده در تمارین قبلی، همه و همه در این تمرین نیز باید اجرا بشه!!!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این پروژه هم، عکاسی از طبیعت بی جان است و کاملا بر مکان و زمان مسلط هستیم و اصول عکاسی را می توانیم با کمی دقت به سادگی اجرا کنیم. </a:t>
            </a:r>
            <a:r>
              <a:rPr lang="fa-IR" sz="1600" b="1" dirty="0">
                <a:solidFill>
                  <a:schemeClr val="tx1"/>
                </a:solidFill>
                <a:cs typeface="B Morvarid" panose="00000400000000000000" pitchFamily="2" charset="-78"/>
              </a:rPr>
              <a:t>((( معنا و مفهوم یادتون نره!)))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 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تمرین عکاسی شماره </a:t>
            </a:r>
            <a:r>
              <a:rPr lang="en-US" sz="1600" dirty="0">
                <a:solidFill>
                  <a:schemeClr val="tx1"/>
                </a:solidFill>
                <a:cs typeface="B Morvarid" panose="00000400000000000000" pitchFamily="2" charset="-78"/>
              </a:rPr>
              <a:t>4</a:t>
            </a:r>
          </a:p>
          <a:p>
            <a:pPr algn="just" rtl="1"/>
            <a:r>
              <a:rPr lang="fa-IR" sz="1600" b="1" dirty="0">
                <a:solidFill>
                  <a:schemeClr val="tx1"/>
                </a:solidFill>
                <a:cs typeface="B Morvarid" panose="00000400000000000000" pitchFamily="2" charset="-78"/>
              </a:rPr>
              <a:t>شما باید </a:t>
            </a:r>
            <a:r>
              <a:rPr lang="fa-IR" sz="1600" b="1" u="sng" dirty="0">
                <a:solidFill>
                  <a:schemeClr val="tx1"/>
                </a:solidFill>
                <a:cs typeface="B Morvarid" panose="00000400000000000000" pitchFamily="2" charset="-78"/>
              </a:rPr>
              <a:t>3عکس</a:t>
            </a:r>
            <a:r>
              <a:rPr lang="fa-IR" sz="1600" b="1" dirty="0">
                <a:solidFill>
                  <a:schemeClr val="tx1"/>
                </a:solidFill>
                <a:cs typeface="B Morvarid" panose="00000400000000000000" pitchFamily="2" charset="-78"/>
              </a:rPr>
              <a:t> زیبا و خلاقانه، در هر موضوعی که دوست دارید و به نظرتون جذاب، جالب، قشنگ، ......... </a:t>
            </a:r>
            <a:r>
              <a:rPr lang="fa-IR" sz="1600" b="1" u="sng" dirty="0">
                <a:solidFill>
                  <a:schemeClr val="tx1"/>
                </a:solidFill>
                <a:cs typeface="B Morvarid" panose="00000400000000000000" pitchFamily="2" charset="-78"/>
              </a:rPr>
              <a:t>پرمعنا، دارای مفهوم، </a:t>
            </a:r>
            <a:r>
              <a:rPr lang="fa-IR" sz="1600" b="1" dirty="0">
                <a:solidFill>
                  <a:schemeClr val="tx1"/>
                </a:solidFill>
                <a:cs typeface="B Morvarid" panose="00000400000000000000" pitchFamily="2" charset="-78"/>
              </a:rPr>
              <a:t>به درد بخور و... (</a:t>
            </a:r>
            <a:r>
              <a:rPr lang="fa-IR" sz="1600" b="1" u="sng" dirty="0">
                <a:solidFill>
                  <a:schemeClr val="tx1"/>
                </a:solidFill>
                <a:cs typeface="B Morvarid" panose="00000400000000000000" pitchFamily="2" charset="-78"/>
              </a:rPr>
              <a:t>موضوع آزاد</a:t>
            </a:r>
            <a:r>
              <a:rPr lang="fa-IR" sz="1600" b="1" dirty="0">
                <a:solidFill>
                  <a:schemeClr val="tx1"/>
                </a:solidFill>
                <a:cs typeface="B Morvarid" panose="00000400000000000000" pitchFamily="2" charset="-78"/>
              </a:rPr>
              <a:t>) هست رو بگیرید و برامون بیارید.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 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نکات بسیار مهم: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lvl="0"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از هر سوژه و وسیله ای می تونید استفاده کنید. می تونید سوژه ها رو خودتون بچینید یا از قبل چیده شده باشه. ولی </a:t>
            </a:r>
            <a:r>
              <a:rPr lang="fa-IR" sz="1600" b="1" dirty="0">
                <a:solidFill>
                  <a:schemeClr val="tx1"/>
                </a:solidFill>
                <a:cs typeface="B Morvarid" panose="00000400000000000000" pitchFamily="2" charset="-78"/>
              </a:rPr>
              <a:t>نباید</a:t>
            </a:r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 از    سوژه های زنده و جاندار عکس بگیرید.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lvl="0"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حتما دقت کنید که هر عکس شما، باید دارای یک </a:t>
            </a:r>
            <a:r>
              <a:rPr lang="fa-IR" sz="1600" b="1" u="sng" dirty="0">
                <a:solidFill>
                  <a:schemeClr val="tx1"/>
                </a:solidFill>
                <a:cs typeface="B Morvarid" panose="00000400000000000000" pitchFamily="2" charset="-78"/>
              </a:rPr>
              <a:t>معنا و مفهوم</a:t>
            </a:r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 کاملا مشخص باشد. پس بعد از گرفتن هر عکس، با تغییر نام فایل عکس به مفهوم موردنظر، عکس ها را در فولدری به نام خودتان کپی کنید و برایمان بیاورید.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lvl="0"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هر عکس یه موضوع مربوط به خودش داشته باشه. هم انتخاب موضوعاتون درست باشه، هم موضوعاتون شبیه نباشن.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lvl="0"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کاردستی درست نکنید!!! نقاشی نکشید و ... عکس بگیرید عکس!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lvl="0"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ترکیب بندی، پس زمینه، پیش زمینه، نورپردازی، سوژه ها و به تک تک جزئیات و نقطه نقطه (پیکسل پیکسل) عکس هاتون توجه کنید.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lvl="0"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خیلی خیلی </a:t>
            </a:r>
            <a:r>
              <a:rPr lang="fa-IR" sz="1600" b="1" u="sng" dirty="0">
                <a:solidFill>
                  <a:schemeClr val="tx1"/>
                </a:solidFill>
                <a:cs typeface="B Morvarid" panose="00000400000000000000" pitchFamily="2" charset="-78"/>
              </a:rPr>
              <a:t>خلاقیت و ایده</a:t>
            </a:r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 و نوآوری و از این حرفا به خرج بدید. کاملا دنبال سوژه ها و کارهای جذاب تون هستیم!!!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lvl="0"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به سوژه ها نزدیک بشید. ازشون نترسید، گازتون نمیگیرن!! چیدمان ها رو تغییر بدید. همیشه سعی کنید یه بار هم که شده، یه جوره دیگه به سوژه ها و ترکیب بندی و ریخت شون فکر و نگاه کنید. شاید جالب شدن! ولی حتما حتما مواظب معنا و مفهوم باشید.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  <a:p>
            <a:pPr algn="just" rtl="1"/>
            <a:r>
              <a:rPr lang="fa-IR" sz="1600" dirty="0">
                <a:solidFill>
                  <a:schemeClr val="tx1"/>
                </a:solidFill>
                <a:cs typeface="B Morvarid" panose="00000400000000000000" pitchFamily="2" charset="-78"/>
              </a:rPr>
              <a:t>مهلت تحویل این تمرین: </a:t>
            </a:r>
            <a:r>
              <a:rPr lang="fa-IR" sz="1600" b="1" dirty="0">
                <a:solidFill>
                  <a:schemeClr val="tx1"/>
                </a:solidFill>
                <a:cs typeface="B Morvarid" panose="00000400000000000000" pitchFamily="2" charset="-78"/>
              </a:rPr>
              <a:t>جلسه آینده</a:t>
            </a:r>
            <a:endParaRPr lang="en-US" sz="1600" dirty="0">
              <a:solidFill>
                <a:schemeClr val="tx1"/>
              </a:solidFill>
              <a:cs typeface="B Morvarid" panose="000004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6324" y="6435881"/>
            <a:ext cx="3053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WWW.HONAROMA.IR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15</a:t>
            </a:r>
            <a:endParaRPr lang="en-US" sz="1400" dirty="0">
              <a:cs typeface="B Koodak" panose="000007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fa-IR" sz="2400" dirty="0" smtClean="0">
                <a:solidFill>
                  <a:srgbClr val="FFC000"/>
                </a:solidFill>
                <a:cs typeface="A Afsaneh" panose="02000700000000000000" pitchFamily="2" charset="-78"/>
              </a:rPr>
              <a:t>خلاصه درس </a:t>
            </a:r>
            <a:endParaRPr lang="en-AU" sz="2400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25000" lnSpcReduction="20000"/>
          </a:bodyPr>
          <a:lstStyle/>
          <a:p>
            <a:pPr algn="r">
              <a:lnSpc>
                <a:spcPct val="120000"/>
              </a:lnSpc>
            </a:pPr>
            <a:r>
              <a:rPr lang="fa-IR" sz="4800" dirty="0" smtClean="0">
                <a:solidFill>
                  <a:srgbClr val="FFC000"/>
                </a:solidFill>
                <a:cs typeface="B Morvarid" panose="00000400000000000000" pitchFamily="2" charset="-78"/>
              </a:rPr>
              <a:t>نور</a:t>
            </a:r>
            <a:endParaRPr lang="en-AU" sz="4800" dirty="0">
              <a:solidFill>
                <a:srgbClr val="FFC000"/>
              </a:solidFill>
              <a:cs typeface="B Morvarid" panose="00000400000000000000" pitchFamily="2" charset="-78"/>
            </a:endParaRPr>
          </a:p>
          <a:p>
            <a:pPr algn="r" rtl="1"/>
            <a:endParaRPr lang="id-ID" dirty="0"/>
          </a:p>
        </p:txBody>
      </p:sp>
      <p:sp>
        <p:nvSpPr>
          <p:cNvPr id="77" name="Text Placeholder 12"/>
          <p:cNvSpPr txBox="1">
            <a:spLocks/>
          </p:cNvSpPr>
          <p:nvPr/>
        </p:nvSpPr>
        <p:spPr>
          <a:xfrm>
            <a:off x="1400152" y="3026366"/>
            <a:ext cx="1818787" cy="286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a-IR" sz="2000" dirty="0" smtClean="0">
                <a:solidFill>
                  <a:srgbClr val="FFC000"/>
                </a:solidFill>
                <a:latin typeface="+mj-lt"/>
                <a:cs typeface="A Afsaneh" panose="02000700000000000000" pitchFamily="2" charset="-78"/>
              </a:rPr>
              <a:t>و غیره</a:t>
            </a:r>
            <a:endParaRPr lang="en-AU" sz="2000" dirty="0">
              <a:solidFill>
                <a:srgbClr val="FFC000"/>
              </a:solidFill>
              <a:latin typeface="+mj-lt"/>
              <a:cs typeface="A Afsaneh" panose="02000700000000000000" pitchFamily="2" charset="-78"/>
            </a:endParaRPr>
          </a:p>
        </p:txBody>
      </p:sp>
      <p:sp>
        <p:nvSpPr>
          <p:cNvPr id="79" name="Text Placeholder 14"/>
          <p:cNvSpPr txBox="1">
            <a:spLocks/>
          </p:cNvSpPr>
          <p:nvPr/>
        </p:nvSpPr>
        <p:spPr>
          <a:xfrm>
            <a:off x="3784001" y="3617782"/>
            <a:ext cx="1956347" cy="1021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fa-IR" sz="1600" dirty="0" smtClean="0">
                <a:solidFill>
                  <a:srgbClr val="002060"/>
                </a:solidFill>
                <a:latin typeface="+mn-lt"/>
                <a:cs typeface="B Morvarid" panose="00000400000000000000" pitchFamily="2" charset="-78"/>
              </a:rPr>
              <a:t>دلچسب ترین بخش برای یک معلم</a:t>
            </a:r>
            <a:endParaRPr lang="en-AU" sz="1600" dirty="0">
              <a:solidFill>
                <a:srgbClr val="002060"/>
              </a:solidFill>
              <a:latin typeface="+mn-lt"/>
              <a:cs typeface="B Morvarid" panose="00000400000000000000" pitchFamily="2" charset="-78"/>
            </a:endParaRPr>
          </a:p>
        </p:txBody>
      </p:sp>
      <p:sp>
        <p:nvSpPr>
          <p:cNvPr id="80" name="Text Placeholder 15"/>
          <p:cNvSpPr txBox="1">
            <a:spLocks/>
          </p:cNvSpPr>
          <p:nvPr/>
        </p:nvSpPr>
        <p:spPr>
          <a:xfrm>
            <a:off x="6320152" y="3029114"/>
            <a:ext cx="1926581" cy="286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a-IR" sz="2000" dirty="0" smtClean="0">
                <a:solidFill>
                  <a:srgbClr val="FFC000"/>
                </a:solidFill>
                <a:latin typeface="+mj-lt"/>
                <a:cs typeface="A Afsaneh" panose="02000700000000000000" pitchFamily="2" charset="-78"/>
              </a:rPr>
              <a:t>آشنایی با </a:t>
            </a:r>
            <a:r>
              <a:rPr lang="fa-IR" sz="2000" dirty="0" smtClean="0">
                <a:solidFill>
                  <a:srgbClr val="FFC000"/>
                </a:solidFill>
                <a:latin typeface="+mj-lt"/>
                <a:cs typeface="A Afsaneh" panose="02000700000000000000" pitchFamily="2" charset="-78"/>
              </a:rPr>
              <a:t>نور</a:t>
            </a:r>
            <a:endParaRPr lang="en-AU" sz="2000" dirty="0">
              <a:solidFill>
                <a:srgbClr val="FFC000"/>
              </a:solidFill>
              <a:latin typeface="+mj-lt"/>
              <a:cs typeface="A Afsaneh" panose="02000700000000000000" pitchFamily="2" charset="-78"/>
            </a:endParaRPr>
          </a:p>
        </p:txBody>
      </p:sp>
      <p:sp>
        <p:nvSpPr>
          <p:cNvPr id="82" name="Text Placeholder 17"/>
          <p:cNvSpPr txBox="1">
            <a:spLocks/>
          </p:cNvSpPr>
          <p:nvPr/>
        </p:nvSpPr>
        <p:spPr>
          <a:xfrm>
            <a:off x="5802933" y="3612123"/>
            <a:ext cx="2751746" cy="1021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fa-IR" sz="1600" dirty="0" smtClean="0">
                <a:solidFill>
                  <a:srgbClr val="002060"/>
                </a:solidFill>
                <a:latin typeface="+mn-lt"/>
                <a:cs typeface="B Morvarid" panose="00000400000000000000" pitchFamily="2" charset="-78"/>
              </a:rPr>
              <a:t>هممون دیگه میدونستیم نور چیه دیگه!</a:t>
            </a:r>
            <a:endParaRPr lang="en-AU" sz="1600" dirty="0">
              <a:solidFill>
                <a:srgbClr val="002060"/>
              </a:solidFill>
              <a:latin typeface="+mn-lt"/>
              <a:cs typeface="B Morvarid" panose="00000400000000000000" pitchFamily="2" charset="-78"/>
            </a:endParaRPr>
          </a:p>
        </p:txBody>
      </p:sp>
      <p:sp>
        <p:nvSpPr>
          <p:cNvPr id="83" name="Text Placeholder 18"/>
          <p:cNvSpPr txBox="1">
            <a:spLocks/>
          </p:cNvSpPr>
          <p:nvPr/>
        </p:nvSpPr>
        <p:spPr>
          <a:xfrm>
            <a:off x="8785077" y="3029114"/>
            <a:ext cx="1818787" cy="286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a-IR" sz="2000" dirty="0" smtClean="0">
                <a:solidFill>
                  <a:srgbClr val="FFC000"/>
                </a:solidFill>
                <a:latin typeface="+mj-lt"/>
                <a:cs typeface="A Afsaneh" panose="02000700000000000000" pitchFamily="2" charset="-78"/>
              </a:rPr>
              <a:t>داستان سازی</a:t>
            </a:r>
            <a:endParaRPr lang="en-AU" sz="2000" dirty="0">
              <a:solidFill>
                <a:srgbClr val="FFC000"/>
              </a:solidFill>
              <a:latin typeface="+mj-lt"/>
              <a:cs typeface="A Afsaneh" panose="02000700000000000000" pitchFamily="2" charset="-78"/>
            </a:endParaRPr>
          </a:p>
        </p:txBody>
      </p:sp>
      <p:sp>
        <p:nvSpPr>
          <p:cNvPr id="85" name="Text Placeholder 20"/>
          <p:cNvSpPr txBox="1">
            <a:spLocks/>
          </p:cNvSpPr>
          <p:nvPr/>
        </p:nvSpPr>
        <p:spPr>
          <a:xfrm>
            <a:off x="8734647" y="3608939"/>
            <a:ext cx="1888269" cy="1021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fa-IR" sz="1600" dirty="0" smtClean="0">
                <a:solidFill>
                  <a:srgbClr val="002060"/>
                </a:solidFill>
                <a:latin typeface="+mn-lt"/>
                <a:cs typeface="B Morvarid" panose="00000400000000000000" pitchFamily="2" charset="-78"/>
              </a:rPr>
              <a:t>روی هر عکس یه داستان بگید، این کار رو تو خونه هم بکنید!</a:t>
            </a:r>
            <a:endParaRPr lang="en-AU" sz="1600" dirty="0">
              <a:solidFill>
                <a:srgbClr val="002060"/>
              </a:solidFill>
              <a:latin typeface="+mn-lt"/>
              <a:cs typeface="B Morvarid" panose="00000400000000000000" pitchFamily="2" charset="-78"/>
            </a:endParaRPr>
          </a:p>
        </p:txBody>
      </p:sp>
      <p:sp>
        <p:nvSpPr>
          <p:cNvPr id="86" name="Text Placeholder 22"/>
          <p:cNvSpPr txBox="1">
            <a:spLocks/>
          </p:cNvSpPr>
          <p:nvPr/>
        </p:nvSpPr>
        <p:spPr>
          <a:xfrm>
            <a:off x="3837474" y="3029114"/>
            <a:ext cx="1818787" cy="286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a-IR" sz="2000" dirty="0" smtClean="0">
                <a:solidFill>
                  <a:srgbClr val="FFC000"/>
                </a:solidFill>
                <a:latin typeface="+mj-lt"/>
                <a:cs typeface="A Afsaneh" panose="02000700000000000000" pitchFamily="2" charset="-78"/>
              </a:rPr>
              <a:t>تمرین عکاسی</a:t>
            </a:r>
            <a:endParaRPr lang="en-AU" sz="2000" dirty="0">
              <a:solidFill>
                <a:srgbClr val="FFC000"/>
              </a:solidFill>
              <a:latin typeface="+mj-lt"/>
              <a:cs typeface="A Afsaneh" panose="02000700000000000000" pitchFamily="2" charset="-78"/>
            </a:endParaRPr>
          </a:p>
        </p:txBody>
      </p:sp>
      <p:sp>
        <p:nvSpPr>
          <p:cNvPr id="88" name="Text Placeholder 24"/>
          <p:cNvSpPr txBox="1">
            <a:spLocks/>
          </p:cNvSpPr>
          <p:nvPr/>
        </p:nvSpPr>
        <p:spPr>
          <a:xfrm>
            <a:off x="1331480" y="3608938"/>
            <a:ext cx="1956130" cy="1021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fa-IR" sz="1600" dirty="0" smtClean="0">
                <a:solidFill>
                  <a:srgbClr val="002060"/>
                </a:solidFill>
                <a:latin typeface="+mn-lt"/>
                <a:cs typeface="B Morvarid" panose="00000400000000000000" pitchFamily="2" charset="-78"/>
              </a:rPr>
              <a:t>نداریم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AU" sz="1600" dirty="0">
              <a:solidFill>
                <a:srgbClr val="002060"/>
              </a:solidFill>
              <a:latin typeface="+mn-lt"/>
              <a:cs typeface="B Morvarid" panose="00000400000000000000" pitchFamily="2" charset="-78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4587049" y="3502751"/>
            <a:ext cx="4572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054842" y="3494718"/>
            <a:ext cx="4572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9500611" y="3494718"/>
            <a:ext cx="4572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12898" y="3494718"/>
            <a:ext cx="4572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7576" y="6257741"/>
            <a:ext cx="1703295" cy="38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1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827" y="140080"/>
            <a:ext cx="780934" cy="862839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6868" y="1403022"/>
            <a:ext cx="1440000" cy="1440000"/>
          </a:xfrm>
        </p:spPr>
      </p:pic>
      <p:sp>
        <p:nvSpPr>
          <p:cNvPr id="33" name="TextBox 32"/>
          <p:cNvSpPr txBox="1"/>
          <p:nvPr/>
        </p:nvSpPr>
        <p:spPr>
          <a:xfrm>
            <a:off x="4563625" y="6308271"/>
            <a:ext cx="3053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WWW.HONAROMA.IR</a:t>
            </a:r>
            <a:endParaRPr lang="en-US" sz="1600" dirty="0">
              <a:solidFill>
                <a:srgbClr val="FFC000"/>
              </a:solidFill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55"/>
          <a:stretch>
            <a:fillRect/>
          </a:stretch>
        </p:blipFill>
        <p:spPr>
          <a:xfrm>
            <a:off x="9009211" y="1403022"/>
            <a:ext cx="1440000" cy="144000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1800" y="1403350"/>
            <a:ext cx="1439863" cy="1439863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17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9538" y="1403350"/>
            <a:ext cx="1439862" cy="1439863"/>
          </a:xfrm>
        </p:spPr>
      </p:pic>
    </p:spTree>
    <p:extLst>
      <p:ext uri="{BB962C8B-B14F-4D97-AF65-F5344CB8AC3E}">
        <p14:creationId xmlns:p14="http://schemas.microsoft.com/office/powerpoint/2010/main" val="2282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/>
      <p:bldP spid="79" grpId="0" build="p"/>
      <p:bldP spid="80" grpId="0" build="p"/>
      <p:bldP spid="82" grpId="0" build="p"/>
      <p:bldP spid="83" grpId="0" build="p"/>
      <p:bldP spid="85" grpId="0" build="p"/>
      <p:bldP spid="86" grpId="0" build="p"/>
      <p:bldP spid="8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16</a:t>
            </a:r>
            <a:endParaRPr lang="en-AU" dirty="0">
              <a:cs typeface="B Koodak" panose="000007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fa-IR" sz="2400" dirty="0" smtClean="0">
                <a:solidFill>
                  <a:srgbClr val="FFC000"/>
                </a:solidFill>
                <a:cs typeface="A Afsaneh" panose="02000700000000000000" pitchFamily="2" charset="-78"/>
              </a:rPr>
              <a:t>لحظه غم انگیز خداحافظی</a:t>
            </a:r>
            <a:endParaRPr lang="en-AU" sz="2400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r" rtl="1"/>
            <a:r>
              <a:rPr lang="fa-IR" sz="1200" b="1" dirty="0" smtClean="0">
                <a:solidFill>
                  <a:srgbClr val="FFC000"/>
                </a:solidFill>
                <a:cs typeface="B Morvarid" panose="00000400000000000000" pitchFamily="2" charset="-78"/>
              </a:rPr>
              <a:t>نور</a:t>
            </a:r>
            <a:endParaRPr lang="en-US" sz="1200" b="1" dirty="0">
              <a:solidFill>
                <a:srgbClr val="FFC000"/>
              </a:solidFill>
              <a:cs typeface="B Morvarid" panose="00000400000000000000" pitchFamily="2" charset="-78"/>
            </a:endParaRPr>
          </a:p>
        </p:txBody>
      </p:sp>
      <p:sp>
        <p:nvSpPr>
          <p:cNvPr id="13" name="Text Placeholder 42"/>
          <p:cNvSpPr txBox="1">
            <a:spLocks/>
          </p:cNvSpPr>
          <p:nvPr/>
        </p:nvSpPr>
        <p:spPr>
          <a:xfrm flipH="1">
            <a:off x="2084641" y="2349795"/>
            <a:ext cx="8058426" cy="142434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indent="0" algn="just" rtl="1">
              <a:buFont typeface="Wingdings" pitchFamily="2" charset="2"/>
              <a:buChar char="ü"/>
            </a:pPr>
            <a:r>
              <a:rPr lang="fa-IR" sz="2000" dirty="0" smtClean="0">
                <a:cs typeface="B Koodak" pitchFamily="2" charset="-78"/>
              </a:rPr>
              <a:t> </a:t>
            </a:r>
            <a:r>
              <a:rPr lang="fa-IR" sz="2000" dirty="0" smtClean="0">
                <a:cs typeface="B Koodak" pitchFamily="2" charset="-78"/>
              </a:rPr>
              <a:t>تمرین فراموش نشه!</a:t>
            </a:r>
            <a:endParaRPr lang="fa-IR" sz="2000" dirty="0" smtClean="0">
              <a:cs typeface="B Koodak" pitchFamily="2" charset="-78"/>
            </a:endParaRPr>
          </a:p>
          <a:p>
            <a:pPr marL="87313" indent="0" algn="just" rtl="1">
              <a:buFont typeface="Wingdings" pitchFamily="2" charset="2"/>
              <a:buChar char="ü"/>
            </a:pPr>
            <a:r>
              <a:rPr lang="fa-IR" sz="2000" dirty="0" smtClean="0">
                <a:cs typeface="B Koodak" pitchFamily="2" charset="-78"/>
              </a:rPr>
              <a:t>داستان بنویسید برای عکس هاتون و سعی کنید اون ها رو با مفهوم کنید</a:t>
            </a:r>
            <a:endParaRPr lang="fa-IR" sz="2000" dirty="0" smtClean="0">
              <a:cs typeface="B Koodak" pitchFamily="2" charset="-78"/>
            </a:endParaRPr>
          </a:p>
          <a:p>
            <a:pPr marL="87313" indent="0" algn="just" rtl="1">
              <a:buFont typeface="Wingdings" pitchFamily="2" charset="2"/>
              <a:buChar char="ü"/>
            </a:pPr>
            <a:r>
              <a:rPr lang="fa-IR" sz="2000" dirty="0" smtClean="0">
                <a:cs typeface="B Koodak" pitchFamily="2" charset="-78"/>
              </a:rPr>
              <a:t>بدرود</a:t>
            </a:r>
            <a:endParaRPr lang="fa-IR" sz="2000" dirty="0" smtClean="0">
              <a:cs typeface="B Koodak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3625" y="6308271"/>
            <a:ext cx="3053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WWW.HONAROMA.IR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29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TextBox 10"/>
          <p:cNvSpPr txBox="1"/>
          <p:nvPr/>
        </p:nvSpPr>
        <p:spPr>
          <a:xfrm>
            <a:off x="4279011" y="682027"/>
            <a:ext cx="7709789" cy="156966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6000"/>
              </a:schemeClr>
            </a:glow>
            <a:outerShdw blurRad="228600" dist="292100" dir="6960000" sx="10000" sy="10000" algn="ctr" rotWithShape="0">
              <a:srgbClr val="000000"/>
            </a:outerShdw>
            <a:reflection blurRad="736600" stA="11000" endPos="40000" dist="165100" dir="5400000" sy="-100000" algn="bl" rotWithShape="0"/>
            <a:softEdge rad="152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9600" dirty="0" smtClean="0">
                <a:solidFill>
                  <a:srgbClr val="FFC000"/>
                </a:solidFill>
                <a:effectLst>
                  <a:outerShdw dist="50800" dir="5400000" sx="1000" sy="1000" algn="ctr" rotWithShape="0">
                    <a:srgbClr val="000000">
                      <a:alpha val="0"/>
                    </a:srgbClr>
                  </a:outerShdw>
                  <a:reflection blurRad="127000" stA="43000" endPos="54000" dist="50800" dir="5400000" sy="-100000" algn="bl" rotWithShape="0"/>
                </a:effectLst>
                <a:cs typeface="A Afsaneh" panose="02000700000000000000" pitchFamily="2" charset="-78"/>
              </a:rPr>
              <a:t>آموزش عکاسی</a:t>
            </a:r>
            <a:endParaRPr lang="en-US" sz="9600" dirty="0">
              <a:solidFill>
                <a:srgbClr val="FFC000"/>
              </a:solidFill>
              <a:effectLst>
                <a:outerShdw dist="50800" dir="5400000" sx="1000" sy="1000" algn="ctr" rotWithShape="0">
                  <a:srgbClr val="000000">
                    <a:alpha val="0"/>
                  </a:srgbClr>
                </a:outerShdw>
                <a:reflection blurRad="127000" stA="43000" endPos="54000" dist="50800" dir="5400000" sy="-100000" algn="bl" rotWithShape="0"/>
              </a:effectLst>
              <a:cs typeface="A Afsaneh" panose="02000700000000000000" pitchFamily="2" charset="-78"/>
            </a:endParaRPr>
          </a:p>
        </p:txBody>
      </p:sp>
      <p:pic>
        <p:nvPicPr>
          <p:cNvPr id="12" name="Picture 11" descr="1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" y="5584627"/>
            <a:ext cx="949654" cy="10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2400" dirty="0" smtClean="0">
                <a:solidFill>
                  <a:srgbClr val="FFC000"/>
                </a:solidFill>
                <a:cs typeface="A Afsaneh" panose="02000700000000000000" pitchFamily="2" charset="-78"/>
              </a:rPr>
              <a:t>آموزش عکاسی</a:t>
            </a:r>
            <a:endParaRPr lang="en-US" sz="2400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3</a:t>
            </a:r>
            <a:endParaRPr lang="en-US" sz="1400" dirty="0">
              <a:cs typeface="B Koodak" panose="00000700000000000000" pitchFamily="2" charset="-78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FFC000"/>
                </a:solidFill>
                <a:cs typeface="B Kidnap" panose="00000400000000000000" pitchFamily="2" charset="-78"/>
              </a:rPr>
              <a:t>هنرو ما</a:t>
            </a:r>
            <a:endParaRPr lang="en-US" dirty="0">
              <a:solidFill>
                <a:srgbClr val="FFC000"/>
              </a:solidFill>
              <a:cs typeface="B Kidnap" panose="00000400000000000000" pitchFamily="2" charset="-78"/>
            </a:endParaRPr>
          </a:p>
        </p:txBody>
      </p:sp>
      <p:sp>
        <p:nvSpPr>
          <p:cNvPr id="111" name="Slide Number Placeholder 3"/>
          <p:cNvSpPr txBox="1">
            <a:spLocks/>
          </p:cNvSpPr>
          <p:nvPr/>
        </p:nvSpPr>
        <p:spPr>
          <a:xfrm>
            <a:off x="11471566" y="6257741"/>
            <a:ext cx="431079" cy="3890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7576" y="6257741"/>
            <a:ext cx="1703295" cy="38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269191"/>
              </p:ext>
            </p:extLst>
          </p:nvPr>
        </p:nvGraphicFramePr>
        <p:xfrm>
          <a:off x="2823098" y="1518081"/>
          <a:ext cx="6534662" cy="113560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267331"/>
                <a:gridCol w="3267331"/>
              </a:tblGrid>
              <a:tr h="567801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A Shams" panose="00000400000000000000" pitchFamily="2" charset="-78"/>
                        </a:rPr>
                        <a:t>مبحث</a:t>
                      </a:r>
                      <a:endParaRPr lang="en-US" sz="2800" dirty="0">
                        <a:latin typeface="a Theme for murder" panose="02000000000000000000" pitchFamily="2" charset="0"/>
                        <a:cs typeface="A Sham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A Shams" panose="00000400000000000000" pitchFamily="2" charset="-78"/>
                        </a:rPr>
                        <a:t>شماره جلسه</a:t>
                      </a:r>
                      <a:endParaRPr lang="en-US" sz="2800" dirty="0">
                        <a:latin typeface="a Theme for murder" panose="02000000000000000000" pitchFamily="2" charset="0"/>
                        <a:cs typeface="A Shams" panose="00000400000000000000" pitchFamily="2" charset="-78"/>
                      </a:endParaRPr>
                    </a:p>
                  </a:txBody>
                  <a:tcPr/>
                </a:tc>
              </a:tr>
              <a:tr h="567801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A Shams" panose="00000400000000000000" pitchFamily="2" charset="-78"/>
                        </a:rPr>
                        <a:t>نور و نورپردازی</a:t>
                      </a:r>
                      <a:endParaRPr lang="en-US" sz="2800" dirty="0">
                        <a:latin typeface="a Theme for murder" panose="02000000000000000000" pitchFamily="2" charset="0"/>
                        <a:cs typeface="A Shams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latin typeface="+mn-lt"/>
                          <a:cs typeface="A Shams" panose="00000400000000000000" pitchFamily="2" charset="-78"/>
                        </a:rPr>
                        <a:t>چهار</a:t>
                      </a:r>
                      <a:endParaRPr lang="en-US" sz="2800" dirty="0">
                        <a:latin typeface="a Theme for murder" panose="02000000000000000000" pitchFamily="2" charset="0"/>
                        <a:cs typeface="A Shams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Picture 19" descr="1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827" y="140080"/>
            <a:ext cx="780934" cy="8628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3625" y="6308271"/>
            <a:ext cx="3053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WWW.HONAROMA.IR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2400" dirty="0">
                <a:solidFill>
                  <a:srgbClr val="FFC000"/>
                </a:solidFill>
                <a:cs typeface="A Afsaneh" panose="02000700000000000000" pitchFamily="2" charset="-78"/>
              </a:rPr>
              <a:t>روند آموزشی </a:t>
            </a:r>
            <a:endParaRPr lang="en-US" sz="2400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4</a:t>
            </a:r>
            <a:endParaRPr lang="en-US" sz="1400" dirty="0">
              <a:cs typeface="B Koodak" panose="00000700000000000000" pitchFamily="2" charset="-78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FFC000"/>
                </a:solidFill>
                <a:cs typeface="B Kidnap" panose="00000400000000000000" pitchFamily="2" charset="-78"/>
              </a:rPr>
              <a:t>هنرو ما</a:t>
            </a:r>
            <a:endParaRPr lang="en-US" dirty="0">
              <a:solidFill>
                <a:srgbClr val="FFC000"/>
              </a:solidFill>
              <a:cs typeface="B Kidnap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111" name="Slide Number Placeholder 3"/>
          <p:cNvSpPr txBox="1">
            <a:spLocks/>
          </p:cNvSpPr>
          <p:nvPr/>
        </p:nvSpPr>
        <p:spPr>
          <a:xfrm>
            <a:off x="11471566" y="6257741"/>
            <a:ext cx="431079" cy="3890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cs typeface="B Koodak" panose="00000700000000000000" pitchFamily="2" charset="-78"/>
            </a:endParaRPr>
          </a:p>
        </p:txBody>
      </p:sp>
      <p:cxnSp>
        <p:nvCxnSpPr>
          <p:cNvPr id="18" name="Straight Connector 17"/>
          <p:cNvCxnSpPr>
            <a:endCxn id="26" idx="0"/>
          </p:cNvCxnSpPr>
          <p:nvPr/>
        </p:nvCxnSpPr>
        <p:spPr>
          <a:xfrm>
            <a:off x="1299085" y="2850256"/>
            <a:ext cx="0" cy="746682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7" idx="4"/>
          </p:cNvCxnSpPr>
          <p:nvPr/>
        </p:nvCxnSpPr>
        <p:spPr>
          <a:xfrm>
            <a:off x="2643382" y="3748069"/>
            <a:ext cx="3648" cy="877419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30" idx="4"/>
          </p:cNvCxnSpPr>
          <p:nvPr/>
        </p:nvCxnSpPr>
        <p:spPr>
          <a:xfrm>
            <a:off x="6741998" y="3748068"/>
            <a:ext cx="1" cy="106870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5" idx="4"/>
          </p:cNvCxnSpPr>
          <p:nvPr/>
        </p:nvCxnSpPr>
        <p:spPr>
          <a:xfrm>
            <a:off x="10883680" y="3748072"/>
            <a:ext cx="1" cy="877419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28" idx="0"/>
          </p:cNvCxnSpPr>
          <p:nvPr/>
        </p:nvCxnSpPr>
        <p:spPr>
          <a:xfrm flipH="1">
            <a:off x="9543465" y="2850256"/>
            <a:ext cx="1" cy="74668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29" idx="0"/>
          </p:cNvCxnSpPr>
          <p:nvPr/>
        </p:nvCxnSpPr>
        <p:spPr>
          <a:xfrm flipH="1">
            <a:off x="5392715" y="2850256"/>
            <a:ext cx="5781" cy="74668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299085" y="3654870"/>
            <a:ext cx="9584596" cy="383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1223520" y="3596938"/>
            <a:ext cx="151130" cy="15113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51" dirty="0" smtClean="0">
                <a:solidFill>
                  <a:srgbClr val="26A6CF"/>
                </a:solidFill>
              </a:rPr>
              <a:t> </a:t>
            </a:r>
            <a:endParaRPr lang="en-US" sz="1351" dirty="0">
              <a:solidFill>
                <a:srgbClr val="26A6CF"/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567818" y="3596938"/>
            <a:ext cx="151130" cy="15113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9467897" y="3596938"/>
            <a:ext cx="151130" cy="151130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317150" y="3596938"/>
            <a:ext cx="151130" cy="15113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6666433" y="3596938"/>
            <a:ext cx="151130" cy="15113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10808114" y="3596938"/>
            <a:ext cx="151130" cy="15113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953522" y="3622127"/>
            <a:ext cx="100754" cy="10075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992693" y="3622127"/>
            <a:ext cx="100754" cy="10075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26A6C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10781" y="3230012"/>
            <a:ext cx="148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>
                <a:solidFill>
                  <a:srgbClr val="00B0F0"/>
                </a:solidFill>
                <a:latin typeface="+mj-lt"/>
                <a:cs typeface="A Afsaneh" panose="02000700000000000000" pitchFamily="2" charset="-78"/>
              </a:rPr>
              <a:t>نما</a:t>
            </a:r>
            <a:endParaRPr lang="en-AU" sz="2400" dirty="0">
              <a:solidFill>
                <a:srgbClr val="00B0F0"/>
              </a:solidFill>
              <a:latin typeface="+mj-lt"/>
              <a:cs typeface="A Afsaneh" panose="02000700000000000000" pitchFamily="2" charset="-7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1454" y="2401285"/>
            <a:ext cx="1495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>
                <a:solidFill>
                  <a:schemeClr val="accent4"/>
                </a:solidFill>
                <a:cs typeface="A Afsaneh" panose="02000700000000000000" pitchFamily="2" charset="-78"/>
              </a:rPr>
              <a:t>داستان مصور</a:t>
            </a:r>
            <a:endParaRPr lang="en-US" sz="2400" dirty="0">
              <a:solidFill>
                <a:schemeClr val="accent4"/>
              </a:solidFill>
              <a:cs typeface="A Afsaneh" panose="02000700000000000000" pitchFamily="2" charset="-7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51127" y="4621157"/>
            <a:ext cx="1698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>
                <a:solidFill>
                  <a:srgbClr val="00B050"/>
                </a:solidFill>
                <a:cs typeface="A Afsaneh" panose="02000700000000000000" pitchFamily="2" charset="-78"/>
              </a:rPr>
              <a:t>عکاسی داستانی</a:t>
            </a:r>
            <a:endParaRPr lang="en-US" sz="2400" dirty="0">
              <a:solidFill>
                <a:srgbClr val="00B050"/>
              </a:solidFill>
              <a:cs typeface="A Afsaneh" panose="02000700000000000000" pitchFamily="2" charset="-7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73642" y="2445407"/>
            <a:ext cx="1495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>
                <a:solidFill>
                  <a:schemeClr val="accent3"/>
                </a:solidFill>
                <a:cs typeface="A Afsaneh" panose="02000700000000000000" pitchFamily="2" charset="-78"/>
              </a:rPr>
              <a:t>سوژه</a:t>
            </a:r>
            <a:endParaRPr lang="en-US" dirty="0">
              <a:solidFill>
                <a:schemeClr val="accent3"/>
              </a:solidFill>
              <a:cs typeface="A Afsaneh" panose="02000700000000000000" pitchFamily="2" charset="-7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795831" y="2390007"/>
            <a:ext cx="149526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sz="2400" dirty="0" smtClean="0">
                <a:solidFill>
                  <a:srgbClr val="00B0F0"/>
                </a:solidFill>
                <a:latin typeface="+mj-lt"/>
                <a:cs typeface="A Afsaneh" panose="02000700000000000000" pitchFamily="2" charset="-78"/>
              </a:rPr>
              <a:t>نما</a:t>
            </a:r>
            <a:endParaRPr lang="en-AU" sz="2400" dirty="0">
              <a:solidFill>
                <a:srgbClr val="00B0F0"/>
              </a:solidFill>
              <a:latin typeface="+mj-lt"/>
              <a:cs typeface="A Afsaneh" panose="02000700000000000000" pitchFamily="2" charset="-7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94367" y="4816773"/>
            <a:ext cx="14952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>
                <a:solidFill>
                  <a:srgbClr val="FFC000"/>
                </a:solidFill>
                <a:cs typeface="A Afsaneh" panose="02000700000000000000" pitchFamily="2" charset="-78"/>
              </a:rPr>
              <a:t>نور</a:t>
            </a:r>
            <a:endParaRPr lang="en-US" sz="2400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798371" y="4626397"/>
            <a:ext cx="201948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sz="2400" dirty="0" smtClean="0">
                <a:solidFill>
                  <a:srgbClr val="FF0000"/>
                </a:solidFill>
                <a:latin typeface="+mj-lt"/>
                <a:cs typeface="A Afsaneh" panose="02000700000000000000" pitchFamily="2" charset="-78"/>
              </a:rPr>
              <a:t>اصول اولیه عکاسی</a:t>
            </a:r>
            <a:endParaRPr lang="en-AU" sz="2400" dirty="0">
              <a:solidFill>
                <a:srgbClr val="FF0000"/>
              </a:solidFill>
              <a:latin typeface="+mj-lt"/>
              <a:cs typeface="A Afsaneh" panose="020007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7576" y="6257741"/>
            <a:ext cx="1703295" cy="38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1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827" y="140080"/>
            <a:ext cx="780934" cy="86283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277353" y="3164239"/>
            <a:ext cx="1495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>
                <a:solidFill>
                  <a:schemeClr val="accent3"/>
                </a:solidFill>
                <a:cs typeface="A Afsaneh" panose="02000700000000000000" pitchFamily="2" charset="-78"/>
              </a:rPr>
              <a:t>سوژه</a:t>
            </a:r>
            <a:endParaRPr lang="en-US" sz="2400" dirty="0">
              <a:solidFill>
                <a:schemeClr val="accent3"/>
              </a:solidFill>
              <a:cs typeface="A Afsaneh" panose="02000700000000000000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63625" y="6308271"/>
            <a:ext cx="3053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WWW.HONAROMA.IR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5" grpId="0" animBg="1"/>
      <p:bldP spid="36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2400" dirty="0">
                <a:solidFill>
                  <a:srgbClr val="FFC000"/>
                </a:solidFill>
                <a:cs typeface="A Afsaneh" panose="02000700000000000000" pitchFamily="2" charset="-78"/>
              </a:rPr>
              <a:t>روند جلسه امروزمون</a:t>
            </a:r>
            <a:endParaRPr lang="en-US" sz="2400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5</a:t>
            </a:r>
            <a:endParaRPr lang="en-US" sz="1400" dirty="0">
              <a:cs typeface="B Koodak" panose="00000700000000000000" pitchFamily="2" charset="-78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solidFill>
                  <a:srgbClr val="FFC000"/>
                </a:solidFill>
                <a:cs typeface="B Kidnap" panose="00000400000000000000" pitchFamily="2" charset="-78"/>
              </a:rPr>
              <a:t>هنرو ما</a:t>
            </a:r>
            <a:endParaRPr lang="en-US" dirty="0">
              <a:solidFill>
                <a:srgbClr val="FFC000"/>
              </a:solidFill>
              <a:cs typeface="B Kidnap" panose="00000400000000000000" pitchFamily="2" charset="-78"/>
            </a:endParaRPr>
          </a:p>
        </p:txBody>
      </p:sp>
      <p:sp>
        <p:nvSpPr>
          <p:cNvPr id="111" name="Slide Number Placeholder 3"/>
          <p:cNvSpPr txBox="1">
            <a:spLocks/>
          </p:cNvSpPr>
          <p:nvPr/>
        </p:nvSpPr>
        <p:spPr>
          <a:xfrm>
            <a:off x="11471566" y="6257741"/>
            <a:ext cx="431079" cy="3890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07576" y="6257741"/>
            <a:ext cx="1703295" cy="38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1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827" y="140080"/>
            <a:ext cx="780934" cy="8628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4423" y="1812701"/>
            <a:ext cx="3238317" cy="4001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 rtl="1"/>
            <a:r>
              <a:rPr lang="fa-IR" sz="2000" dirty="0" smtClean="0">
                <a:solidFill>
                  <a:srgbClr val="FF0000"/>
                </a:solidFill>
                <a:latin typeface="+mj-lt"/>
                <a:cs typeface="B Koodak" pitchFamily="2" charset="-78"/>
              </a:rPr>
              <a:t>مثل همیشه تمرین ها را بیاورید</a:t>
            </a:r>
            <a:endParaRPr lang="en-AU" sz="2000" dirty="0">
              <a:solidFill>
                <a:srgbClr val="FF0000"/>
              </a:solidFill>
              <a:latin typeface="+mj-lt"/>
              <a:cs typeface="B Koodak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4752" y="2096896"/>
            <a:ext cx="8167988" cy="3508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B Koodak" pitchFamily="2" charset="-78"/>
              </a:rPr>
              <a:t>اصلا آموزش یعنی تمرین!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  <a:cs typeface="B Koodak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4172" y="2670989"/>
            <a:ext cx="2018568" cy="4001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 rtl="1"/>
            <a:r>
              <a:rPr lang="fa-IR" sz="2000" dirty="0" smtClean="0">
                <a:solidFill>
                  <a:schemeClr val="accent3"/>
                </a:solidFill>
                <a:latin typeface="+mj-lt"/>
                <a:cs typeface="B Koodak" pitchFamily="2" charset="-78"/>
              </a:rPr>
              <a:t>یکم درس میدیم</a:t>
            </a:r>
            <a:endParaRPr lang="en-AU" sz="1400" dirty="0">
              <a:solidFill>
                <a:schemeClr val="accent3"/>
              </a:solidFill>
              <a:latin typeface="+mj-lt"/>
              <a:cs typeface="B Koodak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7811" y="2988780"/>
            <a:ext cx="7714929" cy="3508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400" dirty="0" smtClean="0">
                <a:solidFill>
                  <a:schemeClr val="accent3">
                    <a:lumMod val="60000"/>
                    <a:lumOff val="40000"/>
                  </a:schemeClr>
                </a:solidFill>
                <a:cs typeface="B Koodak" pitchFamily="2" charset="-78"/>
              </a:rPr>
              <a:t>تا از تاریکی ها به نور برسیم</a:t>
            </a:r>
            <a:endParaRPr lang="en-US" sz="1400" dirty="0">
              <a:solidFill>
                <a:schemeClr val="accent3">
                  <a:lumMod val="60000"/>
                  <a:lumOff val="40000"/>
                </a:schemeClr>
              </a:solidFill>
              <a:cs typeface="B Koodak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4960" y="3534830"/>
            <a:ext cx="4217780" cy="4001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 rtl="1"/>
            <a:r>
              <a:rPr lang="fa-IR" sz="2000" dirty="0" smtClean="0">
                <a:solidFill>
                  <a:schemeClr val="accent5"/>
                </a:solidFill>
                <a:latin typeface="+mj-lt"/>
                <a:cs typeface="B Koodak" pitchFamily="2" charset="-78"/>
              </a:rPr>
              <a:t>درباره پروژه می حرفیم دوباره</a:t>
            </a:r>
            <a:endParaRPr lang="en-AU" sz="1400" dirty="0">
              <a:solidFill>
                <a:schemeClr val="accent5"/>
              </a:solidFill>
              <a:latin typeface="+mj-lt"/>
              <a:cs typeface="B Koodak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7486" y="3876277"/>
            <a:ext cx="7095254" cy="3508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cs typeface="B Koodak" pitchFamily="2" charset="-78"/>
              </a:rPr>
              <a:t>چه خبرا از پروژه هاتون؟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  <a:cs typeface="B Koodak" pitchFamily="2" charset="-78"/>
            </a:endParaRPr>
          </a:p>
        </p:txBody>
      </p:sp>
      <p:sp>
        <p:nvSpPr>
          <p:cNvPr id="18" name="Chevron 17"/>
          <p:cNvSpPr/>
          <p:nvPr/>
        </p:nvSpPr>
        <p:spPr>
          <a:xfrm rot="10800000">
            <a:off x="9752395" y="1786139"/>
            <a:ext cx="1518287" cy="791386"/>
          </a:xfrm>
          <a:prstGeom prst="chevron">
            <a:avLst>
              <a:gd name="adj" fmla="val 2702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 rot="10800000">
            <a:off x="9752394" y="2700523"/>
            <a:ext cx="1518287" cy="791386"/>
          </a:xfrm>
          <a:prstGeom prst="chevron">
            <a:avLst>
              <a:gd name="adj" fmla="val 270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20" name="Chevron 19"/>
          <p:cNvSpPr/>
          <p:nvPr/>
        </p:nvSpPr>
        <p:spPr>
          <a:xfrm rot="10800000">
            <a:off x="9752395" y="3614907"/>
            <a:ext cx="1518287" cy="791386"/>
          </a:xfrm>
          <a:prstGeom prst="chevron">
            <a:avLst>
              <a:gd name="adj" fmla="val 270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2517486" y="4805577"/>
            <a:ext cx="7095254" cy="3508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B Koodak" pitchFamily="2" charset="-78"/>
              </a:rPr>
              <a:t>خوبه بعد از «دیگه چه خبر؟» اینو بگیم..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  <a:cs typeface="B Koodak" pitchFamily="2" charset="-78"/>
            </a:endParaRPr>
          </a:p>
        </p:txBody>
      </p:sp>
      <p:sp>
        <p:nvSpPr>
          <p:cNvPr id="23" name="Chevron 22"/>
          <p:cNvSpPr/>
          <p:nvPr/>
        </p:nvSpPr>
        <p:spPr>
          <a:xfrm rot="10800000">
            <a:off x="9752395" y="4526570"/>
            <a:ext cx="1518287" cy="791386"/>
          </a:xfrm>
          <a:prstGeom prst="chevron">
            <a:avLst>
              <a:gd name="adj" fmla="val 2702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517486" y="4461238"/>
            <a:ext cx="7095254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2000" dirty="0" smtClean="0">
                <a:solidFill>
                  <a:srgbClr val="FFC000"/>
                </a:solidFill>
                <a:cs typeface="B Koodak" pitchFamily="2" charset="-78"/>
              </a:rPr>
              <a:t>دیگه </a:t>
            </a:r>
            <a:r>
              <a:rPr lang="fa-IR" sz="2000" dirty="0" smtClean="0">
                <a:solidFill>
                  <a:srgbClr val="FFC000"/>
                </a:solidFill>
                <a:cs typeface="B Koodak" pitchFamily="2" charset="-78"/>
              </a:rPr>
              <a:t>هیچ خبر</a:t>
            </a:r>
            <a:endParaRPr lang="en-US" sz="2000" dirty="0">
              <a:solidFill>
                <a:srgbClr val="FFC000"/>
              </a:solidFill>
              <a:cs typeface="B Koodak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63625" y="6308271"/>
            <a:ext cx="3053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WWW.HONAROMA.IR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8" grpId="0" animBg="1"/>
      <p:bldP spid="19" grpId="0" animBg="1"/>
      <p:bldP spid="20" grpId="0" animBg="1"/>
      <p:bldP spid="22" grpId="0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 descr="611911801821291715224797172401922261310128.jpg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/>
          <a:srcRect l="667" r="667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70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0157" y="1329598"/>
            <a:ext cx="103916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6000" dirty="0" smtClean="0">
                <a:solidFill>
                  <a:srgbClr val="C00000"/>
                </a:solidFill>
                <a:cs typeface="A Afsaneh" panose="02000700000000000000" pitchFamily="2" charset="-78"/>
              </a:rPr>
              <a:t>این جلسه یه کار متفاوت میخوایم بکنیم</a:t>
            </a:r>
          </a:p>
          <a:p>
            <a:pPr algn="ctr"/>
            <a:r>
              <a:rPr lang="fa-IR" sz="6000" dirty="0" smtClean="0">
                <a:solidFill>
                  <a:srgbClr val="FFC000"/>
                </a:solidFill>
                <a:cs typeface="A Afsaneh" panose="02000700000000000000" pitchFamily="2" charset="-78"/>
              </a:rPr>
              <a:t>هر کسی میاد پا تخته  برای کارش یه داستان چند خطی میگه!! </a:t>
            </a:r>
            <a:endParaRPr lang="fa-IR" sz="6000" dirty="0" smtClean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950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02AA32E-850A-4F3A-9344-4AB458E1939A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r" rtl="1"/>
            <a:r>
              <a:rPr lang="fa-IR" dirty="0" smtClean="0"/>
              <a:t>نور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r" rtl="1"/>
            <a:r>
              <a:rPr lang="fa-IR" dirty="0" smtClean="0"/>
              <a:t>آموزش عکاسی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3697" y="5610067"/>
            <a:ext cx="7277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a-IR" dirty="0" smtClean="0">
                <a:solidFill>
                  <a:schemeClr val="bg1"/>
                </a:solidFill>
              </a:rPr>
              <a:t>خوب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IMG_32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ext Placeholder 42"/>
          <p:cNvSpPr txBox="1">
            <a:spLocks/>
          </p:cNvSpPr>
          <p:nvPr/>
        </p:nvSpPr>
        <p:spPr>
          <a:xfrm flipH="1">
            <a:off x="6343511" y="4814330"/>
            <a:ext cx="5559134" cy="1591474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a-IR" sz="8000" dirty="0" smtClean="0">
                <a:solidFill>
                  <a:schemeClr val="bg1"/>
                </a:solidFill>
                <a:cs typeface="B Koodak" pitchFamily="2" charset="-78"/>
              </a:rPr>
              <a:t>نور چیست؟</a:t>
            </a:r>
            <a:endParaRPr lang="en-US" sz="8000" dirty="0">
              <a:solidFill>
                <a:schemeClr val="bg1"/>
              </a:solidFill>
              <a:cs typeface="B Koodak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2043" y="106263"/>
            <a:ext cx="566468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1600" dirty="0" smtClean="0">
                <a:solidFill>
                  <a:schemeClr val="tx1"/>
                </a:solidFill>
                <a:cs typeface="B Koodak" pitchFamily="2" charset="-78"/>
              </a:rPr>
              <a:t>درواقع دیدن اشیا و محیط پیرامون ما به این شکلی که هست به دلیل وجود نور و تأثیرات آن بر اشیا و چشم ماست و عکاسی هم چیزی به‌جز ثبت نور و تأثیرات نور بر روی سطح حساس دوربین (نگاتیو/حس‌گر) نیست ، لذا شناخت کمیت و کیفیت و تأثیرات نور در عکاسی خیلی اهمیت دارد.</a:t>
            </a:r>
            <a:endParaRPr lang="en-US" sz="900" dirty="0">
              <a:solidFill>
                <a:schemeClr val="tx1"/>
              </a:solidFill>
              <a:cs typeface="B Kooda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943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7</a:t>
            </a:r>
            <a:endParaRPr lang="en-AU" sz="1400" dirty="0">
              <a:cs typeface="B Koodak" panose="00000700000000000000" pitchFamily="2" charset="-78"/>
            </a:endParaRPr>
          </a:p>
        </p:txBody>
      </p:sp>
      <p:sp>
        <p:nvSpPr>
          <p:cNvPr id="82" name="Text Placeholder 42"/>
          <p:cNvSpPr txBox="1">
            <a:spLocks/>
          </p:cNvSpPr>
          <p:nvPr/>
        </p:nvSpPr>
        <p:spPr>
          <a:xfrm flipH="1">
            <a:off x="8304251" y="1537202"/>
            <a:ext cx="2929208" cy="51605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endParaRPr lang="en-US" sz="3200" dirty="0">
              <a:solidFill>
                <a:srgbClr val="FFC000"/>
              </a:solidFill>
              <a:cs typeface="B Koodak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257" y="3651572"/>
            <a:ext cx="668181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sz="1600" b="1" dirty="0" smtClean="0">
                <a:cs typeface="B Koodak" pitchFamily="2" charset="-78"/>
              </a:rPr>
              <a:t>دو </a:t>
            </a:r>
            <a:r>
              <a:rPr lang="ar-SA" sz="1600" b="1" dirty="0" smtClean="0">
                <a:cs typeface="B Koodak" pitchFamily="2" charset="-78"/>
              </a:rPr>
              <a:t>مثال برای یادگیری مثلث نوردهی عکاسی دیجیتال</a:t>
            </a:r>
            <a:endParaRPr lang="en-US" sz="1600" dirty="0" smtClean="0">
              <a:cs typeface="B Koodak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0" y="0"/>
            <a:ext cx="1219199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1661" y="1832133"/>
            <a:ext cx="4294388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SA" sz="1600" b="1" dirty="0" smtClean="0">
                <a:solidFill>
                  <a:schemeClr val="bg1"/>
                </a:solidFill>
                <a:cs typeface="B Koodak" pitchFamily="2" charset="-78"/>
              </a:rPr>
              <a:t>نوردهی از </a:t>
            </a:r>
            <a:r>
              <a:rPr lang="fa-IR" sz="1600" b="1" dirty="0" smtClean="0">
                <a:solidFill>
                  <a:schemeClr val="bg1"/>
                </a:solidFill>
                <a:cs typeface="B Koodak" pitchFamily="2" charset="-78"/>
              </a:rPr>
              <a:t>۳</a:t>
            </a:r>
            <a:r>
              <a:rPr lang="ar-SA" sz="1600" b="1" dirty="0" smtClean="0">
                <a:solidFill>
                  <a:schemeClr val="bg1"/>
                </a:solidFill>
                <a:cs typeface="B Koodak" pitchFamily="2" charset="-78"/>
              </a:rPr>
              <a:t> رکن اصلی تشکیل شده که هر کدام بر دیگری تاثیر مستقیم دارد</a:t>
            </a:r>
            <a: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  <a:t/>
            </a:r>
            <a:b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</a:br>
            <a:r>
              <a:rPr lang="fa-IR" sz="1600" b="1" dirty="0" smtClean="0">
                <a:solidFill>
                  <a:schemeClr val="bg1"/>
                </a:solidFill>
                <a:cs typeface="B Koodak" pitchFamily="2" charset="-78"/>
              </a:rPr>
              <a:t>۳ </a:t>
            </a:r>
            <a:r>
              <a:rPr lang="ar-SA" sz="1600" b="1" dirty="0" smtClean="0">
                <a:solidFill>
                  <a:schemeClr val="bg1"/>
                </a:solidFill>
                <a:cs typeface="B Koodak" pitchFamily="2" charset="-78"/>
              </a:rPr>
              <a:t>رکن اصلی عبارتند از</a:t>
            </a:r>
            <a: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  <a:t>:</a:t>
            </a:r>
            <a:endParaRPr lang="fa-IR" sz="1600" b="1" dirty="0" smtClean="0">
              <a:solidFill>
                <a:schemeClr val="bg1"/>
              </a:solidFill>
              <a:cs typeface="B Koodak" pitchFamily="2" charset="-78"/>
            </a:endParaRPr>
          </a:p>
          <a:p>
            <a:pPr algn="just" rtl="1"/>
            <a:endParaRPr lang="fa-IR" sz="1600" b="1" dirty="0" smtClean="0">
              <a:solidFill>
                <a:schemeClr val="bg1"/>
              </a:solidFill>
              <a:cs typeface="B Koodak" pitchFamily="2" charset="-78"/>
            </a:endParaRPr>
          </a:p>
          <a:p>
            <a:pPr lvl="0" algn="just" rtl="1"/>
            <a: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  <a:t> </a:t>
            </a:r>
            <a:r>
              <a:rPr lang="fa-IR" sz="1600" b="1" dirty="0" smtClean="0">
                <a:solidFill>
                  <a:schemeClr val="bg1"/>
                </a:solidFill>
                <a:cs typeface="B Koodak" pitchFamily="2" charset="-78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  <a:t>: ISO </a:t>
            </a:r>
            <a:r>
              <a:rPr lang="fa-IR" sz="1600" b="1" dirty="0" smtClean="0">
                <a:solidFill>
                  <a:schemeClr val="bg1"/>
                </a:solidFill>
                <a:cs typeface="B Koodak" pitchFamily="2" charset="-78"/>
              </a:rPr>
              <a:t> </a:t>
            </a:r>
            <a:r>
              <a:rPr lang="ar-SA" sz="1600" b="1" dirty="0" smtClean="0">
                <a:solidFill>
                  <a:schemeClr val="bg1"/>
                </a:solidFill>
                <a:cs typeface="B Koodak" pitchFamily="2" charset="-78"/>
              </a:rPr>
              <a:t>میزان حساسیت سنسور دوربین دیجیتال به نور</a:t>
            </a:r>
            <a: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  <a:t>.</a:t>
            </a:r>
            <a:endParaRPr lang="en-US" sz="1600" dirty="0" smtClean="0">
              <a:solidFill>
                <a:schemeClr val="bg1"/>
              </a:solidFill>
              <a:cs typeface="B Koodak" pitchFamily="2" charset="-78"/>
            </a:endParaRPr>
          </a:p>
          <a:p>
            <a:pPr lvl="0" algn="just" rtl="1"/>
            <a: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  <a:t> </a:t>
            </a:r>
            <a:r>
              <a:rPr lang="ar-SA" sz="1600" b="1" dirty="0" smtClean="0">
                <a:solidFill>
                  <a:schemeClr val="bg1"/>
                </a:solidFill>
                <a:cs typeface="B Koodak" pitchFamily="2" charset="-78"/>
              </a:rPr>
              <a:t>دیافراگم: اندازه ی باز شدن دهانه ی لنز وقتی که عکس گرفته می شود</a:t>
            </a:r>
            <a: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  <a:t>.</a:t>
            </a:r>
            <a:endParaRPr lang="en-US" sz="1600" dirty="0" smtClean="0">
              <a:solidFill>
                <a:schemeClr val="bg1"/>
              </a:solidFill>
              <a:cs typeface="B Koodak" pitchFamily="2" charset="-78"/>
            </a:endParaRPr>
          </a:p>
          <a:p>
            <a:pPr lvl="0" algn="just" rtl="1"/>
            <a: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  <a:t> </a:t>
            </a:r>
            <a:r>
              <a:rPr lang="ar-SA" sz="1600" b="1" dirty="0" smtClean="0">
                <a:solidFill>
                  <a:schemeClr val="bg1"/>
                </a:solidFill>
                <a:cs typeface="B Koodak" pitchFamily="2" charset="-78"/>
              </a:rPr>
              <a:t>سرعت شاتر: مدت زمانی که شاتر باز می ماند</a:t>
            </a:r>
            <a: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  <a:t>.</a:t>
            </a:r>
            <a:endParaRPr lang="fa-IR" sz="1600" b="1" dirty="0" smtClean="0">
              <a:solidFill>
                <a:schemeClr val="bg1"/>
              </a:solidFill>
              <a:cs typeface="B Koodak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3997" y="4419683"/>
            <a:ext cx="6681814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ar-SA" sz="1600" dirty="0" smtClean="0">
                <a:solidFill>
                  <a:schemeClr val="bg1"/>
                </a:solidFill>
                <a:cs typeface="B Koodak" pitchFamily="2" charset="-78"/>
              </a:rPr>
              <a:t>نوردهی عکس از ترکیب این سه ضلع میسر می شود. نکته ی مهم این است که تغییر در یکی از وجوه بر دیگران اثر می گذارد</a:t>
            </a:r>
            <a:r>
              <a:rPr lang="en-US" sz="1600" dirty="0" smtClean="0">
                <a:solidFill>
                  <a:schemeClr val="bg1"/>
                </a:solidFill>
                <a:cs typeface="B Koodak" pitchFamily="2" charset="-78"/>
              </a:rPr>
              <a:t>.</a:t>
            </a:r>
          </a:p>
          <a:p>
            <a:pPr algn="just" rtl="1"/>
            <a:r>
              <a:rPr lang="ar-SA" sz="1600" dirty="0" smtClean="0">
                <a:solidFill>
                  <a:schemeClr val="bg1"/>
                </a:solidFill>
                <a:cs typeface="B Koodak" pitchFamily="2" charset="-78"/>
              </a:rPr>
              <a:t>این یعنی شما هیچ وقت نمی توانید فقط یکی از آنها را در نظر بگیرید بلکه باید دو وجه دیگر را هم به یاد داشته باشید</a:t>
            </a:r>
            <a:r>
              <a:rPr lang="en-US" sz="1600" dirty="0" smtClean="0">
                <a:solidFill>
                  <a:schemeClr val="bg1"/>
                </a:solidFill>
                <a:cs typeface="B Koodak" pitchFamily="2" charset="-78"/>
              </a:rPr>
              <a:t>.</a:t>
            </a:r>
            <a:endParaRPr lang="en-US" sz="1600" dirty="0">
              <a:solidFill>
                <a:schemeClr val="bg1"/>
              </a:solidFill>
              <a:cs typeface="B Koodak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solidFill>
                  <a:srgbClr val="FFC000"/>
                </a:solidFill>
                <a:cs typeface="A Afsaneh" panose="02000700000000000000" pitchFamily="2" charset="-78"/>
              </a:rPr>
              <a:t>مثلث نوردهی</a:t>
            </a:r>
            <a:endParaRPr lang="en-US" sz="2400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rgbClr val="FFC000"/>
                </a:solidFill>
                <a:cs typeface="B Morvarid" panose="00000400000000000000" pitchFamily="2" charset="-78"/>
              </a:rPr>
              <a:t>نور</a:t>
            </a:r>
            <a:endParaRPr lang="en-US" dirty="0">
              <a:solidFill>
                <a:srgbClr val="FFC000"/>
              </a:solidFill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977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a-IR" sz="1400" dirty="0" smtClean="0">
                <a:cs typeface="B Koodak" panose="00000700000000000000" pitchFamily="2" charset="-78"/>
              </a:rPr>
              <a:t>8</a:t>
            </a:r>
            <a:endParaRPr lang="en-AU" sz="1400" dirty="0">
              <a:cs typeface="B Koodak" panose="000007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solidFill>
                  <a:srgbClr val="FFC000"/>
                </a:solidFill>
                <a:cs typeface="A Afsaneh" panose="02000700000000000000" pitchFamily="2" charset="-78"/>
              </a:rPr>
              <a:t>مثلث نوردهی</a:t>
            </a:r>
            <a:endParaRPr lang="en-US" sz="2400" dirty="0">
              <a:solidFill>
                <a:srgbClr val="FFC000"/>
              </a:solidFill>
              <a:cs typeface="A Afsaneh" panose="02000700000000000000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rgbClr val="FFC000"/>
                </a:solidFill>
                <a:cs typeface="B Morvarid" panose="00000400000000000000" pitchFamily="2" charset="-78"/>
              </a:rPr>
              <a:t>نور</a:t>
            </a:r>
            <a:endParaRPr lang="en-US" dirty="0">
              <a:solidFill>
                <a:srgbClr val="FFC000"/>
              </a:solidFill>
              <a:cs typeface="B Morvarid" panose="00000400000000000000" pitchFamily="2" charset="-78"/>
            </a:endParaRPr>
          </a:p>
        </p:txBody>
      </p:sp>
      <p:sp>
        <p:nvSpPr>
          <p:cNvPr id="82" name="Text Placeholder 42"/>
          <p:cNvSpPr txBox="1">
            <a:spLocks/>
          </p:cNvSpPr>
          <p:nvPr/>
        </p:nvSpPr>
        <p:spPr>
          <a:xfrm flipH="1">
            <a:off x="8304251" y="1537202"/>
            <a:ext cx="2929208" cy="51605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endParaRPr lang="en-US" sz="3200" dirty="0">
              <a:solidFill>
                <a:srgbClr val="FFC000"/>
              </a:solidFill>
              <a:cs typeface="B Koodak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34"/>
            <a:ext cx="3834527" cy="5644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00" y="1210234"/>
            <a:ext cx="7439200" cy="56477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52800" y="1314033"/>
            <a:ext cx="2592910" cy="5262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ar-SA" sz="1600" dirty="0" smtClean="0">
                <a:solidFill>
                  <a:schemeClr val="bg1"/>
                </a:solidFill>
                <a:cs typeface="B Koodak" pitchFamily="2" charset="-78"/>
              </a:rPr>
              <a:t>تصور کنید دوربین شما مانند پنجره ای است که درب های آن باز و بسته می شوند. دیافراگم اندازه ی پنجره است. اگر بزرگ باشد نور بیشتری وارد می شود واتاق نورگیرتر خواهد بود. سرعت شاتر, مدت زمانی است که درب های پنجره باز هستند و هرچه بیشتر باز بماند نور بیشتری وارد می شود</a:t>
            </a:r>
            <a:r>
              <a:rPr lang="en-US" sz="1600" dirty="0" smtClean="0">
                <a:solidFill>
                  <a:schemeClr val="bg1"/>
                </a:solidFill>
                <a:cs typeface="B Koodak" pitchFamily="2" charset="-78"/>
              </a:rPr>
              <a:t>.</a:t>
            </a:r>
          </a:p>
          <a:p>
            <a:pPr algn="r" rtl="1"/>
            <a:r>
              <a:rPr lang="ar-SA" sz="1600" dirty="0" smtClean="0">
                <a:solidFill>
                  <a:schemeClr val="bg1"/>
                </a:solidFill>
                <a:cs typeface="B Koodak" pitchFamily="2" charset="-78"/>
              </a:rPr>
              <a:t>حالا تصور کنید که شما داخل اتاق هستید و عینک آفتابی زده اید. چشمان شما نسبت به نوری که وارد می شود حساسیت نخواهد داشت</a:t>
            </a:r>
            <a:r>
              <a:rPr lang="en-US" sz="1600" dirty="0" smtClean="0">
                <a:solidFill>
                  <a:schemeClr val="bg1"/>
                </a:solidFill>
                <a:cs typeface="B Koodak" pitchFamily="2" charset="-78"/>
              </a:rPr>
              <a:t>.</a:t>
            </a:r>
            <a:br>
              <a:rPr lang="en-US" sz="1600" dirty="0" smtClean="0">
                <a:solidFill>
                  <a:schemeClr val="bg1"/>
                </a:solidFill>
                <a:cs typeface="B Koodak" pitchFamily="2" charset="-78"/>
              </a:rPr>
            </a:br>
            <a:r>
              <a:rPr lang="ar-SA" sz="1600" dirty="0" smtClean="0">
                <a:solidFill>
                  <a:schemeClr val="bg1"/>
                </a:solidFill>
                <a:cs typeface="B Koodak" pitchFamily="2" charset="-78"/>
              </a:rPr>
              <a:t>راههای متعددی برای افزایش میزان نور اتاق وجود دارد. شما می توانید </a:t>
            </a:r>
            <a:r>
              <a:rPr lang="fa-IR" sz="1600" dirty="0" smtClean="0">
                <a:solidFill>
                  <a:schemeClr val="bg1"/>
                </a:solidFill>
                <a:cs typeface="B Koodak" pitchFamily="2" charset="-78"/>
              </a:rPr>
              <a:t>(</a:t>
            </a:r>
            <a:r>
              <a:rPr lang="ar-SA" sz="1600" dirty="0" smtClean="0">
                <a:solidFill>
                  <a:schemeClr val="bg1"/>
                </a:solidFill>
                <a:cs typeface="B Koodak" pitchFamily="2" charset="-78"/>
              </a:rPr>
              <a:t>مدت زمان باز ماندن درب ها را افزایش دهید</a:t>
            </a:r>
            <a:r>
              <a:rPr lang="en-US" sz="1600" dirty="0" smtClean="0">
                <a:solidFill>
                  <a:schemeClr val="bg1"/>
                </a:solidFill>
                <a:cs typeface="B Koodak" pitchFamily="2" charset="-78"/>
              </a:rPr>
              <a:t>( </a:t>
            </a:r>
            <a:r>
              <a:rPr lang="ar-SA" sz="1600" b="1" dirty="0" smtClean="0">
                <a:solidFill>
                  <a:schemeClr val="bg1"/>
                </a:solidFill>
                <a:cs typeface="B Koodak" pitchFamily="2" charset="-78"/>
              </a:rPr>
              <a:t>کاهش سرعت شاتر</a:t>
            </a:r>
            <a:r>
              <a:rPr lang="ar-SA" sz="1600" dirty="0" smtClean="0">
                <a:solidFill>
                  <a:schemeClr val="bg1"/>
                </a:solidFill>
                <a:cs typeface="B Koodak" pitchFamily="2" charset="-78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cs typeface="B Koodak" pitchFamily="2" charset="-78"/>
              </a:rPr>
              <a:t>) </a:t>
            </a:r>
            <a:r>
              <a:rPr lang="ar-SA" sz="1600" dirty="0" smtClean="0">
                <a:solidFill>
                  <a:schemeClr val="bg1"/>
                </a:solidFill>
                <a:cs typeface="B Koodak" pitchFamily="2" charset="-78"/>
              </a:rPr>
              <a:t>یا اندازه ی پنجره را افزایش دهید</a:t>
            </a:r>
            <a:r>
              <a:rPr lang="en-US" sz="1600" dirty="0" smtClean="0">
                <a:solidFill>
                  <a:schemeClr val="bg1"/>
                </a:solidFill>
                <a:cs typeface="B Koodak" pitchFamily="2" charset="-78"/>
              </a:rPr>
              <a:t> ( </a:t>
            </a:r>
            <a:r>
              <a:rPr lang="ar-SA" sz="1600" b="1" dirty="0" smtClean="0">
                <a:solidFill>
                  <a:schemeClr val="bg1"/>
                </a:solidFill>
                <a:cs typeface="B Koodak" pitchFamily="2" charset="-78"/>
              </a:rPr>
              <a:t>افزایش دیافراگم</a:t>
            </a:r>
            <a:r>
              <a:rPr lang="ar-SA" sz="1600" dirty="0" smtClean="0">
                <a:solidFill>
                  <a:schemeClr val="bg1"/>
                </a:solidFill>
                <a:cs typeface="B Koodak" pitchFamily="2" charset="-78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cs typeface="B Koodak" pitchFamily="2" charset="-78"/>
              </a:rPr>
              <a:t>) </a:t>
            </a:r>
            <a:r>
              <a:rPr lang="ar-SA" sz="1600" dirty="0" smtClean="0">
                <a:solidFill>
                  <a:schemeClr val="bg1"/>
                </a:solidFill>
                <a:cs typeface="B Koodak" pitchFamily="2" charset="-78"/>
              </a:rPr>
              <a:t>یا عینک آفتابی تان را بردارید</a:t>
            </a:r>
            <a:r>
              <a:rPr lang="ar-SA" sz="1600" b="1" dirty="0" smtClean="0">
                <a:solidFill>
                  <a:schemeClr val="bg1"/>
                </a:solidFill>
                <a:cs typeface="B Koodak" pitchFamily="2" charset="-78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  <a:t>(</a:t>
            </a:r>
            <a:r>
              <a:rPr lang="ar-SA" sz="1600" b="1" dirty="0" smtClean="0">
                <a:solidFill>
                  <a:schemeClr val="bg1"/>
                </a:solidFill>
                <a:cs typeface="B Koodak" pitchFamily="2" charset="-78"/>
              </a:rPr>
              <a:t>بیشتر کردن</a:t>
            </a:r>
            <a:r>
              <a:rPr lang="en-US" sz="1600" b="1" dirty="0" smtClean="0">
                <a:solidFill>
                  <a:schemeClr val="bg1"/>
                </a:solidFill>
                <a:cs typeface="B Koodak" pitchFamily="2" charset="-78"/>
              </a:rPr>
              <a:t> ISO</a:t>
            </a:r>
            <a:endParaRPr lang="en-US" sz="1600" dirty="0">
              <a:solidFill>
                <a:schemeClr val="bg1"/>
              </a:solidFill>
              <a:cs typeface="B Kooda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563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32424F"/>
      </a:dk2>
      <a:lt2>
        <a:srgbClr val="C3AFCC"/>
      </a:lt2>
      <a:accent1>
        <a:srgbClr val="EC2138"/>
      </a:accent1>
      <a:accent2>
        <a:srgbClr val="FEC709"/>
      </a:accent2>
      <a:accent3>
        <a:srgbClr val="75436E"/>
      </a:accent3>
      <a:accent4>
        <a:srgbClr val="F15A24"/>
      </a:accent4>
      <a:accent5>
        <a:srgbClr val="A4CC29"/>
      </a:accent5>
      <a:accent6>
        <a:srgbClr val="118CE7"/>
      </a:accent6>
      <a:hlink>
        <a:srgbClr val="118CE7"/>
      </a:hlink>
      <a:folHlink>
        <a:srgbClr val="A4CC29"/>
      </a:folHlink>
    </a:clrScheme>
    <a:fontScheme name="Custom 2">
      <a:majorFont>
        <a:latin typeface="Roboto medium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20778</TotalTime>
  <Words>784</Words>
  <Application>Microsoft Office PowerPoint</Application>
  <PresentationFormat>Widescreen</PresentationFormat>
  <Paragraphs>135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 Afsaneh</vt:lpstr>
      <vt:lpstr>Roboto Medium</vt:lpstr>
      <vt:lpstr>Roboto Medium</vt:lpstr>
      <vt:lpstr>Wingdings</vt:lpstr>
      <vt:lpstr>B Mahsa</vt:lpstr>
      <vt:lpstr>FontAwesome</vt:lpstr>
      <vt:lpstr>B Morvarid</vt:lpstr>
      <vt:lpstr>B Kidnap</vt:lpstr>
      <vt:lpstr>A Shams</vt:lpstr>
      <vt:lpstr>Arial</vt:lpstr>
      <vt:lpstr>Roboto Light</vt:lpstr>
      <vt:lpstr>a Theme for murder</vt:lpstr>
      <vt:lpstr>Roboto Black</vt:lpstr>
      <vt:lpstr>B Koodak</vt:lpstr>
      <vt:lpstr>Calibri</vt:lpstr>
      <vt:lpstr>Roboto Light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a</cp:lastModifiedBy>
  <cp:revision>2641</cp:revision>
  <dcterms:created xsi:type="dcterms:W3CDTF">2014-10-04T04:19:21Z</dcterms:created>
  <dcterms:modified xsi:type="dcterms:W3CDTF">2015-11-16T19:24:03Z</dcterms:modified>
</cp:coreProperties>
</file>