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32" r:id="rId2"/>
    <p:sldMasterId id="2147483777" r:id="rId3"/>
  </p:sldMasterIdLst>
  <p:handoutMasterIdLst>
    <p:handoutMasterId r:id="rId12"/>
  </p:handoutMasterIdLst>
  <p:sldIdLst>
    <p:sldId id="256" r:id="rId4"/>
    <p:sldId id="263" r:id="rId5"/>
    <p:sldId id="257" r:id="rId6"/>
    <p:sldId id="258" r:id="rId7"/>
    <p:sldId id="259" r:id="rId8"/>
    <p:sldId id="260" r:id="rId9"/>
    <p:sldId id="261" r:id="rId10"/>
    <p:sldId id="262" r:id="rId11"/>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65385" autoAdjust="0"/>
    <p:restoredTop sz="86477" autoAdjust="0"/>
  </p:normalViewPr>
  <p:slideViewPr>
    <p:cSldViewPr>
      <p:cViewPr>
        <p:scale>
          <a:sx n="80" d="100"/>
          <a:sy n="80" d="100"/>
        </p:scale>
        <p:origin x="-1464" y="-72"/>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F8AB3D62-029A-4827-9480-4508C119C91C}" type="datetimeFigureOut">
              <a:rPr lang="en-US"/>
              <a:pPr>
                <a:defRPr/>
              </a:pPr>
              <a:t>11/22/2013</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61BE222F-EB2A-40B9-B5DA-4F2093BE70EA}" type="slidenum">
              <a:rPr lang="en-US"/>
              <a:pPr>
                <a:defRPr/>
              </a:pPr>
              <a:t>‹#›</a:t>
            </a:fld>
            <a:endParaRPr lang="en-US"/>
          </a:p>
        </p:txBody>
      </p:sp>
    </p:spTree>
    <p:extLst>
      <p:ext uri="{BB962C8B-B14F-4D97-AF65-F5344CB8AC3E}">
        <p14:creationId xmlns:p14="http://schemas.microsoft.com/office/powerpoint/2010/main" val="39591985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D69CFCB6-DE4A-4051-985A-C24446A9453F}" type="datetimeFigureOut">
              <a:rPr lang="fa-IR"/>
              <a:pPr>
                <a:defRPr/>
              </a:pPr>
              <a:t>1435/01/19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66A9A32-6239-43FD-9090-889D9E300093}" type="slidenum">
              <a:rPr lang="fa-IR"/>
              <a:pPr>
                <a:defRPr/>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09CBB35-0E1C-4053-A70E-7C77F3ABDD82}" type="datetimeFigureOut">
              <a:rPr lang="fa-IR"/>
              <a:pPr>
                <a:defRPr/>
              </a:pPr>
              <a:t>1435/01/19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71A1FC4-210E-4ECE-9482-50AEB77BE03D}" type="slidenum">
              <a:rPr lang="fa-IR"/>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8232A1A-243E-4F28-BFA7-157FC4ECA5E0}" type="datetimeFigureOut">
              <a:rPr lang="fa-IR"/>
              <a:pPr>
                <a:defRPr/>
              </a:pPr>
              <a:t>1435/01/19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F546687-3507-4215-9DEA-E8B74E7C6043}" type="slidenum">
              <a:rPr lang="fa-IR"/>
              <a:pPr>
                <a:defRPr/>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9144000" cy="25146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7A7D5C60-62C2-4A2E-A56E-D05294A38958}" type="datetimeFigureOut">
              <a:rPr lang="fa-IR"/>
              <a:pPr>
                <a:defRPr/>
              </a:pPr>
              <a:t>1435/01/19</a:t>
            </a:fld>
            <a:endParaRPr lang="fa-IR"/>
          </a:p>
        </p:txBody>
      </p:sp>
      <p:sp>
        <p:nvSpPr>
          <p:cNvPr id="16" name="Footer Placeholder 16"/>
          <p:cNvSpPr>
            <a:spLocks noGrp="1"/>
          </p:cNvSpPr>
          <p:nvPr>
            <p:ph type="ftr" sz="quarter" idx="11"/>
          </p:nvPr>
        </p:nvSpPr>
        <p:spPr/>
        <p:txBody>
          <a:bodyPr/>
          <a:lstStyle>
            <a:lvl1pPr>
              <a:defRPr/>
            </a:lvl1pPr>
          </a:lstStyle>
          <a:p>
            <a:pPr>
              <a:defRPr/>
            </a:pPr>
            <a:endParaRPr lang="fa-IR"/>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538C93AA-3241-4BF0-BAB5-82DF086F1253}"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301752" y="1527048"/>
            <a:ext cx="8503920" cy="4572000"/>
          </a:xfrm>
        </p:spPr>
        <p:txBody>
          <a:bodyPr/>
          <a:lstStyle>
            <a:lvl2pPr>
              <a:defRPr>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F717F00-8128-4920-BE88-83877BB73414}" type="datetimeFigureOut">
              <a:rPr lang="fa-IR"/>
              <a:pPr>
                <a:defRPr/>
              </a:pPr>
              <a:t>1435/01/19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C0D2FA3D-EC14-44E3-9E59-1E4F822D20B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fa-IR"/>
          </a:p>
        </p:txBody>
      </p:sp>
      <p:sp>
        <p:nvSpPr>
          <p:cNvPr id="16" name="Date Placeholder 3"/>
          <p:cNvSpPr>
            <a:spLocks noGrp="1"/>
          </p:cNvSpPr>
          <p:nvPr>
            <p:ph type="dt" sz="half" idx="11"/>
          </p:nvPr>
        </p:nvSpPr>
        <p:spPr/>
        <p:txBody>
          <a:bodyPr/>
          <a:lstStyle>
            <a:lvl1pPr>
              <a:defRPr/>
            </a:lvl1pPr>
          </a:lstStyle>
          <a:p>
            <a:pPr>
              <a:defRPr/>
            </a:pPr>
            <a:fld id="{E6FFF6BB-FF2A-49F6-B05E-F792909FBE90}" type="datetimeFigureOut">
              <a:rPr lang="fa-IR"/>
              <a:pPr>
                <a:defRPr/>
              </a:pPr>
              <a:t>1435/01/19</a:t>
            </a:fld>
            <a:endParaRPr lang="fa-IR"/>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D6F3A15-8646-411F-8B8E-604138C14FF1}"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413B6D58-5BFA-48FC-814F-BD5D29ED5F59}" type="datetimeFigureOut">
              <a:rPr lang="fa-IR"/>
              <a:pPr>
                <a:defRPr/>
              </a:pPr>
              <a:t>1435/01/19</a:t>
            </a:fld>
            <a:endParaRPr lang="fa-IR"/>
          </a:p>
        </p:txBody>
      </p:sp>
      <p:sp>
        <p:nvSpPr>
          <p:cNvPr id="7" name="Footer Placeholder 5"/>
          <p:cNvSpPr>
            <a:spLocks noGrp="1"/>
          </p:cNvSpPr>
          <p:nvPr>
            <p:ph type="ftr" sz="quarter" idx="11"/>
          </p:nvPr>
        </p:nvSpPr>
        <p:spPr/>
        <p:txBody>
          <a:bodyPr/>
          <a:lstStyle>
            <a:lvl1pPr>
              <a:defRPr/>
            </a:lvl1pPr>
          </a:lstStyle>
          <a:p>
            <a:pPr>
              <a:defRPr/>
            </a:pPr>
            <a:endParaRPr lang="fa-IR"/>
          </a:p>
        </p:txBody>
      </p:sp>
      <p:sp>
        <p:nvSpPr>
          <p:cNvPr id="8" name="Slide Number Placeholder 6"/>
          <p:cNvSpPr>
            <a:spLocks noGrp="1"/>
          </p:cNvSpPr>
          <p:nvPr>
            <p:ph type="sldNum" sz="quarter" idx="12"/>
          </p:nvPr>
        </p:nvSpPr>
        <p:spPr/>
        <p:txBody>
          <a:bodyPr/>
          <a:lstStyle>
            <a:lvl1pPr>
              <a:defRPr/>
            </a:lvl1pPr>
          </a:lstStyle>
          <a:p>
            <a:pPr>
              <a:defRPr/>
            </a:pPr>
            <a:fld id="{98C21B01-E24B-453B-9C49-FF9D4D8AB2AF}"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30B3F5FA-FED8-44C0-999F-16FDAA2C5A1F}" type="datetimeFigureOut">
              <a:rPr lang="fa-IR"/>
              <a:pPr>
                <a:defRPr/>
              </a:pPr>
              <a:t>1435/01/19</a:t>
            </a:fld>
            <a:endParaRPr lang="fa-I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fa-IR"/>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EC2412E5-EA6C-4506-9647-19F8ABCAB78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7AAFC547-7826-4A6F-AA94-6BADD49D0C6B}" type="datetimeFigureOut">
              <a:rPr lang="fa-IR"/>
              <a:pPr>
                <a:defRPr/>
              </a:pPr>
              <a:t>1435/01/19</a:t>
            </a:fld>
            <a:endParaRPr lang="fa-IR"/>
          </a:p>
        </p:txBody>
      </p:sp>
      <p:sp>
        <p:nvSpPr>
          <p:cNvPr id="4" name="Footer Placeholder 3"/>
          <p:cNvSpPr>
            <a:spLocks noGrp="1"/>
          </p:cNvSpPr>
          <p:nvPr>
            <p:ph type="ftr" sz="quarter" idx="11"/>
          </p:nvPr>
        </p:nvSpPr>
        <p:spPr/>
        <p:txBody>
          <a:bodyPr/>
          <a:lstStyle>
            <a:lvl1pPr>
              <a:defRPr/>
            </a:lvl1pPr>
          </a:lstStyle>
          <a:p>
            <a:pPr>
              <a:defRPr/>
            </a:pPr>
            <a:endParaRPr lang="fa-I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9C7875A4-BB92-45D5-A7BA-1068E6D42561}" type="slidenum">
              <a:rPr lang="fa-IR"/>
              <a:pPr>
                <a:defRPr/>
              </a:pPr>
              <a:t>‹#›</a:t>
            </a:fld>
            <a:endParaRPr lang="fa-I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3" name="Rectangle 20"/>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p:txBody>
          <a:bodyPr/>
          <a:lstStyle>
            <a:lvl1pPr>
              <a:defRPr/>
            </a:lvl1pPr>
          </a:lstStyle>
          <a:p>
            <a:pPr>
              <a:defRPr/>
            </a:pPr>
            <a:fld id="{B3478882-93F6-4649-BC35-0E525C12B209}" type="datetimeFigureOut">
              <a:rPr lang="fa-IR"/>
              <a:pPr>
                <a:defRPr/>
              </a:pPr>
              <a:t>1435/01/19</a:t>
            </a:fld>
            <a:endParaRPr lang="fa-IR"/>
          </a:p>
        </p:txBody>
      </p:sp>
      <p:sp>
        <p:nvSpPr>
          <p:cNvPr id="9" name="Footer Placeholder 2"/>
          <p:cNvSpPr>
            <a:spLocks noGrp="1"/>
          </p:cNvSpPr>
          <p:nvPr>
            <p:ph type="ftr" sz="quarter" idx="11"/>
          </p:nvPr>
        </p:nvSpPr>
        <p:spPr/>
        <p:txBody>
          <a:bodyPr/>
          <a:lstStyle>
            <a:lvl1pPr>
              <a:defRPr/>
            </a:lvl1pPr>
          </a:lstStyle>
          <a:p>
            <a:pPr>
              <a:defRPr/>
            </a:pPr>
            <a:endParaRPr lang="fa-I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E32099D5-981E-4608-B6BB-0E8EDC0AF5E3}" type="slidenum">
              <a:rPr lang="fa-IR"/>
              <a:pPr>
                <a:defRPr/>
              </a:pPr>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19063"/>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AD768467-859D-4A2B-8045-646CB4F6B41D}" type="slidenum">
              <a:rPr lang="fa-IR"/>
              <a:pPr>
                <a:defRPr/>
              </a:pPr>
              <a:t>‹#›</a:t>
            </a:fld>
            <a:endParaRPr lang="fa-IR"/>
          </a:p>
        </p:txBody>
      </p:sp>
      <p:sp>
        <p:nvSpPr>
          <p:cNvPr id="17" name="Date Placeholder 4"/>
          <p:cNvSpPr>
            <a:spLocks noGrp="1"/>
          </p:cNvSpPr>
          <p:nvPr>
            <p:ph type="dt" sz="half" idx="11"/>
          </p:nvPr>
        </p:nvSpPr>
        <p:spPr/>
        <p:txBody>
          <a:bodyPr/>
          <a:lstStyle>
            <a:lvl1pPr>
              <a:defRPr/>
            </a:lvl1pPr>
          </a:lstStyle>
          <a:p>
            <a:pPr>
              <a:defRPr/>
            </a:pPr>
            <a:fld id="{FFD45423-8DD1-497E-91DF-24ED645F9386}" type="datetimeFigureOut">
              <a:rPr lang="fa-IR"/>
              <a:pPr>
                <a:defRPr/>
              </a:pPr>
              <a:t>1435/01/19</a:t>
            </a:fld>
            <a:endParaRPr lang="fa-I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29C58AFC-F415-49A8-9E51-9532FBEBC855}" type="datetimeFigureOut">
              <a:rPr lang="fa-IR"/>
              <a:pPr>
                <a:defRPr/>
              </a:pPr>
              <a:t>1435/01/19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EE9FC86-38C8-4092-B7D0-C307871B79E9}" type="slidenum">
              <a:rPr lang="fa-IR"/>
              <a:pPr>
                <a:defRPr/>
              </a:pPr>
              <a:t>‹#›</a:t>
            </a:fld>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5A1C8B9D-429A-4A85-B3D0-9043A6C09449}" type="slidenum">
              <a:rPr lang="fa-IR"/>
              <a:pPr>
                <a:defRPr/>
              </a:pPr>
              <a:t>‹#›</a:t>
            </a:fld>
            <a:endParaRPr lang="fa-I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59A68996-A14E-483E-86F5-EBC53A7AE7B1}" type="datetimeFigureOut">
              <a:rPr lang="fa-IR"/>
              <a:pPr>
                <a:defRPr/>
              </a:pPr>
              <a:t>1435/01/19</a:t>
            </a:fld>
            <a:endParaRPr lang="fa-I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fa-I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B292A7-71FC-439E-A736-E5A16D5EBD96}" type="datetimeFigureOut">
              <a:rPr lang="fa-IR"/>
              <a:pPr>
                <a:defRPr/>
              </a:pPr>
              <a:t>1435/01/19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4CB48C7-9BED-4D29-AD72-72EDCC01CA55}"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EE659731-19D6-4405-85EE-197D658578C4}" type="slidenum">
              <a:rPr lang="fa-IR"/>
              <a:pPr>
                <a:defRPr/>
              </a:pPr>
              <a:t>‹#›</a:t>
            </a:fld>
            <a:endParaRPr lang="fa-IR"/>
          </a:p>
        </p:txBody>
      </p:sp>
      <p:sp>
        <p:nvSpPr>
          <p:cNvPr id="14" name="Date Placeholder 3"/>
          <p:cNvSpPr>
            <a:spLocks noGrp="1"/>
          </p:cNvSpPr>
          <p:nvPr>
            <p:ph type="dt" sz="half" idx="11"/>
          </p:nvPr>
        </p:nvSpPr>
        <p:spPr/>
        <p:txBody>
          <a:bodyPr/>
          <a:lstStyle>
            <a:lvl1pPr>
              <a:defRPr/>
            </a:lvl1pPr>
          </a:lstStyle>
          <a:p>
            <a:pPr>
              <a:defRPr/>
            </a:pPr>
            <a:fld id="{5088D0DF-6853-4B25-ACAA-AB23318C08D6}" type="datetimeFigureOut">
              <a:rPr lang="fa-IR"/>
              <a:pPr>
                <a:defRPr/>
              </a:pPr>
              <a:t>1435/01/19</a:t>
            </a:fld>
            <a:endParaRPr lang="fa-IR"/>
          </a:p>
        </p:txBody>
      </p:sp>
      <p:sp>
        <p:nvSpPr>
          <p:cNvPr id="15" name="Footer Placeholder 4"/>
          <p:cNvSpPr>
            <a:spLocks noGrp="1"/>
          </p:cNvSpPr>
          <p:nvPr>
            <p:ph type="ftr" sz="quarter" idx="12"/>
          </p:nvPr>
        </p:nvSpPr>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1112D07F-2E6D-416B-A1B0-E717465FA999}" type="datetimeFigureOut">
              <a:rPr lang="fa-IR"/>
              <a:pPr>
                <a:defRPr/>
              </a:pPr>
              <a:t>1435/01/19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AA7052D-A91A-4C15-A77E-68AEBE05538E}" type="slidenum">
              <a:rPr lang="fa-IR"/>
              <a:pPr>
                <a:defRPr/>
              </a:pPr>
              <a:t>‹#›</a:t>
            </a:fld>
            <a:endParaRPr lang="fa-I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AB62491-3755-4012-84DD-072A3D5C9CA6}" type="datetimeFigureOut">
              <a:rPr lang="fa-IR"/>
              <a:pPr>
                <a:defRPr/>
              </a:pPr>
              <a:t>1435/01/19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677A9D7-2454-4397-AD34-4DCB92B55D61}" type="slidenum">
              <a:rPr lang="fa-IR"/>
              <a:pPr>
                <a:defRPr/>
              </a:pPr>
              <a:t>‹#›</a:t>
            </a:fld>
            <a:endParaRPr lang="fa-I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E1597E-17B9-4A2E-A79D-9A1B96FC9C5A}" type="datetimeFigureOut">
              <a:rPr lang="fa-IR"/>
              <a:pPr>
                <a:defRPr/>
              </a:pPr>
              <a:t>1435/01/19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4CC2A91-DBC6-480C-B777-E54DF82649F0}" type="slidenum">
              <a:rPr lang="fa-IR"/>
              <a:pPr>
                <a:defRPr/>
              </a:pPr>
              <a:t>‹#›</a:t>
            </a:fld>
            <a:endParaRPr lang="fa-I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1DC5D00A-9F4B-40E0-92D1-41EC001F5944}" type="datetimeFigureOut">
              <a:rPr lang="fa-IR"/>
              <a:pPr>
                <a:defRPr/>
              </a:pPr>
              <a:t>1435/01/19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C956B3C-EB88-47CE-B083-842AE77F39EF}" type="slidenum">
              <a:rPr lang="fa-IR"/>
              <a:pPr>
                <a:defRPr/>
              </a:pPr>
              <a:t>‹#›</a:t>
            </a:fld>
            <a:endParaRPr lang="fa-I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8392411-F41C-43A7-A612-1625394162F2}" type="datetimeFigureOut">
              <a:rPr lang="fa-IR"/>
              <a:pPr>
                <a:defRPr/>
              </a:pPr>
              <a:t>1435/01/19</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0B08D41B-FEF6-4E02-84A0-86005F71D2D5}" type="slidenum">
              <a:rPr lang="fa-IR"/>
              <a:pPr>
                <a:defRPr/>
              </a:pPr>
              <a:t>‹#›</a:t>
            </a:fld>
            <a:endParaRPr lang="fa-I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2DFAEB4C-8912-4518-952E-A0AD60A5E063}" type="datetimeFigureOut">
              <a:rPr lang="fa-IR"/>
              <a:pPr>
                <a:defRPr/>
              </a:pPr>
              <a:t>1435/01/19</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2ABDAA8-504D-4623-93A6-44572FEAC462}" type="slidenum">
              <a:rPr lang="fa-IR"/>
              <a:pPr>
                <a:defRPr/>
              </a:pPr>
              <a:t>‹#›</a:t>
            </a:fld>
            <a:endParaRPr lang="fa-I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A99154-982F-4937-858A-742CD35B3A6D}" type="datetimeFigureOut">
              <a:rPr lang="fa-IR"/>
              <a:pPr>
                <a:defRPr/>
              </a:pPr>
              <a:t>1435/01/19</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62614D4-3ED2-416E-9042-DD904AA6A72F}" type="slidenum">
              <a:rPr lang="fa-IR"/>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08D200-2D4A-4734-BB8D-B429D15C1A74}" type="datetimeFigureOut">
              <a:rPr lang="fa-IR"/>
              <a:pPr>
                <a:defRPr/>
              </a:pPr>
              <a:t>1435/01/19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A25F6669-D82A-4F80-A30A-60D12F716E07}" type="slidenum">
              <a:rPr lang="fa-IR"/>
              <a:pPr>
                <a:defRPr/>
              </a:pPr>
              <a:t>‹#›</a:t>
            </a:fld>
            <a:endParaRPr lang="fa-I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FA3126-0543-4B85-95C1-C79E3FFCE2FE}" type="datetimeFigureOut">
              <a:rPr lang="fa-IR"/>
              <a:pPr>
                <a:defRPr/>
              </a:pPr>
              <a:t>1435/01/19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DFB163D2-2754-4BE6-9872-E7CA111FE108}" type="slidenum">
              <a:rPr lang="fa-IR"/>
              <a:pPr>
                <a:defRPr/>
              </a:pPr>
              <a:t>‹#›</a:t>
            </a:fld>
            <a:endParaRPr lang="fa-I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617187-417E-4426-9AF4-E88F64F01DEC}" type="datetimeFigureOut">
              <a:rPr lang="fa-IR"/>
              <a:pPr>
                <a:defRPr/>
              </a:pPr>
              <a:t>1435/01/19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1BFA660D-2C66-4966-BE39-7DAF8785A7D7}" type="slidenum">
              <a:rPr lang="fa-IR"/>
              <a:pPr>
                <a:defRPr/>
              </a:pPr>
              <a:t>‹#›</a:t>
            </a:fld>
            <a:endParaRPr lang="fa-I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F11B466-AE08-4786-8BC7-887E225D2758}" type="datetimeFigureOut">
              <a:rPr lang="fa-IR"/>
              <a:pPr>
                <a:defRPr/>
              </a:pPr>
              <a:t>1435/01/19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2407C4B-5E9C-493E-9DEC-546A98A96D82}" type="slidenum">
              <a:rPr lang="fa-IR"/>
              <a:pPr>
                <a:defRPr/>
              </a:pPr>
              <a:t>‹#›</a:t>
            </a:fld>
            <a:endParaRPr lang="fa-I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34A0861E-CAA0-4A9B-90D6-3C84619849E8}" type="datetimeFigureOut">
              <a:rPr lang="fa-IR"/>
              <a:pPr>
                <a:defRPr/>
              </a:pPr>
              <a:t>1435/01/19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5DBAA8-D4CE-4277-9691-60F71A565FB9}" type="slidenum">
              <a:rPr lang="fa-IR"/>
              <a:pPr>
                <a:defRPr/>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253A6463-5150-4950-B585-03476A8ED5E9}" type="datetimeFigureOut">
              <a:rPr lang="fa-IR"/>
              <a:pPr>
                <a:defRPr/>
              </a:pPr>
              <a:t>1435/01/19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ECBD779-BCFE-45C8-9734-E2AA55C9E7F3}" type="slidenum">
              <a:rPr lang="fa-IR"/>
              <a:pPr>
                <a:defRPr/>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13D6C419-0825-4463-8286-E09ACD3FCF5E}" type="datetimeFigureOut">
              <a:rPr lang="fa-IR"/>
              <a:pPr>
                <a:defRPr/>
              </a:pPr>
              <a:t>1435/01/19</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A08E86F-E600-4C68-BA80-2ABE82CABF36}" type="slidenum">
              <a:rPr lang="fa-IR"/>
              <a:pPr>
                <a:defRPr/>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C7A3988C-4D5E-4739-823C-29514D16F30E}" type="datetimeFigureOut">
              <a:rPr lang="fa-IR"/>
              <a:pPr>
                <a:defRPr/>
              </a:pPr>
              <a:t>1435/01/19</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E17D3C2-E3D2-434D-A486-3AE55AAED103}" type="slidenum">
              <a:rPr lang="fa-IR"/>
              <a:pPr>
                <a:defRPr/>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CD6E03D-031D-47D1-A8F5-0659231E0B42}" type="datetimeFigureOut">
              <a:rPr lang="fa-IR"/>
              <a:pPr>
                <a:defRPr/>
              </a:pPr>
              <a:t>1435/01/19</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C00EB1C3-50F3-4ADF-A401-9A064CDACF77}" type="slidenum">
              <a:rPr lang="fa-IR"/>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BBEE66-4C0B-456F-9EDC-FA702AAAB9C5}" type="datetimeFigureOut">
              <a:rPr lang="fa-IR"/>
              <a:pPr>
                <a:defRPr/>
              </a:pPr>
              <a:t>1435/01/19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18709D7-D5BC-4AB1-B861-6C401966C7B4}" type="slidenum">
              <a:rPr lang="fa-IR"/>
              <a:pPr>
                <a:defRPr/>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F97CD8D-D002-448F-B8AA-E93BAC514E8D}" type="datetimeFigureOut">
              <a:rPr lang="fa-IR"/>
              <a:pPr>
                <a:defRPr/>
              </a:pPr>
              <a:t>1435/01/19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1BF01E3-0652-4C0F-9C07-7E9A8785CE2A}" type="slidenum">
              <a:rPr lang="fa-IR"/>
              <a:pPr>
                <a:defRPr/>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26C9AE5-B582-486D-9E2B-A10CBEB60AD9}" type="datetimeFigureOut">
              <a:rPr lang="fa-IR"/>
              <a:pPr>
                <a:defRPr/>
              </a:pPr>
              <a:t>1435/01/19</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A928006-929E-423F-9EDD-76351C896963}"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45" r:id="rId6"/>
    <p:sldLayoutId id="2147485346" r:id="rId7"/>
    <p:sldLayoutId id="2147485347" r:id="rId8"/>
    <p:sldLayoutId id="2147485348" r:id="rId9"/>
    <p:sldLayoutId id="2147485349" r:id="rId10"/>
    <p:sldLayoutId id="2147485350" r:id="rId11"/>
  </p:sldLayoutIdLst>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16"/>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1" name="Rectangle 15"/>
          <p:cNvSpPr>
            <a:spLocks noChangeArrowheads="1"/>
          </p:cNvSpPr>
          <p:nvPr/>
        </p:nvSpPr>
        <p:spPr bwMode="white">
          <a:xfrm>
            <a:off x="0" y="0"/>
            <a:ext cx="9144000" cy="139382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2" name="Rectangle 17"/>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3" name="Rectangle 18"/>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78A860B-4C2A-44D7-9A25-5AF12E4A6F82}" type="datetimeFigureOut">
              <a:rPr lang="fa-IR"/>
              <a:pPr>
                <a:defRPr/>
              </a:pPr>
              <a:t>1435/01/19</a:t>
            </a:fld>
            <a:endParaRPr lang="fa-I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fa-I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0DF24EDA-9075-4904-BA77-350FA0CEE78F}" type="slidenum">
              <a:rPr lang="fa-IR"/>
              <a:pPr>
                <a:defRPr/>
              </a:pPr>
              <a:t>‹#›</a:t>
            </a:fld>
            <a:endParaRPr lang="fa-IR"/>
          </a:p>
        </p:txBody>
      </p:sp>
      <p:sp>
        <p:nvSpPr>
          <p:cNvPr id="2062"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2063"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5362" r:id="rId1"/>
    <p:sldLayoutId id="2147485363" r:id="rId2"/>
    <p:sldLayoutId id="2147485364" r:id="rId3"/>
    <p:sldLayoutId id="2147485365" r:id="rId4"/>
    <p:sldLayoutId id="2147485366" r:id="rId5"/>
    <p:sldLayoutId id="2147485367" r:id="rId6"/>
    <p:sldLayoutId id="2147485368" r:id="rId7"/>
    <p:sldLayoutId id="2147485369" r:id="rId8"/>
    <p:sldLayoutId id="2147485370" r:id="rId9"/>
    <p:sldLayoutId id="2147485371" r:id="rId10"/>
    <p:sldLayoutId id="2147485372"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63">
                                            <p:txEl>
                                              <p:pRg st="0" end="0"/>
                                            </p:txEl>
                                          </p:spTgt>
                                        </p:tgtEl>
                                        <p:attrNameLst>
                                          <p:attrName>style.visibility</p:attrName>
                                        </p:attrNameLst>
                                      </p:cBhvr>
                                      <p:to>
                                        <p:strVal val="visible"/>
                                      </p:to>
                                    </p:set>
                                    <p:animEffect transition="in" filter="fade">
                                      <p:cBhvr>
                                        <p:cTn id="7" dur="500"/>
                                        <p:tgtEl>
                                          <p:spTgt spid="20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63">
                                            <p:txEl>
                                              <p:pRg st="1" end="1"/>
                                            </p:txEl>
                                          </p:spTgt>
                                        </p:tgtEl>
                                        <p:attrNameLst>
                                          <p:attrName>style.visibility</p:attrName>
                                        </p:attrNameLst>
                                      </p:cBhvr>
                                      <p:to>
                                        <p:strVal val="visible"/>
                                      </p:to>
                                    </p:set>
                                    <p:animEffect transition="in" filter="fade">
                                      <p:cBhvr>
                                        <p:cTn id="12" dur="500"/>
                                        <p:tgtEl>
                                          <p:spTgt spid="20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63">
                                            <p:txEl>
                                              <p:pRg st="2" end="2"/>
                                            </p:txEl>
                                          </p:spTgt>
                                        </p:tgtEl>
                                        <p:attrNameLst>
                                          <p:attrName>style.visibility</p:attrName>
                                        </p:attrNameLst>
                                      </p:cBhvr>
                                      <p:to>
                                        <p:strVal val="visible"/>
                                      </p:to>
                                    </p:set>
                                    <p:animEffect transition="in" filter="fade">
                                      <p:cBhvr>
                                        <p:cTn id="17" dur="500"/>
                                        <p:tgtEl>
                                          <p:spTgt spid="20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63">
                                            <p:txEl>
                                              <p:pRg st="3" end="3"/>
                                            </p:txEl>
                                          </p:spTgt>
                                        </p:tgtEl>
                                        <p:attrNameLst>
                                          <p:attrName>style.visibility</p:attrName>
                                        </p:attrNameLst>
                                      </p:cBhvr>
                                      <p:to>
                                        <p:strVal val="visible"/>
                                      </p:to>
                                    </p:set>
                                    <p:animEffect transition="in" filter="fade">
                                      <p:cBhvr>
                                        <p:cTn id="22" dur="500"/>
                                        <p:tgtEl>
                                          <p:spTgt spid="20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63">
                                            <p:txEl>
                                              <p:pRg st="4" end="4"/>
                                            </p:txEl>
                                          </p:spTgt>
                                        </p:tgtEl>
                                        <p:attrNameLst>
                                          <p:attrName>style.visibility</p:attrName>
                                        </p:attrNameLst>
                                      </p:cBhvr>
                                      <p:to>
                                        <p:strVal val="visible"/>
                                      </p:to>
                                    </p:set>
                                    <p:animEffect transition="in" filter="fade">
                                      <p:cBhvr>
                                        <p:cTn id="27" dur="500"/>
                                        <p:tgtEl>
                                          <p:spTgt spid="20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3" grpId="0" build="p">
        <p:tmplLst>
          <p:tmpl lvl="1">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Lst>
      </p:bldP>
    </p:bldLst>
  </p:timing>
  <p:txStyles>
    <p:titleStyle>
      <a:lvl1pPr algn="ctr" rtl="1" eaLnBrk="0" fontAlgn="base" hangingPunct="0">
        <a:spcBef>
          <a:spcPct val="0"/>
        </a:spcBef>
        <a:spcAft>
          <a:spcPct val="0"/>
        </a:spcAft>
        <a:defRPr lang="en-US" sz="3300" kern="1200" dirty="0" smtClean="0">
          <a:solidFill>
            <a:schemeClr val="accent3">
              <a:shade val="75000"/>
            </a:schemeClr>
          </a:solidFill>
          <a:latin typeface="+mj-lt"/>
          <a:ea typeface="+mj-ea"/>
          <a:cs typeface="+mj-cs"/>
        </a:defRPr>
      </a:lvl1pPr>
      <a:lvl2pPr algn="ctr" rtl="1" eaLnBrk="0" fontAlgn="base" hangingPunct="0">
        <a:spcBef>
          <a:spcPct val="0"/>
        </a:spcBef>
        <a:spcAft>
          <a:spcPct val="0"/>
        </a:spcAft>
        <a:defRPr sz="3300">
          <a:solidFill>
            <a:srgbClr val="88A44D"/>
          </a:solidFill>
          <a:latin typeface="Georgia" pitchFamily="18" charset="0"/>
          <a:cs typeface="B Titr" pitchFamily="2" charset="-78"/>
        </a:defRPr>
      </a:lvl2pPr>
      <a:lvl3pPr algn="ctr" rtl="1" eaLnBrk="0" fontAlgn="base" hangingPunct="0">
        <a:spcBef>
          <a:spcPct val="0"/>
        </a:spcBef>
        <a:spcAft>
          <a:spcPct val="0"/>
        </a:spcAft>
        <a:defRPr sz="3300">
          <a:solidFill>
            <a:srgbClr val="88A44D"/>
          </a:solidFill>
          <a:latin typeface="Georgia" pitchFamily="18" charset="0"/>
          <a:cs typeface="B Titr" pitchFamily="2" charset="-78"/>
        </a:defRPr>
      </a:lvl3pPr>
      <a:lvl4pPr algn="ctr" rtl="1" eaLnBrk="0" fontAlgn="base" hangingPunct="0">
        <a:spcBef>
          <a:spcPct val="0"/>
        </a:spcBef>
        <a:spcAft>
          <a:spcPct val="0"/>
        </a:spcAft>
        <a:defRPr sz="3300">
          <a:solidFill>
            <a:srgbClr val="88A44D"/>
          </a:solidFill>
          <a:latin typeface="Georgia" pitchFamily="18" charset="0"/>
          <a:cs typeface="B Titr" pitchFamily="2" charset="-78"/>
        </a:defRPr>
      </a:lvl4pPr>
      <a:lvl5pPr algn="ctr" rtl="1" eaLnBrk="0" fontAlgn="base" hangingPunct="0">
        <a:spcBef>
          <a:spcPct val="0"/>
        </a:spcBef>
        <a:spcAft>
          <a:spcPct val="0"/>
        </a:spcAft>
        <a:defRPr sz="3300">
          <a:solidFill>
            <a:srgbClr val="88A44D"/>
          </a:solidFill>
          <a:latin typeface="Georgia" pitchFamily="18" charset="0"/>
          <a:cs typeface="B Titr" pitchFamily="2" charset="-78"/>
        </a:defRPr>
      </a:lvl5pPr>
      <a:lvl6pPr marL="457200" algn="ctr" rtl="1" fontAlgn="base">
        <a:spcBef>
          <a:spcPct val="0"/>
        </a:spcBef>
        <a:spcAft>
          <a:spcPct val="0"/>
        </a:spcAft>
        <a:defRPr sz="3300">
          <a:solidFill>
            <a:srgbClr val="88A44D"/>
          </a:solidFill>
          <a:latin typeface="Georgia" pitchFamily="18" charset="0"/>
          <a:cs typeface="B Titr" pitchFamily="2" charset="-78"/>
        </a:defRPr>
      </a:lvl6pPr>
      <a:lvl7pPr marL="914400" algn="ctr" rtl="1" fontAlgn="base">
        <a:spcBef>
          <a:spcPct val="0"/>
        </a:spcBef>
        <a:spcAft>
          <a:spcPct val="0"/>
        </a:spcAft>
        <a:defRPr sz="3300">
          <a:solidFill>
            <a:srgbClr val="88A44D"/>
          </a:solidFill>
          <a:latin typeface="Georgia" pitchFamily="18" charset="0"/>
          <a:cs typeface="B Titr" pitchFamily="2" charset="-78"/>
        </a:defRPr>
      </a:lvl7pPr>
      <a:lvl8pPr marL="1371600" algn="ctr" rtl="1" fontAlgn="base">
        <a:spcBef>
          <a:spcPct val="0"/>
        </a:spcBef>
        <a:spcAft>
          <a:spcPct val="0"/>
        </a:spcAft>
        <a:defRPr sz="3300">
          <a:solidFill>
            <a:srgbClr val="88A44D"/>
          </a:solidFill>
          <a:latin typeface="Georgia" pitchFamily="18" charset="0"/>
          <a:cs typeface="B Titr" pitchFamily="2" charset="-78"/>
        </a:defRPr>
      </a:lvl8pPr>
      <a:lvl9pPr marL="1828800" algn="ctr" rtl="1" fontAlgn="base">
        <a:spcBef>
          <a:spcPct val="0"/>
        </a:spcBef>
        <a:spcAft>
          <a:spcPct val="0"/>
        </a:spcAft>
        <a:defRPr sz="3300">
          <a:solidFill>
            <a:srgbClr val="88A44D"/>
          </a:solidFill>
          <a:latin typeface="Georgia" pitchFamily="18" charset="0"/>
          <a:cs typeface="B Titr" pitchFamily="2" charset="-78"/>
        </a:defRPr>
      </a:lvl9pPr>
    </p:titleStyle>
    <p:bodyStyle>
      <a:lvl1pPr marL="273050" indent="-273050" algn="r" rtl="1"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r" rtl="1" eaLnBrk="0" fontAlgn="base" hangingPunct="0">
        <a:spcBef>
          <a:spcPct val="20000"/>
        </a:spcBef>
        <a:spcAft>
          <a:spcPct val="0"/>
        </a:spcAft>
        <a:buClr>
          <a:schemeClr val="accent2"/>
        </a:buClr>
        <a:buSzPct val="70000"/>
        <a:buFont typeface="Wingdings" pitchFamily="2" charset="2"/>
        <a:buChar char=""/>
        <a:defRPr sz="2400" kern="1200">
          <a:solidFill>
            <a:schemeClr val="tx2"/>
          </a:solidFill>
          <a:latin typeface="+mn-lt"/>
          <a:ea typeface="+mn-ea"/>
          <a:cs typeface="+mn-cs"/>
        </a:defRPr>
      </a:lvl2pPr>
      <a:lvl3pPr marL="822325" indent="-228600" algn="r" rtl="1" eaLnBrk="0" fontAlgn="base" hangingPunct="0">
        <a:spcBef>
          <a:spcPct val="20000"/>
        </a:spcBef>
        <a:spcAft>
          <a:spcPct val="0"/>
        </a:spcAft>
        <a:buClr>
          <a:srgbClr val="9BBB59"/>
        </a:buClr>
        <a:buSzPct val="75000"/>
        <a:buFont typeface="Wingdings 2" pitchFamily="18" charset="2"/>
        <a:buChar char=""/>
        <a:defRPr sz="2000" kern="1200">
          <a:solidFill>
            <a:schemeClr val="tx1"/>
          </a:solidFill>
          <a:latin typeface="+mn-lt"/>
          <a:ea typeface="+mn-ea"/>
          <a:cs typeface="+mn-cs"/>
        </a:defRPr>
      </a:lvl3pPr>
      <a:lvl4pPr marL="1096963" indent="-228600" algn="r" rtl="1" eaLnBrk="0" fontAlgn="base" hangingPunct="0">
        <a:spcBef>
          <a:spcPct val="20000"/>
        </a:spcBef>
        <a:spcAft>
          <a:spcPct val="0"/>
        </a:spcAft>
        <a:buClr>
          <a:srgbClr val="8064A2"/>
        </a:buClr>
        <a:buSzPct val="70000"/>
        <a:buFont typeface="Wingdings" pitchFamily="2" charset="2"/>
        <a:buChar char=""/>
        <a:defRPr sz="2000" kern="1200">
          <a:solidFill>
            <a:schemeClr val="tx2"/>
          </a:solidFill>
          <a:latin typeface="+mn-lt"/>
          <a:ea typeface="+mn-ea"/>
          <a:cs typeface="+mn-cs"/>
        </a:defRPr>
      </a:lvl4pPr>
      <a:lvl5pPr marL="1371600" indent="-228600" algn="r" rtl="1" eaLnBrk="0" fontAlgn="base" hangingPunct="0">
        <a:spcBef>
          <a:spcPct val="20000"/>
        </a:spcBef>
        <a:spcAft>
          <a:spcPct val="0"/>
        </a:spcAft>
        <a:buClr>
          <a:srgbClr val="4BACC6"/>
        </a:buClr>
        <a:buChar char="•"/>
        <a:defRPr sz="20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5A8F0704-34C7-4EA8-A027-757F59AEC79D}" type="datetimeFigureOut">
              <a:rPr lang="fa-IR"/>
              <a:pPr>
                <a:defRPr/>
              </a:pPr>
              <a:t>1435/01/19</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A8849574-6EE2-49A2-AC81-94EE8B922AC2}"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51" r:id="rId1"/>
    <p:sldLayoutId id="2147485352" r:id="rId2"/>
    <p:sldLayoutId id="2147485353" r:id="rId3"/>
    <p:sldLayoutId id="2147485354" r:id="rId4"/>
    <p:sldLayoutId id="2147485355" r:id="rId5"/>
    <p:sldLayoutId id="2147485356" r:id="rId6"/>
    <p:sldLayoutId id="2147485357" r:id="rId7"/>
    <p:sldLayoutId id="2147485358" r:id="rId8"/>
    <p:sldLayoutId id="2147485359" r:id="rId9"/>
    <p:sldLayoutId id="2147485360" r:id="rId10"/>
    <p:sldLayoutId id="2147485361"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313" y="2819400"/>
            <a:ext cx="6415087" cy="2824163"/>
          </a:xfrm>
        </p:spPr>
        <p:txBody>
          <a:bodyPr>
            <a:normAutofit/>
          </a:bodyPr>
          <a:lstStyle/>
          <a:p>
            <a:pPr eaLnBrk="1" fontAlgn="auto" hangingPunct="1">
              <a:spcAft>
                <a:spcPts val="0"/>
              </a:spcAft>
              <a:buFont typeface="Wingdings 2"/>
              <a:buNone/>
              <a:defRPr/>
            </a:pPr>
            <a:r>
              <a:rPr lang="fa-IR" sz="3200" dirty="0" smtClean="0">
                <a:solidFill>
                  <a:srgbClr val="0070C0"/>
                </a:solidFill>
                <a:cs typeface="B Yekan" pitchFamily="2" charset="-78"/>
              </a:rPr>
              <a:t>محافظه کاری</a:t>
            </a:r>
          </a:p>
          <a:p>
            <a:pPr eaLnBrk="1" fontAlgn="auto" hangingPunct="1">
              <a:spcAft>
                <a:spcPts val="0"/>
              </a:spcAft>
              <a:buFont typeface="Wingdings 2"/>
              <a:buNone/>
              <a:defRPr/>
            </a:pPr>
            <a:r>
              <a:rPr lang="fa-IR" sz="2400" dirty="0" smtClean="0">
                <a:solidFill>
                  <a:srgbClr val="0070C0"/>
                </a:solidFill>
                <a:cs typeface="B Yekan" pitchFamily="2" charset="-78"/>
              </a:rPr>
              <a:t>ویرایش: آذر 1392</a:t>
            </a:r>
            <a:endParaRPr lang="fa-IR" sz="2400" dirty="0" smtClean="0">
              <a:solidFill>
                <a:srgbClr val="0070C0"/>
              </a:solidFill>
              <a:cs typeface="B Yekan" pitchFamily="2" charset="-78"/>
            </a:endParaRPr>
          </a:p>
          <a:p>
            <a:pPr eaLnBrk="1" fontAlgn="auto" hangingPunct="1">
              <a:spcAft>
                <a:spcPts val="0"/>
              </a:spcAft>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r>
              <a:rPr lang="fa-IR" sz="2400" dirty="0" smtClean="0">
                <a:solidFill>
                  <a:srgbClr val="250B55"/>
                </a:solidFill>
                <a:cs typeface="B Yekan" pitchFamily="2" charset="-78"/>
              </a:rPr>
              <a:t>دکتر محمد </a:t>
            </a:r>
            <a:r>
              <a:rPr lang="fa-IR" sz="2400" dirty="0" smtClean="0">
                <a:solidFill>
                  <a:srgbClr val="250B55"/>
                </a:solidFill>
                <a:cs typeface="B Yekan" pitchFamily="2" charset="-78"/>
              </a:rPr>
              <a:t>جواد شريف زاده</a:t>
            </a:r>
          </a:p>
          <a:p>
            <a:pPr eaLnBrk="1" fontAlgn="auto" hangingPunct="1">
              <a:spcAft>
                <a:spcPts val="0"/>
              </a:spcAft>
              <a:buFont typeface="Wingdings 2"/>
              <a:buNone/>
              <a:defRPr/>
            </a:pPr>
            <a:r>
              <a:rPr lang="fa-IR" sz="2400" dirty="0" smtClean="0">
                <a:solidFill>
                  <a:srgbClr val="250B55"/>
                </a:solidFill>
                <a:cs typeface="B Yekan" pitchFamily="2" charset="-78"/>
              </a:rPr>
              <a:t>دانشگاه </a:t>
            </a:r>
            <a:r>
              <a:rPr lang="fa-IR" sz="2400" dirty="0" smtClean="0">
                <a:solidFill>
                  <a:srgbClr val="250B55"/>
                </a:solidFill>
                <a:cs typeface="B Yekan" pitchFamily="2" charset="-78"/>
              </a:rPr>
              <a:t>امام صادق (ع)</a:t>
            </a:r>
          </a:p>
          <a:p>
            <a:pPr eaLnBrk="1" fontAlgn="auto" hangingPunct="1">
              <a:spcAft>
                <a:spcPts val="0"/>
              </a:spcAft>
              <a:buFont typeface="Wingdings 2"/>
              <a:buNone/>
              <a:defRPr/>
            </a:pPr>
            <a:endParaRPr lang="fa-IR" dirty="0"/>
          </a:p>
        </p:txBody>
      </p:sp>
      <p:sp>
        <p:nvSpPr>
          <p:cNvPr id="15363" name="Title 1"/>
          <p:cNvSpPr>
            <a:spLocks noGrp="1"/>
          </p:cNvSpPr>
          <p:nvPr>
            <p:ph type="ctrTitle"/>
          </p:nvPr>
        </p:nvSpPr>
        <p:spPr>
          <a:xfrm>
            <a:off x="755650" y="404813"/>
            <a:ext cx="7772400" cy="1368425"/>
          </a:xfrm>
        </p:spPr>
        <p:txBody>
          <a:bodyPr/>
          <a:lstStyle/>
          <a:p>
            <a:r>
              <a:rPr lang="fa-IR" sz="4800" b="1" dirty="0" smtClean="0">
                <a:solidFill>
                  <a:srgbClr val="FF0000"/>
                </a:solidFill>
              </a:rPr>
              <a:t>نظام هاي اقتصادي</a:t>
            </a:r>
            <a:endParaRPr lang="en-US" sz="4800" dirty="0" smtClean="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fa-IR" dirty="0"/>
          </a:p>
        </p:txBody>
      </p:sp>
      <p:sp>
        <p:nvSpPr>
          <p:cNvPr id="3" name="Content Placeholder 2"/>
          <p:cNvSpPr>
            <a:spLocks noGrp="1"/>
          </p:cNvSpPr>
          <p:nvPr>
            <p:ph sz="quarter" idx="1"/>
          </p:nvPr>
        </p:nvSpPr>
        <p:spPr/>
        <p:txBody>
          <a:bodyPr/>
          <a:lstStyle/>
          <a:p>
            <a:r>
              <a:rPr lang="fa-IR" sz="2600" dirty="0" smtClean="0"/>
              <a:t>محافظه کاران گروه های اجتماعی متنفذی بودند که همچنان دل در گرو ارزش ها و مناسبات سیاسی، اقتصادی، فرهنگی و مذهبی دوران فئودالیسم داشتند. </a:t>
            </a:r>
          </a:p>
          <a:p>
            <a:r>
              <a:rPr lang="fa-IR" sz="2600" dirty="0" smtClean="0"/>
              <a:t>با تفوق و برتری اقتصاد بازار و لیبرال های طرفدار آن، محافظه کاران به منتقد ارزش ها و مناسبات نظام سرمایه داری تبدیل شدند. </a:t>
            </a:r>
          </a:p>
          <a:p>
            <a:r>
              <a:rPr lang="fa-IR" sz="2600" dirty="0" smtClean="0"/>
              <a:t>بر خلاف رادیکال ها که در پی بر انداختن مالکیت خصوصی و جایگزین کردن آن با مالکیت عمومی بودند محافظه کاران به علت انتساب فکری به فئودال های بزرگ قرون وسطی مخالفتی با مالکیت خصوصی نداشتند.</a:t>
            </a:r>
          </a:p>
          <a:p>
            <a:r>
              <a:rPr lang="fa-IR" sz="2600" dirty="0" smtClean="0"/>
              <a:t>انتقاد عمده محافظه کاران متوجه ارزش های فرهنگی نظام سرمایه داری و اثرات مخرب آن بر نهادهای مهمی مانند مذهب، خانواده، محله و اخلاق بود.</a:t>
            </a:r>
          </a:p>
          <a:p>
            <a:pPr lvl="0"/>
            <a:r>
              <a:rPr lang="fa-IR" sz="2600" dirty="0"/>
              <a:t>محافظه كاران اساساً‌ مدافع جامعه و نظام سلسله مراتبي در برابر سرمايه داري فردگرا و دموكراسي هستند. </a:t>
            </a:r>
            <a:endParaRPr lang="en-US" sz="2600" dirty="0"/>
          </a:p>
          <a:p>
            <a:endParaRPr lang="fa-IR" dirty="0"/>
          </a:p>
        </p:txBody>
      </p:sp>
    </p:spTree>
    <p:extLst>
      <p:ext uri="{BB962C8B-B14F-4D97-AF65-F5344CB8AC3E}">
        <p14:creationId xmlns:p14="http://schemas.microsoft.com/office/powerpoint/2010/main" val="8274840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زمینه های ظهور محافظه کاری</a:t>
            </a:r>
            <a:endParaRPr lang="en-US" dirty="0"/>
          </a:p>
        </p:txBody>
      </p:sp>
      <p:sp>
        <p:nvSpPr>
          <p:cNvPr id="3" name="Content Placeholder 2"/>
          <p:cNvSpPr>
            <a:spLocks noGrp="1"/>
          </p:cNvSpPr>
          <p:nvPr>
            <p:ph sz="quarter" idx="1"/>
          </p:nvPr>
        </p:nvSpPr>
        <p:spPr/>
        <p:txBody>
          <a:bodyPr/>
          <a:lstStyle/>
          <a:p>
            <a:r>
              <a:rPr lang="fa-IR" dirty="0" smtClean="0"/>
              <a:t>ناامنی روانی و اقتصادی: یکی از پیامدهای منفی ظهور سرمایه داری لیبرال فروپاشی نظم اجتماعی سنتی بود که </a:t>
            </a:r>
            <a:r>
              <a:rPr lang="fa-IR" dirty="0" smtClean="0"/>
              <a:t>موجب </a:t>
            </a:r>
            <a:r>
              <a:rPr lang="fa-IR" dirty="0" smtClean="0"/>
              <a:t>احساس ناامنی روانی و اقتصادی </a:t>
            </a:r>
            <a:r>
              <a:rPr lang="fa-IR" dirty="0" smtClean="0"/>
              <a:t>در</a:t>
            </a:r>
            <a:r>
              <a:rPr lang="fa-IR" dirty="0" smtClean="0"/>
              <a:t> </a:t>
            </a:r>
            <a:r>
              <a:rPr lang="fa-IR" dirty="0" smtClean="0"/>
              <a:t>بسیاری از افراد </a:t>
            </a:r>
            <a:r>
              <a:rPr lang="fa-IR" dirty="0" smtClean="0"/>
              <a:t>شد.</a:t>
            </a:r>
            <a:endParaRPr lang="fa-IR" dirty="0" smtClean="0"/>
          </a:p>
          <a:p>
            <a:r>
              <a:rPr lang="fa-IR" dirty="0" smtClean="0"/>
              <a:t>تخریب نقش های سنتی: </a:t>
            </a:r>
            <a:r>
              <a:rPr lang="fa-IR" dirty="0" smtClean="0"/>
              <a:t>جامعه </a:t>
            </a:r>
            <a:r>
              <a:rPr lang="fa-IR" dirty="0" smtClean="0"/>
              <a:t>صنعتی </a:t>
            </a:r>
            <a:r>
              <a:rPr lang="fa-IR" dirty="0" smtClean="0"/>
              <a:t>نقش </a:t>
            </a:r>
            <a:r>
              <a:rPr lang="fa-IR" dirty="0" smtClean="0"/>
              <a:t>هایی را که </a:t>
            </a:r>
            <a:r>
              <a:rPr lang="fa-IR" dirty="0" smtClean="0"/>
              <a:t>فرد </a:t>
            </a:r>
            <a:r>
              <a:rPr lang="fa-IR" dirty="0"/>
              <a:t>مدت ها با </a:t>
            </a:r>
            <a:r>
              <a:rPr lang="fa-IR" dirty="0" smtClean="0"/>
              <a:t>آن مانوس بود تخریب کرد. افرادی که </a:t>
            </a:r>
            <a:r>
              <a:rPr lang="fa-IR" dirty="0" smtClean="0"/>
              <a:t>قبلاً </a:t>
            </a:r>
            <a:r>
              <a:rPr lang="fa-IR" dirty="0" smtClean="0"/>
              <a:t>وجودشان با خانواده، محله، کلیسا و اجتماعات اولیه در هم آمیخته شده بود حالا خودشان را با نیروهای غیر شخصی بازار مواجه می دیدند.</a:t>
            </a:r>
          </a:p>
          <a:p>
            <a:r>
              <a:rPr lang="fa-IR" dirty="0" smtClean="0"/>
              <a:t>نقش انقلاب فرانسه در رواج محافظه کاری: هرج و مرج ها و خونریزی های انقلاب فرانسه 1789 اصل توانایی فرد برای بازسازی جامعه بر اساس خرد انسانی را با سوال مواجه کرد.</a:t>
            </a:r>
          </a:p>
          <a:p>
            <a:pPr marL="0" indent="0">
              <a:buNone/>
            </a:pPr>
            <a:r>
              <a:rPr lang="fa-IR" sz="2600" dirty="0" smtClean="0"/>
              <a:t> </a:t>
            </a:r>
            <a:endParaRPr lang="en-US" sz="2600" dirty="0"/>
          </a:p>
        </p:txBody>
      </p:sp>
    </p:spTree>
    <p:extLst>
      <p:ext uri="{BB962C8B-B14F-4D97-AF65-F5344CB8AC3E}">
        <p14:creationId xmlns:p14="http://schemas.microsoft.com/office/powerpoint/2010/main" val="3966952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محافظه کاران در قرن بیستم</a:t>
            </a:r>
            <a:endParaRPr lang="en-US" dirty="0"/>
          </a:p>
        </p:txBody>
      </p:sp>
      <p:sp>
        <p:nvSpPr>
          <p:cNvPr id="3" name="Content Placeholder 2"/>
          <p:cNvSpPr>
            <a:spLocks noGrp="1"/>
          </p:cNvSpPr>
          <p:nvPr>
            <p:ph sz="quarter" idx="1"/>
          </p:nvPr>
        </p:nvSpPr>
        <p:spPr/>
        <p:txBody>
          <a:bodyPr/>
          <a:lstStyle/>
          <a:p>
            <a:pPr lvl="0"/>
            <a:r>
              <a:rPr lang="fa-IR" dirty="0" smtClean="0"/>
              <a:t>البته </a:t>
            </a:r>
            <a:r>
              <a:rPr lang="fa-IR" dirty="0" smtClean="0"/>
              <a:t>پس از جنگ جهاني دوم محافظه كاران و ليبرال هاي كلاسيك به دلايل سياسي به هم نزديك شدند. محافظه كاران مي خواستند بدنامي فاشيسم را از خود دور كنند؛ ليبرال هاي كلاسيك در پي آن بودند كه شريكي قوي در دفاع از مالكيت خصوصي بيابند. </a:t>
            </a:r>
            <a:endParaRPr lang="en-US" dirty="0" smtClean="0"/>
          </a:p>
          <a:p>
            <a:pPr lvl="0"/>
            <a:r>
              <a:rPr lang="fa-IR" dirty="0" smtClean="0"/>
              <a:t>به همين دليل نيز از دهه 1950 طيف بندي</a:t>
            </a:r>
            <a:r>
              <a:rPr lang="fa-IR" baseline="-25000" dirty="0" smtClean="0"/>
              <a:t> </a:t>
            </a:r>
            <a:r>
              <a:rPr lang="fa-IR" dirty="0" smtClean="0"/>
              <a:t>هاي سياسي در آمريكا به سه گروه تقليل يافت: محافظه كاران (شامل محافظه كاران و ليبرال كلاسيك ها)،‌ ليبرال ها (يعني همان ليبرال هاي مدرن</a:t>
            </a:r>
            <a:r>
              <a:rPr lang="fa-IR" dirty="0" smtClean="0"/>
              <a:t>) ‌و </a:t>
            </a:r>
            <a:r>
              <a:rPr lang="fa-IR" dirty="0" smtClean="0"/>
              <a:t>راديكال ها.</a:t>
            </a:r>
            <a:endParaRPr lang="en-US" dirty="0" smtClean="0"/>
          </a:p>
          <a:p>
            <a:endParaRPr lang="en-US" dirty="0"/>
          </a:p>
        </p:txBody>
      </p:sp>
    </p:spTree>
    <p:extLst>
      <p:ext uri="{BB962C8B-B14F-4D97-AF65-F5344CB8AC3E}">
        <p14:creationId xmlns:p14="http://schemas.microsoft.com/office/powerpoint/2010/main" val="8264339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مهمترين موضوعات مطرح در رويكرد محافظه كار</a:t>
            </a:r>
            <a:endParaRPr lang="en-US" dirty="0"/>
          </a:p>
        </p:txBody>
      </p:sp>
      <p:sp>
        <p:nvSpPr>
          <p:cNvPr id="3" name="Content Placeholder 2"/>
          <p:cNvSpPr>
            <a:spLocks noGrp="1"/>
          </p:cNvSpPr>
          <p:nvPr>
            <p:ph sz="quarter" idx="1"/>
          </p:nvPr>
        </p:nvSpPr>
        <p:spPr/>
        <p:txBody>
          <a:bodyPr/>
          <a:lstStyle/>
          <a:p>
            <a:pPr lvl="0"/>
            <a:r>
              <a:rPr lang="fa-IR" dirty="0" smtClean="0"/>
              <a:t>شهواني بودن انسان ها: به گفته ادموند برك (1797-1729) انسان ها موجوداتي معقول نيستند بلكه موجوداتي شهواني هستند كه براي كنترل تمايلات آنها به نهادها،‌رسوم و قوانين فراهم شده از سوي جامعه نياز است.</a:t>
            </a:r>
            <a:endParaRPr lang="en-US" dirty="0" smtClean="0"/>
          </a:p>
          <a:p>
            <a:pPr lvl="0"/>
            <a:r>
              <a:rPr lang="fa-IR" dirty="0" smtClean="0"/>
              <a:t>انتقاد از پيامدهاي اخلاقي بازار آزاد: به خاطر رواج مادي گرايي خودخواهانه ارزش­هاي سنتي مانند احترام، وظيفه شناسي و وطن دوستي در حال ناپديد شدن است. به اعتقاد لئو اشتراوس (1973-1899)هنگامي كه موضوعات اخلاقي به انتخاب هاي فردي فروكاسته مي شود جامعه فاقد معياري مشخص براي فضيلت، حقيقت، عدالت و كمال خواهد شد. به همين دليل وي از بحران مدرنيته سخن مي­گويد. </a:t>
            </a:r>
            <a:endParaRPr lang="en-US" dirty="0" smtClean="0"/>
          </a:p>
          <a:p>
            <a:pPr lvl="0"/>
            <a:r>
              <a:rPr lang="fa-IR" dirty="0" smtClean="0"/>
              <a:t>انتقاد از دموكراسي: به اعتقاد برك افراد عادي زمان و علاقه كافي براي راي دادن خردمندانه ندارند. شومپتر (1950-1883) نيز اعتقاد داشت كه در نظام­هاي دموكراتيك سياستمداران به سمت ارضاء منافع كوتاه مدت خود پيش مي­روند. </a:t>
            </a:r>
            <a:endParaRPr lang="en-US" dirty="0" smtClean="0"/>
          </a:p>
          <a:p>
            <a:endParaRPr lang="en-US" dirty="0"/>
          </a:p>
        </p:txBody>
      </p:sp>
    </p:spTree>
    <p:extLst>
      <p:ext uri="{BB962C8B-B14F-4D97-AF65-F5344CB8AC3E}">
        <p14:creationId xmlns:p14="http://schemas.microsoft.com/office/powerpoint/2010/main" val="3279058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b="1" dirty="0" smtClean="0"/>
              <a:t>مهمترين موضوعات مطرح در رويكرد محافظه كار </a:t>
            </a:r>
            <a:r>
              <a:rPr lang="fa-IR" sz="3200" b="1" dirty="0" smtClean="0"/>
              <a:t>-2</a:t>
            </a:r>
            <a:endParaRPr lang="en-US" sz="3200" dirty="0"/>
          </a:p>
        </p:txBody>
      </p:sp>
      <p:sp>
        <p:nvSpPr>
          <p:cNvPr id="3" name="Content Placeholder 2"/>
          <p:cNvSpPr>
            <a:spLocks noGrp="1"/>
          </p:cNvSpPr>
          <p:nvPr>
            <p:ph sz="quarter" idx="1"/>
          </p:nvPr>
        </p:nvSpPr>
        <p:spPr/>
        <p:txBody>
          <a:bodyPr/>
          <a:lstStyle/>
          <a:p>
            <a:pPr lvl="0"/>
            <a:r>
              <a:rPr lang="fa-IR" sz="2600" dirty="0" smtClean="0"/>
              <a:t>حمايت از اريستوكراسي: توماس كارلايل (1881-1795) به يك جامعه سلسله مراتبي اعتقاد داشت كه به وسيله يك رهبر كاريزما كه مي­توانست بين اقشار مختلف اجماع نظر ايجاد كند هدايت شود. در اين جامعه </a:t>
            </a:r>
            <a:r>
              <a:rPr lang="fa-IR" sz="2600" dirty="0"/>
              <a:t>– همانند ارتش - مديريت در </a:t>
            </a:r>
            <a:r>
              <a:rPr lang="fa-IR" sz="2600" dirty="0" smtClean="0"/>
              <a:t>اختيار خردمندترين و </a:t>
            </a:r>
            <a:r>
              <a:rPr lang="fa-IR" sz="2600" dirty="0" smtClean="0"/>
              <a:t>توانمندترين </a:t>
            </a:r>
            <a:r>
              <a:rPr lang="fa-IR" sz="2600" dirty="0" smtClean="0"/>
              <a:t>افراد قرار مي­گيرد. به علاوه محافظه کاران معتقد بودند كه حكومت بايد مورد حمايت كليساي ملي باشد. </a:t>
            </a:r>
            <a:endParaRPr lang="en-US" sz="2600" dirty="0" smtClean="0"/>
          </a:p>
          <a:p>
            <a:pPr lvl="0"/>
            <a:r>
              <a:rPr lang="fa-IR" sz="2600" dirty="0" smtClean="0"/>
              <a:t>انتقاد از مفهوم ليبرالي آزادي: كارلايل مي­گفت اگر آزادي به معناي تكليف نداشتن افراد است بنابراين تعقيب آزادانه </a:t>
            </a:r>
            <a:r>
              <a:rPr lang="fa-IR" sz="2600" dirty="0" smtClean="0"/>
              <a:t>خواسته های افراد </a:t>
            </a:r>
            <a:r>
              <a:rPr lang="fa-IR" sz="2600" dirty="0" smtClean="0"/>
              <a:t>به آنارشي و تخريب جامعه منجر خواهد شد. </a:t>
            </a:r>
            <a:endParaRPr lang="en-US" sz="2600" dirty="0" smtClean="0"/>
          </a:p>
          <a:p>
            <a:pPr lvl="0"/>
            <a:r>
              <a:rPr lang="fa-IR" sz="2600" dirty="0" smtClean="0"/>
              <a:t>تهديد بنيان خانواده به دست سرمايه­داري: شومپتر اعتقاد داشت كه محاسبات </a:t>
            </a:r>
            <a:r>
              <a:rPr lang="fa-IR" sz="2600" dirty="0" smtClean="0"/>
              <a:t>هزينه- </a:t>
            </a:r>
            <a:r>
              <a:rPr lang="fa-IR" sz="2600" dirty="0" smtClean="0"/>
              <a:t>فايده، بيشتر افراد را از تشكيل خانواده يا بچه دار شدن منصرف خواهد كرد و بدين ترتيب باعث سستي بنيان خانواده خواهد شد. </a:t>
            </a:r>
            <a:endParaRPr lang="en-US" sz="2600" dirty="0" smtClean="0"/>
          </a:p>
          <a:p>
            <a:endParaRPr lang="en-US" sz="2600" dirty="0"/>
          </a:p>
        </p:txBody>
      </p:sp>
    </p:spTree>
    <p:extLst>
      <p:ext uri="{BB962C8B-B14F-4D97-AF65-F5344CB8AC3E}">
        <p14:creationId xmlns:p14="http://schemas.microsoft.com/office/powerpoint/2010/main" val="36155986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اصول اقتصاد سياسي محافظه كار</a:t>
            </a:r>
            <a:endParaRPr lang="en-US" dirty="0"/>
          </a:p>
        </p:txBody>
      </p:sp>
      <p:sp>
        <p:nvSpPr>
          <p:cNvPr id="3" name="Content Placeholder 2"/>
          <p:cNvSpPr>
            <a:spLocks noGrp="1"/>
          </p:cNvSpPr>
          <p:nvPr>
            <p:ph sz="quarter" idx="1"/>
          </p:nvPr>
        </p:nvSpPr>
        <p:spPr/>
        <p:txBody>
          <a:bodyPr/>
          <a:lstStyle/>
          <a:p>
            <a:pPr lvl="0"/>
            <a:r>
              <a:rPr lang="fa-IR" dirty="0" smtClean="0"/>
              <a:t>ماهيت انسان: انسان موجودي شهواني است و جامعه مي­تواند اين اميال را به سمت خير و شر هدايت كند. </a:t>
            </a:r>
            <a:endParaRPr lang="en-US" dirty="0" smtClean="0"/>
          </a:p>
          <a:p>
            <a:pPr lvl="0"/>
            <a:r>
              <a:rPr lang="fa-IR" dirty="0" smtClean="0"/>
              <a:t>جامعه: يك ساختار ارگانيك و مبتني بر </a:t>
            </a:r>
            <a:r>
              <a:rPr lang="fa-IR" dirty="0" smtClean="0"/>
              <a:t>نظم سلسله مراتبی </a:t>
            </a:r>
            <a:r>
              <a:rPr lang="fa-IR" dirty="0" smtClean="0"/>
              <a:t>است. </a:t>
            </a:r>
            <a:endParaRPr lang="en-US" dirty="0" smtClean="0"/>
          </a:p>
          <a:p>
            <a:pPr lvl="0"/>
            <a:r>
              <a:rPr lang="fa-IR" dirty="0" smtClean="0"/>
              <a:t>دولت: هدف دولت حفظ نظام اجتماعي است. دولت نبايد در مالكيت خصوصي دخالت و آن را محدود كند بلكه بايد از ارزش­هاي اخلاقي و سنت­ها حمايت نمايد. </a:t>
            </a:r>
            <a:endParaRPr lang="en-US" dirty="0" smtClean="0"/>
          </a:p>
          <a:p>
            <a:pPr lvl="0"/>
            <a:r>
              <a:rPr lang="fa-IR" dirty="0" smtClean="0"/>
              <a:t>اخلاق: محافظه كاران طرفدار اخلاق مبتني بر فضيلت هستند و از ارزش­هاي اخلاقي نظير وطن دوستي، جوانمردي، شجاعت، صداقت و ... حمايت مي­كنند. </a:t>
            </a:r>
            <a:endParaRPr lang="en-US" dirty="0" smtClean="0"/>
          </a:p>
          <a:p>
            <a:pPr lvl="0"/>
            <a:r>
              <a:rPr lang="fa-IR" dirty="0" smtClean="0"/>
              <a:t>آزادي:‌ آزادي نيازمند اقتدار، سنت ها و نظمي است كه يك جامعه باثبات را پديد مي­اورد.</a:t>
            </a:r>
            <a:endParaRPr lang="en-US" dirty="0" smtClean="0"/>
          </a:p>
          <a:p>
            <a:endParaRPr lang="en-US" dirty="0"/>
          </a:p>
        </p:txBody>
      </p:sp>
    </p:spTree>
    <p:extLst>
      <p:ext uri="{BB962C8B-B14F-4D97-AF65-F5344CB8AC3E}">
        <p14:creationId xmlns:p14="http://schemas.microsoft.com/office/powerpoint/2010/main" val="1254787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اصول اقتصاد سیاسی محافظه کار - 2</a:t>
            </a:r>
            <a:endParaRPr lang="en-US" dirty="0"/>
          </a:p>
        </p:txBody>
      </p:sp>
      <p:sp>
        <p:nvSpPr>
          <p:cNvPr id="3" name="Content Placeholder 2"/>
          <p:cNvSpPr>
            <a:spLocks noGrp="1"/>
          </p:cNvSpPr>
          <p:nvPr>
            <p:ph sz="quarter" idx="1"/>
          </p:nvPr>
        </p:nvSpPr>
        <p:spPr/>
        <p:txBody>
          <a:bodyPr/>
          <a:lstStyle/>
          <a:p>
            <a:pPr lvl="0"/>
            <a:r>
              <a:rPr lang="fa-IR" dirty="0" smtClean="0"/>
              <a:t>اقتدار: زماني مشروع است كه در اختيار رهبران سنتي مدافع حقيقت و فضيلت باشد. </a:t>
            </a:r>
            <a:endParaRPr lang="en-US" dirty="0" smtClean="0"/>
          </a:p>
          <a:p>
            <a:pPr lvl="0"/>
            <a:r>
              <a:rPr lang="fa-IR" dirty="0" smtClean="0"/>
              <a:t>برابري: </a:t>
            </a:r>
            <a:r>
              <a:rPr lang="fa-IR" dirty="0" smtClean="0"/>
              <a:t>اِعمال </a:t>
            </a:r>
            <a:r>
              <a:rPr lang="fa-IR" dirty="0" smtClean="0"/>
              <a:t>بي طرفانه قانون </a:t>
            </a:r>
            <a:r>
              <a:rPr lang="fa-IR" dirty="0" smtClean="0"/>
              <a:t>در قبال افراد </a:t>
            </a:r>
            <a:r>
              <a:rPr lang="fa-IR" dirty="0" smtClean="0"/>
              <a:t>به عنوان شهروندان </a:t>
            </a:r>
            <a:r>
              <a:rPr lang="fa-IR" dirty="0" smtClean="0"/>
              <a:t>جامعه </a:t>
            </a:r>
            <a:r>
              <a:rPr lang="fa-IR" dirty="0" smtClean="0"/>
              <a:t>است.</a:t>
            </a:r>
            <a:endParaRPr lang="en-US" dirty="0" smtClean="0"/>
          </a:p>
          <a:p>
            <a:pPr lvl="0"/>
            <a:r>
              <a:rPr lang="fa-IR" dirty="0" smtClean="0"/>
              <a:t>عدالت: زماني </a:t>
            </a:r>
            <a:r>
              <a:rPr lang="fa-IR" dirty="0" smtClean="0"/>
              <a:t>مستقر مي­شود </a:t>
            </a:r>
            <a:r>
              <a:rPr lang="fa-IR" dirty="0" smtClean="0"/>
              <a:t>كه نظم برقرار باشد و قانون </a:t>
            </a:r>
            <a:r>
              <a:rPr lang="fa-IR" dirty="0" smtClean="0"/>
              <a:t>به صورت بي­طرفانه </a:t>
            </a:r>
            <a:r>
              <a:rPr lang="fa-IR" dirty="0" smtClean="0"/>
              <a:t>اعمال شود.</a:t>
            </a:r>
            <a:endParaRPr lang="en-US" dirty="0" smtClean="0"/>
          </a:p>
          <a:p>
            <a:pPr lvl="0"/>
            <a:r>
              <a:rPr lang="fa-IR" dirty="0" smtClean="0"/>
              <a:t>كارايي: نه تنها به معناي توليد </a:t>
            </a:r>
            <a:r>
              <a:rPr lang="fa-IR" dirty="0" smtClean="0"/>
              <a:t>بيشترِ </a:t>
            </a:r>
            <a:r>
              <a:rPr lang="fa-IR" dirty="0" smtClean="0"/>
              <a:t>محصولات </a:t>
            </a:r>
            <a:r>
              <a:rPr lang="fa-IR" dirty="0" smtClean="0"/>
              <a:t>مادي، </a:t>
            </a:r>
            <a:r>
              <a:rPr lang="fa-IR" dirty="0" smtClean="0"/>
              <a:t>بلكه به معناي تحقق اهداف </a:t>
            </a:r>
            <a:r>
              <a:rPr lang="fa-IR" smtClean="0"/>
              <a:t>غيرمادي </a:t>
            </a:r>
            <a:r>
              <a:rPr lang="fa-IR" smtClean="0"/>
              <a:t>از جمله </a:t>
            </a:r>
            <a:r>
              <a:rPr lang="fa-IR" dirty="0" smtClean="0"/>
              <a:t>حفظ نظم،‌ فرهنگ،‌ اجتماعات منسجم و فضيلت هاي فردي است. </a:t>
            </a:r>
            <a:endParaRPr lang="en-US" dirty="0" smtClean="0"/>
          </a:p>
          <a:p>
            <a:pPr marL="0" indent="0">
              <a:buNone/>
            </a:pPr>
            <a:endParaRPr lang="en-US" dirty="0"/>
          </a:p>
        </p:txBody>
      </p:sp>
    </p:spTree>
    <p:extLst>
      <p:ext uri="{BB962C8B-B14F-4D97-AF65-F5344CB8AC3E}">
        <p14:creationId xmlns:p14="http://schemas.microsoft.com/office/powerpoint/2010/main" val="417837404"/>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ustom 3">
      <a:majorFont>
        <a:latin typeface="Georgia"/>
        <a:ea typeface=""/>
        <a:cs typeface="B Titr"/>
      </a:majorFont>
      <a:minorFont>
        <a:latin typeface="Georgia"/>
        <a:ea typeface=""/>
        <a:cs typeface="B Mitra"/>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16960</TotalTime>
  <Words>877</Words>
  <Application>Microsoft Office PowerPoint</Application>
  <PresentationFormat>On-screen Show (4:3)</PresentationFormat>
  <Paragraphs>39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Custom Design</vt:lpstr>
      <vt:lpstr>Civic</vt:lpstr>
      <vt:lpstr>1_Custom Design</vt:lpstr>
      <vt:lpstr>نظام هاي اقتصادي</vt:lpstr>
      <vt:lpstr>مقدمه</vt:lpstr>
      <vt:lpstr>زمینه های ظهور محافظه کاری</vt:lpstr>
      <vt:lpstr>محافظه کاران در قرن بیستم</vt:lpstr>
      <vt:lpstr>مهمترين موضوعات مطرح در رويكرد محافظه كار</vt:lpstr>
      <vt:lpstr>مهمترين موضوعات مطرح در رويكرد محافظه كار -2</vt:lpstr>
      <vt:lpstr>اصول اقتصاد سياسي محافظه كار</vt:lpstr>
      <vt:lpstr>اصول اقتصاد سیاسی محافظه کار - 2</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Javad</cp:lastModifiedBy>
  <cp:revision>755</cp:revision>
  <dcterms:created xsi:type="dcterms:W3CDTF">2009-01-13T09:50:30Z</dcterms:created>
  <dcterms:modified xsi:type="dcterms:W3CDTF">2013-11-22T14:50:02Z</dcterms:modified>
</cp:coreProperties>
</file>